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1" r:id="rId1"/>
  </p:sldMasterIdLst>
  <p:notesMasterIdLst>
    <p:notesMasterId r:id="rId45"/>
  </p:notesMasterIdLst>
  <p:handoutMasterIdLst>
    <p:handoutMasterId r:id="rId46"/>
  </p:handoutMasterIdLst>
  <p:sldIdLst>
    <p:sldId id="493" r:id="rId2"/>
    <p:sldId id="529" r:id="rId3"/>
    <p:sldId id="531" r:id="rId4"/>
    <p:sldId id="768" r:id="rId5"/>
    <p:sldId id="769" r:id="rId6"/>
    <p:sldId id="770" r:id="rId7"/>
    <p:sldId id="771" r:id="rId8"/>
    <p:sldId id="772" r:id="rId9"/>
    <p:sldId id="773" r:id="rId10"/>
    <p:sldId id="774" r:id="rId11"/>
    <p:sldId id="775" r:id="rId12"/>
    <p:sldId id="776" r:id="rId13"/>
    <p:sldId id="778" r:id="rId14"/>
    <p:sldId id="779" r:id="rId15"/>
    <p:sldId id="780" r:id="rId16"/>
    <p:sldId id="781" r:id="rId17"/>
    <p:sldId id="777" r:id="rId18"/>
    <p:sldId id="766" r:id="rId19"/>
    <p:sldId id="707" r:id="rId20"/>
    <p:sldId id="782" r:id="rId21"/>
    <p:sldId id="783" r:id="rId22"/>
    <p:sldId id="784" r:id="rId23"/>
    <p:sldId id="785" r:id="rId24"/>
    <p:sldId id="786" r:id="rId25"/>
    <p:sldId id="787" r:id="rId26"/>
    <p:sldId id="788" r:id="rId27"/>
    <p:sldId id="789" r:id="rId28"/>
    <p:sldId id="790" r:id="rId29"/>
    <p:sldId id="791" r:id="rId30"/>
    <p:sldId id="792" r:id="rId31"/>
    <p:sldId id="793" r:id="rId32"/>
    <p:sldId id="794" r:id="rId33"/>
    <p:sldId id="796" r:id="rId34"/>
    <p:sldId id="797" r:id="rId35"/>
    <p:sldId id="798" r:id="rId36"/>
    <p:sldId id="762" r:id="rId37"/>
    <p:sldId id="763" r:id="rId38"/>
    <p:sldId id="764" r:id="rId39"/>
    <p:sldId id="765" r:id="rId40"/>
    <p:sldId id="799" r:id="rId41"/>
    <p:sldId id="801" r:id="rId42"/>
    <p:sldId id="802" r:id="rId43"/>
    <p:sldId id="527" r:id="rId44"/>
  </p:sldIdLst>
  <p:sldSz cx="9144000" cy="6858000" type="screen4x3"/>
  <p:notesSz cx="6794500" cy="9906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宋体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宋体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宋体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宋体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95"/>
    <p:restoredTop sz="94666"/>
  </p:normalViewPr>
  <p:slideViewPr>
    <p:cSldViewPr>
      <p:cViewPr varScale="1">
        <p:scale>
          <a:sx n="89" d="100"/>
          <a:sy n="89" d="100"/>
        </p:scale>
        <p:origin x="184" y="4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94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handoutMaster" Target="handoutMasters/handoutMaster1.xml"/><Relationship Id="rId47" Type="http://schemas.openxmlformats.org/officeDocument/2006/relationships/presProps" Target="presProps.xml"/><Relationship Id="rId48" Type="http://schemas.openxmlformats.org/officeDocument/2006/relationships/viewProps" Target="viewProps.xml"/><Relationship Id="rId49" Type="http://schemas.openxmlformats.org/officeDocument/2006/relationships/theme" Target="theme/them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88084" tIns="44042" rIns="88084" bIns="44042" numCol="1" anchor="t" anchorCtr="0" compatLnSpc="1">
            <a:prstTxWarp prst="textNoShape">
              <a:avLst/>
            </a:prstTxWarp>
          </a:bodyPr>
          <a:lstStyle>
            <a:lvl1pPr defTabSz="881063" eaLnBrk="1" hangingPunct="1">
              <a:defRPr sz="1200">
                <a:latin typeface="Arial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727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8100" y="0"/>
            <a:ext cx="2944813" cy="4953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88084" tIns="44042" rIns="88084" bIns="44042" numCol="1" anchor="t" anchorCtr="0" compatLnSpc="1">
            <a:prstTxWarp prst="textNoShape">
              <a:avLst/>
            </a:prstTxWarp>
          </a:bodyPr>
          <a:lstStyle>
            <a:lvl1pPr algn="r" defTabSz="881063" eaLnBrk="1" hangingPunct="1">
              <a:defRPr sz="1200">
                <a:latin typeface="Arial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727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09113"/>
            <a:ext cx="2944813" cy="4953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88084" tIns="44042" rIns="88084" bIns="44042" numCol="1" anchor="b" anchorCtr="0" compatLnSpc="1">
            <a:prstTxWarp prst="textNoShape">
              <a:avLst/>
            </a:prstTxWarp>
          </a:bodyPr>
          <a:lstStyle>
            <a:lvl1pPr defTabSz="881063" eaLnBrk="1" hangingPunct="1">
              <a:defRPr sz="1200">
                <a:latin typeface="Arial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727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8100" y="9409113"/>
            <a:ext cx="2944813" cy="4953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88084" tIns="44042" rIns="88084" bIns="44042" numCol="1" anchor="b" anchorCtr="0" compatLnSpc="1">
            <a:prstTxWarp prst="textNoShape">
              <a:avLst/>
            </a:prstTxWarp>
          </a:bodyPr>
          <a:lstStyle>
            <a:lvl1pPr algn="r" defTabSz="881063" eaLnBrk="1" hangingPunct="1">
              <a:defRPr sz="1200">
                <a:latin typeface="Arial" charset="0"/>
              </a:defRPr>
            </a:lvl1pPr>
          </a:lstStyle>
          <a:p>
            <a:fld id="{B69D67A8-18F0-274E-B237-067DDE9E83B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5422" tIns="47710" rIns="95422" bIns="47710" numCol="1" anchor="t" anchorCtr="0" compatLnSpc="1">
            <a:prstTxWarp prst="textNoShape">
              <a:avLst/>
            </a:prstTxWarp>
          </a:bodyPr>
          <a:lstStyle>
            <a:lvl1pPr defTabSz="954088" eaLnBrk="1" hangingPunct="1">
              <a:defRPr sz="1300">
                <a:latin typeface="Arial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8100" y="0"/>
            <a:ext cx="2944813" cy="4953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5422" tIns="47710" rIns="95422" bIns="47710" numCol="1" anchor="t" anchorCtr="0" compatLnSpc="1">
            <a:prstTxWarp prst="textNoShape">
              <a:avLst/>
            </a:prstTxWarp>
          </a:bodyPr>
          <a:lstStyle>
            <a:lvl1pPr algn="r" defTabSz="954088" eaLnBrk="1" hangingPunct="1">
              <a:defRPr sz="1300">
                <a:latin typeface="Arial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2950"/>
            <a:ext cx="4953000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05350"/>
            <a:ext cx="5435600" cy="44577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5422" tIns="47710" rIns="95422" bIns="477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  <a:endParaRPr lang="en-US" altLang="zh-CN"/>
          </a:p>
          <a:p>
            <a:pPr lvl="1"/>
            <a:r>
              <a:rPr lang="zh-CN" altLang="en-US"/>
              <a:t>第二级</a:t>
            </a:r>
            <a:endParaRPr lang="en-US" altLang="zh-CN"/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9113"/>
            <a:ext cx="2944813" cy="4953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5422" tIns="47710" rIns="95422" bIns="47710" numCol="1" anchor="b" anchorCtr="0" compatLnSpc="1">
            <a:prstTxWarp prst="textNoShape">
              <a:avLst/>
            </a:prstTxWarp>
          </a:bodyPr>
          <a:lstStyle>
            <a:lvl1pPr defTabSz="954088" eaLnBrk="1" hangingPunct="1">
              <a:defRPr sz="1300">
                <a:latin typeface="Arial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8100" y="9409113"/>
            <a:ext cx="2944813" cy="4953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5422" tIns="47710" rIns="95422" bIns="47710" numCol="1" anchor="b" anchorCtr="0" compatLnSpc="1">
            <a:prstTxWarp prst="textNoShape">
              <a:avLst/>
            </a:prstTxWarp>
          </a:bodyPr>
          <a:lstStyle>
            <a:lvl1pPr algn="r" defTabSz="954088" eaLnBrk="1" hangingPunct="1">
              <a:defRPr sz="1300">
                <a:latin typeface="Arial" charset="0"/>
              </a:defRPr>
            </a:lvl1pPr>
          </a:lstStyle>
          <a:p>
            <a:fld id="{4D0EE483-B24D-EA49-8CCF-333277E5F39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charset="0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0EE483-B24D-EA49-8CCF-333277E5F39A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25864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>
            <a:spLocks noChangeArrowheads="1"/>
          </p:cNvSpPr>
          <p:nvPr userDrawn="1"/>
        </p:nvSpPr>
        <p:spPr bwMode="auto">
          <a:xfrm>
            <a:off x="684213" y="6381750"/>
            <a:ext cx="2184400" cy="2762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9pPr>
          </a:lstStyle>
          <a:p>
            <a:pPr eaLnBrk="1" hangingPunct="1">
              <a:spcBef>
                <a:spcPts val="300"/>
              </a:spcBef>
            </a:pPr>
            <a:r>
              <a:rPr lang="zh-CN" altLang="en-US" sz="1200">
                <a:latin typeface="幼圆" charset="0"/>
                <a:ea typeface="幼圆" charset="0"/>
              </a:rPr>
              <a:t>互联网新技术在线教育领航者</a:t>
            </a:r>
          </a:p>
        </p:txBody>
      </p:sp>
      <p:sp>
        <p:nvSpPr>
          <p:cNvPr id="1105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zh-CN" altLang="en-US" noProof="0"/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charset="0"/>
              <a:buNone/>
              <a:defRPr sz="2800"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1357373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85D3A1-E2A5-3343-A5A9-2F8137E7F378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46543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1124744"/>
            <a:ext cx="2001837" cy="4895056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 dirty="0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566738" y="1124744"/>
            <a:ext cx="5854700" cy="4895056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64795B-A3DC-984A-8335-44F45EA2DA75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2123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章节总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609600" y="942975"/>
            <a:ext cx="7958138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611188" y="6308725"/>
            <a:ext cx="2184400" cy="2762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9pPr>
          </a:lstStyle>
          <a:p>
            <a:pPr eaLnBrk="1" hangingPunct="1">
              <a:spcBef>
                <a:spcPts val="300"/>
              </a:spcBef>
            </a:pPr>
            <a:r>
              <a:rPr lang="zh-CN" altLang="en-US" sz="1200">
                <a:latin typeface="幼圆" charset="0"/>
                <a:ea typeface="幼圆" charset="0"/>
              </a:rPr>
              <a:t>互联网新技术在线教育领航者</a:t>
            </a:r>
          </a:p>
        </p:txBody>
      </p:sp>
      <p:pic>
        <p:nvPicPr>
          <p:cNvPr id="7" name="图片 1" descr="小象学院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950" y="6237288"/>
            <a:ext cx="1439863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文本框 13"/>
          <p:cNvSpPr txBox="1">
            <a:spLocks noChangeArrowheads="1"/>
          </p:cNvSpPr>
          <p:nvPr userDrawn="1"/>
        </p:nvSpPr>
        <p:spPr bwMode="auto">
          <a:xfrm>
            <a:off x="6350000" y="644525"/>
            <a:ext cx="185738" cy="368300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Verdana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Verdana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Verdana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Verdana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charset="0"/>
                <a:ea typeface="宋体" charset="0"/>
              </a:defRPr>
            </a:lvl9pPr>
          </a:lstStyle>
          <a:p>
            <a:pPr eaLnBrk="1" hangingPunct="1">
              <a:defRPr/>
            </a:pPr>
            <a:endParaRPr lang="zh-CN" altLang="en-US" sz="18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147248" cy="4929410"/>
          </a:xfrm>
        </p:spPr>
        <p:txBody>
          <a:bodyPr/>
          <a:lstStyle>
            <a:lvl1pPr>
              <a:spcBef>
                <a:spcPts val="120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6018947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4"/>
          <p:cNvSpPr>
            <a:spLocks noChangeArrowheads="1"/>
          </p:cNvSpPr>
          <p:nvPr/>
        </p:nvSpPr>
        <p:spPr bwMode="auto">
          <a:xfrm>
            <a:off x="609600" y="942975"/>
            <a:ext cx="7958138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TextBox 5"/>
          <p:cNvSpPr txBox="1">
            <a:spLocks noChangeArrowheads="1"/>
          </p:cNvSpPr>
          <p:nvPr userDrawn="1"/>
        </p:nvSpPr>
        <p:spPr bwMode="auto">
          <a:xfrm>
            <a:off x="611188" y="6308725"/>
            <a:ext cx="2184400" cy="2762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9pPr>
          </a:lstStyle>
          <a:p>
            <a:pPr eaLnBrk="1" hangingPunct="1">
              <a:spcBef>
                <a:spcPts val="300"/>
              </a:spcBef>
            </a:pPr>
            <a:r>
              <a:rPr lang="zh-CN" altLang="en-US" sz="1200">
                <a:latin typeface="幼圆" charset="0"/>
                <a:ea typeface="幼圆" charset="0"/>
              </a:rPr>
              <a:t>互联网新技术在线教育领航者</a:t>
            </a:r>
          </a:p>
        </p:txBody>
      </p:sp>
      <p:pic>
        <p:nvPicPr>
          <p:cNvPr id="5" name="图片 1" descr="小象学院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950" y="6237288"/>
            <a:ext cx="1439863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684213" y="511175"/>
            <a:ext cx="1079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9CAC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zh-CN" sz="2000" b="1">
                <a:solidFill>
                  <a:schemeClr val="bg1"/>
                </a:solidFill>
                <a:latin typeface="Verdana" pitchFamily="34" charset="0"/>
                <a:cs typeface="宋体" charset="0"/>
              </a:rPr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52939853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C42D9C-043B-2845-980E-F80ADD88464F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38589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F922CC-431C-5747-B40F-B2CCFBB61B17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06586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723E1C-108E-FA4B-BF2A-381700F69B7C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146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260648"/>
            <a:ext cx="8229600" cy="576064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3765DA-E0FF-5F49-B67C-E5EA987C61D2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43539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09FD08-18BC-C040-AAC2-F0C32055FCF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36431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286B2B-0E90-C340-B985-367E1A019766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57674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24744"/>
            <a:ext cx="3008313" cy="1296144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1124744"/>
            <a:ext cx="5111750" cy="50014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2492896"/>
            <a:ext cx="3008313" cy="363326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46A33E-D255-B24B-A3D5-683D67FFFBE3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16397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1196751"/>
            <a:ext cx="5486400" cy="353082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zh-CN" noProof="0" smtClean="0"/>
              <a:t>Drag picture to placeholder or click icon to add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6539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853A1D-3B8E-344C-8B84-D58E886FCD3B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13093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341438"/>
            <a:ext cx="8001000" cy="467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  <a:endParaRPr lang="en-US" altLang="zh-CN"/>
          </a:p>
          <a:p>
            <a:pPr lvl="1"/>
            <a:r>
              <a:rPr lang="zh-CN" altLang="en-US"/>
              <a:t>第二级</a:t>
            </a:r>
            <a:endParaRPr lang="en-US" altLang="zh-CN"/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09600" y="942975"/>
            <a:ext cx="7958138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9575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fld id="{C98304A1-E225-2441-A81C-33F89E42876E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11" name="TextBox 5"/>
          <p:cNvSpPr txBox="1">
            <a:spLocks noChangeArrowheads="1"/>
          </p:cNvSpPr>
          <p:nvPr userDrawn="1"/>
        </p:nvSpPr>
        <p:spPr bwMode="auto">
          <a:xfrm>
            <a:off x="611188" y="6308725"/>
            <a:ext cx="2184400" cy="2762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9pPr>
          </a:lstStyle>
          <a:p>
            <a:pPr eaLnBrk="1" hangingPunct="1">
              <a:spcBef>
                <a:spcPts val="300"/>
              </a:spcBef>
            </a:pPr>
            <a:r>
              <a:rPr lang="zh-CN" altLang="en-US" sz="1200">
                <a:latin typeface="幼圆" charset="0"/>
                <a:ea typeface="幼圆" charset="0"/>
              </a:rPr>
              <a:t>互联网新技术在线教育领航者</a:t>
            </a:r>
          </a:p>
        </p:txBody>
      </p:sp>
      <p:pic>
        <p:nvPicPr>
          <p:cNvPr id="1032" name="图片 1" descr="小象学院Logo.png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950" y="6237288"/>
            <a:ext cx="1439863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0" r:id="rId1"/>
    <p:sldLayoutId id="2147483880" r:id="rId2"/>
    <p:sldLayoutId id="2147483881" r:id="rId3"/>
    <p:sldLayoutId id="2147483882" r:id="rId4"/>
    <p:sldLayoutId id="2147483883" r:id="rId5"/>
    <p:sldLayoutId id="2147483884" r:id="rId6"/>
    <p:sldLayoutId id="2147483885" r:id="rId7"/>
    <p:sldLayoutId id="2147483886" r:id="rId8"/>
    <p:sldLayoutId id="2147483887" r:id="rId9"/>
    <p:sldLayoutId id="2147483888" r:id="rId10"/>
    <p:sldLayoutId id="2147483889" r:id="rId11"/>
    <p:sldLayoutId id="2147483891" r:id="rId12"/>
    <p:sldLayoutId id="2147483892" r:id="rId13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+mj-lt"/>
          <a:ea typeface="宋体" charset="0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Times New Roman" charset="0"/>
          <a:ea typeface="宋体" charset="0"/>
          <a:cs typeface="宋体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Times New Roman" charset="0"/>
          <a:ea typeface="宋体" charset="0"/>
          <a:cs typeface="宋体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Times New Roman" charset="0"/>
          <a:ea typeface="宋体" charset="0"/>
          <a:cs typeface="宋体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Times New Roman" charset="0"/>
          <a:ea typeface="宋体" charset="0"/>
          <a:cs typeface="宋体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charset="0"/>
          <a:ea typeface="黑体" charset="0"/>
          <a:cs typeface="宋体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charset="0"/>
          <a:ea typeface="黑体" charset="0"/>
          <a:cs typeface="宋体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charset="0"/>
          <a:ea typeface="黑体" charset="0"/>
          <a:cs typeface="宋体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charset="0"/>
          <a:ea typeface="黑体" charset="0"/>
          <a:cs typeface="宋体" charset="0"/>
        </a:defRPr>
      </a:lvl9pPr>
    </p:titleStyle>
    <p:bodyStyle>
      <a:lvl1pPr marL="469900" indent="-469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charset="2"/>
        <a:buChar char="o"/>
        <a:defRPr kumimoji="1"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charset="2"/>
        <a:buChar char="n"/>
        <a:defRPr kumimoji="1" sz="2600">
          <a:solidFill>
            <a:schemeClr val="tx1"/>
          </a:solidFill>
          <a:latin typeface="+mn-lt"/>
          <a:ea typeface="+mn-ea"/>
          <a:cs typeface="+mn-cs"/>
        </a:defRPr>
      </a:lvl2pPr>
      <a:lvl3pPr marL="1304925" indent="-39528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charset="2"/>
        <a:buChar char="o"/>
        <a:defRPr kumimoji="1" sz="2300">
          <a:solidFill>
            <a:schemeClr val="tx1"/>
          </a:solidFill>
          <a:latin typeface="+mn-lt"/>
          <a:ea typeface="+mn-ea"/>
          <a:cs typeface="+mn-cs"/>
        </a:defRPr>
      </a:lvl3pPr>
      <a:lvl4pPr marL="1693863" indent="-3873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4pPr>
      <a:lvl5pPr marL="20939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charset="2"/>
        <a:buChar char="§"/>
        <a:defRPr kumimoji="1" sz="2000">
          <a:solidFill>
            <a:schemeClr val="tx1"/>
          </a:solidFill>
          <a:latin typeface="+mn-lt"/>
          <a:ea typeface="+mn-ea"/>
          <a:cs typeface="+mn-cs"/>
        </a:defRPr>
      </a:lvl5pPr>
      <a:lvl6pPr marL="25511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30083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655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9227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image" Target="../media/image13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image" Target="../media/image13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0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6346825" cy="561975"/>
          </a:xfrm>
        </p:spPr>
        <p:txBody>
          <a:bodyPr/>
          <a:lstStyle/>
          <a:p>
            <a:pPr eaLnBrk="1" hangingPunct="1"/>
            <a:r>
              <a:rPr kumimoji="0" lang="zh-CN" altLang="en-US" b="1">
                <a:solidFill>
                  <a:srgbClr val="00B0F0"/>
                </a:solidFill>
                <a:latin typeface="微软雅黑" charset="-122"/>
                <a:ea typeface="微软雅黑" charset="-122"/>
              </a:rPr>
              <a:t>法律声明</a:t>
            </a:r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>
          <a:xfrm>
            <a:off x="468313" y="1196975"/>
            <a:ext cx="8229600" cy="5145088"/>
          </a:xfrm>
        </p:spPr>
        <p:txBody>
          <a:bodyPr/>
          <a:lstStyle/>
          <a:p>
            <a:pPr eaLnBrk="1" hangingPunct="1"/>
            <a:r>
              <a:rPr kumimoji="0" lang="zh-CN" altLang="en-US"/>
              <a:t>本课件包括：演示文稿，示例，代码，题库，视频和声音等，小象学院拥有完全知识产权的权利；只限于善意学习者在本课程使用，不得在课程范围外向任何第三方散播。任何其他人或机构不得盗版、复制、仿造其中的创意，我们将保留一切通过法律手段追究违反者的权利。</a:t>
            </a:r>
            <a:endParaRPr kumimoji="0" lang="en-US" altLang="zh-CN"/>
          </a:p>
          <a:p>
            <a:pPr eaLnBrk="1" hangingPunct="1"/>
            <a:endParaRPr kumimoji="0" lang="en-US" altLang="zh-CN"/>
          </a:p>
          <a:p>
            <a:pPr eaLnBrk="1" hangingPunct="1"/>
            <a:r>
              <a:rPr kumimoji="0" lang="zh-CN" altLang="en-US"/>
              <a:t>课程详情请咨询</a:t>
            </a:r>
            <a:endParaRPr kumimoji="0" lang="en-US" altLang="zh-CN"/>
          </a:p>
          <a:p>
            <a:pPr lvl="1" eaLnBrk="1" hangingPunct="1"/>
            <a:r>
              <a:rPr kumimoji="0" lang="zh-CN" altLang="en-US" sz="2400"/>
              <a:t>微信公众号：小象</a:t>
            </a:r>
            <a:endParaRPr kumimoji="0" lang="en-US" altLang="zh-CN" sz="2400"/>
          </a:p>
          <a:p>
            <a:pPr lvl="1" eaLnBrk="1" hangingPunct="1"/>
            <a:r>
              <a:rPr kumimoji="0" lang="zh-CN" altLang="en-US" sz="2400"/>
              <a:t>新浪微博：</a:t>
            </a:r>
            <a:r>
              <a:rPr kumimoji="0" lang="en-US" altLang="zh-CN" sz="2400"/>
              <a:t>ChinaHadoop</a:t>
            </a:r>
            <a:endParaRPr kumimoji="0" lang="zh-CN" altLang="en-US" sz="2400"/>
          </a:p>
        </p:txBody>
      </p:sp>
      <p:pic>
        <p:nvPicPr>
          <p:cNvPr id="5124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213100"/>
            <a:ext cx="2232025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Beam</a:t>
            </a:r>
            <a:r>
              <a:rPr lang="zh-CN" altLang="en-US" dirty="0"/>
              <a:t> </a:t>
            </a:r>
            <a:r>
              <a:rPr lang="en-US" altLang="zh-CN" dirty="0" smtClean="0"/>
              <a:t>Search</a:t>
            </a:r>
            <a:r>
              <a:rPr lang="zh-CN" altLang="en-US" dirty="0" smtClean="0"/>
              <a:t> </a:t>
            </a:r>
            <a:r>
              <a:rPr lang="zh-CN" altLang="en-US" dirty="0"/>
              <a:t>实现细节</a:t>
            </a:r>
            <a:r>
              <a:rPr lang="en-US" altLang="zh-CN" dirty="0"/>
              <a:t>(</a:t>
            </a:r>
            <a:r>
              <a:rPr lang="zh-CN" altLang="en-US" dirty="0"/>
              <a:t>续</a:t>
            </a:r>
            <a:r>
              <a:rPr lang="en-US" altLang="zh-CN" dirty="0"/>
              <a:t>)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Tensorflow</a:t>
            </a:r>
            <a:r>
              <a:rPr lang="zh-CN" altLang="en-US" dirty="0"/>
              <a:t> 一般的工作</a:t>
            </a:r>
            <a:r>
              <a:rPr lang="zh-CN" altLang="en-US" dirty="0" smtClean="0"/>
              <a:t>流程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方案一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如果</a:t>
            </a:r>
            <a:r>
              <a:rPr lang="en-US" altLang="zh-CN" dirty="0" smtClean="0"/>
              <a:t>3</a:t>
            </a:r>
            <a:r>
              <a:rPr lang="zh-CN" altLang="en-US" dirty="0" smtClean="0"/>
              <a:t>是一个比较大的矩阵？ 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数据来回复制耗费时间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如果“图”在</a:t>
            </a:r>
            <a:r>
              <a:rPr lang="en-US" altLang="zh-CN" dirty="0" smtClean="0"/>
              <a:t>GPU</a:t>
            </a:r>
            <a:r>
              <a:rPr lang="zh-CN" altLang="en-US" dirty="0" smtClean="0"/>
              <a:t>上面呢？ 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更加耗费时间！</a:t>
            </a:r>
            <a:endParaRPr lang="en-US" altLang="zh-C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8C42D9C-043B-2845-980E-F80ADD88464F}" type="slidenum">
              <a:rPr lang="en-US" altLang="zh-CN" smtClean="0"/>
              <a:pPr/>
              <a:t>10</a:t>
            </a:fld>
            <a:endParaRPr lang="en-US" altLang="zh-CN" dirty="0"/>
          </a:p>
        </p:txBody>
      </p:sp>
      <p:sp>
        <p:nvSpPr>
          <p:cNvPr id="24" name="Oval 23"/>
          <p:cNvSpPr/>
          <p:nvPr/>
        </p:nvSpPr>
        <p:spPr bwMode="auto">
          <a:xfrm>
            <a:off x="2967038" y="5334000"/>
            <a:ext cx="533400" cy="3048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  <a:ea typeface="宋体" charset="0"/>
                <a:cs typeface="宋体" charset="0"/>
              </a:rPr>
              <a:t>1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宋体" charset="0"/>
              <a:cs typeface="宋体" charset="0"/>
            </a:endParaRPr>
          </a:p>
        </p:txBody>
      </p:sp>
      <p:sp>
        <p:nvSpPr>
          <p:cNvPr id="27" name="Oval 26"/>
          <p:cNvSpPr/>
          <p:nvPr/>
        </p:nvSpPr>
        <p:spPr bwMode="auto">
          <a:xfrm>
            <a:off x="4573588" y="5343525"/>
            <a:ext cx="533400" cy="3048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  <a:ea typeface="宋体" charset="0"/>
                <a:cs typeface="宋体" charset="0"/>
              </a:rPr>
              <a:t>2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宋体" charset="0"/>
              <a:cs typeface="宋体" charset="0"/>
            </a:endParaRPr>
          </a:p>
        </p:txBody>
      </p:sp>
      <p:sp>
        <p:nvSpPr>
          <p:cNvPr id="28" name="Oval 27"/>
          <p:cNvSpPr/>
          <p:nvPr/>
        </p:nvSpPr>
        <p:spPr bwMode="auto">
          <a:xfrm>
            <a:off x="2960149" y="4771932"/>
            <a:ext cx="533400" cy="304800"/>
          </a:xfrm>
          <a:prstGeom prst="ellipse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  <a:ea typeface="宋体" charset="0"/>
                <a:cs typeface="宋体" charset="0"/>
              </a:rPr>
              <a:t>3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宋体" charset="0"/>
              <a:cs typeface="宋体" charset="0"/>
            </a:endParaRPr>
          </a:p>
        </p:txBody>
      </p:sp>
      <p:sp>
        <p:nvSpPr>
          <p:cNvPr id="31" name="Oval 30"/>
          <p:cNvSpPr/>
          <p:nvPr/>
        </p:nvSpPr>
        <p:spPr bwMode="auto">
          <a:xfrm>
            <a:off x="4562476" y="4267200"/>
            <a:ext cx="533400" cy="304800"/>
          </a:xfrm>
          <a:prstGeom prst="ellipse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  <a:ea typeface="宋体" charset="0"/>
                <a:cs typeface="宋体" charset="0"/>
              </a:rPr>
              <a:t>5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宋体" charset="0"/>
              <a:cs typeface="宋体" charset="0"/>
            </a:endParaRPr>
          </a:p>
        </p:txBody>
      </p:sp>
      <p:sp>
        <p:nvSpPr>
          <p:cNvPr id="43" name="Oval 42"/>
          <p:cNvSpPr/>
          <p:nvPr/>
        </p:nvSpPr>
        <p:spPr bwMode="auto">
          <a:xfrm>
            <a:off x="5253038" y="4781550"/>
            <a:ext cx="533400" cy="304800"/>
          </a:xfrm>
          <a:prstGeom prst="ellipse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  <a:ea typeface="宋体" charset="0"/>
                <a:cs typeface="宋体" charset="0"/>
              </a:rPr>
              <a:t>4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宋体" charset="0"/>
              <a:cs typeface="宋体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2590800" y="4114800"/>
            <a:ext cx="3429000" cy="1676400"/>
          </a:xfrm>
          <a:prstGeom prst="rect">
            <a:avLst/>
          </a:prstGeom>
          <a:noFill/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宋体" charset="0"/>
              <a:cs typeface="宋体" charset="0"/>
            </a:endParaRPr>
          </a:p>
        </p:txBody>
      </p:sp>
      <p:cxnSp>
        <p:nvCxnSpPr>
          <p:cNvPr id="45" name="Straight Arrow Connector 44"/>
          <p:cNvCxnSpPr/>
          <p:nvPr/>
        </p:nvCxnSpPr>
        <p:spPr bwMode="auto">
          <a:xfrm flipV="1">
            <a:off x="4203373" y="4525776"/>
            <a:ext cx="418168" cy="3178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6" name="Straight Arrow Connector 45"/>
          <p:cNvCxnSpPr/>
          <p:nvPr/>
        </p:nvCxnSpPr>
        <p:spPr bwMode="auto">
          <a:xfrm flipV="1">
            <a:off x="4897904" y="5040126"/>
            <a:ext cx="418168" cy="3178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7" name="Straight Arrow Connector 46"/>
          <p:cNvCxnSpPr/>
          <p:nvPr/>
        </p:nvCxnSpPr>
        <p:spPr bwMode="auto">
          <a:xfrm flipH="1" flipV="1">
            <a:off x="5017761" y="4527363"/>
            <a:ext cx="501977" cy="2541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8" name="Oval 47"/>
          <p:cNvSpPr/>
          <p:nvPr/>
        </p:nvSpPr>
        <p:spPr bwMode="auto">
          <a:xfrm>
            <a:off x="528638" y="5410200"/>
            <a:ext cx="533400" cy="3048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宋体" charset="0"/>
              <a:cs typeface="宋体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064856" y="5343525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placeholder</a:t>
            </a:r>
            <a:endParaRPr lang="en-US"/>
          </a:p>
        </p:txBody>
      </p:sp>
      <p:sp>
        <p:nvSpPr>
          <p:cNvPr id="50" name="Oval 49"/>
          <p:cNvSpPr/>
          <p:nvPr/>
        </p:nvSpPr>
        <p:spPr bwMode="auto">
          <a:xfrm>
            <a:off x="528638" y="4800600"/>
            <a:ext cx="533400" cy="304800"/>
          </a:xfrm>
          <a:prstGeom prst="ellipse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宋体" charset="0"/>
              <a:cs typeface="宋体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090161" y="4738210"/>
            <a:ext cx="1305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tensor/op</a:t>
            </a:r>
            <a:endParaRPr lang="en-US" dirty="0"/>
          </a:p>
        </p:txBody>
      </p:sp>
      <p:sp>
        <p:nvSpPr>
          <p:cNvPr id="52" name="Oval 51"/>
          <p:cNvSpPr/>
          <p:nvPr/>
        </p:nvSpPr>
        <p:spPr bwMode="auto">
          <a:xfrm>
            <a:off x="4515972" y="4797425"/>
            <a:ext cx="533400" cy="304800"/>
          </a:xfrm>
          <a:prstGeom prst="ellipse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  <a:ea typeface="宋体" charset="0"/>
                <a:cs typeface="宋体" charset="0"/>
              </a:rPr>
              <a:t>6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宋体" charset="0"/>
              <a:cs typeface="宋体" charset="0"/>
            </a:endParaRPr>
          </a:p>
        </p:txBody>
      </p:sp>
      <p:cxnSp>
        <p:nvCxnSpPr>
          <p:cNvPr id="53" name="Straight Arrow Connector 52"/>
          <p:cNvCxnSpPr/>
          <p:nvPr/>
        </p:nvCxnSpPr>
        <p:spPr bwMode="auto">
          <a:xfrm flipV="1">
            <a:off x="4782672" y="4572000"/>
            <a:ext cx="46504" cy="22542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4" name="Oval 53"/>
          <p:cNvSpPr/>
          <p:nvPr/>
        </p:nvSpPr>
        <p:spPr bwMode="auto">
          <a:xfrm>
            <a:off x="528186" y="4257675"/>
            <a:ext cx="533400" cy="304800"/>
          </a:xfrm>
          <a:prstGeom prst="ellipse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宋体" charset="0"/>
              <a:cs typeface="宋体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080151" y="4188697"/>
            <a:ext cx="1508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parameters</a:t>
            </a:r>
            <a:endParaRPr lang="en-US"/>
          </a:p>
        </p:txBody>
      </p:sp>
      <p:cxnSp>
        <p:nvCxnSpPr>
          <p:cNvPr id="56" name="Straight Arrow Connector 55"/>
          <p:cNvCxnSpPr/>
          <p:nvPr/>
        </p:nvCxnSpPr>
        <p:spPr bwMode="auto">
          <a:xfrm flipH="1" flipV="1">
            <a:off x="3226849" y="5076732"/>
            <a:ext cx="6889" cy="2572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7" name="Oval 56"/>
          <p:cNvSpPr/>
          <p:nvPr/>
        </p:nvSpPr>
        <p:spPr bwMode="auto">
          <a:xfrm>
            <a:off x="3769381" y="4797425"/>
            <a:ext cx="533400" cy="3048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ea typeface="宋体" charset="0"/>
                <a:cs typeface="宋体" charset="0"/>
              </a:rPr>
              <a:t>7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3588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Beam</a:t>
            </a:r>
            <a:r>
              <a:rPr lang="zh-CN" altLang="en-US" dirty="0"/>
              <a:t> </a:t>
            </a:r>
            <a:r>
              <a:rPr lang="en-US" altLang="zh-CN" dirty="0" smtClean="0"/>
              <a:t>Search</a:t>
            </a:r>
            <a:r>
              <a:rPr lang="zh-CN" altLang="en-US" dirty="0" smtClean="0"/>
              <a:t> </a:t>
            </a:r>
            <a:r>
              <a:rPr lang="zh-CN" altLang="en-US" dirty="0"/>
              <a:t>实现细节</a:t>
            </a:r>
            <a:r>
              <a:rPr lang="en-US" altLang="zh-CN" dirty="0"/>
              <a:t>(</a:t>
            </a:r>
            <a:r>
              <a:rPr lang="zh-CN" altLang="en-US" dirty="0"/>
              <a:t>续</a:t>
            </a:r>
            <a:r>
              <a:rPr lang="en-US" altLang="zh-CN" dirty="0"/>
              <a:t>)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Tensorflow</a:t>
            </a:r>
            <a:r>
              <a:rPr lang="zh-CN" altLang="en-US" dirty="0"/>
              <a:t> 一般的工作</a:t>
            </a:r>
            <a:r>
              <a:rPr lang="zh-CN" altLang="en-US" dirty="0" smtClean="0"/>
              <a:t>流程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方案二</a:t>
            </a:r>
            <a:r>
              <a:rPr lang="en-US" altLang="zh-CN" dirty="0" smtClean="0"/>
              <a:t>:</a:t>
            </a:r>
            <a:r>
              <a:rPr lang="zh-CN" altLang="en-US" dirty="0" smtClean="0"/>
              <a:t> 将</a:t>
            </a:r>
            <a:r>
              <a:rPr lang="en-US" altLang="zh-CN" dirty="0" smtClean="0"/>
              <a:t>temp</a:t>
            </a:r>
            <a:r>
              <a:rPr lang="zh-CN" altLang="en-US" dirty="0" smtClean="0"/>
              <a:t>作为一个参数放在“图”中</a:t>
            </a:r>
            <a:endParaRPr lang="en-US" altLang="zh-CN" dirty="0" smtClean="0"/>
          </a:p>
          <a:p>
            <a:pPr lvl="3"/>
            <a:endParaRPr lang="en-US" altLang="zh-CN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8C42D9C-043B-2845-980E-F80ADD88464F}" type="slidenum">
              <a:rPr lang="en-US" altLang="zh-CN" smtClean="0"/>
              <a:pPr/>
              <a:t>11</a:t>
            </a:fld>
            <a:endParaRPr lang="en-US" altLang="zh-CN" dirty="0"/>
          </a:p>
        </p:txBody>
      </p:sp>
      <p:sp>
        <p:nvSpPr>
          <p:cNvPr id="21" name="Oval 20"/>
          <p:cNvSpPr/>
          <p:nvPr/>
        </p:nvSpPr>
        <p:spPr bwMode="auto">
          <a:xfrm>
            <a:off x="2801308" y="5594350"/>
            <a:ext cx="533400" cy="3048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  <a:ea typeface="宋体" charset="0"/>
                <a:cs typeface="宋体" charset="0"/>
              </a:rPr>
              <a:t>1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宋体" charset="0"/>
              <a:cs typeface="宋体" charset="0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5093658" y="5603875"/>
            <a:ext cx="533400" cy="3048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  <a:ea typeface="宋体" charset="0"/>
                <a:cs typeface="宋体" charset="0"/>
              </a:rPr>
              <a:t>2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宋体" charset="0"/>
              <a:cs typeface="宋体" charset="0"/>
            </a:endParaRPr>
          </a:p>
        </p:txBody>
      </p:sp>
      <p:sp>
        <p:nvSpPr>
          <p:cNvPr id="25" name="Oval 24"/>
          <p:cNvSpPr/>
          <p:nvPr/>
        </p:nvSpPr>
        <p:spPr bwMode="auto">
          <a:xfrm>
            <a:off x="2794419" y="5032282"/>
            <a:ext cx="533400" cy="304800"/>
          </a:xfrm>
          <a:prstGeom prst="ellipse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  <a:ea typeface="宋体" charset="0"/>
                <a:cs typeface="宋体" charset="0"/>
              </a:rPr>
              <a:t>3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宋体" charset="0"/>
              <a:cs typeface="宋体" charset="0"/>
            </a:endParaRPr>
          </a:p>
        </p:txBody>
      </p:sp>
      <p:sp>
        <p:nvSpPr>
          <p:cNvPr id="26" name="Oval 25"/>
          <p:cNvSpPr/>
          <p:nvPr/>
        </p:nvSpPr>
        <p:spPr bwMode="auto">
          <a:xfrm>
            <a:off x="5082546" y="4527550"/>
            <a:ext cx="533400" cy="304800"/>
          </a:xfrm>
          <a:prstGeom prst="ellipse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  <a:ea typeface="宋体" charset="0"/>
                <a:cs typeface="宋体" charset="0"/>
              </a:rPr>
              <a:t>5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宋体" charset="0"/>
              <a:cs typeface="宋体" charset="0"/>
            </a:endParaRPr>
          </a:p>
        </p:txBody>
      </p:sp>
      <p:sp>
        <p:nvSpPr>
          <p:cNvPr id="29" name="Oval 28"/>
          <p:cNvSpPr/>
          <p:nvPr/>
        </p:nvSpPr>
        <p:spPr bwMode="auto">
          <a:xfrm>
            <a:off x="5773108" y="5041900"/>
            <a:ext cx="533400" cy="304800"/>
          </a:xfrm>
          <a:prstGeom prst="ellipse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  <a:ea typeface="宋体" charset="0"/>
                <a:cs typeface="宋体" charset="0"/>
              </a:rPr>
              <a:t>4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宋体" charset="0"/>
              <a:cs typeface="宋体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2590800" y="4371975"/>
            <a:ext cx="3944308" cy="1676400"/>
          </a:xfrm>
          <a:prstGeom prst="rect">
            <a:avLst/>
          </a:prstGeom>
          <a:noFill/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宋体" charset="0"/>
              <a:cs typeface="宋体" charset="0"/>
            </a:endParaRPr>
          </a:p>
        </p:txBody>
      </p:sp>
      <p:cxnSp>
        <p:nvCxnSpPr>
          <p:cNvPr id="32" name="Straight Arrow Connector 31"/>
          <p:cNvCxnSpPr/>
          <p:nvPr/>
        </p:nvCxnSpPr>
        <p:spPr bwMode="auto">
          <a:xfrm flipV="1">
            <a:off x="4723443" y="4786126"/>
            <a:ext cx="418168" cy="3178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3" name="Straight Arrow Connector 32"/>
          <p:cNvCxnSpPr/>
          <p:nvPr/>
        </p:nvCxnSpPr>
        <p:spPr bwMode="auto">
          <a:xfrm flipV="1">
            <a:off x="5417974" y="5300476"/>
            <a:ext cx="418168" cy="3178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4" name="Straight Arrow Connector 33"/>
          <p:cNvCxnSpPr>
            <a:stCxn id="34" idx="0"/>
            <a:endCxn id="33" idx="5"/>
          </p:cNvCxnSpPr>
          <p:nvPr/>
        </p:nvCxnSpPr>
        <p:spPr bwMode="auto">
          <a:xfrm flipH="1" flipV="1">
            <a:off x="5537831" y="4787713"/>
            <a:ext cx="501977" cy="2541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5" name="Oval 34"/>
          <p:cNvSpPr/>
          <p:nvPr/>
        </p:nvSpPr>
        <p:spPr bwMode="auto">
          <a:xfrm>
            <a:off x="362908" y="5670550"/>
            <a:ext cx="533400" cy="3048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宋体" charset="0"/>
              <a:cs typeface="宋体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99126" y="5603875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placeholder</a:t>
            </a:r>
            <a:endParaRPr lang="en-US"/>
          </a:p>
        </p:txBody>
      </p:sp>
      <p:sp>
        <p:nvSpPr>
          <p:cNvPr id="37" name="Oval 36"/>
          <p:cNvSpPr/>
          <p:nvPr/>
        </p:nvSpPr>
        <p:spPr bwMode="auto">
          <a:xfrm>
            <a:off x="362908" y="5060950"/>
            <a:ext cx="533400" cy="304800"/>
          </a:xfrm>
          <a:prstGeom prst="ellipse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宋体" charset="0"/>
              <a:cs typeface="宋体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924431" y="4998560"/>
            <a:ext cx="1305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tensor/op</a:t>
            </a:r>
            <a:endParaRPr lang="en-US" dirty="0"/>
          </a:p>
        </p:txBody>
      </p:sp>
      <p:sp>
        <p:nvSpPr>
          <p:cNvPr id="39" name="Oval 38"/>
          <p:cNvSpPr/>
          <p:nvPr/>
        </p:nvSpPr>
        <p:spPr bwMode="auto">
          <a:xfrm>
            <a:off x="5036042" y="5057775"/>
            <a:ext cx="533400" cy="304800"/>
          </a:xfrm>
          <a:prstGeom prst="ellipse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  <a:ea typeface="宋体" charset="0"/>
                <a:cs typeface="宋体" charset="0"/>
              </a:rPr>
              <a:t>6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宋体" charset="0"/>
              <a:cs typeface="宋体" charset="0"/>
            </a:endParaRPr>
          </a:p>
        </p:txBody>
      </p:sp>
      <p:cxnSp>
        <p:nvCxnSpPr>
          <p:cNvPr id="40" name="Straight Arrow Connector 39"/>
          <p:cNvCxnSpPr>
            <a:endCxn id="33" idx="4"/>
          </p:cNvCxnSpPr>
          <p:nvPr/>
        </p:nvCxnSpPr>
        <p:spPr bwMode="auto">
          <a:xfrm flipV="1">
            <a:off x="5302742" y="4832350"/>
            <a:ext cx="46504" cy="22542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1" name="Oval 40"/>
          <p:cNvSpPr/>
          <p:nvPr/>
        </p:nvSpPr>
        <p:spPr bwMode="auto">
          <a:xfrm>
            <a:off x="362456" y="4518025"/>
            <a:ext cx="533400" cy="304800"/>
          </a:xfrm>
          <a:prstGeom prst="ellipse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宋体" charset="0"/>
              <a:cs typeface="宋体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914421" y="4449047"/>
            <a:ext cx="1508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parameters</a:t>
            </a:r>
            <a:endParaRPr lang="en-US"/>
          </a:p>
        </p:txBody>
      </p:sp>
      <p:cxnSp>
        <p:nvCxnSpPr>
          <p:cNvPr id="483" name="Straight Arrow Connector 482"/>
          <p:cNvCxnSpPr>
            <a:stCxn id="21" idx="0"/>
            <a:endCxn id="25" idx="4"/>
          </p:cNvCxnSpPr>
          <p:nvPr/>
        </p:nvCxnSpPr>
        <p:spPr bwMode="auto">
          <a:xfrm flipH="1" flipV="1">
            <a:off x="3061119" y="5337082"/>
            <a:ext cx="6889" cy="2572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8" name="Oval 27"/>
          <p:cNvSpPr/>
          <p:nvPr/>
        </p:nvSpPr>
        <p:spPr bwMode="auto">
          <a:xfrm>
            <a:off x="4401508" y="5060950"/>
            <a:ext cx="533400" cy="304800"/>
          </a:xfrm>
          <a:prstGeom prst="ellipse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mtClean="0">
                <a:ea typeface="宋体" charset="0"/>
                <a:cs typeface="宋体" charset="0"/>
              </a:rPr>
              <a:t>temp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宋体" charset="0"/>
              <a:cs typeface="宋体" charset="0"/>
            </a:endParaRPr>
          </a:p>
        </p:txBody>
      </p:sp>
      <p:cxnSp>
        <p:nvCxnSpPr>
          <p:cNvPr id="31" name="Straight Arrow Connector 30"/>
          <p:cNvCxnSpPr>
            <a:stCxn id="25" idx="6"/>
            <a:endCxn id="28" idx="2"/>
          </p:cNvCxnSpPr>
          <p:nvPr/>
        </p:nvCxnSpPr>
        <p:spPr bwMode="auto">
          <a:xfrm>
            <a:off x="3327819" y="5184682"/>
            <a:ext cx="1073689" cy="28668"/>
          </a:xfrm>
          <a:prstGeom prst="straightConnector1">
            <a:avLst/>
          </a:prstGeom>
          <a:solidFill>
            <a:schemeClr val="accent1"/>
          </a:solidFill>
          <a:ln w="60325" cap="flat" cmpd="dbl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3" name="Straight Arrow Connector 42"/>
          <p:cNvCxnSpPr/>
          <p:nvPr/>
        </p:nvCxnSpPr>
        <p:spPr bwMode="auto">
          <a:xfrm>
            <a:off x="303357" y="4197639"/>
            <a:ext cx="651597" cy="8855"/>
          </a:xfrm>
          <a:prstGeom prst="straightConnector1">
            <a:avLst/>
          </a:prstGeom>
          <a:solidFill>
            <a:schemeClr val="accent1"/>
          </a:solidFill>
          <a:ln w="60325" cap="flat" cmpd="dbl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4" name="TextBox 43"/>
          <p:cNvSpPr txBox="1"/>
          <p:nvPr/>
        </p:nvSpPr>
        <p:spPr>
          <a:xfrm>
            <a:off x="896308" y="4005818"/>
            <a:ext cx="1278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operation</a:t>
            </a: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301140" y="4679950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assign</a:t>
            </a:r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477943" y="2313138"/>
            <a:ext cx="617002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画图：</a:t>
            </a:r>
            <a:r>
              <a:rPr lang="en-US" altLang="zh-CN" dirty="0" smtClean="0"/>
              <a:t>1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tf.placeholder</a:t>
            </a:r>
            <a:r>
              <a:rPr lang="en-US" altLang="zh-CN" dirty="0"/>
              <a:t>;</a:t>
            </a:r>
            <a:r>
              <a:rPr lang="zh-CN" altLang="en-US" dirty="0" smtClean="0"/>
              <a:t> </a:t>
            </a:r>
            <a:r>
              <a:rPr lang="en-US" altLang="zh-CN" dirty="0" smtClean="0"/>
              <a:t>3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f(1);</a:t>
            </a:r>
          </a:p>
          <a:p>
            <a:r>
              <a:rPr lang="zh-CN" altLang="en-US" dirty="0"/>
              <a:t> </a:t>
            </a:r>
            <a:r>
              <a:rPr lang="zh-CN" altLang="en-US" dirty="0" smtClean="0"/>
              <a:t>        </a:t>
            </a:r>
            <a:r>
              <a:rPr lang="en-US" altLang="zh-CN" dirty="0" smtClean="0"/>
              <a:t>temp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tf.get_variable</a:t>
            </a:r>
            <a:r>
              <a:rPr lang="en-US" altLang="zh-CN" dirty="0" smtClean="0"/>
              <a:t>();</a:t>
            </a:r>
            <a:r>
              <a:rPr lang="zh-CN" altLang="en-US" dirty="0" smtClean="0"/>
              <a:t> </a:t>
            </a:r>
            <a:r>
              <a:rPr lang="en-US" altLang="zh-CN" dirty="0" smtClean="0"/>
              <a:t>6=</a:t>
            </a:r>
            <a:r>
              <a:rPr lang="en-US" altLang="zh-CN" dirty="0" err="1" smtClean="0"/>
              <a:t>tf.get_variable</a:t>
            </a:r>
            <a:r>
              <a:rPr lang="en-US" altLang="zh-CN" dirty="0" smtClean="0"/>
              <a:t>()</a:t>
            </a:r>
          </a:p>
          <a:p>
            <a:r>
              <a:rPr lang="zh-CN" altLang="en-US" dirty="0"/>
              <a:t> </a:t>
            </a:r>
            <a:r>
              <a:rPr lang="zh-CN" altLang="en-US" dirty="0" smtClean="0"/>
              <a:t>        </a:t>
            </a:r>
            <a:r>
              <a:rPr lang="en-US" altLang="zh-CN" dirty="0" smtClean="0"/>
              <a:t>2=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tf.placeholder</a:t>
            </a:r>
            <a:r>
              <a:rPr lang="en-US" altLang="zh-CN" dirty="0" smtClean="0"/>
              <a:t>();</a:t>
            </a:r>
            <a:r>
              <a:rPr lang="zh-CN" altLang="en-US" dirty="0" smtClean="0"/>
              <a:t> </a:t>
            </a:r>
            <a:r>
              <a:rPr lang="en-US" altLang="zh-CN" dirty="0" smtClean="0"/>
              <a:t>4=f(2);</a:t>
            </a:r>
            <a:r>
              <a:rPr lang="zh-CN" altLang="en-US" dirty="0" smtClean="0"/>
              <a:t> </a:t>
            </a:r>
            <a:r>
              <a:rPr lang="en-US" altLang="zh-CN" dirty="0" smtClean="0"/>
              <a:t>5=h(temp,6,4)</a:t>
            </a:r>
          </a:p>
          <a:p>
            <a:r>
              <a:rPr lang="zh-CN" altLang="en-US" dirty="0"/>
              <a:t> </a:t>
            </a:r>
            <a:r>
              <a:rPr lang="zh-CN" altLang="en-US" dirty="0" smtClean="0"/>
              <a:t>        </a:t>
            </a:r>
            <a:r>
              <a:rPr lang="en-US" altLang="zh-CN" dirty="0" smtClean="0"/>
              <a:t>copy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temp.assign</a:t>
            </a:r>
            <a:r>
              <a:rPr lang="en-US" altLang="zh-CN" dirty="0" smtClean="0"/>
              <a:t>(3)</a:t>
            </a:r>
          </a:p>
          <a:p>
            <a:r>
              <a:rPr lang="zh-CN" altLang="en-US" dirty="0" smtClean="0"/>
              <a:t>调用： </a:t>
            </a:r>
            <a:r>
              <a:rPr lang="en-US" altLang="zh-CN" dirty="0" err="1" smtClean="0"/>
              <a:t>session.run</a:t>
            </a:r>
            <a:r>
              <a:rPr lang="en-US" altLang="zh-CN" dirty="0" smtClean="0"/>
              <a:t>([3,</a:t>
            </a:r>
            <a:r>
              <a:rPr lang="en-US" altLang="zh-CN" dirty="0" smtClean="0">
                <a:solidFill>
                  <a:srgbClr val="FF0000"/>
                </a:solidFill>
              </a:rPr>
              <a:t>copy</a:t>
            </a:r>
            <a:r>
              <a:rPr lang="en-US" altLang="zh-CN" dirty="0" smtClean="0"/>
              <a:t>],[1])</a:t>
            </a:r>
          </a:p>
          <a:p>
            <a:r>
              <a:rPr lang="zh-CN" altLang="en-US" dirty="0"/>
              <a:t> </a:t>
            </a:r>
            <a:r>
              <a:rPr lang="zh-CN" altLang="en-US" dirty="0" smtClean="0"/>
              <a:t>         </a:t>
            </a:r>
            <a:r>
              <a:rPr lang="en-US" altLang="zh-CN" dirty="0" err="1" smtClean="0"/>
              <a:t>session.run</a:t>
            </a:r>
            <a:r>
              <a:rPr lang="en-US" altLang="zh-CN" dirty="0" smtClean="0"/>
              <a:t>([5],[2])</a:t>
            </a:r>
          </a:p>
          <a:p>
            <a:r>
              <a:rPr lang="zh-CN" altLang="en-US" dirty="0" smtClean="0"/>
              <a:t>          </a:t>
            </a:r>
            <a:endParaRPr lang="en-US" altLang="zh-CN" dirty="0" smtClean="0"/>
          </a:p>
          <a:p>
            <a:r>
              <a:rPr lang="zh-CN" altLang="en-US" dirty="0" smtClean="0"/>
              <a:t>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5104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Beam</a:t>
            </a:r>
            <a:r>
              <a:rPr lang="zh-CN" altLang="en-US" dirty="0"/>
              <a:t> </a:t>
            </a:r>
            <a:r>
              <a:rPr lang="en-US" altLang="zh-CN" dirty="0" smtClean="0"/>
              <a:t>Search</a:t>
            </a:r>
            <a:r>
              <a:rPr lang="zh-CN" altLang="en-US" dirty="0" smtClean="0"/>
              <a:t> </a:t>
            </a:r>
            <a:r>
              <a:rPr lang="zh-CN" altLang="en-US" dirty="0"/>
              <a:t>实现细节</a:t>
            </a:r>
            <a:r>
              <a:rPr lang="en-US" altLang="zh-CN" dirty="0"/>
              <a:t>(</a:t>
            </a:r>
            <a:r>
              <a:rPr lang="zh-CN" altLang="en-US" dirty="0"/>
              <a:t>续</a:t>
            </a:r>
            <a:r>
              <a:rPr lang="en-US" altLang="zh-CN" dirty="0"/>
              <a:t>)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Tensorflow</a:t>
            </a:r>
            <a:r>
              <a:rPr lang="zh-CN" altLang="en-US" dirty="0"/>
              <a:t> 一般的工作</a:t>
            </a:r>
            <a:r>
              <a:rPr lang="zh-CN" altLang="en-US" dirty="0" smtClean="0"/>
              <a:t>流程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方案二</a:t>
            </a:r>
            <a:r>
              <a:rPr lang="en-US" altLang="zh-CN" dirty="0" smtClean="0"/>
              <a:t>:</a:t>
            </a:r>
            <a:r>
              <a:rPr lang="zh-CN" altLang="en-US" dirty="0" smtClean="0"/>
              <a:t> 将</a:t>
            </a:r>
            <a:r>
              <a:rPr lang="en-US" altLang="zh-CN" dirty="0" smtClean="0"/>
              <a:t>temp</a:t>
            </a:r>
            <a:r>
              <a:rPr lang="zh-CN" altLang="en-US" dirty="0" smtClean="0"/>
              <a:t>作为一个参数放在“图”中</a:t>
            </a:r>
          </a:p>
          <a:p>
            <a:pPr lvl="2"/>
            <a:r>
              <a:rPr lang="zh-CN" altLang="en-US" dirty="0" smtClean="0"/>
              <a:t>可不可以把</a:t>
            </a:r>
            <a:r>
              <a:rPr lang="en-US" altLang="zh-CN" dirty="0" smtClean="0"/>
              <a:t>temp</a:t>
            </a:r>
            <a:r>
              <a:rPr lang="zh-CN" altLang="en-US" dirty="0" smtClean="0"/>
              <a:t>变成中间变量？</a:t>
            </a:r>
            <a:endParaRPr lang="en-US" altLang="zh-CN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8C42D9C-043B-2845-980E-F80ADD88464F}" type="slidenum">
              <a:rPr lang="en-US" altLang="zh-CN" smtClean="0"/>
              <a:pPr/>
              <a:t>12</a:t>
            </a:fld>
            <a:endParaRPr lang="en-US" altLang="zh-CN" dirty="0"/>
          </a:p>
        </p:txBody>
      </p:sp>
      <p:sp>
        <p:nvSpPr>
          <p:cNvPr id="21" name="Oval 20"/>
          <p:cNvSpPr/>
          <p:nvPr/>
        </p:nvSpPr>
        <p:spPr bwMode="auto">
          <a:xfrm>
            <a:off x="2971800" y="5257800"/>
            <a:ext cx="533400" cy="3048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  <a:ea typeface="宋体" charset="0"/>
                <a:cs typeface="宋体" charset="0"/>
              </a:rPr>
              <a:t>1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宋体" charset="0"/>
              <a:cs typeface="宋体" charset="0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5264150" y="5267325"/>
            <a:ext cx="533400" cy="3048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  <a:ea typeface="宋体" charset="0"/>
                <a:cs typeface="宋体" charset="0"/>
              </a:rPr>
              <a:t>2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宋体" charset="0"/>
              <a:cs typeface="宋体" charset="0"/>
            </a:endParaRPr>
          </a:p>
        </p:txBody>
      </p:sp>
      <p:sp>
        <p:nvSpPr>
          <p:cNvPr id="25" name="Oval 24"/>
          <p:cNvSpPr/>
          <p:nvPr/>
        </p:nvSpPr>
        <p:spPr bwMode="auto">
          <a:xfrm>
            <a:off x="2964911" y="4695732"/>
            <a:ext cx="533400" cy="304800"/>
          </a:xfrm>
          <a:prstGeom prst="ellipse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  <a:ea typeface="宋体" charset="0"/>
                <a:cs typeface="宋体" charset="0"/>
              </a:rPr>
              <a:t>3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宋体" charset="0"/>
              <a:cs typeface="宋体" charset="0"/>
            </a:endParaRPr>
          </a:p>
        </p:txBody>
      </p:sp>
      <p:sp>
        <p:nvSpPr>
          <p:cNvPr id="26" name="Oval 25"/>
          <p:cNvSpPr/>
          <p:nvPr/>
        </p:nvSpPr>
        <p:spPr bwMode="auto">
          <a:xfrm>
            <a:off x="5253038" y="4191000"/>
            <a:ext cx="533400" cy="304800"/>
          </a:xfrm>
          <a:prstGeom prst="ellipse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  <a:ea typeface="宋体" charset="0"/>
                <a:cs typeface="宋体" charset="0"/>
              </a:rPr>
              <a:t>5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宋体" charset="0"/>
              <a:cs typeface="宋体" charset="0"/>
            </a:endParaRPr>
          </a:p>
        </p:txBody>
      </p:sp>
      <p:sp>
        <p:nvSpPr>
          <p:cNvPr id="29" name="Oval 28"/>
          <p:cNvSpPr/>
          <p:nvPr/>
        </p:nvSpPr>
        <p:spPr bwMode="auto">
          <a:xfrm>
            <a:off x="5943600" y="4705350"/>
            <a:ext cx="533400" cy="304800"/>
          </a:xfrm>
          <a:prstGeom prst="ellipse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  <a:ea typeface="宋体" charset="0"/>
                <a:cs typeface="宋体" charset="0"/>
              </a:rPr>
              <a:t>4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宋体" charset="0"/>
              <a:cs typeface="宋体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2761292" y="4035425"/>
            <a:ext cx="3944308" cy="1676400"/>
          </a:xfrm>
          <a:prstGeom prst="rect">
            <a:avLst/>
          </a:prstGeom>
          <a:noFill/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宋体" charset="0"/>
              <a:cs typeface="宋体" charset="0"/>
            </a:endParaRPr>
          </a:p>
        </p:txBody>
      </p:sp>
      <p:cxnSp>
        <p:nvCxnSpPr>
          <p:cNvPr id="32" name="Straight Arrow Connector 31"/>
          <p:cNvCxnSpPr/>
          <p:nvPr/>
        </p:nvCxnSpPr>
        <p:spPr bwMode="auto">
          <a:xfrm flipV="1">
            <a:off x="4893935" y="4449576"/>
            <a:ext cx="418168" cy="3178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3" name="Straight Arrow Connector 32"/>
          <p:cNvCxnSpPr/>
          <p:nvPr/>
        </p:nvCxnSpPr>
        <p:spPr bwMode="auto">
          <a:xfrm flipV="1">
            <a:off x="5588466" y="4963926"/>
            <a:ext cx="418168" cy="3178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4" name="Straight Arrow Connector 33"/>
          <p:cNvCxnSpPr>
            <a:stCxn id="34" idx="0"/>
            <a:endCxn id="33" idx="5"/>
          </p:cNvCxnSpPr>
          <p:nvPr/>
        </p:nvCxnSpPr>
        <p:spPr bwMode="auto">
          <a:xfrm flipH="1" flipV="1">
            <a:off x="5708323" y="4451163"/>
            <a:ext cx="501977" cy="2541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5" name="Oval 34"/>
          <p:cNvSpPr/>
          <p:nvPr/>
        </p:nvSpPr>
        <p:spPr bwMode="auto">
          <a:xfrm>
            <a:off x="533400" y="5334000"/>
            <a:ext cx="533400" cy="3048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宋体" charset="0"/>
              <a:cs typeface="宋体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069618" y="5267325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placeholder</a:t>
            </a:r>
            <a:endParaRPr lang="en-US"/>
          </a:p>
        </p:txBody>
      </p:sp>
      <p:sp>
        <p:nvSpPr>
          <p:cNvPr id="37" name="Oval 36"/>
          <p:cNvSpPr/>
          <p:nvPr/>
        </p:nvSpPr>
        <p:spPr bwMode="auto">
          <a:xfrm>
            <a:off x="533400" y="4724400"/>
            <a:ext cx="533400" cy="304800"/>
          </a:xfrm>
          <a:prstGeom prst="ellipse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宋体" charset="0"/>
              <a:cs typeface="宋体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094923" y="4662010"/>
            <a:ext cx="1305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tensor/op</a:t>
            </a:r>
            <a:endParaRPr lang="en-US" dirty="0"/>
          </a:p>
        </p:txBody>
      </p:sp>
      <p:sp>
        <p:nvSpPr>
          <p:cNvPr id="39" name="Oval 38"/>
          <p:cNvSpPr/>
          <p:nvPr/>
        </p:nvSpPr>
        <p:spPr bwMode="auto">
          <a:xfrm>
            <a:off x="5206534" y="4721225"/>
            <a:ext cx="533400" cy="304800"/>
          </a:xfrm>
          <a:prstGeom prst="ellipse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  <a:ea typeface="宋体" charset="0"/>
                <a:cs typeface="宋体" charset="0"/>
              </a:rPr>
              <a:t>6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宋体" charset="0"/>
              <a:cs typeface="宋体" charset="0"/>
            </a:endParaRPr>
          </a:p>
        </p:txBody>
      </p:sp>
      <p:cxnSp>
        <p:nvCxnSpPr>
          <p:cNvPr id="40" name="Straight Arrow Connector 39"/>
          <p:cNvCxnSpPr>
            <a:endCxn id="33" idx="4"/>
          </p:cNvCxnSpPr>
          <p:nvPr/>
        </p:nvCxnSpPr>
        <p:spPr bwMode="auto">
          <a:xfrm flipV="1">
            <a:off x="5473234" y="4495800"/>
            <a:ext cx="46504" cy="22542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1" name="Oval 40"/>
          <p:cNvSpPr/>
          <p:nvPr/>
        </p:nvSpPr>
        <p:spPr bwMode="auto">
          <a:xfrm>
            <a:off x="532948" y="4181475"/>
            <a:ext cx="533400" cy="304800"/>
          </a:xfrm>
          <a:prstGeom prst="ellipse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宋体" charset="0"/>
              <a:cs typeface="宋体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084913" y="4112497"/>
            <a:ext cx="1508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parameters</a:t>
            </a:r>
            <a:endParaRPr lang="en-US"/>
          </a:p>
        </p:txBody>
      </p:sp>
      <p:cxnSp>
        <p:nvCxnSpPr>
          <p:cNvPr id="483" name="Straight Arrow Connector 482"/>
          <p:cNvCxnSpPr>
            <a:stCxn id="21" idx="0"/>
            <a:endCxn id="25" idx="4"/>
          </p:cNvCxnSpPr>
          <p:nvPr/>
        </p:nvCxnSpPr>
        <p:spPr bwMode="auto">
          <a:xfrm flipH="1" flipV="1">
            <a:off x="3231611" y="5000532"/>
            <a:ext cx="6889" cy="2572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8" name="Oval 27"/>
          <p:cNvSpPr/>
          <p:nvPr/>
        </p:nvSpPr>
        <p:spPr bwMode="auto">
          <a:xfrm>
            <a:off x="4572000" y="4724400"/>
            <a:ext cx="533400" cy="304800"/>
          </a:xfrm>
          <a:prstGeom prst="ellipse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mtClean="0">
                <a:ea typeface="宋体" charset="0"/>
                <a:cs typeface="宋体" charset="0"/>
              </a:rPr>
              <a:t>temp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宋体" charset="0"/>
              <a:cs typeface="宋体" charset="0"/>
            </a:endParaRPr>
          </a:p>
        </p:txBody>
      </p:sp>
      <p:cxnSp>
        <p:nvCxnSpPr>
          <p:cNvPr id="31" name="Straight Arrow Connector 30"/>
          <p:cNvCxnSpPr>
            <a:stCxn id="25" idx="6"/>
            <a:endCxn id="28" idx="2"/>
          </p:cNvCxnSpPr>
          <p:nvPr/>
        </p:nvCxnSpPr>
        <p:spPr bwMode="auto">
          <a:xfrm>
            <a:off x="3498311" y="4848132"/>
            <a:ext cx="1073689" cy="28668"/>
          </a:xfrm>
          <a:prstGeom prst="straightConnector1">
            <a:avLst/>
          </a:prstGeom>
          <a:solidFill>
            <a:schemeClr val="accent1"/>
          </a:solidFill>
          <a:ln w="60325" cap="flat" cmpd="dbl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3" name="Straight Arrow Connector 42"/>
          <p:cNvCxnSpPr/>
          <p:nvPr/>
        </p:nvCxnSpPr>
        <p:spPr bwMode="auto">
          <a:xfrm>
            <a:off x="473849" y="3861089"/>
            <a:ext cx="651597" cy="8855"/>
          </a:xfrm>
          <a:prstGeom prst="straightConnector1">
            <a:avLst/>
          </a:prstGeom>
          <a:solidFill>
            <a:schemeClr val="accent1"/>
          </a:solidFill>
          <a:ln w="60325" cap="flat" cmpd="dbl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4" name="TextBox 43"/>
          <p:cNvSpPr txBox="1"/>
          <p:nvPr/>
        </p:nvSpPr>
        <p:spPr>
          <a:xfrm>
            <a:off x="1066800" y="3669268"/>
            <a:ext cx="1278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operation</a:t>
            </a: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471632" y="4343400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assign</a:t>
            </a:r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1490164" y="2819400"/>
            <a:ext cx="59774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画图：</a:t>
            </a:r>
            <a:r>
              <a:rPr lang="en-US" altLang="zh-CN" dirty="0" smtClean="0"/>
              <a:t>1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tf.placeholder</a:t>
            </a:r>
            <a:r>
              <a:rPr lang="en-US" altLang="zh-CN" dirty="0"/>
              <a:t>;</a:t>
            </a:r>
            <a:r>
              <a:rPr lang="zh-CN" altLang="en-US" dirty="0" smtClean="0"/>
              <a:t> </a:t>
            </a:r>
            <a:r>
              <a:rPr lang="en-US" altLang="zh-CN" dirty="0" smtClean="0"/>
              <a:t>3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f(1);</a:t>
            </a:r>
          </a:p>
          <a:p>
            <a:r>
              <a:rPr lang="zh-CN" altLang="en-US" dirty="0"/>
              <a:t> </a:t>
            </a:r>
            <a:r>
              <a:rPr lang="zh-CN" altLang="en-US" dirty="0" smtClean="0"/>
              <a:t>        </a:t>
            </a:r>
            <a:r>
              <a:rPr lang="en-US" altLang="zh-CN" dirty="0" smtClean="0"/>
              <a:t>temp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?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r>
              <a:rPr lang="zh-CN" altLang="en-US" dirty="0" smtClean="0"/>
              <a:t>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1649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Beam</a:t>
            </a:r>
            <a:r>
              <a:rPr lang="zh-CN" altLang="en-US" dirty="0"/>
              <a:t> </a:t>
            </a:r>
            <a:r>
              <a:rPr lang="en-US" altLang="zh-CN" dirty="0"/>
              <a:t>Search</a:t>
            </a:r>
            <a:r>
              <a:rPr lang="zh-CN" altLang="en-US" dirty="0"/>
              <a:t> 实现细节</a:t>
            </a:r>
            <a:r>
              <a:rPr lang="en-US" altLang="zh-CN" dirty="0"/>
              <a:t>(</a:t>
            </a:r>
            <a:r>
              <a:rPr lang="zh-CN" altLang="en-US" dirty="0"/>
              <a:t>续</a:t>
            </a:r>
            <a:r>
              <a:rPr lang="en-US" altLang="zh-CN" dirty="0"/>
              <a:t>)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8C42D9C-043B-2845-980E-F80ADD88464F}" type="slidenum">
              <a:rPr lang="en-US" altLang="zh-CN" smtClean="0"/>
              <a:pPr/>
              <a:t>13</a:t>
            </a:fld>
            <a:endParaRPr lang="en-US" altLang="zh-CN" dirty="0"/>
          </a:p>
        </p:txBody>
      </p:sp>
      <p:sp>
        <p:nvSpPr>
          <p:cNvPr id="37" name="Footer Placeholder 3"/>
          <p:cNvSpPr txBox="1">
            <a:spLocks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9pPr>
          </a:lstStyle>
          <a:p>
            <a:fld id="{48C42D9C-043B-2845-980E-F80ADD88464F}" type="slidenum">
              <a:rPr lang="en-US" altLang="zh-CN" smtClean="0"/>
              <a:pPr/>
              <a:t>13</a:t>
            </a:fld>
            <a:endParaRPr lang="en-US" altLang="zh-C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57" r="40532" b="10025"/>
          <a:stretch/>
        </p:blipFill>
        <p:spPr>
          <a:xfrm>
            <a:off x="4800600" y="2080518"/>
            <a:ext cx="2795016" cy="208041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915995" y="4285395"/>
            <a:ext cx="564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</a:t>
            </a:r>
            <a:r>
              <a:rPr lang="en-US" altLang="zh-CN" dirty="0" smtClean="0"/>
              <a:t>b</a:t>
            </a:r>
          </a:p>
          <a:p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114800" y="3124200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983074" y="2565723"/>
                <a:ext cx="816955" cy="3747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3074" y="2565723"/>
                <a:ext cx="816955" cy="374783"/>
              </a:xfrm>
              <a:prstGeom prst="rect">
                <a:avLst/>
              </a:prstGeom>
              <a:blipFill rotWithShape="0">
                <a:blip r:embed="rId3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959483" y="3328301"/>
                <a:ext cx="808042" cy="374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9483" y="3328301"/>
                <a:ext cx="808042" cy="374205"/>
              </a:xfrm>
              <a:prstGeom prst="rect">
                <a:avLst/>
              </a:prstGeom>
              <a:blipFill rotWithShape="0">
                <a:blip r:embed="rId4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927" r="36432" b="10025"/>
          <a:stretch/>
        </p:blipFill>
        <p:spPr>
          <a:xfrm>
            <a:off x="986213" y="2565723"/>
            <a:ext cx="2987710" cy="159521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004318" y="4323774"/>
            <a:ext cx="2652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</a:t>
            </a:r>
            <a:r>
              <a:rPr lang="en-US" altLang="zh-CN" dirty="0" smtClean="0"/>
              <a:t>f1</a:t>
            </a:r>
            <a:r>
              <a:rPr lang="zh-CN" altLang="en-US" dirty="0" smtClean="0"/>
              <a:t>          </a:t>
            </a:r>
            <a:r>
              <a:rPr lang="en-US" altLang="zh-CN" dirty="0" smtClean="0"/>
              <a:t>f2</a:t>
            </a:r>
            <a:r>
              <a:rPr lang="zh-CN" altLang="en-US" dirty="0" smtClean="0"/>
              <a:t>         </a:t>
            </a:r>
            <a:r>
              <a:rPr lang="en-US" altLang="zh-CN" dirty="0" smtClean="0"/>
              <a:t>f3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08245" y="1309729"/>
            <a:ext cx="1513556" cy="646331"/>
          </a:xfrm>
          <a:prstGeom prst="rect">
            <a:avLst/>
          </a:prstGeom>
          <a:solidFill>
            <a:schemeClr val="accent1">
              <a:tint val="2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9900"/>
                </a:solidFill>
              </a:rPr>
              <a:t>a:0.5</a:t>
            </a:r>
            <a:r>
              <a:rPr lang="zh-CN" altLang="en-US" dirty="0" smtClean="0">
                <a:solidFill>
                  <a:srgbClr val="009900"/>
                </a:solidFill>
              </a:rPr>
              <a:t> </a:t>
            </a:r>
            <a:r>
              <a:rPr lang="en-US" altLang="zh-CN" dirty="0" smtClean="0">
                <a:solidFill>
                  <a:srgbClr val="009900"/>
                </a:solidFill>
              </a:rPr>
              <a:t>b:0.5</a:t>
            </a:r>
          </a:p>
          <a:p>
            <a:r>
              <a:rPr lang="en-US" altLang="zh-CN" dirty="0" smtClean="0"/>
              <a:t>a:0.8</a:t>
            </a:r>
            <a:r>
              <a:rPr lang="zh-CN" altLang="en-US" dirty="0" smtClean="0"/>
              <a:t> </a:t>
            </a:r>
            <a:r>
              <a:rPr lang="en-US" altLang="zh-CN" dirty="0" smtClean="0"/>
              <a:t>b:0.2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199971" y="1459468"/>
            <a:ext cx="4115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output_feed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[</a:t>
            </a:r>
            <a:r>
              <a:rPr lang="zh-CN" altLang="en-US" dirty="0" smtClean="0"/>
              <a:t>                       </a:t>
            </a:r>
            <a:r>
              <a:rPr lang="en-US" altLang="zh-CN" dirty="0" smtClean="0"/>
              <a:t>]</a:t>
            </a:r>
            <a:r>
              <a:rPr lang="zh-CN" altLang="en-US" dirty="0" smtClean="0"/>
              <a:t>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752600" y="5040868"/>
            <a:ext cx="5299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input_feed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[[f1,f2,f3],[_GO,_GO],[</a:t>
            </a:r>
            <a:r>
              <a:rPr lang="en-US" altLang="zh-CN" dirty="0" err="1" smtClean="0"/>
              <a:t>b,a</a:t>
            </a:r>
            <a:r>
              <a:rPr lang="en-US" altLang="zh-CN" dirty="0" smtClean="0"/>
              <a:t>]]</a:t>
            </a:r>
            <a:r>
              <a:rPr lang="zh-CN" altLang="en-US" dirty="0" smtClean="0"/>
              <a:t> </a:t>
            </a:r>
            <a:r>
              <a:rPr lang="en-US" altLang="zh-CN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4715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Beam</a:t>
            </a:r>
            <a:r>
              <a:rPr lang="zh-CN" altLang="en-US" dirty="0" smtClean="0"/>
              <a:t> </a:t>
            </a:r>
            <a:r>
              <a:rPr lang="en-US" altLang="zh-CN" dirty="0" smtClean="0"/>
              <a:t>Search</a:t>
            </a:r>
            <a:r>
              <a:rPr lang="zh-CN" altLang="en-US" dirty="0" smtClean="0"/>
              <a:t> 代码实现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8C42D9C-043B-2845-980E-F80ADD88464F}" type="slidenum">
              <a:rPr lang="en-US" altLang="zh-CN" smtClean="0"/>
              <a:pPr/>
              <a:t>14</a:t>
            </a:fld>
            <a:endParaRPr lang="en-US" altLang="zh-CN" dirty="0"/>
          </a:p>
        </p:txBody>
      </p:sp>
      <p:sp>
        <p:nvSpPr>
          <p:cNvPr id="37" name="Footer Placeholder 3"/>
          <p:cNvSpPr txBox="1">
            <a:spLocks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9pPr>
          </a:lstStyle>
          <a:p>
            <a:fld id="{48C42D9C-043B-2845-980E-F80ADD88464F}" type="slidenum">
              <a:rPr lang="en-US" altLang="zh-CN" smtClean="0"/>
              <a:pPr/>
              <a:t>14</a:t>
            </a:fld>
            <a:endParaRPr lang="en-US" altLang="zh-C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57" r="83787" b="10025"/>
          <a:stretch/>
        </p:blipFill>
        <p:spPr>
          <a:xfrm>
            <a:off x="5867400" y="2323120"/>
            <a:ext cx="762000" cy="208041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966287" y="4346138"/>
            <a:ext cx="564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</a:p>
          <a:p>
            <a:r>
              <a:rPr lang="zh-CN" altLang="en-US" dirty="0" smtClean="0"/>
              <a:t> </a:t>
            </a:r>
            <a:r>
              <a:rPr lang="en-US" altLang="zh-CN" dirty="0"/>
              <a:t>b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114800" y="3098898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983074" y="2565723"/>
                <a:ext cx="816955" cy="3747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3074" y="2565723"/>
                <a:ext cx="816955" cy="374783"/>
              </a:xfrm>
              <a:prstGeom prst="rect">
                <a:avLst/>
              </a:prstGeom>
              <a:blipFill rotWithShape="0">
                <a:blip r:embed="rId3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959483" y="3328301"/>
                <a:ext cx="808042" cy="374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9483" y="3328301"/>
                <a:ext cx="808042" cy="374205"/>
              </a:xfrm>
              <a:prstGeom prst="rect">
                <a:avLst/>
              </a:prstGeom>
              <a:blipFill rotWithShape="0">
                <a:blip r:embed="rId4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927" r="36432" b="10025"/>
          <a:stretch/>
        </p:blipFill>
        <p:spPr>
          <a:xfrm>
            <a:off x="986213" y="2565723"/>
            <a:ext cx="2987710" cy="159521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004318" y="4323774"/>
            <a:ext cx="2652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</a:t>
            </a:r>
            <a:r>
              <a:rPr lang="en-US" altLang="zh-CN" dirty="0" smtClean="0"/>
              <a:t>f1</a:t>
            </a:r>
            <a:r>
              <a:rPr lang="zh-CN" altLang="en-US" dirty="0" smtClean="0"/>
              <a:t>          </a:t>
            </a:r>
            <a:r>
              <a:rPr lang="en-US" altLang="zh-CN" dirty="0" smtClean="0"/>
              <a:t>f2</a:t>
            </a:r>
            <a:r>
              <a:rPr lang="zh-CN" altLang="en-US" dirty="0" smtClean="0"/>
              <a:t>         </a:t>
            </a:r>
            <a:r>
              <a:rPr lang="en-US" altLang="zh-CN" dirty="0" smtClean="0"/>
              <a:t>f3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89819" y="1328932"/>
            <a:ext cx="1513556" cy="646331"/>
          </a:xfrm>
          <a:prstGeom prst="rect">
            <a:avLst/>
          </a:prstGeom>
          <a:solidFill>
            <a:schemeClr val="accent1">
              <a:tint val="2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a:0.3</a:t>
            </a:r>
            <a:r>
              <a:rPr lang="zh-CN" altLang="en-US" dirty="0" smtClean="0"/>
              <a:t> </a:t>
            </a:r>
            <a:r>
              <a:rPr lang="en-US" altLang="zh-CN" dirty="0" smtClean="0">
                <a:solidFill>
                  <a:srgbClr val="009900"/>
                </a:solidFill>
              </a:rPr>
              <a:t>b:0.7</a:t>
            </a:r>
          </a:p>
          <a:p>
            <a:r>
              <a:rPr lang="en-US" altLang="zh-CN" dirty="0" smtClean="0">
                <a:solidFill>
                  <a:srgbClr val="009900"/>
                </a:solidFill>
              </a:rPr>
              <a:t>a:0.5</a:t>
            </a:r>
            <a:r>
              <a:rPr lang="zh-CN" altLang="en-US" dirty="0" smtClean="0"/>
              <a:t> </a:t>
            </a:r>
            <a:r>
              <a:rPr lang="en-US" altLang="zh-CN" dirty="0" smtClean="0"/>
              <a:t>b:0.5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917757" y="4648200"/>
            <a:ext cx="19313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solidFill>
                  <a:srgbClr val="0000FF"/>
                </a:solidFill>
              </a:rPr>
              <a:t>self.after_state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r>
              <a:rPr lang="en-US" altLang="zh-CN" dirty="0" smtClean="0"/>
              <a:t>[-1.5,-</a:t>
            </a:r>
            <a:r>
              <a:rPr lang="en-US" altLang="zh-CN" dirty="0"/>
              <a:t>2</a:t>
            </a:r>
            <a:r>
              <a:rPr lang="en-US" altLang="zh-CN" dirty="0" smtClean="0"/>
              <a:t>.3]</a:t>
            </a:r>
          </a:p>
          <a:p>
            <a:r>
              <a:rPr lang="en-US" altLang="zh-CN" dirty="0" smtClean="0"/>
              <a:t>[1.8,-2.1</a:t>
            </a:r>
            <a:r>
              <a:rPr lang="en-US" altLang="zh-CN" dirty="0" smtClean="0"/>
              <a:t>]</a:t>
            </a:r>
            <a:endParaRPr lang="en-US" altLang="zh-CN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3257625" y="5038247"/>
            <a:ext cx="21237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solidFill>
                  <a:srgbClr val="0000FF"/>
                </a:solidFill>
              </a:rPr>
              <a:t>self.before_state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r>
              <a:rPr lang="en-US" altLang="zh-CN" dirty="0" smtClean="0"/>
              <a:t>[-1.3,-0.3]</a:t>
            </a:r>
          </a:p>
          <a:p>
            <a:r>
              <a:rPr lang="en-US" altLang="zh-CN" dirty="0"/>
              <a:t>[-</a:t>
            </a:r>
            <a:r>
              <a:rPr lang="en-US" altLang="zh-CN" dirty="0" smtClean="0"/>
              <a:t>1.2,-0.5]</a:t>
            </a:r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1709953" y="4648200"/>
            <a:ext cx="1540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solidFill>
                  <a:srgbClr val="FF0000"/>
                </a:solidFill>
              </a:rPr>
              <a:t>self.sources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478284" y="4843901"/>
            <a:ext cx="1370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solidFill>
                  <a:srgbClr val="FF0000"/>
                </a:solidFill>
              </a:rPr>
              <a:t>self.inputs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10033" y="1203738"/>
            <a:ext cx="18095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solidFill>
                  <a:srgbClr val="009900"/>
                </a:solidFill>
              </a:rPr>
              <a:t>self.top_index</a:t>
            </a:r>
            <a:endParaRPr lang="en-US" altLang="zh-CN" dirty="0" smtClean="0">
              <a:solidFill>
                <a:srgbClr val="009900"/>
              </a:solidFill>
            </a:endParaRPr>
          </a:p>
          <a:p>
            <a:r>
              <a:rPr lang="en-US" altLang="zh-CN" dirty="0" err="1" smtClean="0">
                <a:solidFill>
                  <a:srgbClr val="009900"/>
                </a:solidFill>
              </a:rPr>
              <a:t>self.top_value</a:t>
            </a:r>
            <a:endParaRPr lang="en-US" altLang="zh-CN" dirty="0" smtClean="0">
              <a:solidFill>
                <a:srgbClr val="009900"/>
              </a:solidFill>
            </a:endParaRPr>
          </a:p>
          <a:p>
            <a:r>
              <a:rPr lang="en-US" altLang="zh-CN" dirty="0" err="1" smtClean="0">
                <a:solidFill>
                  <a:srgbClr val="009900"/>
                </a:solidFill>
              </a:rPr>
              <a:t>self.eos_value</a:t>
            </a:r>
            <a:endParaRPr lang="en-US" dirty="0">
              <a:solidFill>
                <a:srgbClr val="0099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09600" y="1219200"/>
            <a:ext cx="23163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Single-step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Decoder</a:t>
            </a:r>
            <a:endParaRPr lang="en-US" sz="2400" b="1" dirty="0"/>
          </a:p>
        </p:txBody>
      </p:sp>
      <p:cxnSp>
        <p:nvCxnSpPr>
          <p:cNvPr id="23" name="Straight Arrow Connector 22"/>
          <p:cNvCxnSpPr>
            <a:endCxn id="20" idx="0"/>
          </p:cNvCxnSpPr>
          <p:nvPr/>
        </p:nvCxnSpPr>
        <p:spPr bwMode="auto">
          <a:xfrm>
            <a:off x="4319486" y="3810000"/>
            <a:ext cx="1" cy="1228247"/>
          </a:xfrm>
          <a:prstGeom prst="straightConnector1">
            <a:avLst/>
          </a:prstGeom>
          <a:solidFill>
            <a:schemeClr val="accent1"/>
          </a:solidFill>
          <a:ln w="76200" cap="flat" cmpd="dbl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5" name="Straight Arrow Connector 24"/>
          <p:cNvCxnSpPr>
            <a:stCxn id="20" idx="0"/>
          </p:cNvCxnSpPr>
          <p:nvPr/>
        </p:nvCxnSpPr>
        <p:spPr bwMode="auto">
          <a:xfrm flipV="1">
            <a:off x="4319487" y="3317598"/>
            <a:ext cx="1402798" cy="172064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8" name="Straight Arrow Connector 27"/>
          <p:cNvCxnSpPr>
            <a:endCxn id="19" idx="0"/>
          </p:cNvCxnSpPr>
          <p:nvPr/>
        </p:nvCxnSpPr>
        <p:spPr bwMode="auto">
          <a:xfrm>
            <a:off x="6669326" y="2933779"/>
            <a:ext cx="1214113" cy="1714421"/>
          </a:xfrm>
          <a:prstGeom prst="straightConnector1">
            <a:avLst/>
          </a:prstGeom>
          <a:solidFill>
            <a:schemeClr val="accent1"/>
          </a:solidFill>
          <a:ln w="76200" cap="flat" cmpd="dbl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1" name="Straight Arrow Connector 30"/>
          <p:cNvCxnSpPr/>
          <p:nvPr/>
        </p:nvCxnSpPr>
        <p:spPr bwMode="auto">
          <a:xfrm flipH="1">
            <a:off x="4767525" y="5604773"/>
            <a:ext cx="2135851" cy="17923"/>
          </a:xfrm>
          <a:prstGeom prst="straightConnector1">
            <a:avLst/>
          </a:prstGeom>
          <a:solidFill>
            <a:schemeClr val="accent1"/>
          </a:solidFill>
          <a:ln w="76200" cap="flat" cmpd="dbl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5" name="TextBox 34"/>
          <p:cNvSpPr txBox="1"/>
          <p:nvPr/>
        </p:nvSpPr>
        <p:spPr>
          <a:xfrm>
            <a:off x="467365" y="5168666"/>
            <a:ext cx="22108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红色：</a:t>
            </a:r>
            <a:r>
              <a:rPr lang="en-US" altLang="zh-CN" dirty="0" smtClean="0">
                <a:solidFill>
                  <a:srgbClr val="FF0000"/>
                </a:solidFill>
              </a:rPr>
              <a:t>placeholder</a:t>
            </a:r>
          </a:p>
          <a:p>
            <a:r>
              <a:rPr lang="zh-CN" altLang="en-US" dirty="0" smtClean="0">
                <a:solidFill>
                  <a:srgbClr val="0000FF"/>
                </a:solidFill>
              </a:rPr>
              <a:t>蓝色：</a:t>
            </a:r>
            <a:r>
              <a:rPr lang="en-US" altLang="zh-CN" dirty="0" smtClean="0">
                <a:solidFill>
                  <a:srgbClr val="0000FF"/>
                </a:solidFill>
              </a:rPr>
              <a:t>variable</a:t>
            </a:r>
          </a:p>
          <a:p>
            <a:r>
              <a:rPr lang="zh-CN" altLang="en-US" dirty="0" smtClean="0"/>
              <a:t>箭头：</a:t>
            </a:r>
            <a:r>
              <a:rPr lang="en-US" altLang="zh-CN" dirty="0" smtClean="0"/>
              <a:t>operation</a:t>
            </a:r>
          </a:p>
          <a:p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140451" y="4081046"/>
            <a:ext cx="21964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encode2before_ops</a:t>
            </a:r>
            <a:endParaRPr lang="en-US" sz="2400" dirty="0"/>
          </a:p>
        </p:txBody>
      </p:sp>
      <p:sp>
        <p:nvSpPr>
          <p:cNvPr id="39" name="TextBox 38"/>
          <p:cNvSpPr txBox="1"/>
          <p:nvPr/>
        </p:nvSpPr>
        <p:spPr>
          <a:xfrm>
            <a:off x="4910031" y="5715000"/>
            <a:ext cx="19479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smtClean="0"/>
              <a:t>after2before_ops</a:t>
            </a:r>
            <a:endParaRPr lang="en-US" sz="2400" dirty="0"/>
          </a:p>
        </p:txBody>
      </p:sp>
      <p:sp>
        <p:nvSpPr>
          <p:cNvPr id="40" name="TextBox 39"/>
          <p:cNvSpPr txBox="1"/>
          <p:nvPr/>
        </p:nvSpPr>
        <p:spPr>
          <a:xfrm>
            <a:off x="6971005" y="3077537"/>
            <a:ext cx="20233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decode2after_ops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900773" y="5512553"/>
            <a:ext cx="21890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chemeClr val="accent2"/>
                </a:solidFill>
              </a:rPr>
              <a:t>self.beam_parent</a:t>
            </a:r>
            <a:endParaRPr lang="en-US" altLang="zh-CN" dirty="0">
              <a:solidFill>
                <a:schemeClr val="accent2"/>
              </a:solidFill>
            </a:endParaRPr>
          </a:p>
          <a:p>
            <a:r>
              <a:rPr lang="en-US" altLang="zh-CN" dirty="0">
                <a:solidFill>
                  <a:schemeClr val="accent2"/>
                </a:solidFill>
              </a:rPr>
              <a:t>[0,0]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4592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Beam</a:t>
            </a:r>
            <a:r>
              <a:rPr lang="zh-CN" altLang="en-US" dirty="0" smtClean="0"/>
              <a:t> </a:t>
            </a:r>
            <a:r>
              <a:rPr lang="en-US" altLang="zh-CN" dirty="0" smtClean="0"/>
              <a:t>Search</a:t>
            </a:r>
            <a:r>
              <a:rPr lang="zh-CN" altLang="en-US" dirty="0" smtClean="0"/>
              <a:t> 代码实现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8C42D9C-043B-2845-980E-F80ADD88464F}" type="slidenum">
              <a:rPr lang="en-US" altLang="zh-CN" smtClean="0"/>
              <a:pPr/>
              <a:t>15</a:t>
            </a:fld>
            <a:endParaRPr lang="en-US" altLang="zh-CN" dirty="0"/>
          </a:p>
        </p:txBody>
      </p:sp>
      <p:sp>
        <p:nvSpPr>
          <p:cNvPr id="37" name="Footer Placeholder 3"/>
          <p:cNvSpPr txBox="1">
            <a:spLocks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9pPr>
          </a:lstStyle>
          <a:p>
            <a:fld id="{48C42D9C-043B-2845-980E-F80ADD88464F}" type="slidenum">
              <a:rPr lang="en-US" altLang="zh-CN" smtClean="0"/>
              <a:pPr/>
              <a:t>15</a:t>
            </a:fld>
            <a:endParaRPr lang="en-US" altLang="zh-C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57" r="83787" b="10025"/>
          <a:stretch/>
        </p:blipFill>
        <p:spPr>
          <a:xfrm>
            <a:off x="5867400" y="2323120"/>
            <a:ext cx="762000" cy="208041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966287" y="4346138"/>
            <a:ext cx="564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</a:p>
          <a:p>
            <a:r>
              <a:rPr lang="zh-CN" altLang="en-US" dirty="0" smtClean="0"/>
              <a:t> </a:t>
            </a:r>
            <a:r>
              <a:rPr lang="en-US" altLang="zh-CN" dirty="0"/>
              <a:t>b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114800" y="3098898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983074" y="2565723"/>
                <a:ext cx="816955" cy="3747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3074" y="2565723"/>
                <a:ext cx="816955" cy="374783"/>
              </a:xfrm>
              <a:prstGeom prst="rect">
                <a:avLst/>
              </a:prstGeom>
              <a:blipFill rotWithShape="0">
                <a:blip r:embed="rId3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959483" y="3328301"/>
                <a:ext cx="808042" cy="374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9483" y="3328301"/>
                <a:ext cx="808042" cy="374205"/>
              </a:xfrm>
              <a:prstGeom prst="rect">
                <a:avLst/>
              </a:prstGeom>
              <a:blipFill rotWithShape="0">
                <a:blip r:embed="rId4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927" r="36432" b="10025"/>
          <a:stretch/>
        </p:blipFill>
        <p:spPr>
          <a:xfrm>
            <a:off x="986213" y="2565723"/>
            <a:ext cx="2987710" cy="159521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004318" y="4323774"/>
            <a:ext cx="2652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</a:t>
            </a:r>
            <a:r>
              <a:rPr lang="en-US" altLang="zh-CN" dirty="0" smtClean="0"/>
              <a:t>f1</a:t>
            </a:r>
            <a:r>
              <a:rPr lang="zh-CN" altLang="en-US" dirty="0" smtClean="0"/>
              <a:t>          </a:t>
            </a:r>
            <a:r>
              <a:rPr lang="en-US" altLang="zh-CN" dirty="0" smtClean="0"/>
              <a:t>f2</a:t>
            </a:r>
            <a:r>
              <a:rPr lang="zh-CN" altLang="en-US" dirty="0" smtClean="0"/>
              <a:t>         </a:t>
            </a:r>
            <a:r>
              <a:rPr lang="en-US" altLang="zh-CN" dirty="0" smtClean="0"/>
              <a:t>f3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420644" y="1182469"/>
            <a:ext cx="1513556" cy="646331"/>
          </a:xfrm>
          <a:prstGeom prst="rect">
            <a:avLst/>
          </a:prstGeom>
          <a:solidFill>
            <a:schemeClr val="accent1">
              <a:tint val="2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a:0.3</a:t>
            </a:r>
            <a:r>
              <a:rPr lang="zh-CN" altLang="en-US" dirty="0" smtClean="0"/>
              <a:t> </a:t>
            </a:r>
            <a:r>
              <a:rPr lang="en-US" altLang="zh-CN" dirty="0" smtClean="0">
                <a:solidFill>
                  <a:srgbClr val="009900"/>
                </a:solidFill>
              </a:rPr>
              <a:t>b:0.7</a:t>
            </a:r>
          </a:p>
          <a:p>
            <a:r>
              <a:rPr lang="en-US" altLang="zh-CN" dirty="0" smtClean="0">
                <a:solidFill>
                  <a:srgbClr val="009900"/>
                </a:solidFill>
              </a:rPr>
              <a:t>a:0.5</a:t>
            </a:r>
            <a:r>
              <a:rPr lang="zh-CN" altLang="en-US" dirty="0" smtClean="0"/>
              <a:t> </a:t>
            </a:r>
            <a:r>
              <a:rPr lang="en-US" altLang="zh-CN" dirty="0" smtClean="0"/>
              <a:t>b:0.5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917757" y="4693106"/>
            <a:ext cx="19313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solidFill>
                  <a:srgbClr val="0000FF"/>
                </a:solidFill>
              </a:rPr>
              <a:t>self.after_state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r>
              <a:rPr lang="en-US" altLang="zh-CN" dirty="0" smtClean="0"/>
              <a:t>[-1.5,-</a:t>
            </a:r>
            <a:r>
              <a:rPr lang="en-US" altLang="zh-CN" dirty="0"/>
              <a:t>2</a:t>
            </a:r>
            <a:r>
              <a:rPr lang="en-US" altLang="zh-CN" dirty="0" smtClean="0"/>
              <a:t>.3]</a:t>
            </a:r>
          </a:p>
          <a:p>
            <a:r>
              <a:rPr lang="en-US" altLang="zh-CN" dirty="0" smtClean="0"/>
              <a:t>[1.8,-2.1]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257625" y="5038247"/>
            <a:ext cx="21237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solidFill>
                  <a:srgbClr val="0000FF"/>
                </a:solidFill>
              </a:rPr>
              <a:t>self.before_state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r>
              <a:rPr lang="en-US" altLang="zh-CN" dirty="0" smtClean="0"/>
              <a:t>[-1.3,-0.3]</a:t>
            </a:r>
          </a:p>
          <a:p>
            <a:r>
              <a:rPr lang="en-US" altLang="zh-CN" dirty="0"/>
              <a:t>[-</a:t>
            </a:r>
            <a:r>
              <a:rPr lang="en-US" altLang="zh-CN" dirty="0" smtClean="0"/>
              <a:t>1.2,-0.5]</a:t>
            </a:r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1709953" y="4696071"/>
            <a:ext cx="1540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solidFill>
                  <a:srgbClr val="FF0000"/>
                </a:solidFill>
              </a:rPr>
              <a:t>self.sources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478284" y="4843901"/>
            <a:ext cx="1370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solidFill>
                  <a:srgbClr val="FF0000"/>
                </a:solidFill>
              </a:rPr>
              <a:t>self.inputs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960525" y="1057870"/>
            <a:ext cx="18095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solidFill>
                  <a:srgbClr val="009900"/>
                </a:solidFill>
              </a:rPr>
              <a:t>self.top_index</a:t>
            </a:r>
            <a:endParaRPr lang="en-US" altLang="zh-CN" dirty="0" smtClean="0">
              <a:solidFill>
                <a:srgbClr val="009900"/>
              </a:solidFill>
            </a:endParaRPr>
          </a:p>
          <a:p>
            <a:r>
              <a:rPr lang="en-US" altLang="zh-CN" dirty="0" err="1" smtClean="0">
                <a:solidFill>
                  <a:srgbClr val="009900"/>
                </a:solidFill>
              </a:rPr>
              <a:t>self.top_value</a:t>
            </a:r>
            <a:endParaRPr lang="en-US" altLang="zh-CN" dirty="0" smtClean="0">
              <a:solidFill>
                <a:srgbClr val="009900"/>
              </a:solidFill>
            </a:endParaRPr>
          </a:p>
          <a:p>
            <a:r>
              <a:rPr lang="en-US" altLang="zh-CN" dirty="0" err="1" smtClean="0">
                <a:solidFill>
                  <a:srgbClr val="009900"/>
                </a:solidFill>
              </a:rPr>
              <a:t>self.eos_value</a:t>
            </a:r>
            <a:endParaRPr lang="en-US" dirty="0">
              <a:solidFill>
                <a:srgbClr val="0099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2400" y="1154668"/>
            <a:ext cx="3041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beam_step</a:t>
            </a:r>
            <a:r>
              <a:rPr lang="en-US" altLang="zh-CN" b="1" dirty="0" smtClean="0"/>
              <a:t>(index</a:t>
            </a:r>
            <a:r>
              <a:rPr lang="en-US" altLang="zh-CN" b="1" dirty="0" smtClean="0">
                <a:solidFill>
                  <a:srgbClr val="FF0000"/>
                </a:solidFill>
              </a:rPr>
              <a:t>=</a:t>
            </a:r>
            <a:r>
              <a:rPr lang="en-US" altLang="zh-CN" b="1" dirty="0" smtClean="0"/>
              <a:t>0)</a:t>
            </a:r>
            <a:endParaRPr lang="en-US" b="1" dirty="0"/>
          </a:p>
        </p:txBody>
      </p:sp>
      <p:cxnSp>
        <p:nvCxnSpPr>
          <p:cNvPr id="23" name="Straight Arrow Connector 22"/>
          <p:cNvCxnSpPr>
            <a:endCxn id="20" idx="0"/>
          </p:cNvCxnSpPr>
          <p:nvPr/>
        </p:nvCxnSpPr>
        <p:spPr bwMode="auto">
          <a:xfrm>
            <a:off x="4319486" y="3810000"/>
            <a:ext cx="1" cy="1228247"/>
          </a:xfrm>
          <a:prstGeom prst="straightConnector1">
            <a:avLst/>
          </a:prstGeom>
          <a:solidFill>
            <a:schemeClr val="accent1"/>
          </a:solidFill>
          <a:ln w="76200" cap="flat" cmpd="dbl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5" name="Straight Arrow Connector 24"/>
          <p:cNvCxnSpPr>
            <a:stCxn id="20" idx="0"/>
          </p:cNvCxnSpPr>
          <p:nvPr/>
        </p:nvCxnSpPr>
        <p:spPr bwMode="auto">
          <a:xfrm flipV="1">
            <a:off x="4319487" y="3317598"/>
            <a:ext cx="1402798" cy="172064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8" name="Straight Arrow Connector 27"/>
          <p:cNvCxnSpPr>
            <a:endCxn id="19" idx="0"/>
          </p:cNvCxnSpPr>
          <p:nvPr/>
        </p:nvCxnSpPr>
        <p:spPr bwMode="auto">
          <a:xfrm>
            <a:off x="6669326" y="2978685"/>
            <a:ext cx="1214113" cy="1714421"/>
          </a:xfrm>
          <a:prstGeom prst="straightConnector1">
            <a:avLst/>
          </a:prstGeom>
          <a:solidFill>
            <a:schemeClr val="accent1"/>
          </a:solidFill>
          <a:ln w="76200" cap="flat" cmpd="dbl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5" name="TextBox 34"/>
          <p:cNvSpPr txBox="1"/>
          <p:nvPr/>
        </p:nvSpPr>
        <p:spPr>
          <a:xfrm>
            <a:off x="467365" y="5168666"/>
            <a:ext cx="22108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红色：</a:t>
            </a:r>
            <a:r>
              <a:rPr lang="en-US" altLang="zh-CN" dirty="0" smtClean="0">
                <a:solidFill>
                  <a:srgbClr val="FF0000"/>
                </a:solidFill>
              </a:rPr>
              <a:t>placeholder</a:t>
            </a:r>
          </a:p>
          <a:p>
            <a:r>
              <a:rPr lang="zh-CN" altLang="en-US" dirty="0" smtClean="0">
                <a:solidFill>
                  <a:srgbClr val="0000FF"/>
                </a:solidFill>
              </a:rPr>
              <a:t>蓝色：</a:t>
            </a:r>
            <a:r>
              <a:rPr lang="en-US" altLang="zh-CN" dirty="0" smtClean="0">
                <a:solidFill>
                  <a:srgbClr val="0000FF"/>
                </a:solidFill>
              </a:rPr>
              <a:t>variable</a:t>
            </a:r>
          </a:p>
          <a:p>
            <a:r>
              <a:rPr lang="zh-CN" altLang="en-US" dirty="0" smtClean="0"/>
              <a:t>箭头：</a:t>
            </a:r>
            <a:r>
              <a:rPr lang="en-US" altLang="zh-CN" dirty="0" smtClean="0"/>
              <a:t>operation</a:t>
            </a:r>
          </a:p>
          <a:p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140451" y="4081046"/>
            <a:ext cx="21964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encode2before_ops</a:t>
            </a:r>
            <a:endParaRPr lang="en-US" sz="2400" dirty="0"/>
          </a:p>
        </p:txBody>
      </p:sp>
      <p:sp>
        <p:nvSpPr>
          <p:cNvPr id="40" name="TextBox 39"/>
          <p:cNvSpPr txBox="1"/>
          <p:nvPr/>
        </p:nvSpPr>
        <p:spPr>
          <a:xfrm>
            <a:off x="6971005" y="3077537"/>
            <a:ext cx="20233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decode2after_ops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-71216" y="1639669"/>
            <a:ext cx="75541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session.run</a:t>
            </a:r>
            <a:r>
              <a:rPr lang="en-US" altLang="zh-CN" dirty="0" smtClean="0"/>
              <a:t>([encoder2before_ops],[</a:t>
            </a:r>
            <a:r>
              <a:rPr lang="en-US" altLang="zh-CN" dirty="0" smtClean="0">
                <a:solidFill>
                  <a:srgbClr val="FF0000"/>
                </a:solidFill>
              </a:rPr>
              <a:t>[f1,f2,f3]</a:t>
            </a:r>
            <a:r>
              <a:rPr lang="en-US" altLang="zh-CN" dirty="0" smtClean="0"/>
              <a:t>])</a:t>
            </a:r>
          </a:p>
          <a:p>
            <a:r>
              <a:rPr lang="en-US" altLang="zh-CN" dirty="0" err="1" smtClean="0"/>
              <a:t>session.run</a:t>
            </a:r>
            <a:r>
              <a:rPr lang="en-US" altLang="zh-CN" dirty="0" smtClean="0"/>
              <a:t>([[</a:t>
            </a:r>
            <a:r>
              <a:rPr lang="en-US" altLang="zh-CN" dirty="0" err="1" smtClean="0">
                <a:solidFill>
                  <a:srgbClr val="009900"/>
                </a:solidFill>
              </a:rPr>
              <a:t>self.top_index</a:t>
            </a:r>
            <a:r>
              <a:rPr lang="en-US" altLang="zh-CN" dirty="0" smtClean="0">
                <a:solidFill>
                  <a:srgbClr val="009900"/>
                </a:solidFill>
              </a:rPr>
              <a:t>,</a:t>
            </a:r>
            <a:r>
              <a:rPr lang="mr-IN" altLang="zh-CN" dirty="0" smtClean="0">
                <a:solidFill>
                  <a:srgbClr val="009900"/>
                </a:solidFill>
              </a:rPr>
              <a:t>…</a:t>
            </a:r>
            <a:r>
              <a:rPr lang="en-US" altLang="zh-CN" dirty="0" smtClean="0"/>
              <a:t>],decode2after_ops],</a:t>
            </a:r>
            <a:r>
              <a:rPr lang="en-US" altLang="zh-CN" dirty="0" smtClean="0">
                <a:solidFill>
                  <a:srgbClr val="FF0000"/>
                </a:solidFill>
              </a:rPr>
              <a:t>[</a:t>
            </a:r>
            <a:r>
              <a:rPr lang="en-US" altLang="zh-CN" dirty="0" err="1" smtClean="0">
                <a:solidFill>
                  <a:srgbClr val="FF0000"/>
                </a:solidFill>
              </a:rPr>
              <a:t>self.inputs</a:t>
            </a:r>
            <a:r>
              <a:rPr lang="en-US" altLang="zh-CN" dirty="0" smtClean="0">
                <a:solidFill>
                  <a:srgbClr val="FF0000"/>
                </a:solidFill>
              </a:rPr>
              <a:t>]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8268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Beam</a:t>
            </a:r>
            <a:r>
              <a:rPr lang="zh-CN" altLang="en-US" dirty="0" smtClean="0"/>
              <a:t> </a:t>
            </a:r>
            <a:r>
              <a:rPr lang="en-US" altLang="zh-CN" dirty="0" smtClean="0"/>
              <a:t>Search</a:t>
            </a:r>
            <a:r>
              <a:rPr lang="zh-CN" altLang="en-US" dirty="0" smtClean="0"/>
              <a:t> 代码实现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8C42D9C-043B-2845-980E-F80ADD88464F}" type="slidenum">
              <a:rPr lang="en-US" altLang="zh-CN" smtClean="0"/>
              <a:pPr/>
              <a:t>16</a:t>
            </a:fld>
            <a:endParaRPr lang="en-US" altLang="zh-CN" dirty="0"/>
          </a:p>
        </p:txBody>
      </p:sp>
      <p:sp>
        <p:nvSpPr>
          <p:cNvPr id="37" name="Footer Placeholder 3"/>
          <p:cNvSpPr txBox="1">
            <a:spLocks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9pPr>
          </a:lstStyle>
          <a:p>
            <a:fld id="{48C42D9C-043B-2845-980E-F80ADD88464F}" type="slidenum">
              <a:rPr lang="en-US" altLang="zh-CN" smtClean="0"/>
              <a:pPr/>
              <a:t>16</a:t>
            </a:fld>
            <a:endParaRPr lang="en-US" altLang="zh-C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57" r="83787" b="10025"/>
          <a:stretch/>
        </p:blipFill>
        <p:spPr>
          <a:xfrm>
            <a:off x="6096000" y="2323120"/>
            <a:ext cx="762000" cy="208041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172200" y="4346138"/>
            <a:ext cx="564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</a:p>
          <a:p>
            <a:r>
              <a:rPr lang="zh-CN" altLang="en-US" dirty="0" smtClean="0"/>
              <a:t> </a:t>
            </a:r>
            <a:r>
              <a:rPr lang="en-US" altLang="zh-CN" dirty="0"/>
              <a:t>b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114800" y="3098898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89819" y="1328932"/>
            <a:ext cx="1513556" cy="646331"/>
          </a:xfrm>
          <a:prstGeom prst="rect">
            <a:avLst/>
          </a:prstGeom>
          <a:solidFill>
            <a:schemeClr val="accent1">
              <a:tint val="2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a:0.3</a:t>
            </a:r>
            <a:r>
              <a:rPr lang="zh-CN" altLang="en-US" dirty="0" smtClean="0"/>
              <a:t> </a:t>
            </a:r>
            <a:r>
              <a:rPr lang="en-US" altLang="zh-CN" dirty="0" smtClean="0">
                <a:solidFill>
                  <a:srgbClr val="009900"/>
                </a:solidFill>
              </a:rPr>
              <a:t>b:0.7</a:t>
            </a:r>
          </a:p>
          <a:p>
            <a:r>
              <a:rPr lang="en-US" altLang="zh-CN" dirty="0" smtClean="0">
                <a:solidFill>
                  <a:srgbClr val="009900"/>
                </a:solidFill>
              </a:rPr>
              <a:t>a:0.5</a:t>
            </a:r>
            <a:r>
              <a:rPr lang="zh-CN" altLang="en-US" dirty="0" smtClean="0"/>
              <a:t> </a:t>
            </a:r>
            <a:r>
              <a:rPr lang="en-US" altLang="zh-CN" dirty="0" smtClean="0"/>
              <a:t>b:0.5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917757" y="4693106"/>
            <a:ext cx="220547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solidFill>
                  <a:srgbClr val="0000FF"/>
                </a:solidFill>
              </a:rPr>
              <a:t>self.after_state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r>
              <a:rPr lang="en-US" altLang="zh-CN" dirty="0" smtClean="0"/>
              <a:t>[-1.5,-</a:t>
            </a:r>
            <a:r>
              <a:rPr lang="en-US" altLang="zh-CN" dirty="0"/>
              <a:t>2</a:t>
            </a:r>
            <a:r>
              <a:rPr lang="en-US" altLang="zh-CN" dirty="0" smtClean="0"/>
              <a:t>.3]</a:t>
            </a:r>
          </a:p>
          <a:p>
            <a:r>
              <a:rPr lang="en-US" altLang="zh-CN" dirty="0" smtClean="0"/>
              <a:t>[1.8,-2.1]</a:t>
            </a:r>
          </a:p>
          <a:p>
            <a:r>
              <a:rPr lang="en-US" altLang="zh-CN" dirty="0" err="1" smtClean="0">
                <a:solidFill>
                  <a:schemeClr val="accent2"/>
                </a:solidFill>
              </a:rPr>
              <a:t>self.beam_parent</a:t>
            </a:r>
            <a:endParaRPr lang="en-US" altLang="zh-CN" dirty="0" smtClean="0">
              <a:solidFill>
                <a:schemeClr val="accent2"/>
              </a:solidFill>
            </a:endParaRPr>
          </a:p>
          <a:p>
            <a:r>
              <a:rPr lang="en-US" altLang="zh-CN" dirty="0" smtClean="0">
                <a:solidFill>
                  <a:schemeClr val="accent2"/>
                </a:solidFill>
              </a:rPr>
              <a:t>[0,0]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257625" y="5038247"/>
            <a:ext cx="21237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solidFill>
                  <a:srgbClr val="0000FF"/>
                </a:solidFill>
              </a:rPr>
              <a:t>self.before_state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r>
              <a:rPr lang="en-US" altLang="zh-CN" dirty="0" smtClean="0"/>
              <a:t>[-1.3,-0.3]</a:t>
            </a:r>
          </a:p>
          <a:p>
            <a:r>
              <a:rPr lang="en-US" altLang="zh-CN" dirty="0"/>
              <a:t>[-</a:t>
            </a:r>
            <a:r>
              <a:rPr lang="en-US" altLang="zh-CN" dirty="0" smtClean="0"/>
              <a:t>1.2,-0.5]</a:t>
            </a:r>
            <a:endParaRPr lang="en-US" altLang="zh-CN" dirty="0"/>
          </a:p>
        </p:txBody>
      </p:sp>
      <p:sp>
        <p:nvSpPr>
          <p:cNvPr id="21" name="TextBox 20"/>
          <p:cNvSpPr txBox="1"/>
          <p:nvPr/>
        </p:nvSpPr>
        <p:spPr>
          <a:xfrm>
            <a:off x="5478284" y="4843901"/>
            <a:ext cx="1370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solidFill>
                  <a:srgbClr val="FF0000"/>
                </a:solidFill>
              </a:rPr>
              <a:t>self.inputs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971005" y="1143688"/>
            <a:ext cx="18095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solidFill>
                  <a:srgbClr val="009900"/>
                </a:solidFill>
              </a:rPr>
              <a:t>self.top_index</a:t>
            </a:r>
            <a:endParaRPr lang="en-US" altLang="zh-CN" dirty="0" smtClean="0">
              <a:solidFill>
                <a:srgbClr val="009900"/>
              </a:solidFill>
            </a:endParaRPr>
          </a:p>
          <a:p>
            <a:r>
              <a:rPr lang="en-US" altLang="zh-CN" dirty="0" err="1" smtClean="0">
                <a:solidFill>
                  <a:srgbClr val="009900"/>
                </a:solidFill>
              </a:rPr>
              <a:t>self.top_value</a:t>
            </a:r>
            <a:endParaRPr lang="en-US" altLang="zh-CN" dirty="0" smtClean="0">
              <a:solidFill>
                <a:srgbClr val="009900"/>
              </a:solidFill>
            </a:endParaRPr>
          </a:p>
          <a:p>
            <a:r>
              <a:rPr lang="en-US" altLang="zh-CN" dirty="0" err="1" smtClean="0">
                <a:solidFill>
                  <a:srgbClr val="009900"/>
                </a:solidFill>
              </a:rPr>
              <a:t>self.eos_value</a:t>
            </a:r>
            <a:endParaRPr lang="en-US" dirty="0">
              <a:solidFill>
                <a:srgbClr val="009900"/>
              </a:solidFill>
            </a:endParaRPr>
          </a:p>
        </p:txBody>
      </p:sp>
      <p:cxnSp>
        <p:nvCxnSpPr>
          <p:cNvPr id="25" name="Straight Arrow Connector 24"/>
          <p:cNvCxnSpPr>
            <a:stCxn id="20" idx="0"/>
          </p:cNvCxnSpPr>
          <p:nvPr/>
        </p:nvCxnSpPr>
        <p:spPr bwMode="auto">
          <a:xfrm flipV="1">
            <a:off x="4319487" y="3317598"/>
            <a:ext cx="1402798" cy="172064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8" name="Straight Arrow Connector 27"/>
          <p:cNvCxnSpPr>
            <a:endCxn id="19" idx="0"/>
          </p:cNvCxnSpPr>
          <p:nvPr/>
        </p:nvCxnSpPr>
        <p:spPr bwMode="auto">
          <a:xfrm>
            <a:off x="6917757" y="3049974"/>
            <a:ext cx="1102738" cy="1643132"/>
          </a:xfrm>
          <a:prstGeom prst="straightConnector1">
            <a:avLst/>
          </a:prstGeom>
          <a:solidFill>
            <a:schemeClr val="accent1"/>
          </a:solidFill>
          <a:ln w="76200" cap="flat" cmpd="dbl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1" name="Straight Arrow Connector 30"/>
          <p:cNvCxnSpPr/>
          <p:nvPr/>
        </p:nvCxnSpPr>
        <p:spPr bwMode="auto">
          <a:xfrm flipH="1">
            <a:off x="4767525" y="5604773"/>
            <a:ext cx="2135851" cy="17923"/>
          </a:xfrm>
          <a:prstGeom prst="straightConnector1">
            <a:avLst/>
          </a:prstGeom>
          <a:solidFill>
            <a:schemeClr val="accent1"/>
          </a:solidFill>
          <a:ln w="76200" cap="flat" cmpd="dbl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5" name="TextBox 34"/>
          <p:cNvSpPr txBox="1"/>
          <p:nvPr/>
        </p:nvSpPr>
        <p:spPr>
          <a:xfrm>
            <a:off x="467365" y="5168666"/>
            <a:ext cx="22108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红色：</a:t>
            </a:r>
            <a:r>
              <a:rPr lang="en-US" altLang="zh-CN" dirty="0" smtClean="0">
                <a:solidFill>
                  <a:srgbClr val="FF0000"/>
                </a:solidFill>
              </a:rPr>
              <a:t>placeholder</a:t>
            </a:r>
          </a:p>
          <a:p>
            <a:r>
              <a:rPr lang="zh-CN" altLang="en-US" dirty="0" smtClean="0">
                <a:solidFill>
                  <a:srgbClr val="0000FF"/>
                </a:solidFill>
              </a:rPr>
              <a:t>蓝色：</a:t>
            </a:r>
            <a:r>
              <a:rPr lang="en-US" altLang="zh-CN" dirty="0" smtClean="0">
                <a:solidFill>
                  <a:srgbClr val="0000FF"/>
                </a:solidFill>
              </a:rPr>
              <a:t>variable</a:t>
            </a:r>
          </a:p>
          <a:p>
            <a:r>
              <a:rPr lang="zh-CN" altLang="en-US" dirty="0" smtClean="0"/>
              <a:t>箭头：</a:t>
            </a:r>
            <a:r>
              <a:rPr lang="en-US" altLang="zh-CN" dirty="0" smtClean="0"/>
              <a:t>operation</a:t>
            </a:r>
          </a:p>
          <a:p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910031" y="5715000"/>
            <a:ext cx="19479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smtClean="0"/>
              <a:t>after2before_ops</a:t>
            </a:r>
            <a:endParaRPr lang="en-US" sz="2400" dirty="0"/>
          </a:p>
        </p:txBody>
      </p:sp>
      <p:sp>
        <p:nvSpPr>
          <p:cNvPr id="40" name="TextBox 39"/>
          <p:cNvSpPr txBox="1"/>
          <p:nvPr/>
        </p:nvSpPr>
        <p:spPr>
          <a:xfrm>
            <a:off x="6971005" y="2819400"/>
            <a:ext cx="20233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decode2after_ops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152400" y="1230868"/>
            <a:ext cx="3041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beam_step</a:t>
            </a:r>
            <a:r>
              <a:rPr lang="en-US" altLang="zh-CN" b="1" dirty="0" smtClean="0"/>
              <a:t>(index</a:t>
            </a:r>
            <a:r>
              <a:rPr lang="en-US" altLang="zh-CN" b="1" dirty="0" smtClean="0">
                <a:solidFill>
                  <a:srgbClr val="FF0000"/>
                </a:solidFill>
              </a:rPr>
              <a:t>&gt;</a:t>
            </a:r>
            <a:r>
              <a:rPr lang="en-US" altLang="zh-CN" b="1" dirty="0" smtClean="0"/>
              <a:t>0)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-32653" y="2048470"/>
            <a:ext cx="63572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session.run</a:t>
            </a:r>
            <a:r>
              <a:rPr lang="en-US" altLang="zh-CN" dirty="0" smtClean="0"/>
              <a:t>([after2before_ops],[</a:t>
            </a:r>
            <a:r>
              <a:rPr lang="en-US" altLang="zh-CN" dirty="0" err="1" smtClean="0"/>
              <a:t>self.beam_pareent</a:t>
            </a:r>
            <a:r>
              <a:rPr lang="en-US" altLang="zh-CN" dirty="0" smtClean="0"/>
              <a:t>])</a:t>
            </a:r>
          </a:p>
          <a:p>
            <a:r>
              <a:rPr lang="en-US" altLang="zh-CN" dirty="0" err="1" smtClean="0"/>
              <a:t>session.run</a:t>
            </a:r>
            <a:r>
              <a:rPr lang="en-US" altLang="zh-CN" dirty="0" smtClean="0"/>
              <a:t>([[</a:t>
            </a:r>
            <a:r>
              <a:rPr lang="en-US" altLang="zh-CN" dirty="0" err="1" smtClean="0">
                <a:solidFill>
                  <a:srgbClr val="009900"/>
                </a:solidFill>
              </a:rPr>
              <a:t>self.top_index</a:t>
            </a:r>
            <a:r>
              <a:rPr lang="en-US" altLang="zh-CN" dirty="0" smtClean="0">
                <a:solidFill>
                  <a:srgbClr val="009900"/>
                </a:solidFill>
              </a:rPr>
              <a:t>,</a:t>
            </a:r>
            <a:r>
              <a:rPr lang="mr-IN" altLang="zh-CN" dirty="0" smtClean="0">
                <a:solidFill>
                  <a:srgbClr val="009900"/>
                </a:solidFill>
              </a:rPr>
              <a:t>…</a:t>
            </a:r>
            <a:r>
              <a:rPr lang="en-US" altLang="zh-CN" dirty="0" smtClean="0"/>
              <a:t>],decode2after_ops],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zh-CN" altLang="en-US" dirty="0" smtClean="0">
                <a:solidFill>
                  <a:srgbClr val="FF0000"/>
                </a:solidFill>
              </a:rPr>
              <a:t>                 </a:t>
            </a:r>
            <a:r>
              <a:rPr lang="en-US" altLang="zh-CN" dirty="0" smtClean="0">
                <a:solidFill>
                  <a:srgbClr val="FF0000"/>
                </a:solidFill>
              </a:rPr>
              <a:t>[</a:t>
            </a:r>
            <a:r>
              <a:rPr lang="en-US" altLang="zh-CN" dirty="0" err="1" smtClean="0">
                <a:solidFill>
                  <a:srgbClr val="FF0000"/>
                </a:solidFill>
              </a:rPr>
              <a:t>self.inputs</a:t>
            </a:r>
            <a:r>
              <a:rPr lang="en-US" altLang="zh-CN" dirty="0" smtClean="0">
                <a:solidFill>
                  <a:srgbClr val="FF0000"/>
                </a:solidFill>
              </a:rPr>
              <a:t>]</a:t>
            </a:r>
            <a:r>
              <a:rPr lang="en-US" altLang="zh-CN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2285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Beam</a:t>
            </a:r>
            <a:r>
              <a:rPr lang="zh-CN" altLang="en-US" dirty="0"/>
              <a:t> </a:t>
            </a:r>
            <a:r>
              <a:rPr lang="en-US" altLang="zh-CN" dirty="0" err="1"/>
              <a:t>Serach</a:t>
            </a:r>
            <a:r>
              <a:rPr lang="zh-CN" altLang="en-US" dirty="0"/>
              <a:t> 实现细节</a:t>
            </a:r>
            <a:r>
              <a:rPr lang="en-US" altLang="zh-CN" dirty="0"/>
              <a:t>(</a:t>
            </a:r>
            <a:r>
              <a:rPr lang="zh-CN" altLang="en-US" dirty="0"/>
              <a:t>续</a:t>
            </a:r>
            <a:r>
              <a:rPr lang="en-US" altLang="zh-CN" dirty="0"/>
              <a:t>)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8C42D9C-043B-2845-980E-F80ADD88464F}" type="slidenum">
              <a:rPr lang="en-US" altLang="zh-CN" smtClean="0"/>
              <a:pPr/>
              <a:t>17</a:t>
            </a:fld>
            <a:endParaRPr lang="en-US" altLang="zh-CN" dirty="0"/>
          </a:p>
        </p:txBody>
      </p:sp>
      <p:sp>
        <p:nvSpPr>
          <p:cNvPr id="21" name="Oval 20"/>
          <p:cNvSpPr/>
          <p:nvPr/>
        </p:nvSpPr>
        <p:spPr bwMode="auto">
          <a:xfrm>
            <a:off x="785183" y="3482181"/>
            <a:ext cx="533400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  <a:ea typeface="宋体" charset="0"/>
                <a:cs typeface="宋体" charset="0"/>
              </a:rPr>
              <a:t>1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宋体" charset="0"/>
              <a:cs typeface="宋体" charset="0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3077533" y="3491706"/>
            <a:ext cx="533400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  <a:ea typeface="宋体" charset="0"/>
                <a:cs typeface="宋体" charset="0"/>
              </a:rPr>
              <a:t>2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宋体" charset="0"/>
              <a:cs typeface="宋体" charset="0"/>
            </a:endParaRPr>
          </a:p>
        </p:txBody>
      </p:sp>
      <p:sp>
        <p:nvSpPr>
          <p:cNvPr id="25" name="Oval 24"/>
          <p:cNvSpPr/>
          <p:nvPr/>
        </p:nvSpPr>
        <p:spPr bwMode="auto">
          <a:xfrm>
            <a:off x="778294" y="2920113"/>
            <a:ext cx="533400" cy="304800"/>
          </a:xfrm>
          <a:prstGeom prst="ellipse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  <a:ea typeface="宋体" charset="0"/>
                <a:cs typeface="宋体" charset="0"/>
              </a:rPr>
              <a:t>3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宋体" charset="0"/>
              <a:cs typeface="宋体" charset="0"/>
            </a:endParaRPr>
          </a:p>
        </p:txBody>
      </p:sp>
      <p:sp>
        <p:nvSpPr>
          <p:cNvPr id="26" name="Oval 25"/>
          <p:cNvSpPr/>
          <p:nvPr/>
        </p:nvSpPr>
        <p:spPr bwMode="auto">
          <a:xfrm>
            <a:off x="3066421" y="2415381"/>
            <a:ext cx="533400" cy="304800"/>
          </a:xfrm>
          <a:prstGeom prst="ellipse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  <a:ea typeface="宋体" charset="0"/>
                <a:cs typeface="宋体" charset="0"/>
              </a:rPr>
              <a:t>5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宋体" charset="0"/>
              <a:cs typeface="宋体" charset="0"/>
            </a:endParaRPr>
          </a:p>
        </p:txBody>
      </p:sp>
      <p:sp>
        <p:nvSpPr>
          <p:cNvPr id="29" name="Oval 28"/>
          <p:cNvSpPr/>
          <p:nvPr/>
        </p:nvSpPr>
        <p:spPr bwMode="auto">
          <a:xfrm>
            <a:off x="3756983" y="2929731"/>
            <a:ext cx="533400" cy="304800"/>
          </a:xfrm>
          <a:prstGeom prst="ellipse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  <a:ea typeface="宋体" charset="0"/>
                <a:cs typeface="宋体" charset="0"/>
              </a:rPr>
              <a:t>4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宋体" charset="0"/>
              <a:cs typeface="宋体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574675" y="2259805"/>
            <a:ext cx="3944308" cy="1979799"/>
          </a:xfrm>
          <a:prstGeom prst="rect">
            <a:avLst/>
          </a:prstGeom>
          <a:noFill/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宋体" charset="0"/>
              <a:cs typeface="宋体" charset="0"/>
            </a:endParaRPr>
          </a:p>
        </p:txBody>
      </p:sp>
      <p:cxnSp>
        <p:nvCxnSpPr>
          <p:cNvPr id="32" name="Straight Arrow Connector 31"/>
          <p:cNvCxnSpPr/>
          <p:nvPr/>
        </p:nvCxnSpPr>
        <p:spPr bwMode="auto">
          <a:xfrm flipV="1">
            <a:off x="2707318" y="2673957"/>
            <a:ext cx="418168" cy="3178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3" name="Straight Arrow Connector 32"/>
          <p:cNvCxnSpPr/>
          <p:nvPr/>
        </p:nvCxnSpPr>
        <p:spPr bwMode="auto">
          <a:xfrm flipV="1">
            <a:off x="3401849" y="3188307"/>
            <a:ext cx="418168" cy="3178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4" name="Straight Arrow Connector 33"/>
          <p:cNvCxnSpPr>
            <a:stCxn id="34" idx="0"/>
            <a:endCxn id="33" idx="5"/>
          </p:cNvCxnSpPr>
          <p:nvPr/>
        </p:nvCxnSpPr>
        <p:spPr bwMode="auto">
          <a:xfrm flipH="1" flipV="1">
            <a:off x="3521706" y="2675544"/>
            <a:ext cx="501977" cy="2541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9" name="Oval 38"/>
          <p:cNvSpPr/>
          <p:nvPr/>
        </p:nvSpPr>
        <p:spPr bwMode="auto">
          <a:xfrm>
            <a:off x="3019917" y="2945606"/>
            <a:ext cx="533400" cy="3048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  <a:ea typeface="宋体" charset="0"/>
                <a:cs typeface="宋体" charset="0"/>
              </a:rPr>
              <a:t>6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宋体" charset="0"/>
              <a:cs typeface="宋体" charset="0"/>
            </a:endParaRPr>
          </a:p>
        </p:txBody>
      </p:sp>
      <p:cxnSp>
        <p:nvCxnSpPr>
          <p:cNvPr id="40" name="Straight Arrow Connector 39"/>
          <p:cNvCxnSpPr>
            <a:endCxn id="33" idx="4"/>
          </p:cNvCxnSpPr>
          <p:nvPr/>
        </p:nvCxnSpPr>
        <p:spPr bwMode="auto">
          <a:xfrm flipV="1">
            <a:off x="3286617" y="2720181"/>
            <a:ext cx="46504" cy="22542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83" name="Straight Arrow Connector 482"/>
          <p:cNvCxnSpPr>
            <a:stCxn id="21" idx="0"/>
            <a:endCxn id="25" idx="4"/>
          </p:cNvCxnSpPr>
          <p:nvPr/>
        </p:nvCxnSpPr>
        <p:spPr bwMode="auto">
          <a:xfrm flipH="1" flipV="1">
            <a:off x="1044994" y="3224913"/>
            <a:ext cx="6889" cy="2572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8" name="Oval 27"/>
          <p:cNvSpPr/>
          <p:nvPr/>
        </p:nvSpPr>
        <p:spPr bwMode="auto">
          <a:xfrm>
            <a:off x="2385383" y="2948781"/>
            <a:ext cx="533400" cy="3048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mtClean="0">
                <a:ea typeface="宋体" charset="0"/>
                <a:cs typeface="宋体" charset="0"/>
              </a:rPr>
              <a:t>temp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宋体" charset="0"/>
              <a:cs typeface="宋体" charset="0"/>
            </a:endParaRPr>
          </a:p>
        </p:txBody>
      </p:sp>
      <p:cxnSp>
        <p:nvCxnSpPr>
          <p:cNvPr id="31" name="Straight Arrow Connector 30"/>
          <p:cNvCxnSpPr>
            <a:stCxn id="25" idx="6"/>
            <a:endCxn id="28" idx="2"/>
          </p:cNvCxnSpPr>
          <p:nvPr/>
        </p:nvCxnSpPr>
        <p:spPr bwMode="auto">
          <a:xfrm>
            <a:off x="1311694" y="3072513"/>
            <a:ext cx="1073689" cy="28668"/>
          </a:xfrm>
          <a:prstGeom prst="straightConnector1">
            <a:avLst/>
          </a:prstGeom>
          <a:solidFill>
            <a:schemeClr val="accent1"/>
          </a:solidFill>
          <a:ln w="60325" cap="flat" cmpd="dbl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1" name="TextBox 10"/>
          <p:cNvSpPr txBox="1"/>
          <p:nvPr/>
        </p:nvSpPr>
        <p:spPr>
          <a:xfrm>
            <a:off x="1285015" y="2567781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assign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33921" y="1476564"/>
            <a:ext cx="2490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err="1" smtClean="0"/>
              <a:t>SeqModel.py</a:t>
            </a:r>
            <a:endParaRPr lang="en-US" sz="2800" dirty="0"/>
          </a:p>
        </p:txBody>
      </p:sp>
      <p:sp>
        <p:nvSpPr>
          <p:cNvPr id="46" name="TextBox 45"/>
          <p:cNvSpPr txBox="1"/>
          <p:nvPr/>
        </p:nvSpPr>
        <p:spPr>
          <a:xfrm>
            <a:off x="6019800" y="1467228"/>
            <a:ext cx="13605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err="1" smtClean="0"/>
              <a:t>run.py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5383150" y="2146280"/>
            <a:ext cx="255871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def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beam_decode</a:t>
            </a:r>
            <a:r>
              <a:rPr lang="en-US" altLang="zh-CN" dirty="0" smtClean="0"/>
              <a:t>():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source_inputs</a:t>
            </a:r>
            <a:endParaRPr lang="en-US" altLang="zh-CN" dirty="0" smtClean="0"/>
          </a:p>
          <a:p>
            <a:r>
              <a:rPr lang="en-US" altLang="zh-CN" dirty="0" err="1" smtClean="0"/>
              <a:t>target_inputs</a:t>
            </a:r>
            <a:endParaRPr lang="en-US" altLang="zh-CN" dirty="0" smtClean="0"/>
          </a:p>
          <a:p>
            <a:r>
              <a:rPr lang="en-US" altLang="zh-CN" dirty="0" err="1" smtClean="0"/>
              <a:t>beam_parent</a:t>
            </a:r>
            <a:endParaRPr lang="en-US" altLang="zh-CN" dirty="0" smtClean="0"/>
          </a:p>
          <a:p>
            <a:endParaRPr lang="en-US" dirty="0"/>
          </a:p>
          <a:p>
            <a:r>
              <a:rPr lang="en-US" altLang="zh-CN" dirty="0" err="1" smtClean="0"/>
              <a:t>top_value</a:t>
            </a:r>
            <a:endParaRPr lang="en-US" altLang="zh-CN" dirty="0" smtClean="0"/>
          </a:p>
          <a:p>
            <a:r>
              <a:rPr lang="en-US" altLang="zh-CN" dirty="0" err="1" smtClean="0"/>
              <a:t>top_index</a:t>
            </a:r>
            <a:endParaRPr lang="en-US" altLang="zh-CN" dirty="0" smtClean="0"/>
          </a:p>
          <a:p>
            <a:r>
              <a:rPr lang="en-US" altLang="zh-CN" dirty="0" err="1" smtClean="0"/>
              <a:t>eos_value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57213" y="3823864"/>
            <a:ext cx="2472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model.beam_step</a:t>
            </a:r>
            <a:r>
              <a:rPr lang="en-US" altLang="zh-CN" dirty="0" smtClean="0"/>
              <a:t>()</a:t>
            </a:r>
            <a:endParaRPr lang="en-US" dirty="0"/>
          </a:p>
        </p:txBody>
      </p:sp>
      <p:cxnSp>
        <p:nvCxnSpPr>
          <p:cNvPr id="47" name="Straight Arrow Connector 46"/>
          <p:cNvCxnSpPr>
            <a:endCxn id="6" idx="3"/>
          </p:cNvCxnSpPr>
          <p:nvPr/>
        </p:nvCxnSpPr>
        <p:spPr bwMode="auto">
          <a:xfrm flipH="1">
            <a:off x="3729365" y="4008530"/>
            <a:ext cx="1633723" cy="0"/>
          </a:xfrm>
          <a:prstGeom prst="straightConnector1">
            <a:avLst/>
          </a:prstGeom>
          <a:solidFill>
            <a:schemeClr val="accent1"/>
          </a:solidFill>
          <a:ln w="60325" cap="flat" cmpd="dbl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8" name="Straight Arrow Connector 47"/>
          <p:cNvCxnSpPr/>
          <p:nvPr/>
        </p:nvCxnSpPr>
        <p:spPr bwMode="auto">
          <a:xfrm>
            <a:off x="3772694" y="4377573"/>
            <a:ext cx="1563133" cy="653585"/>
          </a:xfrm>
          <a:prstGeom prst="straightConnector1">
            <a:avLst/>
          </a:prstGeom>
          <a:solidFill>
            <a:schemeClr val="accent1"/>
          </a:solidFill>
          <a:ln w="60325" cap="flat" cmpd="dbl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554915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Beam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Serach</a:t>
            </a:r>
            <a:r>
              <a:rPr lang="zh-CN" altLang="en-US" dirty="0" smtClean="0"/>
              <a:t> 实现</a:t>
            </a:r>
            <a:r>
              <a:rPr lang="zh-CN" altLang="en-US" dirty="0"/>
              <a:t>细节</a:t>
            </a:r>
            <a:r>
              <a:rPr lang="en-US" altLang="zh-CN" dirty="0"/>
              <a:t>(</a:t>
            </a:r>
            <a:r>
              <a:rPr lang="zh-CN" altLang="en-US" dirty="0"/>
              <a:t>续</a:t>
            </a:r>
            <a:r>
              <a:rPr lang="en-US" altLang="zh-CN" dirty="0"/>
              <a:t>)</a:t>
            </a:r>
            <a:r>
              <a:rPr lang="zh-CN" altLang="en-US" dirty="0" smtClean="0"/>
              <a:t>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8C42D9C-043B-2845-980E-F80ADD88464F}" type="slidenum">
              <a:rPr lang="en-US" altLang="zh-CN" smtClean="0"/>
              <a:pPr/>
              <a:t>18</a:t>
            </a:fld>
            <a:endParaRPr lang="en-US" altLang="zh-CN" dirty="0"/>
          </a:p>
        </p:txBody>
      </p:sp>
      <p:sp>
        <p:nvSpPr>
          <p:cNvPr id="6" name="TextBox 5"/>
          <p:cNvSpPr txBox="1"/>
          <p:nvPr/>
        </p:nvSpPr>
        <p:spPr>
          <a:xfrm>
            <a:off x="715359" y="1219200"/>
            <a:ext cx="2866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run.py:beam_decode</a:t>
            </a:r>
            <a:r>
              <a:rPr lang="en-US" altLang="zh-CN" dirty="0" smtClean="0"/>
              <a:t>()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1458" y="1753644"/>
            <a:ext cx="8771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变量：</a:t>
            </a:r>
            <a:endParaRPr lang="en-US" altLang="zh-CN" dirty="0" smtClean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6951912"/>
              </p:ext>
            </p:extLst>
          </p:nvPr>
        </p:nvGraphicFramePr>
        <p:xfrm>
          <a:off x="735287" y="2587796"/>
          <a:ext cx="8027718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678"/>
                <a:gridCol w="776835"/>
                <a:gridCol w="1219200"/>
                <a:gridCol w="1219202"/>
                <a:gridCol w="1066798"/>
                <a:gridCol w="1143003"/>
                <a:gridCol w="918551"/>
                <a:gridCol w="1367451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scores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sentences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beam</a:t>
                      </a:r>
                    </a:p>
                    <a:p>
                      <a:r>
                        <a:rPr lang="en-US" altLang="zh-CN" dirty="0" smtClean="0"/>
                        <a:t>parent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target</a:t>
                      </a:r>
                    </a:p>
                    <a:p>
                      <a:r>
                        <a:rPr lang="en-US" altLang="zh-CN" dirty="0" smtClean="0"/>
                        <a:t>inputs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top</a:t>
                      </a:r>
                    </a:p>
                    <a:p>
                      <a:r>
                        <a:rPr lang="en-US" altLang="zh-CN" dirty="0" smtClean="0"/>
                        <a:t>index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top</a:t>
                      </a:r>
                    </a:p>
                    <a:p>
                      <a:r>
                        <a:rPr lang="en-US" altLang="zh-CN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eos</a:t>
                      </a:r>
                      <a:endParaRPr lang="en-US" altLang="zh-CN" dirty="0" smtClean="0"/>
                    </a:p>
                    <a:p>
                      <a:r>
                        <a:rPr lang="en-US" altLang="zh-CN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701458" y="4113074"/>
                <a:ext cx="7375742" cy="2612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results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=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[]</a:t>
                </a:r>
                <a:r>
                  <a:rPr lang="zh-CN" altLang="en-US" dirty="0" smtClean="0"/>
                  <a:t>  存放“熟了”的句子 </a:t>
                </a:r>
                <a:r>
                  <a:rPr lang="en-US" altLang="zh-CN" dirty="0" smtClean="0"/>
                  <a:t>(w1,..,wi,</a:t>
                </a:r>
                <a:r>
                  <a:rPr lang="mr-IN" altLang="zh-CN" dirty="0" smtClean="0"/>
                  <a:t>…</a:t>
                </a:r>
                <a:r>
                  <a:rPr lang="en-US" altLang="zh-CN" dirty="0" smtClean="0"/>
                  <a:t>,</a:t>
                </a:r>
                <a:r>
                  <a:rPr lang="en-US" altLang="zh-CN" dirty="0" err="1" smtClean="0"/>
                  <a:t>wn</a:t>
                </a:r>
                <a:r>
                  <a:rPr lang="en-US" altLang="zh-CN" dirty="0" smtClean="0"/>
                  <a:t>=EOS)</a:t>
                </a:r>
              </a:p>
              <a:p>
                <a:r>
                  <a:rPr lang="en-US" altLang="zh-CN" dirty="0" smtClean="0"/>
                  <a:t>sentences:</a:t>
                </a:r>
                <a:r>
                  <a:rPr lang="zh-CN" altLang="en-US" dirty="0" smtClean="0"/>
                  <a:t> 存放“半熟”的句子：部分生成的句子</a:t>
                </a:r>
                <a:r>
                  <a:rPr lang="en-US" altLang="zh-CN" dirty="0" smtClean="0"/>
                  <a:t>(w1,w2,..,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dirty="0" smtClean="0">
                            <a:latin typeface="Cambria Math" charset="0"/>
                          </a:rPr>
                          <m:t>w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 charset="0"/>
                          </a:rPr>
                          <m:t>i</m:t>
                        </m:r>
                        <m:r>
                          <a:rPr lang="en-US" altLang="zh-CN" b="0" i="1" dirty="0" smtClean="0">
                            <a:latin typeface="Cambria Math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zh-CN" dirty="0" smtClean="0"/>
                  <a:t>)</a:t>
                </a:r>
              </a:p>
              <a:p>
                <a:r>
                  <a:rPr lang="en-US" altLang="zh-CN" dirty="0" smtClean="0"/>
                  <a:t>scores:</a:t>
                </a:r>
                <a:r>
                  <a:rPr lang="zh-CN" altLang="en-US" dirty="0" smtClean="0"/>
                  <a:t> </a:t>
                </a:r>
                <a:r>
                  <a:rPr lang="en-US" altLang="zh-CN" dirty="0" err="1" smtClean="0"/>
                  <a:t>logP</a:t>
                </a:r>
                <a:r>
                  <a:rPr lang="en-US" altLang="zh-CN" dirty="0" smtClean="0"/>
                  <a:t>(w1,w2,</a:t>
                </a:r>
                <a:r>
                  <a:rPr lang="mr-IN" altLang="zh-CN" dirty="0" smtClean="0"/>
                  <a:t>…</a:t>
                </a:r>
                <a:r>
                  <a:rPr lang="en-US" altLang="zh-CN" dirty="0" smtClean="0"/>
                  <a:t>,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charset="0"/>
                          </a:rPr>
                          <m:t>w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dirty="0">
                            <a:latin typeface="Cambria Math" charset="0"/>
                          </a:rPr>
                          <m:t>i</m:t>
                        </m:r>
                        <m:r>
                          <a:rPr lang="en-US" altLang="zh-CN" i="1" dirty="0">
                            <a:latin typeface="Cambria Math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zh-CN" dirty="0" smtClean="0"/>
                  <a:t>)</a:t>
                </a:r>
              </a:p>
              <a:p>
                <a:endParaRPr lang="en-US" altLang="zh-CN" dirty="0" smtClean="0"/>
              </a:p>
              <a:p>
                <a:r>
                  <a:rPr lang="en-US" altLang="zh-CN" dirty="0" err="1" smtClean="0"/>
                  <a:t>top_index</a:t>
                </a:r>
                <a:r>
                  <a:rPr lang="en-US" altLang="zh-CN" dirty="0" smtClean="0"/>
                  <a:t>: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charset="0"/>
                      </a:rPr>
                      <m:t>𝑎𝑟𝑔𝑚𝑎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𝑥</m:t>
                        </m:r>
                      </m:e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sub>
                    </m:sSub>
                    <m:r>
                      <a:rPr lang="en-US" altLang="zh-CN" b="0" i="1" smtClean="0">
                        <a:latin typeface="Cambria Math" charset="0"/>
                      </a:rPr>
                      <m:t>𝑃</m:t>
                    </m:r>
                    <m:r>
                      <a:rPr lang="en-US" altLang="zh-CN" b="0" i="1" smtClean="0"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charset="0"/>
                      </a:rPr>
                      <m:t>)</m:t>
                    </m:r>
                  </m:oMath>
                </a14:m>
                <a:endParaRPr lang="en-US" altLang="zh-CN" dirty="0" smtClean="0"/>
              </a:p>
              <a:p>
                <a:r>
                  <a:rPr lang="en-US" altLang="zh-CN" dirty="0" err="1" smtClean="0"/>
                  <a:t>top_value</a:t>
                </a:r>
                <a:r>
                  <a:rPr lang="en-US" altLang="zh-CN" dirty="0" smtClean="0"/>
                  <a:t>: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charset="0"/>
                      </a:rPr>
                      <m:t>max</m:t>
                    </m:r>
                    <m:r>
                      <a:rPr lang="zh-CN" altLang="en-US" b="0" i="0" smtClean="0">
                        <a:latin typeface="Cambria Math" charset="0"/>
                      </a:rPr>
                      <m:t> </m:t>
                    </m:r>
                    <m:r>
                      <a:rPr lang="en-US" altLang="zh-CN" i="1">
                        <a:latin typeface="Cambria Math" charset="0"/>
                      </a:rPr>
                      <m:t>𝑃</m:t>
                    </m:r>
                    <m:r>
                      <a:rPr lang="en-US" altLang="zh-CN" i="1"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charset="0"/>
                      </a:rPr>
                      <m:t>)</m:t>
                    </m:r>
                  </m:oMath>
                </a14:m>
                <a:endParaRPr lang="en-US" altLang="zh-CN" dirty="0" smtClean="0"/>
              </a:p>
              <a:p>
                <a:r>
                  <a:rPr lang="en-US" altLang="zh-CN" dirty="0" err="1" smtClean="0"/>
                  <a:t>eos_value</a:t>
                </a:r>
                <a:r>
                  <a:rPr lang="en-US" altLang="zh-CN" dirty="0" smtClean="0"/>
                  <a:t>: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P(EOS)</a:t>
                </a:r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458" y="4113074"/>
                <a:ext cx="7375742" cy="2612510"/>
              </a:xfrm>
              <a:prstGeom prst="rect">
                <a:avLst/>
              </a:prstGeom>
              <a:blipFill rotWithShape="0">
                <a:blip r:embed="rId2"/>
                <a:stretch>
                  <a:fillRect l="-661" t="-18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690345" y="2145268"/>
            <a:ext cx="3826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source_inputs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[f_1,</a:t>
            </a:r>
            <a:r>
              <a:rPr lang="zh-CN" altLang="en-US" dirty="0" smtClean="0"/>
              <a:t> </a:t>
            </a:r>
            <a:r>
              <a:rPr lang="en-US" altLang="zh-CN" dirty="0" smtClean="0"/>
              <a:t>f_2,</a:t>
            </a:r>
            <a:r>
              <a:rPr lang="zh-CN" altLang="en-US" dirty="0" smtClean="0"/>
              <a:t> </a:t>
            </a:r>
            <a:r>
              <a:rPr lang="en-US" altLang="zh-CN" dirty="0" smtClean="0"/>
              <a:t>f_3]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848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Beam</a:t>
            </a:r>
            <a:r>
              <a:rPr lang="zh-CN" altLang="en-US" dirty="0"/>
              <a:t> </a:t>
            </a:r>
            <a:r>
              <a:rPr lang="en-US" altLang="zh-CN" dirty="0"/>
              <a:t>Search</a:t>
            </a:r>
            <a:r>
              <a:rPr lang="zh-CN" altLang="en-US" dirty="0"/>
              <a:t> 代码</a:t>
            </a:r>
            <a:r>
              <a:rPr lang="zh-CN" altLang="en-US" dirty="0" smtClean="0"/>
              <a:t>实现    </a:t>
            </a:r>
            <a:r>
              <a:rPr lang="en-US" altLang="zh-CN" dirty="0" smtClean="0"/>
              <a:t>index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0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8C42D9C-043B-2845-980E-F80ADD88464F}" type="slidenum">
              <a:rPr lang="en-US" altLang="zh-CN" smtClean="0"/>
              <a:pPr/>
              <a:t>19</a:t>
            </a:fld>
            <a:endParaRPr lang="en-US" altLang="zh-CN" dirty="0"/>
          </a:p>
        </p:txBody>
      </p:sp>
      <p:sp>
        <p:nvSpPr>
          <p:cNvPr id="37" name="Footer Placeholder 3"/>
          <p:cNvSpPr txBox="1">
            <a:spLocks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9pPr>
          </a:lstStyle>
          <a:p>
            <a:fld id="{48C42D9C-043B-2845-980E-F80ADD88464F}" type="slidenum">
              <a:rPr lang="en-US" altLang="zh-CN" smtClean="0"/>
              <a:pPr/>
              <a:t>19</a:t>
            </a:fld>
            <a:endParaRPr lang="en-US" altLang="zh-C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550" r="40532" b="10026"/>
          <a:stretch/>
        </p:blipFill>
        <p:spPr>
          <a:xfrm>
            <a:off x="4800600" y="2895600"/>
            <a:ext cx="2795016" cy="126533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572000" y="4282998"/>
            <a:ext cx="823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</a:t>
            </a:r>
            <a:r>
              <a:rPr lang="en-US" altLang="zh-CN" dirty="0" smtClean="0"/>
              <a:t>_GO</a:t>
            </a:r>
          </a:p>
          <a:p>
            <a:r>
              <a:rPr lang="zh-CN" altLang="en-US" dirty="0" smtClean="0"/>
              <a:t> </a:t>
            </a:r>
            <a:r>
              <a:rPr lang="en-US" altLang="zh-CN" dirty="0" smtClean="0"/>
              <a:t>_GO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114800" y="3124200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959483" y="3328301"/>
                <a:ext cx="808042" cy="374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9483" y="3328301"/>
                <a:ext cx="808042" cy="374205"/>
              </a:xfrm>
              <a:prstGeom prst="rect">
                <a:avLst/>
              </a:prstGeom>
              <a:blipFill rotWithShape="0">
                <a:blip r:embed="rId4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109" r="36432" b="10026"/>
          <a:stretch/>
        </p:blipFill>
        <p:spPr>
          <a:xfrm>
            <a:off x="986213" y="3328301"/>
            <a:ext cx="2987710" cy="83263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004318" y="4323774"/>
            <a:ext cx="2652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</a:t>
            </a:r>
            <a:r>
              <a:rPr lang="en-US" altLang="zh-CN" dirty="0" smtClean="0"/>
              <a:t>f1</a:t>
            </a:r>
            <a:r>
              <a:rPr lang="zh-CN" altLang="en-US" dirty="0" smtClean="0"/>
              <a:t>          </a:t>
            </a:r>
            <a:r>
              <a:rPr lang="en-US" altLang="zh-CN" dirty="0" smtClean="0"/>
              <a:t>f2</a:t>
            </a:r>
            <a:r>
              <a:rPr lang="zh-CN" altLang="en-US" dirty="0" smtClean="0"/>
              <a:t>         </a:t>
            </a:r>
            <a:r>
              <a:rPr lang="en-US" altLang="zh-CN" dirty="0" smtClean="0"/>
              <a:t>f3</a:t>
            </a:r>
            <a:endParaRPr lang="en-US" dirty="0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5861641"/>
              </p:ext>
            </p:extLst>
          </p:nvPr>
        </p:nvGraphicFramePr>
        <p:xfrm>
          <a:off x="574675" y="1172746"/>
          <a:ext cx="8027718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678"/>
                <a:gridCol w="776835"/>
                <a:gridCol w="1219200"/>
                <a:gridCol w="1219202"/>
                <a:gridCol w="1066798"/>
                <a:gridCol w="1143003"/>
                <a:gridCol w="918551"/>
                <a:gridCol w="1367451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scores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sentences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beam</a:t>
                      </a:r>
                    </a:p>
                    <a:p>
                      <a:r>
                        <a:rPr lang="en-US" altLang="zh-CN" dirty="0" smtClean="0"/>
                        <a:t>parent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target</a:t>
                      </a:r>
                    </a:p>
                    <a:p>
                      <a:r>
                        <a:rPr lang="en-US" altLang="zh-CN" dirty="0" smtClean="0"/>
                        <a:t>inputs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top</a:t>
                      </a:r>
                    </a:p>
                    <a:p>
                      <a:r>
                        <a:rPr lang="en-US" altLang="zh-CN" dirty="0" smtClean="0"/>
                        <a:t>index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top</a:t>
                      </a:r>
                    </a:p>
                    <a:p>
                      <a:r>
                        <a:rPr lang="en-US" altLang="zh-CN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eos</a:t>
                      </a:r>
                      <a:endParaRPr lang="en-US" altLang="zh-CN" dirty="0" smtClean="0"/>
                    </a:p>
                    <a:p>
                      <a:r>
                        <a:rPr lang="en-US" altLang="zh-CN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[]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_GO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[]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_GO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/>
              <p:cNvSpPr txBox="1"/>
              <p:nvPr/>
            </p:nvSpPr>
            <p:spPr>
              <a:xfrm>
                <a:off x="2053674" y="5181600"/>
                <a:ext cx="610740" cy="651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charset="0"/>
                            </a:rPr>
                            <m:t>1</m:t>
                          </m:r>
                        </m:sup>
                      </m:sSubSup>
                      <m:r>
                        <a:rPr lang="zh-CN" altLang="en-US" b="0" i="1" smtClean="0">
                          <a:latin typeface="Cambria Math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charset="0"/>
                        </a:rPr>
                        <m:t>:</m:t>
                      </m:r>
                    </m:oMath>
                  </m:oMathPara>
                </a14:m>
                <a:endParaRPr lang="en-US" altLang="zh-CN" b="0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3674" y="5181600"/>
                <a:ext cx="610740" cy="65120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/>
          <p:cNvSpPr txBox="1"/>
          <p:nvPr/>
        </p:nvSpPr>
        <p:spPr>
          <a:xfrm>
            <a:off x="2669338" y="5068669"/>
            <a:ext cx="1337226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[0.2,-0.3]</a:t>
            </a:r>
          </a:p>
          <a:p>
            <a:r>
              <a:rPr lang="en-US" altLang="zh-CN" dirty="0"/>
              <a:t>[0.2,-0.3]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/>
              <p:cNvSpPr txBox="1"/>
              <p:nvPr/>
            </p:nvSpPr>
            <p:spPr>
              <a:xfrm>
                <a:off x="4560429" y="5151231"/>
                <a:ext cx="610740" cy="6739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charset="0"/>
                            </a:rPr>
                            <m:t>1</m:t>
                          </m:r>
                        </m:sup>
                      </m:sSubSup>
                      <m:r>
                        <a:rPr lang="zh-CN" altLang="en-US" b="0" i="1" smtClean="0">
                          <a:latin typeface="Cambria Math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charset="0"/>
                        </a:rPr>
                        <m:t>:</m:t>
                      </m:r>
                    </m:oMath>
                  </m:oMathPara>
                </a14:m>
                <a:endParaRPr lang="en-US" altLang="zh-CN" b="0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0429" y="5151231"/>
                <a:ext cx="610740" cy="67396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/>
          <p:cNvSpPr txBox="1"/>
          <p:nvPr/>
        </p:nvSpPr>
        <p:spPr>
          <a:xfrm>
            <a:off x="4072974" y="5181600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=》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20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1187450" y="1916113"/>
            <a:ext cx="7272338" cy="144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9pPr>
          </a:lstStyle>
          <a:p>
            <a:pPr algn="ctr" eaLnBrk="1" hangingPunct="1"/>
            <a:endParaRPr lang="en-US" altLang="zh-CN" sz="4000" dirty="0">
              <a:latin typeface="Times New Roman" charset="0"/>
              <a:ea typeface="黑体" charset="-122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神经序列模型 </a:t>
            </a:r>
            <a:r>
              <a:rPr lang="en-US" altLang="zh-CN" dirty="0" smtClean="0"/>
              <a:t>VI</a:t>
            </a:r>
            <a:endParaRPr lang="en-US" dirty="0"/>
          </a:p>
        </p:txBody>
      </p:sp>
      <p:sp>
        <p:nvSpPr>
          <p:cNvPr id="9" name="Subtitle 6"/>
          <p:cNvSpPr>
            <a:spLocks noGrp="1"/>
          </p:cNvSpPr>
          <p:nvPr>
            <p:ph type="subTitle" idx="1"/>
          </p:nvPr>
        </p:nvSpPr>
        <p:spPr>
          <a:xfrm>
            <a:off x="1371600" y="3200400"/>
            <a:ext cx="7010400" cy="2590800"/>
          </a:xfrm>
        </p:spPr>
        <p:txBody>
          <a:bodyPr/>
          <a:lstStyle/>
          <a:p>
            <a:pPr algn="ctr"/>
            <a:r>
              <a:rPr lang="zh-CN" altLang="en-US" dirty="0" smtClean="0"/>
              <a:t>主讲人： 史兴</a:t>
            </a:r>
            <a:endParaRPr lang="en-US" altLang="zh-CN" dirty="0"/>
          </a:p>
          <a:p>
            <a:pPr algn="ctr"/>
            <a:r>
              <a:rPr lang="en-US" altLang="zh-CN" dirty="0" smtClean="0">
                <a:ea typeface="宋体" panose="02010600030101010101" pitchFamily="2" charset="-122"/>
              </a:rPr>
              <a:t>07/28/2017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288695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Beam</a:t>
            </a:r>
            <a:r>
              <a:rPr lang="zh-CN" altLang="en-US" dirty="0"/>
              <a:t> </a:t>
            </a:r>
            <a:r>
              <a:rPr lang="en-US" altLang="zh-CN" dirty="0"/>
              <a:t>Search</a:t>
            </a:r>
            <a:r>
              <a:rPr lang="zh-CN" altLang="en-US" dirty="0"/>
              <a:t> 代码</a:t>
            </a:r>
            <a:r>
              <a:rPr lang="zh-CN" altLang="en-US" dirty="0" smtClean="0"/>
              <a:t>实现    </a:t>
            </a:r>
            <a:r>
              <a:rPr lang="en-US" altLang="zh-CN" dirty="0" smtClean="0"/>
              <a:t>index</a:t>
            </a:r>
            <a:r>
              <a:rPr lang="zh-CN" altLang="en-US" dirty="0" smtClean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0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8C42D9C-043B-2845-980E-F80ADD88464F}" type="slidenum">
              <a:rPr lang="en-US" altLang="zh-CN" smtClean="0"/>
              <a:pPr/>
              <a:t>20</a:t>
            </a:fld>
            <a:endParaRPr lang="en-US" altLang="zh-CN" dirty="0"/>
          </a:p>
        </p:txBody>
      </p:sp>
      <p:sp>
        <p:nvSpPr>
          <p:cNvPr id="37" name="Footer Placeholder 3"/>
          <p:cNvSpPr txBox="1">
            <a:spLocks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9pPr>
          </a:lstStyle>
          <a:p>
            <a:fld id="{48C42D9C-043B-2845-980E-F80ADD88464F}" type="slidenum">
              <a:rPr lang="en-US" altLang="zh-CN" smtClean="0"/>
              <a:pPr/>
              <a:t>20</a:t>
            </a:fld>
            <a:endParaRPr lang="en-US" altLang="zh-C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550" r="40532" b="10026"/>
          <a:stretch/>
        </p:blipFill>
        <p:spPr>
          <a:xfrm>
            <a:off x="4800600" y="2895600"/>
            <a:ext cx="2795016" cy="126533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572000" y="4282998"/>
            <a:ext cx="823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</a:t>
            </a:r>
            <a:r>
              <a:rPr lang="en-US" altLang="zh-CN" dirty="0" smtClean="0"/>
              <a:t>_GO</a:t>
            </a:r>
          </a:p>
          <a:p>
            <a:r>
              <a:rPr lang="zh-CN" altLang="en-US" dirty="0" smtClean="0"/>
              <a:t> </a:t>
            </a:r>
            <a:r>
              <a:rPr lang="en-US" altLang="zh-CN" dirty="0" smtClean="0"/>
              <a:t>_GO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114800" y="3124200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959483" y="3328301"/>
                <a:ext cx="808042" cy="374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9483" y="3328301"/>
                <a:ext cx="808042" cy="374205"/>
              </a:xfrm>
              <a:prstGeom prst="rect">
                <a:avLst/>
              </a:prstGeom>
              <a:blipFill rotWithShape="0">
                <a:blip r:embed="rId4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109" r="36432" b="10026"/>
          <a:stretch/>
        </p:blipFill>
        <p:spPr>
          <a:xfrm>
            <a:off x="986213" y="3328301"/>
            <a:ext cx="2987710" cy="83263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004318" y="4323774"/>
            <a:ext cx="2652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</a:t>
            </a:r>
            <a:r>
              <a:rPr lang="en-US" altLang="zh-CN" dirty="0" smtClean="0"/>
              <a:t>f1</a:t>
            </a:r>
            <a:r>
              <a:rPr lang="zh-CN" altLang="en-US" dirty="0" smtClean="0"/>
              <a:t>          </a:t>
            </a:r>
            <a:r>
              <a:rPr lang="en-US" altLang="zh-CN" dirty="0" smtClean="0"/>
              <a:t>f2</a:t>
            </a:r>
            <a:r>
              <a:rPr lang="zh-CN" altLang="en-US" dirty="0" smtClean="0"/>
              <a:t>         </a:t>
            </a:r>
            <a:r>
              <a:rPr lang="en-US" altLang="zh-CN" dirty="0" smtClean="0"/>
              <a:t>f3</a:t>
            </a:r>
            <a:endParaRPr lang="en-US" dirty="0"/>
          </a:p>
        </p:txBody>
      </p:sp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574675" y="1172746"/>
          <a:ext cx="8027718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678"/>
                <a:gridCol w="776835"/>
                <a:gridCol w="1219200"/>
                <a:gridCol w="1219202"/>
                <a:gridCol w="1066798"/>
                <a:gridCol w="1143003"/>
                <a:gridCol w="918551"/>
                <a:gridCol w="1367451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scores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sentences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beam</a:t>
                      </a:r>
                    </a:p>
                    <a:p>
                      <a:r>
                        <a:rPr lang="en-US" altLang="zh-CN" dirty="0" smtClean="0"/>
                        <a:t>parent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target</a:t>
                      </a:r>
                    </a:p>
                    <a:p>
                      <a:r>
                        <a:rPr lang="en-US" altLang="zh-CN" dirty="0" smtClean="0"/>
                        <a:t>inputs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top</a:t>
                      </a:r>
                    </a:p>
                    <a:p>
                      <a:r>
                        <a:rPr lang="en-US" altLang="zh-CN" dirty="0" smtClean="0"/>
                        <a:t>index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top</a:t>
                      </a:r>
                    </a:p>
                    <a:p>
                      <a:r>
                        <a:rPr lang="en-US" altLang="zh-CN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eos</a:t>
                      </a:r>
                      <a:endParaRPr lang="en-US" altLang="zh-CN" dirty="0" smtClean="0"/>
                    </a:p>
                    <a:p>
                      <a:r>
                        <a:rPr lang="en-US" altLang="zh-CN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[]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_GO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b,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0.7,0.3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0.0001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[]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_GO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b,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0.7,0.3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0.0001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/>
              <p:cNvSpPr txBox="1"/>
              <p:nvPr/>
            </p:nvSpPr>
            <p:spPr>
              <a:xfrm>
                <a:off x="2053674" y="5181600"/>
                <a:ext cx="610740" cy="651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charset="0"/>
                            </a:rPr>
                            <m:t>1</m:t>
                          </m:r>
                        </m:sup>
                      </m:sSubSup>
                      <m:r>
                        <a:rPr lang="zh-CN" altLang="en-US" b="0" i="1" smtClean="0">
                          <a:latin typeface="Cambria Math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charset="0"/>
                        </a:rPr>
                        <m:t>:</m:t>
                      </m:r>
                    </m:oMath>
                  </m:oMathPara>
                </a14:m>
                <a:endParaRPr lang="en-US" altLang="zh-CN" b="0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3674" y="5181600"/>
                <a:ext cx="610740" cy="65120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/>
          <p:cNvSpPr txBox="1"/>
          <p:nvPr/>
        </p:nvSpPr>
        <p:spPr>
          <a:xfrm>
            <a:off x="2669338" y="5068669"/>
            <a:ext cx="1337226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[0.2,-0.3]</a:t>
            </a:r>
          </a:p>
          <a:p>
            <a:r>
              <a:rPr lang="en-US" altLang="zh-CN" dirty="0"/>
              <a:t>[0.2,-0.3]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/>
              <p:cNvSpPr txBox="1"/>
              <p:nvPr/>
            </p:nvSpPr>
            <p:spPr>
              <a:xfrm>
                <a:off x="4560429" y="5151231"/>
                <a:ext cx="610740" cy="6739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charset="0"/>
                            </a:rPr>
                            <m:t>1</m:t>
                          </m:r>
                        </m:sup>
                      </m:sSubSup>
                      <m:r>
                        <a:rPr lang="zh-CN" altLang="en-US" b="0" i="1" smtClean="0">
                          <a:latin typeface="Cambria Math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charset="0"/>
                        </a:rPr>
                        <m:t>:</m:t>
                      </m:r>
                    </m:oMath>
                  </m:oMathPara>
                </a14:m>
                <a:endParaRPr lang="en-US" altLang="zh-CN" b="0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0429" y="5151231"/>
                <a:ext cx="610740" cy="67396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/>
          <p:cNvSpPr txBox="1"/>
          <p:nvPr/>
        </p:nvSpPr>
        <p:spPr>
          <a:xfrm>
            <a:off x="5215974" y="5029200"/>
            <a:ext cx="13372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[1.0,-</a:t>
            </a:r>
            <a:r>
              <a:rPr lang="en-US" altLang="zh-CN" dirty="0"/>
              <a:t>3</a:t>
            </a:r>
            <a:r>
              <a:rPr lang="en-US" altLang="zh-CN" dirty="0" smtClean="0"/>
              <a:t>.3]</a:t>
            </a:r>
          </a:p>
          <a:p>
            <a:r>
              <a:rPr lang="en-US" altLang="zh-CN" dirty="0" smtClean="0"/>
              <a:t>[1.0,-3.3</a:t>
            </a:r>
            <a:r>
              <a:rPr lang="en-US" altLang="zh-CN" dirty="0"/>
              <a:t>]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072974" y="5181600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=》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3439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Beam</a:t>
            </a:r>
            <a:r>
              <a:rPr lang="zh-CN" altLang="en-US" dirty="0"/>
              <a:t> </a:t>
            </a:r>
            <a:r>
              <a:rPr lang="en-US" altLang="zh-CN" dirty="0"/>
              <a:t>Search</a:t>
            </a:r>
            <a:r>
              <a:rPr lang="zh-CN" altLang="en-US" dirty="0"/>
              <a:t> 代码</a:t>
            </a:r>
            <a:r>
              <a:rPr lang="zh-CN" altLang="en-US" dirty="0" smtClean="0"/>
              <a:t>实现    </a:t>
            </a:r>
            <a:r>
              <a:rPr lang="en-US" altLang="zh-CN" dirty="0" smtClean="0"/>
              <a:t>index</a:t>
            </a:r>
            <a:r>
              <a:rPr lang="zh-CN" altLang="en-US" dirty="0" smtClean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0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8C42D9C-043B-2845-980E-F80ADD88464F}" type="slidenum">
              <a:rPr lang="en-US" altLang="zh-CN" smtClean="0"/>
              <a:pPr/>
              <a:t>21</a:t>
            </a:fld>
            <a:endParaRPr lang="en-US" altLang="zh-CN" dirty="0"/>
          </a:p>
        </p:txBody>
      </p:sp>
      <p:sp>
        <p:nvSpPr>
          <p:cNvPr id="37" name="Footer Placeholder 3"/>
          <p:cNvSpPr txBox="1">
            <a:spLocks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9pPr>
          </a:lstStyle>
          <a:p>
            <a:fld id="{48C42D9C-043B-2845-980E-F80ADD88464F}" type="slidenum">
              <a:rPr lang="en-US" altLang="zh-CN" smtClean="0"/>
              <a:pPr/>
              <a:t>21</a:t>
            </a:fld>
            <a:endParaRPr lang="en-US" altLang="zh-CN" dirty="0"/>
          </a:p>
        </p:txBody>
      </p:sp>
      <p:sp>
        <p:nvSpPr>
          <p:cNvPr id="10" name="TextBox 9"/>
          <p:cNvSpPr txBox="1"/>
          <p:nvPr/>
        </p:nvSpPr>
        <p:spPr>
          <a:xfrm>
            <a:off x="4114800" y="3124200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</a:t>
            </a:r>
            <a:endParaRPr lang="en-US" dirty="0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853"/>
              </p:ext>
            </p:extLst>
          </p:nvPr>
        </p:nvGraphicFramePr>
        <p:xfrm>
          <a:off x="574675" y="1172746"/>
          <a:ext cx="8027718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678"/>
                <a:gridCol w="776835"/>
                <a:gridCol w="1219200"/>
                <a:gridCol w="1219202"/>
                <a:gridCol w="1066798"/>
                <a:gridCol w="1143003"/>
                <a:gridCol w="918551"/>
                <a:gridCol w="1367451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scores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sentences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beam</a:t>
                      </a:r>
                    </a:p>
                    <a:p>
                      <a:r>
                        <a:rPr lang="en-US" altLang="zh-CN" dirty="0" smtClean="0"/>
                        <a:t>parent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target</a:t>
                      </a:r>
                    </a:p>
                    <a:p>
                      <a:r>
                        <a:rPr lang="en-US" altLang="zh-CN" dirty="0" smtClean="0"/>
                        <a:t>inputs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top</a:t>
                      </a:r>
                    </a:p>
                    <a:p>
                      <a:r>
                        <a:rPr lang="en-US" altLang="zh-CN" dirty="0" smtClean="0"/>
                        <a:t>index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top</a:t>
                      </a:r>
                    </a:p>
                    <a:p>
                      <a:r>
                        <a:rPr lang="en-US" altLang="zh-CN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eos</a:t>
                      </a:r>
                      <a:endParaRPr lang="en-US" altLang="zh-CN" dirty="0" smtClean="0"/>
                    </a:p>
                    <a:p>
                      <a:r>
                        <a:rPr lang="en-US" altLang="zh-CN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[]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_GO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b,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0.7,0.3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0.0001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[]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_GO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trike="sngStrike" dirty="0" smtClean="0"/>
                        <a:t>b,</a:t>
                      </a:r>
                      <a:r>
                        <a:rPr lang="zh-CN" altLang="en-US" strike="sngStrike" baseline="0" dirty="0" smtClean="0"/>
                        <a:t> </a:t>
                      </a:r>
                      <a:r>
                        <a:rPr lang="en-US" altLang="zh-CN" strike="sngStrike" baseline="0" dirty="0" smtClean="0"/>
                        <a:t>a</a:t>
                      </a:r>
                      <a:endParaRPr lang="en-US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trike="sngStrike" dirty="0" smtClean="0"/>
                        <a:t>0.7,0.3</a:t>
                      </a:r>
                      <a:endParaRPr lang="en-US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trike="sngStrike" dirty="0" smtClean="0"/>
                        <a:t>0.0001</a:t>
                      </a:r>
                      <a:endParaRPr lang="en-US" strike="sngStrik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093863" y="2914650"/>
            <a:ext cx="621997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index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0</a:t>
            </a:r>
          </a:p>
          <a:p>
            <a:r>
              <a:rPr lang="en-US" altLang="zh-CN" dirty="0" err="1" smtClean="0"/>
              <a:t>global_queue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[(score,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beam_index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word_index</a:t>
            </a:r>
            <a:r>
              <a:rPr lang="en-US" altLang="zh-CN" dirty="0" smtClean="0"/>
              <a:t>)]</a:t>
            </a:r>
          </a:p>
          <a:p>
            <a:r>
              <a:rPr lang="zh-CN" altLang="en-US" dirty="0"/>
              <a:t> </a:t>
            </a:r>
            <a:r>
              <a:rPr lang="zh-CN" altLang="en-US" dirty="0" smtClean="0"/>
              <a:t>                   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[(0+0.7,0,</a:t>
            </a:r>
            <a:r>
              <a:rPr lang="zh-CN" altLang="en-US" dirty="0" smtClean="0"/>
              <a:t>                 </a:t>
            </a:r>
            <a:r>
              <a:rPr lang="en-US" altLang="zh-CN" dirty="0" smtClean="0"/>
              <a:t>b),</a:t>
            </a:r>
          </a:p>
          <a:p>
            <a:r>
              <a:rPr lang="zh-CN" altLang="en-US" dirty="0"/>
              <a:t> </a:t>
            </a:r>
            <a:r>
              <a:rPr lang="zh-CN" altLang="en-US" dirty="0" smtClean="0"/>
              <a:t>                         </a:t>
            </a:r>
            <a:r>
              <a:rPr lang="en-US" altLang="zh-CN" dirty="0" smtClean="0"/>
              <a:t>(0+0.3,0,</a:t>
            </a:r>
            <a:r>
              <a:rPr lang="zh-CN" altLang="en-US" dirty="0" smtClean="0"/>
              <a:t>                 </a:t>
            </a:r>
            <a:r>
              <a:rPr lang="en-US" altLang="zh-CN" dirty="0" smtClean="0"/>
              <a:t>a)]</a:t>
            </a:r>
          </a:p>
          <a:p>
            <a:endParaRPr lang="en-US" dirty="0" smtClean="0"/>
          </a:p>
          <a:p>
            <a:r>
              <a:rPr lang="en-US" altLang="zh-CN" dirty="0" err="1" smtClean="0"/>
              <a:t>target_inputs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[b,</a:t>
            </a:r>
            <a:r>
              <a:rPr lang="zh-CN" altLang="en-US" dirty="0" smtClean="0"/>
              <a:t> </a:t>
            </a:r>
            <a:r>
              <a:rPr lang="en-US" altLang="zh-CN" dirty="0" smtClean="0"/>
              <a:t>a]</a:t>
            </a:r>
          </a:p>
          <a:p>
            <a:r>
              <a:rPr lang="en-US" altLang="zh-CN" dirty="0" smtClean="0"/>
              <a:t>scores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[0.7,0.3]</a:t>
            </a:r>
          </a:p>
          <a:p>
            <a:r>
              <a:rPr lang="en-US" altLang="zh-CN" dirty="0" err="1" smtClean="0"/>
              <a:t>beam_parent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[0,0]</a:t>
            </a:r>
          </a:p>
          <a:p>
            <a:r>
              <a:rPr lang="en-US" altLang="zh-CN" dirty="0" smtClean="0"/>
              <a:t>sentences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[[b],</a:t>
            </a:r>
            <a:r>
              <a:rPr lang="zh-CN" altLang="en-US" dirty="0" smtClean="0"/>
              <a:t> </a:t>
            </a:r>
            <a:r>
              <a:rPr lang="en-US" altLang="zh-CN" dirty="0" smtClean="0"/>
              <a:t>[a]]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586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Beam</a:t>
            </a:r>
            <a:r>
              <a:rPr lang="zh-CN" altLang="en-US" dirty="0"/>
              <a:t> </a:t>
            </a:r>
            <a:r>
              <a:rPr lang="en-US" altLang="zh-CN" dirty="0"/>
              <a:t>Search</a:t>
            </a:r>
            <a:r>
              <a:rPr lang="zh-CN" altLang="en-US" dirty="0"/>
              <a:t> 代码</a:t>
            </a:r>
            <a:r>
              <a:rPr lang="zh-CN" altLang="en-US" dirty="0" smtClean="0"/>
              <a:t>实现   </a:t>
            </a:r>
            <a:r>
              <a:rPr lang="en-US" altLang="zh-CN" dirty="0" smtClean="0"/>
              <a:t>index</a:t>
            </a:r>
            <a:r>
              <a:rPr lang="zh-CN" altLang="en-US" dirty="0" smtClean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 smtClean="0"/>
              <a:t>1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8C42D9C-043B-2845-980E-F80ADD88464F}" type="slidenum">
              <a:rPr lang="en-US" altLang="zh-CN" smtClean="0"/>
              <a:pPr/>
              <a:t>22</a:t>
            </a:fld>
            <a:endParaRPr lang="en-US" altLang="zh-CN" dirty="0"/>
          </a:p>
        </p:txBody>
      </p:sp>
      <p:sp>
        <p:nvSpPr>
          <p:cNvPr id="37" name="Footer Placeholder 3"/>
          <p:cNvSpPr txBox="1">
            <a:spLocks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9pPr>
          </a:lstStyle>
          <a:p>
            <a:fld id="{48C42D9C-043B-2845-980E-F80ADD88464F}" type="slidenum">
              <a:rPr lang="en-US" altLang="zh-CN" smtClean="0"/>
              <a:pPr/>
              <a:t>22</a:t>
            </a:fld>
            <a:endParaRPr lang="en-US" altLang="zh-CN" dirty="0"/>
          </a:p>
        </p:txBody>
      </p:sp>
      <p:sp>
        <p:nvSpPr>
          <p:cNvPr id="10" name="TextBox 9"/>
          <p:cNvSpPr txBox="1"/>
          <p:nvPr/>
        </p:nvSpPr>
        <p:spPr>
          <a:xfrm>
            <a:off x="4114800" y="3124200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</a:t>
            </a:r>
            <a:endParaRPr lang="en-US" dirty="0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2453268"/>
              </p:ext>
            </p:extLst>
          </p:nvPr>
        </p:nvGraphicFramePr>
        <p:xfrm>
          <a:off x="574675" y="1172746"/>
          <a:ext cx="8027718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678"/>
                <a:gridCol w="776835"/>
                <a:gridCol w="1219200"/>
                <a:gridCol w="1219202"/>
                <a:gridCol w="1066798"/>
                <a:gridCol w="1143003"/>
                <a:gridCol w="918551"/>
                <a:gridCol w="1367451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scores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sentences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beam</a:t>
                      </a:r>
                    </a:p>
                    <a:p>
                      <a:r>
                        <a:rPr lang="en-US" altLang="zh-CN" dirty="0" smtClean="0"/>
                        <a:t>parent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target</a:t>
                      </a:r>
                    </a:p>
                    <a:p>
                      <a:r>
                        <a:rPr lang="en-US" altLang="zh-CN" dirty="0" smtClean="0"/>
                        <a:t>inputs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top</a:t>
                      </a:r>
                    </a:p>
                    <a:p>
                      <a:r>
                        <a:rPr lang="en-US" altLang="zh-CN" dirty="0" smtClean="0"/>
                        <a:t>index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top</a:t>
                      </a:r>
                    </a:p>
                    <a:p>
                      <a:r>
                        <a:rPr lang="en-US" altLang="zh-CN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eos</a:t>
                      </a:r>
                      <a:endParaRPr lang="en-US" altLang="zh-CN" dirty="0" smtClean="0"/>
                    </a:p>
                    <a:p>
                      <a:r>
                        <a:rPr lang="en-US" altLang="zh-CN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[b]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[a]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trike="sngStrike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550" r="40532" b="10026"/>
          <a:stretch/>
        </p:blipFill>
        <p:spPr>
          <a:xfrm>
            <a:off x="4800600" y="2895600"/>
            <a:ext cx="2795016" cy="126533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958150" y="4230469"/>
            <a:ext cx="823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b</a:t>
            </a:r>
            <a:endParaRPr lang="en-US" altLang="zh-CN" dirty="0" smtClean="0"/>
          </a:p>
          <a:p>
            <a:r>
              <a:rPr lang="en-US" altLang="zh-CN" dirty="0"/>
              <a:t>a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3959483" y="3328301"/>
                <a:ext cx="808042" cy="374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9483" y="3328301"/>
                <a:ext cx="808042" cy="374205"/>
              </a:xfrm>
              <a:prstGeom prst="rect">
                <a:avLst/>
              </a:prstGeom>
              <a:blipFill rotWithShape="0">
                <a:blip r:embed="rId3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109" r="36432" b="10026"/>
          <a:stretch/>
        </p:blipFill>
        <p:spPr>
          <a:xfrm>
            <a:off x="986213" y="3328301"/>
            <a:ext cx="2987710" cy="83263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330668" y="5303631"/>
                <a:ext cx="610740" cy="6739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charset="0"/>
                            </a:rPr>
                            <m:t>1</m:t>
                          </m:r>
                        </m:sup>
                      </m:sSubSup>
                      <m:r>
                        <a:rPr lang="zh-CN" altLang="en-US" b="0" i="1" smtClean="0">
                          <a:latin typeface="Cambria Math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charset="0"/>
                        </a:rPr>
                        <m:t>:</m:t>
                      </m:r>
                    </m:oMath>
                  </m:oMathPara>
                </a14:m>
                <a:endParaRPr lang="en-US" altLang="zh-CN" b="0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668" y="5303631"/>
                <a:ext cx="610740" cy="67396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986213" y="5181600"/>
            <a:ext cx="13372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[1.0,-</a:t>
            </a:r>
            <a:r>
              <a:rPr lang="en-US" altLang="zh-CN" dirty="0"/>
              <a:t>3</a:t>
            </a:r>
            <a:r>
              <a:rPr lang="en-US" altLang="zh-CN" dirty="0" smtClean="0"/>
              <a:t>.3]</a:t>
            </a:r>
          </a:p>
          <a:p>
            <a:r>
              <a:rPr lang="en-US" altLang="zh-CN" dirty="0" smtClean="0"/>
              <a:t>[1.0,-3.3</a:t>
            </a:r>
            <a:r>
              <a:rPr lang="en-US" altLang="zh-CN" dirty="0"/>
              <a:t>]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072974" y="5345668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=》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636697" y="5164275"/>
            <a:ext cx="13372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[1.0,-</a:t>
            </a:r>
            <a:r>
              <a:rPr lang="en-US" altLang="zh-CN" dirty="0"/>
              <a:t>3</a:t>
            </a:r>
            <a:r>
              <a:rPr lang="en-US" altLang="zh-CN" dirty="0" smtClean="0"/>
              <a:t>.3]</a:t>
            </a:r>
          </a:p>
          <a:p>
            <a:r>
              <a:rPr lang="en-US" altLang="zh-CN" dirty="0" smtClean="0"/>
              <a:t>[1.0,-3.3</a:t>
            </a:r>
            <a:r>
              <a:rPr lang="en-US" altLang="zh-CN" dirty="0"/>
              <a:t>]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 bwMode="auto">
          <a:xfrm>
            <a:off x="2323439" y="5366266"/>
            <a:ext cx="31325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2" name="Straight Arrow Connector 21"/>
          <p:cNvCxnSpPr/>
          <p:nvPr/>
        </p:nvCxnSpPr>
        <p:spPr bwMode="auto">
          <a:xfrm>
            <a:off x="2323439" y="5366266"/>
            <a:ext cx="313258" cy="2743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6731557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Beam</a:t>
            </a:r>
            <a:r>
              <a:rPr lang="zh-CN" altLang="en-US" dirty="0"/>
              <a:t> </a:t>
            </a:r>
            <a:r>
              <a:rPr lang="en-US" altLang="zh-CN" dirty="0"/>
              <a:t>Search</a:t>
            </a:r>
            <a:r>
              <a:rPr lang="zh-CN" altLang="en-US" dirty="0"/>
              <a:t> 代码</a:t>
            </a:r>
            <a:r>
              <a:rPr lang="zh-CN" altLang="en-US" dirty="0" smtClean="0"/>
              <a:t>实现    </a:t>
            </a:r>
            <a:r>
              <a:rPr lang="en-US" altLang="zh-CN" dirty="0" smtClean="0"/>
              <a:t>index</a:t>
            </a:r>
            <a:r>
              <a:rPr lang="zh-CN" altLang="en-US" dirty="0" smtClean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 smtClean="0"/>
              <a:t>1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8C42D9C-043B-2845-980E-F80ADD88464F}" type="slidenum">
              <a:rPr lang="en-US" altLang="zh-CN" smtClean="0"/>
              <a:pPr/>
              <a:t>23</a:t>
            </a:fld>
            <a:endParaRPr lang="en-US" altLang="zh-CN" dirty="0"/>
          </a:p>
        </p:txBody>
      </p:sp>
      <p:sp>
        <p:nvSpPr>
          <p:cNvPr id="37" name="Footer Placeholder 3"/>
          <p:cNvSpPr txBox="1">
            <a:spLocks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9pPr>
          </a:lstStyle>
          <a:p>
            <a:fld id="{48C42D9C-043B-2845-980E-F80ADD88464F}" type="slidenum">
              <a:rPr lang="en-US" altLang="zh-CN" smtClean="0"/>
              <a:pPr/>
              <a:t>23</a:t>
            </a:fld>
            <a:endParaRPr lang="en-US" altLang="zh-CN" dirty="0"/>
          </a:p>
        </p:txBody>
      </p:sp>
      <p:sp>
        <p:nvSpPr>
          <p:cNvPr id="10" name="TextBox 9"/>
          <p:cNvSpPr txBox="1"/>
          <p:nvPr/>
        </p:nvSpPr>
        <p:spPr>
          <a:xfrm>
            <a:off x="4114800" y="3124200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</a:t>
            </a:r>
            <a:endParaRPr lang="en-US" dirty="0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7164919"/>
              </p:ext>
            </p:extLst>
          </p:nvPr>
        </p:nvGraphicFramePr>
        <p:xfrm>
          <a:off x="574675" y="1172746"/>
          <a:ext cx="8027718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678"/>
                <a:gridCol w="776835"/>
                <a:gridCol w="1219200"/>
                <a:gridCol w="1219202"/>
                <a:gridCol w="1066798"/>
                <a:gridCol w="1143003"/>
                <a:gridCol w="918551"/>
                <a:gridCol w="1367451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scores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sentences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beam</a:t>
                      </a:r>
                    </a:p>
                    <a:p>
                      <a:r>
                        <a:rPr lang="en-US" altLang="zh-CN" dirty="0" smtClean="0"/>
                        <a:t>parent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target</a:t>
                      </a:r>
                    </a:p>
                    <a:p>
                      <a:r>
                        <a:rPr lang="en-US" altLang="zh-CN" dirty="0" smtClean="0"/>
                        <a:t>inputs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top</a:t>
                      </a:r>
                    </a:p>
                    <a:p>
                      <a:r>
                        <a:rPr lang="en-US" altLang="zh-CN" dirty="0" smtClean="0"/>
                        <a:t>index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top</a:t>
                      </a:r>
                    </a:p>
                    <a:p>
                      <a:r>
                        <a:rPr lang="en-US" altLang="zh-CN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eos</a:t>
                      </a:r>
                      <a:endParaRPr lang="en-US" altLang="zh-CN" dirty="0" smtClean="0"/>
                    </a:p>
                    <a:p>
                      <a:r>
                        <a:rPr lang="en-US" altLang="zh-CN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[b]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a,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0.5,0.5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0.001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[a]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trike="noStrike" dirty="0" smtClean="0"/>
                        <a:t>a,</a:t>
                      </a:r>
                      <a:r>
                        <a:rPr lang="zh-CN" altLang="en-US" strike="noStrike" dirty="0" smtClean="0"/>
                        <a:t> </a:t>
                      </a:r>
                      <a:r>
                        <a:rPr lang="en-US" altLang="zh-CN" strike="noStrike" dirty="0" smtClean="0"/>
                        <a:t>b</a:t>
                      </a:r>
                      <a:endParaRPr lang="en-US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trike="noStrike" dirty="0" smtClean="0"/>
                        <a:t>0.8,0.2</a:t>
                      </a:r>
                      <a:endParaRPr lang="en-US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trike="noStrike" dirty="0" smtClean="0"/>
                        <a:t>0.001</a:t>
                      </a:r>
                      <a:endParaRPr lang="en-US" strike="noStrike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550" r="40532" b="10026"/>
          <a:stretch/>
        </p:blipFill>
        <p:spPr>
          <a:xfrm>
            <a:off x="4800600" y="2895600"/>
            <a:ext cx="2795016" cy="126533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958150" y="4230469"/>
            <a:ext cx="823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b</a:t>
            </a:r>
            <a:endParaRPr lang="en-US" altLang="zh-CN" dirty="0" smtClean="0"/>
          </a:p>
          <a:p>
            <a:r>
              <a:rPr lang="en-US" altLang="zh-CN" dirty="0"/>
              <a:t>a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3959483" y="3328301"/>
                <a:ext cx="808042" cy="374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9483" y="3328301"/>
                <a:ext cx="808042" cy="374205"/>
              </a:xfrm>
              <a:prstGeom prst="rect">
                <a:avLst/>
              </a:prstGeom>
              <a:blipFill rotWithShape="0">
                <a:blip r:embed="rId3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109" r="36432" b="10026"/>
          <a:stretch/>
        </p:blipFill>
        <p:spPr>
          <a:xfrm>
            <a:off x="986213" y="3328301"/>
            <a:ext cx="2987710" cy="83263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914400" y="5303631"/>
                <a:ext cx="610740" cy="6739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charset="0"/>
                            </a:rPr>
                            <m:t>1</m:t>
                          </m:r>
                        </m:sup>
                      </m:sSubSup>
                      <m:r>
                        <a:rPr lang="zh-CN" altLang="en-US" b="0" i="1" smtClean="0">
                          <a:latin typeface="Cambria Math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charset="0"/>
                        </a:rPr>
                        <m:t>:</m:t>
                      </m:r>
                    </m:oMath>
                  </m:oMathPara>
                </a14:m>
                <a:endParaRPr lang="en-US" altLang="zh-CN" b="0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5303631"/>
                <a:ext cx="610740" cy="67396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1569945" y="5181600"/>
            <a:ext cx="13372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[1.0,-</a:t>
            </a:r>
            <a:r>
              <a:rPr lang="en-US" altLang="zh-CN" dirty="0"/>
              <a:t>3</a:t>
            </a:r>
            <a:r>
              <a:rPr lang="en-US" altLang="zh-CN" dirty="0" smtClean="0"/>
              <a:t>.3]</a:t>
            </a:r>
          </a:p>
          <a:p>
            <a:r>
              <a:rPr lang="en-US" altLang="zh-CN" dirty="0" smtClean="0"/>
              <a:t>[1.0,-3.3</a:t>
            </a:r>
            <a:r>
              <a:rPr lang="en-US" altLang="zh-CN" dirty="0"/>
              <a:t>]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656706" y="5345668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=》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220429" y="5164275"/>
            <a:ext cx="13372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[1.0,-</a:t>
            </a:r>
            <a:r>
              <a:rPr lang="en-US" altLang="zh-CN" dirty="0"/>
              <a:t>3</a:t>
            </a:r>
            <a:r>
              <a:rPr lang="en-US" altLang="zh-CN" dirty="0" smtClean="0"/>
              <a:t>.3]</a:t>
            </a:r>
          </a:p>
          <a:p>
            <a:r>
              <a:rPr lang="en-US" altLang="zh-CN" dirty="0" smtClean="0"/>
              <a:t>[1.0,-3.3</a:t>
            </a:r>
            <a:r>
              <a:rPr lang="en-US" altLang="zh-CN" dirty="0"/>
              <a:t>]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 bwMode="auto">
          <a:xfrm>
            <a:off x="2907171" y="5366266"/>
            <a:ext cx="31325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2" name="Straight Arrow Connector 21"/>
          <p:cNvCxnSpPr/>
          <p:nvPr/>
        </p:nvCxnSpPr>
        <p:spPr bwMode="auto">
          <a:xfrm>
            <a:off x="2907171" y="5366266"/>
            <a:ext cx="313258" cy="2743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/>
              <p:cNvSpPr txBox="1"/>
              <p:nvPr/>
            </p:nvSpPr>
            <p:spPr>
              <a:xfrm>
                <a:off x="5235447" y="5299225"/>
                <a:ext cx="610740" cy="6739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charset="0"/>
                            </a:rPr>
                            <m:t>1</m:t>
                          </m:r>
                        </m:sup>
                      </m:sSubSup>
                      <m:r>
                        <a:rPr lang="zh-CN" altLang="en-US" b="0" i="1" smtClean="0">
                          <a:latin typeface="Cambria Math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charset="0"/>
                        </a:rPr>
                        <m:t>:</m:t>
                      </m:r>
                    </m:oMath>
                  </m:oMathPara>
                </a14:m>
                <a:endParaRPr lang="en-US" altLang="zh-CN" b="0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5447" y="5299225"/>
                <a:ext cx="610740" cy="67396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/>
          <p:cNvSpPr txBox="1"/>
          <p:nvPr/>
        </p:nvSpPr>
        <p:spPr>
          <a:xfrm>
            <a:off x="5821172" y="5140463"/>
            <a:ext cx="14414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[-1.3,-0.3]</a:t>
            </a:r>
          </a:p>
          <a:p>
            <a:r>
              <a:rPr lang="en-US" altLang="zh-CN" dirty="0" smtClean="0"/>
              <a:t>[1.1,-1.5]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9565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Beam</a:t>
            </a:r>
            <a:r>
              <a:rPr lang="zh-CN" altLang="en-US" dirty="0"/>
              <a:t> </a:t>
            </a:r>
            <a:r>
              <a:rPr lang="en-US" altLang="zh-CN" dirty="0"/>
              <a:t>Search</a:t>
            </a:r>
            <a:r>
              <a:rPr lang="zh-CN" altLang="en-US" dirty="0"/>
              <a:t> 代码</a:t>
            </a:r>
            <a:r>
              <a:rPr lang="zh-CN" altLang="en-US" dirty="0" smtClean="0"/>
              <a:t>实现    </a:t>
            </a:r>
            <a:r>
              <a:rPr lang="en-US" altLang="zh-CN" dirty="0"/>
              <a:t>index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 smtClean="0"/>
              <a:t>1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8C42D9C-043B-2845-980E-F80ADD88464F}" type="slidenum">
              <a:rPr lang="en-US" altLang="zh-CN" smtClean="0"/>
              <a:pPr/>
              <a:t>24</a:t>
            </a:fld>
            <a:endParaRPr lang="en-US" altLang="zh-CN" dirty="0"/>
          </a:p>
        </p:txBody>
      </p:sp>
      <p:sp>
        <p:nvSpPr>
          <p:cNvPr id="37" name="Footer Placeholder 3"/>
          <p:cNvSpPr txBox="1">
            <a:spLocks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9pPr>
          </a:lstStyle>
          <a:p>
            <a:fld id="{48C42D9C-043B-2845-980E-F80ADD88464F}" type="slidenum">
              <a:rPr lang="en-US" altLang="zh-CN" smtClean="0"/>
              <a:pPr/>
              <a:t>24</a:t>
            </a:fld>
            <a:endParaRPr lang="en-US" altLang="zh-CN" dirty="0"/>
          </a:p>
        </p:txBody>
      </p:sp>
      <p:sp>
        <p:nvSpPr>
          <p:cNvPr id="10" name="TextBox 9"/>
          <p:cNvSpPr txBox="1"/>
          <p:nvPr/>
        </p:nvSpPr>
        <p:spPr>
          <a:xfrm>
            <a:off x="4114800" y="3124200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</a:t>
            </a:r>
            <a:endParaRPr lang="en-US" dirty="0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7398029"/>
              </p:ext>
            </p:extLst>
          </p:nvPr>
        </p:nvGraphicFramePr>
        <p:xfrm>
          <a:off x="574675" y="1172746"/>
          <a:ext cx="8027718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678"/>
                <a:gridCol w="776835"/>
                <a:gridCol w="1219200"/>
                <a:gridCol w="1219202"/>
                <a:gridCol w="1066798"/>
                <a:gridCol w="1143003"/>
                <a:gridCol w="918551"/>
                <a:gridCol w="1367451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scores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sentences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beam</a:t>
                      </a:r>
                    </a:p>
                    <a:p>
                      <a:r>
                        <a:rPr lang="en-US" altLang="zh-CN" dirty="0" smtClean="0"/>
                        <a:t>parent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target</a:t>
                      </a:r>
                    </a:p>
                    <a:p>
                      <a:r>
                        <a:rPr lang="en-US" altLang="zh-CN" dirty="0" smtClean="0"/>
                        <a:t>inputs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top</a:t>
                      </a:r>
                    </a:p>
                    <a:p>
                      <a:r>
                        <a:rPr lang="en-US" altLang="zh-CN" dirty="0" smtClean="0"/>
                        <a:t>index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top</a:t>
                      </a:r>
                    </a:p>
                    <a:p>
                      <a:r>
                        <a:rPr lang="en-US" altLang="zh-CN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eos</a:t>
                      </a:r>
                      <a:endParaRPr lang="en-US" altLang="zh-CN" dirty="0" smtClean="0"/>
                    </a:p>
                    <a:p>
                      <a:r>
                        <a:rPr lang="en-US" altLang="zh-CN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[b]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a,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0.5,0.5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0.001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[a]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trike="noStrike" dirty="0" smtClean="0"/>
                        <a:t>a,</a:t>
                      </a:r>
                      <a:r>
                        <a:rPr lang="zh-CN" altLang="en-US" strike="noStrike" dirty="0" smtClean="0"/>
                        <a:t> </a:t>
                      </a:r>
                      <a:r>
                        <a:rPr lang="en-US" altLang="zh-CN" strike="noStrike" dirty="0" smtClean="0"/>
                        <a:t>b</a:t>
                      </a:r>
                      <a:endParaRPr lang="en-US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trike="noStrike" dirty="0" smtClean="0"/>
                        <a:t>0.8,0.2</a:t>
                      </a:r>
                      <a:endParaRPr lang="en-US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trike="noStrike" dirty="0" smtClean="0"/>
                        <a:t>0.001</a:t>
                      </a:r>
                      <a:endParaRPr lang="en-US" strike="noStrik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093863" y="2914650"/>
            <a:ext cx="6219972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index</a:t>
            </a:r>
            <a:r>
              <a:rPr lang="zh-CN" altLang="en-US" dirty="0" smtClean="0"/>
              <a:t> </a:t>
            </a:r>
            <a:r>
              <a:rPr lang="en-US" altLang="zh-CN" dirty="0" smtClean="0"/>
              <a:t>=1</a:t>
            </a:r>
          </a:p>
          <a:p>
            <a:r>
              <a:rPr lang="en-US" altLang="zh-CN" dirty="0" err="1" smtClean="0"/>
              <a:t>global_queue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[(score,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beam_index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word_index</a:t>
            </a:r>
            <a:r>
              <a:rPr lang="en-US" altLang="zh-CN" dirty="0" smtClean="0"/>
              <a:t>)]</a:t>
            </a:r>
          </a:p>
          <a:p>
            <a:r>
              <a:rPr lang="zh-CN" altLang="en-US" dirty="0"/>
              <a:t> </a:t>
            </a:r>
            <a:r>
              <a:rPr lang="zh-CN" altLang="en-US" dirty="0" smtClean="0"/>
              <a:t>                   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[(0.7</a:t>
            </a:r>
            <a:r>
              <a:rPr lang="zh-CN" altLang="en-US" dirty="0" smtClean="0"/>
              <a:t>*</a:t>
            </a:r>
            <a:r>
              <a:rPr lang="en-US" altLang="zh-CN" dirty="0" smtClean="0"/>
              <a:t>0.5,0,</a:t>
            </a:r>
            <a:r>
              <a:rPr lang="zh-CN" altLang="en-US" dirty="0" smtClean="0"/>
              <a:t>                 </a:t>
            </a:r>
            <a:r>
              <a:rPr lang="en-US" altLang="zh-CN" dirty="0"/>
              <a:t>a</a:t>
            </a:r>
            <a:r>
              <a:rPr lang="en-US" altLang="zh-CN" dirty="0" smtClean="0"/>
              <a:t>),</a:t>
            </a:r>
          </a:p>
          <a:p>
            <a:r>
              <a:rPr lang="zh-CN" altLang="en-US" dirty="0"/>
              <a:t> </a:t>
            </a:r>
            <a:r>
              <a:rPr lang="zh-CN" altLang="en-US" dirty="0" smtClean="0"/>
              <a:t>                         </a:t>
            </a:r>
            <a:r>
              <a:rPr lang="en-US" altLang="zh-CN" dirty="0" smtClean="0"/>
              <a:t>(0.7</a:t>
            </a:r>
            <a:r>
              <a:rPr lang="zh-CN" altLang="en-US" dirty="0" smtClean="0"/>
              <a:t>*</a:t>
            </a:r>
            <a:r>
              <a:rPr lang="en-US" altLang="zh-CN" dirty="0" smtClean="0"/>
              <a:t>0.5,0,</a:t>
            </a:r>
            <a:r>
              <a:rPr lang="zh-CN" altLang="en-US" dirty="0" smtClean="0"/>
              <a:t>                 </a:t>
            </a:r>
            <a:r>
              <a:rPr lang="en-US" altLang="zh-CN" dirty="0"/>
              <a:t>b</a:t>
            </a:r>
            <a:r>
              <a:rPr lang="en-US" altLang="zh-CN" dirty="0" smtClean="0"/>
              <a:t>),</a:t>
            </a:r>
          </a:p>
          <a:p>
            <a:r>
              <a:rPr lang="zh-CN" altLang="en-US" dirty="0"/>
              <a:t> </a:t>
            </a:r>
            <a:r>
              <a:rPr lang="zh-CN" altLang="en-US" dirty="0" smtClean="0"/>
              <a:t>                         </a:t>
            </a:r>
            <a:r>
              <a:rPr lang="en-US" altLang="zh-CN" dirty="0" smtClean="0"/>
              <a:t>(0.3</a:t>
            </a:r>
            <a:r>
              <a:rPr lang="zh-CN" altLang="en-US" dirty="0" smtClean="0"/>
              <a:t>*</a:t>
            </a:r>
            <a:r>
              <a:rPr lang="en-US" altLang="zh-CN" dirty="0" smtClean="0"/>
              <a:t>0.8,1,</a:t>
            </a:r>
            <a:r>
              <a:rPr lang="zh-CN" altLang="en-US" dirty="0" smtClean="0"/>
              <a:t>                 </a:t>
            </a:r>
            <a:r>
              <a:rPr lang="en-US" altLang="zh-CN" dirty="0" smtClean="0"/>
              <a:t>a),</a:t>
            </a:r>
          </a:p>
          <a:p>
            <a:r>
              <a:rPr lang="zh-CN" altLang="en-US" dirty="0"/>
              <a:t> </a:t>
            </a:r>
            <a:r>
              <a:rPr lang="zh-CN" altLang="en-US" dirty="0" smtClean="0"/>
              <a:t>                         </a:t>
            </a:r>
            <a:r>
              <a:rPr lang="en-US" altLang="zh-CN" dirty="0" smtClean="0"/>
              <a:t>(0.3</a:t>
            </a:r>
            <a:r>
              <a:rPr lang="zh-CN" altLang="en-US" dirty="0" smtClean="0"/>
              <a:t>*</a:t>
            </a:r>
            <a:r>
              <a:rPr lang="en-US" altLang="zh-CN" dirty="0" smtClean="0"/>
              <a:t>0.2,1,</a:t>
            </a:r>
            <a:r>
              <a:rPr lang="zh-CN" altLang="en-US" dirty="0" smtClean="0"/>
              <a:t>                 </a:t>
            </a:r>
            <a:r>
              <a:rPr lang="en-US" altLang="zh-CN" dirty="0" smtClean="0"/>
              <a:t>b)]</a:t>
            </a:r>
          </a:p>
          <a:p>
            <a:endParaRPr lang="en-US" dirty="0" smtClean="0"/>
          </a:p>
          <a:p>
            <a:r>
              <a:rPr lang="en-US" altLang="zh-CN" dirty="0" err="1" smtClean="0"/>
              <a:t>target_inputs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[a,</a:t>
            </a:r>
            <a:r>
              <a:rPr lang="zh-CN" altLang="en-US" dirty="0" smtClean="0"/>
              <a:t> </a:t>
            </a:r>
            <a:r>
              <a:rPr lang="en-US" altLang="zh-CN" dirty="0" smtClean="0"/>
              <a:t>b]</a:t>
            </a:r>
          </a:p>
          <a:p>
            <a:r>
              <a:rPr lang="en-US" altLang="zh-CN" dirty="0" smtClean="0"/>
              <a:t>scores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[0.35,0.35]</a:t>
            </a:r>
          </a:p>
          <a:p>
            <a:r>
              <a:rPr lang="en-US" altLang="zh-CN" dirty="0" err="1" smtClean="0"/>
              <a:t>beam_parent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[0,0]</a:t>
            </a:r>
          </a:p>
          <a:p>
            <a:r>
              <a:rPr lang="en-US" altLang="zh-CN" dirty="0" smtClean="0"/>
              <a:t>sentences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[[</a:t>
            </a:r>
            <a:r>
              <a:rPr lang="en-US" altLang="zh-CN" dirty="0" err="1" smtClean="0"/>
              <a:t>b,a</a:t>
            </a:r>
            <a:r>
              <a:rPr lang="en-US" altLang="zh-CN" dirty="0" smtClean="0"/>
              <a:t>],</a:t>
            </a:r>
            <a:r>
              <a:rPr lang="zh-CN" altLang="en-US" dirty="0" smtClean="0"/>
              <a:t> 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b,b</a:t>
            </a:r>
            <a:r>
              <a:rPr lang="en-US" altLang="zh-CN" dirty="0" smtClean="0"/>
              <a:t>]]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0664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Beam</a:t>
            </a:r>
            <a:r>
              <a:rPr lang="zh-CN" altLang="en-US" dirty="0"/>
              <a:t> </a:t>
            </a:r>
            <a:r>
              <a:rPr lang="en-US" altLang="zh-CN" dirty="0"/>
              <a:t>Search</a:t>
            </a:r>
            <a:r>
              <a:rPr lang="zh-CN" altLang="en-US" dirty="0"/>
              <a:t> 代码</a:t>
            </a:r>
            <a:r>
              <a:rPr lang="zh-CN" altLang="en-US" dirty="0" smtClean="0"/>
              <a:t>实现 </a:t>
            </a:r>
            <a:r>
              <a:rPr lang="en-US" altLang="zh-CN" dirty="0"/>
              <a:t>index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8C42D9C-043B-2845-980E-F80ADD88464F}" type="slidenum">
              <a:rPr lang="en-US" altLang="zh-CN" smtClean="0"/>
              <a:pPr/>
              <a:t>25</a:t>
            </a:fld>
            <a:endParaRPr lang="en-US" altLang="zh-CN" dirty="0"/>
          </a:p>
        </p:txBody>
      </p:sp>
      <p:sp>
        <p:nvSpPr>
          <p:cNvPr id="37" name="Footer Placeholder 3"/>
          <p:cNvSpPr txBox="1">
            <a:spLocks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9pPr>
          </a:lstStyle>
          <a:p>
            <a:fld id="{48C42D9C-043B-2845-980E-F80ADD88464F}" type="slidenum">
              <a:rPr lang="en-US" altLang="zh-CN" smtClean="0"/>
              <a:pPr/>
              <a:t>25</a:t>
            </a:fld>
            <a:endParaRPr lang="en-US" altLang="zh-CN" dirty="0"/>
          </a:p>
        </p:txBody>
      </p:sp>
      <p:sp>
        <p:nvSpPr>
          <p:cNvPr id="10" name="TextBox 9"/>
          <p:cNvSpPr txBox="1"/>
          <p:nvPr/>
        </p:nvSpPr>
        <p:spPr>
          <a:xfrm>
            <a:off x="4114800" y="3124200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</a:t>
            </a:r>
            <a:endParaRPr lang="en-US" dirty="0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572475"/>
              </p:ext>
            </p:extLst>
          </p:nvPr>
        </p:nvGraphicFramePr>
        <p:xfrm>
          <a:off x="574675" y="1172746"/>
          <a:ext cx="8027718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678"/>
                <a:gridCol w="776835"/>
                <a:gridCol w="1219200"/>
                <a:gridCol w="1219202"/>
                <a:gridCol w="1066798"/>
                <a:gridCol w="1143003"/>
                <a:gridCol w="918551"/>
                <a:gridCol w="1367451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scores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sentences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beam</a:t>
                      </a:r>
                    </a:p>
                    <a:p>
                      <a:r>
                        <a:rPr lang="en-US" altLang="zh-CN" dirty="0" smtClean="0"/>
                        <a:t>parent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target</a:t>
                      </a:r>
                    </a:p>
                    <a:p>
                      <a:r>
                        <a:rPr lang="en-US" altLang="zh-CN" dirty="0" smtClean="0"/>
                        <a:t>inputs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top</a:t>
                      </a:r>
                    </a:p>
                    <a:p>
                      <a:r>
                        <a:rPr lang="en-US" altLang="zh-CN" dirty="0" smtClean="0"/>
                        <a:t>index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top</a:t>
                      </a:r>
                    </a:p>
                    <a:p>
                      <a:r>
                        <a:rPr lang="en-US" altLang="zh-CN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eos</a:t>
                      </a:r>
                      <a:endParaRPr lang="en-US" altLang="zh-CN" dirty="0" smtClean="0"/>
                    </a:p>
                    <a:p>
                      <a:r>
                        <a:rPr lang="en-US" altLang="zh-CN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[</a:t>
                      </a:r>
                      <a:r>
                        <a:rPr lang="en-US" altLang="zh-CN" dirty="0" err="1" smtClean="0"/>
                        <a:t>b,a</a:t>
                      </a:r>
                      <a:r>
                        <a:rPr lang="en-US" altLang="zh-CN" dirty="0" smtClean="0"/>
                        <a:t>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[</a:t>
                      </a:r>
                      <a:r>
                        <a:rPr lang="en-US" altLang="zh-CN" dirty="0" err="1" smtClean="0"/>
                        <a:t>b,b</a:t>
                      </a:r>
                      <a:r>
                        <a:rPr lang="en-US" altLang="zh-CN" dirty="0" smtClean="0"/>
                        <a:t>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trike="noStrike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550" r="40532" b="10026"/>
          <a:stretch/>
        </p:blipFill>
        <p:spPr>
          <a:xfrm>
            <a:off x="4800600" y="2895600"/>
            <a:ext cx="2795016" cy="126533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948750" y="4230469"/>
            <a:ext cx="823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</a:p>
          <a:p>
            <a:r>
              <a:rPr lang="en-US" altLang="zh-CN" dirty="0"/>
              <a:t>b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3959483" y="3328301"/>
                <a:ext cx="808042" cy="374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9483" y="3328301"/>
                <a:ext cx="808042" cy="374205"/>
              </a:xfrm>
              <a:prstGeom prst="rect">
                <a:avLst/>
              </a:prstGeom>
              <a:blipFill rotWithShape="0">
                <a:blip r:embed="rId3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109" r="36432" b="10026"/>
          <a:stretch/>
        </p:blipFill>
        <p:spPr>
          <a:xfrm>
            <a:off x="986213" y="3328301"/>
            <a:ext cx="2987710" cy="83263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914400" y="5303631"/>
                <a:ext cx="610740" cy="6739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charset="0"/>
                            </a:rPr>
                            <m:t>1</m:t>
                          </m:r>
                        </m:sup>
                      </m:sSubSup>
                      <m:r>
                        <a:rPr lang="zh-CN" altLang="en-US" b="0" i="1" smtClean="0">
                          <a:latin typeface="Cambria Math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charset="0"/>
                        </a:rPr>
                        <m:t>:</m:t>
                      </m:r>
                    </m:oMath>
                  </m:oMathPara>
                </a14:m>
                <a:endParaRPr lang="en-US" altLang="zh-CN" b="0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5303631"/>
                <a:ext cx="610740" cy="67396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1569945" y="5181600"/>
            <a:ext cx="14414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[-1.3,-0.3]</a:t>
            </a:r>
          </a:p>
          <a:p>
            <a:r>
              <a:rPr lang="en-US" altLang="zh-CN" dirty="0"/>
              <a:t>[1.1,-1.5</a:t>
            </a:r>
            <a:r>
              <a:rPr lang="en-US" altLang="zh-CN" dirty="0" smtClean="0"/>
              <a:t>]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656706" y="5345668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=》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220429" y="5164275"/>
            <a:ext cx="14414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[-1.3,-0.3]</a:t>
            </a:r>
          </a:p>
          <a:p>
            <a:r>
              <a:rPr lang="en-US" altLang="zh-CN" dirty="0" smtClean="0"/>
              <a:t>[1.1,-1.5]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 bwMode="auto">
          <a:xfrm>
            <a:off x="2907171" y="5366266"/>
            <a:ext cx="31325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8" name="Straight Arrow Connector 17"/>
          <p:cNvCxnSpPr/>
          <p:nvPr/>
        </p:nvCxnSpPr>
        <p:spPr bwMode="auto">
          <a:xfrm>
            <a:off x="2907171" y="5366266"/>
            <a:ext cx="313258" cy="2743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5121497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Beam</a:t>
            </a:r>
            <a:r>
              <a:rPr lang="zh-CN" altLang="en-US" dirty="0"/>
              <a:t> </a:t>
            </a:r>
            <a:r>
              <a:rPr lang="en-US" altLang="zh-CN" dirty="0"/>
              <a:t>Search</a:t>
            </a:r>
            <a:r>
              <a:rPr lang="zh-CN" altLang="en-US" dirty="0"/>
              <a:t> 代码</a:t>
            </a:r>
            <a:r>
              <a:rPr lang="zh-CN" altLang="en-US" dirty="0" smtClean="0"/>
              <a:t>实现 </a:t>
            </a:r>
            <a:r>
              <a:rPr lang="en-US" altLang="zh-CN" dirty="0"/>
              <a:t>index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 smtClean="0"/>
              <a:t>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8C42D9C-043B-2845-980E-F80ADD88464F}" type="slidenum">
              <a:rPr lang="en-US" altLang="zh-CN" smtClean="0"/>
              <a:pPr/>
              <a:t>26</a:t>
            </a:fld>
            <a:endParaRPr lang="en-US" altLang="zh-CN" dirty="0"/>
          </a:p>
        </p:txBody>
      </p:sp>
      <p:sp>
        <p:nvSpPr>
          <p:cNvPr id="37" name="Footer Placeholder 3"/>
          <p:cNvSpPr txBox="1">
            <a:spLocks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9pPr>
          </a:lstStyle>
          <a:p>
            <a:fld id="{48C42D9C-043B-2845-980E-F80ADD88464F}" type="slidenum">
              <a:rPr lang="en-US" altLang="zh-CN" smtClean="0"/>
              <a:pPr/>
              <a:t>26</a:t>
            </a:fld>
            <a:endParaRPr lang="en-US" altLang="zh-CN" dirty="0"/>
          </a:p>
        </p:txBody>
      </p:sp>
      <p:sp>
        <p:nvSpPr>
          <p:cNvPr id="10" name="TextBox 9"/>
          <p:cNvSpPr txBox="1"/>
          <p:nvPr/>
        </p:nvSpPr>
        <p:spPr>
          <a:xfrm>
            <a:off x="4114800" y="3124200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</a:t>
            </a:r>
            <a:endParaRPr lang="en-US" dirty="0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7091917"/>
              </p:ext>
            </p:extLst>
          </p:nvPr>
        </p:nvGraphicFramePr>
        <p:xfrm>
          <a:off x="574675" y="1172746"/>
          <a:ext cx="8027718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678"/>
                <a:gridCol w="776835"/>
                <a:gridCol w="1219200"/>
                <a:gridCol w="1219202"/>
                <a:gridCol w="1066798"/>
                <a:gridCol w="1143003"/>
                <a:gridCol w="918551"/>
                <a:gridCol w="1367451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scores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sentences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beam</a:t>
                      </a:r>
                    </a:p>
                    <a:p>
                      <a:r>
                        <a:rPr lang="en-US" altLang="zh-CN" dirty="0" smtClean="0"/>
                        <a:t>parent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target</a:t>
                      </a:r>
                    </a:p>
                    <a:p>
                      <a:r>
                        <a:rPr lang="en-US" altLang="zh-CN" dirty="0" smtClean="0"/>
                        <a:t>inputs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top</a:t>
                      </a:r>
                    </a:p>
                    <a:p>
                      <a:r>
                        <a:rPr lang="en-US" altLang="zh-CN" dirty="0" smtClean="0"/>
                        <a:t>index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top</a:t>
                      </a:r>
                    </a:p>
                    <a:p>
                      <a:r>
                        <a:rPr lang="en-US" altLang="zh-CN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eos</a:t>
                      </a:r>
                      <a:endParaRPr lang="en-US" altLang="zh-CN" dirty="0" smtClean="0"/>
                    </a:p>
                    <a:p>
                      <a:r>
                        <a:rPr lang="en-US" altLang="zh-CN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[</a:t>
                      </a:r>
                      <a:r>
                        <a:rPr lang="en-US" altLang="zh-CN" dirty="0" err="1" smtClean="0"/>
                        <a:t>b,a</a:t>
                      </a:r>
                      <a:r>
                        <a:rPr lang="en-US" altLang="zh-CN" dirty="0" smtClean="0"/>
                        <a:t>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b,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0.7,0.3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0.0001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[</a:t>
                      </a:r>
                      <a:r>
                        <a:rPr lang="en-US" altLang="zh-CN" dirty="0" err="1" smtClean="0"/>
                        <a:t>b,b</a:t>
                      </a:r>
                      <a:r>
                        <a:rPr lang="en-US" altLang="zh-CN" dirty="0" smtClean="0"/>
                        <a:t>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trike="noStrike" dirty="0" smtClean="0"/>
                        <a:t>a,</a:t>
                      </a:r>
                      <a:r>
                        <a:rPr lang="zh-CN" altLang="en-US" strike="noStrike" dirty="0" smtClean="0"/>
                        <a:t> </a:t>
                      </a:r>
                      <a:r>
                        <a:rPr lang="en-US" altLang="zh-CN" strike="noStrike" dirty="0" smtClean="0"/>
                        <a:t>b</a:t>
                      </a:r>
                      <a:endParaRPr lang="en-US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trike="noStrike" dirty="0" smtClean="0"/>
                        <a:t>0.5,0.5</a:t>
                      </a:r>
                      <a:endParaRPr lang="en-US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trike="noStrike" dirty="0" smtClean="0"/>
                        <a:t>0.0001</a:t>
                      </a:r>
                      <a:endParaRPr lang="en-US" strike="noStrike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550" r="40532" b="10026"/>
          <a:stretch/>
        </p:blipFill>
        <p:spPr>
          <a:xfrm>
            <a:off x="4800600" y="2895600"/>
            <a:ext cx="2795016" cy="126533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934200" y="4256989"/>
            <a:ext cx="823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</a:p>
          <a:p>
            <a:r>
              <a:rPr lang="en-US" altLang="zh-CN" dirty="0"/>
              <a:t>b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3959483" y="3328301"/>
                <a:ext cx="808042" cy="374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9483" y="3328301"/>
                <a:ext cx="808042" cy="374205"/>
              </a:xfrm>
              <a:prstGeom prst="rect">
                <a:avLst/>
              </a:prstGeom>
              <a:blipFill rotWithShape="0">
                <a:blip r:embed="rId3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109" r="36432" b="10026"/>
          <a:stretch/>
        </p:blipFill>
        <p:spPr>
          <a:xfrm>
            <a:off x="986213" y="3328301"/>
            <a:ext cx="2987710" cy="83263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914400" y="5303631"/>
                <a:ext cx="610740" cy="6739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charset="0"/>
                            </a:rPr>
                            <m:t>1</m:t>
                          </m:r>
                        </m:sup>
                      </m:sSubSup>
                      <m:r>
                        <a:rPr lang="zh-CN" altLang="en-US" b="0" i="1" smtClean="0">
                          <a:latin typeface="Cambria Math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charset="0"/>
                        </a:rPr>
                        <m:t>:</m:t>
                      </m:r>
                    </m:oMath>
                  </m:oMathPara>
                </a14:m>
                <a:endParaRPr lang="en-US" altLang="zh-CN" b="0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5303631"/>
                <a:ext cx="610740" cy="67396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1569945" y="5181600"/>
            <a:ext cx="14414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[-1.3,-0.3]</a:t>
            </a:r>
          </a:p>
          <a:p>
            <a:r>
              <a:rPr lang="en-US" altLang="zh-CN" dirty="0"/>
              <a:t>[1.1,-1.5</a:t>
            </a:r>
            <a:r>
              <a:rPr lang="en-US" altLang="zh-CN" dirty="0" smtClean="0"/>
              <a:t>]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656706" y="5345668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=》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220429" y="5164275"/>
            <a:ext cx="14414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[-1.3,-0.3]</a:t>
            </a:r>
          </a:p>
          <a:p>
            <a:r>
              <a:rPr lang="en-US" altLang="zh-CN" dirty="0" smtClean="0"/>
              <a:t>[1.1,-1.5]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 bwMode="auto">
          <a:xfrm>
            <a:off x="2907171" y="5366266"/>
            <a:ext cx="31325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8" name="Straight Arrow Connector 17"/>
          <p:cNvCxnSpPr/>
          <p:nvPr/>
        </p:nvCxnSpPr>
        <p:spPr bwMode="auto">
          <a:xfrm>
            <a:off x="2907171" y="5366266"/>
            <a:ext cx="313258" cy="2743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5235447" y="5299225"/>
                <a:ext cx="610740" cy="6739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charset="0"/>
                            </a:rPr>
                            <m:t>1</m:t>
                          </m:r>
                        </m:sup>
                      </m:sSubSup>
                      <m:r>
                        <a:rPr lang="zh-CN" altLang="en-US" b="0" i="1" smtClean="0">
                          <a:latin typeface="Cambria Math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charset="0"/>
                        </a:rPr>
                        <m:t>:</m:t>
                      </m:r>
                    </m:oMath>
                  </m:oMathPara>
                </a14:m>
                <a:endParaRPr lang="en-US" altLang="zh-CN" b="0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5447" y="5299225"/>
                <a:ext cx="610740" cy="67396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/>
          <p:cNvSpPr txBox="1"/>
          <p:nvPr/>
        </p:nvSpPr>
        <p:spPr>
          <a:xfrm>
            <a:off x="5811144" y="5164275"/>
            <a:ext cx="14414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[-1.5,-</a:t>
            </a:r>
            <a:r>
              <a:rPr lang="en-US" altLang="zh-CN" dirty="0"/>
              <a:t>2</a:t>
            </a:r>
            <a:r>
              <a:rPr lang="en-US" altLang="zh-CN" dirty="0" smtClean="0"/>
              <a:t>.3]</a:t>
            </a:r>
          </a:p>
          <a:p>
            <a:r>
              <a:rPr lang="en-US" altLang="zh-CN" dirty="0" smtClean="0"/>
              <a:t>[1.8,-2.1]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0635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Beam</a:t>
            </a:r>
            <a:r>
              <a:rPr lang="zh-CN" altLang="en-US" dirty="0"/>
              <a:t> </a:t>
            </a:r>
            <a:r>
              <a:rPr lang="en-US" altLang="zh-CN" dirty="0"/>
              <a:t>Search</a:t>
            </a:r>
            <a:r>
              <a:rPr lang="zh-CN" altLang="en-US" dirty="0"/>
              <a:t> 代码</a:t>
            </a:r>
            <a:r>
              <a:rPr lang="zh-CN" altLang="en-US" dirty="0" smtClean="0"/>
              <a:t>实现 </a:t>
            </a:r>
            <a:r>
              <a:rPr lang="en-US" altLang="zh-CN" dirty="0"/>
              <a:t>index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 smtClean="0"/>
              <a:t>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8C42D9C-043B-2845-980E-F80ADD88464F}" type="slidenum">
              <a:rPr lang="en-US" altLang="zh-CN" smtClean="0"/>
              <a:pPr/>
              <a:t>27</a:t>
            </a:fld>
            <a:endParaRPr lang="en-US" altLang="zh-CN" dirty="0"/>
          </a:p>
        </p:txBody>
      </p:sp>
      <p:sp>
        <p:nvSpPr>
          <p:cNvPr id="37" name="Footer Placeholder 3"/>
          <p:cNvSpPr txBox="1">
            <a:spLocks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9pPr>
          </a:lstStyle>
          <a:p>
            <a:fld id="{48C42D9C-043B-2845-980E-F80ADD88464F}" type="slidenum">
              <a:rPr lang="en-US" altLang="zh-CN" smtClean="0"/>
              <a:pPr/>
              <a:t>27</a:t>
            </a:fld>
            <a:endParaRPr lang="en-US" altLang="zh-CN" dirty="0"/>
          </a:p>
        </p:txBody>
      </p:sp>
      <p:sp>
        <p:nvSpPr>
          <p:cNvPr id="10" name="TextBox 9"/>
          <p:cNvSpPr txBox="1"/>
          <p:nvPr/>
        </p:nvSpPr>
        <p:spPr>
          <a:xfrm>
            <a:off x="4114800" y="3124200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</a:t>
            </a:r>
            <a:endParaRPr lang="en-US" dirty="0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439003"/>
              </p:ext>
            </p:extLst>
          </p:nvPr>
        </p:nvGraphicFramePr>
        <p:xfrm>
          <a:off x="574675" y="1172746"/>
          <a:ext cx="8027718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678"/>
                <a:gridCol w="776835"/>
                <a:gridCol w="1219200"/>
                <a:gridCol w="1219202"/>
                <a:gridCol w="1066798"/>
                <a:gridCol w="1143003"/>
                <a:gridCol w="918551"/>
                <a:gridCol w="1367451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scores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sentences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beam</a:t>
                      </a:r>
                    </a:p>
                    <a:p>
                      <a:r>
                        <a:rPr lang="en-US" altLang="zh-CN" dirty="0" smtClean="0"/>
                        <a:t>parent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target</a:t>
                      </a:r>
                    </a:p>
                    <a:p>
                      <a:r>
                        <a:rPr lang="en-US" altLang="zh-CN" dirty="0" smtClean="0"/>
                        <a:t>inputs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top</a:t>
                      </a:r>
                    </a:p>
                    <a:p>
                      <a:r>
                        <a:rPr lang="en-US" altLang="zh-CN" dirty="0" smtClean="0"/>
                        <a:t>index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top</a:t>
                      </a:r>
                    </a:p>
                    <a:p>
                      <a:r>
                        <a:rPr lang="en-US" altLang="zh-CN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eos</a:t>
                      </a:r>
                      <a:endParaRPr lang="en-US" altLang="zh-CN" dirty="0" smtClean="0"/>
                    </a:p>
                    <a:p>
                      <a:r>
                        <a:rPr lang="en-US" altLang="zh-CN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[</a:t>
                      </a:r>
                      <a:r>
                        <a:rPr lang="en-US" altLang="zh-CN" dirty="0" err="1" smtClean="0"/>
                        <a:t>b,a</a:t>
                      </a:r>
                      <a:r>
                        <a:rPr lang="en-US" altLang="zh-CN" dirty="0" smtClean="0"/>
                        <a:t>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b,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0.7,0.3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0.0001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[</a:t>
                      </a:r>
                      <a:r>
                        <a:rPr lang="en-US" altLang="zh-CN" dirty="0" err="1" smtClean="0"/>
                        <a:t>b,b</a:t>
                      </a:r>
                      <a:r>
                        <a:rPr lang="en-US" altLang="zh-CN" dirty="0" smtClean="0"/>
                        <a:t>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trike="noStrike" dirty="0" smtClean="0"/>
                        <a:t>a,</a:t>
                      </a:r>
                      <a:r>
                        <a:rPr lang="zh-CN" altLang="en-US" strike="noStrike" dirty="0" smtClean="0"/>
                        <a:t> </a:t>
                      </a:r>
                      <a:r>
                        <a:rPr lang="en-US" altLang="zh-CN" strike="noStrike" dirty="0" smtClean="0"/>
                        <a:t>b</a:t>
                      </a:r>
                      <a:endParaRPr lang="en-US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trike="noStrike" dirty="0" smtClean="0"/>
                        <a:t>0.5,0.5</a:t>
                      </a:r>
                      <a:endParaRPr lang="en-US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trike="noStrike" dirty="0" smtClean="0"/>
                        <a:t>0.0001</a:t>
                      </a:r>
                      <a:endParaRPr lang="en-US" strike="noStrik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093863" y="2914650"/>
            <a:ext cx="6219972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index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2</a:t>
            </a:r>
          </a:p>
          <a:p>
            <a:r>
              <a:rPr lang="en-US" altLang="zh-CN" dirty="0" err="1" smtClean="0"/>
              <a:t>global_queue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[(score,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beam_index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word_index</a:t>
            </a:r>
            <a:r>
              <a:rPr lang="en-US" altLang="zh-CN" dirty="0" smtClean="0"/>
              <a:t>)]</a:t>
            </a:r>
          </a:p>
          <a:p>
            <a:r>
              <a:rPr lang="zh-CN" altLang="en-US" dirty="0"/>
              <a:t> </a:t>
            </a:r>
            <a:r>
              <a:rPr lang="zh-CN" altLang="en-US" dirty="0" smtClean="0"/>
              <a:t>                   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[</a:t>
            </a:r>
            <a:r>
              <a:rPr lang="en-US" altLang="zh-CN" dirty="0" smtClean="0">
                <a:solidFill>
                  <a:srgbClr val="009900"/>
                </a:solidFill>
              </a:rPr>
              <a:t>(0.35</a:t>
            </a:r>
            <a:r>
              <a:rPr lang="zh-CN" altLang="en-US" dirty="0" smtClean="0">
                <a:solidFill>
                  <a:srgbClr val="009900"/>
                </a:solidFill>
              </a:rPr>
              <a:t>*</a:t>
            </a:r>
            <a:r>
              <a:rPr lang="en-US" altLang="zh-CN" dirty="0" smtClean="0">
                <a:solidFill>
                  <a:srgbClr val="009900"/>
                </a:solidFill>
              </a:rPr>
              <a:t>0.7,0,</a:t>
            </a:r>
            <a:r>
              <a:rPr lang="zh-CN" altLang="en-US" dirty="0" smtClean="0">
                <a:solidFill>
                  <a:srgbClr val="009900"/>
                </a:solidFill>
              </a:rPr>
              <a:t>                 </a:t>
            </a:r>
            <a:r>
              <a:rPr lang="en-US" altLang="zh-CN" dirty="0" smtClean="0">
                <a:solidFill>
                  <a:srgbClr val="009900"/>
                </a:solidFill>
              </a:rPr>
              <a:t>b)</a:t>
            </a:r>
            <a:r>
              <a:rPr lang="en-US" altLang="zh-CN" dirty="0" smtClean="0"/>
              <a:t>,</a:t>
            </a:r>
          </a:p>
          <a:p>
            <a:r>
              <a:rPr lang="zh-CN" altLang="en-US" dirty="0"/>
              <a:t> </a:t>
            </a:r>
            <a:r>
              <a:rPr lang="zh-CN" altLang="en-US" dirty="0" smtClean="0"/>
              <a:t>                         </a:t>
            </a:r>
            <a:r>
              <a:rPr lang="en-US" altLang="zh-CN" dirty="0" smtClean="0"/>
              <a:t>(0.35</a:t>
            </a:r>
            <a:r>
              <a:rPr lang="zh-CN" altLang="en-US" dirty="0" smtClean="0"/>
              <a:t>*</a:t>
            </a:r>
            <a:r>
              <a:rPr lang="en-US" altLang="zh-CN" dirty="0" smtClean="0"/>
              <a:t>0.3,0,</a:t>
            </a:r>
            <a:r>
              <a:rPr lang="zh-CN" altLang="en-US" dirty="0" smtClean="0"/>
              <a:t>                  </a:t>
            </a:r>
            <a:r>
              <a:rPr lang="en-US" altLang="zh-CN" dirty="0" smtClean="0"/>
              <a:t>b),</a:t>
            </a:r>
          </a:p>
          <a:p>
            <a:r>
              <a:rPr lang="zh-CN" altLang="en-US" dirty="0"/>
              <a:t> </a:t>
            </a:r>
            <a:r>
              <a:rPr lang="zh-CN" altLang="en-US" dirty="0" smtClean="0"/>
              <a:t>                         </a:t>
            </a:r>
            <a:r>
              <a:rPr lang="en-US" altLang="zh-CN" dirty="0" smtClean="0">
                <a:solidFill>
                  <a:srgbClr val="009900"/>
                </a:solidFill>
              </a:rPr>
              <a:t>(0.35</a:t>
            </a:r>
            <a:r>
              <a:rPr lang="zh-CN" altLang="en-US" dirty="0" smtClean="0">
                <a:solidFill>
                  <a:srgbClr val="009900"/>
                </a:solidFill>
              </a:rPr>
              <a:t>*</a:t>
            </a:r>
            <a:r>
              <a:rPr lang="en-US" altLang="zh-CN" dirty="0" smtClean="0">
                <a:solidFill>
                  <a:srgbClr val="009900"/>
                </a:solidFill>
              </a:rPr>
              <a:t>0.5,1,</a:t>
            </a:r>
            <a:r>
              <a:rPr lang="zh-CN" altLang="en-US" dirty="0" smtClean="0">
                <a:solidFill>
                  <a:srgbClr val="009900"/>
                </a:solidFill>
              </a:rPr>
              <a:t>                 </a:t>
            </a:r>
            <a:r>
              <a:rPr lang="en-US" altLang="zh-CN" dirty="0" smtClean="0">
                <a:solidFill>
                  <a:srgbClr val="009900"/>
                </a:solidFill>
              </a:rPr>
              <a:t>a)</a:t>
            </a:r>
            <a:r>
              <a:rPr lang="en-US" altLang="zh-CN" dirty="0" smtClean="0"/>
              <a:t>,</a:t>
            </a:r>
          </a:p>
          <a:p>
            <a:r>
              <a:rPr lang="zh-CN" altLang="en-US" dirty="0"/>
              <a:t> </a:t>
            </a:r>
            <a:r>
              <a:rPr lang="zh-CN" altLang="en-US" dirty="0" smtClean="0"/>
              <a:t>                         </a:t>
            </a:r>
            <a:r>
              <a:rPr lang="en-US" altLang="zh-CN" dirty="0" smtClean="0"/>
              <a:t>(0.35</a:t>
            </a:r>
            <a:r>
              <a:rPr lang="zh-CN" altLang="en-US" dirty="0" smtClean="0"/>
              <a:t>*</a:t>
            </a:r>
            <a:r>
              <a:rPr lang="en-US" altLang="zh-CN" dirty="0" smtClean="0"/>
              <a:t>0.5,1,</a:t>
            </a:r>
            <a:r>
              <a:rPr lang="zh-CN" altLang="en-US" dirty="0" smtClean="0"/>
              <a:t>                 </a:t>
            </a:r>
            <a:r>
              <a:rPr lang="en-US" altLang="zh-CN" dirty="0" smtClean="0"/>
              <a:t>b)]</a:t>
            </a:r>
          </a:p>
          <a:p>
            <a:endParaRPr lang="en-US" dirty="0" smtClean="0"/>
          </a:p>
          <a:p>
            <a:r>
              <a:rPr lang="en-US" altLang="zh-CN" dirty="0" err="1" smtClean="0"/>
              <a:t>target_inputs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[b,</a:t>
            </a:r>
            <a:r>
              <a:rPr lang="zh-CN" altLang="en-US" dirty="0" smtClean="0"/>
              <a:t> </a:t>
            </a:r>
            <a:r>
              <a:rPr lang="en-US" altLang="zh-CN" dirty="0"/>
              <a:t>a</a:t>
            </a:r>
            <a:r>
              <a:rPr lang="en-US" altLang="zh-CN" dirty="0" smtClean="0"/>
              <a:t>]</a:t>
            </a:r>
          </a:p>
          <a:p>
            <a:r>
              <a:rPr lang="en-US" altLang="zh-CN" dirty="0" smtClean="0"/>
              <a:t>scores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[0.245,0.175]</a:t>
            </a:r>
          </a:p>
          <a:p>
            <a:r>
              <a:rPr lang="en-US" altLang="zh-CN" dirty="0" err="1" smtClean="0"/>
              <a:t>beam_parent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[0,1]</a:t>
            </a:r>
          </a:p>
          <a:p>
            <a:r>
              <a:rPr lang="en-US" altLang="zh-CN" dirty="0" smtClean="0"/>
              <a:t>sentences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[[</a:t>
            </a:r>
            <a:r>
              <a:rPr lang="en-US" altLang="zh-CN" dirty="0" err="1" smtClean="0"/>
              <a:t>b,a,b</a:t>
            </a:r>
            <a:r>
              <a:rPr lang="en-US" altLang="zh-CN" dirty="0" smtClean="0"/>
              <a:t>],</a:t>
            </a:r>
            <a:r>
              <a:rPr lang="zh-CN" altLang="en-US" dirty="0" smtClean="0"/>
              <a:t> 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b,b,a</a:t>
            </a:r>
            <a:r>
              <a:rPr lang="en-US" altLang="zh-CN" dirty="0" smtClean="0"/>
              <a:t>]]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3350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Beam</a:t>
            </a:r>
            <a:r>
              <a:rPr lang="zh-CN" altLang="en-US" dirty="0"/>
              <a:t> </a:t>
            </a:r>
            <a:r>
              <a:rPr lang="en-US" altLang="zh-CN" dirty="0"/>
              <a:t>Search</a:t>
            </a:r>
            <a:r>
              <a:rPr lang="zh-CN" altLang="en-US" dirty="0"/>
              <a:t> 代码</a:t>
            </a:r>
            <a:r>
              <a:rPr lang="zh-CN" altLang="en-US" dirty="0" smtClean="0"/>
              <a:t>实现 </a:t>
            </a:r>
            <a:r>
              <a:rPr lang="en-US" altLang="zh-CN" dirty="0"/>
              <a:t>index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8C42D9C-043B-2845-980E-F80ADD88464F}" type="slidenum">
              <a:rPr lang="en-US" altLang="zh-CN" smtClean="0"/>
              <a:pPr/>
              <a:t>28</a:t>
            </a:fld>
            <a:endParaRPr lang="en-US" altLang="zh-CN" dirty="0"/>
          </a:p>
        </p:txBody>
      </p:sp>
      <p:sp>
        <p:nvSpPr>
          <p:cNvPr id="37" name="Footer Placeholder 3"/>
          <p:cNvSpPr txBox="1">
            <a:spLocks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9pPr>
          </a:lstStyle>
          <a:p>
            <a:fld id="{48C42D9C-043B-2845-980E-F80ADD88464F}" type="slidenum">
              <a:rPr lang="en-US" altLang="zh-CN" smtClean="0"/>
              <a:pPr/>
              <a:t>28</a:t>
            </a:fld>
            <a:endParaRPr lang="en-US" altLang="zh-CN" dirty="0"/>
          </a:p>
        </p:txBody>
      </p:sp>
      <p:sp>
        <p:nvSpPr>
          <p:cNvPr id="10" name="TextBox 9"/>
          <p:cNvSpPr txBox="1"/>
          <p:nvPr/>
        </p:nvSpPr>
        <p:spPr>
          <a:xfrm>
            <a:off x="4114800" y="3124200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</a:t>
            </a:r>
            <a:endParaRPr lang="en-US" dirty="0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4986157"/>
              </p:ext>
            </p:extLst>
          </p:nvPr>
        </p:nvGraphicFramePr>
        <p:xfrm>
          <a:off x="574675" y="1172746"/>
          <a:ext cx="8027718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678"/>
                <a:gridCol w="776835"/>
                <a:gridCol w="1219200"/>
                <a:gridCol w="1219202"/>
                <a:gridCol w="1066798"/>
                <a:gridCol w="1143003"/>
                <a:gridCol w="918551"/>
                <a:gridCol w="1367451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scores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sentences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beam</a:t>
                      </a:r>
                    </a:p>
                    <a:p>
                      <a:r>
                        <a:rPr lang="en-US" altLang="zh-CN" dirty="0" smtClean="0"/>
                        <a:t>parent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target</a:t>
                      </a:r>
                    </a:p>
                    <a:p>
                      <a:r>
                        <a:rPr lang="en-US" altLang="zh-CN" dirty="0" smtClean="0"/>
                        <a:t>inputs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top</a:t>
                      </a:r>
                    </a:p>
                    <a:p>
                      <a:r>
                        <a:rPr lang="en-US" altLang="zh-CN" dirty="0" smtClean="0"/>
                        <a:t>index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top</a:t>
                      </a:r>
                    </a:p>
                    <a:p>
                      <a:r>
                        <a:rPr lang="en-US" altLang="zh-CN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eos</a:t>
                      </a:r>
                      <a:endParaRPr lang="en-US" altLang="zh-CN" dirty="0" smtClean="0"/>
                    </a:p>
                    <a:p>
                      <a:r>
                        <a:rPr lang="en-US" altLang="zh-CN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0.245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[</a:t>
                      </a:r>
                      <a:r>
                        <a:rPr lang="en-US" altLang="zh-CN" dirty="0" err="1" smtClean="0"/>
                        <a:t>b,a,b</a:t>
                      </a:r>
                      <a:r>
                        <a:rPr lang="en-US" altLang="zh-CN" dirty="0" smtClean="0"/>
                        <a:t>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b,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0.7,0.2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0.175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[</a:t>
                      </a:r>
                      <a:r>
                        <a:rPr lang="en-US" altLang="zh-CN" dirty="0" err="1" smtClean="0"/>
                        <a:t>b,b,a</a:t>
                      </a:r>
                      <a:r>
                        <a:rPr lang="en-US" altLang="zh-CN" dirty="0" smtClean="0"/>
                        <a:t>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trike="noStrike" dirty="0" smtClean="0"/>
                        <a:t>a,</a:t>
                      </a:r>
                      <a:r>
                        <a:rPr lang="zh-CN" altLang="en-US" strike="noStrike" baseline="0" dirty="0" smtClean="0"/>
                        <a:t> </a:t>
                      </a:r>
                      <a:r>
                        <a:rPr lang="en-US" altLang="zh-CN" strike="noStrike" baseline="0" dirty="0" smtClean="0"/>
                        <a:t>b</a:t>
                      </a:r>
                      <a:endParaRPr lang="en-US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trike="noStrike" dirty="0" smtClean="0"/>
                        <a:t>0.5,0.3</a:t>
                      </a:r>
                      <a:endParaRPr lang="en-US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trike="noStrike" dirty="0" smtClean="0"/>
                        <a:t>0.2</a:t>
                      </a:r>
                      <a:endParaRPr lang="en-US" strike="noStrike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41550" r="19679" b="10026"/>
          <a:stretch/>
        </p:blipFill>
        <p:spPr>
          <a:xfrm>
            <a:off x="4800599" y="2895600"/>
            <a:ext cx="3775075" cy="126533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924800" y="4178865"/>
            <a:ext cx="823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en-US" altLang="zh-CN" dirty="0" smtClean="0"/>
          </a:p>
          <a:p>
            <a:r>
              <a:rPr lang="en-US" altLang="zh-CN" dirty="0" smtClean="0"/>
              <a:t>a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3959483" y="3328301"/>
                <a:ext cx="808042" cy="374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9483" y="3328301"/>
                <a:ext cx="808042" cy="374205"/>
              </a:xfrm>
              <a:prstGeom prst="rect">
                <a:avLst/>
              </a:prstGeom>
              <a:blipFill rotWithShape="0">
                <a:blip r:embed="rId3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109" r="36432" b="10026"/>
          <a:stretch/>
        </p:blipFill>
        <p:spPr>
          <a:xfrm>
            <a:off x="986213" y="3328301"/>
            <a:ext cx="2987710" cy="83263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914400" y="5303631"/>
                <a:ext cx="610740" cy="6739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charset="0"/>
                            </a:rPr>
                            <m:t>1</m:t>
                          </m:r>
                        </m:sup>
                      </m:sSubSup>
                      <m:r>
                        <a:rPr lang="zh-CN" altLang="en-US" b="0" i="1" smtClean="0">
                          <a:latin typeface="Cambria Math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charset="0"/>
                        </a:rPr>
                        <m:t>:</m:t>
                      </m:r>
                    </m:oMath>
                  </m:oMathPara>
                </a14:m>
                <a:endParaRPr lang="en-US" altLang="zh-CN" b="0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5303631"/>
                <a:ext cx="610740" cy="67396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1569945" y="5181600"/>
            <a:ext cx="14414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[-1.5,-2.3]</a:t>
            </a:r>
          </a:p>
          <a:p>
            <a:r>
              <a:rPr lang="en-US" altLang="zh-CN" dirty="0"/>
              <a:t>[1.8,-2.1]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656706" y="5345668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=》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220429" y="5164275"/>
            <a:ext cx="14414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[-1.5,-2.3]</a:t>
            </a:r>
          </a:p>
          <a:p>
            <a:r>
              <a:rPr lang="en-US" altLang="zh-CN" dirty="0"/>
              <a:t>[1.8,-2.1]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 bwMode="auto">
          <a:xfrm>
            <a:off x="2907171" y="5366266"/>
            <a:ext cx="31325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Straight Arrow Connector 18"/>
          <p:cNvCxnSpPr/>
          <p:nvPr/>
        </p:nvCxnSpPr>
        <p:spPr bwMode="auto">
          <a:xfrm>
            <a:off x="2907171" y="5636208"/>
            <a:ext cx="313258" cy="440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/>
              <p:cNvSpPr txBox="1"/>
              <p:nvPr/>
            </p:nvSpPr>
            <p:spPr>
              <a:xfrm>
                <a:off x="5235447" y="5299225"/>
                <a:ext cx="610740" cy="6739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charset="0"/>
                            </a:rPr>
                            <m:t>1</m:t>
                          </m:r>
                        </m:sup>
                      </m:sSubSup>
                      <m:r>
                        <a:rPr lang="zh-CN" altLang="en-US" b="0" i="1" smtClean="0">
                          <a:latin typeface="Cambria Math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charset="0"/>
                        </a:rPr>
                        <m:t>:</m:t>
                      </m:r>
                    </m:oMath>
                  </m:oMathPara>
                </a14:m>
                <a:endParaRPr lang="en-US" altLang="zh-CN" b="0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5447" y="5299225"/>
                <a:ext cx="610740" cy="67396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5854026" y="5166418"/>
            <a:ext cx="13372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[0.4,</a:t>
            </a:r>
            <a:r>
              <a:rPr lang="zh-CN" altLang="en-US" dirty="0" smtClean="0"/>
              <a:t> </a:t>
            </a:r>
            <a:r>
              <a:rPr lang="en-US" altLang="zh-CN" dirty="0" smtClean="0"/>
              <a:t>2.2]</a:t>
            </a:r>
            <a:endParaRPr lang="en-US" altLang="zh-CN" dirty="0"/>
          </a:p>
          <a:p>
            <a:r>
              <a:rPr lang="en-US" altLang="zh-CN" dirty="0"/>
              <a:t>[</a:t>
            </a:r>
            <a:r>
              <a:rPr lang="en-US" altLang="zh-CN" dirty="0" smtClean="0"/>
              <a:t>1.2,-1.1</a:t>
            </a:r>
            <a:r>
              <a:rPr lang="en-US" altLang="zh-CN" dirty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629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Beam</a:t>
            </a:r>
            <a:r>
              <a:rPr lang="zh-CN" altLang="en-US" dirty="0"/>
              <a:t> </a:t>
            </a:r>
            <a:r>
              <a:rPr lang="en-US" altLang="zh-CN" dirty="0"/>
              <a:t>Search</a:t>
            </a:r>
            <a:r>
              <a:rPr lang="zh-CN" altLang="en-US" dirty="0"/>
              <a:t> 代码</a:t>
            </a:r>
            <a:r>
              <a:rPr lang="zh-CN" altLang="en-US" dirty="0" smtClean="0"/>
              <a:t>实现 </a:t>
            </a:r>
            <a:r>
              <a:rPr lang="en-US" altLang="zh-CN" dirty="0"/>
              <a:t>index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 smtClean="0"/>
              <a:t>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8C42D9C-043B-2845-980E-F80ADD88464F}" type="slidenum">
              <a:rPr lang="en-US" altLang="zh-CN" smtClean="0"/>
              <a:pPr/>
              <a:t>29</a:t>
            </a:fld>
            <a:endParaRPr lang="en-US" altLang="zh-CN" dirty="0"/>
          </a:p>
        </p:txBody>
      </p:sp>
      <p:sp>
        <p:nvSpPr>
          <p:cNvPr id="37" name="Footer Placeholder 3"/>
          <p:cNvSpPr txBox="1">
            <a:spLocks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9pPr>
          </a:lstStyle>
          <a:p>
            <a:fld id="{48C42D9C-043B-2845-980E-F80ADD88464F}" type="slidenum">
              <a:rPr lang="en-US" altLang="zh-CN" smtClean="0"/>
              <a:pPr/>
              <a:t>29</a:t>
            </a:fld>
            <a:endParaRPr lang="en-US" altLang="zh-CN" dirty="0"/>
          </a:p>
        </p:txBody>
      </p:sp>
      <p:sp>
        <p:nvSpPr>
          <p:cNvPr id="10" name="TextBox 9"/>
          <p:cNvSpPr txBox="1"/>
          <p:nvPr/>
        </p:nvSpPr>
        <p:spPr>
          <a:xfrm>
            <a:off x="4114800" y="3124200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</a:t>
            </a:r>
            <a:endParaRPr lang="en-US" dirty="0"/>
          </a:p>
        </p:txBody>
      </p:sp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574675" y="1172746"/>
          <a:ext cx="8027718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678"/>
                <a:gridCol w="776835"/>
                <a:gridCol w="1219200"/>
                <a:gridCol w="1219202"/>
                <a:gridCol w="1066798"/>
                <a:gridCol w="1143003"/>
                <a:gridCol w="918551"/>
                <a:gridCol w="1367451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scores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sentences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beam</a:t>
                      </a:r>
                    </a:p>
                    <a:p>
                      <a:r>
                        <a:rPr lang="en-US" altLang="zh-CN" dirty="0" smtClean="0"/>
                        <a:t>parent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target</a:t>
                      </a:r>
                    </a:p>
                    <a:p>
                      <a:r>
                        <a:rPr lang="en-US" altLang="zh-CN" dirty="0" smtClean="0"/>
                        <a:t>inputs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top</a:t>
                      </a:r>
                    </a:p>
                    <a:p>
                      <a:r>
                        <a:rPr lang="en-US" altLang="zh-CN" dirty="0" smtClean="0"/>
                        <a:t>index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top</a:t>
                      </a:r>
                    </a:p>
                    <a:p>
                      <a:r>
                        <a:rPr lang="en-US" altLang="zh-CN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eos</a:t>
                      </a:r>
                      <a:endParaRPr lang="en-US" altLang="zh-CN" dirty="0" smtClean="0"/>
                    </a:p>
                    <a:p>
                      <a:r>
                        <a:rPr lang="en-US" altLang="zh-CN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0.245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[</a:t>
                      </a:r>
                      <a:r>
                        <a:rPr lang="en-US" altLang="zh-CN" dirty="0" err="1" smtClean="0"/>
                        <a:t>b,a,b</a:t>
                      </a:r>
                      <a:r>
                        <a:rPr lang="en-US" altLang="zh-CN" dirty="0" smtClean="0"/>
                        <a:t>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b,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0.7,0.2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0.175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[</a:t>
                      </a:r>
                      <a:r>
                        <a:rPr lang="en-US" altLang="zh-CN" dirty="0" err="1" smtClean="0"/>
                        <a:t>b,b,a</a:t>
                      </a:r>
                      <a:r>
                        <a:rPr lang="en-US" altLang="zh-CN" dirty="0" smtClean="0"/>
                        <a:t>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trike="noStrike" dirty="0" smtClean="0"/>
                        <a:t>a,</a:t>
                      </a:r>
                      <a:r>
                        <a:rPr lang="zh-CN" altLang="en-US" strike="noStrike" baseline="0" dirty="0" smtClean="0"/>
                        <a:t> </a:t>
                      </a:r>
                      <a:r>
                        <a:rPr lang="en-US" altLang="zh-CN" strike="noStrike" baseline="0" dirty="0" smtClean="0"/>
                        <a:t>b</a:t>
                      </a:r>
                      <a:endParaRPr lang="en-US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trike="noStrike" dirty="0" smtClean="0"/>
                        <a:t>0.5,0.3</a:t>
                      </a:r>
                      <a:endParaRPr lang="en-US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trike="noStrike" dirty="0" smtClean="0"/>
                        <a:t>0.2</a:t>
                      </a:r>
                      <a:endParaRPr lang="en-US" strike="noStrik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093863" y="2914650"/>
            <a:ext cx="6219972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index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3</a:t>
            </a:r>
            <a:r>
              <a:rPr lang="zh-CN" altLang="en-US" dirty="0" smtClean="0"/>
              <a:t> </a:t>
            </a:r>
            <a:r>
              <a:rPr lang="en-US" altLang="zh-CN" dirty="0" smtClean="0"/>
              <a:t>==</a:t>
            </a:r>
            <a:r>
              <a:rPr lang="zh-CN" altLang="en-US" dirty="0" smtClean="0"/>
              <a:t> </a:t>
            </a:r>
            <a:r>
              <a:rPr lang="en-US" altLang="zh-CN" dirty="0" smtClean="0"/>
              <a:t>(max-length-1)</a:t>
            </a:r>
            <a:r>
              <a:rPr lang="zh-CN" altLang="en-US" dirty="0" smtClean="0"/>
              <a:t> 最后一步</a:t>
            </a:r>
            <a:endParaRPr lang="en-US" altLang="zh-CN" dirty="0" smtClean="0"/>
          </a:p>
          <a:p>
            <a:r>
              <a:rPr lang="en-US" altLang="zh-CN" dirty="0" err="1" smtClean="0"/>
              <a:t>global_queue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[(score,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beam_index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word_index</a:t>
            </a:r>
            <a:r>
              <a:rPr lang="en-US" altLang="zh-CN" dirty="0" smtClean="0"/>
              <a:t>)]</a:t>
            </a:r>
          </a:p>
          <a:p>
            <a:r>
              <a:rPr lang="zh-CN" altLang="en-US" dirty="0"/>
              <a:t> </a:t>
            </a:r>
            <a:r>
              <a:rPr lang="zh-CN" altLang="en-US" dirty="0" smtClean="0"/>
              <a:t>                   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[(0.245</a:t>
            </a:r>
            <a:r>
              <a:rPr lang="zh-CN" altLang="en-US" dirty="0" smtClean="0"/>
              <a:t>*</a:t>
            </a:r>
            <a:r>
              <a:rPr lang="en-US" altLang="zh-CN" dirty="0" smtClean="0"/>
              <a:t>0.1,</a:t>
            </a:r>
            <a:r>
              <a:rPr lang="zh-CN" altLang="en-US" dirty="0" smtClean="0"/>
              <a:t> </a:t>
            </a:r>
            <a:r>
              <a:rPr lang="en-US" altLang="zh-CN" dirty="0" smtClean="0"/>
              <a:t>0,</a:t>
            </a:r>
            <a:r>
              <a:rPr lang="zh-CN" altLang="en-US" dirty="0" smtClean="0"/>
              <a:t>                 </a:t>
            </a:r>
            <a:r>
              <a:rPr lang="en-US" altLang="zh-CN" dirty="0" smtClean="0"/>
              <a:t>EOS),</a:t>
            </a:r>
          </a:p>
          <a:p>
            <a:r>
              <a:rPr lang="zh-CN" altLang="en-US" dirty="0"/>
              <a:t> </a:t>
            </a:r>
            <a:r>
              <a:rPr lang="zh-CN" altLang="en-US" dirty="0" smtClean="0"/>
              <a:t>                         </a:t>
            </a:r>
            <a:r>
              <a:rPr lang="en-US" altLang="zh-CN" dirty="0" smtClean="0"/>
              <a:t>(0.175</a:t>
            </a:r>
            <a:r>
              <a:rPr lang="zh-CN" altLang="en-US" dirty="0" smtClean="0"/>
              <a:t>*</a:t>
            </a:r>
            <a:r>
              <a:rPr lang="en-US" altLang="zh-CN" dirty="0" smtClean="0"/>
              <a:t>0.2,</a:t>
            </a:r>
            <a:r>
              <a:rPr lang="zh-CN" altLang="en-US" dirty="0" smtClean="0"/>
              <a:t> </a:t>
            </a:r>
            <a:r>
              <a:rPr lang="en-US" altLang="zh-CN" dirty="0" smtClean="0"/>
              <a:t>1,</a:t>
            </a:r>
            <a:r>
              <a:rPr lang="zh-CN" altLang="en-US" dirty="0" smtClean="0"/>
              <a:t>                 </a:t>
            </a:r>
            <a:r>
              <a:rPr lang="en-US" altLang="zh-CN" dirty="0" smtClean="0"/>
              <a:t>EOS)]</a:t>
            </a:r>
            <a:endParaRPr lang="en-US" dirty="0" smtClean="0"/>
          </a:p>
          <a:p>
            <a:r>
              <a:rPr lang="en-US" altLang="zh-CN" dirty="0" err="1" smtClean="0"/>
              <a:t>target_inputs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[EOS,</a:t>
            </a:r>
            <a:r>
              <a:rPr lang="zh-CN" altLang="en-US" dirty="0" smtClean="0"/>
              <a:t> </a:t>
            </a:r>
            <a:r>
              <a:rPr lang="en-US" altLang="zh-CN" dirty="0" smtClean="0"/>
              <a:t>EOS]</a:t>
            </a:r>
          </a:p>
          <a:p>
            <a:r>
              <a:rPr lang="en-US" altLang="zh-CN" dirty="0" smtClean="0"/>
              <a:t>scores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[0.035,0.0245]</a:t>
            </a:r>
          </a:p>
          <a:p>
            <a:r>
              <a:rPr lang="en-US" altLang="zh-CN" dirty="0" err="1" smtClean="0"/>
              <a:t>beam_parent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[1,0]</a:t>
            </a:r>
          </a:p>
          <a:p>
            <a:r>
              <a:rPr lang="en-US" altLang="zh-CN" dirty="0" smtClean="0"/>
              <a:t>sentences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[</a:t>
            </a:r>
            <a:r>
              <a:rPr lang="en-US" altLang="zh-CN" dirty="0"/>
              <a:t>[</a:t>
            </a:r>
            <a:r>
              <a:rPr lang="en-US" altLang="zh-CN" dirty="0" err="1"/>
              <a:t>b,b,a,EOS</a:t>
            </a:r>
            <a:r>
              <a:rPr lang="en-US" altLang="zh-CN" dirty="0" smtClean="0"/>
              <a:t>],</a:t>
            </a:r>
            <a:r>
              <a:rPr lang="zh-CN" altLang="en-US" dirty="0" smtClean="0"/>
              <a:t> 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b,a,b,EOS</a:t>
            </a:r>
            <a:r>
              <a:rPr lang="en-US" altLang="zh-CN" dirty="0" smtClean="0"/>
              <a:t>]]</a:t>
            </a:r>
          </a:p>
          <a:p>
            <a:endParaRPr lang="en-US" dirty="0" smtClean="0"/>
          </a:p>
          <a:p>
            <a:r>
              <a:rPr lang="en-US" altLang="zh-CN" dirty="0" smtClean="0"/>
              <a:t>results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[(</a:t>
            </a:r>
            <a:r>
              <a:rPr lang="en-US" altLang="zh-CN" dirty="0" smtClean="0">
                <a:solidFill>
                  <a:srgbClr val="009900"/>
                </a:solidFill>
              </a:rPr>
              <a:t>[</a:t>
            </a:r>
            <a:r>
              <a:rPr lang="en-US" altLang="zh-CN" dirty="0" err="1" smtClean="0">
                <a:solidFill>
                  <a:srgbClr val="009900"/>
                </a:solidFill>
              </a:rPr>
              <a:t>b,b,a,EOS</a:t>
            </a:r>
            <a:r>
              <a:rPr lang="en-US" altLang="zh-CN" dirty="0" smtClean="0">
                <a:solidFill>
                  <a:srgbClr val="009900"/>
                </a:solidFill>
              </a:rPr>
              <a:t>],0.035)</a:t>
            </a:r>
          </a:p>
          <a:p>
            <a:r>
              <a:rPr lang="zh-CN" altLang="en-US" dirty="0"/>
              <a:t> </a:t>
            </a:r>
            <a:r>
              <a:rPr lang="zh-CN" altLang="en-US" dirty="0" smtClean="0"/>
              <a:t>              </a:t>
            </a:r>
            <a:r>
              <a:rPr lang="en-US" altLang="zh-CN" dirty="0" smtClean="0"/>
              <a:t>([</a:t>
            </a:r>
            <a:r>
              <a:rPr lang="en-US" altLang="zh-CN" dirty="0" err="1"/>
              <a:t>b,a,b,EOS</a:t>
            </a:r>
            <a:r>
              <a:rPr lang="en-US" altLang="zh-CN" dirty="0" smtClean="0"/>
              <a:t>],0.0245)]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30861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738" y="1295400"/>
            <a:ext cx="8001000" cy="4678362"/>
          </a:xfrm>
        </p:spPr>
        <p:txBody>
          <a:bodyPr>
            <a:normAutofit/>
          </a:bodyPr>
          <a:lstStyle/>
          <a:p>
            <a:r>
              <a:rPr lang="en-US" altLang="zh-CN" dirty="0"/>
              <a:t>Beam</a:t>
            </a:r>
            <a:r>
              <a:rPr lang="zh-CN" altLang="en-US" dirty="0"/>
              <a:t> </a:t>
            </a:r>
            <a:r>
              <a:rPr lang="en-US" altLang="zh-CN" dirty="0"/>
              <a:t>Search</a:t>
            </a:r>
            <a:r>
              <a:rPr lang="zh-CN" altLang="en-US" dirty="0"/>
              <a:t> 实现</a:t>
            </a:r>
            <a:r>
              <a:rPr lang="zh-CN" altLang="en-US" dirty="0" smtClean="0"/>
              <a:t>细节</a:t>
            </a:r>
            <a:r>
              <a:rPr lang="en-US" altLang="zh-CN" dirty="0" smtClean="0"/>
              <a:t>(</a:t>
            </a:r>
            <a:r>
              <a:rPr lang="zh-CN" altLang="en-US" dirty="0" smtClean="0"/>
              <a:t>续</a:t>
            </a:r>
            <a:r>
              <a:rPr lang="en-US" altLang="zh-CN" dirty="0" smtClean="0"/>
              <a:t>)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Seq2Seq</a:t>
            </a:r>
            <a:r>
              <a:rPr lang="zh-CN" altLang="en-US" dirty="0"/>
              <a:t> </a:t>
            </a:r>
            <a:r>
              <a:rPr lang="zh-CN" altLang="en-US" dirty="0" smtClean="0"/>
              <a:t>模型可视化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Hidden</a:t>
            </a:r>
            <a:r>
              <a:rPr lang="zh-CN" altLang="en-US" dirty="0" smtClean="0"/>
              <a:t> </a:t>
            </a:r>
            <a:r>
              <a:rPr lang="en-US" altLang="zh-CN" dirty="0" smtClean="0"/>
              <a:t>States</a:t>
            </a:r>
            <a:r>
              <a:rPr lang="zh-CN" altLang="en-US" dirty="0" smtClean="0"/>
              <a:t> 可视化</a:t>
            </a:r>
            <a:endParaRPr lang="en-US" altLang="zh-CN" dirty="0" smtClean="0"/>
          </a:p>
          <a:p>
            <a:pPr lvl="1"/>
            <a:r>
              <a:rPr lang="en-US" altLang="zh-CN" dirty="0">
                <a:solidFill>
                  <a:schemeClr val="bg2">
                    <a:lumMod val="90000"/>
                  </a:schemeClr>
                </a:solidFill>
              </a:rPr>
              <a:t>Word</a:t>
            </a:r>
            <a:r>
              <a:rPr lang="zh-CN" altLang="en-US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2">
                    <a:lumMod val="90000"/>
                  </a:schemeClr>
                </a:solidFill>
              </a:rPr>
              <a:t>Embedding</a:t>
            </a:r>
            <a:r>
              <a:rPr lang="zh-CN" altLang="en-US" dirty="0">
                <a:solidFill>
                  <a:schemeClr val="bg2">
                    <a:lumMod val="90000"/>
                  </a:schemeClr>
                </a:solidFill>
              </a:rPr>
              <a:t> 可</a:t>
            </a:r>
            <a:r>
              <a:rPr lang="zh-CN" altLang="en-US" dirty="0" smtClean="0">
                <a:solidFill>
                  <a:schemeClr val="bg2">
                    <a:lumMod val="90000"/>
                  </a:schemeClr>
                </a:solidFill>
              </a:rPr>
              <a:t>视化 </a:t>
            </a:r>
            <a:endParaRPr lang="en-US" altLang="zh-CN" dirty="0">
              <a:solidFill>
                <a:schemeClr val="bg2">
                  <a:lumMod val="90000"/>
                </a:schemeClr>
              </a:solidFill>
            </a:endParaRPr>
          </a:p>
          <a:p>
            <a:pPr lvl="1"/>
            <a:r>
              <a:rPr lang="en-US" altLang="zh-CN" dirty="0">
                <a:solidFill>
                  <a:schemeClr val="bg2">
                    <a:lumMod val="90000"/>
                  </a:schemeClr>
                </a:solidFill>
              </a:rPr>
              <a:t>Attention</a:t>
            </a:r>
            <a:r>
              <a:rPr lang="zh-CN" altLang="en-US" dirty="0">
                <a:solidFill>
                  <a:schemeClr val="bg2">
                    <a:lumMod val="90000"/>
                  </a:schemeClr>
                </a:solidFill>
              </a:rPr>
              <a:t> 可</a:t>
            </a:r>
            <a:r>
              <a:rPr lang="zh-CN" altLang="en-US" dirty="0" smtClean="0">
                <a:solidFill>
                  <a:schemeClr val="bg2">
                    <a:lumMod val="90000"/>
                  </a:schemeClr>
                </a:solidFill>
              </a:rPr>
              <a:t>视化</a:t>
            </a:r>
            <a:endParaRPr lang="en-US" altLang="zh-CN" dirty="0" smtClean="0">
              <a:solidFill>
                <a:schemeClr val="bg2">
                  <a:lumMod val="90000"/>
                </a:schemeClr>
              </a:solidFill>
            </a:endParaRPr>
          </a:p>
          <a:p>
            <a:endParaRPr lang="en-US" altLang="zh-CN" dirty="0" smtClean="0"/>
          </a:p>
          <a:p>
            <a:endParaRPr lang="en-US" altLang="zh-CN" dirty="0" smtClean="0"/>
          </a:p>
          <a:p>
            <a:pPr lvl="1"/>
            <a:endParaRPr lang="en-US" altLang="zh-CN" dirty="0"/>
          </a:p>
          <a:p>
            <a:endParaRPr lang="en-US" altLang="zh-CN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8C42D9C-043B-2845-980E-F80ADD88464F}" type="slidenum">
              <a:rPr lang="en-US" altLang="zh-CN" smtClean="0"/>
              <a:pPr/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64757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Beam</a:t>
            </a:r>
            <a:r>
              <a:rPr lang="zh-CN" altLang="en-US" dirty="0"/>
              <a:t> </a:t>
            </a:r>
            <a:r>
              <a:rPr lang="en-US" altLang="zh-CN" dirty="0"/>
              <a:t>Search</a:t>
            </a:r>
            <a:r>
              <a:rPr lang="zh-CN" altLang="en-US" dirty="0"/>
              <a:t> </a:t>
            </a:r>
            <a:r>
              <a:rPr lang="zh-CN" altLang="en-US" dirty="0" smtClean="0"/>
              <a:t>代码实现 回到</a:t>
            </a:r>
            <a:r>
              <a:rPr lang="en-US" altLang="zh-CN" dirty="0" smtClean="0"/>
              <a:t>index=2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8C42D9C-043B-2845-980E-F80ADD88464F}" type="slidenum">
              <a:rPr lang="en-US" altLang="zh-CN" smtClean="0"/>
              <a:pPr/>
              <a:t>30</a:t>
            </a:fld>
            <a:endParaRPr lang="en-US" altLang="zh-CN" dirty="0"/>
          </a:p>
        </p:txBody>
      </p:sp>
      <p:sp>
        <p:nvSpPr>
          <p:cNvPr id="37" name="Footer Placeholder 3"/>
          <p:cNvSpPr txBox="1">
            <a:spLocks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9pPr>
          </a:lstStyle>
          <a:p>
            <a:fld id="{48C42D9C-043B-2845-980E-F80ADD88464F}" type="slidenum">
              <a:rPr lang="en-US" altLang="zh-CN" smtClean="0"/>
              <a:pPr/>
              <a:t>30</a:t>
            </a:fld>
            <a:endParaRPr lang="en-US" altLang="zh-CN" dirty="0"/>
          </a:p>
        </p:txBody>
      </p:sp>
      <p:sp>
        <p:nvSpPr>
          <p:cNvPr id="10" name="TextBox 9"/>
          <p:cNvSpPr txBox="1"/>
          <p:nvPr/>
        </p:nvSpPr>
        <p:spPr>
          <a:xfrm>
            <a:off x="4114800" y="3124200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74675" y="1130288"/>
            <a:ext cx="4023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如果</a:t>
            </a:r>
            <a:r>
              <a:rPr lang="en-US" altLang="zh-CN" dirty="0" err="1" smtClean="0"/>
              <a:t>top_index</a:t>
            </a:r>
            <a:r>
              <a:rPr lang="zh-CN" altLang="en-US" dirty="0" smtClean="0"/>
              <a:t>是中包含</a:t>
            </a:r>
            <a:r>
              <a:rPr lang="en-US" altLang="zh-CN" dirty="0" smtClean="0"/>
              <a:t>EOS</a:t>
            </a:r>
            <a:r>
              <a:rPr lang="zh-CN" altLang="en-US" dirty="0" smtClean="0"/>
              <a:t>怎么办</a:t>
            </a:r>
            <a:r>
              <a:rPr lang="en-US" altLang="zh-CN" dirty="0" smtClean="0"/>
              <a:t>?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636781"/>
              </p:ext>
            </p:extLst>
          </p:nvPr>
        </p:nvGraphicFramePr>
        <p:xfrm>
          <a:off x="584674" y="1551186"/>
          <a:ext cx="8027718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678"/>
                <a:gridCol w="776835"/>
                <a:gridCol w="1219200"/>
                <a:gridCol w="1219202"/>
                <a:gridCol w="1066798"/>
                <a:gridCol w="1143003"/>
                <a:gridCol w="918551"/>
                <a:gridCol w="1367451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scores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sentences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beam</a:t>
                      </a:r>
                    </a:p>
                    <a:p>
                      <a:r>
                        <a:rPr lang="en-US" altLang="zh-CN" dirty="0" smtClean="0"/>
                        <a:t>parent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target</a:t>
                      </a:r>
                    </a:p>
                    <a:p>
                      <a:r>
                        <a:rPr lang="en-US" altLang="zh-CN" dirty="0" smtClean="0"/>
                        <a:t>inputs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top</a:t>
                      </a:r>
                    </a:p>
                    <a:p>
                      <a:r>
                        <a:rPr lang="en-US" altLang="zh-CN" dirty="0" smtClean="0"/>
                        <a:t>index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top</a:t>
                      </a:r>
                    </a:p>
                    <a:p>
                      <a:r>
                        <a:rPr lang="en-US" altLang="zh-CN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eos</a:t>
                      </a:r>
                      <a:endParaRPr lang="en-US" altLang="zh-CN" dirty="0" smtClean="0"/>
                    </a:p>
                    <a:p>
                      <a:r>
                        <a:rPr lang="en-US" altLang="zh-CN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[</a:t>
                      </a:r>
                      <a:r>
                        <a:rPr lang="en-US" altLang="zh-CN" dirty="0" err="1" smtClean="0"/>
                        <a:t>b,a</a:t>
                      </a:r>
                      <a:r>
                        <a:rPr lang="en-US" altLang="zh-CN" dirty="0" smtClean="0"/>
                        <a:t>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EOS,</a:t>
                      </a:r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0.7,0.2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0.1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[</a:t>
                      </a:r>
                      <a:r>
                        <a:rPr lang="en-US" altLang="zh-CN" dirty="0" err="1" smtClean="0"/>
                        <a:t>b,b</a:t>
                      </a:r>
                      <a:r>
                        <a:rPr lang="en-US" altLang="zh-CN" dirty="0" smtClean="0"/>
                        <a:t>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trike="noStrike" dirty="0" smtClean="0"/>
                        <a:t>a,</a:t>
                      </a:r>
                      <a:r>
                        <a:rPr lang="zh-CN" altLang="en-US" strike="noStrike" dirty="0" smtClean="0"/>
                        <a:t> </a:t>
                      </a:r>
                      <a:r>
                        <a:rPr lang="en-US" altLang="zh-CN" strike="noStrike" dirty="0" smtClean="0"/>
                        <a:t>b</a:t>
                      </a:r>
                      <a:endParaRPr lang="en-US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trike="noStrike" dirty="0" smtClean="0"/>
                        <a:t>0.5,0.5</a:t>
                      </a:r>
                      <a:endParaRPr lang="en-US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trike="noStrike" dirty="0" smtClean="0"/>
                        <a:t>0.0001</a:t>
                      </a:r>
                      <a:endParaRPr lang="en-US" strike="noStrik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093863" y="2914650"/>
            <a:ext cx="6219972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index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2</a:t>
            </a:r>
          </a:p>
          <a:p>
            <a:r>
              <a:rPr lang="en-US" altLang="zh-CN" dirty="0" err="1" smtClean="0"/>
              <a:t>global_queue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[(score,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beam_index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word_index</a:t>
            </a:r>
            <a:r>
              <a:rPr lang="en-US" altLang="zh-CN" dirty="0" smtClean="0"/>
              <a:t>)]</a:t>
            </a:r>
          </a:p>
          <a:p>
            <a:r>
              <a:rPr lang="zh-CN" altLang="en-US" dirty="0"/>
              <a:t> </a:t>
            </a:r>
            <a:r>
              <a:rPr lang="zh-CN" altLang="en-US" dirty="0" smtClean="0"/>
              <a:t>                   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[</a:t>
            </a:r>
            <a:r>
              <a:rPr lang="en-US" altLang="zh-CN" dirty="0" smtClean="0">
                <a:solidFill>
                  <a:srgbClr val="009900"/>
                </a:solidFill>
              </a:rPr>
              <a:t>(0.35</a:t>
            </a:r>
            <a:r>
              <a:rPr lang="zh-CN" altLang="en-US" dirty="0" smtClean="0">
                <a:solidFill>
                  <a:srgbClr val="009900"/>
                </a:solidFill>
              </a:rPr>
              <a:t>*</a:t>
            </a:r>
            <a:r>
              <a:rPr lang="en-US" altLang="zh-CN" dirty="0" smtClean="0">
                <a:solidFill>
                  <a:srgbClr val="009900"/>
                </a:solidFill>
              </a:rPr>
              <a:t>0.7,0,</a:t>
            </a:r>
            <a:r>
              <a:rPr lang="zh-CN" altLang="en-US" dirty="0" smtClean="0">
                <a:solidFill>
                  <a:srgbClr val="009900"/>
                </a:solidFill>
              </a:rPr>
              <a:t>                 </a:t>
            </a:r>
            <a:r>
              <a:rPr lang="en-US" altLang="zh-CN" dirty="0" smtClean="0">
                <a:solidFill>
                  <a:srgbClr val="009900"/>
                </a:solidFill>
              </a:rPr>
              <a:t>EOS)</a:t>
            </a:r>
            <a:r>
              <a:rPr lang="en-US" altLang="zh-CN" dirty="0" smtClean="0"/>
              <a:t>,</a:t>
            </a:r>
          </a:p>
          <a:p>
            <a:r>
              <a:rPr lang="zh-CN" altLang="en-US" dirty="0"/>
              <a:t> </a:t>
            </a:r>
            <a:r>
              <a:rPr lang="zh-CN" altLang="en-US" dirty="0" smtClean="0"/>
              <a:t>                         </a:t>
            </a:r>
            <a:r>
              <a:rPr lang="en-US" altLang="zh-CN" dirty="0" smtClean="0"/>
              <a:t>(0.35</a:t>
            </a:r>
            <a:r>
              <a:rPr lang="zh-CN" altLang="en-US" dirty="0" smtClean="0"/>
              <a:t>*</a:t>
            </a:r>
            <a:r>
              <a:rPr lang="en-US" altLang="zh-CN" dirty="0" smtClean="0"/>
              <a:t>0.2,0,</a:t>
            </a:r>
            <a:r>
              <a:rPr lang="zh-CN" altLang="en-US" dirty="0" smtClean="0"/>
              <a:t>                  </a:t>
            </a:r>
            <a:r>
              <a:rPr lang="en-US" altLang="zh-CN" dirty="0"/>
              <a:t>a</a:t>
            </a:r>
            <a:r>
              <a:rPr lang="en-US" altLang="zh-CN" dirty="0" smtClean="0"/>
              <a:t>),</a:t>
            </a:r>
          </a:p>
          <a:p>
            <a:r>
              <a:rPr lang="zh-CN" altLang="en-US" dirty="0"/>
              <a:t> </a:t>
            </a:r>
            <a:r>
              <a:rPr lang="zh-CN" altLang="en-US" dirty="0" smtClean="0"/>
              <a:t>                         </a:t>
            </a:r>
            <a:r>
              <a:rPr lang="en-US" altLang="zh-CN" dirty="0" smtClean="0">
                <a:solidFill>
                  <a:srgbClr val="009900"/>
                </a:solidFill>
              </a:rPr>
              <a:t>(0.35</a:t>
            </a:r>
            <a:r>
              <a:rPr lang="zh-CN" altLang="en-US" dirty="0" smtClean="0">
                <a:solidFill>
                  <a:srgbClr val="009900"/>
                </a:solidFill>
              </a:rPr>
              <a:t>*</a:t>
            </a:r>
            <a:r>
              <a:rPr lang="en-US" altLang="zh-CN" dirty="0" smtClean="0">
                <a:solidFill>
                  <a:srgbClr val="009900"/>
                </a:solidFill>
              </a:rPr>
              <a:t>0.5,1,</a:t>
            </a:r>
            <a:r>
              <a:rPr lang="zh-CN" altLang="en-US" dirty="0" smtClean="0">
                <a:solidFill>
                  <a:srgbClr val="009900"/>
                </a:solidFill>
              </a:rPr>
              <a:t>                  </a:t>
            </a:r>
            <a:r>
              <a:rPr lang="en-US" altLang="zh-CN" dirty="0" smtClean="0">
                <a:solidFill>
                  <a:srgbClr val="009900"/>
                </a:solidFill>
              </a:rPr>
              <a:t>a)</a:t>
            </a:r>
            <a:r>
              <a:rPr lang="en-US" altLang="zh-CN" dirty="0" smtClean="0"/>
              <a:t>,</a:t>
            </a:r>
          </a:p>
          <a:p>
            <a:r>
              <a:rPr lang="zh-CN" altLang="en-US" dirty="0"/>
              <a:t> </a:t>
            </a:r>
            <a:r>
              <a:rPr lang="zh-CN" altLang="en-US" dirty="0" smtClean="0"/>
              <a:t>                         </a:t>
            </a:r>
            <a:r>
              <a:rPr lang="en-US" altLang="zh-CN" dirty="0" smtClean="0"/>
              <a:t>(0.35</a:t>
            </a:r>
            <a:r>
              <a:rPr lang="zh-CN" altLang="en-US" dirty="0" smtClean="0"/>
              <a:t>*</a:t>
            </a:r>
            <a:r>
              <a:rPr lang="en-US" altLang="zh-CN" dirty="0" smtClean="0"/>
              <a:t>0.5,1,</a:t>
            </a:r>
            <a:r>
              <a:rPr lang="zh-CN" altLang="en-US" dirty="0" smtClean="0"/>
              <a:t>                  </a:t>
            </a:r>
            <a:r>
              <a:rPr lang="en-US" altLang="zh-CN" dirty="0" smtClean="0"/>
              <a:t>b)]</a:t>
            </a:r>
          </a:p>
          <a:p>
            <a:r>
              <a:rPr lang="en-US" altLang="zh-CN" dirty="0" smtClean="0"/>
              <a:t>results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[([</a:t>
            </a:r>
            <a:r>
              <a:rPr lang="en-US" altLang="zh-CN" dirty="0" err="1" smtClean="0"/>
              <a:t>b,a,EOS</a:t>
            </a:r>
            <a:r>
              <a:rPr lang="en-US" altLang="zh-CN" dirty="0" smtClean="0"/>
              <a:t>],</a:t>
            </a:r>
            <a:r>
              <a:rPr lang="zh-CN" altLang="en-US" dirty="0" smtClean="0"/>
              <a:t> </a:t>
            </a:r>
            <a:r>
              <a:rPr lang="en-US" altLang="zh-CN" dirty="0" smtClean="0"/>
              <a:t>0.245)]</a:t>
            </a:r>
            <a:endParaRPr lang="en-US" dirty="0" smtClean="0"/>
          </a:p>
          <a:p>
            <a:r>
              <a:rPr lang="en-US" altLang="zh-CN" dirty="0" err="1" smtClean="0"/>
              <a:t>target_inputs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[a,</a:t>
            </a:r>
            <a:r>
              <a:rPr lang="zh-CN" altLang="en-US" dirty="0" smtClean="0"/>
              <a:t> </a:t>
            </a:r>
            <a:r>
              <a:rPr lang="en-US" altLang="zh-CN" dirty="0" smtClean="0"/>
              <a:t>b]</a:t>
            </a:r>
          </a:p>
          <a:p>
            <a:r>
              <a:rPr lang="en-US" altLang="zh-CN" dirty="0" smtClean="0"/>
              <a:t>scores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[0.175,0.175]</a:t>
            </a:r>
          </a:p>
          <a:p>
            <a:r>
              <a:rPr lang="en-US" altLang="zh-CN" dirty="0" err="1" smtClean="0"/>
              <a:t>beam_parent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[1,1]</a:t>
            </a:r>
          </a:p>
          <a:p>
            <a:r>
              <a:rPr lang="en-US" altLang="zh-CN" dirty="0" smtClean="0"/>
              <a:t>sentences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[[</a:t>
            </a:r>
            <a:r>
              <a:rPr lang="en-US" altLang="zh-CN" dirty="0" err="1" smtClean="0"/>
              <a:t>b,b,a</a:t>
            </a:r>
            <a:r>
              <a:rPr lang="en-US" altLang="zh-CN" dirty="0" smtClean="0"/>
              <a:t>],</a:t>
            </a:r>
            <a:r>
              <a:rPr lang="zh-CN" altLang="en-US" dirty="0" smtClean="0"/>
              <a:t> 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b,b,b</a:t>
            </a:r>
            <a:r>
              <a:rPr lang="en-US" altLang="zh-CN" dirty="0" smtClean="0"/>
              <a:t>]]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5846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Beam</a:t>
            </a:r>
            <a:r>
              <a:rPr lang="zh-CN" altLang="en-US" dirty="0" smtClean="0"/>
              <a:t> </a:t>
            </a:r>
            <a:r>
              <a:rPr lang="en-US" altLang="zh-CN" dirty="0" smtClean="0"/>
              <a:t>Search</a:t>
            </a:r>
            <a:r>
              <a:rPr lang="zh-CN" altLang="en-US" dirty="0" smtClean="0"/>
              <a:t> 代码实现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8C42D9C-043B-2845-980E-F80ADD88464F}" type="slidenum">
              <a:rPr lang="en-US" altLang="zh-CN" smtClean="0"/>
              <a:pPr/>
              <a:t>31</a:t>
            </a:fld>
            <a:endParaRPr lang="en-US" altLang="zh-CN" dirty="0"/>
          </a:p>
        </p:txBody>
      </p:sp>
      <p:sp>
        <p:nvSpPr>
          <p:cNvPr id="37" name="Footer Placeholder 3"/>
          <p:cNvSpPr txBox="1">
            <a:spLocks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9pPr>
          </a:lstStyle>
          <a:p>
            <a:fld id="{48C42D9C-043B-2845-980E-F80ADD88464F}" type="slidenum">
              <a:rPr lang="en-US" altLang="zh-CN" smtClean="0"/>
              <a:pPr/>
              <a:t>31</a:t>
            </a:fld>
            <a:endParaRPr lang="en-US" altLang="zh-C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57" r="83787" b="10025"/>
          <a:stretch/>
        </p:blipFill>
        <p:spPr>
          <a:xfrm>
            <a:off x="5867400" y="2323120"/>
            <a:ext cx="762000" cy="208041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966287" y="4346138"/>
            <a:ext cx="564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</a:p>
          <a:p>
            <a:r>
              <a:rPr lang="zh-CN" altLang="en-US" dirty="0" smtClean="0"/>
              <a:t> </a:t>
            </a:r>
            <a:r>
              <a:rPr lang="en-US" altLang="zh-CN" dirty="0"/>
              <a:t>b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114800" y="3098898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983074" y="2565723"/>
                <a:ext cx="816955" cy="3747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3074" y="2565723"/>
                <a:ext cx="816955" cy="374783"/>
              </a:xfrm>
              <a:prstGeom prst="rect">
                <a:avLst/>
              </a:prstGeom>
              <a:blipFill rotWithShape="0">
                <a:blip r:embed="rId3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959483" y="3328301"/>
                <a:ext cx="808042" cy="374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9483" y="3328301"/>
                <a:ext cx="808042" cy="374205"/>
              </a:xfrm>
              <a:prstGeom prst="rect">
                <a:avLst/>
              </a:prstGeom>
              <a:blipFill rotWithShape="0">
                <a:blip r:embed="rId4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927" r="36432" b="10025"/>
          <a:stretch/>
        </p:blipFill>
        <p:spPr>
          <a:xfrm>
            <a:off x="986213" y="2565723"/>
            <a:ext cx="2987710" cy="159521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004318" y="4323774"/>
            <a:ext cx="2652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</a:t>
            </a:r>
            <a:r>
              <a:rPr lang="en-US" altLang="zh-CN" dirty="0" smtClean="0"/>
              <a:t>f1</a:t>
            </a:r>
            <a:r>
              <a:rPr lang="zh-CN" altLang="en-US" dirty="0" smtClean="0"/>
              <a:t>          </a:t>
            </a:r>
            <a:r>
              <a:rPr lang="en-US" altLang="zh-CN" dirty="0" smtClean="0"/>
              <a:t>f2</a:t>
            </a:r>
            <a:r>
              <a:rPr lang="zh-CN" altLang="en-US" dirty="0" smtClean="0"/>
              <a:t>         </a:t>
            </a:r>
            <a:r>
              <a:rPr lang="en-US" altLang="zh-CN" dirty="0" smtClean="0"/>
              <a:t>f3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89819" y="1328932"/>
            <a:ext cx="1513556" cy="646331"/>
          </a:xfrm>
          <a:prstGeom prst="rect">
            <a:avLst/>
          </a:prstGeom>
          <a:solidFill>
            <a:schemeClr val="accent1">
              <a:tint val="2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a:0.3</a:t>
            </a:r>
            <a:r>
              <a:rPr lang="zh-CN" altLang="en-US" dirty="0" smtClean="0"/>
              <a:t> </a:t>
            </a:r>
            <a:r>
              <a:rPr lang="en-US" altLang="zh-CN" dirty="0" smtClean="0">
                <a:solidFill>
                  <a:srgbClr val="009900"/>
                </a:solidFill>
              </a:rPr>
              <a:t>b:0.7</a:t>
            </a:r>
          </a:p>
          <a:p>
            <a:r>
              <a:rPr lang="en-US" altLang="zh-CN" dirty="0" smtClean="0">
                <a:solidFill>
                  <a:srgbClr val="009900"/>
                </a:solidFill>
              </a:rPr>
              <a:t>a:0.5</a:t>
            </a:r>
            <a:r>
              <a:rPr lang="zh-CN" altLang="en-US" dirty="0" smtClean="0"/>
              <a:t> </a:t>
            </a:r>
            <a:r>
              <a:rPr lang="en-US" altLang="zh-CN" dirty="0" smtClean="0"/>
              <a:t>b:0.5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917757" y="4648200"/>
            <a:ext cx="19313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solidFill>
                  <a:srgbClr val="0000FF"/>
                </a:solidFill>
              </a:rPr>
              <a:t>self.after_state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r>
              <a:rPr lang="en-US" altLang="zh-CN" dirty="0" smtClean="0"/>
              <a:t>[-1.5,-</a:t>
            </a:r>
            <a:r>
              <a:rPr lang="en-US" altLang="zh-CN" dirty="0"/>
              <a:t>2</a:t>
            </a:r>
            <a:r>
              <a:rPr lang="en-US" altLang="zh-CN" dirty="0" smtClean="0"/>
              <a:t>.3]</a:t>
            </a:r>
          </a:p>
          <a:p>
            <a:r>
              <a:rPr lang="en-US" altLang="zh-CN" dirty="0" smtClean="0"/>
              <a:t>[1.8,-2.1</a:t>
            </a:r>
            <a:r>
              <a:rPr lang="en-US" altLang="zh-CN" dirty="0" smtClean="0"/>
              <a:t>]</a:t>
            </a:r>
            <a:endParaRPr lang="en-US" altLang="zh-CN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3257625" y="5038247"/>
            <a:ext cx="21237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solidFill>
                  <a:srgbClr val="0000FF"/>
                </a:solidFill>
              </a:rPr>
              <a:t>self.before_state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r>
              <a:rPr lang="en-US" altLang="zh-CN" dirty="0" smtClean="0"/>
              <a:t>[-1.3,-0.3]</a:t>
            </a:r>
          </a:p>
          <a:p>
            <a:r>
              <a:rPr lang="en-US" altLang="zh-CN" dirty="0"/>
              <a:t>[-</a:t>
            </a:r>
            <a:r>
              <a:rPr lang="en-US" altLang="zh-CN" dirty="0" smtClean="0"/>
              <a:t>1.2,-0.5]</a:t>
            </a:r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1709953" y="4648200"/>
            <a:ext cx="1540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solidFill>
                  <a:srgbClr val="FF0000"/>
                </a:solidFill>
              </a:rPr>
              <a:t>self.sources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478284" y="4843901"/>
            <a:ext cx="1370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solidFill>
                  <a:srgbClr val="FF0000"/>
                </a:solidFill>
              </a:rPr>
              <a:t>self.inputs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10033" y="1203738"/>
            <a:ext cx="18095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solidFill>
                  <a:srgbClr val="009900"/>
                </a:solidFill>
              </a:rPr>
              <a:t>self.top_index</a:t>
            </a:r>
            <a:endParaRPr lang="en-US" altLang="zh-CN" dirty="0" smtClean="0">
              <a:solidFill>
                <a:srgbClr val="009900"/>
              </a:solidFill>
            </a:endParaRPr>
          </a:p>
          <a:p>
            <a:r>
              <a:rPr lang="en-US" altLang="zh-CN" dirty="0" err="1" smtClean="0">
                <a:solidFill>
                  <a:srgbClr val="009900"/>
                </a:solidFill>
              </a:rPr>
              <a:t>self.top_value</a:t>
            </a:r>
            <a:endParaRPr lang="en-US" altLang="zh-CN" dirty="0" smtClean="0">
              <a:solidFill>
                <a:srgbClr val="009900"/>
              </a:solidFill>
            </a:endParaRPr>
          </a:p>
          <a:p>
            <a:r>
              <a:rPr lang="en-US" altLang="zh-CN" dirty="0" err="1" smtClean="0">
                <a:solidFill>
                  <a:srgbClr val="009900"/>
                </a:solidFill>
              </a:rPr>
              <a:t>self.eos_value</a:t>
            </a:r>
            <a:endParaRPr lang="en-US" dirty="0">
              <a:solidFill>
                <a:srgbClr val="0099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09600" y="1219200"/>
            <a:ext cx="23163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Single-step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Decoder</a:t>
            </a:r>
            <a:endParaRPr lang="en-US" sz="2400" b="1" dirty="0"/>
          </a:p>
        </p:txBody>
      </p:sp>
      <p:cxnSp>
        <p:nvCxnSpPr>
          <p:cNvPr id="23" name="Straight Arrow Connector 22"/>
          <p:cNvCxnSpPr>
            <a:endCxn id="20" idx="0"/>
          </p:cNvCxnSpPr>
          <p:nvPr/>
        </p:nvCxnSpPr>
        <p:spPr bwMode="auto">
          <a:xfrm>
            <a:off x="4319486" y="3810000"/>
            <a:ext cx="1" cy="1228247"/>
          </a:xfrm>
          <a:prstGeom prst="straightConnector1">
            <a:avLst/>
          </a:prstGeom>
          <a:solidFill>
            <a:schemeClr val="accent1"/>
          </a:solidFill>
          <a:ln w="76200" cap="flat" cmpd="dbl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5" name="Straight Arrow Connector 24"/>
          <p:cNvCxnSpPr>
            <a:stCxn id="20" idx="0"/>
          </p:cNvCxnSpPr>
          <p:nvPr/>
        </p:nvCxnSpPr>
        <p:spPr bwMode="auto">
          <a:xfrm flipV="1">
            <a:off x="4319487" y="3317598"/>
            <a:ext cx="1402798" cy="172064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8" name="Straight Arrow Connector 27"/>
          <p:cNvCxnSpPr>
            <a:endCxn id="19" idx="0"/>
          </p:cNvCxnSpPr>
          <p:nvPr/>
        </p:nvCxnSpPr>
        <p:spPr bwMode="auto">
          <a:xfrm>
            <a:off x="6669326" y="2933779"/>
            <a:ext cx="1214113" cy="1714421"/>
          </a:xfrm>
          <a:prstGeom prst="straightConnector1">
            <a:avLst/>
          </a:prstGeom>
          <a:solidFill>
            <a:schemeClr val="accent1"/>
          </a:solidFill>
          <a:ln w="76200" cap="flat" cmpd="dbl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1" name="Straight Arrow Connector 30"/>
          <p:cNvCxnSpPr/>
          <p:nvPr/>
        </p:nvCxnSpPr>
        <p:spPr bwMode="auto">
          <a:xfrm flipH="1">
            <a:off x="4767525" y="5604773"/>
            <a:ext cx="2135851" cy="17923"/>
          </a:xfrm>
          <a:prstGeom prst="straightConnector1">
            <a:avLst/>
          </a:prstGeom>
          <a:solidFill>
            <a:schemeClr val="accent1"/>
          </a:solidFill>
          <a:ln w="76200" cap="flat" cmpd="dbl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5" name="TextBox 34"/>
          <p:cNvSpPr txBox="1"/>
          <p:nvPr/>
        </p:nvSpPr>
        <p:spPr>
          <a:xfrm>
            <a:off x="467365" y="5168666"/>
            <a:ext cx="22108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红色：</a:t>
            </a:r>
            <a:r>
              <a:rPr lang="en-US" altLang="zh-CN" dirty="0" smtClean="0">
                <a:solidFill>
                  <a:srgbClr val="FF0000"/>
                </a:solidFill>
              </a:rPr>
              <a:t>placeholder</a:t>
            </a:r>
          </a:p>
          <a:p>
            <a:r>
              <a:rPr lang="zh-CN" altLang="en-US" dirty="0" smtClean="0">
                <a:solidFill>
                  <a:srgbClr val="0000FF"/>
                </a:solidFill>
              </a:rPr>
              <a:t>蓝色：</a:t>
            </a:r>
            <a:r>
              <a:rPr lang="en-US" altLang="zh-CN" dirty="0" smtClean="0">
                <a:solidFill>
                  <a:srgbClr val="0000FF"/>
                </a:solidFill>
              </a:rPr>
              <a:t>variable</a:t>
            </a:r>
          </a:p>
          <a:p>
            <a:r>
              <a:rPr lang="zh-CN" altLang="en-US" dirty="0" smtClean="0"/>
              <a:t>箭头：</a:t>
            </a:r>
            <a:r>
              <a:rPr lang="en-US" altLang="zh-CN" dirty="0" smtClean="0"/>
              <a:t>operation</a:t>
            </a:r>
          </a:p>
          <a:p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140451" y="4081046"/>
            <a:ext cx="21964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encode2before_ops</a:t>
            </a:r>
            <a:endParaRPr lang="en-US" sz="2400" dirty="0"/>
          </a:p>
        </p:txBody>
      </p:sp>
      <p:sp>
        <p:nvSpPr>
          <p:cNvPr id="39" name="TextBox 38"/>
          <p:cNvSpPr txBox="1"/>
          <p:nvPr/>
        </p:nvSpPr>
        <p:spPr>
          <a:xfrm>
            <a:off x="4910031" y="5715000"/>
            <a:ext cx="19479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smtClean="0"/>
              <a:t>after2before_ops</a:t>
            </a:r>
            <a:endParaRPr lang="en-US" sz="2400" dirty="0"/>
          </a:p>
        </p:txBody>
      </p:sp>
      <p:sp>
        <p:nvSpPr>
          <p:cNvPr id="40" name="TextBox 39"/>
          <p:cNvSpPr txBox="1"/>
          <p:nvPr/>
        </p:nvSpPr>
        <p:spPr>
          <a:xfrm>
            <a:off x="6971005" y="3077537"/>
            <a:ext cx="20233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decode2after_ops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900773" y="5512553"/>
            <a:ext cx="21890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chemeClr val="accent2"/>
                </a:solidFill>
              </a:rPr>
              <a:t>self.beam_parent</a:t>
            </a:r>
            <a:endParaRPr lang="en-US" altLang="zh-CN" dirty="0">
              <a:solidFill>
                <a:schemeClr val="accent2"/>
              </a:solidFill>
            </a:endParaRPr>
          </a:p>
          <a:p>
            <a:r>
              <a:rPr lang="en-US" altLang="zh-CN" dirty="0">
                <a:solidFill>
                  <a:schemeClr val="accent2"/>
                </a:solidFill>
              </a:rPr>
              <a:t>[0,0]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0443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Beam</a:t>
            </a:r>
            <a:r>
              <a:rPr lang="zh-CN" altLang="en-US" dirty="0" smtClean="0"/>
              <a:t> </a:t>
            </a:r>
            <a:r>
              <a:rPr lang="en-US" altLang="zh-CN" dirty="0" smtClean="0"/>
              <a:t>Search</a:t>
            </a:r>
            <a:r>
              <a:rPr lang="zh-CN" altLang="en-US" dirty="0" smtClean="0"/>
              <a:t> 代码实现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SeqModel.py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init_beam_decoder</a:t>
            </a:r>
            <a:r>
              <a:rPr lang="en-US" altLang="zh-CN" dirty="0" smtClean="0"/>
              <a:t>()</a:t>
            </a:r>
            <a:r>
              <a:rPr lang="zh-CN" altLang="en-US" dirty="0" smtClean="0"/>
              <a:t> </a:t>
            </a:r>
            <a:r>
              <a:rPr lang="en-US" altLang="zh-CN" dirty="0" smtClean="0"/>
              <a:t>#</a:t>
            </a:r>
            <a:r>
              <a:rPr lang="zh-CN" altLang="en-US" dirty="0" smtClean="0"/>
              <a:t> </a:t>
            </a:r>
            <a:r>
              <a:rPr lang="en-US" altLang="zh-CN" dirty="0" smtClean="0"/>
              <a:t>“</a:t>
            </a:r>
            <a:r>
              <a:rPr lang="zh-CN" altLang="en-US" dirty="0" smtClean="0"/>
              <a:t>画</a:t>
            </a:r>
            <a:r>
              <a:rPr lang="en-US" altLang="zh-CN" dirty="0" smtClean="0"/>
              <a:t>”</a:t>
            </a:r>
            <a:r>
              <a:rPr lang="zh-CN" altLang="en-US" dirty="0" smtClean="0"/>
              <a:t>额外的“图”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beam_with_buckets</a:t>
            </a:r>
            <a:r>
              <a:rPr lang="en-US" altLang="zh-CN" dirty="0" smtClean="0"/>
              <a:t>()</a:t>
            </a:r>
            <a:r>
              <a:rPr lang="zh-CN" altLang="en-US" dirty="0" smtClean="0"/>
              <a:t> </a:t>
            </a:r>
            <a:r>
              <a:rPr lang="en-US" altLang="zh-CN" dirty="0" smtClean="0"/>
              <a:t>#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beam_basic_seq2seq()</a:t>
            </a:r>
            <a:r>
              <a:rPr lang="zh-CN" altLang="en-US" dirty="0" smtClean="0"/>
              <a:t> </a:t>
            </a:r>
            <a:r>
              <a:rPr lang="en-US" altLang="zh-CN" dirty="0" smtClean="0"/>
              <a:t>#</a:t>
            </a:r>
            <a:r>
              <a:rPr lang="zh-CN" altLang="en-US" dirty="0" smtClean="0"/>
              <a:t> </a:t>
            </a:r>
            <a:r>
              <a:rPr lang="en-US" altLang="zh-CN" dirty="0" smtClean="0"/>
              <a:t>Single-step</a:t>
            </a:r>
            <a:r>
              <a:rPr lang="zh-CN" altLang="en-US" dirty="0" smtClean="0"/>
              <a:t> </a:t>
            </a:r>
            <a:r>
              <a:rPr lang="en-US" altLang="zh-CN" dirty="0" smtClean="0"/>
              <a:t>decoder</a:t>
            </a:r>
          </a:p>
          <a:p>
            <a:pPr lvl="1"/>
            <a:r>
              <a:rPr lang="en-US" altLang="zh-CN" dirty="0" smtClean="0"/>
              <a:t>beam_attention_seq2seq()</a:t>
            </a:r>
            <a:r>
              <a:rPr lang="zh-CN" altLang="en-US" dirty="0" smtClean="0"/>
              <a:t> </a:t>
            </a:r>
            <a:r>
              <a:rPr lang="en-US" altLang="zh-CN" dirty="0" smtClean="0"/>
              <a:t>#</a:t>
            </a:r>
            <a:r>
              <a:rPr lang="zh-CN" altLang="en-US" dirty="0" smtClean="0"/>
              <a:t> </a:t>
            </a:r>
            <a:r>
              <a:rPr lang="en-US" altLang="zh-CN" dirty="0" smtClean="0">
                <a:solidFill>
                  <a:srgbClr val="009900"/>
                </a:solidFill>
              </a:rPr>
              <a:t>TODO</a:t>
            </a:r>
          </a:p>
          <a:p>
            <a:pPr lvl="1"/>
            <a:r>
              <a:rPr lang="en-US" altLang="zh-CN" dirty="0" err="1" smtClean="0"/>
              <a:t>show_before_state</a:t>
            </a:r>
            <a:r>
              <a:rPr lang="en-US" altLang="zh-CN" dirty="0" smtClean="0"/>
              <a:t>()</a:t>
            </a:r>
            <a:r>
              <a:rPr lang="zh-CN" altLang="en-US" dirty="0" smtClean="0"/>
              <a:t> </a:t>
            </a:r>
            <a:r>
              <a:rPr lang="en-US" altLang="zh-CN" dirty="0" smtClean="0"/>
              <a:t>#</a:t>
            </a:r>
            <a:r>
              <a:rPr lang="zh-CN" altLang="en-US" dirty="0" smtClean="0"/>
              <a:t> 调试用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show_after_state</a:t>
            </a:r>
            <a:r>
              <a:rPr lang="en-US" altLang="zh-CN" dirty="0" smtClean="0"/>
              <a:t>()</a:t>
            </a:r>
            <a:r>
              <a:rPr lang="zh-CN" altLang="en-US" dirty="0" smtClean="0"/>
              <a:t> </a:t>
            </a:r>
            <a:r>
              <a:rPr lang="en-US" altLang="zh-CN" dirty="0"/>
              <a:t>#</a:t>
            </a:r>
            <a:r>
              <a:rPr lang="zh-CN" altLang="en-US" dirty="0"/>
              <a:t> 调试</a:t>
            </a:r>
            <a:r>
              <a:rPr lang="zh-CN" altLang="en-US" dirty="0" smtClean="0"/>
              <a:t>用</a:t>
            </a:r>
            <a:endParaRPr lang="en-US" altLang="zh-CN" dirty="0" smtClean="0"/>
          </a:p>
          <a:p>
            <a:pPr lvl="1"/>
            <a:r>
              <a:rPr lang="en-US" altLang="zh-CN" dirty="0" err="1"/>
              <a:t>beam_step</a:t>
            </a:r>
            <a:r>
              <a:rPr lang="en-US" altLang="zh-CN" dirty="0"/>
              <a:t>()</a:t>
            </a:r>
          </a:p>
          <a:p>
            <a:pPr lvl="1"/>
            <a:r>
              <a:rPr lang="en-US" altLang="zh-CN" dirty="0" err="1"/>
              <a:t>get_batch_test</a:t>
            </a:r>
            <a:r>
              <a:rPr lang="en-US" altLang="zh-CN" dirty="0" smtClean="0"/>
              <a:t>()</a:t>
            </a:r>
            <a:endParaRPr lang="en-US" altLang="zh-C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8C42D9C-043B-2845-980E-F80ADD88464F}" type="slidenum">
              <a:rPr lang="en-US" altLang="zh-CN" smtClean="0"/>
              <a:pPr/>
              <a:t>32</a:t>
            </a:fld>
            <a:endParaRPr lang="en-US" altLang="zh-CN" dirty="0"/>
          </a:p>
        </p:txBody>
      </p:sp>
      <p:sp>
        <p:nvSpPr>
          <p:cNvPr id="37" name="Footer Placeholder 3"/>
          <p:cNvSpPr txBox="1">
            <a:spLocks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9pPr>
          </a:lstStyle>
          <a:p>
            <a:fld id="{48C42D9C-043B-2845-980E-F80ADD88464F}" type="slidenum">
              <a:rPr lang="en-US" altLang="zh-CN" smtClean="0"/>
              <a:pPr/>
              <a:t>32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61986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Seq2Seq</a:t>
            </a:r>
            <a:r>
              <a:rPr lang="zh-CN" altLang="en-US" dirty="0"/>
              <a:t> 代码实现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8C42D9C-043B-2845-980E-F80ADD88464F}" type="slidenum">
              <a:rPr lang="en-US" altLang="zh-CN" smtClean="0"/>
              <a:pPr/>
              <a:t>33</a:t>
            </a:fld>
            <a:endParaRPr lang="en-US" altLang="zh-C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0357" r="80034" b="10025"/>
          <a:stretch/>
        </p:blipFill>
        <p:spPr>
          <a:xfrm>
            <a:off x="852487" y="2355647"/>
            <a:ext cx="1116029" cy="2286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638" t="10357" r="65620" b="10025"/>
          <a:stretch/>
        </p:blipFill>
        <p:spPr>
          <a:xfrm>
            <a:off x="6591038" y="2325968"/>
            <a:ext cx="1962150" cy="2286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66800" y="5638800"/>
            <a:ext cx="6640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self.source_embed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[</a:t>
            </a:r>
            <a:r>
              <a:rPr lang="zh-CN" altLang="en-US" dirty="0" smtClean="0"/>
              <a:t>                    </a:t>
            </a:r>
            <a:r>
              <a:rPr lang="en-US" altLang="zh-CN" dirty="0" smtClean="0"/>
              <a:t>]</a:t>
            </a:r>
            <a:r>
              <a:rPr lang="zh-CN" altLang="en-US" dirty="0" smtClean="0"/>
              <a:t>  </a:t>
            </a:r>
            <a:r>
              <a:rPr lang="en-US" altLang="zh-CN" dirty="0" smtClean="0"/>
              <a:t>[</a:t>
            </a:r>
            <a:r>
              <a:rPr lang="zh-CN" altLang="en-US" dirty="0" smtClean="0"/>
              <a:t>                    </a:t>
            </a:r>
            <a:r>
              <a:rPr lang="en-US" altLang="zh-CN" dirty="0" smtClean="0"/>
              <a:t>]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798274" y="5670254"/>
            <a:ext cx="457200" cy="30428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宋体" charset="0"/>
              <a:cs typeface="宋体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4800600" y="5675495"/>
            <a:ext cx="457200" cy="30428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宋体" charset="0"/>
              <a:cs typeface="宋体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741374" y="5670253"/>
            <a:ext cx="457200" cy="30428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宋体" charset="0"/>
              <a:cs typeface="宋体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6566693" y="5670253"/>
            <a:ext cx="457200" cy="30428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宋体" charset="0"/>
              <a:cs typeface="宋体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 bwMode="auto">
          <a:xfrm flipH="1" flipV="1">
            <a:off x="1219200" y="4611968"/>
            <a:ext cx="2807674" cy="102683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6" name="Straight Arrow Connector 15"/>
          <p:cNvCxnSpPr/>
          <p:nvPr/>
        </p:nvCxnSpPr>
        <p:spPr bwMode="auto">
          <a:xfrm flipV="1">
            <a:off x="4026874" y="4598254"/>
            <a:ext cx="735103" cy="104530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7" name="Straight Arrow Connector 26"/>
          <p:cNvCxnSpPr/>
          <p:nvPr/>
        </p:nvCxnSpPr>
        <p:spPr bwMode="auto">
          <a:xfrm flipV="1">
            <a:off x="5029200" y="4611968"/>
            <a:ext cx="851726" cy="102993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0" name="Straight Arrow Connector 29"/>
          <p:cNvCxnSpPr/>
          <p:nvPr/>
        </p:nvCxnSpPr>
        <p:spPr bwMode="auto">
          <a:xfrm flipV="1">
            <a:off x="5981177" y="4611968"/>
            <a:ext cx="1181623" cy="101110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2" name="Straight Arrow Connector 31"/>
          <p:cNvCxnSpPr/>
          <p:nvPr/>
        </p:nvCxnSpPr>
        <p:spPr bwMode="auto">
          <a:xfrm flipV="1">
            <a:off x="6771275" y="4661638"/>
            <a:ext cx="1458325" cy="97716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638" t="10357" r="58426" b="10025"/>
          <a:stretch/>
        </p:blipFill>
        <p:spPr>
          <a:xfrm>
            <a:off x="4303234" y="2346475"/>
            <a:ext cx="2193846" cy="228600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57" r="85499" b="10025"/>
          <a:stretch/>
        </p:blipFill>
        <p:spPr>
          <a:xfrm>
            <a:off x="2208536" y="2369935"/>
            <a:ext cx="810583" cy="2286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92082" y="1549587"/>
            <a:ext cx="7848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self.losses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[</a:t>
            </a:r>
            <a:r>
              <a:rPr lang="zh-CN" altLang="en-US" dirty="0" smtClean="0"/>
              <a:t> </a:t>
            </a:r>
            <a:r>
              <a:rPr lang="en-US" altLang="zh-CN" dirty="0" smtClean="0"/>
              <a:t>loss1,</a:t>
            </a:r>
            <a:r>
              <a:rPr lang="zh-CN" altLang="en-US" dirty="0" smtClean="0"/>
              <a:t>                                                       </a:t>
            </a:r>
            <a:r>
              <a:rPr lang="en-US" altLang="zh-CN" dirty="0" smtClean="0"/>
              <a:t>loss2</a:t>
            </a:r>
            <a:r>
              <a:rPr lang="zh-CN" altLang="en-US" dirty="0" smtClean="0"/>
              <a:t> </a:t>
            </a:r>
            <a:r>
              <a:rPr lang="en-US" altLang="zh-CN" dirty="0" smtClean="0"/>
              <a:t>]</a:t>
            </a:r>
            <a:endParaRPr lang="en-US" dirty="0"/>
          </a:p>
        </p:txBody>
      </p:sp>
      <p:cxnSp>
        <p:nvCxnSpPr>
          <p:cNvPr id="33" name="Straight Arrow Connector 32"/>
          <p:cNvCxnSpPr>
            <a:stCxn id="12" idx="0"/>
            <a:endCxn id="29" idx="2"/>
          </p:cNvCxnSpPr>
          <p:nvPr/>
        </p:nvCxnSpPr>
        <p:spPr bwMode="auto">
          <a:xfrm flipH="1" flipV="1">
            <a:off x="2613828" y="4655935"/>
            <a:ext cx="3356146" cy="101431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9" name="Straight Arrow Connector 38"/>
          <p:cNvCxnSpPr>
            <a:stCxn id="29" idx="0"/>
          </p:cNvCxnSpPr>
          <p:nvPr/>
        </p:nvCxnSpPr>
        <p:spPr bwMode="auto">
          <a:xfrm flipV="1">
            <a:off x="2613828" y="1903193"/>
            <a:ext cx="102526" cy="46674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2" name="Straight Arrow Connector 41"/>
          <p:cNvCxnSpPr/>
          <p:nvPr/>
        </p:nvCxnSpPr>
        <p:spPr bwMode="auto">
          <a:xfrm flipH="1" flipV="1">
            <a:off x="7924800" y="1932633"/>
            <a:ext cx="304800" cy="35973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5" name="Straight Arrow Connector 44"/>
          <p:cNvCxnSpPr/>
          <p:nvPr/>
        </p:nvCxnSpPr>
        <p:spPr bwMode="auto">
          <a:xfrm flipV="1">
            <a:off x="7162800" y="1952516"/>
            <a:ext cx="762000" cy="35357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560565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Seq2Seq</a:t>
            </a:r>
            <a:r>
              <a:rPr lang="zh-CN" altLang="en-US" dirty="0"/>
              <a:t> 代码实现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8C42D9C-043B-2845-980E-F80ADD88464F}" type="slidenum">
              <a:rPr lang="en-US" altLang="zh-CN" smtClean="0"/>
              <a:pPr/>
              <a:t>34</a:t>
            </a:fld>
            <a:endParaRPr lang="en-US" altLang="zh-C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638" t="10357" r="65620" b="10025"/>
          <a:stretch/>
        </p:blipFill>
        <p:spPr>
          <a:xfrm>
            <a:off x="6591038" y="2325968"/>
            <a:ext cx="1962150" cy="2286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66800" y="5638800"/>
            <a:ext cx="6569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                              </a:t>
            </a:r>
            <a:r>
              <a:rPr lang="en-US" altLang="zh-CN" dirty="0" smtClean="0"/>
              <a:t>[</a:t>
            </a:r>
            <a:r>
              <a:rPr lang="zh-CN" altLang="en-US" dirty="0" smtClean="0"/>
              <a:t>                    </a:t>
            </a:r>
            <a:r>
              <a:rPr lang="en-US" altLang="zh-CN" dirty="0" smtClean="0"/>
              <a:t>]</a:t>
            </a:r>
            <a:r>
              <a:rPr lang="zh-CN" altLang="en-US" dirty="0" smtClean="0"/>
              <a:t>  </a:t>
            </a:r>
            <a:r>
              <a:rPr lang="en-US" altLang="zh-CN" dirty="0" smtClean="0"/>
              <a:t>[</a:t>
            </a:r>
            <a:r>
              <a:rPr lang="zh-CN" altLang="en-US" dirty="0" smtClean="0"/>
              <a:t>                    </a:t>
            </a:r>
            <a:r>
              <a:rPr lang="en-US" altLang="zh-CN" dirty="0" smtClean="0"/>
              <a:t>]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798274" y="5670254"/>
            <a:ext cx="457200" cy="30428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  <a:ea typeface="宋体" charset="0"/>
                <a:cs typeface="宋体" charset="0"/>
              </a:rPr>
              <a:t>s1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宋体" charset="0"/>
              <a:cs typeface="宋体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4800600" y="5675495"/>
            <a:ext cx="457200" cy="30428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  <a:ea typeface="宋体" charset="0"/>
                <a:cs typeface="宋体" charset="0"/>
              </a:rPr>
              <a:t>s2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宋体" charset="0"/>
              <a:cs typeface="宋体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741374" y="5670253"/>
            <a:ext cx="457200" cy="30428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  <a:ea typeface="宋体" charset="0"/>
                <a:cs typeface="宋体" charset="0"/>
              </a:rPr>
              <a:t>t1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宋体" charset="0"/>
              <a:cs typeface="宋体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6566693" y="5670253"/>
            <a:ext cx="457200" cy="30428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  <a:ea typeface="宋体" charset="0"/>
                <a:cs typeface="宋体" charset="0"/>
              </a:rPr>
              <a:t>t2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宋体" charset="0"/>
              <a:cs typeface="宋体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 bwMode="auto">
          <a:xfrm flipV="1">
            <a:off x="4026874" y="4598254"/>
            <a:ext cx="735103" cy="104530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7" name="Straight Arrow Connector 26"/>
          <p:cNvCxnSpPr/>
          <p:nvPr/>
        </p:nvCxnSpPr>
        <p:spPr bwMode="auto">
          <a:xfrm flipV="1">
            <a:off x="5029200" y="4611968"/>
            <a:ext cx="851726" cy="102993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0" name="Straight Arrow Connector 29"/>
          <p:cNvCxnSpPr/>
          <p:nvPr/>
        </p:nvCxnSpPr>
        <p:spPr bwMode="auto">
          <a:xfrm flipV="1">
            <a:off x="5981177" y="4611968"/>
            <a:ext cx="1181623" cy="101110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2" name="Straight Arrow Connector 31"/>
          <p:cNvCxnSpPr/>
          <p:nvPr/>
        </p:nvCxnSpPr>
        <p:spPr bwMode="auto">
          <a:xfrm flipV="1">
            <a:off x="6771275" y="4661638"/>
            <a:ext cx="1458325" cy="97716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638" t="10357" r="58426" b="10025"/>
          <a:stretch/>
        </p:blipFill>
        <p:spPr>
          <a:xfrm>
            <a:off x="4303234" y="2346475"/>
            <a:ext cx="2193846" cy="2286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92082" y="1549587"/>
            <a:ext cx="7848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self.losses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[</a:t>
            </a:r>
            <a:r>
              <a:rPr lang="zh-CN" altLang="en-US" dirty="0" smtClean="0"/>
              <a:t> </a:t>
            </a:r>
            <a:r>
              <a:rPr lang="en-US" altLang="zh-CN" dirty="0" smtClean="0"/>
              <a:t>loss1,</a:t>
            </a:r>
            <a:r>
              <a:rPr lang="zh-CN" altLang="en-US" dirty="0" smtClean="0"/>
              <a:t>                                                       </a:t>
            </a:r>
            <a:r>
              <a:rPr lang="en-US" altLang="zh-CN" dirty="0" smtClean="0"/>
              <a:t>loss2</a:t>
            </a:r>
            <a:r>
              <a:rPr lang="zh-CN" altLang="en-US" dirty="0" smtClean="0"/>
              <a:t> </a:t>
            </a:r>
            <a:r>
              <a:rPr lang="en-US" altLang="zh-CN" dirty="0" smtClean="0"/>
              <a:t>]</a:t>
            </a:r>
            <a:endParaRPr lang="en-US" dirty="0"/>
          </a:p>
        </p:txBody>
      </p:sp>
      <p:cxnSp>
        <p:nvCxnSpPr>
          <p:cNvPr id="39" name="Straight Arrow Connector 38"/>
          <p:cNvCxnSpPr/>
          <p:nvPr/>
        </p:nvCxnSpPr>
        <p:spPr bwMode="auto">
          <a:xfrm flipH="1" flipV="1">
            <a:off x="2716354" y="1903193"/>
            <a:ext cx="4307539" cy="42277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2" name="Straight Arrow Connector 41"/>
          <p:cNvCxnSpPr/>
          <p:nvPr/>
        </p:nvCxnSpPr>
        <p:spPr bwMode="auto">
          <a:xfrm flipH="1" flipV="1">
            <a:off x="7924800" y="1932633"/>
            <a:ext cx="304800" cy="35973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5" name="Straight Arrow Connector 44"/>
          <p:cNvCxnSpPr/>
          <p:nvPr/>
        </p:nvCxnSpPr>
        <p:spPr bwMode="auto">
          <a:xfrm flipV="1">
            <a:off x="7162800" y="1952516"/>
            <a:ext cx="762000" cy="35357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" name="TextBox 6"/>
          <p:cNvSpPr txBox="1"/>
          <p:nvPr/>
        </p:nvSpPr>
        <p:spPr>
          <a:xfrm>
            <a:off x="658744" y="1172392"/>
            <a:ext cx="2805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为什么不“画”成这样？ 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71500" y="2400300"/>
            <a:ext cx="37192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sess.run</a:t>
            </a:r>
            <a:r>
              <a:rPr lang="en-US" altLang="zh-CN" dirty="0" smtClean="0"/>
              <a:t>([loss2],[s1,s2,t1,t2])</a:t>
            </a:r>
          </a:p>
          <a:p>
            <a:endParaRPr lang="en-US" dirty="0"/>
          </a:p>
          <a:p>
            <a:r>
              <a:rPr lang="en-US" altLang="zh-CN" dirty="0" err="1" smtClean="0"/>
              <a:t>sess.run</a:t>
            </a:r>
            <a:r>
              <a:rPr lang="en-US" altLang="zh-CN" dirty="0" smtClean="0"/>
              <a:t>([loss1],[?]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6320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Beam</a:t>
            </a:r>
            <a:r>
              <a:rPr lang="zh-CN" altLang="en-US" dirty="0"/>
              <a:t> </a:t>
            </a:r>
            <a:r>
              <a:rPr lang="en-US" altLang="zh-CN" dirty="0"/>
              <a:t>Search</a:t>
            </a:r>
            <a:r>
              <a:rPr lang="zh-CN" altLang="en-US" dirty="0"/>
              <a:t> 代码实现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8C42D9C-043B-2845-980E-F80ADD88464F}" type="slidenum">
              <a:rPr lang="en-US" altLang="zh-CN" smtClean="0"/>
              <a:pPr/>
              <a:t>35</a:t>
            </a:fld>
            <a:endParaRPr lang="en-US" altLang="zh-C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0357" r="80034" b="10025"/>
          <a:stretch/>
        </p:blipFill>
        <p:spPr>
          <a:xfrm>
            <a:off x="852487" y="2355647"/>
            <a:ext cx="1116029" cy="2286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638" t="10357" r="81569" b="10025"/>
          <a:stretch/>
        </p:blipFill>
        <p:spPr>
          <a:xfrm>
            <a:off x="6591038" y="2325968"/>
            <a:ext cx="1116747" cy="2286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66800" y="5638800"/>
            <a:ext cx="5496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self.source_embed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[</a:t>
            </a:r>
            <a:r>
              <a:rPr lang="zh-CN" altLang="en-US" dirty="0" smtClean="0"/>
              <a:t>                    </a:t>
            </a:r>
            <a:r>
              <a:rPr lang="en-US" altLang="zh-CN" dirty="0" smtClean="0"/>
              <a:t>]</a:t>
            </a:r>
            <a:r>
              <a:rPr lang="zh-CN" altLang="en-US" dirty="0" smtClean="0"/>
              <a:t>  </a:t>
            </a:r>
            <a:r>
              <a:rPr lang="en-US" altLang="zh-CN" dirty="0" smtClean="0"/>
              <a:t>[</a:t>
            </a:r>
            <a:r>
              <a:rPr lang="zh-CN" altLang="en-US" dirty="0" smtClean="0"/>
              <a:t>       </a:t>
            </a:r>
            <a:r>
              <a:rPr lang="en-US" altLang="zh-CN" dirty="0" smtClean="0"/>
              <a:t>]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798274" y="5670254"/>
            <a:ext cx="457200" cy="30428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宋体" charset="0"/>
              <a:cs typeface="宋体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4800600" y="5675495"/>
            <a:ext cx="457200" cy="30428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宋体" charset="0"/>
              <a:cs typeface="宋体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741374" y="5670253"/>
            <a:ext cx="457200" cy="30428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宋体" charset="0"/>
              <a:cs typeface="宋体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 bwMode="auto">
          <a:xfrm flipH="1" flipV="1">
            <a:off x="1219200" y="4611968"/>
            <a:ext cx="2807674" cy="102683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6" name="Straight Arrow Connector 15"/>
          <p:cNvCxnSpPr/>
          <p:nvPr/>
        </p:nvCxnSpPr>
        <p:spPr bwMode="auto">
          <a:xfrm flipV="1">
            <a:off x="4026874" y="4598254"/>
            <a:ext cx="735103" cy="104530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7" name="Straight Arrow Connector 26"/>
          <p:cNvCxnSpPr/>
          <p:nvPr/>
        </p:nvCxnSpPr>
        <p:spPr bwMode="auto">
          <a:xfrm flipV="1">
            <a:off x="5029200" y="4611968"/>
            <a:ext cx="851726" cy="102993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0" name="Straight Arrow Connector 29"/>
          <p:cNvCxnSpPr/>
          <p:nvPr/>
        </p:nvCxnSpPr>
        <p:spPr bwMode="auto">
          <a:xfrm flipV="1">
            <a:off x="5981177" y="4611968"/>
            <a:ext cx="1181623" cy="101110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638" t="10357" r="58426" b="10025"/>
          <a:stretch/>
        </p:blipFill>
        <p:spPr>
          <a:xfrm>
            <a:off x="4303234" y="2346475"/>
            <a:ext cx="2193846" cy="228600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57" r="85499" b="10025"/>
          <a:stretch/>
        </p:blipFill>
        <p:spPr>
          <a:xfrm>
            <a:off x="2208536" y="2369935"/>
            <a:ext cx="810583" cy="2286000"/>
          </a:xfrm>
          <a:prstGeom prst="rect">
            <a:avLst/>
          </a:prstGeom>
        </p:spPr>
      </p:pic>
      <p:cxnSp>
        <p:nvCxnSpPr>
          <p:cNvPr id="33" name="Straight Arrow Connector 32"/>
          <p:cNvCxnSpPr>
            <a:stCxn id="12" idx="0"/>
            <a:endCxn id="29" idx="2"/>
          </p:cNvCxnSpPr>
          <p:nvPr/>
        </p:nvCxnSpPr>
        <p:spPr bwMode="auto">
          <a:xfrm flipH="1" flipV="1">
            <a:off x="2613828" y="4655935"/>
            <a:ext cx="3356146" cy="101431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8" name="TextBox 7"/>
          <p:cNvSpPr txBox="1"/>
          <p:nvPr/>
        </p:nvSpPr>
        <p:spPr>
          <a:xfrm>
            <a:off x="600091" y="1283078"/>
            <a:ext cx="2716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beam_with_buckets</a:t>
            </a:r>
            <a:r>
              <a:rPr lang="en-US" altLang="zh-CN" dirty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5328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Beam</a:t>
            </a:r>
            <a:r>
              <a:rPr lang="zh-CN" altLang="en-US" dirty="0"/>
              <a:t> </a:t>
            </a:r>
            <a:r>
              <a:rPr lang="en-US" altLang="zh-CN" dirty="0"/>
              <a:t>Search</a:t>
            </a:r>
            <a:r>
              <a:rPr lang="zh-CN" altLang="en-US" dirty="0"/>
              <a:t> 代码实现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BLEU</a:t>
            </a:r>
            <a:r>
              <a:rPr lang="zh-CN" altLang="en-US" dirty="0" smtClean="0"/>
              <a:t> </a:t>
            </a:r>
            <a:r>
              <a:rPr lang="en-US" altLang="zh-CN" dirty="0" smtClean="0"/>
              <a:t>score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评价机器翻译的标准</a:t>
            </a:r>
            <a:endParaRPr lang="en-US" altLang="zh-C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8C42D9C-043B-2845-980E-F80ADD88464F}" type="slidenum">
              <a:rPr lang="en-US" altLang="zh-CN" smtClean="0"/>
              <a:pPr/>
              <a:t>36</a:t>
            </a:fld>
            <a:endParaRPr lang="en-US" altLang="zh-C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488" y="2895600"/>
            <a:ext cx="8445500" cy="184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0473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Beam</a:t>
            </a:r>
            <a:r>
              <a:rPr lang="zh-CN" altLang="en-US" dirty="0"/>
              <a:t> </a:t>
            </a:r>
            <a:r>
              <a:rPr lang="en-US" altLang="zh-CN" dirty="0"/>
              <a:t>Search</a:t>
            </a:r>
            <a:r>
              <a:rPr lang="zh-CN" altLang="en-US" dirty="0"/>
              <a:t> 代码实现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BLEU</a:t>
            </a:r>
            <a:r>
              <a:rPr lang="zh-CN" altLang="en-US" dirty="0" smtClean="0"/>
              <a:t> </a:t>
            </a:r>
            <a:r>
              <a:rPr lang="en-US" altLang="zh-CN" dirty="0" smtClean="0"/>
              <a:t>score</a:t>
            </a:r>
            <a:r>
              <a:rPr lang="zh-CN" altLang="en-US" dirty="0" smtClean="0"/>
              <a:t> </a:t>
            </a:r>
            <a:endParaRPr lang="en-US" altLang="zh-CN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8C42D9C-043B-2845-980E-F80ADD88464F}" type="slidenum">
              <a:rPr lang="en-US" altLang="zh-CN" smtClean="0"/>
              <a:pPr/>
              <a:t>37</a:t>
            </a:fld>
            <a:endParaRPr lang="en-US" altLang="zh-C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792287"/>
            <a:ext cx="6653226" cy="434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0405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Beam</a:t>
            </a:r>
            <a:r>
              <a:rPr lang="zh-CN" altLang="en-US" dirty="0"/>
              <a:t> </a:t>
            </a:r>
            <a:r>
              <a:rPr lang="en-US" altLang="zh-CN" dirty="0"/>
              <a:t>Search</a:t>
            </a:r>
            <a:r>
              <a:rPr lang="zh-CN" altLang="en-US" dirty="0"/>
              <a:t> 代码实现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BLEU</a:t>
            </a:r>
            <a:r>
              <a:rPr lang="zh-CN" altLang="en-US" dirty="0" smtClean="0"/>
              <a:t> </a:t>
            </a:r>
            <a:r>
              <a:rPr lang="en-US" altLang="zh-CN" dirty="0" smtClean="0"/>
              <a:t>score</a:t>
            </a:r>
            <a:endParaRPr lang="en-US" altLang="zh-CN" dirty="0"/>
          </a:p>
          <a:p>
            <a:pPr lvl="1"/>
            <a:r>
              <a:rPr lang="en-US" altLang="zh-CN" dirty="0" smtClean="0"/>
              <a:t>bash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beam_decode_small.sh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bash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bleu_small.sh</a:t>
            </a:r>
            <a:endParaRPr lang="en-US" altLang="zh-CN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8C42D9C-043B-2845-980E-F80ADD88464F}" type="slidenum">
              <a:rPr lang="en-US" altLang="zh-CN" smtClean="0"/>
              <a:pPr/>
              <a:t>38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802565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Beam</a:t>
            </a:r>
            <a:r>
              <a:rPr lang="zh-CN" altLang="en-US" dirty="0"/>
              <a:t> </a:t>
            </a:r>
            <a:r>
              <a:rPr lang="en-US" altLang="zh-CN" dirty="0"/>
              <a:t>Search</a:t>
            </a:r>
            <a:r>
              <a:rPr lang="zh-CN" altLang="en-US" dirty="0"/>
              <a:t> 代码实现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高难度，高价值的作业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实现</a:t>
            </a:r>
            <a:r>
              <a:rPr lang="en-US" altLang="zh-CN" dirty="0" smtClean="0"/>
              <a:t>attention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的</a:t>
            </a:r>
            <a:r>
              <a:rPr lang="en-US" altLang="zh-CN" dirty="0" smtClean="0"/>
              <a:t>beam</a:t>
            </a:r>
            <a:r>
              <a:rPr lang="zh-CN" altLang="en-US" dirty="0" smtClean="0"/>
              <a:t> </a:t>
            </a:r>
            <a:r>
              <a:rPr lang="en-US" altLang="zh-CN" dirty="0" smtClean="0"/>
              <a:t>search</a:t>
            </a:r>
            <a:endParaRPr lang="en-US" altLang="zh-CN" dirty="0"/>
          </a:p>
          <a:p>
            <a:pPr lvl="2"/>
            <a:r>
              <a:rPr lang="en-US" altLang="zh-CN" dirty="0" smtClean="0"/>
              <a:t>beam_attention_seq2seq</a:t>
            </a:r>
            <a:r>
              <a:rPr lang="en-US" altLang="zh-CN" dirty="0" smtClean="0"/>
              <a:t>()</a:t>
            </a:r>
          </a:p>
          <a:p>
            <a:pPr lvl="2"/>
            <a:r>
              <a:rPr lang="en-US" altLang="zh-CN" dirty="0" err="1" smtClean="0"/>
              <a:t>feed_input</a:t>
            </a:r>
            <a:r>
              <a:rPr lang="zh-CN" altLang="en-US" dirty="0" smtClean="0"/>
              <a:t>是否需要加</a:t>
            </a:r>
            <a:r>
              <a:rPr lang="en-US" altLang="zh-CN" dirty="0" err="1" smtClean="0"/>
              <a:t>before_ht_att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after_ht_att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一周时间实现，实现成功的有神秘礼物</a:t>
            </a:r>
            <a:endParaRPr lang="en-US" altLang="zh-CN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8C42D9C-043B-2845-980E-F80ADD88464F}" type="slidenum">
              <a:rPr lang="en-US" altLang="zh-CN" smtClean="0"/>
              <a:pPr/>
              <a:t>39</a:t>
            </a:fld>
            <a:endParaRPr lang="en-US" altLang="zh-C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638" y="3761113"/>
            <a:ext cx="2743200" cy="225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87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Beam</a:t>
            </a:r>
            <a:r>
              <a:rPr lang="zh-CN" altLang="en-US" dirty="0"/>
              <a:t> </a:t>
            </a:r>
            <a:r>
              <a:rPr lang="en-US" altLang="zh-CN" dirty="0" smtClean="0"/>
              <a:t>Search</a:t>
            </a:r>
            <a:r>
              <a:rPr lang="zh-CN" altLang="en-US" dirty="0" smtClean="0"/>
              <a:t> </a:t>
            </a:r>
            <a:r>
              <a:rPr lang="zh-CN" altLang="en-US" dirty="0"/>
              <a:t>实现细节</a:t>
            </a:r>
            <a:r>
              <a:rPr lang="en-US" altLang="zh-CN" dirty="0"/>
              <a:t>(</a:t>
            </a:r>
            <a:r>
              <a:rPr lang="zh-CN" altLang="en-US" dirty="0"/>
              <a:t>续</a:t>
            </a:r>
            <a:r>
              <a:rPr lang="en-US" altLang="zh-CN" dirty="0"/>
              <a:t>)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Tensorflow</a:t>
            </a:r>
            <a:r>
              <a:rPr lang="zh-CN" altLang="en-US" dirty="0"/>
              <a:t> 一般的工作</a:t>
            </a:r>
            <a:r>
              <a:rPr lang="zh-CN" altLang="en-US" dirty="0" smtClean="0"/>
              <a:t>流程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</a:t>
            </a:r>
            <a:r>
              <a:rPr lang="en-US" altLang="zh-CN" dirty="0"/>
              <a:t>)</a:t>
            </a:r>
            <a:r>
              <a:rPr lang="zh-CN" altLang="en-US" dirty="0" smtClean="0"/>
              <a:t>“画图”：构造计算图</a:t>
            </a:r>
            <a:r>
              <a:rPr lang="en-US" altLang="zh-CN" dirty="0" smtClean="0"/>
              <a:t>(computation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graph)</a:t>
            </a:r>
          </a:p>
          <a:p>
            <a:pPr lvl="2"/>
            <a:r>
              <a:rPr lang="zh-CN" altLang="en-US" dirty="0" smtClean="0"/>
              <a:t>入口： </a:t>
            </a:r>
            <a:r>
              <a:rPr lang="en-US" altLang="zh-CN" dirty="0" smtClean="0"/>
              <a:t>placeholder</a:t>
            </a:r>
          </a:p>
          <a:p>
            <a:pPr lvl="2"/>
            <a:r>
              <a:rPr lang="zh-CN" altLang="en-US" dirty="0" smtClean="0"/>
              <a:t>出口：任何一个可以计算的操作</a:t>
            </a:r>
            <a:r>
              <a:rPr lang="en-US" altLang="zh-CN" dirty="0" smtClean="0"/>
              <a:t>(operation)</a:t>
            </a:r>
            <a:r>
              <a:rPr lang="zh-CN" altLang="en-US" dirty="0" smtClean="0"/>
              <a:t>或者中间变量</a:t>
            </a:r>
            <a:r>
              <a:rPr lang="en-US" altLang="zh-CN" dirty="0" smtClean="0"/>
              <a:t>(tensor)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8C42D9C-043B-2845-980E-F80ADD88464F}" type="slidenum">
              <a:rPr lang="en-US" altLang="zh-CN" smtClean="0"/>
              <a:pPr/>
              <a:t>4</a:t>
            </a:fld>
            <a:endParaRPr lang="en-US" altLang="zh-CN" dirty="0"/>
          </a:p>
        </p:txBody>
      </p:sp>
      <p:sp>
        <p:nvSpPr>
          <p:cNvPr id="3" name="Oval 2"/>
          <p:cNvSpPr/>
          <p:nvPr/>
        </p:nvSpPr>
        <p:spPr bwMode="auto">
          <a:xfrm>
            <a:off x="2971800" y="5105400"/>
            <a:ext cx="533400" cy="3048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  <a:ea typeface="宋体" charset="0"/>
                <a:cs typeface="宋体" charset="0"/>
              </a:rPr>
              <a:t>1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宋体" charset="0"/>
              <a:cs typeface="宋体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4578350" y="5114925"/>
            <a:ext cx="533400" cy="3048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  <a:ea typeface="宋体" charset="0"/>
                <a:cs typeface="宋体" charset="0"/>
              </a:rPr>
              <a:t>2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宋体" charset="0"/>
              <a:cs typeface="宋体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767138" y="4572000"/>
            <a:ext cx="533400" cy="304800"/>
          </a:xfrm>
          <a:prstGeom prst="ellipse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  <a:ea typeface="宋体" charset="0"/>
                <a:cs typeface="宋体" charset="0"/>
              </a:rPr>
              <a:t>3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宋体" charset="0"/>
              <a:cs typeface="宋体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4567238" y="4038600"/>
            <a:ext cx="533400" cy="304800"/>
          </a:xfrm>
          <a:prstGeom prst="ellipse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  <a:ea typeface="宋体" charset="0"/>
                <a:cs typeface="宋体" charset="0"/>
              </a:rPr>
              <a:t>5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宋体" charset="0"/>
              <a:cs typeface="宋体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257800" y="4552950"/>
            <a:ext cx="533400" cy="304800"/>
          </a:xfrm>
          <a:prstGeom prst="ellipse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  <a:ea typeface="宋体" charset="0"/>
                <a:cs typeface="宋体" charset="0"/>
              </a:rPr>
              <a:t>4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宋体" charset="0"/>
              <a:cs typeface="宋体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2595562" y="3886200"/>
            <a:ext cx="3429000" cy="1676400"/>
          </a:xfrm>
          <a:prstGeom prst="rect">
            <a:avLst/>
          </a:prstGeom>
          <a:noFill/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宋体" charset="0"/>
              <a:cs typeface="宋体" charset="0"/>
            </a:endParaRPr>
          </a:p>
        </p:txBody>
      </p:sp>
      <p:cxnSp>
        <p:nvCxnSpPr>
          <p:cNvPr id="14" name="Straight Arrow Connector 13"/>
          <p:cNvCxnSpPr>
            <a:stCxn id="3" idx="7"/>
            <a:endCxn id="8" idx="3"/>
          </p:cNvCxnSpPr>
          <p:nvPr/>
        </p:nvCxnSpPr>
        <p:spPr bwMode="auto">
          <a:xfrm flipV="1">
            <a:off x="3427085" y="4832163"/>
            <a:ext cx="418168" cy="3178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5" name="Straight Arrow Connector 14"/>
          <p:cNvCxnSpPr/>
          <p:nvPr/>
        </p:nvCxnSpPr>
        <p:spPr bwMode="auto">
          <a:xfrm flipV="1">
            <a:off x="4208135" y="4297176"/>
            <a:ext cx="418168" cy="3178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6" name="Straight Arrow Connector 15"/>
          <p:cNvCxnSpPr/>
          <p:nvPr/>
        </p:nvCxnSpPr>
        <p:spPr bwMode="auto">
          <a:xfrm flipV="1">
            <a:off x="4902666" y="4811526"/>
            <a:ext cx="418168" cy="3178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0" name="Straight Arrow Connector 19"/>
          <p:cNvCxnSpPr>
            <a:stCxn id="11" idx="0"/>
            <a:endCxn id="10" idx="5"/>
          </p:cNvCxnSpPr>
          <p:nvPr/>
        </p:nvCxnSpPr>
        <p:spPr bwMode="auto">
          <a:xfrm flipH="1" flipV="1">
            <a:off x="5022523" y="4298763"/>
            <a:ext cx="501977" cy="2541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3" name="Oval 22"/>
          <p:cNvSpPr/>
          <p:nvPr/>
        </p:nvSpPr>
        <p:spPr bwMode="auto">
          <a:xfrm>
            <a:off x="533400" y="5181600"/>
            <a:ext cx="533400" cy="3048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宋体" charset="0"/>
              <a:cs typeface="宋体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69618" y="5114925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placeholder</a:t>
            </a:r>
            <a:endParaRPr lang="en-US"/>
          </a:p>
        </p:txBody>
      </p:sp>
      <p:sp>
        <p:nvSpPr>
          <p:cNvPr id="27" name="Oval 26"/>
          <p:cNvSpPr/>
          <p:nvPr/>
        </p:nvSpPr>
        <p:spPr bwMode="auto">
          <a:xfrm>
            <a:off x="533400" y="4572000"/>
            <a:ext cx="533400" cy="304800"/>
          </a:xfrm>
          <a:prstGeom prst="ellipse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宋体" charset="0"/>
              <a:cs typeface="宋体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94923" y="4509610"/>
            <a:ext cx="1305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tensor/op</a:t>
            </a:r>
            <a:endParaRPr lang="en-US" dirty="0"/>
          </a:p>
        </p:txBody>
      </p:sp>
      <p:sp>
        <p:nvSpPr>
          <p:cNvPr id="29" name="Oval 28"/>
          <p:cNvSpPr/>
          <p:nvPr/>
        </p:nvSpPr>
        <p:spPr bwMode="auto">
          <a:xfrm>
            <a:off x="4520734" y="4568825"/>
            <a:ext cx="533400" cy="304800"/>
          </a:xfrm>
          <a:prstGeom prst="ellipse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  <a:ea typeface="宋体" charset="0"/>
                <a:cs typeface="宋体" charset="0"/>
              </a:rPr>
              <a:t>6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宋体" charset="0"/>
              <a:cs typeface="宋体" charset="0"/>
            </a:endParaRPr>
          </a:p>
        </p:txBody>
      </p:sp>
      <p:cxnSp>
        <p:nvCxnSpPr>
          <p:cNvPr id="31" name="Straight Arrow Connector 30"/>
          <p:cNvCxnSpPr>
            <a:stCxn id="29" idx="0"/>
            <a:endCxn id="10" idx="4"/>
          </p:cNvCxnSpPr>
          <p:nvPr/>
        </p:nvCxnSpPr>
        <p:spPr bwMode="auto">
          <a:xfrm flipV="1">
            <a:off x="4787434" y="4343400"/>
            <a:ext cx="46504" cy="22542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2" name="Oval 31"/>
          <p:cNvSpPr/>
          <p:nvPr/>
        </p:nvSpPr>
        <p:spPr bwMode="auto">
          <a:xfrm>
            <a:off x="532948" y="4029075"/>
            <a:ext cx="533400" cy="304800"/>
          </a:xfrm>
          <a:prstGeom prst="ellipse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宋体" charset="0"/>
              <a:cs typeface="宋体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84913" y="3960097"/>
            <a:ext cx="1508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parameters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08046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Seq2Seq</a:t>
            </a:r>
            <a:r>
              <a:rPr lang="zh-CN" altLang="en-US" dirty="0" smtClean="0"/>
              <a:t> 模型可视化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Hidden</a:t>
            </a:r>
            <a:r>
              <a:rPr lang="zh-CN" altLang="en-US" dirty="0" smtClean="0"/>
              <a:t> </a:t>
            </a:r>
            <a:r>
              <a:rPr lang="en-US" altLang="zh-CN" dirty="0" smtClean="0"/>
              <a:t>State</a:t>
            </a:r>
            <a:r>
              <a:rPr lang="zh-CN" altLang="en-US" dirty="0" smtClean="0"/>
              <a:t> 可视化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8C42D9C-043B-2845-980E-F80ADD88464F}" type="slidenum">
              <a:rPr lang="en-US" altLang="zh-CN" smtClean="0"/>
              <a:pPr/>
              <a:t>40</a:t>
            </a:fld>
            <a:endParaRPr lang="en-US" altLang="zh-C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981200"/>
            <a:ext cx="7099300" cy="3966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0234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Seq2Seq</a:t>
            </a:r>
            <a:r>
              <a:rPr lang="zh-CN" altLang="en-US" dirty="0" smtClean="0"/>
              <a:t> 模型可视化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Hidden</a:t>
            </a:r>
            <a:r>
              <a:rPr lang="zh-CN" altLang="en-US" dirty="0" smtClean="0"/>
              <a:t> </a:t>
            </a:r>
            <a:r>
              <a:rPr lang="en-US" altLang="zh-CN" dirty="0" smtClean="0"/>
              <a:t>State</a:t>
            </a:r>
            <a:r>
              <a:rPr lang="zh-CN" altLang="en-US" dirty="0" smtClean="0"/>
              <a:t> 可视化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8C42D9C-043B-2845-980E-F80ADD88464F}" type="slidenum">
              <a:rPr lang="en-US" altLang="zh-CN" smtClean="0"/>
              <a:pPr/>
              <a:t>41</a:t>
            </a:fld>
            <a:endParaRPr lang="en-US" altLang="zh-C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638" y="2286000"/>
            <a:ext cx="7315200" cy="3226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72234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Seq2Seq</a:t>
            </a:r>
            <a:r>
              <a:rPr lang="zh-CN" altLang="en-US" dirty="0" smtClean="0"/>
              <a:t> 模型可视化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Hidden</a:t>
            </a:r>
            <a:r>
              <a:rPr lang="zh-CN" altLang="en-US" dirty="0" smtClean="0"/>
              <a:t> </a:t>
            </a:r>
            <a:r>
              <a:rPr lang="en-US" altLang="zh-CN" dirty="0" smtClean="0"/>
              <a:t>State</a:t>
            </a:r>
            <a:r>
              <a:rPr lang="zh-CN" altLang="en-US" dirty="0" smtClean="0"/>
              <a:t> 可视化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French-English</a:t>
            </a:r>
            <a:r>
              <a:rPr lang="zh-CN" altLang="en-US" dirty="0" smtClean="0"/>
              <a:t> 机器翻译模型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8C42D9C-043B-2845-980E-F80ADD88464F}" type="slidenum">
              <a:rPr lang="en-US" altLang="zh-CN" smtClean="0"/>
              <a:pPr/>
              <a:t>42</a:t>
            </a:fld>
            <a:endParaRPr lang="en-US" altLang="zh-C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4742" y="2431495"/>
            <a:ext cx="4640866" cy="3607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4095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ChangeArrowheads="1"/>
          </p:cNvSpPr>
          <p:nvPr/>
        </p:nvSpPr>
        <p:spPr bwMode="auto">
          <a:xfrm>
            <a:off x="755650" y="981075"/>
            <a:ext cx="7632700" cy="273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9pPr>
          </a:lstStyle>
          <a:p>
            <a:pPr algn="ctr" eaLnBrk="1" hangingPunct="1">
              <a:spcBef>
                <a:spcPts val="1200"/>
              </a:spcBef>
            </a:pPr>
            <a:r>
              <a:rPr lang="zh-CN" altLang="en-US" sz="2800">
                <a:solidFill>
                  <a:srgbClr val="00B0F0"/>
                </a:solidFill>
                <a:latin typeface="微软雅黑" charset="-122"/>
                <a:ea typeface="微软雅黑" charset="-122"/>
              </a:rPr>
              <a:t>小象学院：互联网新技术在线教育领航者</a:t>
            </a:r>
            <a:endParaRPr lang="en-US" altLang="zh-CN" sz="2800">
              <a:ea typeface="黑体" charset="-122"/>
            </a:endParaRPr>
          </a:p>
          <a:p>
            <a:pPr lvl="1" eaLnBrk="1" hangingPunct="1">
              <a:spcBef>
                <a:spcPts val="1200"/>
              </a:spcBef>
              <a:buFontTx/>
              <a:buChar char="–"/>
            </a:pPr>
            <a:r>
              <a:rPr lang="zh-CN" altLang="en-US" sz="2400">
                <a:ea typeface="黑体" charset="-122"/>
              </a:rPr>
              <a:t>微信公众号：大数据分析挖掘</a:t>
            </a:r>
            <a:endParaRPr lang="zh-CN" altLang="zh-CN" sz="2400">
              <a:ea typeface="黑体" charset="-122"/>
            </a:endParaRPr>
          </a:p>
          <a:p>
            <a:pPr lvl="1" eaLnBrk="1" hangingPunct="1">
              <a:spcBef>
                <a:spcPts val="1200"/>
              </a:spcBef>
              <a:buFontTx/>
              <a:buChar char="–"/>
            </a:pPr>
            <a:r>
              <a:rPr lang="zh-CN" altLang="en-US" sz="2400">
                <a:ea typeface="黑体" charset="-122"/>
              </a:rPr>
              <a:t>新浪微博：</a:t>
            </a:r>
            <a:r>
              <a:rPr lang="en-US" altLang="zh-CN" sz="2400">
                <a:ea typeface="黑体" charset="-122"/>
              </a:rPr>
              <a:t>ChinaHadoop   </a:t>
            </a:r>
          </a:p>
        </p:txBody>
      </p:sp>
      <p:pic>
        <p:nvPicPr>
          <p:cNvPr id="9219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3716338"/>
            <a:ext cx="7527925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0" name="文本框 1"/>
          <p:cNvSpPr txBox="1">
            <a:spLocks noChangeArrowheads="1"/>
          </p:cNvSpPr>
          <p:nvPr/>
        </p:nvSpPr>
        <p:spPr bwMode="auto">
          <a:xfrm>
            <a:off x="468313" y="188913"/>
            <a:ext cx="28082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>
                <a:latin typeface="Times New Roman" charset="0"/>
                <a:ea typeface="黑体" charset="-122"/>
              </a:rPr>
              <a:t>联系我们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Beam</a:t>
            </a:r>
            <a:r>
              <a:rPr lang="zh-CN" altLang="en-US" dirty="0"/>
              <a:t> </a:t>
            </a:r>
            <a:r>
              <a:rPr lang="en-US" altLang="zh-CN" dirty="0" smtClean="0"/>
              <a:t>Search</a:t>
            </a:r>
            <a:r>
              <a:rPr lang="zh-CN" altLang="en-US" dirty="0" smtClean="0"/>
              <a:t> </a:t>
            </a:r>
            <a:r>
              <a:rPr lang="zh-CN" altLang="en-US" dirty="0"/>
              <a:t>实现细节</a:t>
            </a:r>
            <a:r>
              <a:rPr lang="en-US" altLang="zh-CN" dirty="0"/>
              <a:t>(</a:t>
            </a:r>
            <a:r>
              <a:rPr lang="zh-CN" altLang="en-US" dirty="0"/>
              <a:t>续</a:t>
            </a:r>
            <a:r>
              <a:rPr lang="en-US" altLang="zh-CN" dirty="0"/>
              <a:t>)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Tensorflow</a:t>
            </a:r>
            <a:r>
              <a:rPr lang="zh-CN" altLang="en-US" dirty="0"/>
              <a:t> 一般的工作</a:t>
            </a:r>
            <a:r>
              <a:rPr lang="zh-CN" altLang="en-US" dirty="0" smtClean="0"/>
              <a:t>流程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</a:t>
            </a:r>
            <a:r>
              <a:rPr lang="en-US" altLang="zh-CN" dirty="0"/>
              <a:t>)</a:t>
            </a:r>
            <a:r>
              <a:rPr lang="zh-CN" altLang="en-US" dirty="0" smtClean="0"/>
              <a:t>“画图”：构造计算图</a:t>
            </a:r>
            <a:r>
              <a:rPr lang="en-US" altLang="zh-CN" dirty="0" smtClean="0"/>
              <a:t>(computation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graph)</a:t>
            </a:r>
          </a:p>
          <a:p>
            <a:pPr lvl="1"/>
            <a:r>
              <a:rPr lang="en-US" altLang="zh-CN" dirty="0" smtClean="0"/>
              <a:t>2)</a:t>
            </a:r>
            <a:r>
              <a:rPr lang="zh-CN" altLang="en-US" dirty="0" smtClean="0"/>
              <a:t> 对图进行“编译”：必要的优化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构建图和编译图都是比较耗时的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一旦图画好，后续的操作最好不要对图进行更改</a:t>
            </a:r>
            <a:endParaRPr lang="en-US" altLang="zh-CN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8C42D9C-043B-2845-980E-F80ADD88464F}" type="slidenum">
              <a:rPr lang="en-US" altLang="zh-CN" smtClean="0"/>
              <a:pPr/>
              <a:t>5</a:t>
            </a:fld>
            <a:endParaRPr lang="en-US" altLang="zh-CN" dirty="0"/>
          </a:p>
        </p:txBody>
      </p:sp>
      <p:sp>
        <p:nvSpPr>
          <p:cNvPr id="43" name="Oval 42"/>
          <p:cNvSpPr/>
          <p:nvPr/>
        </p:nvSpPr>
        <p:spPr bwMode="auto">
          <a:xfrm>
            <a:off x="2971800" y="5105400"/>
            <a:ext cx="533400" cy="3048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  <a:ea typeface="宋体" charset="0"/>
                <a:cs typeface="宋体" charset="0"/>
              </a:rPr>
              <a:t>1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宋体" charset="0"/>
              <a:cs typeface="宋体" charset="0"/>
            </a:endParaRPr>
          </a:p>
        </p:txBody>
      </p:sp>
      <p:sp>
        <p:nvSpPr>
          <p:cNvPr id="44" name="Oval 43"/>
          <p:cNvSpPr/>
          <p:nvPr/>
        </p:nvSpPr>
        <p:spPr bwMode="auto">
          <a:xfrm>
            <a:off x="4578350" y="5114925"/>
            <a:ext cx="533400" cy="3048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  <a:ea typeface="宋体" charset="0"/>
                <a:cs typeface="宋体" charset="0"/>
              </a:rPr>
              <a:t>2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宋体" charset="0"/>
              <a:cs typeface="宋体" charset="0"/>
            </a:endParaRPr>
          </a:p>
        </p:txBody>
      </p:sp>
      <p:sp>
        <p:nvSpPr>
          <p:cNvPr id="45" name="Oval 44"/>
          <p:cNvSpPr/>
          <p:nvPr/>
        </p:nvSpPr>
        <p:spPr bwMode="auto">
          <a:xfrm>
            <a:off x="3767138" y="4572000"/>
            <a:ext cx="533400" cy="304800"/>
          </a:xfrm>
          <a:prstGeom prst="ellipse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  <a:ea typeface="宋体" charset="0"/>
                <a:cs typeface="宋体" charset="0"/>
              </a:rPr>
              <a:t>3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宋体" charset="0"/>
              <a:cs typeface="宋体" charset="0"/>
            </a:endParaRPr>
          </a:p>
        </p:txBody>
      </p:sp>
      <p:sp>
        <p:nvSpPr>
          <p:cNvPr id="46" name="Oval 45"/>
          <p:cNvSpPr/>
          <p:nvPr/>
        </p:nvSpPr>
        <p:spPr bwMode="auto">
          <a:xfrm>
            <a:off x="4567238" y="4038600"/>
            <a:ext cx="533400" cy="304800"/>
          </a:xfrm>
          <a:prstGeom prst="ellipse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  <a:ea typeface="宋体" charset="0"/>
                <a:cs typeface="宋体" charset="0"/>
              </a:rPr>
              <a:t>5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宋体" charset="0"/>
              <a:cs typeface="宋体" charset="0"/>
            </a:endParaRPr>
          </a:p>
        </p:txBody>
      </p:sp>
      <p:sp>
        <p:nvSpPr>
          <p:cNvPr id="47" name="Oval 46"/>
          <p:cNvSpPr/>
          <p:nvPr/>
        </p:nvSpPr>
        <p:spPr bwMode="auto">
          <a:xfrm>
            <a:off x="5257800" y="4552950"/>
            <a:ext cx="533400" cy="304800"/>
          </a:xfrm>
          <a:prstGeom prst="ellipse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  <a:ea typeface="宋体" charset="0"/>
                <a:cs typeface="宋体" charset="0"/>
              </a:rPr>
              <a:t>4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宋体" charset="0"/>
              <a:cs typeface="宋体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2595562" y="3886200"/>
            <a:ext cx="3429000" cy="1676400"/>
          </a:xfrm>
          <a:prstGeom prst="rect">
            <a:avLst/>
          </a:prstGeom>
          <a:noFill/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宋体" charset="0"/>
              <a:cs typeface="宋体" charset="0"/>
            </a:endParaRPr>
          </a:p>
        </p:txBody>
      </p:sp>
      <p:cxnSp>
        <p:nvCxnSpPr>
          <p:cNvPr id="49" name="Straight Arrow Connector 48"/>
          <p:cNvCxnSpPr>
            <a:stCxn id="44" idx="7"/>
            <a:endCxn id="49" idx="3"/>
          </p:cNvCxnSpPr>
          <p:nvPr/>
        </p:nvCxnSpPr>
        <p:spPr bwMode="auto">
          <a:xfrm flipV="1">
            <a:off x="3427085" y="4832163"/>
            <a:ext cx="418168" cy="3178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0" name="Straight Arrow Connector 49"/>
          <p:cNvCxnSpPr/>
          <p:nvPr/>
        </p:nvCxnSpPr>
        <p:spPr bwMode="auto">
          <a:xfrm flipV="1">
            <a:off x="4208135" y="4297176"/>
            <a:ext cx="418168" cy="3178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1" name="Straight Arrow Connector 50"/>
          <p:cNvCxnSpPr/>
          <p:nvPr/>
        </p:nvCxnSpPr>
        <p:spPr bwMode="auto">
          <a:xfrm flipV="1">
            <a:off x="4902666" y="4811526"/>
            <a:ext cx="418168" cy="3178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2" name="Straight Arrow Connector 51"/>
          <p:cNvCxnSpPr>
            <a:stCxn id="52" idx="0"/>
            <a:endCxn id="51" idx="5"/>
          </p:cNvCxnSpPr>
          <p:nvPr/>
        </p:nvCxnSpPr>
        <p:spPr bwMode="auto">
          <a:xfrm flipH="1" flipV="1">
            <a:off x="5022523" y="4298763"/>
            <a:ext cx="501977" cy="2541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3" name="Oval 52"/>
          <p:cNvSpPr/>
          <p:nvPr/>
        </p:nvSpPr>
        <p:spPr bwMode="auto">
          <a:xfrm>
            <a:off x="533400" y="5181600"/>
            <a:ext cx="533400" cy="3048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宋体" charset="0"/>
              <a:cs typeface="宋体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069618" y="5114925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placeholder</a:t>
            </a:r>
            <a:endParaRPr lang="en-US"/>
          </a:p>
        </p:txBody>
      </p:sp>
      <p:sp>
        <p:nvSpPr>
          <p:cNvPr id="55" name="Oval 54"/>
          <p:cNvSpPr/>
          <p:nvPr/>
        </p:nvSpPr>
        <p:spPr bwMode="auto">
          <a:xfrm>
            <a:off x="533400" y="4572000"/>
            <a:ext cx="533400" cy="304800"/>
          </a:xfrm>
          <a:prstGeom prst="ellipse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宋体" charset="0"/>
              <a:cs typeface="宋体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094923" y="4509610"/>
            <a:ext cx="1305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tensor/op</a:t>
            </a:r>
            <a:endParaRPr lang="en-US" dirty="0"/>
          </a:p>
        </p:txBody>
      </p:sp>
      <p:sp>
        <p:nvSpPr>
          <p:cNvPr id="57" name="Oval 56"/>
          <p:cNvSpPr/>
          <p:nvPr/>
        </p:nvSpPr>
        <p:spPr bwMode="auto">
          <a:xfrm>
            <a:off x="4520734" y="4568825"/>
            <a:ext cx="533400" cy="304800"/>
          </a:xfrm>
          <a:prstGeom prst="ellipse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  <a:ea typeface="宋体" charset="0"/>
                <a:cs typeface="宋体" charset="0"/>
              </a:rPr>
              <a:t>6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宋体" charset="0"/>
              <a:cs typeface="宋体" charset="0"/>
            </a:endParaRPr>
          </a:p>
        </p:txBody>
      </p:sp>
      <p:cxnSp>
        <p:nvCxnSpPr>
          <p:cNvPr id="58" name="Straight Arrow Connector 57"/>
          <p:cNvCxnSpPr>
            <a:endCxn id="51" idx="4"/>
          </p:cNvCxnSpPr>
          <p:nvPr/>
        </p:nvCxnSpPr>
        <p:spPr bwMode="auto">
          <a:xfrm flipV="1">
            <a:off x="4787434" y="4343400"/>
            <a:ext cx="46504" cy="22542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9" name="Oval 58"/>
          <p:cNvSpPr/>
          <p:nvPr/>
        </p:nvSpPr>
        <p:spPr bwMode="auto">
          <a:xfrm>
            <a:off x="532948" y="4029075"/>
            <a:ext cx="533400" cy="304800"/>
          </a:xfrm>
          <a:prstGeom prst="ellipse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宋体" charset="0"/>
              <a:cs typeface="宋体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084913" y="3960097"/>
            <a:ext cx="1508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parameters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422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Beam</a:t>
            </a:r>
            <a:r>
              <a:rPr lang="zh-CN" altLang="en-US" dirty="0"/>
              <a:t> </a:t>
            </a:r>
            <a:r>
              <a:rPr lang="en-US" altLang="zh-CN" dirty="0" smtClean="0"/>
              <a:t>Search</a:t>
            </a:r>
            <a:r>
              <a:rPr lang="zh-CN" altLang="en-US" dirty="0" smtClean="0"/>
              <a:t> </a:t>
            </a:r>
            <a:r>
              <a:rPr lang="zh-CN" altLang="en-US" dirty="0"/>
              <a:t>实现细节</a:t>
            </a:r>
            <a:r>
              <a:rPr lang="en-US" altLang="zh-CN" dirty="0"/>
              <a:t>(</a:t>
            </a:r>
            <a:r>
              <a:rPr lang="zh-CN" altLang="en-US" dirty="0"/>
              <a:t>续</a:t>
            </a:r>
            <a:r>
              <a:rPr lang="en-US" altLang="zh-CN" dirty="0"/>
              <a:t>)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Tensorflow</a:t>
            </a:r>
            <a:r>
              <a:rPr lang="zh-CN" altLang="en-US" dirty="0"/>
              <a:t> 一般的工作</a:t>
            </a:r>
            <a:r>
              <a:rPr lang="zh-CN" altLang="en-US" dirty="0" smtClean="0"/>
              <a:t>流程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3)</a:t>
            </a:r>
            <a:r>
              <a:rPr lang="zh-CN" altLang="en-US" dirty="0" smtClean="0"/>
              <a:t> 进行图计算</a:t>
            </a:r>
            <a:r>
              <a:rPr lang="zh-CN" altLang="en-US" dirty="0"/>
              <a:t> </a:t>
            </a:r>
            <a:r>
              <a:rPr lang="en-US" altLang="zh-CN" dirty="0" err="1" smtClean="0"/>
              <a:t>session.run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output_feed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input_feed</a:t>
            </a:r>
            <a:r>
              <a:rPr lang="en-US" altLang="zh-CN" dirty="0" smtClean="0"/>
              <a:t>)</a:t>
            </a:r>
          </a:p>
          <a:p>
            <a:pPr lvl="2"/>
            <a:r>
              <a:rPr lang="zh-CN" altLang="en-US" dirty="0" smtClean="0"/>
              <a:t>“图”和“外界”交流的</a:t>
            </a:r>
            <a:r>
              <a:rPr lang="zh-CN" altLang="en-US" dirty="0" smtClean="0">
                <a:solidFill>
                  <a:srgbClr val="FF0000"/>
                </a:solidFill>
              </a:rPr>
              <a:t>唯一</a:t>
            </a:r>
            <a:r>
              <a:rPr lang="zh-CN" altLang="en-US" dirty="0" smtClean="0"/>
              <a:t>途径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仅仅进行必要的计算</a:t>
            </a:r>
            <a:endParaRPr lang="en-US" altLang="zh-CN" dirty="0" smtClean="0"/>
          </a:p>
          <a:p>
            <a:pPr lvl="3"/>
            <a:r>
              <a:rPr lang="en-US" altLang="zh-CN" dirty="0" err="1" smtClean="0"/>
              <a:t>output_feed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[5],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input_feed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?</a:t>
            </a:r>
          </a:p>
          <a:p>
            <a:pPr lvl="3"/>
            <a:r>
              <a:rPr lang="en-US" altLang="zh-CN" dirty="0" err="1" smtClean="0"/>
              <a:t>output_feed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[3],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input_feed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?</a:t>
            </a:r>
            <a:r>
              <a:rPr lang="zh-CN" altLang="en-US" dirty="0" smtClean="0"/>
              <a:t> </a:t>
            </a:r>
            <a:endParaRPr lang="en-US" altLang="zh-CN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8C42D9C-043B-2845-980E-F80ADD88464F}" type="slidenum">
              <a:rPr lang="en-US" altLang="zh-CN" smtClean="0"/>
              <a:pPr/>
              <a:t>6</a:t>
            </a:fld>
            <a:endParaRPr lang="en-US" altLang="zh-CN" dirty="0"/>
          </a:p>
        </p:txBody>
      </p:sp>
      <p:sp>
        <p:nvSpPr>
          <p:cNvPr id="43" name="Oval 42"/>
          <p:cNvSpPr/>
          <p:nvPr/>
        </p:nvSpPr>
        <p:spPr bwMode="auto">
          <a:xfrm>
            <a:off x="2999239" y="5410200"/>
            <a:ext cx="533400" cy="3048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  <a:ea typeface="宋体" charset="0"/>
                <a:cs typeface="宋体" charset="0"/>
              </a:rPr>
              <a:t>1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宋体" charset="0"/>
              <a:cs typeface="宋体" charset="0"/>
            </a:endParaRPr>
          </a:p>
        </p:txBody>
      </p:sp>
      <p:sp>
        <p:nvSpPr>
          <p:cNvPr id="44" name="Oval 43"/>
          <p:cNvSpPr/>
          <p:nvPr/>
        </p:nvSpPr>
        <p:spPr bwMode="auto">
          <a:xfrm>
            <a:off x="4605789" y="5419725"/>
            <a:ext cx="533400" cy="3048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  <a:ea typeface="宋体" charset="0"/>
                <a:cs typeface="宋体" charset="0"/>
              </a:rPr>
              <a:t>2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宋体" charset="0"/>
              <a:cs typeface="宋体" charset="0"/>
            </a:endParaRPr>
          </a:p>
        </p:txBody>
      </p:sp>
      <p:sp>
        <p:nvSpPr>
          <p:cNvPr id="45" name="Oval 44"/>
          <p:cNvSpPr/>
          <p:nvPr/>
        </p:nvSpPr>
        <p:spPr bwMode="auto">
          <a:xfrm>
            <a:off x="3794577" y="4876800"/>
            <a:ext cx="533400" cy="304800"/>
          </a:xfrm>
          <a:prstGeom prst="ellipse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  <a:ea typeface="宋体" charset="0"/>
                <a:cs typeface="宋体" charset="0"/>
              </a:rPr>
              <a:t>3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宋体" charset="0"/>
              <a:cs typeface="宋体" charset="0"/>
            </a:endParaRPr>
          </a:p>
        </p:txBody>
      </p:sp>
      <p:sp>
        <p:nvSpPr>
          <p:cNvPr id="46" name="Oval 45"/>
          <p:cNvSpPr/>
          <p:nvPr/>
        </p:nvSpPr>
        <p:spPr bwMode="auto">
          <a:xfrm>
            <a:off x="4594677" y="4343400"/>
            <a:ext cx="533400" cy="304800"/>
          </a:xfrm>
          <a:prstGeom prst="ellipse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  <a:ea typeface="宋体" charset="0"/>
                <a:cs typeface="宋体" charset="0"/>
              </a:rPr>
              <a:t>5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宋体" charset="0"/>
              <a:cs typeface="宋体" charset="0"/>
            </a:endParaRPr>
          </a:p>
        </p:txBody>
      </p:sp>
      <p:sp>
        <p:nvSpPr>
          <p:cNvPr id="47" name="Oval 46"/>
          <p:cNvSpPr/>
          <p:nvPr/>
        </p:nvSpPr>
        <p:spPr bwMode="auto">
          <a:xfrm>
            <a:off x="5285239" y="4857750"/>
            <a:ext cx="533400" cy="304800"/>
          </a:xfrm>
          <a:prstGeom prst="ellipse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  <a:ea typeface="宋体" charset="0"/>
                <a:cs typeface="宋体" charset="0"/>
              </a:rPr>
              <a:t>4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宋体" charset="0"/>
              <a:cs typeface="宋体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2623001" y="4191000"/>
            <a:ext cx="3429000" cy="1676400"/>
          </a:xfrm>
          <a:prstGeom prst="rect">
            <a:avLst/>
          </a:prstGeom>
          <a:noFill/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宋体" charset="0"/>
              <a:cs typeface="宋体" charset="0"/>
            </a:endParaRPr>
          </a:p>
        </p:txBody>
      </p:sp>
      <p:cxnSp>
        <p:nvCxnSpPr>
          <p:cNvPr id="49" name="Straight Arrow Connector 48"/>
          <p:cNvCxnSpPr>
            <a:stCxn id="44" idx="7"/>
            <a:endCxn id="49" idx="3"/>
          </p:cNvCxnSpPr>
          <p:nvPr/>
        </p:nvCxnSpPr>
        <p:spPr bwMode="auto">
          <a:xfrm flipV="1">
            <a:off x="3454524" y="5136963"/>
            <a:ext cx="418168" cy="3178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0" name="Straight Arrow Connector 49"/>
          <p:cNvCxnSpPr/>
          <p:nvPr/>
        </p:nvCxnSpPr>
        <p:spPr bwMode="auto">
          <a:xfrm flipV="1">
            <a:off x="4235574" y="4601976"/>
            <a:ext cx="418168" cy="3178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1" name="Straight Arrow Connector 50"/>
          <p:cNvCxnSpPr/>
          <p:nvPr/>
        </p:nvCxnSpPr>
        <p:spPr bwMode="auto">
          <a:xfrm flipV="1">
            <a:off x="4930105" y="5116326"/>
            <a:ext cx="418168" cy="3178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2" name="Straight Arrow Connector 51"/>
          <p:cNvCxnSpPr>
            <a:stCxn id="52" idx="0"/>
            <a:endCxn id="51" idx="5"/>
          </p:cNvCxnSpPr>
          <p:nvPr/>
        </p:nvCxnSpPr>
        <p:spPr bwMode="auto">
          <a:xfrm flipH="1" flipV="1">
            <a:off x="5049962" y="4603563"/>
            <a:ext cx="501977" cy="2541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3" name="Oval 52"/>
          <p:cNvSpPr/>
          <p:nvPr/>
        </p:nvSpPr>
        <p:spPr bwMode="auto">
          <a:xfrm>
            <a:off x="560839" y="5486400"/>
            <a:ext cx="533400" cy="3048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宋体" charset="0"/>
              <a:cs typeface="宋体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097057" y="5419725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placeholder</a:t>
            </a:r>
            <a:endParaRPr lang="en-US"/>
          </a:p>
        </p:txBody>
      </p:sp>
      <p:sp>
        <p:nvSpPr>
          <p:cNvPr id="55" name="Oval 54"/>
          <p:cNvSpPr/>
          <p:nvPr/>
        </p:nvSpPr>
        <p:spPr bwMode="auto">
          <a:xfrm>
            <a:off x="560839" y="4876800"/>
            <a:ext cx="533400" cy="304800"/>
          </a:xfrm>
          <a:prstGeom prst="ellipse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宋体" charset="0"/>
              <a:cs typeface="宋体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122362" y="4814410"/>
            <a:ext cx="1305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tensor/op</a:t>
            </a:r>
            <a:endParaRPr lang="en-US" dirty="0"/>
          </a:p>
        </p:txBody>
      </p:sp>
      <p:sp>
        <p:nvSpPr>
          <p:cNvPr id="57" name="Oval 56"/>
          <p:cNvSpPr/>
          <p:nvPr/>
        </p:nvSpPr>
        <p:spPr bwMode="auto">
          <a:xfrm>
            <a:off x="4548173" y="4873625"/>
            <a:ext cx="533400" cy="304800"/>
          </a:xfrm>
          <a:prstGeom prst="ellipse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  <a:ea typeface="宋体" charset="0"/>
                <a:cs typeface="宋体" charset="0"/>
              </a:rPr>
              <a:t>6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宋体" charset="0"/>
              <a:cs typeface="宋体" charset="0"/>
            </a:endParaRPr>
          </a:p>
        </p:txBody>
      </p:sp>
      <p:cxnSp>
        <p:nvCxnSpPr>
          <p:cNvPr id="58" name="Straight Arrow Connector 57"/>
          <p:cNvCxnSpPr>
            <a:endCxn id="51" idx="4"/>
          </p:cNvCxnSpPr>
          <p:nvPr/>
        </p:nvCxnSpPr>
        <p:spPr bwMode="auto">
          <a:xfrm flipV="1">
            <a:off x="4814873" y="4648200"/>
            <a:ext cx="46504" cy="22542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9" name="Oval 58"/>
          <p:cNvSpPr/>
          <p:nvPr/>
        </p:nvSpPr>
        <p:spPr bwMode="auto">
          <a:xfrm>
            <a:off x="560387" y="4333875"/>
            <a:ext cx="533400" cy="304800"/>
          </a:xfrm>
          <a:prstGeom prst="ellipse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宋体" charset="0"/>
              <a:cs typeface="宋体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112352" y="4264897"/>
            <a:ext cx="1508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parameters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038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Beam</a:t>
            </a:r>
            <a:r>
              <a:rPr lang="zh-CN" altLang="en-US" dirty="0"/>
              <a:t> </a:t>
            </a:r>
            <a:r>
              <a:rPr lang="en-US" altLang="zh-CN" dirty="0" smtClean="0"/>
              <a:t>Search</a:t>
            </a:r>
            <a:r>
              <a:rPr lang="zh-CN" altLang="en-US" dirty="0" smtClean="0"/>
              <a:t> </a:t>
            </a:r>
            <a:r>
              <a:rPr lang="zh-CN" altLang="en-US" dirty="0"/>
              <a:t>实现细节</a:t>
            </a:r>
            <a:r>
              <a:rPr lang="en-US" altLang="zh-CN" dirty="0"/>
              <a:t>(</a:t>
            </a:r>
            <a:r>
              <a:rPr lang="zh-CN" altLang="en-US" dirty="0"/>
              <a:t>续</a:t>
            </a:r>
            <a:r>
              <a:rPr lang="en-US" altLang="zh-CN" dirty="0"/>
              <a:t>)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Tensorflow</a:t>
            </a:r>
            <a:r>
              <a:rPr lang="zh-CN" altLang="en-US" dirty="0"/>
              <a:t> 一般的工作</a:t>
            </a:r>
            <a:r>
              <a:rPr lang="zh-CN" altLang="en-US" dirty="0" smtClean="0"/>
              <a:t>流程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3)</a:t>
            </a:r>
            <a:r>
              <a:rPr lang="zh-CN" altLang="en-US" dirty="0" smtClean="0"/>
              <a:t> 进行图计算</a:t>
            </a:r>
            <a:r>
              <a:rPr lang="zh-CN" altLang="en-US" dirty="0"/>
              <a:t> </a:t>
            </a:r>
            <a:r>
              <a:rPr lang="en-US" altLang="zh-CN" dirty="0" err="1" smtClean="0"/>
              <a:t>session.run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output_feed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input_feed</a:t>
            </a:r>
            <a:r>
              <a:rPr lang="en-US" altLang="zh-CN" dirty="0" smtClean="0"/>
              <a:t>)</a:t>
            </a:r>
          </a:p>
          <a:p>
            <a:pPr lvl="2"/>
            <a:r>
              <a:rPr lang="zh-CN" altLang="en-US" dirty="0" smtClean="0"/>
              <a:t>首先调用</a:t>
            </a:r>
            <a:r>
              <a:rPr lang="en-US" altLang="zh-CN" dirty="0" smtClean="0"/>
              <a:t>:</a:t>
            </a:r>
            <a:r>
              <a:rPr lang="zh-CN" altLang="en-US" dirty="0"/>
              <a:t> </a:t>
            </a:r>
            <a:r>
              <a:rPr lang="en-US" altLang="zh-CN" dirty="0" err="1" smtClean="0"/>
              <a:t>session.run</a:t>
            </a:r>
            <a:r>
              <a:rPr lang="en-US" altLang="zh-CN" dirty="0" smtClean="0"/>
              <a:t>([3], [1])</a:t>
            </a:r>
          </a:p>
          <a:p>
            <a:pPr lvl="2"/>
            <a:r>
              <a:rPr lang="zh-CN" altLang="en-US" dirty="0" smtClean="0"/>
              <a:t>然后再要计算</a:t>
            </a:r>
            <a:r>
              <a:rPr lang="en-US" altLang="zh-CN" dirty="0" smtClean="0"/>
              <a:t>5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output_feed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[5],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input_feed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8C42D9C-043B-2845-980E-F80ADD88464F}" type="slidenum">
              <a:rPr lang="en-US" altLang="zh-CN" smtClean="0"/>
              <a:pPr/>
              <a:t>7</a:t>
            </a:fld>
            <a:endParaRPr lang="en-US" altLang="zh-CN" dirty="0"/>
          </a:p>
        </p:txBody>
      </p:sp>
      <p:sp>
        <p:nvSpPr>
          <p:cNvPr id="43" name="Oval 42"/>
          <p:cNvSpPr/>
          <p:nvPr/>
        </p:nvSpPr>
        <p:spPr bwMode="auto">
          <a:xfrm>
            <a:off x="2971800" y="5105400"/>
            <a:ext cx="533400" cy="3048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  <a:ea typeface="宋体" charset="0"/>
                <a:cs typeface="宋体" charset="0"/>
              </a:rPr>
              <a:t>1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宋体" charset="0"/>
              <a:cs typeface="宋体" charset="0"/>
            </a:endParaRPr>
          </a:p>
        </p:txBody>
      </p:sp>
      <p:sp>
        <p:nvSpPr>
          <p:cNvPr id="44" name="Oval 43"/>
          <p:cNvSpPr/>
          <p:nvPr/>
        </p:nvSpPr>
        <p:spPr bwMode="auto">
          <a:xfrm>
            <a:off x="4578350" y="5114925"/>
            <a:ext cx="533400" cy="3048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  <a:ea typeface="宋体" charset="0"/>
                <a:cs typeface="宋体" charset="0"/>
              </a:rPr>
              <a:t>2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宋体" charset="0"/>
              <a:cs typeface="宋体" charset="0"/>
            </a:endParaRPr>
          </a:p>
        </p:txBody>
      </p:sp>
      <p:sp>
        <p:nvSpPr>
          <p:cNvPr id="45" name="Oval 44"/>
          <p:cNvSpPr/>
          <p:nvPr/>
        </p:nvSpPr>
        <p:spPr bwMode="auto">
          <a:xfrm>
            <a:off x="3767138" y="4572000"/>
            <a:ext cx="533400" cy="304800"/>
          </a:xfrm>
          <a:prstGeom prst="ellipse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  <a:ea typeface="宋体" charset="0"/>
                <a:cs typeface="宋体" charset="0"/>
              </a:rPr>
              <a:t>3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宋体" charset="0"/>
              <a:cs typeface="宋体" charset="0"/>
            </a:endParaRPr>
          </a:p>
        </p:txBody>
      </p:sp>
      <p:sp>
        <p:nvSpPr>
          <p:cNvPr id="46" name="Oval 45"/>
          <p:cNvSpPr/>
          <p:nvPr/>
        </p:nvSpPr>
        <p:spPr bwMode="auto">
          <a:xfrm>
            <a:off x="4567238" y="4038600"/>
            <a:ext cx="533400" cy="304800"/>
          </a:xfrm>
          <a:prstGeom prst="ellipse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  <a:ea typeface="宋体" charset="0"/>
                <a:cs typeface="宋体" charset="0"/>
              </a:rPr>
              <a:t>5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宋体" charset="0"/>
              <a:cs typeface="宋体" charset="0"/>
            </a:endParaRPr>
          </a:p>
        </p:txBody>
      </p:sp>
      <p:sp>
        <p:nvSpPr>
          <p:cNvPr id="47" name="Oval 46"/>
          <p:cNvSpPr/>
          <p:nvPr/>
        </p:nvSpPr>
        <p:spPr bwMode="auto">
          <a:xfrm>
            <a:off x="5257800" y="4552950"/>
            <a:ext cx="533400" cy="304800"/>
          </a:xfrm>
          <a:prstGeom prst="ellipse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  <a:ea typeface="宋体" charset="0"/>
                <a:cs typeface="宋体" charset="0"/>
              </a:rPr>
              <a:t>4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宋体" charset="0"/>
              <a:cs typeface="宋体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2595562" y="3886200"/>
            <a:ext cx="3429000" cy="1676400"/>
          </a:xfrm>
          <a:prstGeom prst="rect">
            <a:avLst/>
          </a:prstGeom>
          <a:noFill/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宋体" charset="0"/>
              <a:cs typeface="宋体" charset="0"/>
            </a:endParaRPr>
          </a:p>
        </p:txBody>
      </p:sp>
      <p:cxnSp>
        <p:nvCxnSpPr>
          <p:cNvPr id="49" name="Straight Arrow Connector 48"/>
          <p:cNvCxnSpPr>
            <a:stCxn id="44" idx="7"/>
            <a:endCxn id="49" idx="3"/>
          </p:cNvCxnSpPr>
          <p:nvPr/>
        </p:nvCxnSpPr>
        <p:spPr bwMode="auto">
          <a:xfrm flipV="1">
            <a:off x="3427085" y="4832163"/>
            <a:ext cx="418168" cy="3178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0" name="Straight Arrow Connector 49"/>
          <p:cNvCxnSpPr/>
          <p:nvPr/>
        </p:nvCxnSpPr>
        <p:spPr bwMode="auto">
          <a:xfrm flipV="1">
            <a:off x="4208135" y="4297176"/>
            <a:ext cx="418168" cy="3178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1" name="Straight Arrow Connector 50"/>
          <p:cNvCxnSpPr/>
          <p:nvPr/>
        </p:nvCxnSpPr>
        <p:spPr bwMode="auto">
          <a:xfrm flipV="1">
            <a:off x="4902666" y="4811526"/>
            <a:ext cx="418168" cy="3178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2" name="Straight Arrow Connector 51"/>
          <p:cNvCxnSpPr>
            <a:stCxn id="52" idx="0"/>
            <a:endCxn id="51" idx="5"/>
          </p:cNvCxnSpPr>
          <p:nvPr/>
        </p:nvCxnSpPr>
        <p:spPr bwMode="auto">
          <a:xfrm flipH="1" flipV="1">
            <a:off x="5022523" y="4298763"/>
            <a:ext cx="501977" cy="2541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3" name="Oval 52"/>
          <p:cNvSpPr/>
          <p:nvPr/>
        </p:nvSpPr>
        <p:spPr bwMode="auto">
          <a:xfrm>
            <a:off x="533400" y="5181600"/>
            <a:ext cx="533400" cy="3048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宋体" charset="0"/>
              <a:cs typeface="宋体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069618" y="5114925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placeholder</a:t>
            </a:r>
            <a:endParaRPr lang="en-US"/>
          </a:p>
        </p:txBody>
      </p:sp>
      <p:sp>
        <p:nvSpPr>
          <p:cNvPr id="55" name="Oval 54"/>
          <p:cNvSpPr/>
          <p:nvPr/>
        </p:nvSpPr>
        <p:spPr bwMode="auto">
          <a:xfrm>
            <a:off x="533400" y="4572000"/>
            <a:ext cx="533400" cy="304800"/>
          </a:xfrm>
          <a:prstGeom prst="ellipse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宋体" charset="0"/>
              <a:cs typeface="宋体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094923" y="4509610"/>
            <a:ext cx="1305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tensor/op</a:t>
            </a:r>
            <a:endParaRPr lang="en-US" dirty="0"/>
          </a:p>
        </p:txBody>
      </p:sp>
      <p:sp>
        <p:nvSpPr>
          <p:cNvPr id="57" name="Oval 56"/>
          <p:cNvSpPr/>
          <p:nvPr/>
        </p:nvSpPr>
        <p:spPr bwMode="auto">
          <a:xfrm>
            <a:off x="4520734" y="4568825"/>
            <a:ext cx="533400" cy="304800"/>
          </a:xfrm>
          <a:prstGeom prst="ellipse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  <a:ea typeface="宋体" charset="0"/>
                <a:cs typeface="宋体" charset="0"/>
              </a:rPr>
              <a:t>6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宋体" charset="0"/>
              <a:cs typeface="宋体" charset="0"/>
            </a:endParaRPr>
          </a:p>
        </p:txBody>
      </p:sp>
      <p:cxnSp>
        <p:nvCxnSpPr>
          <p:cNvPr id="58" name="Straight Arrow Connector 57"/>
          <p:cNvCxnSpPr>
            <a:endCxn id="51" idx="4"/>
          </p:cNvCxnSpPr>
          <p:nvPr/>
        </p:nvCxnSpPr>
        <p:spPr bwMode="auto">
          <a:xfrm flipV="1">
            <a:off x="4787434" y="4343400"/>
            <a:ext cx="46504" cy="22542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9" name="Oval 58"/>
          <p:cNvSpPr/>
          <p:nvPr/>
        </p:nvSpPr>
        <p:spPr bwMode="auto">
          <a:xfrm>
            <a:off x="532948" y="4029075"/>
            <a:ext cx="533400" cy="304800"/>
          </a:xfrm>
          <a:prstGeom prst="ellipse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宋体" charset="0"/>
              <a:cs typeface="宋体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084913" y="3960097"/>
            <a:ext cx="1508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parameters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774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Beam</a:t>
            </a:r>
            <a:r>
              <a:rPr lang="zh-CN" altLang="en-US" dirty="0"/>
              <a:t> </a:t>
            </a:r>
            <a:r>
              <a:rPr lang="en-US" altLang="zh-CN" dirty="0" smtClean="0"/>
              <a:t>Search</a:t>
            </a:r>
            <a:r>
              <a:rPr lang="zh-CN" altLang="en-US" dirty="0" smtClean="0"/>
              <a:t> </a:t>
            </a:r>
            <a:r>
              <a:rPr lang="zh-CN" altLang="en-US" dirty="0"/>
              <a:t>实现细节</a:t>
            </a:r>
            <a:r>
              <a:rPr lang="en-US" altLang="zh-CN" dirty="0"/>
              <a:t>(</a:t>
            </a:r>
            <a:r>
              <a:rPr lang="zh-CN" altLang="en-US" dirty="0"/>
              <a:t>续</a:t>
            </a:r>
            <a:r>
              <a:rPr lang="en-US" altLang="zh-CN" dirty="0"/>
              <a:t>)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Tensorflow</a:t>
            </a:r>
            <a:r>
              <a:rPr lang="zh-CN" altLang="en-US" dirty="0"/>
              <a:t> 一般的工作</a:t>
            </a:r>
            <a:r>
              <a:rPr lang="zh-CN" altLang="en-US" dirty="0" smtClean="0"/>
              <a:t>流程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3)</a:t>
            </a:r>
            <a:r>
              <a:rPr lang="zh-CN" altLang="en-US" dirty="0" smtClean="0"/>
              <a:t> 进行图计算</a:t>
            </a:r>
            <a:r>
              <a:rPr lang="zh-CN" altLang="en-US" dirty="0"/>
              <a:t> </a:t>
            </a:r>
            <a:r>
              <a:rPr lang="en-US" altLang="zh-CN" dirty="0" err="1" smtClean="0"/>
              <a:t>session.run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output_feed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input_feed</a:t>
            </a:r>
            <a:r>
              <a:rPr lang="en-US" altLang="zh-CN" dirty="0" smtClean="0"/>
              <a:t>)</a:t>
            </a:r>
          </a:p>
          <a:p>
            <a:pPr lvl="2"/>
            <a:r>
              <a:rPr lang="zh-CN" altLang="en-US" dirty="0" smtClean="0"/>
              <a:t>首先调用</a:t>
            </a:r>
            <a:r>
              <a:rPr lang="en-US" altLang="zh-CN" dirty="0" smtClean="0"/>
              <a:t>:</a:t>
            </a:r>
            <a:r>
              <a:rPr lang="zh-CN" altLang="en-US" dirty="0"/>
              <a:t> </a:t>
            </a:r>
            <a:r>
              <a:rPr lang="en-US" altLang="zh-CN" dirty="0" err="1" smtClean="0"/>
              <a:t>session.run</a:t>
            </a:r>
            <a:r>
              <a:rPr lang="en-US" altLang="zh-CN" dirty="0" smtClean="0"/>
              <a:t>([3], [1])</a:t>
            </a:r>
          </a:p>
          <a:p>
            <a:pPr lvl="2"/>
            <a:r>
              <a:rPr lang="zh-CN" altLang="en-US" dirty="0" smtClean="0"/>
              <a:t>然后再要计算</a:t>
            </a:r>
            <a:r>
              <a:rPr lang="en-US" altLang="zh-CN" dirty="0" smtClean="0"/>
              <a:t>5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output_feed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[5],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input_feed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[1,2]</a:t>
            </a:r>
          </a:p>
          <a:p>
            <a:pPr lvl="3"/>
            <a:r>
              <a:rPr lang="zh-CN" altLang="en-US" dirty="0" smtClean="0"/>
              <a:t>每次调用</a:t>
            </a:r>
            <a:r>
              <a:rPr lang="en-US" altLang="zh-CN" dirty="0" err="1" smtClean="0"/>
              <a:t>session.run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zh-CN" altLang="en-US" dirty="0" smtClean="0">
                <a:solidFill>
                  <a:srgbClr val="FF0000"/>
                </a:solidFill>
              </a:rPr>
              <a:t>中间变量</a:t>
            </a:r>
            <a:r>
              <a:rPr lang="zh-CN" altLang="en-US" dirty="0" smtClean="0"/>
              <a:t>的都需要重新计算，但是参数</a:t>
            </a:r>
            <a:r>
              <a:rPr lang="en-US" altLang="zh-CN" dirty="0" smtClean="0"/>
              <a:t>parameter</a:t>
            </a:r>
            <a:r>
              <a:rPr lang="zh-CN" altLang="en-US" dirty="0" smtClean="0"/>
              <a:t>的值不会重新计算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如何改变节省计算量？</a:t>
            </a:r>
            <a:endParaRPr lang="en-US" altLang="zh-CN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8C42D9C-043B-2845-980E-F80ADD88464F}" type="slidenum">
              <a:rPr lang="en-US" altLang="zh-CN" smtClean="0"/>
              <a:pPr/>
              <a:t>8</a:t>
            </a:fld>
            <a:endParaRPr lang="en-US" altLang="zh-CN" dirty="0"/>
          </a:p>
        </p:txBody>
      </p:sp>
      <p:sp>
        <p:nvSpPr>
          <p:cNvPr id="23" name="Oval 22"/>
          <p:cNvSpPr/>
          <p:nvPr/>
        </p:nvSpPr>
        <p:spPr bwMode="auto">
          <a:xfrm>
            <a:off x="2957513" y="5562600"/>
            <a:ext cx="533400" cy="3048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  <a:ea typeface="宋体" charset="0"/>
                <a:cs typeface="宋体" charset="0"/>
              </a:rPr>
              <a:t>1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宋体" charset="0"/>
              <a:cs typeface="宋体" charset="0"/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4564063" y="5572125"/>
            <a:ext cx="533400" cy="3048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  <a:ea typeface="宋体" charset="0"/>
                <a:cs typeface="宋体" charset="0"/>
              </a:rPr>
              <a:t>2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宋体" charset="0"/>
              <a:cs typeface="宋体" charset="0"/>
            </a:endParaRPr>
          </a:p>
        </p:txBody>
      </p:sp>
      <p:sp>
        <p:nvSpPr>
          <p:cNvPr id="27" name="Oval 26"/>
          <p:cNvSpPr/>
          <p:nvPr/>
        </p:nvSpPr>
        <p:spPr bwMode="auto">
          <a:xfrm>
            <a:off x="3752851" y="5029200"/>
            <a:ext cx="533400" cy="304800"/>
          </a:xfrm>
          <a:prstGeom prst="ellipse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  <a:ea typeface="宋体" charset="0"/>
                <a:cs typeface="宋体" charset="0"/>
              </a:rPr>
              <a:t>3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宋体" charset="0"/>
              <a:cs typeface="宋体" charset="0"/>
            </a:endParaRPr>
          </a:p>
        </p:txBody>
      </p:sp>
      <p:sp>
        <p:nvSpPr>
          <p:cNvPr id="28" name="Oval 27"/>
          <p:cNvSpPr/>
          <p:nvPr/>
        </p:nvSpPr>
        <p:spPr bwMode="auto">
          <a:xfrm>
            <a:off x="4552951" y="4495800"/>
            <a:ext cx="533400" cy="304800"/>
          </a:xfrm>
          <a:prstGeom prst="ellipse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  <a:ea typeface="宋体" charset="0"/>
                <a:cs typeface="宋体" charset="0"/>
              </a:rPr>
              <a:t>5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宋体" charset="0"/>
              <a:cs typeface="宋体" charset="0"/>
            </a:endParaRPr>
          </a:p>
        </p:txBody>
      </p:sp>
      <p:sp>
        <p:nvSpPr>
          <p:cNvPr id="43" name="Oval 42"/>
          <p:cNvSpPr/>
          <p:nvPr/>
        </p:nvSpPr>
        <p:spPr bwMode="auto">
          <a:xfrm>
            <a:off x="5243513" y="5010150"/>
            <a:ext cx="533400" cy="304800"/>
          </a:xfrm>
          <a:prstGeom prst="ellipse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  <a:ea typeface="宋体" charset="0"/>
                <a:cs typeface="宋体" charset="0"/>
              </a:rPr>
              <a:t>4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宋体" charset="0"/>
              <a:cs typeface="宋体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2581275" y="4343400"/>
            <a:ext cx="3429000" cy="1676400"/>
          </a:xfrm>
          <a:prstGeom prst="rect">
            <a:avLst/>
          </a:prstGeom>
          <a:noFill/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宋体" charset="0"/>
              <a:cs typeface="宋体" charset="0"/>
            </a:endParaRPr>
          </a:p>
        </p:txBody>
      </p:sp>
      <p:cxnSp>
        <p:nvCxnSpPr>
          <p:cNvPr id="45" name="Straight Arrow Connector 44"/>
          <p:cNvCxnSpPr>
            <a:stCxn id="24" idx="7"/>
            <a:endCxn id="45" idx="3"/>
          </p:cNvCxnSpPr>
          <p:nvPr/>
        </p:nvCxnSpPr>
        <p:spPr bwMode="auto">
          <a:xfrm flipV="1">
            <a:off x="3412798" y="5289363"/>
            <a:ext cx="418168" cy="3178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6" name="Straight Arrow Connector 45"/>
          <p:cNvCxnSpPr/>
          <p:nvPr/>
        </p:nvCxnSpPr>
        <p:spPr bwMode="auto">
          <a:xfrm flipV="1">
            <a:off x="4193848" y="4754376"/>
            <a:ext cx="418168" cy="3178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7" name="Straight Arrow Connector 46"/>
          <p:cNvCxnSpPr/>
          <p:nvPr/>
        </p:nvCxnSpPr>
        <p:spPr bwMode="auto">
          <a:xfrm flipV="1">
            <a:off x="4888379" y="5268726"/>
            <a:ext cx="418168" cy="3178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8" name="Straight Arrow Connector 47"/>
          <p:cNvCxnSpPr>
            <a:stCxn id="48" idx="0"/>
            <a:endCxn id="47" idx="5"/>
          </p:cNvCxnSpPr>
          <p:nvPr/>
        </p:nvCxnSpPr>
        <p:spPr bwMode="auto">
          <a:xfrm flipH="1" flipV="1">
            <a:off x="5008236" y="4755963"/>
            <a:ext cx="501977" cy="2541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9" name="Oval 48"/>
          <p:cNvSpPr/>
          <p:nvPr/>
        </p:nvSpPr>
        <p:spPr bwMode="auto">
          <a:xfrm>
            <a:off x="519113" y="5638800"/>
            <a:ext cx="533400" cy="3048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宋体" charset="0"/>
              <a:cs typeface="宋体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055331" y="5572125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placeholder</a:t>
            </a:r>
            <a:endParaRPr lang="en-US"/>
          </a:p>
        </p:txBody>
      </p:sp>
      <p:sp>
        <p:nvSpPr>
          <p:cNvPr id="51" name="Oval 50"/>
          <p:cNvSpPr/>
          <p:nvPr/>
        </p:nvSpPr>
        <p:spPr bwMode="auto">
          <a:xfrm>
            <a:off x="519113" y="5029200"/>
            <a:ext cx="533400" cy="304800"/>
          </a:xfrm>
          <a:prstGeom prst="ellipse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宋体" charset="0"/>
              <a:cs typeface="宋体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080636" y="4966810"/>
            <a:ext cx="1305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tensor/op</a:t>
            </a:r>
            <a:endParaRPr lang="en-US" dirty="0"/>
          </a:p>
        </p:txBody>
      </p:sp>
      <p:sp>
        <p:nvSpPr>
          <p:cNvPr id="53" name="Oval 52"/>
          <p:cNvSpPr/>
          <p:nvPr/>
        </p:nvSpPr>
        <p:spPr bwMode="auto">
          <a:xfrm>
            <a:off x="4506447" y="5026025"/>
            <a:ext cx="533400" cy="304800"/>
          </a:xfrm>
          <a:prstGeom prst="ellipse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  <a:ea typeface="宋体" charset="0"/>
                <a:cs typeface="宋体" charset="0"/>
              </a:rPr>
              <a:t>6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宋体" charset="0"/>
              <a:cs typeface="宋体" charset="0"/>
            </a:endParaRPr>
          </a:p>
        </p:txBody>
      </p:sp>
      <p:cxnSp>
        <p:nvCxnSpPr>
          <p:cNvPr id="54" name="Straight Arrow Connector 53"/>
          <p:cNvCxnSpPr>
            <a:endCxn id="47" idx="4"/>
          </p:cNvCxnSpPr>
          <p:nvPr/>
        </p:nvCxnSpPr>
        <p:spPr bwMode="auto">
          <a:xfrm flipV="1">
            <a:off x="4773147" y="4800600"/>
            <a:ext cx="46504" cy="22542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5" name="Oval 54"/>
          <p:cNvSpPr/>
          <p:nvPr/>
        </p:nvSpPr>
        <p:spPr bwMode="auto">
          <a:xfrm>
            <a:off x="518661" y="4486275"/>
            <a:ext cx="533400" cy="304800"/>
          </a:xfrm>
          <a:prstGeom prst="ellipse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宋体" charset="0"/>
              <a:cs typeface="宋体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070626" y="4417297"/>
            <a:ext cx="1508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parameters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860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Beam</a:t>
            </a:r>
            <a:r>
              <a:rPr lang="zh-CN" altLang="en-US" dirty="0"/>
              <a:t> </a:t>
            </a:r>
            <a:r>
              <a:rPr lang="en-US" altLang="zh-CN" dirty="0" smtClean="0"/>
              <a:t>Search</a:t>
            </a:r>
            <a:r>
              <a:rPr lang="zh-CN" altLang="en-US" dirty="0" smtClean="0"/>
              <a:t> </a:t>
            </a:r>
            <a:r>
              <a:rPr lang="zh-CN" altLang="en-US" dirty="0"/>
              <a:t>实现细节</a:t>
            </a:r>
            <a:r>
              <a:rPr lang="en-US" altLang="zh-CN" dirty="0"/>
              <a:t>(</a:t>
            </a:r>
            <a:r>
              <a:rPr lang="zh-CN" altLang="en-US" dirty="0"/>
              <a:t>续</a:t>
            </a:r>
            <a:r>
              <a:rPr lang="en-US" altLang="zh-CN" dirty="0"/>
              <a:t>)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Tensorflow</a:t>
            </a:r>
            <a:r>
              <a:rPr lang="zh-CN" altLang="en-US" dirty="0"/>
              <a:t> 一般的工作</a:t>
            </a:r>
            <a:r>
              <a:rPr lang="zh-CN" altLang="en-US" dirty="0" smtClean="0"/>
              <a:t>流程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方案一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endParaRPr lang="en-US" altLang="zh-CN" dirty="0"/>
          </a:p>
          <a:p>
            <a:pPr lvl="2"/>
            <a:r>
              <a:rPr lang="zh-CN" altLang="en-US" dirty="0" smtClean="0"/>
              <a:t>将计算结果从“图”中取出来，保存在“外部”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temp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session.run</a:t>
            </a:r>
            <a:r>
              <a:rPr lang="en-US" altLang="zh-CN" dirty="0" smtClean="0"/>
              <a:t>([3],[1])</a:t>
            </a:r>
          </a:p>
          <a:p>
            <a:pPr lvl="2"/>
            <a:r>
              <a:rPr lang="zh-CN" altLang="en-US" dirty="0" smtClean="0"/>
              <a:t>将外部结果再重新输入“图中”</a:t>
            </a:r>
            <a:endParaRPr lang="en-US" altLang="zh-CN" dirty="0" smtClean="0"/>
          </a:p>
          <a:p>
            <a:pPr lvl="3"/>
            <a:r>
              <a:rPr lang="en-US" altLang="zh-CN" dirty="0" err="1" smtClean="0"/>
              <a:t>session.run</a:t>
            </a:r>
            <a:r>
              <a:rPr lang="en-US" altLang="zh-CN" dirty="0" smtClean="0"/>
              <a:t>([5],[7=temp,2])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8C42D9C-043B-2845-980E-F80ADD88464F}" type="slidenum">
              <a:rPr lang="en-US" altLang="zh-CN" smtClean="0"/>
              <a:pPr/>
              <a:t>9</a:t>
            </a:fld>
            <a:endParaRPr lang="en-US" altLang="zh-CN" dirty="0"/>
          </a:p>
        </p:txBody>
      </p:sp>
      <p:sp>
        <p:nvSpPr>
          <p:cNvPr id="21" name="Oval 20"/>
          <p:cNvSpPr/>
          <p:nvPr/>
        </p:nvSpPr>
        <p:spPr bwMode="auto">
          <a:xfrm>
            <a:off x="2971800" y="5257800"/>
            <a:ext cx="533400" cy="3048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  <a:ea typeface="宋体" charset="0"/>
                <a:cs typeface="宋体" charset="0"/>
              </a:rPr>
              <a:t>1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宋体" charset="0"/>
              <a:cs typeface="宋体" charset="0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4578350" y="5267325"/>
            <a:ext cx="533400" cy="3048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  <a:ea typeface="宋体" charset="0"/>
                <a:cs typeface="宋体" charset="0"/>
              </a:rPr>
              <a:t>2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宋体" charset="0"/>
              <a:cs typeface="宋体" charset="0"/>
            </a:endParaRPr>
          </a:p>
        </p:txBody>
      </p:sp>
      <p:sp>
        <p:nvSpPr>
          <p:cNvPr id="25" name="Oval 24"/>
          <p:cNvSpPr/>
          <p:nvPr/>
        </p:nvSpPr>
        <p:spPr bwMode="auto">
          <a:xfrm>
            <a:off x="2964911" y="4695732"/>
            <a:ext cx="533400" cy="304800"/>
          </a:xfrm>
          <a:prstGeom prst="ellipse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  <a:ea typeface="宋体" charset="0"/>
                <a:cs typeface="宋体" charset="0"/>
              </a:rPr>
              <a:t>3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宋体" charset="0"/>
              <a:cs typeface="宋体" charset="0"/>
            </a:endParaRPr>
          </a:p>
        </p:txBody>
      </p:sp>
      <p:sp>
        <p:nvSpPr>
          <p:cNvPr id="26" name="Oval 25"/>
          <p:cNvSpPr/>
          <p:nvPr/>
        </p:nvSpPr>
        <p:spPr bwMode="auto">
          <a:xfrm>
            <a:off x="4567238" y="4191000"/>
            <a:ext cx="533400" cy="304800"/>
          </a:xfrm>
          <a:prstGeom prst="ellipse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  <a:ea typeface="宋体" charset="0"/>
                <a:cs typeface="宋体" charset="0"/>
              </a:rPr>
              <a:t>5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宋体" charset="0"/>
              <a:cs typeface="宋体" charset="0"/>
            </a:endParaRPr>
          </a:p>
        </p:txBody>
      </p:sp>
      <p:sp>
        <p:nvSpPr>
          <p:cNvPr id="29" name="Oval 28"/>
          <p:cNvSpPr/>
          <p:nvPr/>
        </p:nvSpPr>
        <p:spPr bwMode="auto">
          <a:xfrm>
            <a:off x="5257800" y="4705350"/>
            <a:ext cx="533400" cy="304800"/>
          </a:xfrm>
          <a:prstGeom prst="ellipse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  <a:ea typeface="宋体" charset="0"/>
                <a:cs typeface="宋体" charset="0"/>
              </a:rPr>
              <a:t>4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宋体" charset="0"/>
              <a:cs typeface="宋体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2595562" y="4038600"/>
            <a:ext cx="3429000" cy="1676400"/>
          </a:xfrm>
          <a:prstGeom prst="rect">
            <a:avLst/>
          </a:prstGeom>
          <a:noFill/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宋体" charset="0"/>
              <a:cs typeface="宋体" charset="0"/>
            </a:endParaRPr>
          </a:p>
        </p:txBody>
      </p:sp>
      <p:cxnSp>
        <p:nvCxnSpPr>
          <p:cNvPr id="32" name="Straight Arrow Connector 31"/>
          <p:cNvCxnSpPr/>
          <p:nvPr/>
        </p:nvCxnSpPr>
        <p:spPr bwMode="auto">
          <a:xfrm flipV="1">
            <a:off x="4208135" y="4449576"/>
            <a:ext cx="418168" cy="3178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3" name="Straight Arrow Connector 32"/>
          <p:cNvCxnSpPr/>
          <p:nvPr/>
        </p:nvCxnSpPr>
        <p:spPr bwMode="auto">
          <a:xfrm flipV="1">
            <a:off x="4902666" y="4963926"/>
            <a:ext cx="418168" cy="3178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4" name="Straight Arrow Connector 33"/>
          <p:cNvCxnSpPr>
            <a:stCxn id="34" idx="0"/>
            <a:endCxn id="33" idx="5"/>
          </p:cNvCxnSpPr>
          <p:nvPr/>
        </p:nvCxnSpPr>
        <p:spPr bwMode="auto">
          <a:xfrm flipH="1" flipV="1">
            <a:off x="5022523" y="4451163"/>
            <a:ext cx="501977" cy="2541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5" name="Oval 34"/>
          <p:cNvSpPr/>
          <p:nvPr/>
        </p:nvSpPr>
        <p:spPr bwMode="auto">
          <a:xfrm>
            <a:off x="533400" y="5334000"/>
            <a:ext cx="533400" cy="3048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宋体" charset="0"/>
              <a:cs typeface="宋体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069618" y="5267325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placeholder</a:t>
            </a:r>
            <a:endParaRPr lang="en-US"/>
          </a:p>
        </p:txBody>
      </p:sp>
      <p:sp>
        <p:nvSpPr>
          <p:cNvPr id="37" name="Oval 36"/>
          <p:cNvSpPr/>
          <p:nvPr/>
        </p:nvSpPr>
        <p:spPr bwMode="auto">
          <a:xfrm>
            <a:off x="533400" y="4724400"/>
            <a:ext cx="533400" cy="304800"/>
          </a:xfrm>
          <a:prstGeom prst="ellipse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宋体" charset="0"/>
              <a:cs typeface="宋体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094923" y="4662010"/>
            <a:ext cx="1305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tensor/op</a:t>
            </a:r>
            <a:endParaRPr lang="en-US" dirty="0"/>
          </a:p>
        </p:txBody>
      </p:sp>
      <p:sp>
        <p:nvSpPr>
          <p:cNvPr id="39" name="Oval 38"/>
          <p:cNvSpPr/>
          <p:nvPr/>
        </p:nvSpPr>
        <p:spPr bwMode="auto">
          <a:xfrm>
            <a:off x="4520734" y="4721225"/>
            <a:ext cx="533400" cy="304800"/>
          </a:xfrm>
          <a:prstGeom prst="ellipse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  <a:ea typeface="宋体" charset="0"/>
                <a:cs typeface="宋体" charset="0"/>
              </a:rPr>
              <a:t>6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宋体" charset="0"/>
              <a:cs typeface="宋体" charset="0"/>
            </a:endParaRPr>
          </a:p>
        </p:txBody>
      </p:sp>
      <p:cxnSp>
        <p:nvCxnSpPr>
          <p:cNvPr id="40" name="Straight Arrow Connector 39"/>
          <p:cNvCxnSpPr>
            <a:endCxn id="33" idx="4"/>
          </p:cNvCxnSpPr>
          <p:nvPr/>
        </p:nvCxnSpPr>
        <p:spPr bwMode="auto">
          <a:xfrm flipV="1">
            <a:off x="4787434" y="4495800"/>
            <a:ext cx="46504" cy="22542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1" name="Oval 40"/>
          <p:cNvSpPr/>
          <p:nvPr/>
        </p:nvSpPr>
        <p:spPr bwMode="auto">
          <a:xfrm>
            <a:off x="532948" y="4181475"/>
            <a:ext cx="533400" cy="304800"/>
          </a:xfrm>
          <a:prstGeom prst="ellipse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宋体" charset="0"/>
              <a:cs typeface="宋体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084913" y="4112497"/>
            <a:ext cx="1508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parameters</a:t>
            </a:r>
            <a:endParaRPr lang="en-US"/>
          </a:p>
        </p:txBody>
      </p:sp>
      <p:cxnSp>
        <p:nvCxnSpPr>
          <p:cNvPr id="483" name="Straight Arrow Connector 482"/>
          <p:cNvCxnSpPr>
            <a:stCxn id="21" idx="0"/>
            <a:endCxn id="25" idx="4"/>
          </p:cNvCxnSpPr>
          <p:nvPr/>
        </p:nvCxnSpPr>
        <p:spPr bwMode="auto">
          <a:xfrm flipH="1" flipV="1">
            <a:off x="3231611" y="5000532"/>
            <a:ext cx="6889" cy="2572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86" name="Oval 485"/>
          <p:cNvSpPr/>
          <p:nvPr/>
        </p:nvSpPr>
        <p:spPr bwMode="auto">
          <a:xfrm>
            <a:off x="3774143" y="4721225"/>
            <a:ext cx="533400" cy="3048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ea typeface="宋体" charset="0"/>
                <a:cs typeface="宋体" charset="0"/>
              </a:rPr>
              <a:t>7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445695"/>
      </p:ext>
    </p:extLst>
  </p:cSld>
  <p:clrMapOvr>
    <a:masterClrMapping/>
  </p:clrMapOvr>
</p:sld>
</file>

<file path=ppt/theme/theme1.xml><?xml version="1.0" encoding="utf-8"?>
<a:theme xmlns:a="http://schemas.openxmlformats.org/drawingml/2006/main" name="小象算法课程模板">
  <a:themeElements>
    <a:clrScheme name="2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2_Profile">
      <a:majorFont>
        <a:latin typeface="Times New Roman"/>
        <a:ea typeface="黑体"/>
        <a:cs typeface="宋体"/>
      </a:majorFont>
      <a:minorFont>
        <a:latin typeface="Times New Roman"/>
        <a:ea typeface="华文新魏"/>
        <a:cs typeface="华文新魏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  <a:ea typeface="宋体" charset="0"/>
            <a:cs typeface="宋体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  <a:ea typeface="宋体" charset="0"/>
            <a:cs typeface="宋体" charset="0"/>
          </a:defRPr>
        </a:defPPr>
      </a:lstStyle>
    </a:lnDef>
  </a:objectDefaults>
  <a:extraClrSchemeLst>
    <a:extraClrScheme>
      <a:clrScheme name="2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小象学院课件模板" id="{16BCD5C2-8C7C-4D46-9C82-83AA2A1B62E0}" vid="{37D20255-9CBF-EF40-B4E0-6042FBFD6705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小象学院课件模板</Template>
  <TotalTime>7231</TotalTime>
  <Words>2765</Words>
  <Application>Microsoft Macintosh PowerPoint</Application>
  <PresentationFormat>On-screen Show (4:3)</PresentationFormat>
  <Paragraphs>925</Paragraphs>
  <Slides>43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4" baseType="lpstr">
      <vt:lpstr>Cambria Math</vt:lpstr>
      <vt:lpstr>Times New Roman</vt:lpstr>
      <vt:lpstr>Verdana</vt:lpstr>
      <vt:lpstr>Wingdings</vt:lpstr>
      <vt:lpstr>华文新魏</vt:lpstr>
      <vt:lpstr>宋体</vt:lpstr>
      <vt:lpstr>幼圆</vt:lpstr>
      <vt:lpstr>微软雅黑</vt:lpstr>
      <vt:lpstr>黑体</vt:lpstr>
      <vt:lpstr>Arial</vt:lpstr>
      <vt:lpstr>小象算法课程模板</vt:lpstr>
      <vt:lpstr>法律声明</vt:lpstr>
      <vt:lpstr>神经序列模型 VI</vt:lpstr>
      <vt:lpstr>提纲</vt:lpstr>
      <vt:lpstr>Beam Search 实现细节(续) </vt:lpstr>
      <vt:lpstr>Beam Search 实现细节(续) </vt:lpstr>
      <vt:lpstr>Beam Search 实现细节(续) </vt:lpstr>
      <vt:lpstr>Beam Search 实现细节(续) </vt:lpstr>
      <vt:lpstr>Beam Search 实现细节(续) </vt:lpstr>
      <vt:lpstr>Beam Search 实现细节(续) </vt:lpstr>
      <vt:lpstr>Beam Search 实现细节(续) </vt:lpstr>
      <vt:lpstr>Beam Search 实现细节(续) </vt:lpstr>
      <vt:lpstr>Beam Search 实现细节(续) </vt:lpstr>
      <vt:lpstr>Beam Search 实现细节(续) </vt:lpstr>
      <vt:lpstr>Beam Search 代码实现</vt:lpstr>
      <vt:lpstr>Beam Search 代码实现</vt:lpstr>
      <vt:lpstr>Beam Search 代码实现</vt:lpstr>
      <vt:lpstr>Beam Serach 实现细节(续) </vt:lpstr>
      <vt:lpstr>Beam Serach 实现细节(续) </vt:lpstr>
      <vt:lpstr>Beam Search 代码实现    index = 0</vt:lpstr>
      <vt:lpstr>Beam Search 代码实现    index = 0</vt:lpstr>
      <vt:lpstr>Beam Search 代码实现    index = 0</vt:lpstr>
      <vt:lpstr>Beam Search 代码实现   index = 1</vt:lpstr>
      <vt:lpstr>Beam Search 代码实现    index = 1</vt:lpstr>
      <vt:lpstr>Beam Search 代码实现    index = 1</vt:lpstr>
      <vt:lpstr>Beam Search 代码实现 index = 2</vt:lpstr>
      <vt:lpstr>Beam Search 代码实现 index = 2</vt:lpstr>
      <vt:lpstr>Beam Search 代码实现 index = 2</vt:lpstr>
      <vt:lpstr>Beam Search 代码实现 index = 3</vt:lpstr>
      <vt:lpstr>Beam Search 代码实现 index = 3</vt:lpstr>
      <vt:lpstr>Beam Search 代码实现 回到index=2</vt:lpstr>
      <vt:lpstr>Beam Search 代码实现</vt:lpstr>
      <vt:lpstr>Beam Search 代码实现</vt:lpstr>
      <vt:lpstr>Seq2Seq 代码实现</vt:lpstr>
      <vt:lpstr>Seq2Seq 代码实现</vt:lpstr>
      <vt:lpstr>Beam Search 代码实现</vt:lpstr>
      <vt:lpstr>Beam Search 代码实现</vt:lpstr>
      <vt:lpstr>Beam Search 代码实现</vt:lpstr>
      <vt:lpstr>Beam Search 代码实现</vt:lpstr>
      <vt:lpstr>Beam Search 代码实现</vt:lpstr>
      <vt:lpstr>Seq2Seq 模型可视化</vt:lpstr>
      <vt:lpstr>Seq2Seq 模型可视化</vt:lpstr>
      <vt:lpstr>Seq2Seq 模型可视化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法律声明</dc:title>
  <dc:creator>Xing Shi</dc:creator>
  <cp:lastModifiedBy>Xing Shi</cp:lastModifiedBy>
  <cp:revision>239</cp:revision>
  <dcterms:created xsi:type="dcterms:W3CDTF">2017-07-03T02:57:04Z</dcterms:created>
  <dcterms:modified xsi:type="dcterms:W3CDTF">2017-07-28T07:57:51Z</dcterms:modified>
</cp:coreProperties>
</file>