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5.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6.xml" ContentType="application/vnd.openxmlformats-officedocument.presentationml.notesSlide+xml"/>
  <Override PartName="/ppt/tags/tag36.xml" ContentType="application/vnd.openxmlformats-officedocument.presentationml.tags+xml"/>
  <Override PartName="/ppt/notesSlides/notesSlide7.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8.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9.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0.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1.xml" ContentType="application/vnd.openxmlformats-officedocument.presentationml.notesSlide+xml"/>
  <Override PartName="/ppt/tags/tag69.xml" ContentType="application/vnd.openxmlformats-officedocument.presentationml.tags+xml"/>
  <Override PartName="/ppt/notesSlides/notesSlide12.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74.xml" ContentType="application/vnd.openxmlformats-officedocument.presentationml.tags+xml"/>
  <Override PartName="/ppt/notesSlides/notesSlide15.xml" ContentType="application/vnd.openxmlformats-officedocument.presentationml.notesSlide+xml"/>
  <Override PartName="/ppt/tags/tag75.xml" ContentType="application/vnd.openxmlformats-officedocument.presentationml.tags+xml"/>
  <Override PartName="/ppt/notesSlides/notesSlide16.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80.xml" ContentType="application/vnd.openxmlformats-officedocument.presentationml.tags+xml"/>
  <Override PartName="/ppt/notesSlides/notesSlide19.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20.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21.xml" ContentType="application/vnd.openxmlformats-officedocument.presentationml.notesSlide+xml"/>
  <Override PartName="/ppt/tags/tag96.xml" ContentType="application/vnd.openxmlformats-officedocument.presentationml.tags+xml"/>
  <Override PartName="/ppt/notesSlides/notesSlide22.xml" ContentType="application/vnd.openxmlformats-officedocument.presentationml.notesSlide+xml"/>
  <Override PartName="/ppt/tags/tag97.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98.xml" ContentType="application/vnd.openxmlformats-officedocument.presentationml.tags+xml"/>
  <Override PartName="/ppt/notesSlides/notesSlide27.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28.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29.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30.xml" ContentType="application/vnd.openxmlformats-officedocument.presentationml.notesSlide+xml"/>
  <Override PartName="/ppt/tags/tag132.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37.xml" ContentType="application/vnd.openxmlformats-officedocument.presentationml.tags+xml"/>
  <Override PartName="/ppt/notesSlides/notesSlide38.xml" ContentType="application/vnd.openxmlformats-officedocument.presentationml.notesSlide+xml"/>
  <Override PartName="/ppt/tags/tag138.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39.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43.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44.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45.xml" ContentType="application/vnd.openxmlformats-officedocument.presentationml.notesSlide+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46.xml" ContentType="application/vnd.openxmlformats-officedocument.presentationml.notesSlide+xml"/>
  <Override PartName="/ppt/tags/tag194.xml" ContentType="application/vnd.openxmlformats-officedocument.presentationml.tags+xml"/>
  <Override PartName="/ppt/notesSlides/notesSlide47.xml" ContentType="application/vnd.openxmlformats-officedocument.presentationml.notesSlide+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notesSlides/notesSlide48.xml" ContentType="application/vnd.openxmlformats-officedocument.presentationml.notesSlide+xml"/>
  <Override PartName="/ppt/tags/tag207.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notesSlides/notesSlide51.xml" ContentType="application/vnd.openxmlformats-officedocument.presentationml.notesSlide+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notesSlides/notesSlide52.xml" ContentType="application/vnd.openxmlformats-officedocument.presentationml.notesSlide+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notesSlides/notesSlide53.xml" ContentType="application/vnd.openxmlformats-officedocument.presentationml.notesSlid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notesSlides/notesSlide54.xml" ContentType="application/vnd.openxmlformats-officedocument.presentationml.notesSlide+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notesSlides/notesSlide55.xml" ContentType="application/vnd.openxmlformats-officedocument.presentationml.notesSlide+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56.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notesSlides/notesSlide57.xml" ContentType="application/vnd.openxmlformats-officedocument.presentationml.notesSlide+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5"/>
  </p:notesMasterIdLst>
  <p:sldIdLst>
    <p:sldId id="258" r:id="rId2"/>
    <p:sldId id="259" r:id="rId3"/>
    <p:sldId id="261" r:id="rId4"/>
    <p:sldId id="260" r:id="rId5"/>
    <p:sldId id="263" r:id="rId6"/>
    <p:sldId id="262" r:id="rId7"/>
    <p:sldId id="264" r:id="rId8"/>
    <p:sldId id="265" r:id="rId9"/>
    <p:sldId id="266" r:id="rId10"/>
    <p:sldId id="267" r:id="rId11"/>
    <p:sldId id="268" r:id="rId12"/>
    <p:sldId id="269" r:id="rId13"/>
    <p:sldId id="270" r:id="rId14"/>
    <p:sldId id="271" r:id="rId15"/>
    <p:sldId id="272" r:id="rId16"/>
    <p:sldId id="274"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1" r:id="rId34"/>
    <p:sldId id="290"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2" r:id="rId55"/>
    <p:sldId id="311" r:id="rId56"/>
    <p:sldId id="313" r:id="rId57"/>
    <p:sldId id="314" r:id="rId58"/>
    <p:sldId id="315" r:id="rId59"/>
    <p:sldId id="316" r:id="rId60"/>
    <p:sldId id="318" r:id="rId61"/>
    <p:sldId id="317" r:id="rId62"/>
    <p:sldId id="319" r:id="rId63"/>
    <p:sldId id="320" r:id="rId64"/>
    <p:sldId id="321" r:id="rId65"/>
    <p:sldId id="322" r:id="rId66"/>
    <p:sldId id="333" r:id="rId67"/>
    <p:sldId id="334" r:id="rId68"/>
    <p:sldId id="335" r:id="rId69"/>
    <p:sldId id="336" r:id="rId70"/>
    <p:sldId id="337" r:id="rId71"/>
    <p:sldId id="338" r:id="rId72"/>
    <p:sldId id="339" r:id="rId73"/>
    <p:sldId id="340" r:id="rId7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88811" autoAdjust="0"/>
  </p:normalViewPr>
  <p:slideViewPr>
    <p:cSldViewPr snapToGrid="0">
      <p:cViewPr varScale="1">
        <p:scale>
          <a:sx n="78" d="100"/>
          <a:sy n="78" d="100"/>
        </p:scale>
        <p:origin x="835" y="5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t>2020/9/28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15</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16</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17</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18</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20</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21</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22</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24</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25</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27</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28</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29</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30</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31</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32</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t>33</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35</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37</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38</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39</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40</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41</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42</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43</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44</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45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7</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46</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48</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49</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51</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53</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56</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57</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60</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61</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63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8</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64</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t>66</a:t>
            </a:fld>
            <a:endParaRPr lang="zh-CN" altLang="en-US" sz="1200">
              <a:solidFill>
                <a:srgbClr val="000000"/>
              </a:solidFill>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t>67</a:t>
            </a:fld>
            <a:endParaRPr lang="zh-CN" altLang="en-US" sz="1200">
              <a:solidFill>
                <a:srgbClr val="000000"/>
              </a:solidFill>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t>68</a:t>
            </a:fld>
            <a:endParaRPr lang="zh-CN" altLang="en-US" sz="1200">
              <a:solidFill>
                <a:srgbClr val="000000"/>
              </a:solidFill>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t>69</a:t>
            </a:fld>
            <a:endParaRPr lang="zh-CN" altLang="en-US" sz="1200">
              <a:solidFill>
                <a:srgbClr val="000000"/>
              </a:solidFill>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t>70</a:t>
            </a:fld>
            <a:endParaRPr lang="zh-CN" altLang="en-US" sz="1200">
              <a:solidFill>
                <a:srgbClr val="000000"/>
              </a:solidFill>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t>71</a:t>
            </a:fld>
            <a:endParaRPr lang="zh-CN" altLang="en-US" sz="1200">
              <a:solidFill>
                <a:srgbClr val="000000"/>
              </a:solidFill>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t>72</a:t>
            </a:fld>
            <a:endParaRPr lang="zh-CN" altLang="en-US" sz="1200">
              <a:solidFill>
                <a:srgbClr val="000000"/>
              </a:solidFill>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t>73</a:t>
            </a:fld>
            <a:endParaRPr lang="zh-CN" altLang="en-US" sz="1200">
              <a:solidFill>
                <a:srgbClr val="000000"/>
              </a:solidFill>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t>2020/9/28</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t>2020/9/28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t>2020/9/28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t>2020/9/28</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t>2020/9/28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3BE4FF-4FD3-4C1E-8C0A-F7315B6A3FD7}" type="datetimeFigureOut">
              <a:rPr lang="zh-CN" altLang="en-US" smtClean="0"/>
              <a:t>2020/9/28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3BE4FF-4FD3-4C1E-8C0A-F7315B6A3FD7}" type="datetimeFigureOut">
              <a:rPr lang="zh-CN" altLang="en-US" smtClean="0"/>
              <a:t>2020/9/28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3BE4FF-4FD3-4C1E-8C0A-F7315B6A3FD7}" type="datetimeFigureOut">
              <a:rPr lang="zh-CN" altLang="en-US" smtClean="0"/>
              <a:t>2020/9/28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t>2020/9/28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t>2020/9/28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t>2020/9/28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t>2020/9/28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1.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slideLayout" Target="../slideLayouts/slideLayout2.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tags" Target="../tags/tag48.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5" Type="http://schemas.openxmlformats.org/officeDocument/2006/relationships/image" Target="../media/image7.png"/><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slideLayout" Target="../slideLayouts/slideLayout2.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tags" Target="../tags/tag60.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5" Type="http://schemas.openxmlformats.org/officeDocument/2006/relationships/tags" Target="../tags/tag53.xml"/><Relationship Id="rId15" Type="http://schemas.openxmlformats.org/officeDocument/2006/relationships/image" Target="../media/image8.png"/><Relationship Id="rId10" Type="http://schemas.openxmlformats.org/officeDocument/2006/relationships/tags" Target="../tags/tag58.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64.xml"/></Relationships>
</file>

<file path=ppt/slides/_rels/slide15.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6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9.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3.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7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5.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tags" Target="../tags/tag79.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8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notesSlide" Target="../notesSlides/notesSlide20.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tags" Target="../tags/tag91.xml"/><Relationship Id="rId13" Type="http://schemas.openxmlformats.org/officeDocument/2006/relationships/slideLayout" Target="../slideLayouts/slideLayout2.xml"/><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tags" Target="../tags/tag95.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tags" Target="../tags/tag94.xml"/><Relationship Id="rId5" Type="http://schemas.openxmlformats.org/officeDocument/2006/relationships/tags" Target="../tags/tag88.xml"/><Relationship Id="rId15" Type="http://schemas.openxmlformats.org/officeDocument/2006/relationships/image" Target="../media/image19.png"/><Relationship Id="rId10" Type="http://schemas.openxmlformats.org/officeDocument/2006/relationships/tags" Target="../tags/tag93.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28.xml"/><Relationship Id="rId3" Type="http://schemas.openxmlformats.org/officeDocument/2006/relationships/tags" Target="../tags/tag101.xml"/><Relationship Id="rId7"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s>
</file>

<file path=ppt/slides/_rels/slide34.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tags" Target="../tags/tag117.xml"/><Relationship Id="rId18" Type="http://schemas.openxmlformats.org/officeDocument/2006/relationships/image" Target="../media/image23.png"/><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tags" Target="../tags/tag116.xml"/><Relationship Id="rId17" Type="http://schemas.openxmlformats.org/officeDocument/2006/relationships/notesSlide" Target="../notesSlides/notesSlide29.xml"/><Relationship Id="rId2" Type="http://schemas.openxmlformats.org/officeDocument/2006/relationships/tags" Target="../tags/tag106.xml"/><Relationship Id="rId16" Type="http://schemas.openxmlformats.org/officeDocument/2006/relationships/slideLayout" Target="../slideLayouts/slideLayout2.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5" Type="http://schemas.openxmlformats.org/officeDocument/2006/relationships/tags" Target="../tags/tag109.xml"/><Relationship Id="rId15" Type="http://schemas.openxmlformats.org/officeDocument/2006/relationships/tags" Target="../tags/tag119.xml"/><Relationship Id="rId10" Type="http://schemas.openxmlformats.org/officeDocument/2006/relationships/tags" Target="../tags/tag114.xml"/><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tags" Target="../tags/tag118.xml"/></Relationships>
</file>

<file path=ppt/slides/_rels/slide35.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slideLayout" Target="../slideLayouts/slideLayout2.xml"/><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tags" Target="../tags/tag131.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5" Type="http://schemas.openxmlformats.org/officeDocument/2006/relationships/tags" Target="../tags/tag124.xml"/><Relationship Id="rId15" Type="http://schemas.openxmlformats.org/officeDocument/2006/relationships/image" Target="../media/image24.png"/><Relationship Id="rId10" Type="http://schemas.openxmlformats.org/officeDocument/2006/relationships/tags" Target="../tags/tag129.xml"/><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3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tags" Target="../tags/tag136.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3.xml"/><Relationship Id="rId7" Type="http://schemas.openxmlformats.org/officeDocument/2006/relationships/image" Target="../media/image2.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png"/><Relationship Id="rId5" Type="http://schemas.openxmlformats.org/officeDocument/2006/relationships/notesSlide" Target="../notesSlides/notesSlide3.xml"/><Relationship Id="rId4" Type="http://schemas.openxmlformats.org/officeDocument/2006/relationships/slideLayout" Target="../slideLayouts/slideLayout2.xml"/><Relationship Id="rId9"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13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13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139.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0.xml"/></Relationships>
</file>

<file path=ppt/slides/_rels/slide51.xml.rels><?xml version="1.0" encoding="UTF-8" standalone="yes"?>
<Relationships xmlns="http://schemas.openxmlformats.org/package/2006/relationships"><Relationship Id="rId8" Type="http://schemas.openxmlformats.org/officeDocument/2006/relationships/tags" Target="../tags/tag148.xml"/><Relationship Id="rId13" Type="http://schemas.openxmlformats.org/officeDocument/2006/relationships/slideLayout" Target="../slideLayouts/slideLayout2.xml"/><Relationship Id="rId3" Type="http://schemas.openxmlformats.org/officeDocument/2006/relationships/tags" Target="../tags/tag143.xml"/><Relationship Id="rId7" Type="http://schemas.openxmlformats.org/officeDocument/2006/relationships/tags" Target="../tags/tag147.xml"/><Relationship Id="rId12" Type="http://schemas.openxmlformats.org/officeDocument/2006/relationships/tags" Target="../tags/tag152.xml"/><Relationship Id="rId2" Type="http://schemas.openxmlformats.org/officeDocument/2006/relationships/tags" Target="../tags/tag142.xml"/><Relationship Id="rId16" Type="http://schemas.openxmlformats.org/officeDocument/2006/relationships/image" Target="../media/image34.png"/><Relationship Id="rId1" Type="http://schemas.openxmlformats.org/officeDocument/2006/relationships/tags" Target="../tags/tag141.xml"/><Relationship Id="rId6" Type="http://schemas.openxmlformats.org/officeDocument/2006/relationships/tags" Target="../tags/tag146.xml"/><Relationship Id="rId11" Type="http://schemas.openxmlformats.org/officeDocument/2006/relationships/tags" Target="../tags/tag151.xml"/><Relationship Id="rId5" Type="http://schemas.openxmlformats.org/officeDocument/2006/relationships/tags" Target="../tags/tag145.xml"/><Relationship Id="rId15" Type="http://schemas.openxmlformats.org/officeDocument/2006/relationships/image" Target="../media/image33.png"/><Relationship Id="rId10" Type="http://schemas.openxmlformats.org/officeDocument/2006/relationships/tags" Target="../tags/tag150.xml"/><Relationship Id="rId4" Type="http://schemas.openxmlformats.org/officeDocument/2006/relationships/tags" Target="../tags/tag144.xml"/><Relationship Id="rId9" Type="http://schemas.openxmlformats.org/officeDocument/2006/relationships/tags" Target="../tags/tag149.xml"/><Relationship Id="rId14" Type="http://schemas.openxmlformats.org/officeDocument/2006/relationships/notesSlide" Target="../notesSlides/notesSlide43.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3.xml"/></Relationships>
</file>

<file path=ppt/slides/_rels/slide53.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slideLayout" Target="../slideLayouts/slideLayout2.xml"/><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tags" Target="../tags/tag165.xml"/><Relationship Id="rId17" Type="http://schemas.openxmlformats.org/officeDocument/2006/relationships/image" Target="../media/image37.png"/><Relationship Id="rId2" Type="http://schemas.openxmlformats.org/officeDocument/2006/relationships/tags" Target="../tags/tag155.xml"/><Relationship Id="rId16" Type="http://schemas.openxmlformats.org/officeDocument/2006/relationships/image" Target="../media/image36.png"/><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tags" Target="../tags/tag164.xml"/><Relationship Id="rId5" Type="http://schemas.openxmlformats.org/officeDocument/2006/relationships/tags" Target="../tags/tag158.xml"/><Relationship Id="rId15" Type="http://schemas.openxmlformats.org/officeDocument/2006/relationships/image" Target="../media/image35.png"/><Relationship Id="rId10" Type="http://schemas.openxmlformats.org/officeDocument/2006/relationships/tags" Target="../tags/tag163.xml"/><Relationship Id="rId4" Type="http://schemas.openxmlformats.org/officeDocument/2006/relationships/tags" Target="../tags/tag157.xml"/><Relationship Id="rId9" Type="http://schemas.openxmlformats.org/officeDocument/2006/relationships/tags" Target="../tags/tag162.xml"/><Relationship Id="rId14" Type="http://schemas.openxmlformats.org/officeDocument/2006/relationships/notesSlide" Target="../notesSlides/notesSlide4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5" Type="http://schemas.openxmlformats.org/officeDocument/2006/relationships/slideLayout" Target="../slideLayouts/slideLayout2.xml"/><Relationship Id="rId4" Type="http://schemas.openxmlformats.org/officeDocument/2006/relationships/tags" Target="../tags/tag169.xml"/></Relationships>
</file>

<file path=ppt/slides/_rels/slide56.xml.rels><?xml version="1.0" encoding="UTF-8" standalone="yes"?>
<Relationships xmlns="http://schemas.openxmlformats.org/package/2006/relationships"><Relationship Id="rId8" Type="http://schemas.openxmlformats.org/officeDocument/2006/relationships/tags" Target="../tags/tag177.xml"/><Relationship Id="rId13" Type="http://schemas.openxmlformats.org/officeDocument/2006/relationships/slideLayout" Target="../slideLayouts/slideLayout2.xml"/><Relationship Id="rId3" Type="http://schemas.openxmlformats.org/officeDocument/2006/relationships/tags" Target="../tags/tag172.xml"/><Relationship Id="rId7" Type="http://schemas.openxmlformats.org/officeDocument/2006/relationships/tags" Target="../tags/tag176.xml"/><Relationship Id="rId12" Type="http://schemas.openxmlformats.org/officeDocument/2006/relationships/tags" Target="../tags/tag181.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tags" Target="../tags/tag175.xml"/><Relationship Id="rId11" Type="http://schemas.openxmlformats.org/officeDocument/2006/relationships/tags" Target="../tags/tag180.xml"/><Relationship Id="rId5" Type="http://schemas.openxmlformats.org/officeDocument/2006/relationships/tags" Target="../tags/tag174.xml"/><Relationship Id="rId15" Type="http://schemas.openxmlformats.org/officeDocument/2006/relationships/image" Target="../media/image38.png"/><Relationship Id="rId10" Type="http://schemas.openxmlformats.org/officeDocument/2006/relationships/tags" Target="../tags/tag179.xml"/><Relationship Id="rId4" Type="http://schemas.openxmlformats.org/officeDocument/2006/relationships/tags" Target="../tags/tag173.xml"/><Relationship Id="rId9" Type="http://schemas.openxmlformats.org/officeDocument/2006/relationships/tags" Target="../tags/tag178.xml"/><Relationship Id="rId14" Type="http://schemas.openxmlformats.org/officeDocument/2006/relationships/notesSlide" Target="../notesSlides/notesSlide45.xml"/></Relationships>
</file>

<file path=ppt/slides/_rels/slide57.xml.rels><?xml version="1.0" encoding="UTF-8" standalone="yes"?>
<Relationships xmlns="http://schemas.openxmlformats.org/package/2006/relationships"><Relationship Id="rId8" Type="http://schemas.openxmlformats.org/officeDocument/2006/relationships/tags" Target="../tags/tag189.xml"/><Relationship Id="rId13" Type="http://schemas.openxmlformats.org/officeDocument/2006/relationships/slideLayout" Target="../slideLayouts/slideLayout2.xml"/><Relationship Id="rId3" Type="http://schemas.openxmlformats.org/officeDocument/2006/relationships/tags" Target="../tags/tag184.xml"/><Relationship Id="rId7" Type="http://schemas.openxmlformats.org/officeDocument/2006/relationships/tags" Target="../tags/tag188.xml"/><Relationship Id="rId12" Type="http://schemas.openxmlformats.org/officeDocument/2006/relationships/tags" Target="../tags/tag193.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11" Type="http://schemas.openxmlformats.org/officeDocument/2006/relationships/tags" Target="../tags/tag192.xml"/><Relationship Id="rId5" Type="http://schemas.openxmlformats.org/officeDocument/2006/relationships/tags" Target="../tags/tag186.xml"/><Relationship Id="rId15" Type="http://schemas.openxmlformats.org/officeDocument/2006/relationships/image" Target="../media/image39.png"/><Relationship Id="rId10" Type="http://schemas.openxmlformats.org/officeDocument/2006/relationships/tags" Target="../tags/tag191.xml"/><Relationship Id="rId4" Type="http://schemas.openxmlformats.org/officeDocument/2006/relationships/tags" Target="../tags/tag185.xml"/><Relationship Id="rId9" Type="http://schemas.openxmlformats.org/officeDocument/2006/relationships/tags" Target="../tags/tag190.xml"/><Relationship Id="rId14" Type="http://schemas.openxmlformats.org/officeDocument/2006/relationships/notesSlide" Target="../notesSlides/notesSlide4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4.xml"/></Relationships>
</file>

<file path=ppt/slides/_rels/slide6.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slideLayout" Target="../slideLayouts/slideLayout2.xml"/><Relationship Id="rId4" Type="http://schemas.openxmlformats.org/officeDocument/2006/relationships/tags" Target="../tags/tag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tags" Target="../tags/tag202.xml"/><Relationship Id="rId13" Type="http://schemas.openxmlformats.org/officeDocument/2006/relationships/slideLayout" Target="../slideLayouts/slideLayout2.xml"/><Relationship Id="rId3" Type="http://schemas.openxmlformats.org/officeDocument/2006/relationships/tags" Target="../tags/tag197.xml"/><Relationship Id="rId7" Type="http://schemas.openxmlformats.org/officeDocument/2006/relationships/tags" Target="../tags/tag201.xml"/><Relationship Id="rId12" Type="http://schemas.openxmlformats.org/officeDocument/2006/relationships/tags" Target="../tags/tag206.xml"/><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tags" Target="../tags/tag200.xml"/><Relationship Id="rId11" Type="http://schemas.openxmlformats.org/officeDocument/2006/relationships/tags" Target="../tags/tag205.xml"/><Relationship Id="rId5" Type="http://schemas.openxmlformats.org/officeDocument/2006/relationships/tags" Target="../tags/tag199.xml"/><Relationship Id="rId15" Type="http://schemas.openxmlformats.org/officeDocument/2006/relationships/image" Target="../media/image40.png"/><Relationship Id="rId10" Type="http://schemas.openxmlformats.org/officeDocument/2006/relationships/tags" Target="../tags/tag204.xml"/><Relationship Id="rId4" Type="http://schemas.openxmlformats.org/officeDocument/2006/relationships/tags" Target="../tags/tag198.xml"/><Relationship Id="rId9" Type="http://schemas.openxmlformats.org/officeDocument/2006/relationships/tags" Target="../tags/tag203.xml"/><Relationship Id="rId14" Type="http://schemas.openxmlformats.org/officeDocument/2006/relationships/notesSlide" Target="../notesSlides/notesSlide48.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7.xml"/></Relationships>
</file>

<file path=ppt/slides/_rels/slide6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208.xml"/></Relationships>
</file>

<file path=ppt/slides/_rels/slide66.xml.rels><?xml version="1.0" encoding="UTF-8" standalone="yes"?>
<Relationships xmlns="http://schemas.openxmlformats.org/package/2006/relationships"><Relationship Id="rId8" Type="http://schemas.openxmlformats.org/officeDocument/2006/relationships/notesSlide" Target="../notesSlides/notesSlide51.xml"/><Relationship Id="rId3" Type="http://schemas.openxmlformats.org/officeDocument/2006/relationships/tags" Target="../tags/tag211.xml"/><Relationship Id="rId7" Type="http://schemas.openxmlformats.org/officeDocument/2006/relationships/slideLayout" Target="../slideLayouts/slideLayout7.xml"/><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tags" Target="../tags/tag214.xml"/><Relationship Id="rId5" Type="http://schemas.openxmlformats.org/officeDocument/2006/relationships/tags" Target="../tags/tag213.xml"/><Relationship Id="rId4" Type="http://schemas.openxmlformats.org/officeDocument/2006/relationships/tags" Target="../tags/tag212.xml"/></Relationships>
</file>

<file path=ppt/slides/_rels/slide67.xml.rels><?xml version="1.0" encoding="UTF-8" standalone="yes"?>
<Relationships xmlns="http://schemas.openxmlformats.org/package/2006/relationships"><Relationship Id="rId8" Type="http://schemas.openxmlformats.org/officeDocument/2006/relationships/notesSlide" Target="../notesSlides/notesSlide52.xml"/><Relationship Id="rId3" Type="http://schemas.openxmlformats.org/officeDocument/2006/relationships/tags" Target="../tags/tag217.xml"/><Relationship Id="rId7" Type="http://schemas.openxmlformats.org/officeDocument/2006/relationships/slideLayout" Target="../slideLayouts/slideLayout7.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tags" Target="../tags/tag220.xml"/><Relationship Id="rId5" Type="http://schemas.openxmlformats.org/officeDocument/2006/relationships/tags" Target="../tags/tag219.xml"/><Relationship Id="rId4" Type="http://schemas.openxmlformats.org/officeDocument/2006/relationships/tags" Target="../tags/tag218.xml"/></Relationships>
</file>

<file path=ppt/slides/_rels/slide68.xml.rels><?xml version="1.0" encoding="UTF-8" standalone="yes"?>
<Relationships xmlns="http://schemas.openxmlformats.org/package/2006/relationships"><Relationship Id="rId8" Type="http://schemas.openxmlformats.org/officeDocument/2006/relationships/tags" Target="../tags/tag228.xml"/><Relationship Id="rId3" Type="http://schemas.openxmlformats.org/officeDocument/2006/relationships/tags" Target="../tags/tag223.xml"/><Relationship Id="rId7" Type="http://schemas.openxmlformats.org/officeDocument/2006/relationships/tags" Target="../tags/tag227.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11" Type="http://schemas.openxmlformats.org/officeDocument/2006/relationships/notesSlide" Target="../notesSlides/notesSlide53.xml"/><Relationship Id="rId5" Type="http://schemas.openxmlformats.org/officeDocument/2006/relationships/tags" Target="../tags/tag225.xml"/><Relationship Id="rId10" Type="http://schemas.openxmlformats.org/officeDocument/2006/relationships/slideLayout" Target="../slideLayouts/slideLayout7.xml"/><Relationship Id="rId4" Type="http://schemas.openxmlformats.org/officeDocument/2006/relationships/tags" Target="../tags/tag224.xml"/><Relationship Id="rId9" Type="http://schemas.openxmlformats.org/officeDocument/2006/relationships/tags" Target="../tags/tag229.xml"/></Relationships>
</file>

<file path=ppt/slides/_rels/slide69.xml.rels><?xml version="1.0" encoding="UTF-8" standalone="yes"?>
<Relationships xmlns="http://schemas.openxmlformats.org/package/2006/relationships"><Relationship Id="rId8" Type="http://schemas.openxmlformats.org/officeDocument/2006/relationships/notesSlide" Target="../notesSlides/notesSlide54.xml"/><Relationship Id="rId3" Type="http://schemas.openxmlformats.org/officeDocument/2006/relationships/tags" Target="../tags/tag232.xml"/><Relationship Id="rId7" Type="http://schemas.openxmlformats.org/officeDocument/2006/relationships/slideLayout" Target="../slideLayouts/slideLayout7.xml"/><Relationship Id="rId2" Type="http://schemas.openxmlformats.org/officeDocument/2006/relationships/tags" Target="../tags/tag231.xml"/><Relationship Id="rId1" Type="http://schemas.openxmlformats.org/officeDocument/2006/relationships/tags" Target="../tags/tag230.xml"/><Relationship Id="rId6" Type="http://schemas.openxmlformats.org/officeDocument/2006/relationships/tags" Target="../tags/tag235.xml"/><Relationship Id="rId5" Type="http://schemas.openxmlformats.org/officeDocument/2006/relationships/tags" Target="../tags/tag234.xml"/><Relationship Id="rId4" Type="http://schemas.openxmlformats.org/officeDocument/2006/relationships/tags" Target="../tags/tag233.xml"/></Relationships>
</file>

<file path=ppt/slides/_rels/slide7.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1.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5.png"/><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notesSlide" Target="../notesSlides/notesSlide55.xml"/><Relationship Id="rId3" Type="http://schemas.openxmlformats.org/officeDocument/2006/relationships/tags" Target="../tags/tag238.xml"/><Relationship Id="rId7" Type="http://schemas.openxmlformats.org/officeDocument/2006/relationships/slideLayout" Target="../slideLayouts/slideLayout7.xml"/><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tags" Target="../tags/tag241.xml"/><Relationship Id="rId5" Type="http://schemas.openxmlformats.org/officeDocument/2006/relationships/tags" Target="../tags/tag240.xml"/><Relationship Id="rId4" Type="http://schemas.openxmlformats.org/officeDocument/2006/relationships/tags" Target="../tags/tag239.xml"/></Relationships>
</file>

<file path=ppt/slides/_rels/slide71.xml.rels><?xml version="1.0" encoding="UTF-8" standalone="yes"?>
<Relationships xmlns="http://schemas.openxmlformats.org/package/2006/relationships"><Relationship Id="rId8" Type="http://schemas.openxmlformats.org/officeDocument/2006/relationships/notesSlide" Target="../notesSlides/notesSlide56.xml"/><Relationship Id="rId3" Type="http://schemas.openxmlformats.org/officeDocument/2006/relationships/tags" Target="../tags/tag244.xml"/><Relationship Id="rId7" Type="http://schemas.openxmlformats.org/officeDocument/2006/relationships/slideLayout" Target="../slideLayouts/slideLayout7.xml"/><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tags" Target="../tags/tag247.xml"/><Relationship Id="rId5" Type="http://schemas.openxmlformats.org/officeDocument/2006/relationships/tags" Target="../tags/tag246.xml"/><Relationship Id="rId4" Type="http://schemas.openxmlformats.org/officeDocument/2006/relationships/tags" Target="../tags/tag245.xml"/></Relationships>
</file>

<file path=ppt/slides/_rels/slide72.xml.rels><?xml version="1.0" encoding="UTF-8" standalone="yes"?>
<Relationships xmlns="http://schemas.openxmlformats.org/package/2006/relationships"><Relationship Id="rId8" Type="http://schemas.openxmlformats.org/officeDocument/2006/relationships/tags" Target="../tags/tag255.xml"/><Relationship Id="rId3" Type="http://schemas.openxmlformats.org/officeDocument/2006/relationships/tags" Target="../tags/tag250.xml"/><Relationship Id="rId7" Type="http://schemas.openxmlformats.org/officeDocument/2006/relationships/tags" Target="../tags/tag254.xml"/><Relationship Id="rId2" Type="http://schemas.openxmlformats.org/officeDocument/2006/relationships/tags" Target="../tags/tag249.xml"/><Relationship Id="rId1" Type="http://schemas.openxmlformats.org/officeDocument/2006/relationships/tags" Target="../tags/tag248.xml"/><Relationship Id="rId6" Type="http://schemas.openxmlformats.org/officeDocument/2006/relationships/tags" Target="../tags/tag253.xml"/><Relationship Id="rId11" Type="http://schemas.openxmlformats.org/officeDocument/2006/relationships/notesSlide" Target="../notesSlides/notesSlide57.xml"/><Relationship Id="rId5" Type="http://schemas.openxmlformats.org/officeDocument/2006/relationships/tags" Target="../tags/tag252.xml"/><Relationship Id="rId10" Type="http://schemas.openxmlformats.org/officeDocument/2006/relationships/slideLayout" Target="../slideLayouts/slideLayout7.xml"/><Relationship Id="rId4" Type="http://schemas.openxmlformats.org/officeDocument/2006/relationships/tags" Target="../tags/tag251.xml"/><Relationship Id="rId9" Type="http://schemas.openxmlformats.org/officeDocument/2006/relationships/tags" Target="../tags/tag256.xml"/></Relationships>
</file>

<file path=ppt/slides/_rels/slide73.xml.rels><?xml version="1.0" encoding="UTF-8" standalone="yes"?>
<Relationships xmlns="http://schemas.openxmlformats.org/package/2006/relationships"><Relationship Id="rId8" Type="http://schemas.openxmlformats.org/officeDocument/2006/relationships/notesSlide" Target="../notesSlides/notesSlide58.xml"/><Relationship Id="rId3" Type="http://schemas.openxmlformats.org/officeDocument/2006/relationships/tags" Target="../tags/tag259.xml"/><Relationship Id="rId7" Type="http://schemas.openxmlformats.org/officeDocument/2006/relationships/slideLayout" Target="../slideLayouts/slideLayout7.xml"/><Relationship Id="rId2" Type="http://schemas.openxmlformats.org/officeDocument/2006/relationships/tags" Target="../tags/tag258.xml"/><Relationship Id="rId1" Type="http://schemas.openxmlformats.org/officeDocument/2006/relationships/tags" Target="../tags/tag257.xml"/><Relationship Id="rId6" Type="http://schemas.openxmlformats.org/officeDocument/2006/relationships/tags" Target="../tags/tag262.xml"/><Relationship Id="rId5" Type="http://schemas.openxmlformats.org/officeDocument/2006/relationships/tags" Target="../tags/tag261.xml"/><Relationship Id="rId4" Type="http://schemas.openxmlformats.org/officeDocument/2006/relationships/tags" Target="../tags/tag260.xml"/></Relationships>
</file>

<file path=ppt/slides/_rels/slide8.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slideLayout" Target="../slideLayouts/slideLayout2.xml"/><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tags" Target="../tags/tag33.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image" Target="../media/image6.png"/><Relationship Id="rId10" Type="http://schemas.openxmlformats.org/officeDocument/2006/relationships/tags" Target="../tags/tag31.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8</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10197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smtClean="0">
                <a:solidFill>
                  <a:srgbClr val="FFFFFF"/>
                </a:solidFill>
                <a:latin typeface="微软雅黑" panose="020B0503020204020204" pitchFamily="34" charset="-122"/>
                <a:ea typeface="微软雅黑" panose="020B0503020204020204" pitchFamily="34" charset="-122"/>
              </a:rPr>
              <a:t>善于利用指针</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51" y="365452"/>
            <a:ext cx="10038903" cy="1325563"/>
          </a:xfrm>
        </p:spPr>
        <p:txBody>
          <a:bodyPr/>
          <a:lstStyle/>
          <a:p>
            <a:r>
              <a:rPr lang="zh-CN" altLang="en-US"/>
              <a:t>指针变量作为函数参数</a:t>
            </a:r>
          </a:p>
        </p:txBody>
      </p:sp>
      <p:sp>
        <p:nvSpPr>
          <p:cNvPr id="44" name="MH_Desc_1"/>
          <p:cNvSpPr/>
          <p:nvPr>
            <p:custDataLst>
              <p:tags r:id="rId1"/>
            </p:custDataLst>
          </p:nvPr>
        </p:nvSpPr>
        <p:spPr>
          <a:xfrm>
            <a:off x="1003852" y="1341454"/>
            <a:ext cx="9998764" cy="476117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smtClean="0">
                <a:solidFill>
                  <a:schemeClr val="tx1"/>
                </a:solidFill>
              </a:rPr>
              <a:t>函数</a:t>
            </a:r>
            <a:r>
              <a:rPr lang="zh-CN" altLang="en-US">
                <a:solidFill>
                  <a:schemeClr val="tx1"/>
                </a:solidFill>
              </a:rPr>
              <a:t>的调用可以（而且只可以）得到一个返回值（即函数值），而使用指针变量作参数，可以得到多个变化了的值。如果不用指针变量是难以做到这一点的。要善于利用</a:t>
            </a:r>
            <a:r>
              <a:rPr lang="zh-CN" altLang="en-US" b="1">
                <a:solidFill>
                  <a:schemeClr val="accent1"/>
                </a:solidFill>
              </a:rPr>
              <a:t>指针法</a:t>
            </a:r>
            <a:r>
              <a:rPr lang="zh-CN" altLang="en-US" smtClean="0">
                <a:solidFill>
                  <a:schemeClr val="tx1"/>
                </a:solidFill>
              </a:rPr>
              <a:t>。</a:t>
            </a:r>
            <a:endParaRPr lang="en-US" altLang="zh-CN" smtClean="0">
              <a:solidFill>
                <a:schemeClr val="tx1"/>
              </a:solidFill>
            </a:endParaRPr>
          </a:p>
          <a:p>
            <a:pPr algn="just">
              <a:lnSpc>
                <a:spcPct val="150000"/>
              </a:lnSpc>
              <a:spcBef>
                <a:spcPts val="600"/>
              </a:spcBef>
              <a:spcAft>
                <a:spcPts val="600"/>
              </a:spcAft>
              <a:defRPr/>
            </a:pPr>
            <a:r>
              <a:rPr lang="zh-CN" altLang="en-US" smtClean="0">
                <a:solidFill>
                  <a:schemeClr val="tx1"/>
                </a:solidFill>
              </a:rPr>
              <a:t>如果</a:t>
            </a:r>
            <a:r>
              <a:rPr lang="zh-CN" altLang="en-US">
                <a:solidFill>
                  <a:schemeClr val="tx1"/>
                </a:solidFill>
              </a:rPr>
              <a:t>想通过函数调用得到</a:t>
            </a:r>
            <a:r>
              <a:rPr lang="en-US" altLang="zh-CN">
                <a:solidFill>
                  <a:schemeClr val="tx1"/>
                </a:solidFill>
              </a:rPr>
              <a:t>n</a:t>
            </a:r>
            <a:r>
              <a:rPr lang="zh-CN" altLang="en-US">
                <a:solidFill>
                  <a:schemeClr val="tx1"/>
                </a:solidFill>
              </a:rPr>
              <a:t>个要改变的值，可以这样做</a:t>
            </a:r>
            <a:r>
              <a:rPr lang="en-US" altLang="zh-CN">
                <a:solidFill>
                  <a:schemeClr val="tx1"/>
                </a:solidFill>
              </a:rPr>
              <a:t>: </a:t>
            </a:r>
          </a:p>
          <a:p>
            <a:pPr marL="342900" indent="-342900" algn="just">
              <a:lnSpc>
                <a:spcPct val="150000"/>
              </a:lnSpc>
              <a:spcBef>
                <a:spcPts val="600"/>
              </a:spcBef>
              <a:spcAft>
                <a:spcPts val="600"/>
              </a:spcAft>
              <a:buFont typeface="+mj-ea"/>
              <a:buAutoNum type="circleNumDbPlain"/>
              <a:defRPr/>
            </a:pPr>
            <a:r>
              <a:rPr lang="zh-CN" altLang="en-US" smtClean="0">
                <a:solidFill>
                  <a:schemeClr val="tx1"/>
                </a:solidFill>
              </a:rPr>
              <a:t>在</a:t>
            </a:r>
            <a:r>
              <a:rPr lang="zh-CN" altLang="en-US">
                <a:solidFill>
                  <a:schemeClr val="tx1"/>
                </a:solidFill>
              </a:rPr>
              <a:t>主调函数中设</a:t>
            </a:r>
            <a:r>
              <a:rPr lang="en-US" altLang="zh-CN">
                <a:solidFill>
                  <a:schemeClr val="tx1"/>
                </a:solidFill>
              </a:rPr>
              <a:t>n</a:t>
            </a:r>
            <a:r>
              <a:rPr lang="zh-CN" altLang="en-US">
                <a:solidFill>
                  <a:schemeClr val="tx1"/>
                </a:solidFill>
              </a:rPr>
              <a:t>个变量，用</a:t>
            </a:r>
            <a:r>
              <a:rPr lang="en-US" altLang="zh-CN">
                <a:solidFill>
                  <a:schemeClr val="tx1"/>
                </a:solidFill>
              </a:rPr>
              <a:t>n</a:t>
            </a:r>
            <a:r>
              <a:rPr lang="zh-CN" altLang="en-US">
                <a:solidFill>
                  <a:schemeClr val="tx1"/>
                </a:solidFill>
              </a:rPr>
              <a:t>个指针变量指向它们</a:t>
            </a:r>
            <a:r>
              <a:rPr lang="zh-CN" altLang="en-US" smtClean="0">
                <a:solidFill>
                  <a:schemeClr val="tx1"/>
                </a:solidFill>
              </a:rPr>
              <a:t>；</a:t>
            </a:r>
            <a:endParaRPr lang="zh-CN" altLang="en-US">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smtClean="0">
                <a:solidFill>
                  <a:schemeClr val="tx1"/>
                </a:solidFill>
              </a:rPr>
              <a:t>设计</a:t>
            </a:r>
            <a:r>
              <a:rPr lang="zh-CN" altLang="en-US">
                <a:solidFill>
                  <a:schemeClr val="tx1"/>
                </a:solidFill>
              </a:rPr>
              <a:t>一个函数，有</a:t>
            </a:r>
            <a:r>
              <a:rPr lang="en-US" altLang="zh-CN">
                <a:solidFill>
                  <a:schemeClr val="tx1"/>
                </a:solidFill>
              </a:rPr>
              <a:t>n</a:t>
            </a:r>
            <a:r>
              <a:rPr lang="zh-CN" altLang="en-US">
                <a:solidFill>
                  <a:schemeClr val="tx1"/>
                </a:solidFill>
              </a:rPr>
              <a:t>个指针形参。在这个函数中改变这</a:t>
            </a:r>
            <a:r>
              <a:rPr lang="en-US" altLang="zh-CN">
                <a:solidFill>
                  <a:schemeClr val="tx1"/>
                </a:solidFill>
              </a:rPr>
              <a:t>n</a:t>
            </a:r>
            <a:r>
              <a:rPr lang="zh-CN" altLang="en-US">
                <a:solidFill>
                  <a:schemeClr val="tx1"/>
                </a:solidFill>
              </a:rPr>
              <a:t>个形参的值</a:t>
            </a:r>
            <a:r>
              <a:rPr lang="zh-CN" altLang="en-US" smtClean="0">
                <a:solidFill>
                  <a:schemeClr val="tx1"/>
                </a:solidFill>
              </a:rPr>
              <a:t>；</a:t>
            </a:r>
            <a:endParaRPr lang="zh-CN" altLang="en-US">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smtClean="0">
                <a:solidFill>
                  <a:schemeClr val="tx1"/>
                </a:solidFill>
              </a:rPr>
              <a:t>在</a:t>
            </a:r>
            <a:r>
              <a:rPr lang="zh-CN" altLang="en-US">
                <a:solidFill>
                  <a:schemeClr val="tx1"/>
                </a:solidFill>
              </a:rPr>
              <a:t>主调函数中调用这个函数，在调用时将这</a:t>
            </a:r>
            <a:r>
              <a:rPr lang="en-US" altLang="zh-CN">
                <a:solidFill>
                  <a:schemeClr val="tx1"/>
                </a:solidFill>
              </a:rPr>
              <a:t>n</a:t>
            </a:r>
            <a:r>
              <a:rPr lang="zh-CN" altLang="en-US">
                <a:solidFill>
                  <a:schemeClr val="tx1"/>
                </a:solidFill>
              </a:rPr>
              <a:t>个指针变量作实参，将它们的值，也就是相关变量的地址传给该函数的形参</a:t>
            </a:r>
            <a:r>
              <a:rPr lang="zh-CN" altLang="en-US" smtClean="0">
                <a:solidFill>
                  <a:schemeClr val="tx1"/>
                </a:solidFill>
              </a:rPr>
              <a:t>；</a:t>
            </a:r>
            <a:endParaRPr lang="zh-CN" altLang="en-US">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smtClean="0">
                <a:solidFill>
                  <a:schemeClr val="tx1"/>
                </a:solidFill>
              </a:rPr>
              <a:t>在</a:t>
            </a:r>
            <a:r>
              <a:rPr lang="zh-CN" altLang="en-US">
                <a:solidFill>
                  <a:schemeClr val="tx1"/>
                </a:solidFill>
              </a:rPr>
              <a:t>执行该函数的过程中，通过形参指针变量，改变它们所指向的</a:t>
            </a:r>
            <a:r>
              <a:rPr lang="en-US" altLang="zh-CN">
                <a:solidFill>
                  <a:schemeClr val="tx1"/>
                </a:solidFill>
              </a:rPr>
              <a:t>n</a:t>
            </a:r>
            <a:r>
              <a:rPr lang="zh-CN" altLang="en-US">
                <a:solidFill>
                  <a:schemeClr val="tx1"/>
                </a:solidFill>
              </a:rPr>
              <a:t>个变量的值</a:t>
            </a:r>
            <a:r>
              <a:rPr lang="zh-CN" altLang="en-US" smtClean="0">
                <a:solidFill>
                  <a:schemeClr val="tx1"/>
                </a:solidFill>
              </a:rPr>
              <a:t>；</a:t>
            </a:r>
            <a:endParaRPr lang="zh-CN" altLang="en-US">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smtClean="0">
                <a:solidFill>
                  <a:schemeClr val="tx1"/>
                </a:solidFill>
              </a:rPr>
              <a:t>主调</a:t>
            </a:r>
            <a:r>
              <a:rPr lang="zh-CN" altLang="en-US">
                <a:solidFill>
                  <a:schemeClr val="tx1"/>
                </a:solidFill>
              </a:rPr>
              <a:t>函数中就可以使用这些改变了值的变量。</a:t>
            </a:r>
            <a:endParaRPr lang="en-US" altLang="zh-CN">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指针变量作为函数参数</a:t>
            </a:r>
          </a:p>
        </p:txBody>
      </p:sp>
      <p:sp>
        <p:nvSpPr>
          <p:cNvPr id="3" name="内容占位符 2"/>
          <p:cNvSpPr>
            <a:spLocks noGrp="1"/>
          </p:cNvSpPr>
          <p:nvPr>
            <p:ph idx="1"/>
          </p:nvPr>
        </p:nvSpPr>
        <p:spPr>
          <a:xfrm>
            <a:off x="413648" y="952528"/>
            <a:ext cx="7631125"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8.4】</a:t>
            </a:r>
            <a:r>
              <a:rPr lang="zh-CN" altLang="en-US" sz="2000">
                <a:solidFill>
                  <a:schemeClr val="accent1"/>
                </a:solidFill>
              </a:rPr>
              <a:t>对输入的两个整数按大小顺序输出。</a:t>
            </a:r>
            <a:endParaRPr lang="zh-CN" altLang="en-US" sz="2000" dirty="0">
              <a:solidFill>
                <a:schemeClr val="accent1"/>
              </a:solidFill>
            </a:endParaRPr>
          </a:p>
        </p:txBody>
      </p:sp>
      <p:sp>
        <p:nvSpPr>
          <p:cNvPr id="32" name="圆角矩形 12"/>
          <p:cNvSpPr/>
          <p:nvPr/>
        </p:nvSpPr>
        <p:spPr>
          <a:xfrm>
            <a:off x="567295" y="1648615"/>
            <a:ext cx="11031670" cy="244630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855"/>
            <a:r>
              <a:rPr lang="en-US" altLang="zh-CN" sz="1400"/>
              <a:t>#include &lt;stdio.h&gt;</a:t>
            </a:r>
          </a:p>
          <a:p>
            <a:pPr defTabSz="363855"/>
            <a:r>
              <a:rPr lang="en-US" altLang="zh-CN" sz="1400"/>
              <a:t>int main()</a:t>
            </a:r>
          </a:p>
          <a:p>
            <a:pPr defTabSz="363855"/>
            <a:r>
              <a:rPr lang="en-US" altLang="zh-CN" sz="1400"/>
              <a:t>{	void swap(int *p1,int *p2);</a:t>
            </a:r>
          </a:p>
          <a:p>
            <a:pPr defTabSz="363855"/>
            <a:r>
              <a:rPr lang="en-US" altLang="zh-CN" sz="1400"/>
              <a:t>	int a,b;</a:t>
            </a:r>
          </a:p>
          <a:p>
            <a:pPr defTabSz="363855"/>
            <a:r>
              <a:rPr lang="en-US" altLang="zh-CN" sz="1400"/>
              <a:t>	int *pointer_1,*pointer_2</a:t>
            </a:r>
            <a:r>
              <a:rPr lang="en-US" altLang="zh-CN" sz="1400" smtClean="0"/>
              <a:t>;	</a:t>
            </a:r>
            <a:r>
              <a:rPr lang="en-US" altLang="zh-CN" sz="1400" smtClean="0">
                <a:solidFill>
                  <a:srgbClr val="008000"/>
                </a:solidFill>
              </a:rPr>
              <a:t>//</a:t>
            </a:r>
            <a:r>
              <a:rPr lang="en-US" altLang="zh-CN" sz="1400">
                <a:solidFill>
                  <a:srgbClr val="008000"/>
                </a:solidFill>
              </a:rPr>
              <a:t>pointer_1,pointer_2</a:t>
            </a:r>
            <a:r>
              <a:rPr lang="zh-CN" altLang="en-US" sz="1400">
                <a:solidFill>
                  <a:srgbClr val="008000"/>
                </a:solidFill>
              </a:rPr>
              <a:t>是</a:t>
            </a:r>
            <a:r>
              <a:rPr lang="en-US" altLang="zh-CN" sz="1400" smtClean="0">
                <a:solidFill>
                  <a:srgbClr val="008000"/>
                </a:solidFill>
              </a:rPr>
              <a:t>int *</a:t>
            </a:r>
            <a:r>
              <a:rPr lang="zh-CN" altLang="en-US" sz="1400" smtClean="0">
                <a:solidFill>
                  <a:srgbClr val="008000"/>
                </a:solidFill>
              </a:rPr>
              <a:t>型</a:t>
            </a:r>
            <a:r>
              <a:rPr lang="zh-CN" altLang="en-US" sz="1400">
                <a:solidFill>
                  <a:srgbClr val="008000"/>
                </a:solidFill>
              </a:rPr>
              <a:t>变量</a:t>
            </a:r>
          </a:p>
          <a:p>
            <a:pPr defTabSz="363855"/>
            <a:r>
              <a:rPr lang="zh-CN" altLang="en-US" sz="1400"/>
              <a:t>	</a:t>
            </a:r>
            <a:r>
              <a:rPr lang="en-US" altLang="zh-CN" sz="1400"/>
              <a:t>printf("please enter two integer numbers:");</a:t>
            </a:r>
          </a:p>
          <a:p>
            <a:pPr defTabSz="363855"/>
            <a:r>
              <a:rPr lang="en-US" altLang="zh-CN" sz="1400"/>
              <a:t>	scanf("%d,%d",&amp;a,&amp;b);</a:t>
            </a:r>
          </a:p>
          <a:p>
            <a:pPr defTabSz="363855"/>
            <a:r>
              <a:rPr lang="en-US" altLang="zh-CN" sz="1400"/>
              <a:t>	pointer_1=&amp;a;</a:t>
            </a:r>
          </a:p>
          <a:p>
            <a:pPr defTabSz="363855"/>
            <a:r>
              <a:rPr lang="en-US" altLang="zh-CN" sz="1400"/>
              <a:t>	pointer_2=&amp;b;</a:t>
            </a:r>
          </a:p>
          <a:p>
            <a:pPr defTabSz="363855"/>
            <a:r>
              <a:rPr lang="en-US" altLang="zh-CN" sz="1400"/>
              <a:t>	if(a&lt;b) swap(pointer_1,pointer_2</a:t>
            </a:r>
            <a:r>
              <a:rPr lang="en-US" altLang="zh-CN" sz="1400" smtClean="0"/>
              <a:t>);</a:t>
            </a:r>
          </a:p>
          <a:p>
            <a:pPr defTabSz="363855"/>
            <a:r>
              <a:rPr lang="en-US" altLang="zh-CN" sz="140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swap</a:t>
            </a:r>
            <a:r>
              <a:rPr lang="zh-CN" altLang="en-US" sz="1400">
                <a:solidFill>
                  <a:srgbClr val="008000"/>
                </a:solidFill>
              </a:rPr>
              <a:t>函数，用指针变量作实参</a:t>
            </a:r>
          </a:p>
          <a:p>
            <a:pPr defTabSz="363855"/>
            <a:r>
              <a:rPr lang="zh-CN" altLang="en-US" sz="1400"/>
              <a:t>	</a:t>
            </a:r>
            <a:r>
              <a:rPr lang="en-US" altLang="zh-CN" sz="1400"/>
              <a:t>printf("max=%d,min=%d\n",*pointer_1,*pointer_2);</a:t>
            </a:r>
          </a:p>
          <a:p>
            <a:pPr defTabSz="363855"/>
            <a:r>
              <a:rPr lang="en-US" altLang="zh-CN" sz="1400"/>
              <a:t>	return 0;</a:t>
            </a:r>
          </a:p>
          <a:p>
            <a:pPr defTabSz="363855"/>
            <a:r>
              <a:rPr lang="en-US" altLang="zh-CN" sz="1400"/>
              <a:t>}</a:t>
            </a:r>
          </a:p>
          <a:p>
            <a:pPr defTabSz="363855"/>
            <a:endParaRPr lang="en-US" altLang="zh-CN" sz="1400"/>
          </a:p>
          <a:p>
            <a:pPr defTabSz="363855"/>
            <a:r>
              <a:rPr lang="en-US" altLang="zh-CN" sz="1400"/>
              <a:t>void swap(int *p1,int *p2) </a:t>
            </a:r>
            <a:r>
              <a:rPr lang="en-US" altLang="zh-CN" sz="1400" smtClean="0"/>
              <a:t>	</a:t>
            </a:r>
            <a:r>
              <a:rPr lang="en-US" altLang="zh-CN" sz="1400">
                <a:solidFill>
                  <a:srgbClr val="008000"/>
                </a:solidFill>
              </a:rPr>
              <a:t>//</a:t>
            </a:r>
            <a:r>
              <a:rPr lang="zh-CN" altLang="en-US" sz="1400">
                <a:solidFill>
                  <a:srgbClr val="008000"/>
                </a:solidFill>
              </a:rPr>
              <a:t>形参是指针变量</a:t>
            </a:r>
          </a:p>
          <a:p>
            <a:pPr defTabSz="363855"/>
            <a:r>
              <a:rPr lang="en-US" altLang="zh-CN" sz="1400"/>
              <a:t>{	int *p;</a:t>
            </a:r>
          </a:p>
          <a:p>
            <a:pPr defTabSz="363855"/>
            <a:r>
              <a:rPr lang="en-US" altLang="zh-CN" sz="1400"/>
              <a:t>	p=p1</a:t>
            </a:r>
            <a:r>
              <a:rPr lang="en-US" altLang="zh-CN" sz="1400" smtClean="0"/>
              <a:t>;				</a:t>
            </a:r>
            <a:r>
              <a:rPr lang="en-US" altLang="zh-CN" sz="1400">
                <a:solidFill>
                  <a:srgbClr val="008000"/>
                </a:solidFill>
              </a:rPr>
              <a:t>//</a:t>
            </a:r>
            <a:r>
              <a:rPr lang="zh-CN" altLang="en-US" sz="1400">
                <a:solidFill>
                  <a:srgbClr val="008000"/>
                </a:solidFill>
              </a:rPr>
              <a:t>下面</a:t>
            </a:r>
            <a:r>
              <a:rPr lang="en-US" altLang="zh-CN" sz="1400">
                <a:solidFill>
                  <a:srgbClr val="008000"/>
                </a:solidFill>
              </a:rPr>
              <a:t>3</a:t>
            </a:r>
            <a:r>
              <a:rPr lang="zh-CN" altLang="en-US" sz="1400">
                <a:solidFill>
                  <a:srgbClr val="008000"/>
                </a:solidFill>
              </a:rPr>
              <a:t>行交换</a:t>
            </a:r>
            <a:r>
              <a:rPr lang="en-US" altLang="zh-CN" sz="1400">
                <a:solidFill>
                  <a:srgbClr val="008000"/>
                </a:solidFill>
              </a:rPr>
              <a:t>p1</a:t>
            </a:r>
            <a:r>
              <a:rPr lang="zh-CN" altLang="en-US" sz="1400">
                <a:solidFill>
                  <a:srgbClr val="008000"/>
                </a:solidFill>
              </a:rPr>
              <a:t>和</a:t>
            </a:r>
            <a:r>
              <a:rPr lang="en-US" altLang="zh-CN" sz="1400">
                <a:solidFill>
                  <a:srgbClr val="008000"/>
                </a:solidFill>
              </a:rPr>
              <a:t>p2</a:t>
            </a:r>
            <a:r>
              <a:rPr lang="zh-CN" altLang="en-US" sz="1400">
                <a:solidFill>
                  <a:srgbClr val="008000"/>
                </a:solidFill>
              </a:rPr>
              <a:t>的指向</a:t>
            </a:r>
          </a:p>
          <a:p>
            <a:pPr defTabSz="363855"/>
            <a:r>
              <a:rPr lang="zh-CN" altLang="en-US" sz="1400"/>
              <a:t>	</a:t>
            </a:r>
            <a:r>
              <a:rPr lang="en-US" altLang="zh-CN" sz="1400"/>
              <a:t>p1=p2;</a:t>
            </a:r>
          </a:p>
          <a:p>
            <a:pPr defTabSz="363855"/>
            <a:r>
              <a:rPr lang="en-US" altLang="zh-CN" sz="1400"/>
              <a:t>	p2=p;</a:t>
            </a:r>
          </a:p>
          <a:p>
            <a:pPr defTabSz="363855"/>
            <a:r>
              <a:rPr lang="en-US" altLang="zh-CN" sz="1400"/>
              <a:t>}</a:t>
            </a:r>
            <a:endParaRPr lang="en-US" altLang="zh-CN" sz="1400" b="1" dirty="0">
              <a:solidFill>
                <a:srgbClr val="FF0000"/>
              </a:solidFill>
            </a:endParaRPr>
          </a:p>
        </p:txBody>
      </p:sp>
      <p:cxnSp>
        <p:nvCxnSpPr>
          <p:cNvPr id="20" name="直接连接符 19"/>
          <p:cNvCxnSpPr/>
          <p:nvPr/>
        </p:nvCxnSpPr>
        <p:spPr>
          <a:xfrm>
            <a:off x="6003717" y="1648615"/>
            <a:ext cx="0" cy="2446307"/>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5840969" y="2042436"/>
            <a:ext cx="325496" cy="260107"/>
            <a:chOff x="5926033" y="1926699"/>
            <a:chExt cx="325496" cy="260107"/>
          </a:xfrm>
        </p:grpSpPr>
        <p:sp>
          <p:nvSpPr>
            <p:cNvPr id="22" name="MH_Other_2"/>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3"/>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4"/>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5"/>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6"/>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7"/>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8" name="组合 27"/>
          <p:cNvGrpSpPr/>
          <p:nvPr/>
        </p:nvGrpSpPr>
        <p:grpSpPr>
          <a:xfrm>
            <a:off x="5840969" y="3458670"/>
            <a:ext cx="325496" cy="260106"/>
            <a:chOff x="5926033" y="5434781"/>
            <a:chExt cx="325496" cy="260106"/>
          </a:xfrm>
        </p:grpSpPr>
        <p:sp>
          <p:nvSpPr>
            <p:cNvPr id="30" name="MH_Other_8"/>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9"/>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0"/>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1"/>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12"/>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13"/>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39" name="表格 38"/>
          <p:cNvGraphicFramePr>
            <a:graphicFrameLocks noGrp="1"/>
          </p:cNvGraphicFramePr>
          <p:nvPr/>
        </p:nvGraphicFramePr>
        <p:xfrm>
          <a:off x="567295" y="4484761"/>
          <a:ext cx="2393420" cy="182880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val="20000"/>
                    </a:ext>
                  </a:extLst>
                </a:gridCol>
                <a:gridCol w="216000">
                  <a:extLst>
                    <a:ext uri="{9D8B030D-6E8A-4147-A177-3AD203B41FA5}">
                      <a16:colId xmlns:a16="http://schemas.microsoft.com/office/drawing/2014/main" val="20001"/>
                    </a:ext>
                  </a:extLst>
                </a:gridCol>
                <a:gridCol w="1088710">
                  <a:extLst>
                    <a:ext uri="{9D8B030D-6E8A-4147-A177-3AD203B41FA5}">
                      <a16:colId xmlns:a16="http://schemas.microsoft.com/office/drawing/2014/main" val="20002"/>
                    </a:ext>
                  </a:extLst>
                </a:gridCol>
              </a:tblGrid>
              <a:tr h="324000">
                <a:tc>
                  <a:txBody>
                    <a:bodyPr/>
                    <a:lstStyle/>
                    <a:p>
                      <a:pPr algn="ctr"/>
                      <a:r>
                        <a:rPr lang="en-US" altLang="zh-CN" sz="1600" smtClean="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400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val="10001"/>
                  </a:ext>
                </a:extLst>
              </a:tr>
              <a:tr h="324000">
                <a:tc>
                  <a:txBody>
                    <a:bodyPr/>
                    <a:lstStyle/>
                    <a:p>
                      <a:pPr algn="ctr"/>
                      <a:r>
                        <a:rPr lang="en-US" altLang="zh-CN" sz="1600" smtClean="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2400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val="10003"/>
                  </a:ext>
                </a:extLst>
              </a:tr>
            </a:tbl>
          </a:graphicData>
        </a:graphic>
      </p:graphicFrame>
      <p:sp>
        <p:nvSpPr>
          <p:cNvPr id="4" name="矩形 3"/>
          <p:cNvSpPr/>
          <p:nvPr/>
        </p:nvSpPr>
        <p:spPr>
          <a:xfrm>
            <a:off x="5825096" y="983834"/>
            <a:ext cx="5724644"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solidFill>
                  <a:schemeClr val="lt1"/>
                </a:solidFill>
              </a:rPr>
              <a:t>不能企图通过改变指针形参的值而使指针实参的值改变</a:t>
            </a:r>
          </a:p>
        </p:txBody>
      </p:sp>
      <p:pic>
        <p:nvPicPr>
          <p:cNvPr id="6" name="图片 5"/>
          <p:cNvPicPr>
            <a:picLocks noChangeAspect="1"/>
          </p:cNvPicPr>
          <p:nvPr/>
        </p:nvPicPr>
        <p:blipFill>
          <a:blip r:embed="rId15" cstate="print"/>
          <a:stretch>
            <a:fillRect/>
          </a:stretch>
        </p:blipFill>
        <p:spPr>
          <a:xfrm>
            <a:off x="8092165" y="3275772"/>
            <a:ext cx="3457575" cy="819150"/>
          </a:xfrm>
          <a:prstGeom prst="rect">
            <a:avLst/>
          </a:prstGeom>
        </p:spPr>
      </p:pic>
      <p:graphicFrame>
        <p:nvGraphicFramePr>
          <p:cNvPr id="38" name="表格 37"/>
          <p:cNvGraphicFramePr>
            <a:graphicFrameLocks noGrp="1"/>
          </p:cNvGraphicFramePr>
          <p:nvPr/>
        </p:nvGraphicFramePr>
        <p:xfrm>
          <a:off x="3446712" y="4484761"/>
          <a:ext cx="2393420" cy="134112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val="20000"/>
                    </a:ext>
                  </a:extLst>
                </a:gridCol>
                <a:gridCol w="216000">
                  <a:extLst>
                    <a:ext uri="{9D8B030D-6E8A-4147-A177-3AD203B41FA5}">
                      <a16:colId xmlns:a16="http://schemas.microsoft.com/office/drawing/2014/main" val="20001"/>
                    </a:ext>
                  </a:extLst>
                </a:gridCol>
                <a:gridCol w="1088710">
                  <a:extLst>
                    <a:ext uri="{9D8B030D-6E8A-4147-A177-3AD203B41FA5}">
                      <a16:colId xmlns:a16="http://schemas.microsoft.com/office/drawing/2014/main" val="20002"/>
                    </a:ext>
                  </a:extLst>
                </a:gridCol>
              </a:tblGrid>
              <a:tr h="324000">
                <a:tc>
                  <a:txBody>
                    <a:bodyPr/>
                    <a:lstStyle/>
                    <a:p>
                      <a:pPr algn="ctr"/>
                      <a:r>
                        <a:rPr lang="en-US" altLang="zh-CN" sz="1600" smtClean="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400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val="10001"/>
                  </a:ext>
                </a:extLst>
              </a:tr>
              <a:tr h="324000">
                <a:tc>
                  <a:txBody>
                    <a:bodyPr/>
                    <a:lstStyle/>
                    <a:p>
                      <a:pPr algn="ctr"/>
                      <a:r>
                        <a:rPr lang="en-US" altLang="zh-CN" sz="1600" smtClean="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2400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val="10003"/>
                  </a:ext>
                </a:extLst>
              </a:tr>
            </a:tbl>
          </a:graphicData>
        </a:graphic>
      </p:graphicFrame>
      <p:graphicFrame>
        <p:nvGraphicFramePr>
          <p:cNvPr id="40" name="表格 39"/>
          <p:cNvGraphicFramePr>
            <a:graphicFrameLocks noGrp="1"/>
          </p:cNvGraphicFramePr>
          <p:nvPr/>
        </p:nvGraphicFramePr>
        <p:xfrm>
          <a:off x="6326129" y="4484761"/>
          <a:ext cx="2393420" cy="134112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val="20000"/>
                    </a:ext>
                  </a:extLst>
                </a:gridCol>
                <a:gridCol w="216000">
                  <a:extLst>
                    <a:ext uri="{9D8B030D-6E8A-4147-A177-3AD203B41FA5}">
                      <a16:colId xmlns:a16="http://schemas.microsoft.com/office/drawing/2014/main" val="20001"/>
                    </a:ext>
                  </a:extLst>
                </a:gridCol>
                <a:gridCol w="1088710">
                  <a:extLst>
                    <a:ext uri="{9D8B030D-6E8A-4147-A177-3AD203B41FA5}">
                      <a16:colId xmlns:a16="http://schemas.microsoft.com/office/drawing/2014/main" val="20002"/>
                    </a:ext>
                  </a:extLst>
                </a:gridCol>
              </a:tblGrid>
              <a:tr h="324000">
                <a:tc>
                  <a:txBody>
                    <a:bodyPr/>
                    <a:lstStyle/>
                    <a:p>
                      <a:pPr algn="ctr"/>
                      <a:r>
                        <a:rPr lang="en-US" altLang="zh-CN" sz="1600" smtClean="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4000">
                <a:tc>
                  <a:txBody>
                    <a:bodyPr/>
                    <a:lstStyle/>
                    <a:p>
                      <a:pPr algn="ctr"/>
                      <a:r>
                        <a:rPr lang="en-US" altLang="zh-CN" sz="1600" smtClean="0"/>
                        <a:t>&amp;b</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val="10001"/>
                  </a:ext>
                </a:extLst>
              </a:tr>
              <a:tr h="324000">
                <a:tc>
                  <a:txBody>
                    <a:bodyPr/>
                    <a:lstStyle/>
                    <a:p>
                      <a:pPr algn="ctr"/>
                      <a:r>
                        <a:rPr lang="en-US" altLang="zh-CN" sz="1600" smtClean="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24000">
                <a:tc>
                  <a:txBody>
                    <a:bodyPr/>
                    <a:lstStyle/>
                    <a:p>
                      <a:pPr algn="ctr"/>
                      <a:r>
                        <a:rPr lang="en-US" altLang="zh-CN" sz="1600" smtClean="0"/>
                        <a:t>&amp;a</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val="10003"/>
                  </a:ext>
                </a:extLst>
              </a:tr>
            </a:tbl>
          </a:graphicData>
        </a:graphic>
      </p:graphicFrame>
      <p:cxnSp>
        <p:nvCxnSpPr>
          <p:cNvPr id="8" name="直接连接符 7"/>
          <p:cNvCxnSpPr/>
          <p:nvPr/>
        </p:nvCxnSpPr>
        <p:spPr>
          <a:xfrm flipV="1">
            <a:off x="7404652" y="4939748"/>
            <a:ext cx="218661" cy="715617"/>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404652" y="4939748"/>
            <a:ext cx="218661" cy="715617"/>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aphicFrame>
        <p:nvGraphicFramePr>
          <p:cNvPr id="51" name="表格 50"/>
          <p:cNvGraphicFramePr>
            <a:graphicFrameLocks noGrp="1"/>
          </p:cNvGraphicFramePr>
          <p:nvPr/>
        </p:nvGraphicFramePr>
        <p:xfrm>
          <a:off x="9156320" y="4486974"/>
          <a:ext cx="2393420" cy="182880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val="20000"/>
                    </a:ext>
                  </a:extLst>
                </a:gridCol>
                <a:gridCol w="216000">
                  <a:extLst>
                    <a:ext uri="{9D8B030D-6E8A-4147-A177-3AD203B41FA5}">
                      <a16:colId xmlns:a16="http://schemas.microsoft.com/office/drawing/2014/main" val="20001"/>
                    </a:ext>
                  </a:extLst>
                </a:gridCol>
                <a:gridCol w="1088710">
                  <a:extLst>
                    <a:ext uri="{9D8B030D-6E8A-4147-A177-3AD203B41FA5}">
                      <a16:colId xmlns:a16="http://schemas.microsoft.com/office/drawing/2014/main" val="20002"/>
                    </a:ext>
                  </a:extLst>
                </a:gridCol>
              </a:tblGrid>
              <a:tr h="324000">
                <a:tc>
                  <a:txBody>
                    <a:bodyPr/>
                    <a:lstStyle/>
                    <a:p>
                      <a:pPr algn="ctr"/>
                      <a:r>
                        <a:rPr lang="en-US" altLang="zh-CN" sz="1600" smtClean="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400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val="10001"/>
                  </a:ext>
                </a:extLst>
              </a:tr>
              <a:tr h="324000">
                <a:tc>
                  <a:txBody>
                    <a:bodyPr/>
                    <a:lstStyle/>
                    <a:p>
                      <a:pPr algn="ctr"/>
                      <a:r>
                        <a:rPr lang="en-US" altLang="zh-CN" sz="1600" smtClean="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2400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1378" y="376254"/>
            <a:ext cx="10515600" cy="1325563"/>
          </a:xfrm>
        </p:spPr>
        <p:txBody>
          <a:bodyPr/>
          <a:lstStyle/>
          <a:p>
            <a:r>
              <a:rPr lang="zh-CN" altLang="en-US"/>
              <a:t>指针变量作为函数参数</a:t>
            </a:r>
          </a:p>
        </p:txBody>
      </p:sp>
      <p:sp>
        <p:nvSpPr>
          <p:cNvPr id="3" name="内容占位符 2"/>
          <p:cNvSpPr>
            <a:spLocks noGrp="1"/>
          </p:cNvSpPr>
          <p:nvPr>
            <p:ph idx="1"/>
          </p:nvPr>
        </p:nvSpPr>
        <p:spPr>
          <a:xfrm>
            <a:off x="453404" y="1320275"/>
            <a:ext cx="10121830"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8.5】</a:t>
            </a:r>
            <a:r>
              <a:rPr lang="zh-CN" altLang="en-US" sz="2000">
                <a:solidFill>
                  <a:schemeClr val="accent1"/>
                </a:solidFill>
              </a:rPr>
              <a:t>输入</a:t>
            </a:r>
            <a:r>
              <a:rPr lang="en-US" altLang="zh-CN" sz="2000">
                <a:solidFill>
                  <a:schemeClr val="accent1"/>
                </a:solidFill>
              </a:rPr>
              <a:t>3</a:t>
            </a:r>
            <a:r>
              <a:rPr lang="zh-CN" altLang="en-US" sz="2000">
                <a:solidFill>
                  <a:schemeClr val="accent1"/>
                </a:solidFill>
              </a:rPr>
              <a:t>个整数</a:t>
            </a:r>
            <a:r>
              <a:rPr lang="en-US" altLang="zh-CN" sz="2000">
                <a:solidFill>
                  <a:schemeClr val="accent1"/>
                </a:solidFill>
              </a:rPr>
              <a:t>a,b,c</a:t>
            </a:r>
            <a:r>
              <a:rPr lang="zh-CN" altLang="en-US" sz="2000">
                <a:solidFill>
                  <a:schemeClr val="accent1"/>
                </a:solidFill>
              </a:rPr>
              <a:t>，要求按由大到小的顺序将它们输出。用函数实现。</a:t>
            </a:r>
            <a:endParaRPr lang="zh-CN" altLang="en-US" sz="2000" dirty="0">
              <a:solidFill>
                <a:schemeClr val="accent1"/>
              </a:solidFill>
            </a:endParaRPr>
          </a:p>
        </p:txBody>
      </p:sp>
      <p:sp>
        <p:nvSpPr>
          <p:cNvPr id="32" name="圆角矩形 12"/>
          <p:cNvSpPr/>
          <p:nvPr/>
        </p:nvSpPr>
        <p:spPr>
          <a:xfrm>
            <a:off x="607051" y="1977887"/>
            <a:ext cx="11031670" cy="351845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855">
              <a:lnSpc>
                <a:spcPct val="120000"/>
              </a:lnSpc>
            </a:pPr>
            <a:r>
              <a:rPr lang="en-US" altLang="zh-CN" sz="1400"/>
              <a:t>#include &lt;stdio.h&gt;</a:t>
            </a:r>
          </a:p>
          <a:p>
            <a:pPr defTabSz="363855">
              <a:lnSpc>
                <a:spcPct val="120000"/>
              </a:lnSpc>
            </a:pPr>
            <a:r>
              <a:rPr lang="en-US" altLang="zh-CN" sz="1400"/>
              <a:t>int main()</a:t>
            </a:r>
          </a:p>
          <a:p>
            <a:pPr defTabSz="363855">
              <a:lnSpc>
                <a:spcPct val="120000"/>
              </a:lnSpc>
            </a:pPr>
            <a:r>
              <a:rPr lang="en-US" altLang="zh-CN" sz="1400"/>
              <a:t>{	void exchange(int *q1, int *q2, int *q3</a:t>
            </a:r>
            <a:r>
              <a:rPr lang="en-US" altLang="zh-CN" sz="1400" smtClean="0"/>
              <a:t>);	</a:t>
            </a:r>
            <a:r>
              <a:rPr lang="en-US" altLang="zh-CN" sz="1400" smtClean="0">
                <a:solidFill>
                  <a:srgbClr val="008000"/>
                </a:solidFill>
              </a:rPr>
              <a:t>//</a:t>
            </a:r>
            <a:r>
              <a:rPr lang="zh-CN" altLang="en-US" sz="1400">
                <a:solidFill>
                  <a:srgbClr val="008000"/>
                </a:solidFill>
              </a:rPr>
              <a:t>函数声明</a:t>
            </a:r>
          </a:p>
          <a:p>
            <a:pPr defTabSz="363855">
              <a:lnSpc>
                <a:spcPct val="120000"/>
              </a:lnSpc>
            </a:pPr>
            <a:r>
              <a:rPr lang="zh-CN" altLang="en-US" sz="1400"/>
              <a:t>	</a:t>
            </a:r>
            <a:r>
              <a:rPr lang="en-US" altLang="zh-CN" sz="1400"/>
              <a:t>int a,b,c,*p1,*p2,*p3;</a:t>
            </a:r>
          </a:p>
          <a:p>
            <a:pPr defTabSz="363855">
              <a:lnSpc>
                <a:spcPct val="120000"/>
              </a:lnSpc>
            </a:pPr>
            <a:r>
              <a:rPr lang="en-US" altLang="zh-CN" sz="1400"/>
              <a:t>	printf("please enter three numbers:");</a:t>
            </a:r>
          </a:p>
          <a:p>
            <a:pPr defTabSz="363855">
              <a:lnSpc>
                <a:spcPct val="120000"/>
              </a:lnSpc>
            </a:pPr>
            <a:r>
              <a:rPr lang="en-US" altLang="zh-CN" sz="1400"/>
              <a:t>	scanf("%d,%d,%d",&amp;a,&amp;b,&amp;c);</a:t>
            </a:r>
          </a:p>
          <a:p>
            <a:pPr defTabSz="363855">
              <a:lnSpc>
                <a:spcPct val="120000"/>
              </a:lnSpc>
            </a:pPr>
            <a:r>
              <a:rPr lang="en-US" altLang="zh-CN" sz="1400"/>
              <a:t>	p1=&amp;a;p2=&amp;b;p3=&amp;c;</a:t>
            </a:r>
          </a:p>
          <a:p>
            <a:pPr defTabSz="363855">
              <a:lnSpc>
                <a:spcPct val="120000"/>
              </a:lnSpc>
            </a:pPr>
            <a:r>
              <a:rPr lang="en-US" altLang="zh-CN" sz="1400"/>
              <a:t>	exchange(p1,p2,p3);</a:t>
            </a:r>
          </a:p>
          <a:p>
            <a:pPr defTabSz="363855">
              <a:lnSpc>
                <a:spcPct val="120000"/>
              </a:lnSpc>
            </a:pPr>
            <a:r>
              <a:rPr lang="en-US" altLang="zh-CN" sz="1400"/>
              <a:t>	printf("The order is:%d,%d,%d\n",a,b,c);</a:t>
            </a:r>
          </a:p>
          <a:p>
            <a:pPr defTabSz="363855">
              <a:lnSpc>
                <a:spcPct val="120000"/>
              </a:lnSpc>
            </a:pPr>
            <a:r>
              <a:rPr lang="en-US" altLang="zh-CN" sz="1400"/>
              <a:t>	return 0;</a:t>
            </a:r>
          </a:p>
          <a:p>
            <a:pPr defTabSz="363855">
              <a:lnSpc>
                <a:spcPct val="120000"/>
              </a:lnSpc>
            </a:pPr>
            <a:r>
              <a:rPr lang="en-US" altLang="zh-CN" sz="1400"/>
              <a:t>}</a:t>
            </a:r>
          </a:p>
          <a:p>
            <a:pPr defTabSz="363855">
              <a:lnSpc>
                <a:spcPct val="120000"/>
              </a:lnSpc>
            </a:pPr>
            <a:endParaRPr lang="en-US" altLang="zh-CN" sz="1400"/>
          </a:p>
          <a:p>
            <a:pPr defTabSz="363855">
              <a:lnSpc>
                <a:spcPct val="120000"/>
              </a:lnSpc>
            </a:pPr>
            <a:r>
              <a:rPr lang="en-US" altLang="zh-CN" sz="1400"/>
              <a:t>void exchange(int *q1, int *q2, int *q3</a:t>
            </a:r>
            <a:r>
              <a:rPr lang="en-US" altLang="zh-CN" sz="1400" smtClean="0"/>
              <a:t>) </a:t>
            </a:r>
            <a:r>
              <a:rPr lang="en-US" altLang="zh-CN" sz="1400">
                <a:solidFill>
                  <a:srgbClr val="008000"/>
                </a:solidFill>
              </a:rPr>
              <a:t>//</a:t>
            </a:r>
            <a:r>
              <a:rPr lang="zh-CN" altLang="en-US" sz="1400">
                <a:solidFill>
                  <a:srgbClr val="008000"/>
                </a:solidFill>
              </a:rPr>
              <a:t>将</a:t>
            </a:r>
            <a:r>
              <a:rPr lang="en-US" altLang="zh-CN" sz="1400">
                <a:solidFill>
                  <a:srgbClr val="008000"/>
                </a:solidFill>
              </a:rPr>
              <a:t>3</a:t>
            </a:r>
            <a:r>
              <a:rPr lang="zh-CN" altLang="en-US" sz="1400">
                <a:solidFill>
                  <a:srgbClr val="008000"/>
                </a:solidFill>
              </a:rPr>
              <a:t>个变量的值交换的函数 </a:t>
            </a:r>
          </a:p>
          <a:p>
            <a:pPr defTabSz="363855">
              <a:lnSpc>
                <a:spcPct val="120000"/>
              </a:lnSpc>
            </a:pPr>
            <a:r>
              <a:rPr lang="en-US" altLang="zh-CN" sz="1400"/>
              <a:t>{	void swap(int *pt1, int *pt2); </a:t>
            </a:r>
            <a:r>
              <a:rPr lang="en-US" altLang="zh-CN" sz="1400" smtClean="0"/>
              <a:t>	</a:t>
            </a:r>
            <a:r>
              <a:rPr lang="en-US" altLang="zh-CN" sz="1400">
                <a:solidFill>
                  <a:srgbClr val="008000"/>
                </a:solidFill>
              </a:rPr>
              <a:t>//</a:t>
            </a:r>
            <a:r>
              <a:rPr lang="zh-CN" altLang="en-US" sz="1400">
                <a:solidFill>
                  <a:srgbClr val="008000"/>
                </a:solidFill>
              </a:rPr>
              <a:t>函数声明</a:t>
            </a:r>
          </a:p>
          <a:p>
            <a:pPr defTabSz="363855">
              <a:lnSpc>
                <a:spcPct val="120000"/>
              </a:lnSpc>
            </a:pPr>
            <a:r>
              <a:rPr lang="zh-CN" altLang="en-US" sz="1400"/>
              <a:t>	</a:t>
            </a:r>
            <a:r>
              <a:rPr lang="en-US" altLang="zh-CN" sz="1400"/>
              <a:t>if(*q1&lt;*q2) swap(q1,q2</a:t>
            </a:r>
            <a:r>
              <a:rPr lang="en-US" altLang="zh-CN" sz="1400" smtClean="0"/>
              <a:t>);		</a:t>
            </a:r>
            <a:r>
              <a:rPr lang="en-US" altLang="zh-CN" sz="1400">
                <a:solidFill>
                  <a:srgbClr val="008000"/>
                </a:solidFill>
              </a:rPr>
              <a:t>//</a:t>
            </a:r>
            <a:r>
              <a:rPr lang="zh-CN" altLang="en-US" sz="1400">
                <a:solidFill>
                  <a:srgbClr val="008000"/>
                </a:solidFill>
              </a:rPr>
              <a:t>如果</a:t>
            </a:r>
            <a:r>
              <a:rPr lang="en-US" altLang="zh-CN" sz="1400">
                <a:solidFill>
                  <a:srgbClr val="008000"/>
                </a:solidFill>
              </a:rPr>
              <a:t>a&lt;b</a:t>
            </a:r>
            <a:r>
              <a:rPr lang="zh-CN" altLang="en-US" sz="1400">
                <a:solidFill>
                  <a:srgbClr val="008000"/>
                </a:solidFill>
              </a:rPr>
              <a:t>，交换</a:t>
            </a:r>
            <a:r>
              <a:rPr lang="en-US" altLang="zh-CN" sz="1400">
                <a:solidFill>
                  <a:srgbClr val="008000"/>
                </a:solidFill>
              </a:rPr>
              <a:t>a</a:t>
            </a:r>
            <a:r>
              <a:rPr lang="zh-CN" altLang="en-US" sz="1400">
                <a:solidFill>
                  <a:srgbClr val="008000"/>
                </a:solidFill>
              </a:rPr>
              <a:t>和</a:t>
            </a:r>
            <a:r>
              <a:rPr lang="en-US" altLang="zh-CN" sz="1400">
                <a:solidFill>
                  <a:srgbClr val="008000"/>
                </a:solidFill>
              </a:rPr>
              <a:t>b</a:t>
            </a:r>
            <a:r>
              <a:rPr lang="zh-CN" altLang="en-US" sz="1400">
                <a:solidFill>
                  <a:srgbClr val="008000"/>
                </a:solidFill>
              </a:rPr>
              <a:t>的值</a:t>
            </a:r>
          </a:p>
          <a:p>
            <a:pPr defTabSz="363855">
              <a:lnSpc>
                <a:spcPct val="120000"/>
              </a:lnSpc>
            </a:pPr>
            <a:r>
              <a:rPr lang="zh-CN" altLang="en-US" sz="1400"/>
              <a:t>	</a:t>
            </a:r>
            <a:r>
              <a:rPr lang="en-US" altLang="zh-CN" sz="1400"/>
              <a:t>if(*q1&lt;*q3) swap(q1,q3</a:t>
            </a:r>
            <a:r>
              <a:rPr lang="en-US" altLang="zh-CN" sz="1400" smtClean="0"/>
              <a:t>);		</a:t>
            </a:r>
            <a:r>
              <a:rPr lang="en-US" altLang="zh-CN" sz="1400">
                <a:solidFill>
                  <a:srgbClr val="008000"/>
                </a:solidFill>
              </a:rPr>
              <a:t>//</a:t>
            </a:r>
            <a:r>
              <a:rPr lang="zh-CN" altLang="en-US" sz="1400">
                <a:solidFill>
                  <a:srgbClr val="008000"/>
                </a:solidFill>
              </a:rPr>
              <a:t>如果</a:t>
            </a:r>
            <a:r>
              <a:rPr lang="en-US" altLang="zh-CN" sz="1400">
                <a:solidFill>
                  <a:srgbClr val="008000"/>
                </a:solidFill>
              </a:rPr>
              <a:t>a&lt;c</a:t>
            </a:r>
            <a:r>
              <a:rPr lang="zh-CN" altLang="en-US" sz="1400">
                <a:solidFill>
                  <a:srgbClr val="008000"/>
                </a:solidFill>
              </a:rPr>
              <a:t>，交换</a:t>
            </a:r>
            <a:r>
              <a:rPr lang="en-US" altLang="zh-CN" sz="1400">
                <a:solidFill>
                  <a:srgbClr val="008000"/>
                </a:solidFill>
              </a:rPr>
              <a:t>a</a:t>
            </a:r>
            <a:r>
              <a:rPr lang="zh-CN" altLang="en-US" sz="1400">
                <a:solidFill>
                  <a:srgbClr val="008000"/>
                </a:solidFill>
              </a:rPr>
              <a:t>和</a:t>
            </a:r>
            <a:r>
              <a:rPr lang="en-US" altLang="zh-CN" sz="1400">
                <a:solidFill>
                  <a:srgbClr val="008000"/>
                </a:solidFill>
              </a:rPr>
              <a:t>c</a:t>
            </a:r>
            <a:r>
              <a:rPr lang="zh-CN" altLang="en-US" sz="1400">
                <a:solidFill>
                  <a:srgbClr val="008000"/>
                </a:solidFill>
              </a:rPr>
              <a:t>的值</a:t>
            </a:r>
          </a:p>
          <a:p>
            <a:pPr defTabSz="363855">
              <a:lnSpc>
                <a:spcPct val="120000"/>
              </a:lnSpc>
            </a:pPr>
            <a:r>
              <a:rPr lang="zh-CN" altLang="en-US" sz="1400"/>
              <a:t>	</a:t>
            </a:r>
            <a:r>
              <a:rPr lang="en-US" altLang="zh-CN" sz="1400"/>
              <a:t>if(*q2&lt;*q3) swap(q2,q3</a:t>
            </a:r>
            <a:r>
              <a:rPr lang="en-US" altLang="zh-CN" sz="1400" smtClean="0"/>
              <a:t>);		</a:t>
            </a:r>
            <a:r>
              <a:rPr lang="en-US" altLang="zh-CN" sz="1400">
                <a:solidFill>
                  <a:srgbClr val="008000"/>
                </a:solidFill>
              </a:rPr>
              <a:t>//</a:t>
            </a:r>
            <a:r>
              <a:rPr lang="zh-CN" altLang="en-US" sz="1400">
                <a:solidFill>
                  <a:srgbClr val="008000"/>
                </a:solidFill>
              </a:rPr>
              <a:t>如果</a:t>
            </a:r>
            <a:r>
              <a:rPr lang="en-US" altLang="zh-CN" sz="1400">
                <a:solidFill>
                  <a:srgbClr val="008000"/>
                </a:solidFill>
              </a:rPr>
              <a:t>b&lt;c</a:t>
            </a:r>
            <a:r>
              <a:rPr lang="zh-CN" altLang="en-US" sz="1400">
                <a:solidFill>
                  <a:srgbClr val="008000"/>
                </a:solidFill>
              </a:rPr>
              <a:t>，交换</a:t>
            </a:r>
            <a:r>
              <a:rPr lang="en-US" altLang="zh-CN" sz="1400">
                <a:solidFill>
                  <a:srgbClr val="008000"/>
                </a:solidFill>
              </a:rPr>
              <a:t>b</a:t>
            </a:r>
            <a:r>
              <a:rPr lang="zh-CN" altLang="en-US" sz="1400">
                <a:solidFill>
                  <a:srgbClr val="008000"/>
                </a:solidFill>
              </a:rPr>
              <a:t>和</a:t>
            </a:r>
            <a:r>
              <a:rPr lang="en-US" altLang="zh-CN" sz="1400">
                <a:solidFill>
                  <a:srgbClr val="008000"/>
                </a:solidFill>
              </a:rPr>
              <a:t>c</a:t>
            </a:r>
            <a:r>
              <a:rPr lang="zh-CN" altLang="en-US" sz="1400">
                <a:solidFill>
                  <a:srgbClr val="008000"/>
                </a:solidFill>
              </a:rPr>
              <a:t>的值</a:t>
            </a:r>
          </a:p>
          <a:p>
            <a:pPr defTabSz="363855">
              <a:lnSpc>
                <a:spcPct val="120000"/>
              </a:lnSpc>
            </a:pPr>
            <a:r>
              <a:rPr lang="en-US" altLang="zh-CN" sz="1400"/>
              <a:t>}</a:t>
            </a:r>
          </a:p>
          <a:p>
            <a:pPr defTabSz="363855">
              <a:lnSpc>
                <a:spcPct val="120000"/>
              </a:lnSpc>
            </a:pPr>
            <a:endParaRPr lang="en-US" altLang="zh-CN" sz="1400"/>
          </a:p>
          <a:p>
            <a:pPr defTabSz="363855">
              <a:lnSpc>
                <a:spcPct val="120000"/>
              </a:lnSpc>
            </a:pPr>
            <a:r>
              <a:rPr lang="en-US" altLang="zh-CN" sz="1400"/>
              <a:t>void swap(int *pt1, int *pt2) </a:t>
            </a:r>
            <a:r>
              <a:rPr lang="en-US" altLang="zh-CN" sz="1400" smtClean="0"/>
              <a:t>		</a:t>
            </a:r>
            <a:r>
              <a:rPr lang="en-US" altLang="zh-CN" sz="1400">
                <a:solidFill>
                  <a:srgbClr val="008000"/>
                </a:solidFill>
              </a:rPr>
              <a:t>//</a:t>
            </a:r>
            <a:r>
              <a:rPr lang="zh-CN" altLang="en-US" sz="1400">
                <a:solidFill>
                  <a:srgbClr val="008000"/>
                </a:solidFill>
              </a:rPr>
              <a:t>交换</a:t>
            </a:r>
            <a:r>
              <a:rPr lang="en-US" altLang="zh-CN" sz="1400">
                <a:solidFill>
                  <a:srgbClr val="008000"/>
                </a:solidFill>
              </a:rPr>
              <a:t>2</a:t>
            </a:r>
            <a:r>
              <a:rPr lang="zh-CN" altLang="en-US" sz="1400">
                <a:solidFill>
                  <a:srgbClr val="008000"/>
                </a:solidFill>
              </a:rPr>
              <a:t>个变量的值的函数</a:t>
            </a:r>
          </a:p>
          <a:p>
            <a:pPr defTabSz="363855">
              <a:lnSpc>
                <a:spcPct val="120000"/>
              </a:lnSpc>
            </a:pPr>
            <a:r>
              <a:rPr lang="en-US" altLang="zh-CN" sz="1400"/>
              <a:t>{	int temp;</a:t>
            </a:r>
          </a:p>
          <a:p>
            <a:pPr defTabSz="363855">
              <a:lnSpc>
                <a:spcPct val="120000"/>
              </a:lnSpc>
            </a:pPr>
            <a:r>
              <a:rPr lang="en-US" altLang="zh-CN" sz="1400"/>
              <a:t>	temp=*pt1</a:t>
            </a:r>
            <a:r>
              <a:rPr lang="en-US" altLang="zh-CN" sz="1400" smtClean="0"/>
              <a:t>;				</a:t>
            </a:r>
            <a:r>
              <a:rPr lang="en-US" altLang="zh-CN" sz="1400">
                <a:solidFill>
                  <a:srgbClr val="008000"/>
                </a:solidFill>
              </a:rPr>
              <a:t>//</a:t>
            </a:r>
            <a:r>
              <a:rPr lang="zh-CN" altLang="en-US" sz="1400">
                <a:solidFill>
                  <a:srgbClr val="008000"/>
                </a:solidFill>
              </a:rPr>
              <a:t>交换*</a:t>
            </a:r>
            <a:r>
              <a:rPr lang="en-US" altLang="zh-CN" sz="1400">
                <a:solidFill>
                  <a:srgbClr val="008000"/>
                </a:solidFill>
              </a:rPr>
              <a:t>pt1</a:t>
            </a:r>
            <a:r>
              <a:rPr lang="zh-CN" altLang="en-US" sz="1400">
                <a:solidFill>
                  <a:srgbClr val="008000"/>
                </a:solidFill>
              </a:rPr>
              <a:t>和*</a:t>
            </a:r>
            <a:r>
              <a:rPr lang="en-US" altLang="zh-CN" sz="1400">
                <a:solidFill>
                  <a:srgbClr val="008000"/>
                </a:solidFill>
              </a:rPr>
              <a:t>pt2</a:t>
            </a:r>
            <a:r>
              <a:rPr lang="zh-CN" altLang="en-US" sz="1400">
                <a:solidFill>
                  <a:srgbClr val="008000"/>
                </a:solidFill>
              </a:rPr>
              <a:t>变量的值</a:t>
            </a:r>
          </a:p>
          <a:p>
            <a:pPr defTabSz="363855">
              <a:lnSpc>
                <a:spcPct val="120000"/>
              </a:lnSpc>
            </a:pPr>
            <a:r>
              <a:rPr lang="zh-CN" altLang="en-US" sz="1400"/>
              <a:t>	*</a:t>
            </a:r>
            <a:r>
              <a:rPr lang="en-US" altLang="zh-CN" sz="1400"/>
              <a:t>pt1=*pt2;</a:t>
            </a:r>
          </a:p>
          <a:p>
            <a:pPr defTabSz="363855">
              <a:lnSpc>
                <a:spcPct val="120000"/>
              </a:lnSpc>
            </a:pPr>
            <a:r>
              <a:rPr lang="en-US" altLang="zh-CN" sz="1400"/>
              <a:t>	*pt2=temp;</a:t>
            </a:r>
          </a:p>
          <a:p>
            <a:pPr defTabSz="363855">
              <a:lnSpc>
                <a:spcPct val="120000"/>
              </a:lnSpc>
            </a:pPr>
            <a:r>
              <a:rPr lang="en-US" altLang="zh-CN" sz="1400"/>
              <a:t>}</a:t>
            </a:r>
            <a:endParaRPr lang="en-US" altLang="zh-CN" sz="1400" b="1" dirty="0">
              <a:solidFill>
                <a:srgbClr val="FF0000"/>
              </a:solidFill>
            </a:endParaRPr>
          </a:p>
        </p:txBody>
      </p:sp>
      <p:cxnSp>
        <p:nvCxnSpPr>
          <p:cNvPr id="20" name="直接连接符 19"/>
          <p:cNvCxnSpPr/>
          <p:nvPr/>
        </p:nvCxnSpPr>
        <p:spPr>
          <a:xfrm>
            <a:off x="6043473" y="1977887"/>
            <a:ext cx="0" cy="3518452"/>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5880725" y="2499240"/>
            <a:ext cx="325496" cy="260107"/>
            <a:chOff x="5926033" y="1926699"/>
            <a:chExt cx="325496" cy="260107"/>
          </a:xfrm>
        </p:grpSpPr>
        <p:sp>
          <p:nvSpPr>
            <p:cNvPr id="22" name="MH_Other_2"/>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3"/>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4"/>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5"/>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6"/>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7"/>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8" name="组合 27"/>
          <p:cNvGrpSpPr/>
          <p:nvPr/>
        </p:nvGrpSpPr>
        <p:grpSpPr>
          <a:xfrm>
            <a:off x="5880725" y="4619202"/>
            <a:ext cx="325496" cy="260106"/>
            <a:chOff x="5926033" y="5434781"/>
            <a:chExt cx="325496" cy="260106"/>
          </a:xfrm>
        </p:grpSpPr>
        <p:sp>
          <p:nvSpPr>
            <p:cNvPr id="30" name="MH_Other_8"/>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9"/>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0"/>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1"/>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12"/>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13"/>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5" name="图片 4"/>
          <p:cNvPicPr>
            <a:picLocks noChangeAspect="1"/>
          </p:cNvPicPr>
          <p:nvPr/>
        </p:nvPicPr>
        <p:blipFill>
          <a:blip r:embed="rId15" cstate="print"/>
          <a:stretch>
            <a:fillRect/>
          </a:stretch>
        </p:blipFill>
        <p:spPr>
          <a:xfrm>
            <a:off x="8145013" y="4659565"/>
            <a:ext cx="3467100" cy="838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通过指针引用数组</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8383" y="0"/>
            <a:ext cx="10515600" cy="1325563"/>
          </a:xfrm>
        </p:spPr>
        <p:txBody>
          <a:bodyPr/>
          <a:lstStyle/>
          <a:p>
            <a:r>
              <a:rPr lang="zh-CN" altLang="en-US"/>
              <a:t>数组元素的指针</a:t>
            </a:r>
          </a:p>
        </p:txBody>
      </p:sp>
      <p:sp>
        <p:nvSpPr>
          <p:cNvPr id="6" name="MH_Desc_1"/>
          <p:cNvSpPr/>
          <p:nvPr>
            <p:custDataLst>
              <p:tags r:id="rId1"/>
            </p:custDataLst>
          </p:nvPr>
        </p:nvSpPr>
        <p:spPr>
          <a:xfrm>
            <a:off x="897283" y="1016203"/>
            <a:ext cx="10522778" cy="547667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一个变量有地址，一个数组包含若干元素，每个数组元素都在内存中占用存储单元，它们都有相应的地址。指针变量既然可以指向变量，当然也可以指向数组元素（把某一元素的地址放到一个指针变量中）</a:t>
            </a:r>
            <a:r>
              <a:rPr lang="zh-CN" altLang="en-US" smtClean="0">
                <a:solidFill>
                  <a:schemeClr val="tx1"/>
                </a:solidFill>
              </a:rPr>
              <a:t>。</a:t>
            </a:r>
            <a:r>
              <a:rPr lang="zh-CN" altLang="en-US" b="1" smtClean="0">
                <a:solidFill>
                  <a:schemeClr val="tx1"/>
                </a:solidFill>
              </a:rPr>
              <a:t>所谓数组元素的指针就是数组元素的地址。</a:t>
            </a:r>
            <a:r>
              <a:rPr lang="zh-CN" altLang="en-US" smtClean="0">
                <a:solidFill>
                  <a:schemeClr val="tx1"/>
                </a:solidFill>
              </a:rPr>
              <a:t>可以</a:t>
            </a:r>
            <a:r>
              <a:rPr lang="zh-CN" altLang="en-US">
                <a:solidFill>
                  <a:schemeClr val="tx1"/>
                </a:solidFill>
              </a:rPr>
              <a:t>用一个指针变量指向一个数组元素。</a:t>
            </a:r>
            <a:endParaRPr lang="en-US" altLang="zh-CN">
              <a:solidFill>
                <a:schemeClr val="tx1"/>
              </a:solidFill>
            </a:endParaRPr>
          </a:p>
          <a:p>
            <a:pPr algn="just">
              <a:lnSpc>
                <a:spcPct val="150000"/>
              </a:lnSpc>
              <a:defRPr/>
            </a:pPr>
            <a:endParaRPr lang="en-US" altLang="zh-CN" smtClean="0">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smtClean="0">
              <a:solidFill>
                <a:schemeClr val="tx1"/>
              </a:solidFill>
            </a:endParaRPr>
          </a:p>
          <a:p>
            <a:pPr algn="just">
              <a:lnSpc>
                <a:spcPct val="150000"/>
              </a:lnSpc>
              <a:defRPr/>
            </a:pPr>
            <a:r>
              <a:rPr lang="zh-CN" altLang="en-US">
                <a:solidFill>
                  <a:schemeClr val="tx1"/>
                </a:solidFill>
              </a:rPr>
              <a:t>引用数组元素可以用</a:t>
            </a:r>
            <a:r>
              <a:rPr lang="zh-CN" altLang="en-US" b="1">
                <a:solidFill>
                  <a:schemeClr val="tx1"/>
                </a:solidFill>
              </a:rPr>
              <a:t>下标</a:t>
            </a:r>
            <a:r>
              <a:rPr lang="zh-CN" altLang="en-US" b="1" smtClean="0">
                <a:solidFill>
                  <a:schemeClr val="tx1"/>
                </a:solidFill>
              </a:rPr>
              <a:t>法</a:t>
            </a:r>
            <a:r>
              <a:rPr lang="zh-CN" altLang="en-US" smtClean="0">
                <a:solidFill>
                  <a:schemeClr val="tx1"/>
                </a:solidFill>
              </a:rPr>
              <a:t>，也</a:t>
            </a:r>
            <a:r>
              <a:rPr lang="zh-CN" altLang="en-US">
                <a:solidFill>
                  <a:schemeClr val="tx1"/>
                </a:solidFill>
              </a:rPr>
              <a:t>可以用</a:t>
            </a:r>
            <a:r>
              <a:rPr lang="zh-CN" altLang="en-US" b="1">
                <a:solidFill>
                  <a:schemeClr val="tx1"/>
                </a:solidFill>
              </a:rPr>
              <a:t>指针法</a:t>
            </a:r>
            <a:r>
              <a:rPr lang="zh-CN" altLang="en-US">
                <a:solidFill>
                  <a:schemeClr val="tx1"/>
                </a:solidFill>
              </a:rPr>
              <a:t>，即通过指向数组元素的指针找到所需的元素</a:t>
            </a:r>
            <a:r>
              <a:rPr lang="zh-CN" altLang="en-US" smtClean="0">
                <a:solidFill>
                  <a:schemeClr val="tx1"/>
                </a:solidFill>
              </a:rPr>
              <a:t>。</a:t>
            </a:r>
            <a:endParaRPr lang="en-US" altLang="zh-CN" smtClean="0">
              <a:solidFill>
                <a:schemeClr val="tx1"/>
              </a:solidFill>
            </a:endParaRPr>
          </a:p>
          <a:p>
            <a:pPr algn="just">
              <a:lnSpc>
                <a:spcPct val="150000"/>
              </a:lnSpc>
              <a:defRPr/>
            </a:pPr>
            <a:endParaRPr lang="en-US" altLang="zh-CN" smtClean="0">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smtClean="0">
              <a:solidFill>
                <a:schemeClr val="tx1"/>
              </a:solidFill>
            </a:endParaRPr>
          </a:p>
          <a:p>
            <a:pPr algn="just">
              <a:lnSpc>
                <a:spcPct val="150000"/>
              </a:lnSpc>
              <a:defRPr/>
            </a:pPr>
            <a:r>
              <a:rPr lang="zh-CN" altLang="en-US">
                <a:solidFill>
                  <a:schemeClr val="tx1"/>
                </a:solidFill>
              </a:rPr>
              <a:t>在定义指针变量时可以对它</a:t>
            </a:r>
            <a:r>
              <a:rPr lang="zh-CN" altLang="en-US" smtClean="0">
                <a:solidFill>
                  <a:schemeClr val="tx1"/>
                </a:solidFill>
              </a:rPr>
              <a:t>初始化：</a:t>
            </a:r>
            <a:endParaRPr lang="en-US" altLang="zh-CN">
              <a:solidFill>
                <a:schemeClr val="tx1"/>
              </a:solidFill>
            </a:endParaRPr>
          </a:p>
        </p:txBody>
      </p:sp>
      <p:sp>
        <p:nvSpPr>
          <p:cNvPr id="7" name="圆角矩形 12"/>
          <p:cNvSpPr/>
          <p:nvPr/>
        </p:nvSpPr>
        <p:spPr>
          <a:xfrm>
            <a:off x="983332" y="2389419"/>
            <a:ext cx="7773041" cy="1034758"/>
          </a:xfrm>
          <a:prstGeom prst="roundRect">
            <a:avLst>
              <a:gd name="adj" fmla="val 4491"/>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600"/>
              <a:t>int a[10]={1,3,5,7,9,11,13,15,17,19</a:t>
            </a:r>
            <a:r>
              <a:rPr lang="en-US" altLang="zh-CN" sz="1600" smtClean="0"/>
              <a:t>};		</a:t>
            </a:r>
            <a:r>
              <a:rPr lang="en-US" altLang="zh-CN" sz="1600" smtClean="0">
                <a:solidFill>
                  <a:srgbClr val="008000"/>
                </a:solidFill>
              </a:rPr>
              <a:t>//</a:t>
            </a:r>
            <a:r>
              <a:rPr lang="zh-CN" altLang="en-US" sz="1600">
                <a:solidFill>
                  <a:srgbClr val="008000"/>
                </a:solidFill>
              </a:rPr>
              <a:t>定义</a:t>
            </a:r>
            <a:r>
              <a:rPr lang="en-US" altLang="zh-CN" sz="1600">
                <a:solidFill>
                  <a:srgbClr val="008000"/>
                </a:solidFill>
              </a:rPr>
              <a:t>a</a:t>
            </a:r>
            <a:r>
              <a:rPr lang="zh-CN" altLang="en-US" sz="1600">
                <a:solidFill>
                  <a:srgbClr val="008000"/>
                </a:solidFill>
              </a:rPr>
              <a:t>为包含</a:t>
            </a:r>
            <a:r>
              <a:rPr lang="en-US" altLang="zh-CN" sz="1600">
                <a:solidFill>
                  <a:srgbClr val="008000"/>
                </a:solidFill>
              </a:rPr>
              <a:t>10</a:t>
            </a:r>
            <a:r>
              <a:rPr lang="zh-CN" altLang="en-US" sz="1600">
                <a:solidFill>
                  <a:srgbClr val="008000"/>
                </a:solidFill>
              </a:rPr>
              <a:t>个整型数据的数组</a:t>
            </a:r>
          </a:p>
          <a:p>
            <a:pPr defTabSz="363855">
              <a:lnSpc>
                <a:spcPct val="120000"/>
              </a:lnSpc>
            </a:pPr>
            <a:r>
              <a:rPr lang="en-US" altLang="zh-CN" sz="1600" smtClean="0"/>
              <a:t>int </a:t>
            </a:r>
            <a:r>
              <a:rPr lang="en-US" altLang="zh-CN" sz="1600"/>
              <a:t>*</a:t>
            </a:r>
            <a:r>
              <a:rPr lang="en-US" altLang="zh-CN" sz="1600" smtClean="0"/>
              <a:t>p;									</a:t>
            </a:r>
            <a:r>
              <a:rPr lang="en-US" altLang="zh-CN" sz="1600" smtClean="0">
                <a:solidFill>
                  <a:srgbClr val="008000"/>
                </a:solidFill>
              </a:rPr>
              <a:t>//</a:t>
            </a:r>
            <a:r>
              <a:rPr lang="zh-CN" altLang="en-US" sz="1600">
                <a:solidFill>
                  <a:srgbClr val="008000"/>
                </a:solidFill>
              </a:rPr>
              <a:t>定义</a:t>
            </a:r>
            <a:r>
              <a:rPr lang="en-US" altLang="zh-CN" sz="1600">
                <a:solidFill>
                  <a:srgbClr val="008000"/>
                </a:solidFill>
              </a:rPr>
              <a:t>p</a:t>
            </a:r>
            <a:r>
              <a:rPr lang="zh-CN" altLang="en-US" sz="1600">
                <a:solidFill>
                  <a:srgbClr val="008000"/>
                </a:solidFill>
              </a:rPr>
              <a:t>为指向整型变量的指针变量</a:t>
            </a:r>
          </a:p>
          <a:p>
            <a:pPr defTabSz="363855">
              <a:lnSpc>
                <a:spcPct val="120000"/>
              </a:lnSpc>
            </a:pPr>
            <a:r>
              <a:rPr lang="en-US" altLang="zh-CN" sz="1600" smtClean="0"/>
              <a:t>p</a:t>
            </a:r>
            <a:r>
              <a:rPr lang="en-US" altLang="zh-CN" sz="1600"/>
              <a:t>=&amp;a[0</a:t>
            </a:r>
            <a:r>
              <a:rPr lang="en-US" altLang="zh-CN" sz="1600" smtClean="0"/>
              <a:t>];								</a:t>
            </a:r>
            <a:r>
              <a:rPr lang="en-US" altLang="zh-CN" sz="1600" smtClean="0">
                <a:solidFill>
                  <a:srgbClr val="008000"/>
                </a:solidFill>
              </a:rPr>
              <a:t>//</a:t>
            </a:r>
            <a:r>
              <a:rPr lang="zh-CN" altLang="en-US" sz="1600">
                <a:solidFill>
                  <a:srgbClr val="008000"/>
                </a:solidFill>
              </a:rPr>
              <a:t>把</a:t>
            </a:r>
            <a:r>
              <a:rPr lang="en-US" altLang="zh-CN" sz="1600">
                <a:solidFill>
                  <a:srgbClr val="008000"/>
                </a:solidFill>
              </a:rPr>
              <a:t>a[0]</a:t>
            </a:r>
            <a:r>
              <a:rPr lang="zh-CN" altLang="en-US" sz="1600">
                <a:solidFill>
                  <a:srgbClr val="008000"/>
                </a:solidFill>
              </a:rPr>
              <a:t>元素的地址赋给指针变量</a:t>
            </a:r>
            <a:r>
              <a:rPr lang="en-US" altLang="zh-CN" sz="1600">
                <a:solidFill>
                  <a:srgbClr val="008000"/>
                </a:solidFill>
              </a:rPr>
              <a:t>p</a:t>
            </a:r>
            <a:endParaRPr lang="zh-CN" altLang="en-US" sz="1600" b="1" dirty="0">
              <a:solidFill>
                <a:srgbClr val="008000"/>
              </a:solidFill>
            </a:endParaRPr>
          </a:p>
        </p:txBody>
      </p:sp>
      <p:graphicFrame>
        <p:nvGraphicFramePr>
          <p:cNvPr id="3" name="表格 2"/>
          <p:cNvGraphicFramePr>
            <a:graphicFrameLocks noGrp="1"/>
          </p:cNvGraphicFramePr>
          <p:nvPr/>
        </p:nvGraphicFramePr>
        <p:xfrm>
          <a:off x="8969102" y="2389419"/>
          <a:ext cx="2772324" cy="3078480"/>
        </p:xfrm>
        <a:graphic>
          <a:graphicData uri="http://schemas.openxmlformats.org/drawingml/2006/table">
            <a:tbl>
              <a:tblPr>
                <a:tableStyleId>{5C22544A-7EE6-4342-B048-85BDC9FD1C3A}</a:tableStyleId>
              </a:tblPr>
              <a:tblGrid>
                <a:gridCol w="288000">
                  <a:extLst>
                    <a:ext uri="{9D8B030D-6E8A-4147-A177-3AD203B41FA5}">
                      <a16:colId xmlns:a16="http://schemas.microsoft.com/office/drawing/2014/main" val="20000"/>
                    </a:ext>
                  </a:extLst>
                </a:gridCol>
                <a:gridCol w="708108">
                  <a:extLst>
                    <a:ext uri="{9D8B030D-6E8A-4147-A177-3AD203B41FA5}">
                      <a16:colId xmlns:a16="http://schemas.microsoft.com/office/drawing/2014/main" val="20001"/>
                    </a:ext>
                  </a:extLst>
                </a:gridCol>
                <a:gridCol w="360000">
                  <a:extLst>
                    <a:ext uri="{9D8B030D-6E8A-4147-A177-3AD203B41FA5}">
                      <a16:colId xmlns:a16="http://schemas.microsoft.com/office/drawing/2014/main" val="20002"/>
                    </a:ext>
                  </a:extLst>
                </a:gridCol>
                <a:gridCol w="708108">
                  <a:extLst>
                    <a:ext uri="{9D8B030D-6E8A-4147-A177-3AD203B41FA5}">
                      <a16:colId xmlns:a16="http://schemas.microsoft.com/office/drawing/2014/main" val="20003"/>
                    </a:ext>
                  </a:extLst>
                </a:gridCol>
                <a:gridCol w="708108">
                  <a:extLst>
                    <a:ext uri="{9D8B030D-6E8A-4147-A177-3AD203B41FA5}">
                      <a16:colId xmlns:a16="http://schemas.microsoft.com/office/drawing/2014/main" val="20004"/>
                    </a:ext>
                  </a:extLst>
                </a:gridCol>
              </a:tblGrid>
              <a:tr h="0">
                <a:tc>
                  <a:txBody>
                    <a:bodyPr/>
                    <a:lstStyle/>
                    <a:p>
                      <a:r>
                        <a:rPr lang="en-US" altLang="zh-CN" sz="1400" smtClean="0"/>
                        <a:t>p</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&amp;a[0]</a:t>
                      </a:r>
                      <a:endParaRPr lang="zh-CN" altLang="en-US" sz="1400"/>
                    </a:p>
                  </a:txBody>
                  <a:tcPr>
                    <a:lnL w="12700" cmpd="sng">
                      <a:noFill/>
                    </a:lnL>
                    <a:lnR w="12700" cmpd="sng">
                      <a:noFill/>
                    </a:lnR>
                    <a:lnB w="12700" cmpd="sng">
                      <a:noFill/>
                    </a:lnB>
                  </a:tcPr>
                </a:tc>
                <a:tc>
                  <a:txBody>
                    <a:bodyPr/>
                    <a:lstStyle/>
                    <a:p>
                      <a:r>
                        <a:rPr lang="zh-CN" altLang="en-US" sz="1600" smtClean="0"/>
                        <a:t>→</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a:t>
                      </a:r>
                      <a:endParaRPr lang="zh-CN" altLang="en-US" sz="1400"/>
                    </a:p>
                  </a:txBody>
                  <a:tcPr anchor="ctr">
                    <a:lnL w="12700" cmpd="sng">
                      <a:noFill/>
                    </a:lnL>
                    <a:lnR w="12700" cmpd="sng">
                      <a:noFill/>
                    </a:lnR>
                  </a:tcPr>
                </a:tc>
                <a:tc>
                  <a:txBody>
                    <a:bodyPr/>
                    <a:lstStyle/>
                    <a:p>
                      <a:r>
                        <a:rPr lang="en-US" altLang="zh-CN" sz="1400" smtClean="0"/>
                        <a:t>a[0]</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3</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5</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7</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9</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11</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13</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15</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17</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19</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sp>
        <p:nvSpPr>
          <p:cNvPr id="12" name="圆角矩形 12"/>
          <p:cNvSpPr/>
          <p:nvPr/>
        </p:nvSpPr>
        <p:spPr>
          <a:xfrm>
            <a:off x="983333" y="4052567"/>
            <a:ext cx="3141407" cy="435466"/>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pt-BR" altLang="zh-CN" sz="1600"/>
              <a:t>p=&amp;a[0</a:t>
            </a:r>
            <a:r>
              <a:rPr lang="pt-BR" altLang="zh-CN" sz="1600" smtClean="0"/>
              <a:t>];	</a:t>
            </a:r>
            <a:r>
              <a:rPr lang="pt-BR" altLang="zh-CN" sz="1600" smtClean="0">
                <a:solidFill>
                  <a:srgbClr val="008000"/>
                </a:solidFill>
              </a:rPr>
              <a:t>//</a:t>
            </a:r>
            <a:r>
              <a:rPr lang="pt-BR" altLang="zh-CN" sz="1600">
                <a:solidFill>
                  <a:srgbClr val="008000"/>
                </a:solidFill>
              </a:rPr>
              <a:t>p</a:t>
            </a:r>
            <a:r>
              <a:rPr lang="zh-CN" altLang="pt-BR" sz="1600">
                <a:solidFill>
                  <a:srgbClr val="008000"/>
                </a:solidFill>
              </a:rPr>
              <a:t>的值是</a:t>
            </a:r>
            <a:r>
              <a:rPr lang="pt-BR" altLang="zh-CN" sz="1600">
                <a:solidFill>
                  <a:srgbClr val="008000"/>
                </a:solidFill>
              </a:rPr>
              <a:t>a[0]</a:t>
            </a:r>
            <a:r>
              <a:rPr lang="zh-CN" altLang="pt-BR" sz="1600">
                <a:solidFill>
                  <a:srgbClr val="008000"/>
                </a:solidFill>
              </a:rPr>
              <a:t>的地址</a:t>
            </a:r>
            <a:endParaRPr lang="zh-CN" altLang="en-US" sz="1600">
              <a:solidFill>
                <a:srgbClr val="008000"/>
              </a:solidFill>
            </a:endParaRPr>
          </a:p>
        </p:txBody>
      </p:sp>
      <p:sp>
        <p:nvSpPr>
          <p:cNvPr id="13" name="圆角矩形 12"/>
          <p:cNvSpPr/>
          <p:nvPr/>
        </p:nvSpPr>
        <p:spPr>
          <a:xfrm>
            <a:off x="4515731" y="4052567"/>
            <a:ext cx="4240643" cy="435466"/>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pt-BR" altLang="zh-CN" sz="1600"/>
              <a:t>p=a</a:t>
            </a:r>
            <a:r>
              <a:rPr lang="pt-BR" altLang="zh-CN" sz="1600" smtClean="0"/>
              <a:t>;	</a:t>
            </a:r>
            <a:r>
              <a:rPr lang="pt-BR" altLang="zh-CN" sz="1600" smtClean="0">
                <a:solidFill>
                  <a:srgbClr val="008000"/>
                </a:solidFill>
              </a:rPr>
              <a:t>//</a:t>
            </a:r>
            <a:r>
              <a:rPr lang="pt-BR" altLang="zh-CN" sz="1600">
                <a:solidFill>
                  <a:srgbClr val="008000"/>
                </a:solidFill>
              </a:rPr>
              <a:t>p</a:t>
            </a:r>
            <a:r>
              <a:rPr lang="zh-CN" altLang="en-US" sz="1600">
                <a:solidFill>
                  <a:srgbClr val="008000"/>
                </a:solidFill>
              </a:rPr>
              <a:t>的值是数组</a:t>
            </a:r>
            <a:r>
              <a:rPr lang="pt-BR" altLang="zh-CN" sz="1600">
                <a:solidFill>
                  <a:srgbClr val="008000"/>
                </a:solidFill>
              </a:rPr>
              <a:t>a</a:t>
            </a:r>
            <a:r>
              <a:rPr lang="zh-CN" altLang="en-US" sz="1600">
                <a:solidFill>
                  <a:srgbClr val="008000"/>
                </a:solidFill>
              </a:rPr>
              <a:t>首元素</a:t>
            </a:r>
            <a:r>
              <a:rPr lang="en-US" altLang="zh-CN" sz="1600">
                <a:solidFill>
                  <a:srgbClr val="008000"/>
                </a:solidFill>
              </a:rPr>
              <a:t>(</a:t>
            </a:r>
            <a:r>
              <a:rPr lang="zh-CN" altLang="en-US" sz="1600">
                <a:solidFill>
                  <a:srgbClr val="008000"/>
                </a:solidFill>
              </a:rPr>
              <a:t>即</a:t>
            </a:r>
            <a:r>
              <a:rPr lang="pt-BR" altLang="zh-CN" sz="1600">
                <a:solidFill>
                  <a:srgbClr val="008000"/>
                </a:solidFill>
              </a:rPr>
              <a:t>a[0])</a:t>
            </a:r>
            <a:r>
              <a:rPr lang="zh-CN" altLang="en-US" sz="1600">
                <a:solidFill>
                  <a:srgbClr val="008000"/>
                </a:solidFill>
              </a:rPr>
              <a:t>的地址</a:t>
            </a:r>
          </a:p>
        </p:txBody>
      </p:sp>
      <p:grpSp>
        <p:nvGrpSpPr>
          <p:cNvPr id="14" name="组合 13"/>
          <p:cNvGrpSpPr/>
          <p:nvPr/>
        </p:nvGrpSpPr>
        <p:grpSpPr>
          <a:xfrm>
            <a:off x="993918" y="4590933"/>
            <a:ext cx="7975184" cy="522287"/>
            <a:chOff x="10187984" y="4266795"/>
            <a:chExt cx="7975184" cy="522287"/>
          </a:xfrm>
        </p:grpSpPr>
        <p:sp>
          <p:nvSpPr>
            <p:cNvPr id="15" name="MH_Other_1"/>
            <p:cNvSpPr/>
            <p:nvPr>
              <p:custDataLst>
                <p:tags r:id="rId2"/>
              </p:custDataLst>
            </p:nvPr>
          </p:nvSpPr>
          <p:spPr>
            <a:xfrm>
              <a:off x="10187984" y="4266795"/>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16" name="MH_SubTitle_1"/>
            <p:cNvSpPr/>
            <p:nvPr>
              <p:custDataLst>
                <p:tags r:id="rId3"/>
              </p:custDataLst>
            </p:nvPr>
          </p:nvSpPr>
          <p:spPr>
            <a:xfrm>
              <a:off x="10962685" y="4266795"/>
              <a:ext cx="7200483" cy="522287"/>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程序中的数组名不代表整个数组，只代表数组首元素的地址。</a:t>
              </a:r>
            </a:p>
          </p:txBody>
        </p:sp>
        <p:sp>
          <p:nvSpPr>
            <p:cNvPr id="17" name="MH_Other_2"/>
            <p:cNvSpPr/>
            <p:nvPr>
              <p:custDataLst>
                <p:tags r:id="rId4"/>
              </p:custDataLst>
            </p:nvPr>
          </p:nvSpPr>
          <p:spPr>
            <a:xfrm rot="16200000">
              <a:off x="17861542" y="448745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 name="文本框 3"/>
          <p:cNvSpPr txBox="1"/>
          <p:nvPr/>
        </p:nvSpPr>
        <p:spPr>
          <a:xfrm>
            <a:off x="4124740" y="4016263"/>
            <a:ext cx="390992" cy="523220"/>
          </a:xfrm>
          <a:prstGeom prst="rect">
            <a:avLst/>
          </a:prstGeom>
          <a:noFill/>
        </p:spPr>
        <p:txBody>
          <a:bodyPr wrap="square" rtlCol="0">
            <a:spAutoFit/>
          </a:bodyPr>
          <a:lstStyle/>
          <a:p>
            <a:pPr algn="ctr"/>
            <a:r>
              <a:rPr lang="zh-CN" altLang="en-US" sz="2800"/>
              <a:t>≡</a:t>
            </a:r>
            <a:endParaRPr lang="zh-CN" altLang="en-US" sz="2000"/>
          </a:p>
        </p:txBody>
      </p:sp>
      <p:sp>
        <p:nvSpPr>
          <p:cNvPr id="18" name="圆角矩形 12"/>
          <p:cNvSpPr/>
          <p:nvPr/>
        </p:nvSpPr>
        <p:spPr>
          <a:xfrm>
            <a:off x="4555485" y="5673223"/>
            <a:ext cx="1342425" cy="435466"/>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pt-BR" altLang="zh-CN" sz="1600"/>
              <a:t>int *p=&amp;a[0];</a:t>
            </a:r>
            <a:endParaRPr lang="zh-CN" altLang="en-US" sz="1600">
              <a:solidFill>
                <a:srgbClr val="008000"/>
              </a:solidFill>
            </a:endParaRPr>
          </a:p>
        </p:txBody>
      </p:sp>
      <p:sp>
        <p:nvSpPr>
          <p:cNvPr id="19" name="圆角矩形 12"/>
          <p:cNvSpPr/>
          <p:nvPr/>
        </p:nvSpPr>
        <p:spPr>
          <a:xfrm>
            <a:off x="993919" y="5673223"/>
            <a:ext cx="3130822" cy="710322"/>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pt-BR" altLang="zh-CN" sz="1600"/>
              <a:t>int *</a:t>
            </a:r>
            <a:r>
              <a:rPr lang="pt-BR" altLang="zh-CN" sz="1600" smtClean="0"/>
              <a:t>p;</a:t>
            </a:r>
          </a:p>
          <a:p>
            <a:pPr defTabSz="363855">
              <a:lnSpc>
                <a:spcPct val="120000"/>
              </a:lnSpc>
            </a:pPr>
            <a:r>
              <a:rPr lang="pt-BR" altLang="zh-CN" sz="1600"/>
              <a:t>p</a:t>
            </a:r>
            <a:r>
              <a:rPr lang="pt-BR" altLang="zh-CN" sz="1600" smtClean="0"/>
              <a:t>=&amp;</a:t>
            </a:r>
            <a:r>
              <a:rPr lang="pt-BR" altLang="zh-CN" sz="1600"/>
              <a:t>a[0</a:t>
            </a:r>
            <a:r>
              <a:rPr lang="pt-BR" altLang="zh-CN" sz="1600" smtClean="0"/>
              <a:t>];	//</a:t>
            </a:r>
            <a:r>
              <a:rPr lang="zh-CN" altLang="en-US" sz="1600" smtClean="0"/>
              <a:t>不应写成</a:t>
            </a:r>
            <a:r>
              <a:rPr lang="en-US" altLang="zh-CN" sz="1600" smtClean="0"/>
              <a:t>*p=&amp;a[0];</a:t>
            </a:r>
            <a:endParaRPr lang="zh-CN" altLang="en-US" sz="1600">
              <a:solidFill>
                <a:srgbClr val="008000"/>
              </a:solidFill>
            </a:endParaRPr>
          </a:p>
        </p:txBody>
      </p:sp>
      <p:sp>
        <p:nvSpPr>
          <p:cNvPr id="20" name="文本框 19"/>
          <p:cNvSpPr txBox="1"/>
          <p:nvPr/>
        </p:nvSpPr>
        <p:spPr>
          <a:xfrm>
            <a:off x="4144617" y="5673223"/>
            <a:ext cx="390992" cy="523220"/>
          </a:xfrm>
          <a:prstGeom prst="rect">
            <a:avLst/>
          </a:prstGeom>
          <a:noFill/>
        </p:spPr>
        <p:txBody>
          <a:bodyPr wrap="square" rtlCol="0">
            <a:spAutoFit/>
          </a:bodyPr>
          <a:lstStyle/>
          <a:p>
            <a:pPr algn="ctr"/>
            <a:r>
              <a:rPr lang="zh-CN" altLang="en-US" sz="2800"/>
              <a:t>≡</a:t>
            </a:r>
            <a:endParaRPr lang="zh-CN" altLang="en-US" sz="2000"/>
          </a:p>
        </p:txBody>
      </p:sp>
      <p:sp>
        <p:nvSpPr>
          <p:cNvPr id="21" name="文本框 20"/>
          <p:cNvSpPr txBox="1"/>
          <p:nvPr/>
        </p:nvSpPr>
        <p:spPr>
          <a:xfrm>
            <a:off x="5897910" y="5663603"/>
            <a:ext cx="390992" cy="523220"/>
          </a:xfrm>
          <a:prstGeom prst="rect">
            <a:avLst/>
          </a:prstGeom>
          <a:noFill/>
        </p:spPr>
        <p:txBody>
          <a:bodyPr wrap="square" rtlCol="0">
            <a:spAutoFit/>
          </a:bodyPr>
          <a:lstStyle/>
          <a:p>
            <a:pPr algn="ctr"/>
            <a:r>
              <a:rPr lang="zh-CN" altLang="en-US" sz="2800"/>
              <a:t>≡</a:t>
            </a:r>
            <a:endParaRPr lang="zh-CN" altLang="en-US" sz="2000"/>
          </a:p>
        </p:txBody>
      </p:sp>
      <p:sp>
        <p:nvSpPr>
          <p:cNvPr id="22" name="圆角矩形 12"/>
          <p:cNvSpPr/>
          <p:nvPr/>
        </p:nvSpPr>
        <p:spPr>
          <a:xfrm>
            <a:off x="6288902" y="5663603"/>
            <a:ext cx="1342425" cy="435466"/>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pt-BR" altLang="zh-CN" sz="1600"/>
              <a:t>int *</a:t>
            </a:r>
            <a:r>
              <a:rPr lang="pt-BR" altLang="zh-CN" sz="1600" smtClean="0"/>
              <a:t>p=a;</a:t>
            </a:r>
            <a:endParaRPr lang="zh-CN" altLang="en-US" sz="1600">
              <a:solidFill>
                <a:srgbClr val="008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773" y="246183"/>
            <a:ext cx="10038903" cy="1325563"/>
          </a:xfrm>
        </p:spPr>
        <p:txBody>
          <a:bodyPr/>
          <a:lstStyle/>
          <a:p>
            <a:r>
              <a:rPr lang="zh-CN" altLang="en-US"/>
              <a:t>在引用数组元素时指针的运算</a:t>
            </a:r>
          </a:p>
        </p:txBody>
      </p:sp>
      <p:sp>
        <p:nvSpPr>
          <p:cNvPr id="44" name="MH_Desc_1"/>
          <p:cNvSpPr/>
          <p:nvPr>
            <p:custDataLst>
              <p:tags r:id="rId1"/>
            </p:custDataLst>
          </p:nvPr>
        </p:nvSpPr>
        <p:spPr>
          <a:xfrm>
            <a:off x="526774" y="1222184"/>
            <a:ext cx="7325139" cy="520810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在指针已指向一个数组元素时，可以对指针进行以下</a:t>
            </a:r>
            <a:r>
              <a:rPr lang="zh-CN" altLang="en-US" smtClean="0">
                <a:solidFill>
                  <a:schemeClr val="tx1"/>
                </a:solidFill>
              </a:rPr>
              <a:t>运算</a:t>
            </a:r>
            <a:r>
              <a:rPr lang="zh-CN" altLang="en-US">
                <a:solidFill>
                  <a:schemeClr val="tx1"/>
                </a:solidFill>
              </a:rPr>
              <a:t>：</a:t>
            </a:r>
            <a:endParaRPr lang="en-US" altLang="zh-CN">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加一个</a:t>
            </a:r>
            <a:r>
              <a:rPr lang="zh-CN" altLang="en-US">
                <a:solidFill>
                  <a:schemeClr val="tx1"/>
                </a:solidFill>
              </a:rPr>
              <a:t>整数</a:t>
            </a:r>
            <a:r>
              <a:rPr lang="en-US" altLang="zh-CN">
                <a:solidFill>
                  <a:schemeClr val="tx1"/>
                </a:solidFill>
              </a:rPr>
              <a:t>(</a:t>
            </a:r>
            <a:r>
              <a:rPr lang="zh-CN" altLang="en-US">
                <a:solidFill>
                  <a:schemeClr val="tx1"/>
                </a:solidFill>
              </a:rPr>
              <a:t>用</a:t>
            </a:r>
            <a:r>
              <a:rPr lang="en-US" altLang="zh-CN">
                <a:solidFill>
                  <a:schemeClr val="tx1"/>
                </a:solidFill>
              </a:rPr>
              <a:t>+</a:t>
            </a:r>
            <a:r>
              <a:rPr lang="zh-CN" altLang="en-US">
                <a:solidFill>
                  <a:schemeClr val="tx1"/>
                </a:solidFill>
              </a:rPr>
              <a:t>或</a:t>
            </a:r>
            <a:r>
              <a:rPr lang="en-US" altLang="zh-CN">
                <a:solidFill>
                  <a:schemeClr val="tx1"/>
                </a:solidFill>
              </a:rPr>
              <a:t>+=)</a:t>
            </a:r>
            <a:r>
              <a:rPr lang="zh-CN" altLang="en-US">
                <a:solidFill>
                  <a:schemeClr val="tx1"/>
                </a:solidFill>
              </a:rPr>
              <a:t>，如</a:t>
            </a:r>
            <a:r>
              <a:rPr lang="en-US" altLang="zh-CN" smtClean="0">
                <a:solidFill>
                  <a:schemeClr val="tx1"/>
                </a:solidFill>
              </a:rPr>
              <a:t>p+1</a:t>
            </a:r>
            <a:r>
              <a:rPr lang="zh-CN" altLang="en-US">
                <a:solidFill>
                  <a:schemeClr val="tx1"/>
                </a:solidFill>
              </a:rPr>
              <a:t>，表示指向同一数组中的下一个元素；</a:t>
            </a: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减</a:t>
            </a:r>
            <a:r>
              <a:rPr lang="zh-CN" altLang="en-US">
                <a:solidFill>
                  <a:schemeClr val="tx1"/>
                </a:solidFill>
              </a:rPr>
              <a:t>一个整数</a:t>
            </a:r>
            <a:r>
              <a:rPr lang="en-US" altLang="zh-CN">
                <a:solidFill>
                  <a:schemeClr val="tx1"/>
                </a:solidFill>
              </a:rPr>
              <a:t>(</a:t>
            </a:r>
            <a:r>
              <a:rPr lang="zh-CN" altLang="en-US">
                <a:solidFill>
                  <a:schemeClr val="tx1"/>
                </a:solidFill>
              </a:rPr>
              <a:t>用</a:t>
            </a:r>
            <a:r>
              <a:rPr lang="en-US" altLang="zh-CN">
                <a:solidFill>
                  <a:schemeClr val="tx1"/>
                </a:solidFill>
              </a:rPr>
              <a:t>-</a:t>
            </a:r>
            <a:r>
              <a:rPr lang="zh-CN" altLang="en-US">
                <a:solidFill>
                  <a:schemeClr val="tx1"/>
                </a:solidFill>
              </a:rPr>
              <a:t>或</a:t>
            </a:r>
            <a:r>
              <a:rPr lang="en-US" altLang="zh-CN">
                <a:solidFill>
                  <a:schemeClr val="tx1"/>
                </a:solidFill>
              </a:rPr>
              <a:t>-=)</a:t>
            </a:r>
            <a:r>
              <a:rPr lang="zh-CN" altLang="en-US">
                <a:solidFill>
                  <a:schemeClr val="tx1"/>
                </a:solidFill>
              </a:rPr>
              <a:t>，如</a:t>
            </a:r>
            <a:r>
              <a:rPr lang="en-US" altLang="zh-CN" smtClean="0">
                <a:solidFill>
                  <a:schemeClr val="tx1"/>
                </a:solidFill>
              </a:rPr>
              <a:t>p-1</a:t>
            </a:r>
            <a:r>
              <a:rPr lang="zh-CN" altLang="en-US">
                <a:solidFill>
                  <a:schemeClr val="tx1"/>
                </a:solidFill>
              </a:rPr>
              <a:t>，表示指向同一数组中的上一个元素；</a:t>
            </a: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自</a:t>
            </a:r>
            <a:r>
              <a:rPr lang="zh-CN" altLang="en-US">
                <a:solidFill>
                  <a:schemeClr val="tx1"/>
                </a:solidFill>
              </a:rPr>
              <a:t>加运算，如</a:t>
            </a:r>
            <a:r>
              <a:rPr lang="en-US" altLang="zh-CN">
                <a:solidFill>
                  <a:schemeClr val="tx1"/>
                </a:solidFill>
              </a:rPr>
              <a:t>p++</a:t>
            </a:r>
            <a:r>
              <a:rPr lang="zh-CN" altLang="en-US">
                <a:solidFill>
                  <a:schemeClr val="tx1"/>
                </a:solidFill>
              </a:rPr>
              <a:t>，</a:t>
            </a:r>
            <a:r>
              <a:rPr lang="en-US" altLang="zh-CN">
                <a:solidFill>
                  <a:schemeClr val="tx1"/>
                </a:solidFill>
              </a:rPr>
              <a:t>++p</a:t>
            </a:r>
            <a:r>
              <a:rPr lang="zh-CN" altLang="en-US">
                <a:solidFill>
                  <a:schemeClr val="tx1"/>
                </a:solidFill>
              </a:rPr>
              <a:t>；</a:t>
            </a: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自</a:t>
            </a:r>
            <a:r>
              <a:rPr lang="zh-CN" altLang="en-US">
                <a:solidFill>
                  <a:schemeClr val="tx1"/>
                </a:solidFill>
              </a:rPr>
              <a:t>减运算，如</a:t>
            </a:r>
            <a:r>
              <a:rPr lang="en-US" altLang="zh-CN">
                <a:solidFill>
                  <a:schemeClr val="tx1"/>
                </a:solidFill>
              </a:rPr>
              <a:t>p--</a:t>
            </a:r>
            <a:r>
              <a:rPr lang="zh-CN" altLang="en-US">
                <a:solidFill>
                  <a:schemeClr val="tx1"/>
                </a:solidFill>
              </a:rPr>
              <a:t>，</a:t>
            </a:r>
            <a:r>
              <a:rPr lang="en-US" altLang="zh-CN">
                <a:solidFill>
                  <a:schemeClr val="tx1"/>
                </a:solidFill>
              </a:rPr>
              <a:t>--p</a:t>
            </a:r>
            <a:r>
              <a:rPr lang="zh-CN" altLang="en-US">
                <a:solidFill>
                  <a:schemeClr val="tx1"/>
                </a:solidFill>
              </a:rPr>
              <a:t>。</a:t>
            </a:r>
          </a:p>
          <a:p>
            <a:pPr algn="just">
              <a:lnSpc>
                <a:spcPct val="120000"/>
              </a:lnSpc>
              <a:spcBef>
                <a:spcPts val="600"/>
              </a:spcBef>
              <a:spcAft>
                <a:spcPts val="600"/>
              </a:spcAft>
              <a:defRPr/>
            </a:pPr>
            <a:r>
              <a:rPr lang="zh-CN" altLang="en-US" smtClean="0">
                <a:solidFill>
                  <a:schemeClr val="tx1"/>
                </a:solidFill>
              </a:rPr>
              <a:t>两</a:t>
            </a:r>
            <a:r>
              <a:rPr lang="zh-CN" altLang="en-US">
                <a:solidFill>
                  <a:schemeClr val="tx1"/>
                </a:solidFill>
              </a:rPr>
              <a:t>个指针相减，如</a:t>
            </a:r>
            <a:r>
              <a:rPr lang="en-US" altLang="zh-CN">
                <a:solidFill>
                  <a:schemeClr val="tx1"/>
                </a:solidFill>
              </a:rPr>
              <a:t>p1-p2(</a:t>
            </a:r>
            <a:r>
              <a:rPr lang="zh-CN" altLang="en-US">
                <a:solidFill>
                  <a:schemeClr val="tx1"/>
                </a:solidFill>
              </a:rPr>
              <a:t>只有</a:t>
            </a:r>
            <a:r>
              <a:rPr lang="en-US" altLang="zh-CN">
                <a:solidFill>
                  <a:schemeClr val="tx1"/>
                </a:solidFill>
              </a:rPr>
              <a:t>p1</a:t>
            </a:r>
            <a:r>
              <a:rPr lang="zh-CN" altLang="en-US">
                <a:solidFill>
                  <a:schemeClr val="tx1"/>
                </a:solidFill>
              </a:rPr>
              <a:t>和</a:t>
            </a:r>
            <a:r>
              <a:rPr lang="en-US" altLang="zh-CN">
                <a:solidFill>
                  <a:schemeClr val="tx1"/>
                </a:solidFill>
              </a:rPr>
              <a:t>p2</a:t>
            </a:r>
            <a:r>
              <a:rPr lang="zh-CN" altLang="en-US">
                <a:solidFill>
                  <a:schemeClr val="tx1"/>
                </a:solidFill>
              </a:rPr>
              <a:t>都指向同一数组中的元素时才有意义</a:t>
            </a:r>
            <a:r>
              <a:rPr lang="en-US" altLang="zh-CN" smtClean="0">
                <a:solidFill>
                  <a:schemeClr val="tx1"/>
                </a:solidFill>
              </a:rPr>
              <a:t>)</a:t>
            </a:r>
            <a:r>
              <a:rPr lang="zh-CN" altLang="en-US">
                <a:solidFill>
                  <a:schemeClr val="tx1"/>
                </a:solidFill>
              </a:rPr>
              <a:t>，结果</a:t>
            </a:r>
            <a:r>
              <a:rPr lang="zh-CN" altLang="en-US" smtClean="0">
                <a:solidFill>
                  <a:schemeClr val="tx1"/>
                </a:solidFill>
              </a:rPr>
              <a:t>是两</a:t>
            </a:r>
            <a:r>
              <a:rPr lang="zh-CN" altLang="en-US">
                <a:solidFill>
                  <a:schemeClr val="tx1"/>
                </a:solidFill>
              </a:rPr>
              <a:t>个地址之</a:t>
            </a:r>
            <a:r>
              <a:rPr lang="zh-CN" altLang="en-US" smtClean="0">
                <a:solidFill>
                  <a:schemeClr val="tx1"/>
                </a:solidFill>
              </a:rPr>
              <a:t>差除</a:t>
            </a:r>
            <a:r>
              <a:rPr lang="zh-CN" altLang="en-US">
                <a:solidFill>
                  <a:schemeClr val="tx1"/>
                </a:solidFill>
              </a:rPr>
              <a:t>以数组元素的长度。注意</a:t>
            </a:r>
            <a:r>
              <a:rPr lang="en-US" altLang="zh-CN">
                <a:solidFill>
                  <a:schemeClr val="tx1"/>
                </a:solidFill>
              </a:rPr>
              <a:t>: </a:t>
            </a:r>
            <a:r>
              <a:rPr lang="zh-CN" altLang="en-US">
                <a:solidFill>
                  <a:schemeClr val="tx1"/>
                </a:solidFill>
              </a:rPr>
              <a:t>两个地址不能相加，如</a:t>
            </a:r>
            <a:r>
              <a:rPr lang="en-US" altLang="zh-CN">
                <a:solidFill>
                  <a:schemeClr val="tx1"/>
                </a:solidFill>
              </a:rPr>
              <a:t>p1+p2</a:t>
            </a:r>
            <a:r>
              <a:rPr lang="zh-CN" altLang="en-US">
                <a:solidFill>
                  <a:schemeClr val="tx1"/>
                </a:solidFill>
              </a:rPr>
              <a:t>是无实际意义的。</a:t>
            </a:r>
            <a:endParaRPr lang="en-US" altLang="zh-CN" smtClean="0">
              <a:solidFill>
                <a:schemeClr val="tx1"/>
              </a:solidFill>
            </a:endParaRPr>
          </a:p>
          <a:p>
            <a:pPr algn="just">
              <a:lnSpc>
                <a:spcPct val="120000"/>
              </a:lnSpc>
              <a:spcBef>
                <a:spcPts val="600"/>
              </a:spcBef>
              <a:spcAft>
                <a:spcPts val="600"/>
              </a:spcAft>
              <a:defRPr/>
            </a:pPr>
            <a:r>
              <a:rPr lang="zh-CN" altLang="en-US">
                <a:solidFill>
                  <a:schemeClr val="tx1"/>
                </a:solidFill>
              </a:rPr>
              <a:t>如果</a:t>
            </a:r>
            <a:r>
              <a:rPr lang="en-US" altLang="zh-CN">
                <a:solidFill>
                  <a:schemeClr val="tx1"/>
                </a:solidFill>
              </a:rPr>
              <a:t>p</a:t>
            </a:r>
            <a:r>
              <a:rPr lang="zh-CN" altLang="en-US">
                <a:solidFill>
                  <a:schemeClr val="tx1"/>
                </a:solidFill>
              </a:rPr>
              <a:t>的初值为</a:t>
            </a:r>
            <a:r>
              <a:rPr lang="en-US" altLang="zh-CN">
                <a:solidFill>
                  <a:schemeClr val="tx1"/>
                </a:solidFill>
              </a:rPr>
              <a:t>&amp;a[0]</a:t>
            </a:r>
            <a:r>
              <a:rPr lang="zh-CN" altLang="en-US">
                <a:solidFill>
                  <a:schemeClr val="tx1"/>
                </a:solidFill>
              </a:rPr>
              <a:t>，则</a:t>
            </a:r>
            <a:r>
              <a:rPr lang="en-US" altLang="zh-CN">
                <a:solidFill>
                  <a:schemeClr val="tx1"/>
                </a:solidFill>
              </a:rPr>
              <a:t>p+i</a:t>
            </a:r>
            <a:r>
              <a:rPr lang="zh-CN" altLang="en-US">
                <a:solidFill>
                  <a:schemeClr val="tx1"/>
                </a:solidFill>
              </a:rPr>
              <a:t>和</a:t>
            </a:r>
            <a:r>
              <a:rPr lang="en-US" altLang="zh-CN">
                <a:solidFill>
                  <a:schemeClr val="tx1"/>
                </a:solidFill>
              </a:rPr>
              <a:t>a+i</a:t>
            </a:r>
            <a:r>
              <a:rPr lang="zh-CN" altLang="en-US">
                <a:solidFill>
                  <a:schemeClr val="tx1"/>
                </a:solidFill>
              </a:rPr>
              <a:t>就是数组元素</a:t>
            </a:r>
            <a:r>
              <a:rPr lang="en-US" altLang="zh-CN">
                <a:solidFill>
                  <a:schemeClr val="tx1"/>
                </a:solidFill>
              </a:rPr>
              <a:t>a[i]</a:t>
            </a:r>
            <a:r>
              <a:rPr lang="zh-CN" altLang="en-US">
                <a:solidFill>
                  <a:schemeClr val="tx1"/>
                </a:solidFill>
              </a:rPr>
              <a:t>的地址，或者说，它们指向</a:t>
            </a:r>
            <a:r>
              <a:rPr lang="en-US" altLang="zh-CN">
                <a:solidFill>
                  <a:schemeClr val="tx1"/>
                </a:solidFill>
              </a:rPr>
              <a:t>a</a:t>
            </a:r>
            <a:r>
              <a:rPr lang="zh-CN" altLang="en-US">
                <a:solidFill>
                  <a:schemeClr val="tx1"/>
                </a:solidFill>
              </a:rPr>
              <a:t>数组序号为</a:t>
            </a:r>
            <a:r>
              <a:rPr lang="en-US" altLang="zh-CN">
                <a:solidFill>
                  <a:schemeClr val="tx1"/>
                </a:solidFill>
              </a:rPr>
              <a:t>i</a:t>
            </a:r>
            <a:r>
              <a:rPr lang="zh-CN" altLang="en-US">
                <a:solidFill>
                  <a:schemeClr val="tx1"/>
                </a:solidFill>
              </a:rPr>
              <a:t>的</a:t>
            </a:r>
            <a:r>
              <a:rPr lang="zh-CN" altLang="en-US" smtClean="0">
                <a:solidFill>
                  <a:schemeClr val="tx1"/>
                </a:solidFill>
              </a:rPr>
              <a:t>元素。</a:t>
            </a:r>
            <a:endParaRPr lang="en-US" altLang="zh-CN" smtClean="0">
              <a:solidFill>
                <a:schemeClr val="tx1"/>
              </a:solidFill>
            </a:endParaRPr>
          </a:p>
          <a:p>
            <a:pPr algn="just">
              <a:lnSpc>
                <a:spcPct val="120000"/>
              </a:lnSpc>
              <a:spcBef>
                <a:spcPts val="600"/>
              </a:spcBef>
              <a:spcAft>
                <a:spcPts val="600"/>
              </a:spcAft>
              <a:defRPr/>
            </a:pPr>
            <a:r>
              <a:rPr lang="en-US" altLang="zh-CN">
                <a:solidFill>
                  <a:schemeClr val="tx1"/>
                </a:solidFill>
              </a:rPr>
              <a:t>*(p+i)</a:t>
            </a:r>
            <a:r>
              <a:rPr lang="zh-CN" altLang="en-US">
                <a:solidFill>
                  <a:schemeClr val="tx1"/>
                </a:solidFill>
              </a:rPr>
              <a:t>或*</a:t>
            </a:r>
            <a:r>
              <a:rPr lang="en-US" altLang="zh-CN">
                <a:solidFill>
                  <a:schemeClr val="tx1"/>
                </a:solidFill>
              </a:rPr>
              <a:t>(a+i)</a:t>
            </a:r>
            <a:r>
              <a:rPr lang="zh-CN" altLang="en-US">
                <a:solidFill>
                  <a:schemeClr val="tx1"/>
                </a:solidFill>
              </a:rPr>
              <a:t>是</a:t>
            </a:r>
            <a:r>
              <a:rPr lang="en-US" altLang="zh-CN">
                <a:solidFill>
                  <a:schemeClr val="tx1"/>
                </a:solidFill>
              </a:rPr>
              <a:t>p+i</a:t>
            </a:r>
            <a:r>
              <a:rPr lang="zh-CN" altLang="en-US">
                <a:solidFill>
                  <a:schemeClr val="tx1"/>
                </a:solidFill>
              </a:rPr>
              <a:t>或</a:t>
            </a:r>
            <a:r>
              <a:rPr lang="en-US" altLang="zh-CN">
                <a:solidFill>
                  <a:schemeClr val="tx1"/>
                </a:solidFill>
              </a:rPr>
              <a:t>a+i</a:t>
            </a:r>
            <a:r>
              <a:rPr lang="zh-CN" altLang="en-US">
                <a:solidFill>
                  <a:schemeClr val="tx1"/>
                </a:solidFill>
              </a:rPr>
              <a:t>所指向的数组元素，即</a:t>
            </a:r>
            <a:r>
              <a:rPr lang="en-US" altLang="zh-CN">
                <a:solidFill>
                  <a:schemeClr val="tx1"/>
                </a:solidFill>
              </a:rPr>
              <a:t>a[i]</a:t>
            </a:r>
            <a:r>
              <a:rPr lang="zh-CN" altLang="en-US" smtClean="0">
                <a:solidFill>
                  <a:schemeClr val="tx1"/>
                </a:solidFill>
              </a:rPr>
              <a:t>。</a:t>
            </a:r>
            <a:r>
              <a:rPr lang="en-US" altLang="zh-CN" smtClean="0">
                <a:solidFill>
                  <a:schemeClr val="tx1"/>
                </a:solidFill>
              </a:rPr>
              <a:t>[]</a:t>
            </a:r>
            <a:r>
              <a:rPr lang="zh-CN" altLang="en-US" smtClean="0">
                <a:solidFill>
                  <a:schemeClr val="tx1"/>
                </a:solidFill>
              </a:rPr>
              <a:t>实际上</a:t>
            </a:r>
            <a:r>
              <a:rPr lang="zh-CN" altLang="en-US">
                <a:solidFill>
                  <a:schemeClr val="tx1"/>
                </a:solidFill>
              </a:rPr>
              <a:t>是变址运算符，即将</a:t>
            </a:r>
            <a:r>
              <a:rPr lang="en-US" altLang="zh-CN">
                <a:solidFill>
                  <a:schemeClr val="tx1"/>
                </a:solidFill>
              </a:rPr>
              <a:t>a[i]</a:t>
            </a:r>
            <a:r>
              <a:rPr lang="zh-CN" altLang="en-US">
                <a:solidFill>
                  <a:schemeClr val="tx1"/>
                </a:solidFill>
              </a:rPr>
              <a:t>按</a:t>
            </a:r>
            <a:r>
              <a:rPr lang="en-US" altLang="zh-CN">
                <a:solidFill>
                  <a:schemeClr val="tx1"/>
                </a:solidFill>
              </a:rPr>
              <a:t>a+i</a:t>
            </a:r>
            <a:r>
              <a:rPr lang="zh-CN" altLang="en-US">
                <a:solidFill>
                  <a:schemeClr val="tx1"/>
                </a:solidFill>
              </a:rPr>
              <a:t>计算地址，然后找出此地址单元中的值。</a:t>
            </a:r>
          </a:p>
        </p:txBody>
      </p:sp>
      <p:grpSp>
        <p:nvGrpSpPr>
          <p:cNvPr id="4" name="组合 3"/>
          <p:cNvGrpSpPr/>
          <p:nvPr/>
        </p:nvGrpSpPr>
        <p:grpSpPr>
          <a:xfrm>
            <a:off x="7922732" y="1193309"/>
            <a:ext cx="3586780" cy="1505938"/>
            <a:chOff x="8582294" y="4088154"/>
            <a:chExt cx="3701309" cy="1505938"/>
          </a:xfrm>
        </p:grpSpPr>
        <p:sp>
          <p:nvSpPr>
            <p:cNvPr id="5" name="MH_Other_1"/>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6" name="MH_SubTitle_1"/>
            <p:cNvSpPr/>
            <p:nvPr>
              <p:custDataLst>
                <p:tags r:id="rId3"/>
              </p:custDataLst>
            </p:nvPr>
          </p:nvSpPr>
          <p:spPr>
            <a:xfrm>
              <a:off x="9371544" y="4088154"/>
              <a:ext cx="2901703" cy="150593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 执行</a:t>
              </a:r>
              <a:r>
                <a:rPr lang="en-US" altLang="zh-CN" sz="1600">
                  <a:solidFill>
                    <a:schemeClr val="tx1">
                      <a:lumMod val="75000"/>
                      <a:lumOff val="25000"/>
                    </a:schemeClr>
                  </a:solidFill>
                </a:rPr>
                <a:t>p+1</a:t>
              </a:r>
              <a:r>
                <a:rPr lang="zh-CN" altLang="en-US" sz="1600">
                  <a:solidFill>
                    <a:schemeClr val="tx1">
                      <a:lumMod val="75000"/>
                      <a:lumOff val="25000"/>
                    </a:schemeClr>
                  </a:solidFill>
                </a:rPr>
                <a:t>时并不是将</a:t>
              </a:r>
              <a:r>
                <a:rPr lang="en-US" altLang="zh-CN" sz="1600">
                  <a:solidFill>
                    <a:schemeClr val="tx1">
                      <a:lumMod val="75000"/>
                      <a:lumOff val="25000"/>
                    </a:schemeClr>
                  </a:solidFill>
                </a:rPr>
                <a:t>p</a:t>
              </a:r>
              <a:r>
                <a:rPr lang="zh-CN" altLang="en-US" sz="1600">
                  <a:solidFill>
                    <a:schemeClr val="tx1">
                      <a:lumMod val="75000"/>
                      <a:lumOff val="25000"/>
                    </a:schemeClr>
                  </a:solidFill>
                </a:rPr>
                <a:t>的值</a:t>
              </a:r>
              <a:r>
                <a:rPr lang="en-US" altLang="zh-CN" sz="1600">
                  <a:solidFill>
                    <a:schemeClr val="tx1">
                      <a:lumMod val="75000"/>
                      <a:lumOff val="25000"/>
                    </a:schemeClr>
                  </a:solidFill>
                </a:rPr>
                <a:t>(</a:t>
              </a:r>
              <a:r>
                <a:rPr lang="zh-CN" altLang="en-US" sz="1600">
                  <a:solidFill>
                    <a:schemeClr val="tx1">
                      <a:lumMod val="75000"/>
                      <a:lumOff val="25000"/>
                    </a:schemeClr>
                  </a:solidFill>
                </a:rPr>
                <a:t>地址</a:t>
              </a:r>
              <a:r>
                <a:rPr lang="en-US" altLang="zh-CN" sz="1600">
                  <a:solidFill>
                    <a:schemeClr val="tx1">
                      <a:lumMod val="75000"/>
                      <a:lumOff val="25000"/>
                    </a:schemeClr>
                  </a:solidFill>
                </a:rPr>
                <a:t>)</a:t>
              </a:r>
              <a:r>
                <a:rPr lang="zh-CN" altLang="en-US" sz="1600">
                  <a:solidFill>
                    <a:schemeClr val="tx1">
                      <a:lumMod val="75000"/>
                      <a:lumOff val="25000"/>
                    </a:schemeClr>
                  </a:solidFill>
                </a:rPr>
                <a:t>简单地加</a:t>
              </a:r>
              <a:r>
                <a:rPr lang="en-US" altLang="zh-CN" sz="1600">
                  <a:solidFill>
                    <a:schemeClr val="tx1">
                      <a:lumMod val="75000"/>
                      <a:lumOff val="25000"/>
                    </a:schemeClr>
                  </a:solidFill>
                </a:rPr>
                <a:t>1</a:t>
              </a:r>
              <a:r>
                <a:rPr lang="zh-CN" altLang="en-US" sz="1600">
                  <a:solidFill>
                    <a:schemeClr val="tx1">
                      <a:lumMod val="75000"/>
                      <a:lumOff val="25000"/>
                    </a:schemeClr>
                  </a:solidFill>
                </a:rPr>
                <a:t>，</a:t>
              </a:r>
              <a:r>
                <a:rPr lang="zh-CN" altLang="en-US" sz="1600" smtClean="0">
                  <a:solidFill>
                    <a:schemeClr val="tx1">
                      <a:lumMod val="75000"/>
                      <a:lumOff val="25000"/>
                    </a:schemeClr>
                  </a:solidFill>
                </a:rPr>
                <a:t>而是根据定义的基类型加上</a:t>
              </a:r>
              <a:r>
                <a:rPr lang="zh-CN" altLang="en-US" sz="1600">
                  <a:solidFill>
                    <a:schemeClr val="tx1">
                      <a:lumMod val="75000"/>
                      <a:lumOff val="25000"/>
                    </a:schemeClr>
                  </a:solidFill>
                </a:rPr>
                <a:t>一个数组元素所占用的字节数。</a:t>
              </a:r>
              <a:endParaRPr lang="zh-CN" altLang="en-US" sz="1600" dirty="0">
                <a:solidFill>
                  <a:schemeClr val="tx1">
                    <a:lumMod val="75000"/>
                    <a:lumOff val="25000"/>
                  </a:schemeClr>
                </a:solidFill>
              </a:endParaRPr>
            </a:p>
          </p:txBody>
        </p:sp>
        <p:sp>
          <p:nvSpPr>
            <p:cNvPr id="7" name="MH_Other_2"/>
            <p:cNvSpPr/>
            <p:nvPr>
              <p:custDataLst>
                <p:tags r:id="rId4"/>
              </p:custDataLst>
            </p:nvPr>
          </p:nvSpPr>
          <p:spPr>
            <a:xfrm rot="16200000">
              <a:off x="11981978" y="5292466"/>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8" name="表格 7"/>
          <p:cNvGraphicFramePr>
            <a:graphicFrameLocks noGrp="1"/>
          </p:cNvGraphicFramePr>
          <p:nvPr/>
        </p:nvGraphicFramePr>
        <p:xfrm>
          <a:off x="8673461" y="3016527"/>
          <a:ext cx="2496216" cy="3413760"/>
        </p:xfrm>
        <a:graphic>
          <a:graphicData uri="http://schemas.openxmlformats.org/drawingml/2006/table">
            <a:tbl>
              <a:tblPr>
                <a:tableStyleId>{5C22544A-7EE6-4342-B048-85BDC9FD1C3A}</a:tableStyleId>
              </a:tblPr>
              <a:tblGrid>
                <a:gridCol w="1080000">
                  <a:extLst>
                    <a:ext uri="{9D8B030D-6E8A-4147-A177-3AD203B41FA5}">
                      <a16:colId xmlns:a16="http://schemas.microsoft.com/office/drawing/2014/main" val="20000"/>
                    </a:ext>
                  </a:extLst>
                </a:gridCol>
                <a:gridCol w="708108">
                  <a:extLst>
                    <a:ext uri="{9D8B030D-6E8A-4147-A177-3AD203B41FA5}">
                      <a16:colId xmlns:a16="http://schemas.microsoft.com/office/drawing/2014/main" val="20001"/>
                    </a:ext>
                  </a:extLst>
                </a:gridCol>
                <a:gridCol w="708108">
                  <a:extLst>
                    <a:ext uri="{9D8B030D-6E8A-4147-A177-3AD203B41FA5}">
                      <a16:colId xmlns:a16="http://schemas.microsoft.com/office/drawing/2014/main" val="20002"/>
                    </a:ext>
                  </a:extLst>
                </a:gridCol>
              </a:tblGrid>
              <a:tr h="0">
                <a:tc>
                  <a:txBody>
                    <a:bodyPr/>
                    <a:lstStyle/>
                    <a:p>
                      <a:r>
                        <a:rPr lang="en-US" altLang="zh-CN" sz="1600" smtClean="0"/>
                        <a:t>p</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r>
                        <a:rPr lang="zh-CN" altLang="en-US" sz="1400" smtClean="0"/>
                        <a:t>数组</a:t>
                      </a:r>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altLang="zh-CN" sz="1600" smtClean="0"/>
                        <a:t>p+1,a+1</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lnT w="12700" cmpd="sng">
                      <a:noFill/>
                    </a:lnT>
                  </a:tcPr>
                </a:tc>
                <a:tc>
                  <a:txBody>
                    <a:bodyPr/>
                    <a:lstStyle/>
                    <a:p>
                      <a:r>
                        <a:rPr lang="en-US" altLang="zh-CN" sz="1400" smtClean="0"/>
                        <a:t>a[0]</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r>
                        <a:rPr lang="en-US" altLang="zh-CN" sz="1400" smtClean="0"/>
                        <a:t>a[1]</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r>
                        <a:rPr lang="en-US" altLang="zh-CN" sz="1400" smtClean="0"/>
                        <a:t>a[2]</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0">
                <a:tc>
                  <a:txBody>
                    <a:bodyPr/>
                    <a:lstStyle/>
                    <a:p>
                      <a:r>
                        <a:rPr lang="en-US" altLang="zh-CN" sz="1400" smtClean="0"/>
                        <a:t>p+i,a+i</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smtClean="0"/>
                        <a:t>*</a:t>
                      </a:r>
                      <a:r>
                        <a:rPr lang="en-US" altLang="zh-CN" sz="1400" smtClean="0"/>
                        <a:t>(p+i)</a:t>
                      </a:r>
                      <a:endParaRPr lang="zh-CN" altLang="en-US" sz="1400"/>
                    </a:p>
                  </a:txBody>
                  <a:tcPr anchor="ctr">
                    <a:lnL w="12700" cmpd="sng">
                      <a:noFill/>
                    </a:lnL>
                    <a:lnR w="12700" cmpd="sng">
                      <a:noFill/>
                    </a:lnR>
                  </a:tcPr>
                </a:tc>
                <a:tc>
                  <a:txBody>
                    <a:bodyPr/>
                    <a:lstStyle/>
                    <a:p>
                      <a:r>
                        <a:rPr lang="en-US" altLang="zh-CN" sz="1400" smtClean="0"/>
                        <a:t>a[i]</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smtClean="0"/>
                        <a:t>p+9,a+9</a:t>
                      </a:r>
                      <a:endParaRPr lang="zh-CN" altLang="en-US" sz="140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r>
                        <a:rPr lang="en-US" altLang="zh-CN" sz="1400" smtClean="0"/>
                        <a:t>a[9]</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cxnSp>
        <p:nvCxnSpPr>
          <p:cNvPr id="9" name="直接连接符 8"/>
          <p:cNvCxnSpPr/>
          <p:nvPr/>
        </p:nvCxnSpPr>
        <p:spPr>
          <a:xfrm>
            <a:off x="8673461" y="3351807"/>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673461" y="3679799"/>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673461" y="5210425"/>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673461" y="6123446"/>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184" y="39290"/>
            <a:ext cx="10515600" cy="953383"/>
          </a:xfrm>
        </p:spPr>
        <p:txBody>
          <a:bodyPr/>
          <a:lstStyle/>
          <a:p>
            <a:r>
              <a:rPr lang="zh-CN" altLang="en-US"/>
              <a:t>通过指针引用数组元素</a:t>
            </a:r>
          </a:p>
        </p:txBody>
      </p:sp>
      <p:sp>
        <p:nvSpPr>
          <p:cNvPr id="3" name="内容占位符 2"/>
          <p:cNvSpPr>
            <a:spLocks noGrp="1"/>
          </p:cNvSpPr>
          <p:nvPr>
            <p:ph idx="1"/>
          </p:nvPr>
        </p:nvSpPr>
        <p:spPr>
          <a:xfrm>
            <a:off x="-208922" y="998815"/>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8.6】</a:t>
            </a:r>
            <a:r>
              <a:rPr lang="zh-CN" altLang="en-US" sz="2000">
                <a:solidFill>
                  <a:schemeClr val="accent1"/>
                </a:solidFill>
              </a:rPr>
              <a:t>有一个整型数组</a:t>
            </a:r>
            <a:r>
              <a:rPr lang="en-US" altLang="zh-CN" sz="2000">
                <a:solidFill>
                  <a:schemeClr val="accent1"/>
                </a:solidFill>
              </a:rPr>
              <a:t>a</a:t>
            </a:r>
            <a:r>
              <a:rPr lang="zh-CN" altLang="en-US" sz="2000">
                <a:solidFill>
                  <a:schemeClr val="accent1"/>
                </a:solidFill>
              </a:rPr>
              <a:t>，有</a:t>
            </a:r>
            <a:r>
              <a:rPr lang="en-US" altLang="zh-CN" sz="2000">
                <a:solidFill>
                  <a:schemeClr val="accent1"/>
                </a:solidFill>
              </a:rPr>
              <a:t>10</a:t>
            </a:r>
            <a:r>
              <a:rPr lang="zh-CN" altLang="en-US" sz="2000">
                <a:solidFill>
                  <a:schemeClr val="accent1"/>
                </a:solidFill>
              </a:rPr>
              <a:t>个元素，要求输出数组中的全部元素。</a:t>
            </a:r>
            <a:endParaRPr lang="zh-CN" altLang="en-US" sz="2000" dirty="0">
              <a:solidFill>
                <a:schemeClr val="accent1"/>
              </a:solidFill>
            </a:endParaRPr>
          </a:p>
        </p:txBody>
      </p:sp>
      <p:sp>
        <p:nvSpPr>
          <p:cNvPr id="29" name="圆角矩形 12"/>
          <p:cNvSpPr/>
          <p:nvPr/>
        </p:nvSpPr>
        <p:spPr>
          <a:xfrm>
            <a:off x="29184" y="1805185"/>
            <a:ext cx="3780968"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p>
          <a:p>
            <a:pPr defTabSz="363855">
              <a:lnSpc>
                <a:spcPct val="120000"/>
              </a:lnSpc>
            </a:pPr>
            <a:r>
              <a:rPr lang="en-US" altLang="zh-CN" sz="1400"/>
              <a:t>int main()</a:t>
            </a:r>
          </a:p>
          <a:p>
            <a:pPr defTabSz="363855">
              <a:lnSpc>
                <a:spcPct val="120000"/>
              </a:lnSpc>
            </a:pPr>
            <a:r>
              <a:rPr lang="en-US" altLang="zh-CN" sz="1400"/>
              <a:t>{	int a[10];</a:t>
            </a:r>
          </a:p>
          <a:p>
            <a:pPr defTabSz="363855">
              <a:lnSpc>
                <a:spcPct val="120000"/>
              </a:lnSpc>
            </a:pPr>
            <a:r>
              <a:rPr lang="en-US" altLang="zh-CN" sz="1400"/>
              <a:t>	int i;</a:t>
            </a:r>
          </a:p>
          <a:p>
            <a:pPr defTabSz="363855">
              <a:lnSpc>
                <a:spcPct val="120000"/>
              </a:lnSpc>
            </a:pPr>
            <a:r>
              <a:rPr lang="en-US" altLang="zh-CN" sz="1400"/>
              <a:t>	printf("please enter 10 integer numbers:");</a:t>
            </a:r>
          </a:p>
          <a:p>
            <a:pPr defTabSz="363855">
              <a:lnSpc>
                <a:spcPct val="120000"/>
              </a:lnSpc>
            </a:pPr>
            <a:r>
              <a:rPr lang="en-US" altLang="zh-CN" sz="1400"/>
              <a:t>	for(i=0;i&lt;10;i++)</a:t>
            </a:r>
          </a:p>
          <a:p>
            <a:pPr defTabSz="363855">
              <a:lnSpc>
                <a:spcPct val="120000"/>
              </a:lnSpc>
            </a:pPr>
            <a:r>
              <a:rPr lang="en-US" altLang="zh-CN" sz="1400"/>
              <a:t>	scanf("%d",&amp;a[i]);</a:t>
            </a:r>
          </a:p>
          <a:p>
            <a:pPr defTabSz="363855">
              <a:lnSpc>
                <a:spcPct val="120000"/>
              </a:lnSpc>
            </a:pPr>
            <a:r>
              <a:rPr lang="en-US" altLang="zh-CN" sz="1400"/>
              <a:t>	for(i=0;i&lt;10;i++)</a:t>
            </a:r>
          </a:p>
          <a:p>
            <a:pPr defTabSz="363855">
              <a:lnSpc>
                <a:spcPct val="120000"/>
              </a:lnSpc>
            </a:pPr>
            <a:r>
              <a:rPr lang="en-US" altLang="zh-CN" sz="1400"/>
              <a:t>	printf("%d ",</a:t>
            </a:r>
            <a:r>
              <a:rPr lang="en-US" altLang="zh-CN" sz="1400">
                <a:solidFill>
                  <a:schemeClr val="accent6"/>
                </a:solidFill>
              </a:rPr>
              <a:t>a[i</a:t>
            </a:r>
            <a:r>
              <a:rPr lang="en-US" altLang="zh-CN" sz="1400" smtClean="0">
                <a:solidFill>
                  <a:schemeClr val="accent6"/>
                </a:solidFill>
              </a:rPr>
              <a:t>]</a:t>
            </a:r>
            <a:r>
              <a:rPr lang="en-US" altLang="zh-CN" sz="1400" smtClean="0"/>
              <a:t>);</a:t>
            </a:r>
          </a:p>
          <a:p>
            <a:pPr defTabSz="363855">
              <a:lnSpc>
                <a:spcPct val="120000"/>
              </a:lnSpc>
            </a:pPr>
            <a:r>
              <a:rPr lang="en-US" altLang="zh-CN" sz="1400">
                <a:solidFill>
                  <a:srgbClr val="008000"/>
                </a:solidFill>
              </a:rPr>
              <a:t>	</a:t>
            </a:r>
            <a:r>
              <a:rPr lang="en-US" altLang="zh-CN" sz="1400" smtClean="0">
                <a:solidFill>
                  <a:srgbClr val="008000"/>
                </a:solidFill>
              </a:rPr>
              <a:t>//</a:t>
            </a:r>
            <a:r>
              <a:rPr lang="zh-CN" altLang="en-US" sz="1400">
                <a:solidFill>
                  <a:srgbClr val="008000"/>
                </a:solidFill>
              </a:rPr>
              <a:t>数组元素用数组名和下标表示</a:t>
            </a:r>
          </a:p>
          <a:p>
            <a:pPr defTabSz="363855">
              <a:lnSpc>
                <a:spcPct val="120000"/>
              </a:lnSpc>
            </a:pPr>
            <a:r>
              <a:rPr lang="zh-CN" altLang="en-US" sz="1400"/>
              <a:t>	</a:t>
            </a:r>
            <a:r>
              <a:rPr lang="en-US" altLang="zh-CN" sz="1400"/>
              <a:t>printf("%\n");</a:t>
            </a:r>
          </a:p>
          <a:p>
            <a:pPr defTabSz="363855">
              <a:lnSpc>
                <a:spcPct val="120000"/>
              </a:lnSpc>
            </a:pPr>
            <a:r>
              <a:rPr lang="en-US" altLang="zh-CN" sz="1400"/>
              <a:t>	return 0;</a:t>
            </a:r>
          </a:p>
          <a:p>
            <a:pPr defTabSz="363855">
              <a:lnSpc>
                <a:spcPct val="120000"/>
              </a:lnSpc>
            </a:pPr>
            <a:r>
              <a:rPr lang="en-US" altLang="zh-CN" sz="1400"/>
              <a:t>}</a:t>
            </a:r>
            <a:endParaRPr lang="zh-CN" altLang="en-US" sz="1400" b="1" dirty="0">
              <a:solidFill>
                <a:srgbClr val="008000"/>
              </a:solidFill>
            </a:endParaRPr>
          </a:p>
        </p:txBody>
      </p:sp>
      <p:sp>
        <p:nvSpPr>
          <p:cNvPr id="5" name="圆角矩形 4"/>
          <p:cNvSpPr/>
          <p:nvPr/>
        </p:nvSpPr>
        <p:spPr>
          <a:xfrm>
            <a:off x="29184" y="1497485"/>
            <a:ext cx="3780968" cy="30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smtClean="0"/>
              <a:t>①下标法</a:t>
            </a:r>
            <a:endParaRPr lang="zh-CN" altLang="en-US" sz="1600" b="1"/>
          </a:p>
        </p:txBody>
      </p:sp>
      <p:sp>
        <p:nvSpPr>
          <p:cNvPr id="37" name="圆角矩形 12"/>
          <p:cNvSpPr/>
          <p:nvPr/>
        </p:nvSpPr>
        <p:spPr>
          <a:xfrm>
            <a:off x="3819041" y="1812888"/>
            <a:ext cx="4524199"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p>
          <a:p>
            <a:pPr defTabSz="363855">
              <a:lnSpc>
                <a:spcPct val="120000"/>
              </a:lnSpc>
            </a:pPr>
            <a:r>
              <a:rPr lang="en-US" altLang="zh-CN" sz="1400"/>
              <a:t>int main()</a:t>
            </a:r>
          </a:p>
          <a:p>
            <a:pPr defTabSz="363855">
              <a:lnSpc>
                <a:spcPct val="120000"/>
              </a:lnSpc>
            </a:pPr>
            <a:r>
              <a:rPr lang="en-US" altLang="zh-CN" sz="1400"/>
              <a:t>{	int a[10];</a:t>
            </a:r>
          </a:p>
          <a:p>
            <a:pPr defTabSz="363855">
              <a:lnSpc>
                <a:spcPct val="120000"/>
              </a:lnSpc>
            </a:pPr>
            <a:r>
              <a:rPr lang="en-US" altLang="zh-CN" sz="1400"/>
              <a:t>	int i;</a:t>
            </a:r>
          </a:p>
          <a:p>
            <a:pPr defTabSz="363855">
              <a:lnSpc>
                <a:spcPct val="120000"/>
              </a:lnSpc>
            </a:pPr>
            <a:r>
              <a:rPr lang="en-US" altLang="zh-CN" sz="1400"/>
              <a:t>	printf("please enter 10 integer numbers:");</a:t>
            </a:r>
          </a:p>
          <a:p>
            <a:pPr defTabSz="363855">
              <a:lnSpc>
                <a:spcPct val="120000"/>
              </a:lnSpc>
            </a:pPr>
            <a:r>
              <a:rPr lang="en-US" altLang="zh-CN" sz="1400"/>
              <a:t>	for(i=0;i&lt;10;i++)</a:t>
            </a:r>
          </a:p>
          <a:p>
            <a:pPr defTabSz="363855">
              <a:lnSpc>
                <a:spcPct val="120000"/>
              </a:lnSpc>
            </a:pPr>
            <a:r>
              <a:rPr lang="en-US" altLang="zh-CN" sz="1400"/>
              <a:t>	scanf("%d",&amp;a[i]);</a:t>
            </a:r>
          </a:p>
          <a:p>
            <a:pPr defTabSz="363855">
              <a:lnSpc>
                <a:spcPct val="120000"/>
              </a:lnSpc>
            </a:pPr>
            <a:r>
              <a:rPr lang="en-US" altLang="zh-CN" sz="1400"/>
              <a:t>	for(i=0;i&lt;10;i++)</a:t>
            </a:r>
          </a:p>
          <a:p>
            <a:pPr defTabSz="363855">
              <a:lnSpc>
                <a:spcPct val="120000"/>
              </a:lnSpc>
            </a:pPr>
            <a:r>
              <a:rPr lang="en-US" altLang="zh-CN" sz="1400"/>
              <a:t>	printf("%d ",</a:t>
            </a:r>
            <a:r>
              <a:rPr lang="en-US" altLang="zh-CN" sz="1400">
                <a:solidFill>
                  <a:schemeClr val="accent6"/>
                </a:solidFill>
              </a:rPr>
              <a:t>*(a+i</a:t>
            </a:r>
            <a:r>
              <a:rPr lang="en-US" altLang="zh-CN" sz="1400" smtClean="0">
                <a:solidFill>
                  <a:schemeClr val="accent6"/>
                </a:solidFill>
              </a:rPr>
              <a:t>)</a:t>
            </a:r>
            <a:r>
              <a:rPr lang="en-US" altLang="zh-CN" sz="1400" smtClean="0"/>
              <a:t>);</a:t>
            </a:r>
          </a:p>
          <a:p>
            <a:pPr defTabSz="363855">
              <a:lnSpc>
                <a:spcPct val="120000"/>
              </a:lnSpc>
            </a:pPr>
            <a:r>
              <a:rPr lang="en-US" altLang="zh-CN" sz="1400">
                <a:solidFill>
                  <a:srgbClr val="008000"/>
                </a:solidFill>
              </a:rPr>
              <a:t>	</a:t>
            </a:r>
            <a:r>
              <a:rPr lang="en-US" altLang="zh-CN" sz="1400" smtClean="0">
                <a:solidFill>
                  <a:srgbClr val="008000"/>
                </a:solidFill>
              </a:rPr>
              <a:t>//</a:t>
            </a:r>
            <a:r>
              <a:rPr lang="zh-CN" altLang="en-US" sz="1400">
                <a:solidFill>
                  <a:srgbClr val="008000"/>
                </a:solidFill>
              </a:rPr>
              <a:t>通过数组名和元素序号计算元素</a:t>
            </a:r>
            <a:r>
              <a:rPr lang="zh-CN" altLang="en-US" sz="1400" smtClean="0">
                <a:solidFill>
                  <a:srgbClr val="008000"/>
                </a:solidFill>
              </a:rPr>
              <a:t>地址找到</a:t>
            </a:r>
            <a:r>
              <a:rPr lang="zh-CN" altLang="en-US" sz="1400">
                <a:solidFill>
                  <a:srgbClr val="008000"/>
                </a:solidFill>
              </a:rPr>
              <a:t>该元素</a:t>
            </a:r>
          </a:p>
          <a:p>
            <a:pPr defTabSz="363855">
              <a:lnSpc>
                <a:spcPct val="120000"/>
              </a:lnSpc>
            </a:pPr>
            <a:r>
              <a:rPr lang="zh-CN" altLang="en-US" sz="1400"/>
              <a:t>	</a:t>
            </a:r>
            <a:r>
              <a:rPr lang="en-US" altLang="zh-CN" sz="1400"/>
              <a:t>printf("\n");</a:t>
            </a:r>
          </a:p>
          <a:p>
            <a:pPr defTabSz="363855">
              <a:lnSpc>
                <a:spcPct val="120000"/>
              </a:lnSpc>
            </a:pPr>
            <a:r>
              <a:rPr lang="en-US" altLang="zh-CN" sz="1400"/>
              <a:t>	return 0;</a:t>
            </a:r>
          </a:p>
          <a:p>
            <a:pPr defTabSz="363855">
              <a:lnSpc>
                <a:spcPct val="120000"/>
              </a:lnSpc>
            </a:pPr>
            <a:r>
              <a:rPr lang="en-US" altLang="zh-CN" sz="1400"/>
              <a:t>}</a:t>
            </a:r>
            <a:endParaRPr lang="zh-CN" altLang="en-US" sz="1400" b="1" dirty="0">
              <a:solidFill>
                <a:srgbClr val="008000"/>
              </a:solidFill>
            </a:endParaRPr>
          </a:p>
        </p:txBody>
      </p:sp>
      <p:sp>
        <p:nvSpPr>
          <p:cNvPr id="41" name="圆角矩形 40"/>
          <p:cNvSpPr/>
          <p:nvPr/>
        </p:nvSpPr>
        <p:spPr>
          <a:xfrm>
            <a:off x="3819040" y="1505188"/>
            <a:ext cx="4524200" cy="30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smtClean="0"/>
              <a:t>②通过</a:t>
            </a:r>
            <a:r>
              <a:rPr lang="zh-CN" altLang="en-US" sz="1600" b="1"/>
              <a:t>数组名计算数组元素地址，找出元素的</a:t>
            </a:r>
            <a:r>
              <a:rPr lang="zh-CN" altLang="en-US" sz="1600" b="1" smtClean="0"/>
              <a:t>值</a:t>
            </a:r>
            <a:endParaRPr lang="zh-CN" altLang="en-US" sz="1600" b="1"/>
          </a:p>
        </p:txBody>
      </p:sp>
      <p:pic>
        <p:nvPicPr>
          <p:cNvPr id="7" name="图片 6"/>
          <p:cNvPicPr>
            <a:picLocks noChangeAspect="1"/>
          </p:cNvPicPr>
          <p:nvPr/>
        </p:nvPicPr>
        <p:blipFill>
          <a:blip r:embed="rId4" cstate="print"/>
          <a:stretch>
            <a:fillRect/>
          </a:stretch>
        </p:blipFill>
        <p:spPr>
          <a:xfrm>
            <a:off x="7916702" y="610690"/>
            <a:ext cx="4238625" cy="809625"/>
          </a:xfrm>
          <a:prstGeom prst="rect">
            <a:avLst/>
          </a:prstGeom>
        </p:spPr>
      </p:pic>
      <p:sp>
        <p:nvSpPr>
          <p:cNvPr id="42" name="圆角矩形 12"/>
          <p:cNvSpPr/>
          <p:nvPr/>
        </p:nvSpPr>
        <p:spPr>
          <a:xfrm>
            <a:off x="8343241" y="1816739"/>
            <a:ext cx="3812086"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p>
          <a:p>
            <a:pPr defTabSz="363855">
              <a:lnSpc>
                <a:spcPct val="120000"/>
              </a:lnSpc>
            </a:pPr>
            <a:r>
              <a:rPr lang="en-US" altLang="zh-CN" sz="1400"/>
              <a:t>int main()</a:t>
            </a:r>
          </a:p>
          <a:p>
            <a:pPr defTabSz="363855">
              <a:lnSpc>
                <a:spcPct val="120000"/>
              </a:lnSpc>
            </a:pPr>
            <a:r>
              <a:rPr lang="en-US" altLang="zh-CN" sz="1400"/>
              <a:t>{	int a[10];</a:t>
            </a:r>
          </a:p>
          <a:p>
            <a:pPr defTabSz="363855">
              <a:lnSpc>
                <a:spcPct val="120000"/>
              </a:lnSpc>
            </a:pPr>
            <a:r>
              <a:rPr lang="en-US" altLang="zh-CN" sz="1400"/>
              <a:t>	int *p,i;</a:t>
            </a:r>
          </a:p>
          <a:p>
            <a:pPr defTabSz="363855">
              <a:lnSpc>
                <a:spcPct val="120000"/>
              </a:lnSpc>
            </a:pPr>
            <a:r>
              <a:rPr lang="en-US" altLang="zh-CN" sz="1400"/>
              <a:t>	printf("please enter 10 integer numbers:");</a:t>
            </a:r>
          </a:p>
          <a:p>
            <a:pPr defTabSz="363855">
              <a:lnSpc>
                <a:spcPct val="120000"/>
              </a:lnSpc>
            </a:pPr>
            <a:r>
              <a:rPr lang="en-US" altLang="zh-CN" sz="1400"/>
              <a:t>	for(i=0;i&lt;10;i++)</a:t>
            </a:r>
          </a:p>
          <a:p>
            <a:pPr defTabSz="363855">
              <a:lnSpc>
                <a:spcPct val="120000"/>
              </a:lnSpc>
            </a:pPr>
            <a:r>
              <a:rPr lang="en-US" altLang="zh-CN" sz="1400"/>
              <a:t>	scanf("%d",&amp;a[i]);</a:t>
            </a:r>
          </a:p>
          <a:p>
            <a:pPr defTabSz="363855">
              <a:lnSpc>
                <a:spcPct val="120000"/>
              </a:lnSpc>
            </a:pPr>
            <a:r>
              <a:rPr lang="en-US" altLang="zh-CN" sz="1400"/>
              <a:t>	for(</a:t>
            </a:r>
            <a:r>
              <a:rPr lang="en-US" altLang="zh-CN" sz="1400">
                <a:solidFill>
                  <a:schemeClr val="accent6"/>
                </a:solidFill>
              </a:rPr>
              <a:t>p=a;p&lt;(a+10);p++</a:t>
            </a:r>
            <a:r>
              <a:rPr lang="en-US" altLang="zh-CN" sz="1400"/>
              <a:t>)</a:t>
            </a:r>
          </a:p>
          <a:p>
            <a:pPr defTabSz="363855">
              <a:lnSpc>
                <a:spcPct val="120000"/>
              </a:lnSpc>
            </a:pPr>
            <a:r>
              <a:rPr lang="en-US" altLang="zh-CN" sz="1400"/>
              <a:t>	printf("%d ",</a:t>
            </a:r>
            <a:r>
              <a:rPr lang="en-US" altLang="zh-CN" sz="1400">
                <a:solidFill>
                  <a:schemeClr val="accent6"/>
                </a:solidFill>
              </a:rPr>
              <a:t>*p</a:t>
            </a:r>
            <a:r>
              <a:rPr lang="en-US" altLang="zh-CN" sz="1400" smtClean="0"/>
              <a:t>);</a:t>
            </a:r>
          </a:p>
          <a:p>
            <a:pPr defTabSz="363855">
              <a:lnSpc>
                <a:spcPct val="120000"/>
              </a:lnSpc>
            </a:pPr>
            <a:r>
              <a:rPr lang="en-US" altLang="zh-CN" sz="1400"/>
              <a:t>	</a:t>
            </a:r>
            <a:r>
              <a:rPr lang="en-US" altLang="zh-CN" sz="1400">
                <a:solidFill>
                  <a:srgbClr val="008000"/>
                </a:solidFill>
              </a:rPr>
              <a:t>//</a:t>
            </a:r>
            <a:r>
              <a:rPr lang="zh-CN" altLang="en-US" sz="1400">
                <a:solidFill>
                  <a:srgbClr val="008000"/>
                </a:solidFill>
              </a:rPr>
              <a:t>用指针指向当前的数组元素</a:t>
            </a:r>
          </a:p>
          <a:p>
            <a:pPr defTabSz="363855">
              <a:lnSpc>
                <a:spcPct val="120000"/>
              </a:lnSpc>
            </a:pPr>
            <a:r>
              <a:rPr lang="zh-CN" altLang="en-US" sz="1400"/>
              <a:t>	</a:t>
            </a:r>
            <a:r>
              <a:rPr lang="en-US" altLang="zh-CN" sz="1400"/>
              <a:t>printf("\n");</a:t>
            </a:r>
          </a:p>
          <a:p>
            <a:pPr defTabSz="363855">
              <a:lnSpc>
                <a:spcPct val="120000"/>
              </a:lnSpc>
            </a:pPr>
            <a:r>
              <a:rPr lang="en-US" altLang="zh-CN" sz="1400"/>
              <a:t>	return 0;</a:t>
            </a:r>
          </a:p>
          <a:p>
            <a:pPr defTabSz="363855">
              <a:lnSpc>
                <a:spcPct val="120000"/>
              </a:lnSpc>
            </a:pPr>
            <a:r>
              <a:rPr lang="en-US" altLang="zh-CN" sz="1400"/>
              <a:t>}</a:t>
            </a:r>
            <a:endParaRPr lang="zh-CN" altLang="en-US" sz="1400" b="1" dirty="0">
              <a:solidFill>
                <a:srgbClr val="008000"/>
              </a:solidFill>
            </a:endParaRPr>
          </a:p>
        </p:txBody>
      </p:sp>
      <p:sp>
        <p:nvSpPr>
          <p:cNvPr id="44" name="圆角矩形 43"/>
          <p:cNvSpPr/>
          <p:nvPr/>
        </p:nvSpPr>
        <p:spPr>
          <a:xfrm>
            <a:off x="8352128" y="1509039"/>
            <a:ext cx="3803199" cy="30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smtClean="0"/>
              <a:t>③用</a:t>
            </a:r>
            <a:r>
              <a:rPr lang="zh-CN" altLang="en-US" sz="1600" b="1"/>
              <a:t>指针变量指向数组</a:t>
            </a:r>
            <a:r>
              <a:rPr lang="zh-CN" altLang="en-US" sz="1600" b="1" smtClean="0"/>
              <a:t>元素</a:t>
            </a:r>
            <a:endParaRPr lang="zh-CN" altLang="en-US" sz="1600" b="1"/>
          </a:p>
        </p:txBody>
      </p:sp>
      <p:sp>
        <p:nvSpPr>
          <p:cNvPr id="45" name="MH_Desc_1"/>
          <p:cNvSpPr/>
          <p:nvPr>
            <p:custDataLst>
              <p:tags r:id="rId1"/>
            </p:custDataLst>
          </p:nvPr>
        </p:nvSpPr>
        <p:spPr>
          <a:xfrm>
            <a:off x="29185" y="5340485"/>
            <a:ext cx="12126142" cy="142023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1600">
                <a:solidFill>
                  <a:schemeClr val="tx1"/>
                </a:solidFill>
              </a:rPr>
              <a:t>第</a:t>
            </a:r>
            <a:r>
              <a:rPr lang="en-US" altLang="zh-CN" sz="1600">
                <a:solidFill>
                  <a:schemeClr val="tx1"/>
                </a:solidFill>
              </a:rPr>
              <a:t>(1)</a:t>
            </a:r>
            <a:r>
              <a:rPr lang="zh-CN" altLang="en-US" sz="1600">
                <a:solidFill>
                  <a:schemeClr val="tx1"/>
                </a:solidFill>
              </a:rPr>
              <a:t>和第</a:t>
            </a:r>
            <a:r>
              <a:rPr lang="en-US" altLang="zh-CN" sz="1600">
                <a:solidFill>
                  <a:schemeClr val="tx1"/>
                </a:solidFill>
              </a:rPr>
              <a:t>(2)</a:t>
            </a:r>
            <a:r>
              <a:rPr lang="zh-CN" altLang="en-US" sz="1600">
                <a:solidFill>
                  <a:schemeClr val="tx1"/>
                </a:solidFill>
              </a:rPr>
              <a:t>种方法执行效率是相同的。</a:t>
            </a:r>
            <a:r>
              <a:rPr lang="en-US" altLang="zh-CN" sz="1600">
                <a:solidFill>
                  <a:schemeClr val="tx1"/>
                </a:solidFill>
              </a:rPr>
              <a:t>C</a:t>
            </a:r>
            <a:r>
              <a:rPr lang="zh-CN" altLang="en-US" sz="1600">
                <a:solidFill>
                  <a:schemeClr val="tx1"/>
                </a:solidFill>
              </a:rPr>
              <a:t>编译系统是将</a:t>
            </a:r>
            <a:r>
              <a:rPr lang="en-US" altLang="zh-CN" sz="1600">
                <a:solidFill>
                  <a:schemeClr val="tx1"/>
                </a:solidFill>
              </a:rPr>
              <a:t>a[i]</a:t>
            </a:r>
            <a:r>
              <a:rPr lang="zh-CN" altLang="en-US" sz="1600">
                <a:solidFill>
                  <a:schemeClr val="tx1"/>
                </a:solidFill>
              </a:rPr>
              <a:t>转换为*</a:t>
            </a:r>
            <a:r>
              <a:rPr lang="en-US" altLang="zh-CN" sz="1600">
                <a:solidFill>
                  <a:schemeClr val="tx1"/>
                </a:solidFill>
              </a:rPr>
              <a:t>(a+i)</a:t>
            </a:r>
            <a:r>
              <a:rPr lang="zh-CN" altLang="en-US" sz="1600">
                <a:solidFill>
                  <a:schemeClr val="tx1"/>
                </a:solidFill>
              </a:rPr>
              <a:t>处理的，即先计算元素地址。因此用第</a:t>
            </a:r>
            <a:r>
              <a:rPr lang="en-US" altLang="zh-CN" sz="1600">
                <a:solidFill>
                  <a:schemeClr val="tx1"/>
                </a:solidFill>
              </a:rPr>
              <a:t>(1)</a:t>
            </a:r>
            <a:r>
              <a:rPr lang="zh-CN" altLang="en-US" sz="1600">
                <a:solidFill>
                  <a:schemeClr val="tx1"/>
                </a:solidFill>
              </a:rPr>
              <a:t>和第</a:t>
            </a:r>
            <a:r>
              <a:rPr lang="en-US" altLang="zh-CN" sz="1600">
                <a:solidFill>
                  <a:schemeClr val="tx1"/>
                </a:solidFill>
              </a:rPr>
              <a:t>(2)</a:t>
            </a:r>
            <a:r>
              <a:rPr lang="zh-CN" altLang="en-US" sz="1600">
                <a:solidFill>
                  <a:schemeClr val="tx1"/>
                </a:solidFill>
              </a:rPr>
              <a:t>种方法找数组元素费时较多</a:t>
            </a:r>
            <a:r>
              <a:rPr lang="zh-CN" altLang="en-US" sz="1600" smtClean="0">
                <a:solidFill>
                  <a:schemeClr val="tx1"/>
                </a:solidFill>
              </a:rPr>
              <a:t>。</a:t>
            </a:r>
            <a:endParaRPr lang="en-US" altLang="zh-CN" sz="1600" smtClean="0">
              <a:solidFill>
                <a:schemeClr val="tx1"/>
              </a:solidFill>
            </a:endParaRPr>
          </a:p>
          <a:p>
            <a:pPr algn="just">
              <a:lnSpc>
                <a:spcPct val="120000"/>
              </a:lnSpc>
              <a:spcBef>
                <a:spcPts val="600"/>
              </a:spcBef>
              <a:spcAft>
                <a:spcPts val="600"/>
              </a:spcAft>
              <a:defRPr/>
            </a:pPr>
            <a:r>
              <a:rPr lang="zh-CN" altLang="en-US" sz="1600" smtClean="0">
                <a:solidFill>
                  <a:schemeClr val="tx1"/>
                </a:solidFill>
              </a:rPr>
              <a:t>第</a:t>
            </a:r>
            <a:r>
              <a:rPr lang="en-US" altLang="zh-CN" sz="1600">
                <a:solidFill>
                  <a:schemeClr val="tx1"/>
                </a:solidFill>
              </a:rPr>
              <a:t>(3)</a:t>
            </a:r>
            <a:r>
              <a:rPr lang="zh-CN" altLang="en-US" sz="1600">
                <a:solidFill>
                  <a:schemeClr val="tx1"/>
                </a:solidFill>
              </a:rPr>
              <a:t>种方法比第</a:t>
            </a:r>
            <a:r>
              <a:rPr lang="en-US" altLang="zh-CN" sz="1600">
                <a:solidFill>
                  <a:schemeClr val="tx1"/>
                </a:solidFill>
              </a:rPr>
              <a:t>(1)</a:t>
            </a:r>
            <a:r>
              <a:rPr lang="zh-CN" altLang="en-US" sz="1600">
                <a:solidFill>
                  <a:schemeClr val="tx1"/>
                </a:solidFill>
              </a:rPr>
              <a:t>、第</a:t>
            </a:r>
            <a:r>
              <a:rPr lang="en-US" altLang="zh-CN" sz="1600">
                <a:solidFill>
                  <a:schemeClr val="tx1"/>
                </a:solidFill>
              </a:rPr>
              <a:t>(2)</a:t>
            </a:r>
            <a:r>
              <a:rPr lang="zh-CN" altLang="en-US" sz="1600">
                <a:solidFill>
                  <a:schemeClr val="tx1"/>
                </a:solidFill>
              </a:rPr>
              <a:t>种方法快，用指针变量直接指向元素，不必每次都重新计算地址，像</a:t>
            </a:r>
            <a:r>
              <a:rPr lang="en-US" altLang="zh-CN" sz="1600">
                <a:solidFill>
                  <a:schemeClr val="tx1"/>
                </a:solidFill>
              </a:rPr>
              <a:t>p++</a:t>
            </a:r>
            <a:r>
              <a:rPr lang="zh-CN" altLang="en-US" sz="1600">
                <a:solidFill>
                  <a:schemeClr val="tx1"/>
                </a:solidFill>
              </a:rPr>
              <a:t>这样的自加操作是比较快的。这种有规律地改变地址值</a:t>
            </a:r>
            <a:r>
              <a:rPr lang="en-US" altLang="zh-CN" sz="1600">
                <a:solidFill>
                  <a:schemeClr val="tx1"/>
                </a:solidFill>
              </a:rPr>
              <a:t>(p++)</a:t>
            </a:r>
            <a:r>
              <a:rPr lang="zh-CN" altLang="en-US" sz="1600">
                <a:solidFill>
                  <a:schemeClr val="tx1"/>
                </a:solidFill>
              </a:rPr>
              <a:t>能大大提高执行效率</a:t>
            </a:r>
            <a:r>
              <a:rPr lang="zh-CN" altLang="en-US" sz="1600" smtClean="0">
                <a:solidFill>
                  <a:schemeClr val="tx1"/>
                </a:solidFill>
              </a:rPr>
              <a:t>。</a:t>
            </a:r>
            <a:endParaRPr lang="zh-CN" altLang="en-US" sz="160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5" y="544676"/>
            <a:ext cx="10515600" cy="953383"/>
          </a:xfrm>
        </p:spPr>
        <p:txBody>
          <a:bodyPr/>
          <a:lstStyle/>
          <a:p>
            <a:r>
              <a:rPr lang="zh-CN" altLang="en-US"/>
              <a:t>通过指针引用数组元素</a:t>
            </a:r>
          </a:p>
        </p:txBody>
      </p:sp>
      <p:sp>
        <p:nvSpPr>
          <p:cNvPr id="45" name="MH_Desc_1"/>
          <p:cNvSpPr/>
          <p:nvPr>
            <p:custDataLst>
              <p:tags r:id="rId1"/>
            </p:custDataLst>
          </p:nvPr>
        </p:nvSpPr>
        <p:spPr>
          <a:xfrm>
            <a:off x="564206" y="1498060"/>
            <a:ext cx="10749062" cy="491246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1600">
                <a:solidFill>
                  <a:schemeClr val="tx1"/>
                </a:solidFill>
              </a:rPr>
              <a:t>用下标法比较直观，能直接知道是第几个元素</a:t>
            </a:r>
            <a:r>
              <a:rPr lang="zh-CN" altLang="en-US" sz="1600" smtClean="0">
                <a:solidFill>
                  <a:schemeClr val="tx1"/>
                </a:solidFill>
              </a:rPr>
              <a:t>。适合初学者使用。</a:t>
            </a:r>
            <a:endParaRPr lang="en-US" altLang="zh-CN" sz="1600" smtClean="0">
              <a:solidFill>
                <a:schemeClr val="tx1"/>
              </a:solidFill>
            </a:endParaRPr>
          </a:p>
          <a:p>
            <a:pPr algn="just">
              <a:lnSpc>
                <a:spcPct val="120000"/>
              </a:lnSpc>
              <a:spcBef>
                <a:spcPts val="600"/>
              </a:spcBef>
              <a:spcAft>
                <a:spcPts val="600"/>
              </a:spcAft>
              <a:defRPr/>
            </a:pPr>
            <a:r>
              <a:rPr lang="zh-CN" altLang="en-US" sz="1600" smtClean="0">
                <a:solidFill>
                  <a:schemeClr val="tx1"/>
                </a:solidFill>
              </a:rPr>
              <a:t>用</a:t>
            </a:r>
            <a:r>
              <a:rPr lang="zh-CN" altLang="en-US" sz="1600">
                <a:solidFill>
                  <a:schemeClr val="tx1"/>
                </a:solidFill>
              </a:rPr>
              <a:t>地址法或指针变量的方法不直观，难以很快地判断出当前处理的是哪一个元素</a:t>
            </a:r>
            <a:r>
              <a:rPr lang="zh-CN" altLang="en-US" sz="1600" smtClean="0">
                <a:solidFill>
                  <a:schemeClr val="tx1"/>
                </a:solidFill>
              </a:rPr>
              <a:t>。单用指针变量的方法进行</a:t>
            </a:r>
            <a:r>
              <a:rPr lang="zh-CN" altLang="en-US" sz="1600">
                <a:solidFill>
                  <a:schemeClr val="tx1"/>
                </a:solidFill>
              </a:rPr>
              <a:t>控制</a:t>
            </a:r>
            <a:r>
              <a:rPr lang="zh-CN" altLang="en-US" sz="1600" smtClean="0">
                <a:solidFill>
                  <a:schemeClr val="tx1"/>
                </a:solidFill>
              </a:rPr>
              <a:t>，可使程序</a:t>
            </a:r>
            <a:r>
              <a:rPr lang="zh-CN" altLang="en-US" sz="1600">
                <a:solidFill>
                  <a:schemeClr val="tx1"/>
                </a:solidFill>
              </a:rPr>
              <a:t>简洁、高效</a:t>
            </a:r>
            <a:r>
              <a:rPr lang="zh-CN" altLang="en-US" sz="1600" smtClean="0">
                <a:solidFill>
                  <a:schemeClr val="tx1"/>
                </a:solidFill>
              </a:rPr>
              <a:t>。</a:t>
            </a:r>
            <a:endParaRPr lang="zh-CN" altLang="en-US" sz="1600">
              <a:solidFill>
                <a:schemeClr val="tx1"/>
              </a:solidFill>
            </a:endParaRPr>
          </a:p>
        </p:txBody>
      </p:sp>
      <p:grpSp>
        <p:nvGrpSpPr>
          <p:cNvPr id="46" name="组合 45"/>
          <p:cNvGrpSpPr/>
          <p:nvPr/>
        </p:nvGrpSpPr>
        <p:grpSpPr>
          <a:xfrm>
            <a:off x="564206" y="2657726"/>
            <a:ext cx="10749062" cy="3227508"/>
            <a:chOff x="8582294" y="4088154"/>
            <a:chExt cx="11092289" cy="3227508"/>
          </a:xfrm>
        </p:grpSpPr>
        <p:sp>
          <p:nvSpPr>
            <p:cNvPr id="47" name="MH_Other_1"/>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48" name="MH_SubTitle_1"/>
            <p:cNvSpPr/>
            <p:nvPr>
              <p:custDataLst>
                <p:tags r:id="rId3"/>
              </p:custDataLst>
            </p:nvPr>
          </p:nvSpPr>
          <p:spPr>
            <a:xfrm>
              <a:off x="9371544" y="4088154"/>
              <a:ext cx="10303039" cy="322750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在使用指针变量指向数组元素时，有以下几个问题要注意</a:t>
              </a:r>
              <a:r>
                <a:rPr lang="en-US" altLang="zh-CN" sz="1600">
                  <a:solidFill>
                    <a:schemeClr val="tx1">
                      <a:lumMod val="75000"/>
                      <a:lumOff val="25000"/>
                    </a:schemeClr>
                  </a:solidFill>
                </a:rPr>
                <a:t>: </a:t>
              </a:r>
            </a:p>
            <a:p>
              <a:pPr>
                <a:lnSpc>
                  <a:spcPct val="120000"/>
                </a:lnSpc>
                <a:spcAft>
                  <a:spcPts val="600"/>
                </a:spcAft>
                <a:defRPr/>
              </a:pPr>
              <a:r>
                <a:rPr lang="en-US" altLang="zh-CN" sz="1600" smtClean="0">
                  <a:solidFill>
                    <a:schemeClr val="tx1">
                      <a:lumMod val="75000"/>
                      <a:lumOff val="25000"/>
                    </a:schemeClr>
                  </a:solidFill>
                </a:rPr>
                <a:t>(</a:t>
              </a:r>
              <a:r>
                <a:rPr lang="en-US" altLang="zh-CN" sz="1600">
                  <a:solidFill>
                    <a:schemeClr val="tx1">
                      <a:lumMod val="75000"/>
                      <a:lumOff val="25000"/>
                    </a:schemeClr>
                  </a:solidFill>
                </a:rPr>
                <a:t>1) </a:t>
              </a:r>
              <a:r>
                <a:rPr lang="zh-CN" altLang="en-US" sz="1600">
                  <a:solidFill>
                    <a:schemeClr val="tx1">
                      <a:lumMod val="75000"/>
                      <a:lumOff val="25000"/>
                    </a:schemeClr>
                  </a:solidFill>
                </a:rPr>
                <a:t>可以通过改变指针变量的值指向不同的元素</a:t>
              </a:r>
              <a:r>
                <a:rPr lang="zh-CN" altLang="en-US" sz="1600" smtClean="0">
                  <a:solidFill>
                    <a:schemeClr val="tx1">
                      <a:lumMod val="75000"/>
                      <a:lumOff val="25000"/>
                    </a:schemeClr>
                  </a:solidFill>
                </a:rPr>
                <a:t>。</a:t>
              </a:r>
              <a:endParaRPr lang="zh-CN" altLang="en-US" sz="1600">
                <a:solidFill>
                  <a:schemeClr val="tx1">
                    <a:lumMod val="75000"/>
                    <a:lumOff val="25000"/>
                  </a:schemeClr>
                </a:solidFill>
              </a:endParaRPr>
            </a:p>
            <a:p>
              <a:pPr>
                <a:lnSpc>
                  <a:spcPct val="120000"/>
                </a:lnSpc>
                <a:spcAft>
                  <a:spcPts val="600"/>
                </a:spcAft>
                <a:defRPr/>
              </a:pPr>
              <a:r>
                <a:rPr lang="zh-CN" altLang="en-US" sz="1600" smtClean="0">
                  <a:solidFill>
                    <a:schemeClr val="tx1">
                      <a:lumMod val="75000"/>
                      <a:lumOff val="25000"/>
                    </a:schemeClr>
                  </a:solidFill>
                </a:rPr>
                <a:t>如果</a:t>
              </a:r>
              <a:r>
                <a:rPr lang="zh-CN" altLang="en-US" sz="1600">
                  <a:solidFill>
                    <a:schemeClr val="tx1">
                      <a:lumMod val="75000"/>
                      <a:lumOff val="25000"/>
                    </a:schemeClr>
                  </a:solidFill>
                </a:rPr>
                <a:t>不用</a:t>
              </a:r>
              <a:r>
                <a:rPr lang="en-US" altLang="zh-CN" sz="1600">
                  <a:solidFill>
                    <a:schemeClr val="tx1">
                      <a:lumMod val="75000"/>
                      <a:lumOff val="25000"/>
                    </a:schemeClr>
                  </a:solidFill>
                </a:rPr>
                <a:t>p</a:t>
              </a:r>
              <a:r>
                <a:rPr lang="zh-CN" altLang="en-US" sz="1600">
                  <a:solidFill>
                    <a:schemeClr val="tx1">
                      <a:lumMod val="75000"/>
                      <a:lumOff val="25000"/>
                    </a:schemeClr>
                  </a:solidFill>
                </a:rPr>
                <a:t>变化的方法而用数组名</a:t>
              </a:r>
              <a:r>
                <a:rPr lang="en-US" altLang="zh-CN" sz="1600">
                  <a:solidFill>
                    <a:schemeClr val="tx1">
                      <a:lumMod val="75000"/>
                      <a:lumOff val="25000"/>
                    </a:schemeClr>
                  </a:solidFill>
                </a:rPr>
                <a:t>a</a:t>
              </a:r>
              <a:r>
                <a:rPr lang="zh-CN" altLang="en-US" sz="1600">
                  <a:solidFill>
                    <a:schemeClr val="tx1">
                      <a:lumMod val="75000"/>
                      <a:lumOff val="25000"/>
                    </a:schemeClr>
                  </a:solidFill>
                </a:rPr>
                <a:t>变化的方法（例如，用</a:t>
              </a:r>
              <a:r>
                <a:rPr lang="en-US" altLang="zh-CN" sz="1600">
                  <a:solidFill>
                    <a:schemeClr val="tx1">
                      <a:lumMod val="75000"/>
                      <a:lumOff val="25000"/>
                    </a:schemeClr>
                  </a:solidFill>
                </a:rPr>
                <a:t>a++</a:t>
              </a:r>
              <a:r>
                <a:rPr lang="zh-CN" altLang="en-US" sz="1600">
                  <a:solidFill>
                    <a:schemeClr val="tx1">
                      <a:lumMod val="75000"/>
                      <a:lumOff val="25000"/>
                    </a:schemeClr>
                  </a:solidFill>
                </a:rPr>
                <a:t>）行不行呢</a:t>
              </a:r>
              <a:r>
                <a:rPr lang="zh-CN" altLang="en-US" sz="1600" smtClean="0">
                  <a:solidFill>
                    <a:schemeClr val="tx1">
                      <a:lumMod val="75000"/>
                      <a:lumOff val="25000"/>
                    </a:schemeClr>
                  </a:solidFill>
                </a:rPr>
                <a:t>？</a:t>
              </a:r>
              <a:endParaRPr lang="zh-CN" altLang="en-US" sz="1600">
                <a:solidFill>
                  <a:schemeClr val="tx1">
                    <a:lumMod val="75000"/>
                    <a:lumOff val="25000"/>
                  </a:schemeClr>
                </a:solidFill>
              </a:endParaRPr>
            </a:p>
            <a:p>
              <a:pPr>
                <a:lnSpc>
                  <a:spcPct val="120000"/>
                </a:lnSpc>
                <a:spcAft>
                  <a:spcPts val="600"/>
                </a:spcAft>
                <a:defRPr/>
              </a:pPr>
              <a:endParaRPr lang="en-US" altLang="zh-CN" sz="1600">
                <a:solidFill>
                  <a:schemeClr val="tx1">
                    <a:lumMod val="75000"/>
                    <a:lumOff val="25000"/>
                  </a:schemeClr>
                </a:solidFill>
              </a:endParaRPr>
            </a:p>
            <a:p>
              <a:pPr>
                <a:lnSpc>
                  <a:spcPct val="120000"/>
                </a:lnSpc>
                <a:spcAft>
                  <a:spcPts val="600"/>
                </a:spcAft>
                <a:defRPr/>
              </a:pPr>
              <a:r>
                <a:rPr lang="zh-CN" altLang="en-US" sz="1600" smtClean="0">
                  <a:solidFill>
                    <a:schemeClr val="tx1">
                      <a:lumMod val="75000"/>
                      <a:lumOff val="25000"/>
                    </a:schemeClr>
                  </a:solidFill>
                </a:rPr>
                <a:t>因为</a:t>
              </a:r>
              <a:r>
                <a:rPr lang="zh-CN" altLang="en-US" sz="1600">
                  <a:solidFill>
                    <a:schemeClr val="tx1">
                      <a:lumMod val="75000"/>
                      <a:lumOff val="25000"/>
                    </a:schemeClr>
                  </a:solidFill>
                </a:rPr>
                <a:t>数组名</a:t>
              </a:r>
              <a:r>
                <a:rPr lang="en-US" altLang="zh-CN" sz="1600">
                  <a:solidFill>
                    <a:schemeClr val="tx1">
                      <a:lumMod val="75000"/>
                      <a:lumOff val="25000"/>
                    </a:schemeClr>
                  </a:solidFill>
                </a:rPr>
                <a:t>a</a:t>
              </a:r>
              <a:r>
                <a:rPr lang="zh-CN" altLang="en-US" sz="1600">
                  <a:solidFill>
                    <a:schemeClr val="tx1">
                      <a:lumMod val="75000"/>
                      <a:lumOff val="25000"/>
                    </a:schemeClr>
                  </a:solidFill>
                </a:rPr>
                <a:t>代表数组首元素的地址，它是一个指针型常量，它的值在程序运行期间是固定不变的。既然</a:t>
              </a:r>
              <a:r>
                <a:rPr lang="en-US" altLang="zh-CN" sz="1600">
                  <a:solidFill>
                    <a:schemeClr val="tx1">
                      <a:lumMod val="75000"/>
                      <a:lumOff val="25000"/>
                    </a:schemeClr>
                  </a:solidFill>
                </a:rPr>
                <a:t>a</a:t>
              </a:r>
              <a:r>
                <a:rPr lang="zh-CN" altLang="en-US" sz="1600">
                  <a:solidFill>
                    <a:schemeClr val="tx1">
                      <a:lumMod val="75000"/>
                      <a:lumOff val="25000"/>
                    </a:schemeClr>
                  </a:solidFill>
                </a:rPr>
                <a:t>是常量，所以</a:t>
              </a:r>
              <a:r>
                <a:rPr lang="en-US" altLang="zh-CN" sz="1600">
                  <a:solidFill>
                    <a:schemeClr val="tx1">
                      <a:lumMod val="75000"/>
                      <a:lumOff val="25000"/>
                    </a:schemeClr>
                  </a:solidFill>
                </a:rPr>
                <a:t>a++</a:t>
              </a:r>
              <a:r>
                <a:rPr lang="zh-CN" altLang="en-US" sz="1600">
                  <a:solidFill>
                    <a:schemeClr val="tx1">
                      <a:lumMod val="75000"/>
                      <a:lumOff val="25000"/>
                    </a:schemeClr>
                  </a:solidFill>
                </a:rPr>
                <a:t>是无法实现的。</a:t>
              </a:r>
            </a:p>
            <a:p>
              <a:pPr marL="285750" indent="-285750">
                <a:lnSpc>
                  <a:spcPct val="120000"/>
                </a:lnSpc>
                <a:spcAft>
                  <a:spcPts val="600"/>
                </a:spcAft>
                <a:buFont typeface="Arial" panose="020B0604020202020204" pitchFamily="34" charset="0"/>
                <a:buChar char="•"/>
                <a:defRPr/>
              </a:pPr>
              <a:endParaRPr lang="zh-CN" altLang="en-US" sz="1600">
                <a:solidFill>
                  <a:schemeClr val="tx1">
                    <a:lumMod val="75000"/>
                    <a:lumOff val="25000"/>
                  </a:schemeClr>
                </a:solidFill>
              </a:endParaRPr>
            </a:p>
            <a:p>
              <a:pPr>
                <a:lnSpc>
                  <a:spcPct val="120000"/>
                </a:lnSpc>
                <a:spcAft>
                  <a:spcPts val="600"/>
                </a:spcAft>
                <a:defRPr/>
              </a:pPr>
              <a:r>
                <a:rPr lang="en-US" altLang="zh-CN" sz="1600">
                  <a:solidFill>
                    <a:schemeClr val="tx1">
                      <a:lumMod val="75000"/>
                      <a:lumOff val="25000"/>
                    </a:schemeClr>
                  </a:solidFill>
                </a:rPr>
                <a:t>(2) </a:t>
              </a:r>
              <a:r>
                <a:rPr lang="zh-CN" altLang="en-US" sz="1600">
                  <a:solidFill>
                    <a:schemeClr val="tx1">
                      <a:lumMod val="75000"/>
                      <a:lumOff val="25000"/>
                    </a:schemeClr>
                  </a:solidFill>
                </a:rPr>
                <a:t>要注意指针变量的当前值</a:t>
              </a:r>
              <a:r>
                <a:rPr lang="zh-CN" altLang="en-US" sz="1600" smtClean="0">
                  <a:solidFill>
                    <a:schemeClr val="tx1">
                      <a:lumMod val="75000"/>
                      <a:lumOff val="25000"/>
                    </a:schemeClr>
                  </a:solidFill>
                </a:rPr>
                <a:t>。</a:t>
              </a:r>
              <a:endParaRPr lang="zh-CN" altLang="en-US" sz="1600" dirty="0">
                <a:solidFill>
                  <a:schemeClr val="tx1">
                    <a:lumMod val="75000"/>
                    <a:lumOff val="25000"/>
                  </a:schemeClr>
                </a:solidFill>
              </a:endParaRPr>
            </a:p>
          </p:txBody>
        </p:sp>
        <p:sp>
          <p:nvSpPr>
            <p:cNvPr id="49" name="MH_Other_2"/>
            <p:cNvSpPr/>
            <p:nvPr>
              <p:custDataLst>
                <p:tags r:id="rId4"/>
              </p:custDataLst>
            </p:nvPr>
          </p:nvSpPr>
          <p:spPr>
            <a:xfrm rot="16200000">
              <a:off x="19372958" y="701403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50" name="圆角矩形 49"/>
          <p:cNvSpPr/>
          <p:nvPr/>
        </p:nvSpPr>
        <p:spPr>
          <a:xfrm>
            <a:off x="8153877" y="3401040"/>
            <a:ext cx="2925929"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nSpc>
                <a:spcPct val="120000"/>
              </a:lnSpc>
              <a:spcAft>
                <a:spcPts val="600"/>
              </a:spcAft>
              <a:defRPr/>
            </a:pPr>
            <a:r>
              <a:rPr lang="en-US" altLang="zh-CN" sz="1600">
                <a:solidFill>
                  <a:schemeClr val="tx1">
                    <a:lumMod val="75000"/>
                    <a:lumOff val="25000"/>
                  </a:schemeClr>
                </a:solidFill>
              </a:rPr>
              <a:t>for(p=a;a&lt;(p+10);a</a:t>
            </a:r>
            <a:r>
              <a:rPr lang="en-US" altLang="zh-CN" sz="1600" smtClean="0">
                <a:solidFill>
                  <a:schemeClr val="tx1">
                    <a:lumMod val="75000"/>
                    <a:lumOff val="25000"/>
                  </a:schemeClr>
                </a:solidFill>
              </a:rPr>
              <a:t>++)</a:t>
            </a:r>
            <a:endParaRPr lang="en-US" altLang="zh-CN" sz="1600">
              <a:solidFill>
                <a:schemeClr val="tx1">
                  <a:lumMod val="75000"/>
                  <a:lumOff val="25000"/>
                </a:schemeClr>
              </a:solidFill>
            </a:endParaRPr>
          </a:p>
          <a:p>
            <a:pPr>
              <a:lnSpc>
                <a:spcPct val="120000"/>
              </a:lnSpc>
              <a:spcAft>
                <a:spcPts val="600"/>
              </a:spcAft>
              <a:defRPr/>
            </a:pPr>
            <a:r>
              <a:rPr lang="en-US" altLang="zh-CN" sz="1600">
                <a:solidFill>
                  <a:schemeClr val="tx1">
                    <a:lumMod val="75000"/>
                    <a:lumOff val="25000"/>
                  </a:schemeClr>
                </a:solidFill>
              </a:rPr>
              <a:t>printf(″%d″,*a);</a:t>
            </a:r>
          </a:p>
        </p:txBody>
      </p:sp>
      <p:pic>
        <p:nvPicPr>
          <p:cNvPr id="52" name="图片 51"/>
          <p:cNvPicPr>
            <a:picLocks noChangeAspect="1"/>
          </p:cNvPicPr>
          <p:nvPr/>
        </p:nvPicPr>
        <p:blipFill>
          <a:blip r:embed="rId7" cstate="print"/>
          <a:stretch>
            <a:fillRect/>
          </a:stretch>
        </p:blipFill>
        <p:spPr>
          <a:xfrm>
            <a:off x="10432905" y="3506127"/>
            <a:ext cx="542925" cy="5524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通过指针引用数组元素</a:t>
            </a:r>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8.7】</a:t>
            </a:r>
            <a:r>
              <a:rPr lang="zh-CN" altLang="en-US" sz="2000">
                <a:solidFill>
                  <a:schemeClr val="accent1"/>
                </a:solidFill>
              </a:rPr>
              <a:t>通过指针变量输出整型数组</a:t>
            </a:r>
            <a:r>
              <a:rPr lang="en-US" altLang="zh-CN" sz="2000">
                <a:solidFill>
                  <a:schemeClr val="accent1"/>
                </a:solidFill>
              </a:rPr>
              <a:t>a</a:t>
            </a:r>
            <a:r>
              <a:rPr lang="zh-CN" altLang="en-US" sz="2000">
                <a:solidFill>
                  <a:schemeClr val="accent1"/>
                </a:solidFill>
              </a:rPr>
              <a:t>的</a:t>
            </a:r>
            <a:r>
              <a:rPr lang="en-US" altLang="zh-CN" sz="2000">
                <a:solidFill>
                  <a:schemeClr val="accent1"/>
                </a:solidFill>
              </a:rPr>
              <a:t>10</a:t>
            </a:r>
            <a:r>
              <a:rPr lang="zh-CN" altLang="en-US" sz="2000">
                <a:solidFill>
                  <a:schemeClr val="accent1"/>
                </a:solidFill>
              </a:rPr>
              <a:t>个元素。</a:t>
            </a:r>
            <a:endParaRPr lang="zh-CN" altLang="en-US" sz="2000" dirty="0">
              <a:solidFill>
                <a:schemeClr val="accent1"/>
              </a:solidFill>
            </a:endParaRPr>
          </a:p>
        </p:txBody>
      </p:sp>
      <p:sp>
        <p:nvSpPr>
          <p:cNvPr id="29" name="圆角矩形 12"/>
          <p:cNvSpPr/>
          <p:nvPr/>
        </p:nvSpPr>
        <p:spPr>
          <a:xfrm>
            <a:off x="749031" y="1595337"/>
            <a:ext cx="4178029"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p>
          <a:p>
            <a:pPr defTabSz="363855">
              <a:lnSpc>
                <a:spcPct val="120000"/>
              </a:lnSpc>
            </a:pPr>
            <a:r>
              <a:rPr lang="en-US" altLang="zh-CN" sz="1400"/>
              <a:t>int main()</a:t>
            </a:r>
          </a:p>
          <a:p>
            <a:pPr defTabSz="363855">
              <a:lnSpc>
                <a:spcPct val="120000"/>
              </a:lnSpc>
            </a:pPr>
            <a:r>
              <a:rPr lang="en-US" altLang="zh-CN" sz="1400"/>
              <a:t>{	int *p,i,a[10];</a:t>
            </a:r>
          </a:p>
          <a:p>
            <a:pPr defTabSz="363855">
              <a:lnSpc>
                <a:spcPct val="120000"/>
              </a:lnSpc>
            </a:pPr>
            <a:r>
              <a:rPr lang="en-US" altLang="zh-CN" sz="1400"/>
              <a:t>	p=a</a:t>
            </a:r>
            <a:r>
              <a:rPr lang="en-US" altLang="zh-CN" sz="1400" smtClean="0"/>
              <a:t>;				</a:t>
            </a:r>
            <a:r>
              <a:rPr lang="en-US" altLang="zh-CN" sz="1400" smtClean="0">
                <a:solidFill>
                  <a:srgbClr val="008000"/>
                </a:solidFill>
              </a:rPr>
              <a:t>//p</a:t>
            </a:r>
            <a:r>
              <a:rPr lang="zh-CN" altLang="en-US" sz="1400" smtClean="0">
                <a:solidFill>
                  <a:srgbClr val="008000"/>
                </a:solidFill>
              </a:rPr>
              <a:t>指向</a:t>
            </a:r>
            <a:r>
              <a:rPr lang="en-US" altLang="zh-CN" sz="1400" smtClean="0">
                <a:solidFill>
                  <a:srgbClr val="008000"/>
                </a:solidFill>
              </a:rPr>
              <a:t>a[0]		</a:t>
            </a:r>
            <a:r>
              <a:rPr lang="zh-CN" altLang="en-US" sz="1400" smtClean="0">
                <a:solidFill>
                  <a:srgbClr val="008000"/>
                </a:solidFill>
              </a:rPr>
              <a:t>①</a:t>
            </a:r>
            <a:endParaRPr lang="en-US" altLang="zh-CN" sz="1400" smtClean="0">
              <a:solidFill>
                <a:srgbClr val="008000"/>
              </a:solidFill>
            </a:endParaRPr>
          </a:p>
          <a:p>
            <a:pPr defTabSz="363855">
              <a:lnSpc>
                <a:spcPct val="120000"/>
              </a:lnSpc>
            </a:pPr>
            <a:r>
              <a:rPr lang="en-US" altLang="zh-CN" sz="1400" smtClean="0"/>
              <a:t>	printf("please enter 10 integer numbers:");</a:t>
            </a:r>
          </a:p>
          <a:p>
            <a:pPr defTabSz="363855">
              <a:lnSpc>
                <a:spcPct val="120000"/>
              </a:lnSpc>
            </a:pPr>
            <a:r>
              <a:rPr lang="en-US" altLang="zh-CN" sz="1400" smtClean="0"/>
              <a:t>	for(i=0;i&lt;10;i++)</a:t>
            </a:r>
          </a:p>
          <a:p>
            <a:pPr defTabSz="363855">
              <a:lnSpc>
                <a:spcPct val="120000"/>
              </a:lnSpc>
            </a:pPr>
            <a:r>
              <a:rPr lang="en-US" altLang="zh-CN" sz="1400"/>
              <a:t>	scanf("%d",p++);	</a:t>
            </a:r>
            <a:r>
              <a:rPr lang="en-US" altLang="zh-CN" sz="1400">
                <a:solidFill>
                  <a:srgbClr val="008000"/>
                </a:solidFill>
              </a:rPr>
              <a:t>//</a:t>
            </a:r>
            <a:r>
              <a:rPr lang="zh-CN" altLang="en-US" sz="1400">
                <a:solidFill>
                  <a:srgbClr val="008000"/>
                </a:solidFill>
              </a:rPr>
              <a:t>输入</a:t>
            </a:r>
            <a:r>
              <a:rPr lang="en-US" altLang="zh-CN" sz="1400">
                <a:solidFill>
                  <a:srgbClr val="008000"/>
                </a:solidFill>
              </a:rPr>
              <a:t>10</a:t>
            </a:r>
            <a:r>
              <a:rPr lang="zh-CN" altLang="en-US" sz="1400">
                <a:solidFill>
                  <a:srgbClr val="008000"/>
                </a:solidFill>
              </a:rPr>
              <a:t>个整数给</a:t>
            </a:r>
            <a:r>
              <a:rPr lang="en-US" altLang="zh-CN" sz="1400">
                <a:solidFill>
                  <a:srgbClr val="008000"/>
                </a:solidFill>
              </a:rPr>
              <a:t>a[0]~a[9]</a:t>
            </a:r>
          </a:p>
          <a:p>
            <a:pPr defTabSz="363855">
              <a:lnSpc>
                <a:spcPct val="120000"/>
              </a:lnSpc>
            </a:pPr>
            <a:r>
              <a:rPr lang="en-US" altLang="zh-CN" sz="1400"/>
              <a:t>	for(i=0;i&lt;10;i++,p++)</a:t>
            </a:r>
          </a:p>
          <a:p>
            <a:pPr defTabSz="363855">
              <a:lnSpc>
                <a:spcPct val="120000"/>
              </a:lnSpc>
            </a:pPr>
            <a:r>
              <a:rPr lang="en-US" altLang="zh-CN" sz="1400"/>
              <a:t>	printf("%d ",*p);	</a:t>
            </a:r>
            <a:r>
              <a:rPr lang="en-US" altLang="zh-CN" sz="1400">
                <a:solidFill>
                  <a:srgbClr val="008000"/>
                </a:solidFill>
              </a:rPr>
              <a:t>//</a:t>
            </a:r>
            <a:r>
              <a:rPr lang="zh-CN" altLang="en-US" sz="1400">
                <a:solidFill>
                  <a:srgbClr val="008000"/>
                </a:solidFill>
              </a:rPr>
              <a:t>想输出</a:t>
            </a:r>
            <a:r>
              <a:rPr lang="en-US" altLang="zh-CN" sz="1400">
                <a:solidFill>
                  <a:srgbClr val="008000"/>
                </a:solidFill>
              </a:rPr>
              <a:t>a[0]~a[9</a:t>
            </a:r>
            <a:r>
              <a:rPr lang="en-US" altLang="zh-CN" sz="1400" smtClean="0">
                <a:solidFill>
                  <a:srgbClr val="008000"/>
                </a:solidFill>
              </a:rPr>
              <a:t>]	</a:t>
            </a:r>
            <a:r>
              <a:rPr lang="zh-CN" altLang="en-US" sz="1400" smtClean="0">
                <a:solidFill>
                  <a:srgbClr val="008000"/>
                </a:solidFill>
              </a:rPr>
              <a:t>②</a:t>
            </a:r>
            <a:endParaRPr lang="en-US" altLang="zh-CN" sz="1400">
              <a:solidFill>
                <a:srgbClr val="008000"/>
              </a:solidFill>
            </a:endParaRPr>
          </a:p>
          <a:p>
            <a:pPr defTabSz="363855">
              <a:lnSpc>
                <a:spcPct val="120000"/>
              </a:lnSpc>
            </a:pPr>
            <a:r>
              <a:rPr lang="en-US" altLang="zh-CN" sz="1400"/>
              <a:t>	printf("\n");</a:t>
            </a:r>
          </a:p>
          <a:p>
            <a:pPr defTabSz="363855">
              <a:lnSpc>
                <a:spcPct val="120000"/>
              </a:lnSpc>
            </a:pPr>
            <a:r>
              <a:rPr lang="en-US" altLang="zh-CN" sz="1400"/>
              <a:t>	return 0;</a:t>
            </a:r>
          </a:p>
          <a:p>
            <a:pPr defTabSz="363855">
              <a:lnSpc>
                <a:spcPct val="120000"/>
              </a:lnSpc>
            </a:pPr>
            <a:r>
              <a:rPr lang="en-US" altLang="zh-CN" sz="1400"/>
              <a:t>}</a:t>
            </a:r>
            <a:endParaRPr lang="zh-CN" altLang="en-US" sz="1400" b="1" dirty="0">
              <a:solidFill>
                <a:srgbClr val="008000"/>
              </a:solidFill>
            </a:endParaRPr>
          </a:p>
        </p:txBody>
      </p:sp>
      <p:sp>
        <p:nvSpPr>
          <p:cNvPr id="12" name="圆角矩形 12"/>
          <p:cNvSpPr/>
          <p:nvPr/>
        </p:nvSpPr>
        <p:spPr>
          <a:xfrm>
            <a:off x="5362483" y="1599915"/>
            <a:ext cx="4012659"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p>
          <a:p>
            <a:pPr defTabSz="363855">
              <a:lnSpc>
                <a:spcPct val="120000"/>
              </a:lnSpc>
            </a:pPr>
            <a:r>
              <a:rPr lang="en-US" altLang="zh-CN" sz="1400"/>
              <a:t>int main()</a:t>
            </a:r>
          </a:p>
          <a:p>
            <a:pPr defTabSz="363855">
              <a:lnSpc>
                <a:spcPct val="120000"/>
              </a:lnSpc>
            </a:pPr>
            <a:r>
              <a:rPr lang="en-US" altLang="zh-CN" sz="1400"/>
              <a:t>{	int i,a[10],*p=a</a:t>
            </a:r>
            <a:r>
              <a:rPr lang="en-US" altLang="zh-CN" sz="1400" smtClean="0"/>
              <a:t>;	</a:t>
            </a:r>
            <a:r>
              <a:rPr lang="en-US" altLang="zh-CN" sz="1400" smtClean="0">
                <a:solidFill>
                  <a:srgbClr val="008000"/>
                </a:solidFill>
              </a:rPr>
              <a:t>//</a:t>
            </a:r>
            <a:r>
              <a:rPr lang="en-US" altLang="zh-CN" sz="1400">
                <a:solidFill>
                  <a:srgbClr val="008000"/>
                </a:solidFill>
              </a:rPr>
              <a:t>p</a:t>
            </a:r>
            <a:r>
              <a:rPr lang="zh-CN" altLang="en-US" sz="1400">
                <a:solidFill>
                  <a:srgbClr val="008000"/>
                </a:solidFill>
              </a:rPr>
              <a:t>的初值是</a:t>
            </a:r>
            <a:r>
              <a:rPr lang="en-US" altLang="zh-CN" sz="1400">
                <a:solidFill>
                  <a:srgbClr val="008000"/>
                </a:solidFill>
              </a:rPr>
              <a:t>a</a:t>
            </a:r>
            <a:r>
              <a:rPr lang="zh-CN" altLang="en-US" sz="1400">
                <a:solidFill>
                  <a:srgbClr val="008000"/>
                </a:solidFill>
              </a:rPr>
              <a:t>，</a:t>
            </a:r>
            <a:r>
              <a:rPr lang="en-US" altLang="zh-CN" sz="1400">
                <a:solidFill>
                  <a:srgbClr val="008000"/>
                </a:solidFill>
              </a:rPr>
              <a:t>p</a:t>
            </a:r>
            <a:r>
              <a:rPr lang="zh-CN" altLang="en-US" sz="1400">
                <a:solidFill>
                  <a:srgbClr val="008000"/>
                </a:solidFill>
              </a:rPr>
              <a:t>指向</a:t>
            </a:r>
            <a:r>
              <a:rPr lang="en-US" altLang="zh-CN" sz="1400">
                <a:solidFill>
                  <a:srgbClr val="008000"/>
                </a:solidFill>
              </a:rPr>
              <a:t>a[0]</a:t>
            </a:r>
          </a:p>
          <a:p>
            <a:pPr defTabSz="363855">
              <a:lnSpc>
                <a:spcPct val="120000"/>
              </a:lnSpc>
            </a:pPr>
            <a:r>
              <a:rPr lang="en-US" altLang="zh-CN" sz="1400"/>
              <a:t>	printf("please enter 10 integer numbers:");</a:t>
            </a:r>
          </a:p>
          <a:p>
            <a:pPr defTabSz="363855">
              <a:lnSpc>
                <a:spcPct val="120000"/>
              </a:lnSpc>
            </a:pPr>
            <a:r>
              <a:rPr lang="en-US" altLang="zh-CN" sz="1400"/>
              <a:t>	for(i=0;i&lt;10;i++)</a:t>
            </a:r>
          </a:p>
          <a:p>
            <a:pPr defTabSz="363855">
              <a:lnSpc>
                <a:spcPct val="120000"/>
              </a:lnSpc>
            </a:pPr>
            <a:r>
              <a:rPr lang="en-US" altLang="zh-CN" sz="1400"/>
              <a:t>	scanf("%d",p++);</a:t>
            </a:r>
          </a:p>
          <a:p>
            <a:pPr defTabSz="363855">
              <a:lnSpc>
                <a:spcPct val="120000"/>
              </a:lnSpc>
            </a:pPr>
            <a:r>
              <a:rPr lang="en-US" altLang="zh-CN" sz="1400"/>
              <a:t>	</a:t>
            </a:r>
            <a:r>
              <a:rPr lang="en-US" altLang="zh-CN" sz="1400">
                <a:solidFill>
                  <a:schemeClr val="accent6"/>
                </a:solidFill>
              </a:rPr>
              <a:t>p=a;	</a:t>
            </a:r>
            <a:r>
              <a:rPr lang="en-US" altLang="zh-CN" sz="1400" smtClean="0"/>
              <a:t>			</a:t>
            </a:r>
            <a:r>
              <a:rPr lang="en-US" altLang="zh-CN" sz="1400" smtClean="0">
                <a:solidFill>
                  <a:srgbClr val="008000"/>
                </a:solidFill>
              </a:rPr>
              <a:t>//</a:t>
            </a:r>
            <a:r>
              <a:rPr lang="zh-CN" altLang="en-US" sz="1400">
                <a:solidFill>
                  <a:srgbClr val="008000"/>
                </a:solidFill>
              </a:rPr>
              <a:t>重新使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a[0]</a:t>
            </a:r>
          </a:p>
          <a:p>
            <a:pPr defTabSz="363855">
              <a:lnSpc>
                <a:spcPct val="120000"/>
              </a:lnSpc>
            </a:pPr>
            <a:r>
              <a:rPr lang="en-US" altLang="zh-CN" sz="1400"/>
              <a:t>	for(i=0;i&lt;10;i++,p++)</a:t>
            </a:r>
          </a:p>
          <a:p>
            <a:pPr defTabSz="363855">
              <a:lnSpc>
                <a:spcPct val="120000"/>
              </a:lnSpc>
            </a:pPr>
            <a:r>
              <a:rPr lang="en-US" altLang="zh-CN" sz="1400"/>
              <a:t>	printf("%d ",*p);</a:t>
            </a:r>
          </a:p>
          <a:p>
            <a:pPr defTabSz="363855">
              <a:lnSpc>
                <a:spcPct val="120000"/>
              </a:lnSpc>
            </a:pPr>
            <a:r>
              <a:rPr lang="en-US" altLang="zh-CN" sz="1400"/>
              <a:t>	printf("\n");</a:t>
            </a:r>
          </a:p>
          <a:p>
            <a:pPr defTabSz="363855">
              <a:lnSpc>
                <a:spcPct val="120000"/>
              </a:lnSpc>
            </a:pPr>
            <a:r>
              <a:rPr lang="en-US" altLang="zh-CN" sz="1400"/>
              <a:t>	return 0;</a:t>
            </a:r>
          </a:p>
          <a:p>
            <a:pPr defTabSz="363855">
              <a:lnSpc>
                <a:spcPct val="120000"/>
              </a:lnSpc>
            </a:pPr>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3" cstate="print"/>
          <a:stretch>
            <a:fillRect/>
          </a:stretch>
        </p:blipFill>
        <p:spPr>
          <a:xfrm>
            <a:off x="749031" y="5120397"/>
            <a:ext cx="7419975" cy="800100"/>
          </a:xfrm>
          <a:prstGeom prst="rect">
            <a:avLst/>
          </a:prstGeom>
        </p:spPr>
      </p:pic>
      <p:graphicFrame>
        <p:nvGraphicFramePr>
          <p:cNvPr id="14" name="表格 13"/>
          <p:cNvGraphicFramePr>
            <a:graphicFrameLocks noGrp="1"/>
          </p:cNvGraphicFramePr>
          <p:nvPr/>
        </p:nvGraphicFramePr>
        <p:xfrm>
          <a:off x="9607317" y="1518468"/>
          <a:ext cx="2496216" cy="4480560"/>
        </p:xfrm>
        <a:graphic>
          <a:graphicData uri="http://schemas.openxmlformats.org/drawingml/2006/table">
            <a:tbl>
              <a:tblPr>
                <a:tableStyleId>{5C22544A-7EE6-4342-B048-85BDC9FD1C3A}</a:tableStyleId>
              </a:tblPr>
              <a:tblGrid>
                <a:gridCol w="1080000">
                  <a:extLst>
                    <a:ext uri="{9D8B030D-6E8A-4147-A177-3AD203B41FA5}">
                      <a16:colId xmlns:a16="http://schemas.microsoft.com/office/drawing/2014/main" val="20000"/>
                    </a:ext>
                  </a:extLst>
                </a:gridCol>
                <a:gridCol w="708108">
                  <a:extLst>
                    <a:ext uri="{9D8B030D-6E8A-4147-A177-3AD203B41FA5}">
                      <a16:colId xmlns:a16="http://schemas.microsoft.com/office/drawing/2014/main" val="20001"/>
                    </a:ext>
                  </a:extLst>
                </a:gridCol>
                <a:gridCol w="708108">
                  <a:extLst>
                    <a:ext uri="{9D8B030D-6E8A-4147-A177-3AD203B41FA5}">
                      <a16:colId xmlns:a16="http://schemas.microsoft.com/office/drawing/2014/main" val="20002"/>
                    </a:ext>
                  </a:extLst>
                </a:gridCol>
              </a:tblGrid>
              <a:tr h="148020">
                <a:tc>
                  <a:txBody>
                    <a:bodyPr/>
                    <a:lstStyle/>
                    <a:p>
                      <a:r>
                        <a:rPr lang="zh-CN" altLang="en-US" sz="1400" b="0" smtClean="0"/>
                        <a:t>①   </a:t>
                      </a:r>
                      <a:r>
                        <a:rPr lang="en-US" altLang="zh-CN" sz="1400" b="0" smtClean="0"/>
                        <a:t>p</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0" smtClean="0"/>
                        <a:t>a</a:t>
                      </a:r>
                      <a:r>
                        <a:rPr lang="zh-CN" altLang="en-US" sz="1400" b="0" smtClean="0"/>
                        <a:t>数组</a:t>
                      </a:r>
                      <a:endParaRPr lang="zh-CN" altLang="en-US" sz="1400" b="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2822">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lnT w="12700" cmpd="sng">
                      <a:noFill/>
                    </a:lnT>
                  </a:tcPr>
                </a:tc>
                <a:tc>
                  <a:txBody>
                    <a:bodyPr/>
                    <a:lstStyle/>
                    <a:p>
                      <a:r>
                        <a:rPr lang="en-US" altLang="zh-CN" sz="1400" b="0" smtClean="0"/>
                        <a:t>a[0]</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14802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b="0" smtClean="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148020">
                <a:tc>
                  <a:txBody>
                    <a:bodyPr/>
                    <a:lstStyle/>
                    <a:p>
                      <a:r>
                        <a:rPr lang="zh-CN" altLang="en-US" sz="1400" b="0" smtClean="0"/>
                        <a:t>②   </a:t>
                      </a:r>
                      <a:r>
                        <a:rPr lang="en-US" altLang="zh-CN" sz="1400" b="0" smtClean="0"/>
                        <a:t>p</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r>
                        <a:rPr lang="en-US" altLang="zh-CN" sz="1400" b="0" smtClean="0"/>
                        <a:t>a[9]</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6"/>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7"/>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8"/>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9"/>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20"/>
                  </a:ext>
                </a:extLst>
              </a:tr>
            </a:tbl>
          </a:graphicData>
        </a:graphic>
      </p:graphicFrame>
      <p:cxnSp>
        <p:nvCxnSpPr>
          <p:cNvPr id="15" name="直接连接符 14"/>
          <p:cNvCxnSpPr/>
          <p:nvPr/>
        </p:nvCxnSpPr>
        <p:spPr>
          <a:xfrm>
            <a:off x="9607317" y="1725385"/>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607317" y="3858139"/>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4" cstate="print"/>
          <a:stretch>
            <a:fillRect/>
          </a:stretch>
        </p:blipFill>
        <p:spPr>
          <a:xfrm>
            <a:off x="5362483" y="5441412"/>
            <a:ext cx="4181475" cy="819150"/>
          </a:xfrm>
          <a:prstGeom prst="rect">
            <a:avLst/>
          </a:prstGeom>
        </p:spPr>
      </p:pic>
      <p:pic>
        <p:nvPicPr>
          <p:cNvPr id="20" name="图片 19"/>
          <p:cNvPicPr>
            <a:picLocks noChangeAspect="1"/>
          </p:cNvPicPr>
          <p:nvPr/>
        </p:nvPicPr>
        <p:blipFill>
          <a:blip r:embed="rId5" cstate="print"/>
          <a:stretch>
            <a:fillRect/>
          </a:stretch>
        </p:blipFill>
        <p:spPr>
          <a:xfrm>
            <a:off x="4239870" y="4380070"/>
            <a:ext cx="542925" cy="552450"/>
          </a:xfrm>
          <a:prstGeom prst="rect">
            <a:avLst/>
          </a:prstGeom>
        </p:spPr>
      </p:pic>
      <p:pic>
        <p:nvPicPr>
          <p:cNvPr id="21" name="图片 20"/>
          <p:cNvPicPr>
            <a:picLocks noChangeAspect="1"/>
          </p:cNvPicPr>
          <p:nvPr/>
        </p:nvPicPr>
        <p:blipFill>
          <a:blip r:embed="rId6" cstate="print"/>
          <a:stretch>
            <a:fillRect/>
          </a:stretch>
        </p:blipFill>
        <p:spPr>
          <a:xfrm>
            <a:off x="8662555" y="4380070"/>
            <a:ext cx="552450" cy="5429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通过指针引用数组元素</a:t>
            </a:r>
          </a:p>
        </p:txBody>
      </p:sp>
      <p:sp>
        <p:nvSpPr>
          <p:cNvPr id="16" name="MH_Desc_1"/>
          <p:cNvSpPr/>
          <p:nvPr>
            <p:custDataLst>
              <p:tags r:id="rId1"/>
            </p:custDataLst>
          </p:nvPr>
        </p:nvSpPr>
        <p:spPr>
          <a:xfrm>
            <a:off x="564206" y="1079770"/>
            <a:ext cx="10749062" cy="54474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20000"/>
              </a:lnSpc>
              <a:spcBef>
                <a:spcPts val="600"/>
              </a:spcBef>
              <a:spcAft>
                <a:spcPts val="600"/>
              </a:spcAft>
              <a:buAutoNum type="arabicParenBoth"/>
              <a:defRPr/>
            </a:pPr>
            <a:r>
              <a:rPr lang="zh-CN" altLang="en-US" sz="1600" smtClean="0">
                <a:solidFill>
                  <a:schemeClr val="tx1"/>
                </a:solidFill>
              </a:rPr>
              <a:t>从</a:t>
            </a:r>
            <a:r>
              <a:rPr lang="zh-CN" altLang="en-US" sz="1600">
                <a:solidFill>
                  <a:schemeClr val="tx1"/>
                </a:solidFill>
              </a:rPr>
              <a:t>例</a:t>
            </a:r>
            <a:r>
              <a:rPr lang="en-US" altLang="zh-CN" sz="1600">
                <a:solidFill>
                  <a:schemeClr val="tx1"/>
                </a:solidFill>
              </a:rPr>
              <a:t>8.7</a:t>
            </a:r>
            <a:r>
              <a:rPr lang="zh-CN" altLang="en-US" sz="1600">
                <a:solidFill>
                  <a:schemeClr val="tx1"/>
                </a:solidFill>
              </a:rPr>
              <a:t>可以看到，虽然定义数组时指定它包含</a:t>
            </a:r>
            <a:r>
              <a:rPr lang="en-US" altLang="zh-CN" sz="1600">
                <a:solidFill>
                  <a:schemeClr val="tx1"/>
                </a:solidFill>
              </a:rPr>
              <a:t>10</a:t>
            </a:r>
            <a:r>
              <a:rPr lang="zh-CN" altLang="en-US" sz="1600">
                <a:solidFill>
                  <a:schemeClr val="tx1"/>
                </a:solidFill>
              </a:rPr>
              <a:t>个元素，并用指针变量</a:t>
            </a:r>
            <a:r>
              <a:rPr lang="en-US" altLang="zh-CN" sz="1600">
                <a:solidFill>
                  <a:schemeClr val="tx1"/>
                </a:solidFill>
              </a:rPr>
              <a:t>p</a:t>
            </a:r>
            <a:r>
              <a:rPr lang="zh-CN" altLang="en-US" sz="1600">
                <a:solidFill>
                  <a:schemeClr val="tx1"/>
                </a:solidFill>
              </a:rPr>
              <a:t>指向某一数组元素，但是实际上指针变量</a:t>
            </a:r>
            <a:r>
              <a:rPr lang="en-US" altLang="zh-CN" sz="1600">
                <a:solidFill>
                  <a:schemeClr val="tx1"/>
                </a:solidFill>
              </a:rPr>
              <a:t>p</a:t>
            </a:r>
            <a:r>
              <a:rPr lang="zh-CN" altLang="en-US" sz="1600">
                <a:solidFill>
                  <a:schemeClr val="tx1"/>
                </a:solidFill>
              </a:rPr>
              <a:t>可以指向数组以后的</a:t>
            </a:r>
            <a:r>
              <a:rPr lang="zh-CN" altLang="en-US" sz="1600" smtClean="0">
                <a:solidFill>
                  <a:schemeClr val="tx1"/>
                </a:solidFill>
              </a:rPr>
              <a:t>存储单元，结果不可预期，</a:t>
            </a:r>
            <a:r>
              <a:rPr lang="zh-CN" altLang="en-US" sz="1600">
                <a:solidFill>
                  <a:schemeClr val="tx1"/>
                </a:solidFill>
              </a:rPr>
              <a:t>应避免出现这样的情况</a:t>
            </a:r>
            <a:r>
              <a:rPr lang="zh-CN" altLang="en-US" sz="1600" smtClean="0">
                <a:solidFill>
                  <a:schemeClr val="tx1"/>
                </a:solidFill>
              </a:rPr>
              <a:t>。</a:t>
            </a:r>
            <a:endParaRPr lang="en-US" altLang="zh-CN" sz="1600" smtClean="0">
              <a:solidFill>
                <a:schemeClr val="tx1"/>
              </a:solidFill>
            </a:endParaRPr>
          </a:p>
          <a:p>
            <a:pPr marL="342900" indent="-342900" algn="just">
              <a:lnSpc>
                <a:spcPct val="120000"/>
              </a:lnSpc>
              <a:spcBef>
                <a:spcPts val="600"/>
              </a:spcBef>
              <a:spcAft>
                <a:spcPts val="600"/>
              </a:spcAft>
              <a:buAutoNum type="arabicParenBoth"/>
              <a:defRPr/>
            </a:pPr>
            <a:r>
              <a:rPr lang="zh-CN" altLang="en-US" sz="1600" smtClean="0">
                <a:solidFill>
                  <a:schemeClr val="tx1"/>
                </a:solidFill>
              </a:rPr>
              <a:t>指向</a:t>
            </a:r>
            <a:r>
              <a:rPr lang="zh-CN" altLang="en-US" sz="1600">
                <a:solidFill>
                  <a:schemeClr val="tx1"/>
                </a:solidFill>
              </a:rPr>
              <a:t>数组元素的指针变量也可以带下标，如</a:t>
            </a:r>
            <a:r>
              <a:rPr lang="en-US" altLang="zh-CN" sz="1600">
                <a:solidFill>
                  <a:schemeClr val="tx1"/>
                </a:solidFill>
              </a:rPr>
              <a:t>p[i]</a:t>
            </a:r>
            <a:r>
              <a:rPr lang="zh-CN" altLang="en-US" sz="1600" smtClean="0">
                <a:solidFill>
                  <a:schemeClr val="tx1"/>
                </a:solidFill>
              </a:rPr>
              <a:t>。</a:t>
            </a:r>
            <a:r>
              <a:rPr lang="en-US" altLang="zh-CN" sz="1600" smtClean="0">
                <a:solidFill>
                  <a:schemeClr val="tx1"/>
                </a:solidFill>
              </a:rPr>
              <a:t>p[i]</a:t>
            </a:r>
            <a:r>
              <a:rPr lang="zh-CN" altLang="en-US" sz="1600" smtClean="0">
                <a:solidFill>
                  <a:schemeClr val="tx1"/>
                </a:solidFill>
              </a:rPr>
              <a:t>被处理</a:t>
            </a:r>
            <a:r>
              <a:rPr lang="zh-CN" altLang="en-US" sz="1600">
                <a:solidFill>
                  <a:schemeClr val="tx1"/>
                </a:solidFill>
              </a:rPr>
              <a:t>成*</a:t>
            </a:r>
            <a:r>
              <a:rPr lang="en-US" altLang="zh-CN" sz="1600">
                <a:solidFill>
                  <a:schemeClr val="tx1"/>
                </a:solidFill>
              </a:rPr>
              <a:t>(p+i)</a:t>
            </a:r>
            <a:r>
              <a:rPr lang="zh-CN" altLang="en-US" sz="1600">
                <a:solidFill>
                  <a:schemeClr val="tx1"/>
                </a:solidFill>
              </a:rPr>
              <a:t>，如果</a:t>
            </a:r>
            <a:r>
              <a:rPr lang="en-US" altLang="zh-CN" sz="1600">
                <a:solidFill>
                  <a:schemeClr val="tx1"/>
                </a:solidFill>
              </a:rPr>
              <a:t>p</a:t>
            </a:r>
            <a:r>
              <a:rPr lang="zh-CN" altLang="en-US" sz="1600">
                <a:solidFill>
                  <a:schemeClr val="tx1"/>
                </a:solidFill>
              </a:rPr>
              <a:t>是指向一个整型数组元素</a:t>
            </a:r>
            <a:r>
              <a:rPr lang="en-US" altLang="zh-CN" sz="1600">
                <a:solidFill>
                  <a:schemeClr val="tx1"/>
                </a:solidFill>
              </a:rPr>
              <a:t>a[0]</a:t>
            </a:r>
            <a:r>
              <a:rPr lang="zh-CN" altLang="en-US" sz="1600">
                <a:solidFill>
                  <a:schemeClr val="tx1"/>
                </a:solidFill>
              </a:rPr>
              <a:t>，则</a:t>
            </a:r>
            <a:r>
              <a:rPr lang="en-US" altLang="zh-CN" sz="1600">
                <a:solidFill>
                  <a:schemeClr val="tx1"/>
                </a:solidFill>
              </a:rPr>
              <a:t>p[i]</a:t>
            </a:r>
            <a:r>
              <a:rPr lang="zh-CN" altLang="en-US" sz="1600">
                <a:solidFill>
                  <a:schemeClr val="tx1"/>
                </a:solidFill>
              </a:rPr>
              <a:t>代表</a:t>
            </a:r>
            <a:r>
              <a:rPr lang="en-US" altLang="zh-CN" sz="1600">
                <a:solidFill>
                  <a:schemeClr val="tx1"/>
                </a:solidFill>
              </a:rPr>
              <a:t>a[i]</a:t>
            </a:r>
            <a:r>
              <a:rPr lang="zh-CN" altLang="en-US" sz="1600">
                <a:solidFill>
                  <a:schemeClr val="tx1"/>
                </a:solidFill>
              </a:rPr>
              <a:t>。但是必须弄清楚</a:t>
            </a:r>
            <a:r>
              <a:rPr lang="en-US" altLang="zh-CN" sz="1600">
                <a:solidFill>
                  <a:schemeClr val="tx1"/>
                </a:solidFill>
              </a:rPr>
              <a:t>p</a:t>
            </a:r>
            <a:r>
              <a:rPr lang="zh-CN" altLang="en-US" sz="1600">
                <a:solidFill>
                  <a:schemeClr val="tx1"/>
                </a:solidFill>
              </a:rPr>
              <a:t>的当前值是什么？如果当前</a:t>
            </a:r>
            <a:r>
              <a:rPr lang="en-US" altLang="zh-CN" sz="1600">
                <a:solidFill>
                  <a:schemeClr val="tx1"/>
                </a:solidFill>
              </a:rPr>
              <a:t>p</a:t>
            </a:r>
            <a:r>
              <a:rPr lang="zh-CN" altLang="en-US" sz="1600">
                <a:solidFill>
                  <a:schemeClr val="tx1"/>
                </a:solidFill>
              </a:rPr>
              <a:t>指向</a:t>
            </a:r>
            <a:r>
              <a:rPr lang="en-US" altLang="zh-CN" sz="1600">
                <a:solidFill>
                  <a:schemeClr val="tx1"/>
                </a:solidFill>
              </a:rPr>
              <a:t>a[3]</a:t>
            </a:r>
            <a:r>
              <a:rPr lang="zh-CN" altLang="en-US" sz="1600">
                <a:solidFill>
                  <a:schemeClr val="tx1"/>
                </a:solidFill>
              </a:rPr>
              <a:t>，则</a:t>
            </a:r>
            <a:r>
              <a:rPr lang="en-US" altLang="zh-CN" sz="1600">
                <a:solidFill>
                  <a:schemeClr val="tx1"/>
                </a:solidFill>
              </a:rPr>
              <a:t>p[2]</a:t>
            </a:r>
            <a:r>
              <a:rPr lang="zh-CN" altLang="en-US" sz="1600">
                <a:solidFill>
                  <a:schemeClr val="tx1"/>
                </a:solidFill>
              </a:rPr>
              <a:t>并不代表</a:t>
            </a:r>
            <a:r>
              <a:rPr lang="en-US" altLang="zh-CN" sz="1600">
                <a:solidFill>
                  <a:schemeClr val="tx1"/>
                </a:solidFill>
              </a:rPr>
              <a:t>a[2]</a:t>
            </a:r>
            <a:r>
              <a:rPr lang="zh-CN" altLang="en-US" sz="1600">
                <a:solidFill>
                  <a:schemeClr val="tx1"/>
                </a:solidFill>
              </a:rPr>
              <a:t>，而是</a:t>
            </a:r>
            <a:r>
              <a:rPr lang="en-US" altLang="zh-CN" sz="1600">
                <a:solidFill>
                  <a:schemeClr val="tx1"/>
                </a:solidFill>
              </a:rPr>
              <a:t>a[3+2]</a:t>
            </a:r>
            <a:r>
              <a:rPr lang="zh-CN" altLang="en-US" sz="1600">
                <a:solidFill>
                  <a:schemeClr val="tx1"/>
                </a:solidFill>
              </a:rPr>
              <a:t>，即</a:t>
            </a:r>
            <a:r>
              <a:rPr lang="en-US" altLang="zh-CN" sz="1600">
                <a:solidFill>
                  <a:schemeClr val="tx1"/>
                </a:solidFill>
              </a:rPr>
              <a:t>a[5]</a:t>
            </a:r>
            <a:r>
              <a:rPr lang="zh-CN" altLang="en-US" sz="1600" smtClean="0">
                <a:solidFill>
                  <a:schemeClr val="tx1"/>
                </a:solidFill>
              </a:rPr>
              <a:t>。</a:t>
            </a:r>
            <a:endParaRPr lang="en-US" altLang="zh-CN" sz="1600">
              <a:solidFill>
                <a:schemeClr val="tx1"/>
              </a:solidFill>
            </a:endParaRPr>
          </a:p>
          <a:p>
            <a:pPr marL="342900" indent="-342900" algn="just">
              <a:lnSpc>
                <a:spcPct val="120000"/>
              </a:lnSpc>
              <a:spcBef>
                <a:spcPts val="600"/>
              </a:spcBef>
              <a:spcAft>
                <a:spcPts val="600"/>
              </a:spcAft>
              <a:buAutoNum type="arabicParenBoth"/>
              <a:defRPr/>
            </a:pPr>
            <a:r>
              <a:rPr lang="zh-CN" altLang="en-US" sz="1600" smtClean="0">
                <a:solidFill>
                  <a:schemeClr val="tx1"/>
                </a:solidFill>
              </a:rPr>
              <a:t>利用</a:t>
            </a:r>
            <a:r>
              <a:rPr lang="zh-CN" altLang="en-US" sz="1600">
                <a:solidFill>
                  <a:schemeClr val="tx1"/>
                </a:solidFill>
              </a:rPr>
              <a:t>指针引用数组元素，比较方便灵活，有不少技巧</a:t>
            </a:r>
            <a:r>
              <a:rPr lang="zh-CN" altLang="en-US" sz="1600" smtClean="0">
                <a:solidFill>
                  <a:schemeClr val="tx1"/>
                </a:solidFill>
              </a:rPr>
              <a:t>。请</a:t>
            </a:r>
            <a:r>
              <a:rPr lang="zh-CN" altLang="en-US" sz="1600">
                <a:solidFill>
                  <a:schemeClr val="tx1"/>
                </a:solidFill>
              </a:rPr>
              <a:t>分析下面几种</a:t>
            </a:r>
            <a:r>
              <a:rPr lang="zh-CN" altLang="en-US" sz="1600" smtClean="0">
                <a:solidFill>
                  <a:schemeClr val="tx1"/>
                </a:solidFill>
              </a:rPr>
              <a:t>情况：</a:t>
            </a:r>
            <a:endParaRPr lang="en-US" altLang="zh-CN" sz="1600" smtClean="0">
              <a:solidFill>
                <a:schemeClr val="tx1"/>
              </a:solidFill>
            </a:endParaRPr>
          </a:p>
          <a:p>
            <a:pPr lvl="1" algn="just">
              <a:lnSpc>
                <a:spcPct val="120000"/>
              </a:lnSpc>
              <a:spcBef>
                <a:spcPts val="600"/>
              </a:spcBef>
              <a:spcAft>
                <a:spcPts val="600"/>
              </a:spcAft>
              <a:defRPr/>
            </a:pPr>
            <a:r>
              <a:rPr lang="zh-CN" altLang="en-US" sz="1600" smtClean="0">
                <a:solidFill>
                  <a:schemeClr val="tx1"/>
                </a:solidFill>
              </a:rPr>
              <a:t>设</a:t>
            </a:r>
            <a:r>
              <a:rPr lang="en-US" altLang="zh-CN" sz="1600">
                <a:solidFill>
                  <a:schemeClr val="tx1"/>
                </a:solidFill>
              </a:rPr>
              <a:t>p</a:t>
            </a:r>
            <a:r>
              <a:rPr lang="zh-CN" altLang="en-US" sz="1600">
                <a:solidFill>
                  <a:schemeClr val="tx1"/>
                </a:solidFill>
              </a:rPr>
              <a:t>开始时指向数组</a:t>
            </a:r>
            <a:r>
              <a:rPr lang="en-US" altLang="zh-CN" sz="1600">
                <a:solidFill>
                  <a:schemeClr val="tx1"/>
                </a:solidFill>
              </a:rPr>
              <a:t>a</a:t>
            </a:r>
            <a:r>
              <a:rPr lang="zh-CN" altLang="en-US" sz="1600">
                <a:solidFill>
                  <a:schemeClr val="tx1"/>
                </a:solidFill>
              </a:rPr>
              <a:t>的首元素（即</a:t>
            </a:r>
            <a:r>
              <a:rPr lang="en-US" altLang="zh-CN" sz="1600">
                <a:solidFill>
                  <a:schemeClr val="tx1"/>
                </a:solidFill>
              </a:rPr>
              <a:t>p=a</a:t>
            </a:r>
            <a:r>
              <a:rPr lang="zh-CN" altLang="en-US" sz="1600" smtClean="0">
                <a:solidFill>
                  <a:schemeClr val="tx1"/>
                </a:solidFill>
              </a:rPr>
              <a:t>）：</a:t>
            </a:r>
            <a:r>
              <a:rPr lang="en-US" altLang="zh-CN" sz="1600" smtClean="0">
                <a:solidFill>
                  <a:schemeClr val="tx1"/>
                </a:solidFill>
              </a:rPr>
              <a:t> </a:t>
            </a:r>
            <a:endParaRPr lang="en-US" altLang="zh-CN" sz="1600">
              <a:solidFill>
                <a:schemeClr val="tx1"/>
              </a:solidFill>
            </a:endParaRPr>
          </a:p>
          <a:p>
            <a:pPr marL="800100" lvl="1" indent="-342900" algn="just">
              <a:lnSpc>
                <a:spcPct val="120000"/>
              </a:lnSpc>
              <a:spcBef>
                <a:spcPts val="600"/>
              </a:spcBef>
              <a:spcAft>
                <a:spcPts val="600"/>
              </a:spcAft>
              <a:buFont typeface="+mj-ea"/>
              <a:buAutoNum type="circleNumDbPlain"/>
              <a:defRPr/>
            </a:pPr>
            <a:r>
              <a:rPr lang="en-US" altLang="zh-CN" sz="1600" smtClean="0">
                <a:solidFill>
                  <a:schemeClr val="tx1"/>
                </a:solidFill>
              </a:rPr>
              <a:t>                                                                       </a:t>
            </a:r>
            <a:r>
              <a:rPr lang="zh-CN" altLang="en-US" sz="1600" smtClean="0">
                <a:solidFill>
                  <a:schemeClr val="tx1"/>
                </a:solidFill>
              </a:rPr>
              <a:t>②</a:t>
            </a:r>
            <a:endParaRPr lang="en-US" altLang="zh-CN" sz="1600">
              <a:solidFill>
                <a:schemeClr val="tx1"/>
              </a:solidFill>
            </a:endParaRPr>
          </a:p>
          <a:p>
            <a:pPr algn="just">
              <a:lnSpc>
                <a:spcPct val="120000"/>
              </a:lnSpc>
              <a:spcBef>
                <a:spcPts val="600"/>
              </a:spcBef>
              <a:spcAft>
                <a:spcPts val="600"/>
              </a:spcAft>
              <a:defRPr/>
            </a:pPr>
            <a:endParaRPr lang="zh-CN" altLang="en-US" sz="1600">
              <a:solidFill>
                <a:schemeClr val="tx1"/>
              </a:solidFill>
            </a:endParaRPr>
          </a:p>
          <a:p>
            <a:pPr marL="749300" indent="-301625" algn="just">
              <a:lnSpc>
                <a:spcPct val="120000"/>
              </a:lnSpc>
              <a:spcBef>
                <a:spcPts val="600"/>
              </a:spcBef>
              <a:spcAft>
                <a:spcPts val="600"/>
              </a:spcAft>
              <a:defRPr/>
            </a:pPr>
            <a:r>
              <a:rPr lang="zh-CN" altLang="en-US" sz="1600" smtClean="0">
                <a:solidFill>
                  <a:schemeClr val="tx1"/>
                </a:solidFill>
              </a:rPr>
              <a:t>③ </a:t>
            </a:r>
            <a:r>
              <a:rPr lang="en-US" altLang="zh-CN" sz="1600" smtClean="0">
                <a:solidFill>
                  <a:schemeClr val="tx1"/>
                </a:solidFill>
              </a:rPr>
              <a:t>                                                                        </a:t>
            </a:r>
            <a:r>
              <a:rPr lang="zh-CN" altLang="en-US" sz="1600" smtClean="0">
                <a:solidFill>
                  <a:schemeClr val="tx1"/>
                </a:solidFill>
              </a:rPr>
              <a:t>④  </a:t>
            </a:r>
            <a:endParaRPr lang="en-US" altLang="zh-CN" sz="1600" smtClean="0">
              <a:solidFill>
                <a:schemeClr val="tx1"/>
              </a:solidFill>
            </a:endParaRPr>
          </a:p>
          <a:p>
            <a:pPr marL="749300" indent="-301625" algn="just">
              <a:lnSpc>
                <a:spcPct val="120000"/>
              </a:lnSpc>
              <a:spcBef>
                <a:spcPts val="600"/>
              </a:spcBef>
              <a:spcAft>
                <a:spcPts val="600"/>
              </a:spcAft>
              <a:defRPr/>
            </a:pPr>
            <a:endParaRPr lang="en-US" altLang="zh-CN" sz="1600" smtClean="0">
              <a:solidFill>
                <a:schemeClr val="tx1"/>
              </a:solidFill>
            </a:endParaRPr>
          </a:p>
          <a:p>
            <a:pPr marL="749300" indent="-301625" algn="just">
              <a:lnSpc>
                <a:spcPct val="120000"/>
              </a:lnSpc>
              <a:spcBef>
                <a:spcPts val="600"/>
              </a:spcBef>
              <a:spcAft>
                <a:spcPts val="600"/>
              </a:spcAft>
              <a:defRPr/>
            </a:pPr>
            <a:r>
              <a:rPr lang="zh-CN" altLang="en-US" sz="1600" smtClean="0">
                <a:solidFill>
                  <a:schemeClr val="tx1"/>
                </a:solidFill>
              </a:rPr>
              <a:t>⑤  如果</a:t>
            </a:r>
            <a:r>
              <a:rPr lang="en-US" altLang="zh-CN" sz="1600">
                <a:solidFill>
                  <a:schemeClr val="tx1"/>
                </a:solidFill>
              </a:rPr>
              <a:t>p</a:t>
            </a:r>
            <a:r>
              <a:rPr lang="zh-CN" altLang="en-US" sz="1600">
                <a:solidFill>
                  <a:schemeClr val="tx1"/>
                </a:solidFill>
              </a:rPr>
              <a:t>当前指向</a:t>
            </a:r>
            <a:r>
              <a:rPr lang="en-US" altLang="zh-CN" sz="1600">
                <a:solidFill>
                  <a:schemeClr val="tx1"/>
                </a:solidFill>
              </a:rPr>
              <a:t>a</a:t>
            </a:r>
            <a:r>
              <a:rPr lang="zh-CN" altLang="en-US" sz="1600">
                <a:solidFill>
                  <a:schemeClr val="tx1"/>
                </a:solidFill>
              </a:rPr>
              <a:t>数组中第</a:t>
            </a:r>
            <a:r>
              <a:rPr lang="en-US" altLang="zh-CN" sz="1600">
                <a:solidFill>
                  <a:schemeClr val="tx1"/>
                </a:solidFill>
              </a:rPr>
              <a:t>i</a:t>
            </a:r>
            <a:r>
              <a:rPr lang="zh-CN" altLang="en-US" sz="1600">
                <a:solidFill>
                  <a:schemeClr val="tx1"/>
                </a:solidFill>
              </a:rPr>
              <a:t>个元素</a:t>
            </a:r>
            <a:r>
              <a:rPr lang="en-US" altLang="zh-CN" sz="1600">
                <a:solidFill>
                  <a:schemeClr val="tx1"/>
                </a:solidFill>
              </a:rPr>
              <a:t>a[i]</a:t>
            </a:r>
            <a:r>
              <a:rPr lang="zh-CN" altLang="en-US" sz="1600">
                <a:solidFill>
                  <a:schemeClr val="tx1"/>
                </a:solidFill>
              </a:rPr>
              <a:t>，则</a:t>
            </a:r>
            <a:r>
              <a:rPr lang="en-US" altLang="zh-CN" sz="1600">
                <a:solidFill>
                  <a:schemeClr val="tx1"/>
                </a:solidFill>
              </a:rPr>
              <a:t>: </a:t>
            </a:r>
          </a:p>
        </p:txBody>
      </p:sp>
      <p:sp>
        <p:nvSpPr>
          <p:cNvPr id="17" name="圆角矩形 16"/>
          <p:cNvSpPr/>
          <p:nvPr/>
        </p:nvSpPr>
        <p:spPr>
          <a:xfrm>
            <a:off x="1500158" y="3470734"/>
            <a:ext cx="3490131"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en-US" altLang="zh-CN" sz="1600">
                <a:solidFill>
                  <a:schemeClr val="tx1"/>
                </a:solidFill>
              </a:rPr>
              <a:t>p</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使</a:t>
            </a:r>
            <a:r>
              <a:rPr lang="en-US" altLang="zh-CN" sz="1600">
                <a:solidFill>
                  <a:srgbClr val="008000"/>
                </a:solidFill>
              </a:rPr>
              <a:t>p</a:t>
            </a:r>
            <a:r>
              <a:rPr lang="zh-CN" altLang="en-US" sz="1600">
                <a:solidFill>
                  <a:srgbClr val="008000"/>
                </a:solidFill>
              </a:rPr>
              <a:t>指向下一元素</a:t>
            </a:r>
            <a:r>
              <a:rPr lang="en-US" altLang="zh-CN" sz="1600">
                <a:solidFill>
                  <a:srgbClr val="008000"/>
                </a:solidFill>
              </a:rPr>
              <a:t>a[1]</a:t>
            </a:r>
            <a:endParaRPr lang="en-US" altLang="zh-CN" sz="1600" smtClean="0">
              <a:solidFill>
                <a:srgbClr val="008000"/>
              </a:solidFill>
            </a:endParaRPr>
          </a:p>
          <a:p>
            <a:pPr algn="just">
              <a:spcBef>
                <a:spcPts val="600"/>
              </a:spcBef>
              <a:spcAft>
                <a:spcPts val="600"/>
              </a:spcAft>
              <a:defRPr/>
            </a:pPr>
            <a:r>
              <a:rPr lang="en-US" altLang="zh-CN" sz="1600" smtClean="0">
                <a:solidFill>
                  <a:schemeClr val="tx1"/>
                </a:solidFill>
              </a:rPr>
              <a:t>*</a:t>
            </a:r>
            <a:r>
              <a:rPr lang="en-US" altLang="zh-CN" sz="1600">
                <a:solidFill>
                  <a:schemeClr val="tx1"/>
                </a:solidFill>
              </a:rPr>
              <a:t>p</a:t>
            </a:r>
            <a:r>
              <a:rPr lang="en-US" altLang="zh-CN" sz="1600" smtClean="0">
                <a:solidFill>
                  <a:schemeClr val="tx1"/>
                </a:solidFill>
              </a:rPr>
              <a:t>;	</a:t>
            </a:r>
            <a:r>
              <a:rPr lang="en-US" altLang="zh-CN" sz="1600">
                <a:solidFill>
                  <a:srgbClr val="008000"/>
                </a:solidFill>
              </a:rPr>
              <a:t>//</a:t>
            </a:r>
            <a:r>
              <a:rPr lang="zh-CN" altLang="en-US" sz="1600">
                <a:solidFill>
                  <a:srgbClr val="008000"/>
                </a:solidFill>
              </a:rPr>
              <a:t>得到下一个元素</a:t>
            </a:r>
            <a:r>
              <a:rPr lang="en-US" altLang="zh-CN" sz="1600">
                <a:solidFill>
                  <a:srgbClr val="008000"/>
                </a:solidFill>
              </a:rPr>
              <a:t>a[1]</a:t>
            </a:r>
            <a:r>
              <a:rPr lang="zh-CN" altLang="en-US" sz="1600">
                <a:solidFill>
                  <a:srgbClr val="008000"/>
                </a:solidFill>
              </a:rPr>
              <a:t>的值</a:t>
            </a:r>
            <a:endParaRPr lang="en-US" altLang="zh-CN" sz="1600">
              <a:solidFill>
                <a:srgbClr val="008000"/>
              </a:solidFill>
            </a:endParaRPr>
          </a:p>
        </p:txBody>
      </p:sp>
      <p:sp>
        <p:nvSpPr>
          <p:cNvPr id="19" name="圆角矩形 18"/>
          <p:cNvSpPr/>
          <p:nvPr/>
        </p:nvSpPr>
        <p:spPr>
          <a:xfrm>
            <a:off x="5749047" y="3468694"/>
            <a:ext cx="5564221"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zh-CN" altLang="en-US" sz="1600" smtClean="0">
                <a:solidFill>
                  <a:schemeClr val="tx1"/>
                </a:solidFill>
              </a:rPr>
              <a:t>*</a:t>
            </a:r>
            <a:r>
              <a:rPr lang="en-US" altLang="zh-CN" sz="1600" smtClean="0">
                <a:solidFill>
                  <a:schemeClr val="tx1"/>
                </a:solidFill>
              </a:rPr>
              <a:t>p++;	</a:t>
            </a:r>
            <a:r>
              <a:rPr lang="en-US" altLang="zh-CN" sz="1600" smtClean="0">
                <a:solidFill>
                  <a:srgbClr val="008000"/>
                </a:solidFill>
              </a:rPr>
              <a:t>/*</a:t>
            </a:r>
            <a:r>
              <a:rPr lang="zh-CN" altLang="en-US" sz="1600" smtClean="0">
                <a:solidFill>
                  <a:srgbClr val="008000"/>
                </a:solidFill>
              </a:rPr>
              <a:t>由于</a:t>
            </a:r>
            <a:r>
              <a:rPr lang="en-US" altLang="zh-CN" sz="1600">
                <a:solidFill>
                  <a:srgbClr val="008000"/>
                </a:solidFill>
              </a:rPr>
              <a:t>++</a:t>
            </a:r>
            <a:r>
              <a:rPr lang="zh-CN" altLang="en-US" sz="1600">
                <a:solidFill>
                  <a:srgbClr val="008000"/>
                </a:solidFill>
              </a:rPr>
              <a:t>和*同优先级，结合方向自右而左，因此它等价于*</a:t>
            </a:r>
            <a:r>
              <a:rPr lang="en-US" altLang="zh-CN" sz="1600">
                <a:solidFill>
                  <a:srgbClr val="008000"/>
                </a:solidFill>
              </a:rPr>
              <a:t>(p++)</a:t>
            </a:r>
            <a:r>
              <a:rPr lang="zh-CN" altLang="en-US" sz="1600">
                <a:solidFill>
                  <a:srgbClr val="008000"/>
                </a:solidFill>
              </a:rPr>
              <a:t>。先引用</a:t>
            </a:r>
            <a:r>
              <a:rPr lang="en-US" altLang="zh-CN" sz="1600">
                <a:solidFill>
                  <a:srgbClr val="008000"/>
                </a:solidFill>
              </a:rPr>
              <a:t>p</a:t>
            </a:r>
            <a:r>
              <a:rPr lang="zh-CN" altLang="en-US" sz="1600">
                <a:solidFill>
                  <a:srgbClr val="008000"/>
                </a:solidFill>
              </a:rPr>
              <a:t>的值，实现*</a:t>
            </a:r>
            <a:r>
              <a:rPr lang="en-US" altLang="zh-CN" sz="1600">
                <a:solidFill>
                  <a:srgbClr val="008000"/>
                </a:solidFill>
              </a:rPr>
              <a:t>p</a:t>
            </a:r>
            <a:r>
              <a:rPr lang="zh-CN" altLang="en-US" sz="1600">
                <a:solidFill>
                  <a:srgbClr val="008000"/>
                </a:solidFill>
              </a:rPr>
              <a:t>的运算，然后再使</a:t>
            </a:r>
            <a:r>
              <a:rPr lang="en-US" altLang="zh-CN" sz="1600">
                <a:solidFill>
                  <a:srgbClr val="008000"/>
                </a:solidFill>
              </a:rPr>
              <a:t>p</a:t>
            </a:r>
            <a:r>
              <a:rPr lang="zh-CN" altLang="en-US" sz="1600">
                <a:solidFill>
                  <a:srgbClr val="008000"/>
                </a:solidFill>
              </a:rPr>
              <a:t>自增</a:t>
            </a:r>
            <a:r>
              <a:rPr lang="en-US" altLang="zh-CN" sz="1600" smtClean="0">
                <a:solidFill>
                  <a:srgbClr val="008000"/>
                </a:solidFill>
              </a:rPr>
              <a:t>1*/</a:t>
            </a:r>
            <a:endParaRPr lang="en-US" altLang="zh-CN" sz="1600">
              <a:solidFill>
                <a:srgbClr val="008000"/>
              </a:solidFill>
            </a:endParaRPr>
          </a:p>
        </p:txBody>
      </p:sp>
      <p:sp>
        <p:nvSpPr>
          <p:cNvPr id="22" name="圆角矩形 21"/>
          <p:cNvSpPr/>
          <p:nvPr/>
        </p:nvSpPr>
        <p:spPr>
          <a:xfrm>
            <a:off x="1500158" y="4362436"/>
            <a:ext cx="3490131"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zh-CN" altLang="en-US" sz="1600" smtClean="0">
                <a:solidFill>
                  <a:schemeClr val="tx1"/>
                </a:solidFill>
              </a:rPr>
              <a:t>*</a:t>
            </a:r>
            <a:r>
              <a:rPr lang="en-US" altLang="zh-CN" sz="1600" smtClean="0">
                <a:solidFill>
                  <a:schemeClr val="tx1"/>
                </a:solidFill>
              </a:rPr>
              <a:t>(p++);	</a:t>
            </a:r>
            <a:r>
              <a:rPr lang="en-US" altLang="zh-CN" sz="1600">
                <a:solidFill>
                  <a:srgbClr val="008000"/>
                </a:solidFill>
              </a:rPr>
              <a:t>//</a:t>
            </a:r>
            <a:r>
              <a:rPr lang="zh-CN" altLang="en-US" sz="1600">
                <a:solidFill>
                  <a:srgbClr val="008000"/>
                </a:solidFill>
              </a:rPr>
              <a:t>先取*</a:t>
            </a:r>
            <a:r>
              <a:rPr lang="en-US" altLang="zh-CN" sz="1600">
                <a:solidFill>
                  <a:srgbClr val="008000"/>
                </a:solidFill>
              </a:rPr>
              <a:t>p</a:t>
            </a:r>
            <a:r>
              <a:rPr lang="zh-CN" altLang="en-US" sz="1600">
                <a:solidFill>
                  <a:srgbClr val="008000"/>
                </a:solidFill>
              </a:rPr>
              <a:t>值，然后使</a:t>
            </a:r>
            <a:r>
              <a:rPr lang="en-US" altLang="zh-CN" sz="1600">
                <a:solidFill>
                  <a:srgbClr val="008000"/>
                </a:solidFill>
              </a:rPr>
              <a:t>p</a:t>
            </a:r>
            <a:r>
              <a:rPr lang="zh-CN" altLang="en-US" sz="1600">
                <a:solidFill>
                  <a:srgbClr val="008000"/>
                </a:solidFill>
              </a:rPr>
              <a:t>加</a:t>
            </a:r>
            <a:r>
              <a:rPr lang="en-US" altLang="zh-CN" sz="1600">
                <a:solidFill>
                  <a:srgbClr val="008000"/>
                </a:solidFill>
              </a:rPr>
              <a:t>1</a:t>
            </a:r>
          </a:p>
          <a:p>
            <a:pPr algn="just">
              <a:spcBef>
                <a:spcPts val="600"/>
              </a:spcBef>
              <a:spcAft>
                <a:spcPts val="600"/>
              </a:spcAft>
              <a:defRPr/>
            </a:pPr>
            <a:r>
              <a:rPr lang="en-US" altLang="zh-CN" sz="1600" smtClean="0">
                <a:solidFill>
                  <a:schemeClr val="tx1"/>
                </a:solidFill>
              </a:rPr>
              <a:t>*(++p);	</a:t>
            </a:r>
            <a:r>
              <a:rPr lang="en-US" altLang="zh-CN" sz="1600">
                <a:solidFill>
                  <a:srgbClr val="008000"/>
                </a:solidFill>
              </a:rPr>
              <a:t>//</a:t>
            </a:r>
            <a:r>
              <a:rPr lang="zh-CN" altLang="en-US" sz="1600">
                <a:solidFill>
                  <a:srgbClr val="008000"/>
                </a:solidFill>
              </a:rPr>
              <a:t>先使</a:t>
            </a:r>
            <a:r>
              <a:rPr lang="en-US" altLang="zh-CN" sz="1600">
                <a:solidFill>
                  <a:srgbClr val="008000"/>
                </a:solidFill>
              </a:rPr>
              <a:t>p</a:t>
            </a:r>
            <a:r>
              <a:rPr lang="zh-CN" altLang="en-US" sz="1600">
                <a:solidFill>
                  <a:srgbClr val="008000"/>
                </a:solidFill>
              </a:rPr>
              <a:t>加</a:t>
            </a:r>
            <a:r>
              <a:rPr lang="en-US" altLang="zh-CN" sz="1600">
                <a:solidFill>
                  <a:srgbClr val="008000"/>
                </a:solidFill>
              </a:rPr>
              <a:t>1</a:t>
            </a:r>
            <a:r>
              <a:rPr lang="zh-CN" altLang="en-US" sz="1600">
                <a:solidFill>
                  <a:srgbClr val="008000"/>
                </a:solidFill>
              </a:rPr>
              <a:t>，再取*</a:t>
            </a:r>
            <a:r>
              <a:rPr lang="en-US" altLang="zh-CN" sz="1600">
                <a:solidFill>
                  <a:srgbClr val="008000"/>
                </a:solidFill>
              </a:rPr>
              <a:t>p</a:t>
            </a:r>
          </a:p>
        </p:txBody>
      </p:sp>
      <p:sp>
        <p:nvSpPr>
          <p:cNvPr id="23" name="圆角矩形 22"/>
          <p:cNvSpPr/>
          <p:nvPr/>
        </p:nvSpPr>
        <p:spPr>
          <a:xfrm>
            <a:off x="5749046" y="4362436"/>
            <a:ext cx="5564221"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en-US" altLang="zh-CN" sz="1600">
                <a:solidFill>
                  <a:schemeClr val="tx1"/>
                </a:solidFill>
              </a:rPr>
              <a:t>++(*p</a:t>
            </a:r>
            <a:r>
              <a:rPr lang="en-US" altLang="zh-CN" sz="1600" smtClean="0">
                <a:solidFill>
                  <a:schemeClr val="tx1"/>
                </a:solidFill>
              </a:rPr>
              <a:t>);	</a:t>
            </a:r>
            <a:r>
              <a:rPr lang="en-US" altLang="zh-CN" sz="1600" smtClean="0">
                <a:solidFill>
                  <a:srgbClr val="008000"/>
                </a:solidFill>
              </a:rPr>
              <a:t>/*</a:t>
            </a:r>
            <a:r>
              <a:rPr lang="zh-CN" altLang="en-US" sz="1600" smtClean="0">
                <a:solidFill>
                  <a:srgbClr val="008000"/>
                </a:solidFill>
              </a:rPr>
              <a:t>表示</a:t>
            </a:r>
            <a:r>
              <a:rPr lang="en-US" altLang="zh-CN" sz="1600">
                <a:solidFill>
                  <a:srgbClr val="008000"/>
                </a:solidFill>
              </a:rPr>
              <a:t>p</a:t>
            </a:r>
            <a:r>
              <a:rPr lang="zh-CN" altLang="en-US" sz="1600">
                <a:solidFill>
                  <a:srgbClr val="008000"/>
                </a:solidFill>
              </a:rPr>
              <a:t>所指向的元素值加</a:t>
            </a:r>
            <a:r>
              <a:rPr lang="en-US" altLang="zh-CN" sz="1600">
                <a:solidFill>
                  <a:srgbClr val="008000"/>
                </a:solidFill>
              </a:rPr>
              <a:t>1</a:t>
            </a:r>
            <a:r>
              <a:rPr lang="zh-CN" altLang="en-US" sz="1600">
                <a:solidFill>
                  <a:srgbClr val="008000"/>
                </a:solidFill>
              </a:rPr>
              <a:t>，如果</a:t>
            </a:r>
            <a:r>
              <a:rPr lang="en-US" altLang="zh-CN" sz="1600">
                <a:solidFill>
                  <a:srgbClr val="008000"/>
                </a:solidFill>
              </a:rPr>
              <a:t>p=a, </a:t>
            </a:r>
            <a:r>
              <a:rPr lang="zh-CN" altLang="en-US" sz="1600">
                <a:solidFill>
                  <a:srgbClr val="008000"/>
                </a:solidFill>
              </a:rPr>
              <a:t>则相当于</a:t>
            </a:r>
            <a:r>
              <a:rPr lang="en-US" altLang="zh-CN" sz="1600">
                <a:solidFill>
                  <a:srgbClr val="008000"/>
                </a:solidFill>
              </a:rPr>
              <a:t>++a[0]</a:t>
            </a:r>
            <a:r>
              <a:rPr lang="zh-CN" altLang="en-US" sz="1600">
                <a:solidFill>
                  <a:srgbClr val="008000"/>
                </a:solidFill>
              </a:rPr>
              <a:t>，若</a:t>
            </a:r>
            <a:r>
              <a:rPr lang="en-US" altLang="zh-CN" sz="1600">
                <a:solidFill>
                  <a:srgbClr val="008000"/>
                </a:solidFill>
              </a:rPr>
              <a:t>a[0]</a:t>
            </a:r>
            <a:r>
              <a:rPr lang="zh-CN" altLang="en-US" sz="1600">
                <a:solidFill>
                  <a:srgbClr val="008000"/>
                </a:solidFill>
              </a:rPr>
              <a:t>的值为</a:t>
            </a:r>
            <a:r>
              <a:rPr lang="en-US" altLang="zh-CN" sz="1600">
                <a:solidFill>
                  <a:srgbClr val="008000"/>
                </a:solidFill>
              </a:rPr>
              <a:t>3</a:t>
            </a:r>
            <a:r>
              <a:rPr lang="zh-CN" altLang="en-US" sz="1600">
                <a:solidFill>
                  <a:srgbClr val="008000"/>
                </a:solidFill>
              </a:rPr>
              <a:t>，则</a:t>
            </a:r>
            <a:r>
              <a:rPr lang="en-US" altLang="zh-CN" sz="1600">
                <a:solidFill>
                  <a:srgbClr val="008000"/>
                </a:solidFill>
              </a:rPr>
              <a:t>a[0]</a:t>
            </a:r>
            <a:r>
              <a:rPr lang="zh-CN" altLang="en-US" sz="1600">
                <a:solidFill>
                  <a:srgbClr val="008000"/>
                </a:solidFill>
              </a:rPr>
              <a:t>的值为</a:t>
            </a:r>
            <a:r>
              <a:rPr lang="en-US" altLang="zh-CN" sz="1600">
                <a:solidFill>
                  <a:srgbClr val="008000"/>
                </a:solidFill>
              </a:rPr>
              <a:t>4</a:t>
            </a:r>
            <a:r>
              <a:rPr lang="zh-CN" altLang="en-US" sz="1600">
                <a:solidFill>
                  <a:srgbClr val="008000"/>
                </a:solidFill>
              </a:rPr>
              <a:t>。注意</a:t>
            </a:r>
            <a:r>
              <a:rPr lang="en-US" altLang="zh-CN" sz="1600">
                <a:solidFill>
                  <a:srgbClr val="008000"/>
                </a:solidFill>
              </a:rPr>
              <a:t>: </a:t>
            </a:r>
            <a:r>
              <a:rPr lang="zh-CN" altLang="en-US" sz="1600">
                <a:solidFill>
                  <a:srgbClr val="008000"/>
                </a:solidFill>
              </a:rPr>
              <a:t>是元素</a:t>
            </a:r>
            <a:r>
              <a:rPr lang="en-US" altLang="zh-CN" sz="1600">
                <a:solidFill>
                  <a:srgbClr val="008000"/>
                </a:solidFill>
              </a:rPr>
              <a:t>a[0]</a:t>
            </a:r>
            <a:r>
              <a:rPr lang="zh-CN" altLang="en-US" sz="1600">
                <a:solidFill>
                  <a:srgbClr val="008000"/>
                </a:solidFill>
              </a:rPr>
              <a:t>的值加</a:t>
            </a:r>
            <a:r>
              <a:rPr lang="en-US" altLang="zh-CN" sz="1600">
                <a:solidFill>
                  <a:srgbClr val="008000"/>
                </a:solidFill>
              </a:rPr>
              <a:t>1</a:t>
            </a:r>
            <a:r>
              <a:rPr lang="zh-CN" altLang="en-US" sz="1600">
                <a:solidFill>
                  <a:srgbClr val="008000"/>
                </a:solidFill>
              </a:rPr>
              <a:t>，而不是指针</a:t>
            </a:r>
            <a:r>
              <a:rPr lang="en-US" altLang="zh-CN" sz="1600">
                <a:solidFill>
                  <a:srgbClr val="008000"/>
                </a:solidFill>
              </a:rPr>
              <a:t>p</a:t>
            </a:r>
            <a:r>
              <a:rPr lang="zh-CN" altLang="en-US" sz="1600">
                <a:solidFill>
                  <a:srgbClr val="008000"/>
                </a:solidFill>
              </a:rPr>
              <a:t>的值加</a:t>
            </a:r>
            <a:r>
              <a:rPr lang="en-US" altLang="zh-CN" sz="1600" smtClean="0">
                <a:solidFill>
                  <a:srgbClr val="008000"/>
                </a:solidFill>
              </a:rPr>
              <a:t>1*/</a:t>
            </a:r>
            <a:endParaRPr lang="en-US" altLang="zh-CN" sz="1600">
              <a:solidFill>
                <a:srgbClr val="008000"/>
              </a:solidFill>
            </a:endParaRPr>
          </a:p>
        </p:txBody>
      </p:sp>
      <p:sp>
        <p:nvSpPr>
          <p:cNvPr id="24" name="圆角矩形 23"/>
          <p:cNvSpPr/>
          <p:nvPr/>
        </p:nvSpPr>
        <p:spPr>
          <a:xfrm>
            <a:off x="5116747" y="5256178"/>
            <a:ext cx="6196520" cy="1150270"/>
          </a:xfrm>
          <a:prstGeom prst="roundRect">
            <a:avLst>
              <a:gd name="adj" fmla="val 482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en-US" altLang="zh-CN" sz="1600">
                <a:solidFill>
                  <a:schemeClr val="tx1"/>
                </a:solidFill>
              </a:rPr>
              <a:t>*(p-</a:t>
            </a:r>
            <a:r>
              <a:rPr lang="en-US" altLang="zh-CN" sz="1600" smtClean="0">
                <a:solidFill>
                  <a:schemeClr val="tx1"/>
                </a:solidFill>
              </a:rPr>
              <a:t>-)	</a:t>
            </a:r>
            <a:r>
              <a:rPr lang="en-US" altLang="zh-CN" sz="1600" smtClean="0">
                <a:solidFill>
                  <a:srgbClr val="008000"/>
                </a:solidFill>
              </a:rPr>
              <a:t>//</a:t>
            </a:r>
            <a:r>
              <a:rPr lang="zh-CN" altLang="en-US" sz="1600" smtClean="0">
                <a:solidFill>
                  <a:srgbClr val="008000"/>
                </a:solidFill>
              </a:rPr>
              <a:t>相当于</a:t>
            </a:r>
            <a:r>
              <a:rPr lang="en-US" altLang="zh-CN" sz="1600">
                <a:solidFill>
                  <a:srgbClr val="008000"/>
                </a:solidFill>
              </a:rPr>
              <a:t>a[i--]</a:t>
            </a:r>
            <a:r>
              <a:rPr lang="zh-CN" altLang="en-US" sz="1600">
                <a:solidFill>
                  <a:srgbClr val="008000"/>
                </a:solidFill>
              </a:rPr>
              <a:t>，先对</a:t>
            </a:r>
            <a:r>
              <a:rPr lang="en-US" altLang="zh-CN" sz="1600">
                <a:solidFill>
                  <a:srgbClr val="008000"/>
                </a:solidFill>
              </a:rPr>
              <a:t>p</a:t>
            </a:r>
            <a:r>
              <a:rPr lang="zh-CN" altLang="en-US" sz="1600">
                <a:solidFill>
                  <a:srgbClr val="008000"/>
                </a:solidFill>
              </a:rPr>
              <a:t>进行“*”</a:t>
            </a:r>
            <a:r>
              <a:rPr lang="zh-CN" altLang="en-US" sz="1600" smtClean="0">
                <a:solidFill>
                  <a:srgbClr val="008000"/>
                </a:solidFill>
              </a:rPr>
              <a:t>运算，</a:t>
            </a:r>
            <a:r>
              <a:rPr lang="zh-CN" altLang="en-US" sz="1600">
                <a:solidFill>
                  <a:srgbClr val="008000"/>
                </a:solidFill>
              </a:rPr>
              <a:t>再使</a:t>
            </a:r>
            <a:r>
              <a:rPr lang="en-US" altLang="zh-CN" sz="1600">
                <a:solidFill>
                  <a:srgbClr val="008000"/>
                </a:solidFill>
              </a:rPr>
              <a:t>p</a:t>
            </a:r>
            <a:r>
              <a:rPr lang="zh-CN" altLang="en-US" sz="1600">
                <a:solidFill>
                  <a:srgbClr val="008000"/>
                </a:solidFill>
              </a:rPr>
              <a:t>自</a:t>
            </a:r>
            <a:r>
              <a:rPr lang="zh-CN" altLang="en-US" sz="1600" smtClean="0">
                <a:solidFill>
                  <a:srgbClr val="008000"/>
                </a:solidFill>
              </a:rPr>
              <a:t>减</a:t>
            </a:r>
            <a:endParaRPr lang="zh-CN" altLang="en-US" sz="1600">
              <a:solidFill>
                <a:srgbClr val="008000"/>
              </a:solidFill>
            </a:endParaRPr>
          </a:p>
          <a:p>
            <a:pPr algn="just">
              <a:spcBef>
                <a:spcPts val="600"/>
              </a:spcBef>
              <a:spcAft>
                <a:spcPts val="600"/>
              </a:spcAft>
              <a:defRPr/>
            </a:pPr>
            <a:r>
              <a:rPr lang="zh-CN" altLang="en-US" sz="1600">
                <a:solidFill>
                  <a:schemeClr val="tx1"/>
                </a:solidFill>
              </a:rPr>
              <a:t>*</a:t>
            </a:r>
            <a:r>
              <a:rPr lang="en-US" altLang="zh-CN" sz="1600">
                <a:solidFill>
                  <a:schemeClr val="tx1"/>
                </a:solidFill>
              </a:rPr>
              <a:t>(++p</a:t>
            </a:r>
            <a:r>
              <a:rPr lang="en-US" altLang="zh-CN" sz="1600" smtClean="0">
                <a:solidFill>
                  <a:schemeClr val="tx1"/>
                </a:solidFill>
              </a:rPr>
              <a:t>)	</a:t>
            </a:r>
            <a:r>
              <a:rPr lang="en-US" altLang="zh-CN" sz="1600" smtClean="0">
                <a:solidFill>
                  <a:srgbClr val="008000"/>
                </a:solidFill>
              </a:rPr>
              <a:t>//</a:t>
            </a:r>
            <a:r>
              <a:rPr lang="zh-CN" altLang="en-US" sz="1600" smtClean="0">
                <a:solidFill>
                  <a:srgbClr val="008000"/>
                </a:solidFill>
              </a:rPr>
              <a:t>相当于</a:t>
            </a:r>
            <a:r>
              <a:rPr lang="en-US" altLang="zh-CN" sz="1600">
                <a:solidFill>
                  <a:srgbClr val="008000"/>
                </a:solidFill>
              </a:rPr>
              <a:t>a[++i]</a:t>
            </a:r>
            <a:r>
              <a:rPr lang="zh-CN" altLang="en-US" sz="1600">
                <a:solidFill>
                  <a:srgbClr val="008000"/>
                </a:solidFill>
              </a:rPr>
              <a:t>，先使</a:t>
            </a:r>
            <a:r>
              <a:rPr lang="en-US" altLang="zh-CN" sz="1600">
                <a:solidFill>
                  <a:srgbClr val="008000"/>
                </a:solidFill>
              </a:rPr>
              <a:t>p</a:t>
            </a:r>
            <a:r>
              <a:rPr lang="zh-CN" altLang="en-US" sz="1600">
                <a:solidFill>
                  <a:srgbClr val="008000"/>
                </a:solidFill>
              </a:rPr>
              <a:t>自加，再进行“*”</a:t>
            </a:r>
            <a:r>
              <a:rPr lang="zh-CN" altLang="en-US" sz="1600" smtClean="0">
                <a:solidFill>
                  <a:srgbClr val="008000"/>
                </a:solidFill>
              </a:rPr>
              <a:t>运算</a:t>
            </a:r>
            <a:endParaRPr lang="zh-CN" altLang="en-US" sz="1600">
              <a:solidFill>
                <a:srgbClr val="008000"/>
              </a:solidFill>
            </a:endParaRPr>
          </a:p>
          <a:p>
            <a:pPr algn="just">
              <a:spcBef>
                <a:spcPts val="600"/>
              </a:spcBef>
              <a:spcAft>
                <a:spcPts val="600"/>
              </a:spcAft>
              <a:defRPr/>
            </a:pPr>
            <a:r>
              <a:rPr lang="zh-CN" altLang="en-US" sz="1600">
                <a:solidFill>
                  <a:schemeClr val="tx1"/>
                </a:solidFill>
              </a:rPr>
              <a:t>*</a:t>
            </a:r>
            <a:r>
              <a:rPr lang="en-US" altLang="zh-CN" sz="1600">
                <a:solidFill>
                  <a:schemeClr val="tx1"/>
                </a:solidFill>
              </a:rPr>
              <a:t>(--p</a:t>
            </a:r>
            <a:r>
              <a:rPr lang="en-US" altLang="zh-CN" sz="1600" smtClean="0">
                <a:solidFill>
                  <a:schemeClr val="tx1"/>
                </a:solidFill>
              </a:rPr>
              <a:t>)	</a:t>
            </a:r>
            <a:r>
              <a:rPr lang="en-US" altLang="zh-CN" sz="1600" smtClean="0">
                <a:solidFill>
                  <a:srgbClr val="008000"/>
                </a:solidFill>
              </a:rPr>
              <a:t>//</a:t>
            </a:r>
            <a:r>
              <a:rPr lang="zh-CN" altLang="en-US" sz="1600" smtClean="0">
                <a:solidFill>
                  <a:srgbClr val="008000"/>
                </a:solidFill>
              </a:rPr>
              <a:t>相当于</a:t>
            </a:r>
            <a:r>
              <a:rPr lang="en-US" altLang="zh-CN" sz="1600">
                <a:solidFill>
                  <a:srgbClr val="008000"/>
                </a:solidFill>
              </a:rPr>
              <a:t>a[--i]</a:t>
            </a:r>
            <a:r>
              <a:rPr lang="zh-CN" altLang="en-US" sz="1600">
                <a:solidFill>
                  <a:srgbClr val="008000"/>
                </a:solidFill>
              </a:rPr>
              <a:t>，先使</a:t>
            </a:r>
            <a:r>
              <a:rPr lang="en-US" altLang="zh-CN" sz="1600">
                <a:solidFill>
                  <a:srgbClr val="008000"/>
                </a:solidFill>
              </a:rPr>
              <a:t>p</a:t>
            </a:r>
            <a:r>
              <a:rPr lang="zh-CN" altLang="en-US" sz="1600">
                <a:solidFill>
                  <a:srgbClr val="008000"/>
                </a:solidFill>
              </a:rPr>
              <a:t>自减，再进行“*”</a:t>
            </a:r>
            <a:r>
              <a:rPr lang="zh-CN" altLang="en-US" sz="1600" smtClean="0">
                <a:solidFill>
                  <a:srgbClr val="008000"/>
                </a:solidFill>
              </a:rPr>
              <a:t>运算</a:t>
            </a:r>
            <a:endParaRPr lang="zh-CN" altLang="en-US" sz="1600">
              <a:solidFill>
                <a:srgbClr val="008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Title_1"/>
          <p:cNvSpPr/>
          <p:nvPr>
            <p:custDataLst>
              <p:tags r:id="rId1"/>
            </p:custDataLst>
          </p:nvPr>
        </p:nvSpPr>
        <p:spPr>
          <a:xfrm>
            <a:off x="1247080" y="624314"/>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smtClean="0">
                <a:solidFill>
                  <a:srgbClr val="FFFFFF"/>
                </a:solidFill>
                <a:latin typeface="微软雅黑" panose="020B0503020204020204" pitchFamily="34" charset="-122"/>
                <a:ea typeface="微软雅黑" panose="020B0503020204020204" pitchFamily="34" charset="-122"/>
              </a:rPr>
              <a:t>指  针</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MH_Desc_1"/>
          <p:cNvSpPr/>
          <p:nvPr>
            <p:custDataLst>
              <p:tags r:id="rId2"/>
            </p:custDataLst>
          </p:nvPr>
        </p:nvSpPr>
        <p:spPr>
          <a:xfrm>
            <a:off x="1247080" y="1137479"/>
            <a:ext cx="9900818" cy="505904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如果在程序中定义了一个变量，在对程序进行编译时，系统就会给这个变量分配内存单元。编译系统根据程序中定义的变量类型，分配一定长度的空间。内存区的每一个字节有一个编号，这就是</a:t>
            </a:r>
            <a:r>
              <a:rPr lang="zh-CN" altLang="en-US" smtClean="0">
                <a:solidFill>
                  <a:schemeClr val="tx1"/>
                </a:solidFill>
              </a:rPr>
              <a:t>“</a:t>
            </a:r>
            <a:r>
              <a:rPr lang="zh-CN" altLang="en-US" b="1" smtClean="0">
                <a:solidFill>
                  <a:schemeClr val="tx1"/>
                </a:solidFill>
              </a:rPr>
              <a:t>地址</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a:solidFill>
                  <a:schemeClr val="tx1"/>
                </a:solidFill>
              </a:rPr>
              <a:t>由于通过地址能找到所需的变量单元，可以说，</a:t>
            </a:r>
            <a:r>
              <a:rPr lang="zh-CN" altLang="en-US" b="1">
                <a:solidFill>
                  <a:schemeClr val="tx1"/>
                </a:solidFill>
              </a:rPr>
              <a:t>地址指向该变量单元</a:t>
            </a:r>
            <a:r>
              <a:rPr lang="zh-CN" altLang="en-US">
                <a:solidFill>
                  <a:schemeClr val="tx1"/>
                </a:solidFill>
              </a:rPr>
              <a:t>，将</a:t>
            </a:r>
            <a:r>
              <a:rPr lang="zh-CN" altLang="en-US" b="1">
                <a:solidFill>
                  <a:schemeClr val="tx1"/>
                </a:solidFill>
              </a:rPr>
              <a:t>地址形象化地称为</a:t>
            </a:r>
            <a:r>
              <a:rPr lang="zh-CN" altLang="en-US" b="1" smtClean="0">
                <a:solidFill>
                  <a:schemeClr val="tx1"/>
                </a:solidFill>
              </a:rPr>
              <a:t>“指针”</a:t>
            </a:r>
            <a:r>
              <a:rPr lang="zh-CN" altLang="en-US" smtClean="0">
                <a:solidFill>
                  <a:schemeClr val="tx1"/>
                </a:solidFill>
              </a:rPr>
              <a:t>。</a:t>
            </a:r>
            <a:endParaRPr lang="en-US" altLang="zh-CN" smtClean="0">
              <a:solidFill>
                <a:schemeClr val="tx1"/>
              </a:solidFill>
            </a:endParaRPr>
          </a:p>
          <a:p>
            <a:pPr algn="just">
              <a:lnSpc>
                <a:spcPct val="150000"/>
              </a:lnSpc>
              <a:defRPr/>
            </a:pPr>
            <a:r>
              <a:rPr lang="en-US" altLang="zh-CN">
                <a:solidFill>
                  <a:schemeClr val="tx1"/>
                </a:solidFill>
              </a:rPr>
              <a:t>C</a:t>
            </a:r>
            <a:r>
              <a:rPr lang="zh-CN" altLang="en-US">
                <a:solidFill>
                  <a:schemeClr val="tx1"/>
                </a:solidFill>
              </a:rPr>
              <a:t>语言中的地址包括位置信息</a:t>
            </a:r>
            <a:r>
              <a:rPr lang="en-US" altLang="zh-CN">
                <a:solidFill>
                  <a:schemeClr val="tx1"/>
                </a:solidFill>
              </a:rPr>
              <a:t>(</a:t>
            </a:r>
            <a:r>
              <a:rPr lang="zh-CN" altLang="en-US">
                <a:solidFill>
                  <a:schemeClr val="tx1"/>
                </a:solidFill>
              </a:rPr>
              <a:t>内存编号，或称纯地址</a:t>
            </a:r>
            <a:r>
              <a:rPr lang="en-US" altLang="zh-CN">
                <a:solidFill>
                  <a:schemeClr val="tx1"/>
                </a:solidFill>
              </a:rPr>
              <a:t>)</a:t>
            </a:r>
            <a:r>
              <a:rPr lang="zh-CN" altLang="en-US">
                <a:solidFill>
                  <a:schemeClr val="tx1"/>
                </a:solidFill>
              </a:rPr>
              <a:t>和它所指向的数据的类型信息，或者说它是“带类型的地址”</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a:solidFill>
                  <a:schemeClr val="tx1"/>
                </a:solidFill>
              </a:rPr>
              <a:t>存储单元的地址和存储单元的</a:t>
            </a:r>
            <a:r>
              <a:rPr lang="zh-CN" altLang="en-US" smtClean="0">
                <a:solidFill>
                  <a:schemeClr val="tx1"/>
                </a:solidFill>
              </a:rPr>
              <a:t>内容是两个不同的概念。</a:t>
            </a:r>
            <a:endParaRPr lang="en-US" altLang="zh-CN" smtClean="0">
              <a:solidFill>
                <a:schemeClr val="tx1"/>
              </a:solidFill>
            </a:endParaRPr>
          </a:p>
          <a:p>
            <a:pPr algn="just">
              <a:lnSpc>
                <a:spcPct val="150000"/>
              </a:lnSpc>
              <a:defRPr/>
            </a:pPr>
            <a:r>
              <a:rPr lang="zh-CN" altLang="en-US">
                <a:solidFill>
                  <a:schemeClr val="tx1"/>
                </a:solidFill>
              </a:rPr>
              <a:t>在程序中一般是通过变量名来引用变量的</a:t>
            </a:r>
            <a:r>
              <a:rPr lang="zh-CN" altLang="en-US" smtClean="0">
                <a:solidFill>
                  <a:schemeClr val="tx1"/>
                </a:solidFill>
              </a:rPr>
              <a:t>值。</a:t>
            </a:r>
            <a:endParaRPr lang="en-US" altLang="zh-CN" smtClean="0">
              <a:solidFill>
                <a:schemeClr val="tx1"/>
              </a:solidFill>
            </a:endParaRPr>
          </a:p>
          <a:p>
            <a:pPr algn="just">
              <a:lnSpc>
                <a:spcPct val="150000"/>
              </a:lnSpc>
              <a:defRPr/>
            </a:pPr>
            <a:r>
              <a:rPr lang="zh-CN" altLang="en-US">
                <a:solidFill>
                  <a:schemeClr val="tx1"/>
                </a:solidFill>
              </a:rPr>
              <a:t>直接按变量名进行的访问，称为“</a:t>
            </a:r>
            <a:r>
              <a:rPr lang="zh-CN" altLang="en-US" b="1">
                <a:solidFill>
                  <a:schemeClr val="tx1"/>
                </a:solidFill>
              </a:rPr>
              <a:t>直接访问</a:t>
            </a:r>
            <a:r>
              <a:rPr lang="zh-CN" altLang="en-US">
                <a:solidFill>
                  <a:schemeClr val="tx1"/>
                </a:solidFill>
              </a:rPr>
              <a:t>”方式</a:t>
            </a:r>
            <a:r>
              <a:rPr lang="zh-CN" altLang="en-US" smtClean="0">
                <a:solidFill>
                  <a:schemeClr val="tx1"/>
                </a:solidFill>
              </a:rPr>
              <a:t>。还</a:t>
            </a:r>
            <a:r>
              <a:rPr lang="zh-CN" altLang="en-US">
                <a:solidFill>
                  <a:schemeClr val="tx1"/>
                </a:solidFill>
              </a:rPr>
              <a:t>可以采用另一种</a:t>
            </a:r>
            <a:r>
              <a:rPr lang="zh-CN" altLang="en-US" smtClean="0">
                <a:solidFill>
                  <a:schemeClr val="tx1"/>
                </a:solidFill>
              </a:rPr>
              <a:t>称为</a:t>
            </a:r>
            <a:endParaRPr lang="en-US" altLang="zh-CN" smtClean="0">
              <a:solidFill>
                <a:schemeClr val="tx1"/>
              </a:solidFill>
            </a:endParaRPr>
          </a:p>
          <a:p>
            <a:pPr algn="just">
              <a:lnSpc>
                <a:spcPct val="150000"/>
              </a:lnSpc>
              <a:defRPr/>
            </a:pPr>
            <a:r>
              <a:rPr lang="zh-CN" altLang="en-US" smtClean="0">
                <a:solidFill>
                  <a:schemeClr val="tx1"/>
                </a:solidFill>
              </a:rPr>
              <a:t>“</a:t>
            </a:r>
            <a:r>
              <a:rPr lang="zh-CN" altLang="en-US" b="1" smtClean="0">
                <a:solidFill>
                  <a:schemeClr val="tx1"/>
                </a:solidFill>
              </a:rPr>
              <a:t>间接访问</a:t>
            </a:r>
            <a:r>
              <a:rPr lang="zh-CN" altLang="en-US" smtClean="0">
                <a:solidFill>
                  <a:schemeClr val="tx1"/>
                </a:solidFill>
              </a:rPr>
              <a:t>”</a:t>
            </a:r>
            <a:r>
              <a:rPr lang="zh-CN" altLang="en-US">
                <a:solidFill>
                  <a:schemeClr val="tx1"/>
                </a:solidFill>
              </a:rPr>
              <a:t>的方式，即将</a:t>
            </a:r>
            <a:r>
              <a:rPr lang="zh-CN" altLang="en-US" smtClean="0">
                <a:solidFill>
                  <a:schemeClr val="tx1"/>
                </a:solidFill>
              </a:rPr>
              <a:t>变量的</a:t>
            </a:r>
            <a:r>
              <a:rPr lang="zh-CN" altLang="en-US">
                <a:solidFill>
                  <a:schemeClr val="tx1"/>
                </a:solidFill>
              </a:rPr>
              <a:t>地址存放在另一</a:t>
            </a:r>
            <a:r>
              <a:rPr lang="zh-CN" altLang="en-US" smtClean="0">
                <a:solidFill>
                  <a:schemeClr val="tx1"/>
                </a:solidFill>
              </a:rPr>
              <a:t>变量（</a:t>
            </a:r>
            <a:r>
              <a:rPr lang="zh-CN" altLang="en-US" b="1" smtClean="0">
                <a:solidFill>
                  <a:schemeClr val="tx1"/>
                </a:solidFill>
              </a:rPr>
              <a:t>指针变量</a:t>
            </a:r>
            <a:r>
              <a:rPr lang="zh-CN" altLang="en-US" smtClean="0">
                <a:solidFill>
                  <a:schemeClr val="tx1"/>
                </a:solidFill>
              </a:rPr>
              <a:t>）中，</a:t>
            </a:r>
            <a:endParaRPr lang="en-US" altLang="zh-CN" smtClean="0">
              <a:solidFill>
                <a:schemeClr val="tx1"/>
              </a:solidFill>
            </a:endParaRPr>
          </a:p>
          <a:p>
            <a:pPr algn="just">
              <a:lnSpc>
                <a:spcPct val="150000"/>
              </a:lnSpc>
              <a:defRPr/>
            </a:pPr>
            <a:r>
              <a:rPr lang="zh-CN" altLang="en-US" smtClean="0">
                <a:solidFill>
                  <a:schemeClr val="tx1"/>
                </a:solidFill>
              </a:rPr>
              <a:t>然后</a:t>
            </a:r>
            <a:r>
              <a:rPr lang="zh-CN" altLang="en-US">
                <a:solidFill>
                  <a:schemeClr val="tx1"/>
                </a:solidFill>
              </a:rPr>
              <a:t>通过</a:t>
            </a:r>
            <a:r>
              <a:rPr lang="zh-CN" altLang="en-US" smtClean="0">
                <a:solidFill>
                  <a:schemeClr val="tx1"/>
                </a:solidFill>
              </a:rPr>
              <a:t>该指针变量</a:t>
            </a:r>
            <a:r>
              <a:rPr lang="zh-CN" altLang="en-US">
                <a:solidFill>
                  <a:schemeClr val="tx1"/>
                </a:solidFill>
              </a:rPr>
              <a:t>来</a:t>
            </a:r>
            <a:r>
              <a:rPr lang="zh-CN" altLang="en-US" smtClean="0">
                <a:solidFill>
                  <a:schemeClr val="tx1"/>
                </a:solidFill>
              </a:rPr>
              <a:t>找到对应变量的</a:t>
            </a:r>
            <a:r>
              <a:rPr lang="zh-CN" altLang="en-US">
                <a:solidFill>
                  <a:schemeClr val="tx1"/>
                </a:solidFill>
              </a:rPr>
              <a:t>地址，从而</a:t>
            </a:r>
            <a:r>
              <a:rPr lang="zh-CN" altLang="en-US" smtClean="0">
                <a:solidFill>
                  <a:schemeClr val="tx1"/>
                </a:solidFill>
              </a:rPr>
              <a:t>访问变量</a:t>
            </a:r>
            <a:r>
              <a:rPr lang="zh-CN" altLang="en-US">
                <a:solidFill>
                  <a:schemeClr val="tx1"/>
                </a:solidFill>
              </a:rPr>
              <a:t>。</a:t>
            </a:r>
            <a:endParaRPr lang="zh-CN" altLang="en-US" dirty="0">
              <a:solidFill>
                <a:schemeClr val="tx1"/>
              </a:solidFill>
            </a:endParaRPr>
          </a:p>
        </p:txBody>
      </p:sp>
      <p:sp>
        <p:nvSpPr>
          <p:cNvPr id="4" name="圆角矩形 12"/>
          <p:cNvSpPr/>
          <p:nvPr/>
        </p:nvSpPr>
        <p:spPr>
          <a:xfrm>
            <a:off x="6779016" y="4043463"/>
            <a:ext cx="1988309" cy="661300"/>
          </a:xfrm>
          <a:prstGeom prst="roundRect">
            <a:avLst>
              <a:gd name="adj" fmla="val 8075"/>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smtClean="0"/>
              <a:t>int i=1,j=2,k=3;</a:t>
            </a:r>
          </a:p>
          <a:p>
            <a:pPr defTabSz="363855">
              <a:lnSpc>
                <a:spcPct val="120000"/>
              </a:lnSpc>
            </a:pPr>
            <a:r>
              <a:rPr lang="en-US" altLang="zh-CN" sz="1400" smtClean="0">
                <a:solidFill>
                  <a:srgbClr val="008000"/>
                </a:solidFill>
              </a:rPr>
              <a:t>//</a:t>
            </a:r>
            <a:r>
              <a:rPr lang="zh-CN" altLang="en-US" sz="1400" smtClean="0">
                <a:solidFill>
                  <a:srgbClr val="008000"/>
                </a:solidFill>
              </a:rPr>
              <a:t>设</a:t>
            </a:r>
            <a:r>
              <a:rPr lang="en-US" altLang="zh-CN" sz="1400" smtClean="0">
                <a:solidFill>
                  <a:srgbClr val="008000"/>
                </a:solidFill>
              </a:rPr>
              <a:t>int</a:t>
            </a:r>
            <a:r>
              <a:rPr lang="zh-CN" altLang="en-US" sz="1400" smtClean="0">
                <a:solidFill>
                  <a:srgbClr val="008000"/>
                </a:solidFill>
              </a:rPr>
              <a:t>变量占</a:t>
            </a:r>
            <a:r>
              <a:rPr lang="en-US" altLang="zh-CN" sz="1400" smtClean="0">
                <a:solidFill>
                  <a:srgbClr val="008000"/>
                </a:solidFill>
              </a:rPr>
              <a:t>2</a:t>
            </a:r>
            <a:r>
              <a:rPr lang="zh-CN" altLang="en-US" sz="1400" smtClean="0">
                <a:solidFill>
                  <a:srgbClr val="008000"/>
                </a:solidFill>
              </a:rPr>
              <a:t>字节</a:t>
            </a:r>
            <a:endParaRPr lang="zh-CN" altLang="en-US" sz="1400" dirty="0">
              <a:solidFill>
                <a:srgbClr val="008000"/>
              </a:solidFill>
            </a:endParaRPr>
          </a:p>
        </p:txBody>
      </p:sp>
      <p:graphicFrame>
        <p:nvGraphicFramePr>
          <p:cNvPr id="5" name="表格 4"/>
          <p:cNvGraphicFramePr>
            <a:graphicFrameLocks noGrp="1"/>
          </p:cNvGraphicFramePr>
          <p:nvPr/>
        </p:nvGraphicFramePr>
        <p:xfrm>
          <a:off x="8871627" y="4043463"/>
          <a:ext cx="2276271" cy="2133600"/>
        </p:xfrm>
        <a:graphic>
          <a:graphicData uri="http://schemas.openxmlformats.org/drawingml/2006/table">
            <a:tbl>
              <a:tblPr>
                <a:tableStyleId>{5C22544A-7EE6-4342-B048-85BDC9FD1C3A}</a:tableStyleId>
              </a:tblPr>
              <a:tblGrid>
                <a:gridCol w="758757">
                  <a:extLst>
                    <a:ext uri="{9D8B030D-6E8A-4147-A177-3AD203B41FA5}">
                      <a16:colId xmlns:a16="http://schemas.microsoft.com/office/drawing/2014/main" val="20000"/>
                    </a:ext>
                  </a:extLst>
                </a:gridCol>
                <a:gridCol w="758757">
                  <a:extLst>
                    <a:ext uri="{9D8B030D-6E8A-4147-A177-3AD203B41FA5}">
                      <a16:colId xmlns:a16="http://schemas.microsoft.com/office/drawing/2014/main" val="20001"/>
                    </a:ext>
                  </a:extLst>
                </a:gridCol>
                <a:gridCol w="758757">
                  <a:extLst>
                    <a:ext uri="{9D8B030D-6E8A-4147-A177-3AD203B41FA5}">
                      <a16:colId xmlns:a16="http://schemas.microsoft.com/office/drawing/2014/main" val="20002"/>
                    </a:ext>
                  </a:extLst>
                </a:gridCol>
              </a:tblGrid>
              <a:tr h="0">
                <a:tc>
                  <a:txBody>
                    <a:bodyPr/>
                    <a:lstStyle/>
                    <a:p>
                      <a:pPr algn="ctr"/>
                      <a:r>
                        <a:rPr lang="zh-CN" altLang="en-US" sz="1400" smtClean="0"/>
                        <a:t>变量名</a:t>
                      </a:r>
                      <a:endParaRPr lang="zh-CN" altLang="en-US" sz="1400"/>
                    </a:p>
                  </a:txBody>
                  <a:tcPr anchor="ctr"/>
                </a:tc>
                <a:tc>
                  <a:txBody>
                    <a:bodyPr/>
                    <a:lstStyle/>
                    <a:p>
                      <a:pPr algn="ctr"/>
                      <a:r>
                        <a:rPr lang="zh-CN" altLang="en-US" sz="1400" smtClean="0"/>
                        <a:t>地址</a:t>
                      </a:r>
                      <a:endParaRPr lang="zh-CN" altLang="en-US" sz="1400"/>
                    </a:p>
                  </a:txBody>
                  <a:tcPr anchor="ctr"/>
                </a:tc>
                <a:tc>
                  <a:txBody>
                    <a:bodyPr/>
                    <a:lstStyle/>
                    <a:p>
                      <a:pPr algn="ctr"/>
                      <a:r>
                        <a:rPr lang="zh-CN" altLang="en-US" sz="1400" smtClean="0"/>
                        <a:t>内容</a:t>
                      </a:r>
                      <a:endParaRPr lang="zh-CN" altLang="en-US" sz="1400"/>
                    </a:p>
                  </a:txBody>
                  <a:tcPr anchor="ctr"/>
                </a:tc>
                <a:extLst>
                  <a:ext uri="{0D108BD9-81ED-4DB2-BD59-A6C34878D82A}">
                    <a16:rowId xmlns:a16="http://schemas.microsoft.com/office/drawing/2014/main" val="10000"/>
                  </a:ext>
                </a:extLst>
              </a:tr>
              <a:tr h="0">
                <a:tc rowSpan="2">
                  <a:txBody>
                    <a:bodyPr/>
                    <a:lstStyle/>
                    <a:p>
                      <a:pPr algn="ctr"/>
                      <a:r>
                        <a:rPr lang="en-US" altLang="zh-CN" sz="1400" smtClean="0"/>
                        <a:t>i</a:t>
                      </a:r>
                      <a:endParaRPr lang="zh-CN" altLang="en-US" sz="1400"/>
                    </a:p>
                  </a:txBody>
                  <a:tcPr anchor="ctr"/>
                </a:tc>
                <a:tc>
                  <a:txBody>
                    <a:bodyPr/>
                    <a:lstStyle/>
                    <a:p>
                      <a:pPr algn="ctr"/>
                      <a:r>
                        <a:rPr lang="en-US" altLang="zh-CN" sz="1400" smtClean="0"/>
                        <a:t>2000</a:t>
                      </a:r>
                      <a:endParaRPr lang="zh-CN" altLang="en-US" sz="1400"/>
                    </a:p>
                  </a:txBody>
                  <a:tcPr anchor="ctr"/>
                </a:tc>
                <a:tc rowSpan="2">
                  <a:txBody>
                    <a:bodyPr/>
                    <a:lstStyle/>
                    <a:p>
                      <a:pPr algn="ctr"/>
                      <a:r>
                        <a:rPr lang="en-US" altLang="zh-CN" sz="1400" smtClean="0"/>
                        <a:t>1</a:t>
                      </a:r>
                      <a:endParaRPr lang="zh-CN" altLang="en-US" sz="1400"/>
                    </a:p>
                  </a:txBody>
                  <a:tcPr anchor="ctr"/>
                </a:tc>
                <a:extLst>
                  <a:ext uri="{0D108BD9-81ED-4DB2-BD59-A6C34878D82A}">
                    <a16:rowId xmlns:a16="http://schemas.microsoft.com/office/drawing/2014/main" val="10001"/>
                  </a:ext>
                </a:extLst>
              </a:tr>
              <a:tr h="0">
                <a:tc vMerge="1">
                  <a:txBody>
                    <a:bodyPr/>
                    <a:lstStyle/>
                    <a:p>
                      <a:endParaRPr lang="zh-CN"/>
                    </a:p>
                  </a:txBody>
                  <a:tcPr/>
                </a:tc>
                <a:tc>
                  <a:txBody>
                    <a:bodyPr/>
                    <a:lstStyle/>
                    <a:p>
                      <a:pPr algn="ctr"/>
                      <a:r>
                        <a:rPr lang="en-US" altLang="zh-CN" sz="1400" smtClean="0"/>
                        <a:t>2001</a:t>
                      </a:r>
                      <a:endParaRPr lang="zh-CN" altLang="en-US" sz="1400"/>
                    </a:p>
                  </a:txBody>
                  <a:tcPr anchor="ctr"/>
                </a:tc>
                <a:tc vMerge="1">
                  <a:txBody>
                    <a:bodyPr/>
                    <a:lstStyle/>
                    <a:p>
                      <a:endParaRPr lang="zh-CN"/>
                    </a:p>
                  </a:txBody>
                  <a:tcPr anchor="ctr"/>
                </a:tc>
                <a:extLst>
                  <a:ext uri="{0D108BD9-81ED-4DB2-BD59-A6C34878D82A}">
                    <a16:rowId xmlns:a16="http://schemas.microsoft.com/office/drawing/2014/main" val="10002"/>
                  </a:ext>
                </a:extLst>
              </a:tr>
              <a:tr h="0">
                <a:tc rowSpan="2">
                  <a:txBody>
                    <a:bodyPr/>
                    <a:lstStyle/>
                    <a:p>
                      <a:pPr algn="ctr"/>
                      <a:r>
                        <a:rPr lang="en-US" altLang="zh-CN" sz="1400" smtClean="0"/>
                        <a:t>j</a:t>
                      </a:r>
                      <a:endParaRPr lang="zh-CN" altLang="en-US" sz="1400"/>
                    </a:p>
                  </a:txBody>
                  <a:tcPr anchor="ctr"/>
                </a:tc>
                <a:tc>
                  <a:txBody>
                    <a:bodyPr/>
                    <a:lstStyle/>
                    <a:p>
                      <a:pPr algn="ctr"/>
                      <a:r>
                        <a:rPr lang="en-US" altLang="zh-CN" sz="1400" smtClean="0"/>
                        <a:t>2002</a:t>
                      </a:r>
                      <a:endParaRPr lang="zh-CN" altLang="en-US" sz="1400"/>
                    </a:p>
                  </a:txBody>
                  <a:tcPr anchor="ctr"/>
                </a:tc>
                <a:tc rowSpan="2">
                  <a:txBody>
                    <a:bodyPr/>
                    <a:lstStyle/>
                    <a:p>
                      <a:pPr algn="ctr"/>
                      <a:r>
                        <a:rPr lang="en-US" altLang="zh-CN" sz="1400" smtClean="0"/>
                        <a:t>2</a:t>
                      </a:r>
                      <a:endParaRPr lang="zh-CN" altLang="en-US" sz="1400"/>
                    </a:p>
                  </a:txBody>
                  <a:tcPr anchor="ctr"/>
                </a:tc>
                <a:extLst>
                  <a:ext uri="{0D108BD9-81ED-4DB2-BD59-A6C34878D82A}">
                    <a16:rowId xmlns:a16="http://schemas.microsoft.com/office/drawing/2014/main" val="10003"/>
                  </a:ext>
                </a:extLst>
              </a:tr>
              <a:tr h="0">
                <a:tc vMerge="1">
                  <a:txBody>
                    <a:bodyPr/>
                    <a:lstStyle/>
                    <a:p>
                      <a:endParaRPr lang="zh-CN"/>
                    </a:p>
                  </a:txBody>
                  <a:tcPr/>
                </a:tc>
                <a:tc>
                  <a:txBody>
                    <a:bodyPr/>
                    <a:lstStyle/>
                    <a:p>
                      <a:pPr algn="ctr"/>
                      <a:r>
                        <a:rPr lang="en-US" altLang="zh-CN" sz="1400" smtClean="0"/>
                        <a:t>2003</a:t>
                      </a:r>
                      <a:endParaRPr lang="zh-CN" altLang="en-US" sz="1400"/>
                    </a:p>
                  </a:txBody>
                  <a:tcPr anchor="ctr"/>
                </a:tc>
                <a:tc vMerge="1">
                  <a:txBody>
                    <a:bodyPr/>
                    <a:lstStyle/>
                    <a:p>
                      <a:endParaRPr lang="zh-CN"/>
                    </a:p>
                  </a:txBody>
                  <a:tcPr anchor="ctr"/>
                </a:tc>
                <a:extLst>
                  <a:ext uri="{0D108BD9-81ED-4DB2-BD59-A6C34878D82A}">
                    <a16:rowId xmlns:a16="http://schemas.microsoft.com/office/drawing/2014/main" val="10004"/>
                  </a:ext>
                </a:extLst>
              </a:tr>
              <a:tr h="0">
                <a:tc rowSpan="2">
                  <a:txBody>
                    <a:bodyPr/>
                    <a:lstStyle/>
                    <a:p>
                      <a:pPr algn="ctr"/>
                      <a:r>
                        <a:rPr lang="en-US" altLang="zh-CN" sz="1400" smtClean="0"/>
                        <a:t>k</a:t>
                      </a:r>
                      <a:endParaRPr lang="zh-CN" altLang="en-US" sz="1400"/>
                    </a:p>
                  </a:txBody>
                  <a:tcPr anchor="ctr"/>
                </a:tc>
                <a:tc>
                  <a:txBody>
                    <a:bodyPr/>
                    <a:lstStyle/>
                    <a:p>
                      <a:pPr algn="ctr"/>
                      <a:r>
                        <a:rPr lang="en-US" altLang="zh-CN" sz="1400" smtClean="0"/>
                        <a:t>2004</a:t>
                      </a:r>
                      <a:endParaRPr lang="zh-CN" altLang="en-US" sz="1400"/>
                    </a:p>
                  </a:txBody>
                  <a:tcPr anchor="ctr"/>
                </a:tc>
                <a:tc rowSpan="2">
                  <a:txBody>
                    <a:bodyPr/>
                    <a:lstStyle/>
                    <a:p>
                      <a:pPr algn="ctr"/>
                      <a:r>
                        <a:rPr lang="en-US" altLang="zh-CN" sz="1400" smtClean="0"/>
                        <a:t>3</a:t>
                      </a:r>
                      <a:endParaRPr lang="zh-CN" altLang="en-US" sz="1400"/>
                    </a:p>
                  </a:txBody>
                  <a:tcPr anchor="ctr"/>
                </a:tc>
                <a:extLst>
                  <a:ext uri="{0D108BD9-81ED-4DB2-BD59-A6C34878D82A}">
                    <a16:rowId xmlns:a16="http://schemas.microsoft.com/office/drawing/2014/main" val="10005"/>
                  </a:ext>
                </a:extLst>
              </a:tr>
              <a:tr h="0">
                <a:tc vMerge="1">
                  <a:txBody>
                    <a:bodyPr/>
                    <a:lstStyle/>
                    <a:p>
                      <a:endParaRPr lang="zh-CN"/>
                    </a:p>
                  </a:txBody>
                  <a:tcPr/>
                </a:tc>
                <a:tc>
                  <a:txBody>
                    <a:bodyPr/>
                    <a:lstStyle/>
                    <a:p>
                      <a:pPr algn="ctr"/>
                      <a:r>
                        <a:rPr lang="en-US" altLang="zh-CN" sz="1400" smtClean="0"/>
                        <a:t>2005</a:t>
                      </a:r>
                      <a:endParaRPr lang="zh-CN" altLang="en-US" sz="1400"/>
                    </a:p>
                  </a:txBody>
                  <a:tcPr anchor="ctr"/>
                </a:tc>
                <a:tc vMerge="1">
                  <a:txBody>
                    <a:bodyPr/>
                    <a:lstStyle/>
                    <a:p>
                      <a:endParaRPr lang="zh-CN"/>
                    </a:p>
                  </a:txBody>
                  <a:tcPr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p>
        </p:txBody>
      </p:sp>
      <p:sp>
        <p:nvSpPr>
          <p:cNvPr id="16" name="MH_Desc_1"/>
          <p:cNvSpPr/>
          <p:nvPr>
            <p:custDataLst>
              <p:tags r:id="rId1"/>
            </p:custDataLst>
          </p:nvPr>
        </p:nvSpPr>
        <p:spPr>
          <a:xfrm>
            <a:off x="564206" y="1079770"/>
            <a:ext cx="10749062" cy="54474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endParaRPr lang="en-US" altLang="zh-CN" sz="1600">
              <a:solidFill>
                <a:schemeClr val="tx1"/>
              </a:solidFill>
            </a:endParaRPr>
          </a:p>
        </p:txBody>
      </p:sp>
      <mc:AlternateContent xmlns:mc="http://schemas.openxmlformats.org/markup-compatibility/2006" xmlns:a14="http://schemas.microsoft.com/office/drawing/2010/main">
        <mc:Choice Requires="a14">
          <p:sp>
            <p:nvSpPr>
              <p:cNvPr id="17" name="圆角矩形 16">
                <a:extLst/>
              </p:cNvPr>
              <p:cNvSpPr/>
              <p:nvPr/>
            </p:nvSpPr>
            <p:spPr>
              <a:xfrm>
                <a:off x="5211449" y="3064212"/>
                <a:ext cx="3514262" cy="117704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400">
                    <a:solidFill>
                      <a:schemeClr val="tx1"/>
                    </a:solidFill>
                  </a:rPr>
                  <a:t>void fun(int </a:t>
                </a:r>
                <a:r>
                  <a:rPr lang="en-US" altLang="zh-CN" sz="1400" smtClean="0">
                    <a:solidFill>
                      <a:schemeClr val="accent6"/>
                    </a:solidFill>
                  </a:rPr>
                  <a:t>*arr</a:t>
                </a:r>
                <a:r>
                  <a:rPr lang="en-US" altLang="zh-CN" sz="1400" smtClean="0">
                    <a:solidFill>
                      <a:schemeClr val="tx1"/>
                    </a:solidFill>
                  </a:rPr>
                  <a:t>, </a:t>
                </a:r>
                <a:r>
                  <a:rPr lang="en-US" altLang="zh-CN" sz="1400">
                    <a:solidFill>
                      <a:schemeClr val="tx1"/>
                    </a:solidFill>
                  </a:rPr>
                  <a:t>int n) 		</a:t>
                </a:r>
                <a:r>
                  <a:rPr lang="en-US" altLang="zh-CN" sz="1400">
                    <a:solidFill>
                      <a:srgbClr val="008000"/>
                    </a:solidFill>
                  </a:rPr>
                  <a:t>//</a:t>
                </a:r>
                <a:r>
                  <a:rPr lang="zh-CN" altLang="en-US" sz="1400">
                    <a:solidFill>
                      <a:srgbClr val="008000"/>
                    </a:solidFill>
                  </a:rPr>
                  <a:t>定义</a:t>
                </a:r>
                <a:r>
                  <a:rPr lang="en-US" altLang="zh-CN" sz="1400">
                    <a:solidFill>
                      <a:srgbClr val="008000"/>
                    </a:solidFill>
                  </a:rPr>
                  <a:t>fun</a:t>
                </a:r>
                <a:r>
                  <a:rPr lang="zh-CN" altLang="en-US" sz="1400">
                    <a:solidFill>
                      <a:srgbClr val="008000"/>
                    </a:solidFill>
                  </a:rPr>
                  <a:t>函数</a:t>
                </a:r>
              </a:p>
              <a:p>
                <a:pPr algn="just" defTabSz="360363">
                  <a:lnSpc>
                    <a:spcPct val="120000"/>
                  </a:lnSpc>
                  <a:defRPr/>
                </a:pPr>
                <a:r>
                  <a:rPr lang="en-US" altLang="zh-CN" sz="1400">
                    <a:solidFill>
                      <a:schemeClr val="tx1"/>
                    </a:solidFill>
                  </a:rPr>
                  <a:t>{</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363">
                  <a:lnSpc>
                    <a:spcPct val="120000"/>
                  </a:lnSpc>
                  <a:defRPr/>
                </a:pPr>
                <a:r>
                  <a:rPr lang="en-US" altLang="zh-CN" sz="1400">
                    <a:solidFill>
                      <a:schemeClr val="tx1"/>
                    </a:solidFill>
                  </a:rPr>
                  <a:t>}</a:t>
                </a:r>
                <a:endParaRPr lang="zh-CN" altLang="en-US" sz="1400">
                  <a:solidFill>
                    <a:srgbClr val="008000"/>
                  </a:solidFill>
                </a:endParaRPr>
              </a:p>
            </p:txBody>
          </p:sp>
        </mc:Choice>
        <mc:Fallback xmlns="">
          <p:sp>
            <p:nvSpPr>
              <p:cNvPr id="17" name="圆角矩形 16"/>
              <p:cNvSpPr>
                <a:spLocks noRot="1" noChangeAspect="1" noMove="1" noResize="1" noEditPoints="1" noAdjustHandles="1" noChangeArrowheads="1" noChangeShapeType="1" noTextEdit="1"/>
              </p:cNvSpPr>
              <p:nvPr/>
            </p:nvSpPr>
            <p:spPr>
              <a:xfrm>
                <a:off x="5211449" y="3064212"/>
                <a:ext cx="3514262" cy="1177045"/>
              </a:xfrm>
              <a:prstGeom prst="roundRect">
                <a:avLst>
                  <a:gd name="adj" fmla="val 4209"/>
                </a:avLst>
              </a:prstGeom>
              <a:blipFill rotWithShape="1">
                <a:blip r:embed="rId4" cstate="print"/>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4" name="圆角矩形 23">
                <a:extLst/>
              </p:cNvPr>
              <p:cNvSpPr/>
              <p:nvPr/>
            </p:nvSpPr>
            <p:spPr>
              <a:xfrm>
                <a:off x="564206" y="1277350"/>
                <a:ext cx="4387173" cy="2963909"/>
              </a:xfrm>
              <a:prstGeom prst="roundRect">
                <a:avLst>
                  <a:gd name="adj" fmla="val 22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400">
                    <a:solidFill>
                      <a:schemeClr val="tx1"/>
                    </a:solidFill>
                  </a:rPr>
                  <a:t>int main()</a:t>
                </a:r>
              </a:p>
              <a:p>
                <a:pPr algn="just" defTabSz="360363">
                  <a:lnSpc>
                    <a:spcPct val="120000"/>
                  </a:lnSpc>
                  <a:defRPr/>
                </a:pPr>
                <a:r>
                  <a:rPr lang="en-US" altLang="zh-CN" sz="1400" smtClean="0">
                    <a:solidFill>
                      <a:schemeClr val="tx1"/>
                    </a:solidFill>
                  </a:rPr>
                  <a:t>{	void </a:t>
                </a:r>
                <a:r>
                  <a:rPr lang="en-US" altLang="zh-CN" sz="1400">
                    <a:solidFill>
                      <a:schemeClr val="tx1"/>
                    </a:solidFill>
                  </a:rPr>
                  <a:t>fun(int arr[], int n</a:t>
                </a:r>
                <a:r>
                  <a:rPr lang="en-US" altLang="zh-CN" sz="1400" smtClean="0">
                    <a:solidFill>
                      <a:schemeClr val="tx1"/>
                    </a:solidFill>
                  </a:rPr>
                  <a:t>);</a:t>
                </a:r>
                <a:r>
                  <a:rPr lang="en-US" altLang="zh-CN" sz="1400" smtClean="0">
                    <a:solidFill>
                      <a:srgbClr val="008000"/>
                    </a:solidFill>
                  </a:rPr>
                  <a:t>	//</a:t>
                </a:r>
                <a:r>
                  <a:rPr lang="zh-CN" altLang="en-US" sz="1400">
                    <a:solidFill>
                      <a:srgbClr val="008000"/>
                    </a:solidFill>
                  </a:rPr>
                  <a:t>对</a:t>
                </a:r>
                <a:r>
                  <a:rPr lang="en-US" altLang="zh-CN" sz="1400">
                    <a:solidFill>
                      <a:srgbClr val="008000"/>
                    </a:solidFill>
                  </a:rPr>
                  <a:t>fun</a:t>
                </a:r>
                <a:r>
                  <a:rPr lang="zh-CN" altLang="en-US" sz="1400">
                    <a:solidFill>
                      <a:srgbClr val="008000"/>
                    </a:solidFill>
                  </a:rPr>
                  <a:t>函数的声明</a:t>
                </a:r>
              </a:p>
              <a:p>
                <a:pPr algn="just" defTabSz="360363">
                  <a:lnSpc>
                    <a:spcPct val="120000"/>
                  </a:lnSpc>
                  <a:defRPr/>
                </a:pPr>
                <a:r>
                  <a:rPr lang="en-US" altLang="zh-CN" sz="1400" smtClean="0">
                    <a:solidFill>
                      <a:schemeClr val="tx1"/>
                    </a:solidFill>
                  </a:rPr>
                  <a:t>	int </a:t>
                </a:r>
                <a:r>
                  <a:rPr lang="en-US" altLang="zh-CN" sz="1400">
                    <a:solidFill>
                      <a:schemeClr val="tx1"/>
                    </a:solidFill>
                  </a:rPr>
                  <a:t>array[10</a:t>
                </a:r>
                <a:r>
                  <a:rPr lang="en-US" altLang="zh-CN" sz="1400" smtClean="0">
                    <a:solidFill>
                      <a:schemeClr val="tx1"/>
                    </a:solidFill>
                  </a:rPr>
                  <a:t>];			</a:t>
                </a:r>
                <a:r>
                  <a:rPr lang="en-US" altLang="zh-CN" sz="1400">
                    <a:solidFill>
                      <a:srgbClr val="008000"/>
                    </a:solidFill>
                  </a:rPr>
                  <a:t>//</a:t>
                </a:r>
                <a:r>
                  <a:rPr lang="zh-CN" altLang="en-US" sz="1400">
                    <a:solidFill>
                      <a:srgbClr val="008000"/>
                    </a:solidFill>
                  </a:rPr>
                  <a:t>定义</a:t>
                </a:r>
                <a:r>
                  <a:rPr lang="en-US" altLang="zh-CN" sz="1400">
                    <a:solidFill>
                      <a:srgbClr val="008000"/>
                    </a:solidFill>
                  </a:rPr>
                  <a:t>array</a:t>
                </a:r>
                <a:r>
                  <a:rPr lang="zh-CN" altLang="en-US" sz="1400">
                    <a:solidFill>
                      <a:srgbClr val="008000"/>
                    </a:solidFill>
                  </a:rPr>
                  <a:t>数组</a:t>
                </a:r>
              </a:p>
              <a:p>
                <a:pPr algn="just" defTabSz="360363">
                  <a:lnSpc>
                    <a:spcPct val="120000"/>
                  </a:lnSpc>
                  <a:defRPr/>
                </a:pPr>
                <a:r>
                  <a:rPr lang="en-US" altLang="zh-CN" sz="1400" smtClean="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zh-CN" altLang="en-US" sz="1400">
                  <a:solidFill>
                    <a:schemeClr val="tx1"/>
                  </a:solidFill>
                </a:endParaRPr>
              </a:p>
              <a:p>
                <a:pPr algn="just" defTabSz="360363">
                  <a:lnSpc>
                    <a:spcPct val="120000"/>
                  </a:lnSpc>
                  <a:defRPr/>
                </a:pPr>
                <a:r>
                  <a:rPr lang="en-US" altLang="zh-CN" sz="1400" smtClean="0">
                    <a:solidFill>
                      <a:schemeClr val="tx1"/>
                    </a:solidFill>
                  </a:rPr>
                  <a:t>	fun(array,10);</a:t>
                </a:r>
                <a:r>
                  <a:rPr lang="zh-CN" altLang="en-US" sz="1400" smtClean="0">
                    <a:solidFill>
                      <a:schemeClr val="tx1"/>
                    </a:solidFill>
                  </a:rPr>
                  <a:t> </a:t>
                </a:r>
                <a:r>
                  <a:rPr lang="en-US" altLang="zh-CN" sz="1400" smtClean="0">
                    <a:solidFill>
                      <a:schemeClr val="tx1"/>
                    </a:solidFill>
                  </a:rPr>
                  <a:t>			</a:t>
                </a:r>
                <a:r>
                  <a:rPr lang="en-US" altLang="zh-CN" sz="1400" smtClean="0">
                    <a:solidFill>
                      <a:srgbClr val="008000"/>
                    </a:solidFill>
                  </a:rPr>
                  <a:t>//</a:t>
                </a:r>
                <a:r>
                  <a:rPr lang="zh-CN" altLang="en-US" sz="1400">
                    <a:solidFill>
                      <a:srgbClr val="008000"/>
                    </a:solidFill>
                  </a:rPr>
                  <a:t>用数组名作函数的参数</a:t>
                </a:r>
              </a:p>
              <a:p>
                <a:pPr algn="just" defTabSz="360363">
                  <a:lnSpc>
                    <a:spcPct val="120000"/>
                  </a:lnSpc>
                  <a:defRPr/>
                </a:pPr>
                <a:r>
                  <a:rPr lang="en-US" altLang="zh-CN" sz="1400" smtClean="0">
                    <a:solidFill>
                      <a:schemeClr val="tx1"/>
                    </a:solidFill>
                  </a:rPr>
                  <a:t>	return </a:t>
                </a:r>
                <a:r>
                  <a:rPr lang="en-US" altLang="zh-CN" sz="1400">
                    <a:solidFill>
                      <a:schemeClr val="tx1"/>
                    </a:solidFill>
                  </a:rPr>
                  <a:t>0;</a:t>
                </a:r>
              </a:p>
              <a:p>
                <a:pPr algn="just" defTabSz="360363">
                  <a:lnSpc>
                    <a:spcPct val="120000"/>
                  </a:lnSpc>
                  <a:defRPr/>
                </a:pPr>
                <a:r>
                  <a:rPr lang="en-US" altLang="zh-CN" sz="1400" smtClean="0">
                    <a:solidFill>
                      <a:schemeClr val="tx1"/>
                    </a:solidFill>
                  </a:rPr>
                  <a:t>} </a:t>
                </a:r>
                <a:endParaRPr lang="en-US" altLang="zh-CN" sz="1400">
                  <a:solidFill>
                    <a:schemeClr val="tx1"/>
                  </a:solidFill>
                </a:endParaRPr>
              </a:p>
              <a:p>
                <a:pPr algn="just" defTabSz="360363">
                  <a:lnSpc>
                    <a:spcPct val="120000"/>
                  </a:lnSpc>
                  <a:defRPr/>
                </a:pPr>
                <a:r>
                  <a:rPr lang="en-US" altLang="zh-CN" sz="1400" smtClean="0">
                    <a:solidFill>
                      <a:schemeClr val="tx1"/>
                    </a:solidFill>
                  </a:rPr>
                  <a:t>void </a:t>
                </a:r>
                <a:r>
                  <a:rPr lang="en-US" altLang="zh-CN" sz="1400">
                    <a:solidFill>
                      <a:schemeClr val="tx1"/>
                    </a:solidFill>
                  </a:rPr>
                  <a:t>fun(int arr</a:t>
                </a:r>
                <a:r>
                  <a:rPr lang="en-US" altLang="zh-CN" sz="1400" smtClean="0">
                    <a:solidFill>
                      <a:schemeClr val="tx1"/>
                    </a:solidFill>
                  </a:rPr>
                  <a:t>[], </a:t>
                </a:r>
                <a:r>
                  <a:rPr lang="en-US" altLang="zh-CN" sz="1400">
                    <a:solidFill>
                      <a:schemeClr val="tx1"/>
                    </a:solidFill>
                  </a:rPr>
                  <a:t>int n) </a:t>
                </a:r>
                <a:r>
                  <a:rPr lang="en-US" altLang="zh-CN" sz="1400" smtClean="0">
                    <a:solidFill>
                      <a:schemeClr val="tx1"/>
                    </a:solidFill>
                  </a:rPr>
                  <a:t>		</a:t>
                </a:r>
                <a:r>
                  <a:rPr lang="en-US" altLang="zh-CN" sz="1400">
                    <a:solidFill>
                      <a:srgbClr val="008000"/>
                    </a:solidFill>
                  </a:rPr>
                  <a:t>//</a:t>
                </a:r>
                <a:r>
                  <a:rPr lang="zh-CN" altLang="en-US" sz="1400">
                    <a:solidFill>
                      <a:srgbClr val="008000"/>
                    </a:solidFill>
                  </a:rPr>
                  <a:t>定义</a:t>
                </a:r>
                <a:r>
                  <a:rPr lang="en-US" altLang="zh-CN" sz="1400">
                    <a:solidFill>
                      <a:srgbClr val="008000"/>
                    </a:solidFill>
                  </a:rPr>
                  <a:t>fun</a:t>
                </a:r>
                <a:r>
                  <a:rPr lang="zh-CN" altLang="en-US" sz="1400">
                    <a:solidFill>
                      <a:srgbClr val="008000"/>
                    </a:solidFill>
                  </a:rPr>
                  <a:t>函数</a:t>
                </a:r>
              </a:p>
              <a:p>
                <a:pPr algn="just" defTabSz="360363">
                  <a:lnSpc>
                    <a:spcPct val="120000"/>
                  </a:lnSpc>
                  <a:defRPr/>
                </a:pPr>
                <a:r>
                  <a:rPr lang="en-US" altLang="zh-CN" sz="1400" smtClean="0">
                    <a:solidFill>
                      <a:schemeClr val="tx1"/>
                    </a:solidFill>
                  </a:rPr>
                  <a:t>{</a:t>
                </a:r>
                <a:endParaRPr lang="en-US" altLang="zh-CN" sz="1400">
                  <a:solidFill>
                    <a:schemeClr val="tx1"/>
                  </a:solidFill>
                </a:endParaRPr>
              </a:p>
              <a:p>
                <a:pPr algn="just" defTabSz="360363">
                  <a:lnSpc>
                    <a:spcPct val="120000"/>
                  </a:lnSpc>
                  <a:defRPr/>
                </a:pPr>
                <a:r>
                  <a:rPr lang="en-US" altLang="zh-CN" sz="1400" smtClean="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363">
                  <a:lnSpc>
                    <a:spcPct val="120000"/>
                  </a:lnSpc>
                  <a:defRPr/>
                </a:pPr>
                <a:r>
                  <a:rPr lang="en-US" altLang="zh-CN" sz="1400">
                    <a:solidFill>
                      <a:schemeClr val="tx1"/>
                    </a:solidFill>
                  </a:rPr>
                  <a:t>}</a:t>
                </a:r>
                <a:endParaRPr lang="zh-CN" altLang="en-US" sz="1400">
                  <a:solidFill>
                    <a:srgbClr val="008000"/>
                  </a:solidFill>
                </a:endParaRPr>
              </a:p>
            </p:txBody>
          </p:sp>
        </mc:Choice>
        <mc:Fallback xmlns="">
          <p:sp>
            <p:nvSpPr>
              <p:cNvPr id="24" name="圆角矩形 23"/>
              <p:cNvSpPr>
                <a:spLocks noRot="1" noChangeAspect="1" noMove="1" noResize="1" noEditPoints="1" noAdjustHandles="1" noChangeArrowheads="1" noChangeShapeType="1" noTextEdit="1"/>
              </p:cNvSpPr>
              <p:nvPr/>
            </p:nvSpPr>
            <p:spPr>
              <a:xfrm>
                <a:off x="564206" y="1277350"/>
                <a:ext cx="4387173" cy="2963909"/>
              </a:xfrm>
              <a:prstGeom prst="roundRect">
                <a:avLst>
                  <a:gd name="adj" fmla="val 2202"/>
                </a:avLst>
              </a:prstGeom>
              <a:blipFill rotWithShape="1">
                <a:blip r:embed="rId5" cstate="print"/>
                <a:stretch>
                  <a:fillRect b="-205"/>
                </a:stretch>
              </a:blipFill>
            </p:spPr>
            <p:txBody>
              <a:bodyPr/>
              <a:lstStyle/>
              <a:p>
                <a:r>
                  <a:rPr lang="zh-CN" altLang="en-US">
                    <a:noFill/>
                  </a:rPr>
                  <a:t> </a:t>
                </a:r>
                <a:endParaRPr lang="zh-CN" altLang="en-US">
                  <a:noFill/>
                </a:endParaRPr>
              </a:p>
            </p:txBody>
          </p:sp>
        </mc:Fallback>
      </mc:AlternateContent>
      <p:sp>
        <p:nvSpPr>
          <p:cNvPr id="3" name="矩形 2"/>
          <p:cNvSpPr/>
          <p:nvPr/>
        </p:nvSpPr>
        <p:spPr>
          <a:xfrm>
            <a:off x="5211449" y="1220890"/>
            <a:ext cx="6101818" cy="1338828"/>
          </a:xfrm>
          <a:prstGeom prst="rect">
            <a:avLst/>
          </a:prstGeom>
        </p:spPr>
        <p:txBody>
          <a:bodyPr wrap="square">
            <a:spAutoFit/>
          </a:bodyPr>
          <a:lstStyle/>
          <a:p>
            <a:pPr>
              <a:lnSpc>
                <a:spcPct val="150000"/>
              </a:lnSpc>
            </a:pPr>
            <a:r>
              <a:rPr lang="zh-CN" altLang="en-US"/>
              <a:t>array是实参数组名，arr为形参数组名</a:t>
            </a:r>
            <a:r>
              <a:rPr lang="zh-CN" altLang="en-US" smtClean="0"/>
              <a:t>。当</a:t>
            </a:r>
            <a:r>
              <a:rPr lang="zh-CN" altLang="en-US"/>
              <a:t>用数组名作参数时，如果形参数组中各元素的值发生变化，实参数组元素的值随之变化。</a:t>
            </a:r>
          </a:p>
        </p:txBody>
      </p:sp>
      <p:sp>
        <p:nvSpPr>
          <p:cNvPr id="4" name="文本框 3"/>
          <p:cNvSpPr txBox="1"/>
          <p:nvPr/>
        </p:nvSpPr>
        <p:spPr>
          <a:xfrm>
            <a:off x="4867406" y="3452679"/>
            <a:ext cx="428017" cy="400110"/>
          </a:xfrm>
          <a:prstGeom prst="rect">
            <a:avLst/>
          </a:prstGeom>
          <a:noFill/>
        </p:spPr>
        <p:txBody>
          <a:bodyPr wrap="square" rtlCol="0">
            <a:spAutoFit/>
          </a:bodyPr>
          <a:lstStyle/>
          <a:p>
            <a:pPr algn="ctr"/>
            <a:r>
              <a:rPr lang="zh-CN" altLang="en-US" sz="2000" smtClean="0"/>
              <a:t>≡</a:t>
            </a:r>
            <a:endParaRPr lang="zh-CN" altLang="en-US" sz="2000"/>
          </a:p>
        </p:txBody>
      </p:sp>
      <p:graphicFrame>
        <p:nvGraphicFramePr>
          <p:cNvPr id="11" name="表格 10"/>
          <p:cNvGraphicFramePr>
            <a:graphicFrameLocks noGrp="1"/>
          </p:cNvGraphicFramePr>
          <p:nvPr/>
        </p:nvGraphicFramePr>
        <p:xfrm>
          <a:off x="9077122" y="2859029"/>
          <a:ext cx="2148108" cy="344678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20000"/>
                    </a:ext>
                  </a:extLst>
                </a:gridCol>
                <a:gridCol w="708108">
                  <a:extLst>
                    <a:ext uri="{9D8B030D-6E8A-4147-A177-3AD203B41FA5}">
                      <a16:colId xmlns:a16="http://schemas.microsoft.com/office/drawing/2014/main" val="20001"/>
                    </a:ext>
                  </a:extLst>
                </a:gridCol>
                <a:gridCol w="720000">
                  <a:extLst>
                    <a:ext uri="{9D8B030D-6E8A-4147-A177-3AD203B41FA5}">
                      <a16:colId xmlns:a16="http://schemas.microsoft.com/office/drawing/2014/main" val="20002"/>
                    </a:ext>
                  </a:extLst>
                </a:gridCol>
              </a:tblGrid>
              <a:tr h="148020">
                <a:tc>
                  <a:txBody>
                    <a:bodyPr/>
                    <a:lstStyle/>
                    <a:p>
                      <a:pPr>
                        <a:lnSpc>
                          <a:spcPts val="1200"/>
                        </a:lnSpc>
                      </a:pPr>
                      <a:r>
                        <a:rPr lang="en-US" altLang="zh-CN" sz="1400" b="0" smtClean="0"/>
                        <a:t>array</a:t>
                      </a:r>
                    </a:p>
                    <a:p>
                      <a:pPr>
                        <a:lnSpc>
                          <a:spcPts val="1200"/>
                        </a:lnSpc>
                      </a:pPr>
                      <a:r>
                        <a:rPr lang="en-US" altLang="zh-CN" sz="1400" b="0" smtClean="0"/>
                        <a:t>arr</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2822">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lnT w="12700" cmpd="sng">
                      <a:noFill/>
                    </a:lnT>
                  </a:tcPr>
                </a:tc>
                <a:tc>
                  <a:txBody>
                    <a:bodyPr/>
                    <a:lstStyle/>
                    <a:p>
                      <a:pPr>
                        <a:lnSpc>
                          <a:spcPts val="1200"/>
                        </a:lnSpc>
                      </a:pPr>
                      <a:r>
                        <a:rPr lang="en-US" altLang="zh-CN" sz="1400" b="0" smtClean="0"/>
                        <a:t>array[0]</a:t>
                      </a:r>
                    </a:p>
                    <a:p>
                      <a:pPr>
                        <a:lnSpc>
                          <a:spcPts val="1200"/>
                        </a:lnSpc>
                      </a:pPr>
                      <a:r>
                        <a:rPr lang="en-US" altLang="zh-CN" sz="1400" b="0" smtClean="0"/>
                        <a:t>arr[0]</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8020">
                <a:tc>
                  <a:txBody>
                    <a:bodyPr/>
                    <a:lstStyle/>
                    <a:p>
                      <a:pPr>
                        <a:lnSpc>
                          <a:spcPts val="1200"/>
                        </a:lnSpc>
                      </a:pPr>
                      <a:endParaRPr lang="en-US" altLang="zh-CN" sz="1400" b="0" smtClean="0"/>
                    </a:p>
                    <a:p>
                      <a:pPr>
                        <a:lnSpc>
                          <a:spcPts val="1200"/>
                        </a:lnSpc>
                      </a:pPr>
                      <a:r>
                        <a:rPr lang="en-US" altLang="zh-CN" sz="1400" b="0" smtClean="0"/>
                        <a:t>arr+3</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r>
                        <a:rPr lang="en-US" altLang="zh-CN" sz="1400" b="0" smtClean="0"/>
                        <a:t>array[3]</a:t>
                      </a:r>
                    </a:p>
                    <a:p>
                      <a:pPr>
                        <a:lnSpc>
                          <a:spcPts val="1200"/>
                        </a:lnSpc>
                      </a:pPr>
                      <a:r>
                        <a:rPr lang="en-US" altLang="zh-CN" sz="1400" b="0" smtClean="0"/>
                        <a:t>arr[3]</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148020">
                <a:tc>
                  <a:txBody>
                    <a:bodyPr/>
                    <a:lstStyle/>
                    <a:p>
                      <a:pPr marL="0" marR="0" indent="0" algn="l" defTabSz="914400" rtl="0" eaLnBrk="1" fontAlgn="auto" latinLnBrk="0" hangingPunct="1">
                        <a:lnSpc>
                          <a:spcPts val="1200"/>
                        </a:lnSpc>
                        <a:spcBef>
                          <a:spcPts val="0"/>
                        </a:spcBef>
                        <a:spcAft>
                          <a:spcPts val="0"/>
                        </a:spcAft>
                        <a:buClrTx/>
                        <a:buSzTx/>
                        <a:buFontTx/>
                        <a:buNone/>
                        <a:defRPr/>
                      </a:pPr>
                      <a:endParaRPr lang="zh-CN" altLang="en-US" sz="1400" b="0" smtClean="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cxnSp>
        <p:nvCxnSpPr>
          <p:cNvPr id="12" name="直接连接符 11"/>
          <p:cNvCxnSpPr/>
          <p:nvPr/>
        </p:nvCxnSpPr>
        <p:spPr>
          <a:xfrm>
            <a:off x="9077122" y="3163223"/>
            <a:ext cx="708904"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9077122" y="4109202"/>
            <a:ext cx="708904"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64206" y="4370825"/>
            <a:ext cx="9046722" cy="2169825"/>
          </a:xfrm>
          <a:prstGeom prst="rect">
            <a:avLst/>
          </a:prstGeom>
        </p:spPr>
        <p:txBody>
          <a:bodyPr wrap="square">
            <a:spAutoFit/>
          </a:bodyPr>
          <a:lstStyle/>
          <a:p>
            <a:pPr>
              <a:lnSpc>
                <a:spcPct val="150000"/>
              </a:lnSpc>
            </a:pPr>
            <a:r>
              <a:rPr lang="zh-CN" altLang="en-US"/>
              <a:t>在该函数被调用时，系统会在fun函数中建立一个指针变量arr，用来存放从主调函数传递过来的实参数组首元素的地址。如果在fun函数中用运算符sizeof测定arr所占的字节数，可以发现sizeof(arr)的值为4(用Visual C++时)。这就证明了系统是把arr作为指针变量来处理的(指针变量在Visual C++中占4个字节)</a:t>
            </a:r>
            <a:r>
              <a:rPr lang="zh-CN" altLang="en-US" smtClean="0"/>
              <a:t>。</a:t>
            </a:r>
            <a:endParaRPr lang="zh-CN" altLang="en-US"/>
          </a:p>
          <a:p>
            <a:pPr>
              <a:lnSpc>
                <a:spcPct val="150000"/>
              </a:lnSpc>
            </a:pPr>
            <a:r>
              <a:rPr lang="zh-CN" altLang="en-US"/>
              <a:t>当arr接收了实参数组的首元素地址后，arr就指向实参数组首元素，也就是指向</a:t>
            </a:r>
            <a:r>
              <a:rPr lang="zh-CN" altLang="en-US" smtClean="0"/>
              <a:t>array</a:t>
            </a:r>
            <a:r>
              <a:rPr lang="en-US" altLang="zh-CN" smtClean="0"/>
              <a:t>[</a:t>
            </a:r>
            <a:r>
              <a:rPr lang="zh-CN" altLang="en-US" smtClean="0"/>
              <a:t>0</a:t>
            </a:r>
            <a:r>
              <a:rPr lang="en-US" altLang="zh-CN" smtClean="0"/>
              <a:t>]</a:t>
            </a:r>
            <a:r>
              <a:rPr lang="zh-CN" altLang="en-US" smtClean="0"/>
              <a:t>。</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p>
        </p:txBody>
      </p:sp>
      <p:sp>
        <p:nvSpPr>
          <p:cNvPr id="14" name="MH_Desc_1"/>
          <p:cNvSpPr/>
          <p:nvPr>
            <p:custDataLst>
              <p:tags r:id="rId1"/>
            </p:custDataLst>
          </p:nvPr>
        </p:nvSpPr>
        <p:spPr>
          <a:xfrm>
            <a:off x="564206" y="1079770"/>
            <a:ext cx="10749062" cy="54474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1600">
                <a:solidFill>
                  <a:schemeClr val="tx1"/>
                </a:solidFill>
              </a:rPr>
              <a:t>以变量名和数组名作为函数参数的</a:t>
            </a:r>
            <a:r>
              <a:rPr lang="zh-CN" altLang="en-US" sz="1600" smtClean="0">
                <a:solidFill>
                  <a:schemeClr val="tx1"/>
                </a:solidFill>
              </a:rPr>
              <a:t>比较</a:t>
            </a:r>
            <a:endParaRPr lang="en-US" altLang="zh-CN" sz="1600" smtClean="0">
              <a:solidFill>
                <a:schemeClr val="tx1"/>
              </a:solidFill>
            </a:endParaRPr>
          </a:p>
          <a:p>
            <a:pPr algn="just">
              <a:lnSpc>
                <a:spcPct val="120000"/>
              </a:lnSpc>
              <a:spcBef>
                <a:spcPts val="600"/>
              </a:spcBef>
              <a:spcAft>
                <a:spcPts val="600"/>
              </a:spcAft>
              <a:defRPr/>
            </a:pPr>
            <a:endParaRPr lang="en-US" altLang="zh-CN" sz="1600">
              <a:solidFill>
                <a:schemeClr val="tx1"/>
              </a:solidFill>
            </a:endParaRPr>
          </a:p>
          <a:p>
            <a:pPr algn="just">
              <a:lnSpc>
                <a:spcPct val="120000"/>
              </a:lnSpc>
              <a:spcBef>
                <a:spcPts val="600"/>
              </a:spcBef>
              <a:spcAft>
                <a:spcPts val="600"/>
              </a:spcAft>
              <a:defRPr/>
            </a:pPr>
            <a:endParaRPr lang="en-US" altLang="zh-CN" sz="1600" smtClean="0">
              <a:solidFill>
                <a:schemeClr val="tx1"/>
              </a:solidFill>
            </a:endParaRPr>
          </a:p>
          <a:p>
            <a:pPr algn="just">
              <a:lnSpc>
                <a:spcPct val="120000"/>
              </a:lnSpc>
              <a:spcBef>
                <a:spcPts val="600"/>
              </a:spcBef>
              <a:spcAft>
                <a:spcPts val="600"/>
              </a:spcAft>
              <a:defRPr/>
            </a:pPr>
            <a:endParaRPr lang="en-US" altLang="zh-CN" sz="1600" smtClean="0">
              <a:solidFill>
                <a:schemeClr val="tx1"/>
              </a:solidFill>
            </a:endParaRPr>
          </a:p>
          <a:p>
            <a:pPr algn="just">
              <a:lnSpc>
                <a:spcPct val="120000"/>
              </a:lnSpc>
              <a:spcBef>
                <a:spcPts val="600"/>
              </a:spcBef>
              <a:spcAft>
                <a:spcPts val="600"/>
              </a:spcAft>
              <a:defRPr/>
            </a:pPr>
            <a:endParaRPr lang="en-US" altLang="zh-CN" sz="1600">
              <a:solidFill>
                <a:schemeClr val="tx1"/>
              </a:solidFill>
            </a:endParaRPr>
          </a:p>
          <a:p>
            <a:pPr algn="just">
              <a:lnSpc>
                <a:spcPct val="120000"/>
              </a:lnSpc>
              <a:spcBef>
                <a:spcPts val="600"/>
              </a:spcBef>
              <a:spcAft>
                <a:spcPts val="600"/>
              </a:spcAft>
              <a:defRPr/>
            </a:pPr>
            <a:r>
              <a:rPr lang="en-US" altLang="zh-CN" sz="1600" smtClean="0">
                <a:solidFill>
                  <a:schemeClr val="tx1"/>
                </a:solidFill>
              </a:rPr>
              <a:t>C</a:t>
            </a:r>
            <a:r>
              <a:rPr lang="zh-CN" altLang="en-US" sz="1600">
                <a:solidFill>
                  <a:schemeClr val="tx1"/>
                </a:solidFill>
              </a:rPr>
              <a:t>语言调用函数时虚实结合的方法都是采用“值传递”方式，当用变量名作为函数参数时传递的是变量的值，当用数组名作为函数参数时，由于数组名代表的是数组首元素地址，因此传递的值是地址，所以要求形参为指针变量</a:t>
            </a:r>
            <a:r>
              <a:rPr lang="zh-CN" altLang="en-US" sz="1600" smtClean="0">
                <a:solidFill>
                  <a:schemeClr val="tx1"/>
                </a:solidFill>
              </a:rPr>
              <a:t>。</a:t>
            </a:r>
            <a:endParaRPr lang="en-US" altLang="zh-CN" sz="1600" smtClean="0">
              <a:solidFill>
                <a:schemeClr val="tx1"/>
              </a:solidFill>
            </a:endParaRPr>
          </a:p>
          <a:p>
            <a:pPr algn="just">
              <a:lnSpc>
                <a:spcPct val="120000"/>
              </a:lnSpc>
              <a:spcBef>
                <a:spcPts val="600"/>
              </a:spcBef>
              <a:spcAft>
                <a:spcPts val="600"/>
              </a:spcAft>
              <a:defRPr/>
            </a:pPr>
            <a:endParaRPr lang="en-US" altLang="zh-CN" sz="1600">
              <a:solidFill>
                <a:schemeClr val="tx1"/>
              </a:solidFill>
            </a:endParaRPr>
          </a:p>
          <a:p>
            <a:pPr algn="just">
              <a:lnSpc>
                <a:spcPct val="120000"/>
              </a:lnSpc>
              <a:spcBef>
                <a:spcPts val="600"/>
              </a:spcBef>
              <a:spcAft>
                <a:spcPts val="600"/>
              </a:spcAft>
              <a:defRPr/>
            </a:pPr>
            <a:endParaRPr lang="en-US" altLang="zh-CN" sz="1600" smtClean="0">
              <a:solidFill>
                <a:schemeClr val="tx1"/>
              </a:solidFill>
            </a:endParaRPr>
          </a:p>
          <a:p>
            <a:pPr algn="just">
              <a:lnSpc>
                <a:spcPct val="120000"/>
              </a:lnSpc>
              <a:spcBef>
                <a:spcPts val="600"/>
              </a:spcBef>
              <a:spcAft>
                <a:spcPts val="600"/>
              </a:spcAft>
              <a:defRPr/>
            </a:pPr>
            <a:r>
              <a:rPr lang="zh-CN" altLang="en-US" sz="1600">
                <a:solidFill>
                  <a:schemeClr val="tx1"/>
                </a:solidFill>
              </a:rPr>
              <a:t>在函数调用进行虚实结合后，形参的值就是实参数组首元素的地址</a:t>
            </a:r>
            <a:r>
              <a:rPr lang="zh-CN" altLang="en-US" sz="1600" smtClean="0">
                <a:solidFill>
                  <a:schemeClr val="tx1"/>
                </a:solidFill>
              </a:rPr>
              <a:t>。</a:t>
            </a:r>
            <a:endParaRPr lang="en-US" altLang="zh-CN" sz="1600" smtClean="0">
              <a:solidFill>
                <a:schemeClr val="tx1"/>
              </a:solidFill>
            </a:endParaRPr>
          </a:p>
          <a:p>
            <a:pPr algn="just">
              <a:lnSpc>
                <a:spcPct val="120000"/>
              </a:lnSpc>
              <a:spcBef>
                <a:spcPts val="600"/>
              </a:spcBef>
              <a:spcAft>
                <a:spcPts val="600"/>
              </a:spcAft>
              <a:defRPr/>
            </a:pPr>
            <a:r>
              <a:rPr lang="zh-CN" altLang="en-US" sz="1600" smtClean="0">
                <a:solidFill>
                  <a:schemeClr val="tx1"/>
                </a:solidFill>
              </a:rPr>
              <a:t>在</a:t>
            </a:r>
            <a:r>
              <a:rPr lang="zh-CN" altLang="en-US" sz="1600">
                <a:solidFill>
                  <a:schemeClr val="tx1"/>
                </a:solidFill>
              </a:rPr>
              <a:t>函数执行期间，它可以再被赋值。</a:t>
            </a:r>
            <a:endParaRPr lang="en-US" altLang="zh-CN" sz="1600">
              <a:solidFill>
                <a:schemeClr val="tx1"/>
              </a:solidFill>
            </a:endParaRPr>
          </a:p>
        </p:txBody>
      </p:sp>
      <p:graphicFrame>
        <p:nvGraphicFramePr>
          <p:cNvPr id="5" name="表格 4"/>
          <p:cNvGraphicFramePr>
            <a:graphicFrameLocks noGrp="1"/>
          </p:cNvGraphicFramePr>
          <p:nvPr/>
        </p:nvGraphicFramePr>
        <p:xfrm>
          <a:off x="2192454" y="1607551"/>
          <a:ext cx="7492565" cy="1483360"/>
        </p:xfrm>
        <a:graphic>
          <a:graphicData uri="http://schemas.openxmlformats.org/drawingml/2006/table">
            <a:tbl>
              <a:tblPr firstCol="1">
                <a:tableStyleId>{5C22544A-7EE6-4342-B048-85BDC9FD1C3A}</a:tableStyleId>
              </a:tblPr>
              <a:tblGrid>
                <a:gridCol w="3028565">
                  <a:extLst>
                    <a:ext uri="{9D8B030D-6E8A-4147-A177-3AD203B41FA5}">
                      <a16:colId xmlns:a16="http://schemas.microsoft.com/office/drawing/2014/main" val="20000"/>
                    </a:ext>
                  </a:extLst>
                </a:gridCol>
                <a:gridCol w="2232000">
                  <a:extLst>
                    <a:ext uri="{9D8B030D-6E8A-4147-A177-3AD203B41FA5}">
                      <a16:colId xmlns:a16="http://schemas.microsoft.com/office/drawing/2014/main" val="20001"/>
                    </a:ext>
                  </a:extLst>
                </a:gridCol>
                <a:gridCol w="2232000">
                  <a:extLst>
                    <a:ext uri="{9D8B030D-6E8A-4147-A177-3AD203B41FA5}">
                      <a16:colId xmlns:a16="http://schemas.microsoft.com/office/drawing/2014/main" val="20002"/>
                    </a:ext>
                  </a:extLst>
                </a:gridCol>
              </a:tblGrid>
              <a:tr h="370840">
                <a:tc>
                  <a:txBody>
                    <a:bodyPr/>
                    <a:lstStyle/>
                    <a:p>
                      <a:r>
                        <a:rPr lang="zh-CN" altLang="en-US" sz="1600" b="0" smtClean="0"/>
                        <a:t>实参类型</a:t>
                      </a:r>
                      <a:endParaRPr lang="zh-CN" altLang="en-US" sz="1600" b="0"/>
                    </a:p>
                  </a:txBody>
                  <a:tcPr/>
                </a:tc>
                <a:tc>
                  <a:txBody>
                    <a:bodyPr/>
                    <a:lstStyle/>
                    <a:p>
                      <a:r>
                        <a:rPr lang="zh-CN" altLang="en-US" sz="1600" b="0" smtClean="0"/>
                        <a:t>变量名</a:t>
                      </a:r>
                      <a:endParaRPr lang="zh-CN" altLang="en-US" sz="1600" b="0"/>
                    </a:p>
                  </a:txBody>
                  <a:tcPr/>
                </a:tc>
                <a:tc>
                  <a:txBody>
                    <a:bodyPr/>
                    <a:lstStyle/>
                    <a:p>
                      <a:r>
                        <a:rPr lang="zh-CN" altLang="en-US" sz="1600" b="0" smtClean="0"/>
                        <a:t>数组名</a:t>
                      </a:r>
                      <a:endParaRPr lang="zh-CN" altLang="en-US" sz="1600" b="0"/>
                    </a:p>
                  </a:txBody>
                  <a:tcPr/>
                </a:tc>
                <a:extLst>
                  <a:ext uri="{0D108BD9-81ED-4DB2-BD59-A6C34878D82A}">
                    <a16:rowId xmlns:a16="http://schemas.microsoft.com/office/drawing/2014/main" val="10000"/>
                  </a:ext>
                </a:extLst>
              </a:tr>
              <a:tr h="370840">
                <a:tc>
                  <a:txBody>
                    <a:bodyPr/>
                    <a:lstStyle/>
                    <a:p>
                      <a:r>
                        <a:rPr lang="zh-CN" altLang="en-US" sz="1600" b="0" smtClean="0"/>
                        <a:t>要求形参的类型</a:t>
                      </a:r>
                      <a:endParaRPr lang="zh-CN" altLang="en-US" sz="1600" b="0"/>
                    </a:p>
                  </a:txBody>
                  <a:tcPr/>
                </a:tc>
                <a:tc>
                  <a:txBody>
                    <a:bodyPr/>
                    <a:lstStyle/>
                    <a:p>
                      <a:r>
                        <a:rPr lang="zh-CN" altLang="en-US" sz="1600" b="0" smtClean="0"/>
                        <a:t>变量名</a:t>
                      </a:r>
                      <a:endParaRPr lang="zh-CN" altLang="en-US" sz="1600" b="0"/>
                    </a:p>
                  </a:txBody>
                  <a:tcPr/>
                </a:tc>
                <a:tc>
                  <a:txBody>
                    <a:bodyPr/>
                    <a:lstStyle/>
                    <a:p>
                      <a:r>
                        <a:rPr lang="zh-CN" altLang="en-US" sz="1600" b="0" smtClean="0"/>
                        <a:t>数组名或指针变量</a:t>
                      </a:r>
                      <a:endParaRPr lang="zh-CN" altLang="en-US" sz="1600" b="0"/>
                    </a:p>
                  </a:txBody>
                  <a:tcPr/>
                </a:tc>
                <a:extLst>
                  <a:ext uri="{0D108BD9-81ED-4DB2-BD59-A6C34878D82A}">
                    <a16:rowId xmlns:a16="http://schemas.microsoft.com/office/drawing/2014/main" val="10001"/>
                  </a:ext>
                </a:extLst>
              </a:tr>
              <a:tr h="370840">
                <a:tc>
                  <a:txBody>
                    <a:bodyPr/>
                    <a:lstStyle/>
                    <a:p>
                      <a:r>
                        <a:rPr lang="zh-CN" altLang="en-US" sz="1600" b="0" smtClean="0"/>
                        <a:t>传递的信息</a:t>
                      </a:r>
                      <a:endParaRPr lang="zh-CN" altLang="en-US" sz="1600" b="0"/>
                    </a:p>
                  </a:txBody>
                  <a:tcPr/>
                </a:tc>
                <a:tc>
                  <a:txBody>
                    <a:bodyPr/>
                    <a:lstStyle/>
                    <a:p>
                      <a:r>
                        <a:rPr lang="zh-CN" altLang="en-US" sz="1600" b="0" smtClean="0"/>
                        <a:t>变量的值</a:t>
                      </a:r>
                      <a:endParaRPr lang="zh-CN" altLang="en-US" sz="1600" b="0"/>
                    </a:p>
                  </a:txBody>
                  <a:tcPr/>
                </a:tc>
                <a:tc>
                  <a:txBody>
                    <a:bodyPr/>
                    <a:lstStyle/>
                    <a:p>
                      <a:r>
                        <a:rPr lang="zh-CN" altLang="en-US" sz="1600" b="0" smtClean="0"/>
                        <a:t>实参数组首元素的地址</a:t>
                      </a:r>
                      <a:endParaRPr lang="zh-CN" altLang="en-US" sz="1600" b="0"/>
                    </a:p>
                  </a:txBody>
                  <a:tcPr/>
                </a:tc>
                <a:extLst>
                  <a:ext uri="{0D108BD9-81ED-4DB2-BD59-A6C34878D82A}">
                    <a16:rowId xmlns:a16="http://schemas.microsoft.com/office/drawing/2014/main" val="10002"/>
                  </a:ext>
                </a:extLst>
              </a:tr>
              <a:tr h="370840">
                <a:tc>
                  <a:txBody>
                    <a:bodyPr/>
                    <a:lstStyle/>
                    <a:p>
                      <a:r>
                        <a:rPr lang="zh-CN" altLang="en-US" sz="1600" b="0" smtClean="0"/>
                        <a:t>通过函数调用能否改变实参的值</a:t>
                      </a:r>
                      <a:endParaRPr lang="zh-CN" altLang="en-US" sz="1600" b="0"/>
                    </a:p>
                  </a:txBody>
                  <a:tcPr/>
                </a:tc>
                <a:tc>
                  <a:txBody>
                    <a:bodyPr/>
                    <a:lstStyle/>
                    <a:p>
                      <a:r>
                        <a:rPr lang="zh-CN" altLang="en-US" sz="1600" b="0" smtClean="0"/>
                        <a:t>不能改变实参变量的值</a:t>
                      </a:r>
                      <a:endParaRPr lang="zh-CN" altLang="en-US" sz="1600" b="0"/>
                    </a:p>
                  </a:txBody>
                  <a:tcPr/>
                </a:tc>
                <a:tc>
                  <a:txBody>
                    <a:bodyPr/>
                    <a:lstStyle/>
                    <a:p>
                      <a:r>
                        <a:rPr lang="zh-CN" altLang="en-US" sz="1600" b="0" smtClean="0"/>
                        <a:t>能改变实参数组的值</a:t>
                      </a:r>
                      <a:endParaRPr lang="zh-CN" altLang="en-US" sz="1600" b="0"/>
                    </a:p>
                  </a:txBody>
                  <a:tcPr/>
                </a:tc>
                <a:extLst>
                  <a:ext uri="{0D108BD9-81ED-4DB2-BD59-A6C34878D82A}">
                    <a16:rowId xmlns:a16="http://schemas.microsoft.com/office/drawing/2014/main" val="10003"/>
                  </a:ext>
                </a:extLst>
              </a:tr>
            </a:tbl>
          </a:graphicData>
        </a:graphic>
      </p:graphicFrame>
      <p:grpSp>
        <p:nvGrpSpPr>
          <p:cNvPr id="15" name="组合 14"/>
          <p:cNvGrpSpPr/>
          <p:nvPr/>
        </p:nvGrpSpPr>
        <p:grpSpPr>
          <a:xfrm>
            <a:off x="564206" y="4120496"/>
            <a:ext cx="10749062" cy="727500"/>
            <a:chOff x="8582294" y="4088154"/>
            <a:chExt cx="11092289" cy="727500"/>
          </a:xfrm>
        </p:grpSpPr>
        <p:sp>
          <p:nvSpPr>
            <p:cNvPr id="18" name="MH_Other_1"/>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9" name="MH_SubTitle_1"/>
            <p:cNvSpPr/>
            <p:nvPr>
              <p:custDataLst>
                <p:tags r:id="rId3"/>
              </p:custDataLst>
            </p:nvPr>
          </p:nvSpPr>
          <p:spPr>
            <a:xfrm>
              <a:off x="9371544" y="4088154"/>
              <a:ext cx="10303039" cy="72750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实参数组名代表一个固定的地址，或者说是指针常量，但形参数组名并不是一个固定的地址，而是按指针变量处理。</a:t>
              </a:r>
              <a:endParaRPr lang="zh-CN" altLang="en-US" sz="1600" dirty="0">
                <a:solidFill>
                  <a:schemeClr val="tx1">
                    <a:lumMod val="75000"/>
                    <a:lumOff val="25000"/>
                  </a:schemeClr>
                </a:solidFill>
              </a:endParaRPr>
            </a:p>
          </p:txBody>
        </p:sp>
        <p:sp>
          <p:nvSpPr>
            <p:cNvPr id="20" name="MH_Other_2"/>
            <p:cNvSpPr/>
            <p:nvPr>
              <p:custDataLst>
                <p:tags r:id="rId4"/>
              </p:custDataLst>
            </p:nvPr>
          </p:nvSpPr>
          <p:spPr>
            <a:xfrm rot="16200000">
              <a:off x="19372957" y="4514028"/>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1" name="圆角矩形 20"/>
          <p:cNvSpPr/>
          <p:nvPr/>
        </p:nvSpPr>
        <p:spPr>
          <a:xfrm>
            <a:off x="6721811" y="4999062"/>
            <a:ext cx="4591457" cy="1430921"/>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680">
              <a:lnSpc>
                <a:spcPct val="120000"/>
              </a:lnSpc>
              <a:defRPr/>
            </a:pPr>
            <a:r>
              <a:rPr lang="en-US" altLang="zh-CN" sz="1400">
                <a:solidFill>
                  <a:schemeClr val="tx1"/>
                </a:solidFill>
              </a:rPr>
              <a:t>void fun (arr[ ],int n)</a:t>
            </a:r>
          </a:p>
          <a:p>
            <a:pPr algn="just" defTabSz="360680">
              <a:lnSpc>
                <a:spcPct val="120000"/>
              </a:lnSpc>
              <a:defRPr/>
            </a:pPr>
            <a:r>
              <a:rPr lang="en-US" altLang="zh-CN" sz="1400" smtClean="0">
                <a:solidFill>
                  <a:schemeClr val="tx1"/>
                </a:solidFill>
              </a:rPr>
              <a:t>{	printf</a:t>
            </a:r>
            <a:r>
              <a:rPr lang="en-US" altLang="zh-CN" sz="1400">
                <a:solidFill>
                  <a:schemeClr val="tx1"/>
                </a:solidFill>
              </a:rPr>
              <a:t>(″%d\n″, *arr</a:t>
            </a:r>
            <a:r>
              <a:rPr lang="en-US" altLang="zh-CN" sz="1400" smtClean="0">
                <a:solidFill>
                  <a:schemeClr val="tx1"/>
                </a:solidFill>
              </a:rPr>
              <a:t>);		</a:t>
            </a:r>
            <a:r>
              <a:rPr lang="en-US" altLang="zh-CN" sz="1400" smtClean="0">
                <a:solidFill>
                  <a:srgbClr val="008000"/>
                </a:solidFill>
              </a:rPr>
              <a:t>//</a:t>
            </a:r>
            <a:r>
              <a:rPr lang="zh-CN" altLang="en-US" sz="1400">
                <a:solidFill>
                  <a:srgbClr val="008000"/>
                </a:solidFill>
              </a:rPr>
              <a:t>输出</a:t>
            </a:r>
            <a:r>
              <a:rPr lang="en-US" altLang="zh-CN" sz="1400">
                <a:solidFill>
                  <a:srgbClr val="008000"/>
                </a:solidFill>
              </a:rPr>
              <a:t>array[0]</a:t>
            </a:r>
            <a:r>
              <a:rPr lang="zh-CN" altLang="en-US" sz="1400">
                <a:solidFill>
                  <a:srgbClr val="008000"/>
                </a:solidFill>
              </a:rPr>
              <a:t>的值</a:t>
            </a:r>
          </a:p>
          <a:p>
            <a:pPr algn="just" defTabSz="360680">
              <a:lnSpc>
                <a:spcPct val="120000"/>
              </a:lnSpc>
              <a:defRPr/>
            </a:pPr>
            <a:r>
              <a:rPr lang="en-US" altLang="zh-CN" sz="1400" smtClean="0">
                <a:solidFill>
                  <a:schemeClr val="tx1"/>
                </a:solidFill>
              </a:rPr>
              <a:t>	arr=arr+3;			</a:t>
            </a:r>
            <a:r>
              <a:rPr lang="en-US" altLang="zh-CN" sz="1400">
                <a:solidFill>
                  <a:srgbClr val="008000"/>
                </a:solidFill>
              </a:rPr>
              <a:t>//</a:t>
            </a:r>
            <a:r>
              <a:rPr lang="zh-CN" altLang="en-US" sz="1400">
                <a:solidFill>
                  <a:srgbClr val="008000"/>
                </a:solidFill>
              </a:rPr>
              <a:t>形参数组名可以被赋值</a:t>
            </a:r>
          </a:p>
          <a:p>
            <a:pPr algn="just" defTabSz="360680">
              <a:lnSpc>
                <a:spcPct val="120000"/>
              </a:lnSpc>
              <a:defRPr/>
            </a:pPr>
            <a:r>
              <a:rPr lang="en-US" altLang="zh-CN" sz="1400" smtClean="0">
                <a:solidFill>
                  <a:schemeClr val="tx1"/>
                </a:solidFill>
              </a:rPr>
              <a:t>	printf</a:t>
            </a:r>
            <a:r>
              <a:rPr lang="en-US" altLang="zh-CN" sz="1400">
                <a:solidFill>
                  <a:schemeClr val="tx1"/>
                </a:solidFill>
              </a:rPr>
              <a:t>(″%d\n″, *arr</a:t>
            </a:r>
            <a:r>
              <a:rPr lang="en-US" altLang="zh-CN" sz="1400" smtClean="0">
                <a:solidFill>
                  <a:schemeClr val="tx1"/>
                </a:solidFill>
              </a:rPr>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array[3]</a:t>
            </a:r>
            <a:r>
              <a:rPr lang="zh-CN" altLang="en-US" sz="1400">
                <a:solidFill>
                  <a:srgbClr val="008000"/>
                </a:solidFill>
              </a:rPr>
              <a:t>的值</a:t>
            </a:r>
          </a:p>
          <a:p>
            <a:pPr algn="just" defTabSz="360680">
              <a:lnSpc>
                <a:spcPct val="120000"/>
              </a:lnSpc>
              <a:defRPr/>
            </a:pPr>
            <a:r>
              <a:rPr lang="en-US" altLang="zh-CN" sz="1400" smtClean="0">
                <a:solidFill>
                  <a:schemeClr val="tx1"/>
                </a:solidFill>
              </a:rPr>
              <a:t>}</a:t>
            </a:r>
            <a:endParaRPr lang="zh-CN" altLang="en-US" sz="1400">
              <a:solidFill>
                <a:srgbClr val="008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8.8】</a:t>
            </a:r>
            <a:r>
              <a:rPr lang="zh-CN" altLang="en-US" sz="2000">
                <a:solidFill>
                  <a:schemeClr val="accent1"/>
                </a:solidFill>
              </a:rPr>
              <a:t>将数组</a:t>
            </a:r>
            <a:r>
              <a:rPr lang="en-US" altLang="zh-CN" sz="2000">
                <a:solidFill>
                  <a:schemeClr val="accent1"/>
                </a:solidFill>
              </a:rPr>
              <a:t>a</a:t>
            </a:r>
            <a:r>
              <a:rPr lang="zh-CN" altLang="en-US" sz="2000">
                <a:solidFill>
                  <a:schemeClr val="accent1"/>
                </a:solidFill>
              </a:rPr>
              <a:t>中</a:t>
            </a:r>
            <a:r>
              <a:rPr lang="en-US" altLang="zh-CN" sz="2000">
                <a:solidFill>
                  <a:schemeClr val="accent1"/>
                </a:solidFill>
              </a:rPr>
              <a:t>n</a:t>
            </a:r>
            <a:r>
              <a:rPr lang="zh-CN" altLang="en-US" sz="2000">
                <a:solidFill>
                  <a:schemeClr val="accent1"/>
                </a:solidFill>
              </a:rPr>
              <a:t>个整数按相反顺序存放。</a:t>
            </a:r>
            <a:endParaRPr lang="zh-CN" altLang="en-US" sz="2000" dirty="0">
              <a:solidFill>
                <a:schemeClr val="accent1"/>
              </a:solidFill>
            </a:endParaRPr>
          </a:p>
        </p:txBody>
      </p:sp>
      <p:sp>
        <p:nvSpPr>
          <p:cNvPr id="29" name="圆角矩形 12"/>
          <p:cNvSpPr/>
          <p:nvPr/>
        </p:nvSpPr>
        <p:spPr>
          <a:xfrm>
            <a:off x="749031" y="1595337"/>
            <a:ext cx="4886456" cy="51036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r>
              <a:rPr lang="en-US" altLang="zh-CN" sz="1400"/>
              <a:t>#include &lt;stdio.h&gt;</a:t>
            </a:r>
          </a:p>
          <a:p>
            <a:pPr defTabSz="363855"/>
            <a:r>
              <a:rPr lang="en-US" altLang="zh-CN" sz="1400"/>
              <a:t>int main()</a:t>
            </a:r>
          </a:p>
          <a:p>
            <a:pPr defTabSz="363855"/>
            <a:r>
              <a:rPr lang="en-US" altLang="zh-CN" sz="1400"/>
              <a:t>{	void inv(int x[],int n);	</a:t>
            </a:r>
            <a:r>
              <a:rPr lang="en-US" altLang="zh-CN" sz="1400">
                <a:solidFill>
                  <a:srgbClr val="008000"/>
                </a:solidFill>
              </a:rPr>
              <a:t>//inv</a:t>
            </a:r>
            <a:r>
              <a:rPr lang="zh-CN" altLang="en-US" sz="1400">
                <a:solidFill>
                  <a:srgbClr val="008000"/>
                </a:solidFill>
              </a:rPr>
              <a:t>函数声明</a:t>
            </a:r>
          </a:p>
          <a:p>
            <a:pPr defTabSz="363855"/>
            <a:r>
              <a:rPr lang="zh-CN" altLang="en-US" sz="1400"/>
              <a:t>	</a:t>
            </a:r>
            <a:r>
              <a:rPr lang="en-US" altLang="zh-CN" sz="1400"/>
              <a:t>int i,a[10]={3,7,9,11,0,6,7,5,4,2};</a:t>
            </a:r>
          </a:p>
          <a:p>
            <a:pPr defTabSz="363855"/>
            <a:r>
              <a:rPr lang="en-US" altLang="zh-CN" sz="1400"/>
              <a:t>	printf("The original array:\n");</a:t>
            </a:r>
          </a:p>
          <a:p>
            <a:pPr defTabSz="363855"/>
            <a:r>
              <a:rPr lang="en-US" altLang="zh-CN" sz="1400"/>
              <a:t>	for(i=0;i&lt;10;i++)</a:t>
            </a:r>
          </a:p>
          <a:p>
            <a:pPr defTabSz="363855"/>
            <a:r>
              <a:rPr lang="en-US" altLang="zh-CN" sz="1400"/>
              <a:t>	</a:t>
            </a:r>
            <a:r>
              <a:rPr lang="en-US" altLang="zh-CN" sz="1400" smtClean="0"/>
              <a:t>	printf</a:t>
            </a:r>
            <a:r>
              <a:rPr lang="en-US" altLang="zh-CN" sz="1400"/>
              <a:t>("%d ",a[i]);	</a:t>
            </a:r>
            <a:r>
              <a:rPr lang="en-US" altLang="zh-CN" sz="1400">
                <a:solidFill>
                  <a:srgbClr val="008000"/>
                </a:solidFill>
              </a:rPr>
              <a:t>//</a:t>
            </a:r>
            <a:r>
              <a:rPr lang="zh-CN" altLang="en-US" sz="1400">
                <a:solidFill>
                  <a:srgbClr val="008000"/>
                </a:solidFill>
              </a:rPr>
              <a:t>输出未交换时数组各元素的值</a:t>
            </a:r>
          </a:p>
          <a:p>
            <a:pPr defTabSz="363855"/>
            <a:r>
              <a:rPr lang="zh-CN" altLang="en-US" sz="1400"/>
              <a:t>	</a:t>
            </a:r>
            <a:r>
              <a:rPr lang="en-US" altLang="zh-CN" sz="1400"/>
              <a:t>printf("\n");</a:t>
            </a:r>
          </a:p>
          <a:p>
            <a:pPr defTabSz="363855"/>
            <a:r>
              <a:rPr lang="en-US" altLang="zh-CN" sz="1400"/>
              <a:t>	inv(a,10);	</a:t>
            </a:r>
            <a:r>
              <a:rPr lang="en-US" altLang="zh-CN" sz="1400" smtClean="0"/>
              <a:t>			</a:t>
            </a:r>
            <a:r>
              <a:rPr lang="en-US" altLang="zh-CN" sz="1400" smtClean="0">
                <a:solidFill>
                  <a:srgbClr val="008000"/>
                </a:solidFill>
              </a:rPr>
              <a:t>//</a:t>
            </a:r>
            <a:r>
              <a:rPr lang="zh-CN" altLang="en-US" sz="1400">
                <a:solidFill>
                  <a:srgbClr val="008000"/>
                </a:solidFill>
              </a:rPr>
              <a:t>调用</a:t>
            </a:r>
            <a:r>
              <a:rPr lang="en-US" altLang="zh-CN" sz="1400">
                <a:solidFill>
                  <a:srgbClr val="008000"/>
                </a:solidFill>
              </a:rPr>
              <a:t>inv</a:t>
            </a:r>
            <a:r>
              <a:rPr lang="zh-CN" altLang="en-US" sz="1400">
                <a:solidFill>
                  <a:srgbClr val="008000"/>
                </a:solidFill>
              </a:rPr>
              <a:t>函数，进行交换</a:t>
            </a:r>
          </a:p>
          <a:p>
            <a:pPr defTabSz="363855"/>
            <a:r>
              <a:rPr lang="zh-CN" altLang="en-US" sz="1400"/>
              <a:t>	</a:t>
            </a:r>
            <a:r>
              <a:rPr lang="en-US" altLang="zh-CN" sz="1400"/>
              <a:t>printf("The array has been inverted:\n");</a:t>
            </a:r>
          </a:p>
          <a:p>
            <a:pPr defTabSz="363855"/>
            <a:r>
              <a:rPr lang="en-US" altLang="zh-CN" sz="1400"/>
              <a:t>	for(i=0;i&lt;10;i++)</a:t>
            </a:r>
          </a:p>
          <a:p>
            <a:pPr defTabSz="363855"/>
            <a:r>
              <a:rPr lang="en-US" altLang="zh-CN" sz="1400"/>
              <a:t>	</a:t>
            </a:r>
            <a:r>
              <a:rPr lang="en-US" altLang="zh-CN" sz="1400" smtClean="0"/>
              <a:t>	printf</a:t>
            </a:r>
            <a:r>
              <a:rPr lang="en-US" altLang="zh-CN" sz="1400"/>
              <a:t>("%d ",a[i]);	</a:t>
            </a:r>
            <a:r>
              <a:rPr lang="en-US" altLang="zh-CN" sz="1400">
                <a:solidFill>
                  <a:srgbClr val="008000"/>
                </a:solidFill>
              </a:rPr>
              <a:t>//</a:t>
            </a:r>
            <a:r>
              <a:rPr lang="zh-CN" altLang="en-US" sz="1400">
                <a:solidFill>
                  <a:srgbClr val="008000"/>
                </a:solidFill>
              </a:rPr>
              <a:t>输出交换后数组各元素的值</a:t>
            </a:r>
          </a:p>
          <a:p>
            <a:pPr defTabSz="363855"/>
            <a:r>
              <a:rPr lang="zh-CN" altLang="en-US" sz="1400"/>
              <a:t>	</a:t>
            </a:r>
            <a:r>
              <a:rPr lang="en-US" altLang="zh-CN" sz="1400"/>
              <a:t>printf("\n");</a:t>
            </a:r>
          </a:p>
          <a:p>
            <a:pPr defTabSz="363855"/>
            <a:r>
              <a:rPr lang="en-US" altLang="zh-CN" sz="1400"/>
              <a:t>	return 0;</a:t>
            </a:r>
          </a:p>
          <a:p>
            <a:pPr defTabSz="363855"/>
            <a:r>
              <a:rPr lang="en-US" altLang="zh-CN" sz="1400" smtClean="0"/>
              <a:t>}</a:t>
            </a:r>
            <a:endParaRPr lang="en-US" altLang="zh-CN" sz="1400"/>
          </a:p>
          <a:p>
            <a:pPr defTabSz="363855"/>
            <a:r>
              <a:rPr lang="en-US" altLang="zh-CN" sz="1400"/>
              <a:t>void inv(int x[],int n)	</a:t>
            </a:r>
            <a:r>
              <a:rPr lang="en-US" altLang="zh-CN" sz="1400" smtClean="0"/>
              <a:t>	</a:t>
            </a:r>
            <a:r>
              <a:rPr lang="en-US" altLang="zh-CN" sz="1400">
                <a:solidFill>
                  <a:srgbClr val="008000"/>
                </a:solidFill>
              </a:rPr>
              <a:t>//</a:t>
            </a:r>
            <a:r>
              <a:rPr lang="zh-CN" altLang="en-US" sz="1400">
                <a:solidFill>
                  <a:srgbClr val="008000"/>
                </a:solidFill>
              </a:rPr>
              <a:t>形参</a:t>
            </a:r>
            <a:r>
              <a:rPr lang="en-US" altLang="zh-CN" sz="1400">
                <a:solidFill>
                  <a:srgbClr val="008000"/>
                </a:solidFill>
              </a:rPr>
              <a:t>x</a:t>
            </a:r>
            <a:r>
              <a:rPr lang="zh-CN" altLang="en-US" sz="1400">
                <a:solidFill>
                  <a:srgbClr val="008000"/>
                </a:solidFill>
              </a:rPr>
              <a:t>是数组名</a:t>
            </a:r>
          </a:p>
          <a:p>
            <a:pPr defTabSz="363855"/>
            <a:r>
              <a:rPr lang="en-US" altLang="zh-CN" sz="1400"/>
              <a:t>{	int temp,i,j,m=(n-1)/2;</a:t>
            </a:r>
          </a:p>
          <a:p>
            <a:pPr defTabSz="363855"/>
            <a:r>
              <a:rPr lang="en-US" altLang="zh-CN" sz="1400"/>
              <a:t>	for(i=0;i&lt;=m;i++)</a:t>
            </a:r>
          </a:p>
          <a:p>
            <a:pPr defTabSz="363855"/>
            <a:r>
              <a:rPr lang="en-US" altLang="zh-CN" sz="1400"/>
              <a:t>	{	j=n-1-i;</a:t>
            </a:r>
          </a:p>
          <a:p>
            <a:pPr defTabSz="363855"/>
            <a:r>
              <a:rPr lang="en-US" altLang="zh-CN" sz="1400"/>
              <a:t>		temp=x[i</a:t>
            </a:r>
            <a:r>
              <a:rPr lang="en-US" altLang="zh-CN" sz="1400" smtClean="0"/>
              <a:t>]; x[i</a:t>
            </a:r>
            <a:r>
              <a:rPr lang="en-US" altLang="zh-CN" sz="1400"/>
              <a:t>]=x[j</a:t>
            </a:r>
            <a:r>
              <a:rPr lang="en-US" altLang="zh-CN" sz="1400" smtClean="0"/>
              <a:t>]; x[j</a:t>
            </a:r>
            <a:r>
              <a:rPr lang="en-US" altLang="zh-CN" sz="1400"/>
              <a:t>]=temp;	</a:t>
            </a:r>
            <a:r>
              <a:rPr lang="en-US" altLang="zh-CN" sz="1400" smtClean="0">
                <a:solidFill>
                  <a:srgbClr val="008000"/>
                </a:solidFill>
              </a:rPr>
              <a:t>//</a:t>
            </a:r>
            <a:r>
              <a:rPr lang="zh-CN" altLang="en-US" sz="1400">
                <a:solidFill>
                  <a:srgbClr val="008000"/>
                </a:solidFill>
              </a:rPr>
              <a:t>把</a:t>
            </a:r>
            <a:r>
              <a:rPr lang="en-US" altLang="zh-CN" sz="1400">
                <a:solidFill>
                  <a:srgbClr val="008000"/>
                </a:solidFill>
              </a:rPr>
              <a:t>x[i]</a:t>
            </a:r>
            <a:r>
              <a:rPr lang="zh-CN" altLang="en-US" sz="1400">
                <a:solidFill>
                  <a:srgbClr val="008000"/>
                </a:solidFill>
              </a:rPr>
              <a:t>和</a:t>
            </a:r>
            <a:r>
              <a:rPr lang="en-US" altLang="zh-CN" sz="1400">
                <a:solidFill>
                  <a:srgbClr val="008000"/>
                </a:solidFill>
              </a:rPr>
              <a:t>x[j]</a:t>
            </a:r>
            <a:r>
              <a:rPr lang="zh-CN" altLang="en-US" sz="1400">
                <a:solidFill>
                  <a:srgbClr val="008000"/>
                </a:solidFill>
              </a:rPr>
              <a:t>交换</a:t>
            </a:r>
          </a:p>
          <a:p>
            <a:pPr defTabSz="363855"/>
            <a:r>
              <a:rPr lang="zh-CN" altLang="en-US" sz="1400"/>
              <a:t>	</a:t>
            </a:r>
            <a:r>
              <a:rPr lang="en-US" altLang="zh-CN" sz="1400"/>
              <a:t>}</a:t>
            </a:r>
          </a:p>
          <a:p>
            <a:pPr defTabSz="363855"/>
            <a:r>
              <a:rPr lang="en-US" altLang="zh-CN" sz="1400"/>
              <a:t>	return;</a:t>
            </a:r>
          </a:p>
          <a:p>
            <a:pPr defTabSz="363855"/>
            <a:r>
              <a:rPr lang="en-US" altLang="zh-CN" sz="1400"/>
              <a:t>}</a:t>
            </a:r>
            <a:endParaRPr lang="zh-CN" altLang="en-US" sz="1400" b="1" dirty="0">
              <a:solidFill>
                <a:srgbClr val="008000"/>
              </a:solidFill>
            </a:endParaRPr>
          </a:p>
        </p:txBody>
      </p:sp>
      <p:graphicFrame>
        <p:nvGraphicFramePr>
          <p:cNvPr id="5" name="表格 4"/>
          <p:cNvGraphicFramePr>
            <a:graphicFrameLocks noGrp="1"/>
          </p:cNvGraphicFramePr>
          <p:nvPr/>
        </p:nvGraphicFramePr>
        <p:xfrm>
          <a:off x="5790405" y="538771"/>
          <a:ext cx="3623010" cy="914400"/>
        </p:xfrm>
        <a:graphic>
          <a:graphicData uri="http://schemas.openxmlformats.org/drawingml/2006/table">
            <a:tbl>
              <a:tblPr>
                <a:tableStyleId>{5C22544A-7EE6-4342-B048-85BDC9FD1C3A}</a:tableStyleId>
              </a:tblPr>
              <a:tblGrid>
                <a:gridCol w="362301">
                  <a:extLst>
                    <a:ext uri="{9D8B030D-6E8A-4147-A177-3AD203B41FA5}">
                      <a16:colId xmlns:a16="http://schemas.microsoft.com/office/drawing/2014/main" val="20000"/>
                    </a:ext>
                  </a:extLst>
                </a:gridCol>
                <a:gridCol w="362301">
                  <a:extLst>
                    <a:ext uri="{9D8B030D-6E8A-4147-A177-3AD203B41FA5}">
                      <a16:colId xmlns:a16="http://schemas.microsoft.com/office/drawing/2014/main" val="20001"/>
                    </a:ext>
                  </a:extLst>
                </a:gridCol>
                <a:gridCol w="362301">
                  <a:extLst>
                    <a:ext uri="{9D8B030D-6E8A-4147-A177-3AD203B41FA5}">
                      <a16:colId xmlns:a16="http://schemas.microsoft.com/office/drawing/2014/main" val="20002"/>
                    </a:ext>
                  </a:extLst>
                </a:gridCol>
                <a:gridCol w="362301">
                  <a:extLst>
                    <a:ext uri="{9D8B030D-6E8A-4147-A177-3AD203B41FA5}">
                      <a16:colId xmlns:a16="http://schemas.microsoft.com/office/drawing/2014/main" val="20003"/>
                    </a:ext>
                  </a:extLst>
                </a:gridCol>
                <a:gridCol w="362301">
                  <a:extLst>
                    <a:ext uri="{9D8B030D-6E8A-4147-A177-3AD203B41FA5}">
                      <a16:colId xmlns:a16="http://schemas.microsoft.com/office/drawing/2014/main" val="20004"/>
                    </a:ext>
                  </a:extLst>
                </a:gridCol>
                <a:gridCol w="362301">
                  <a:extLst>
                    <a:ext uri="{9D8B030D-6E8A-4147-A177-3AD203B41FA5}">
                      <a16:colId xmlns:a16="http://schemas.microsoft.com/office/drawing/2014/main" val="20005"/>
                    </a:ext>
                  </a:extLst>
                </a:gridCol>
                <a:gridCol w="362301">
                  <a:extLst>
                    <a:ext uri="{9D8B030D-6E8A-4147-A177-3AD203B41FA5}">
                      <a16:colId xmlns:a16="http://schemas.microsoft.com/office/drawing/2014/main" val="20006"/>
                    </a:ext>
                  </a:extLst>
                </a:gridCol>
                <a:gridCol w="362301">
                  <a:extLst>
                    <a:ext uri="{9D8B030D-6E8A-4147-A177-3AD203B41FA5}">
                      <a16:colId xmlns:a16="http://schemas.microsoft.com/office/drawing/2014/main" val="20007"/>
                    </a:ext>
                  </a:extLst>
                </a:gridCol>
                <a:gridCol w="362301">
                  <a:extLst>
                    <a:ext uri="{9D8B030D-6E8A-4147-A177-3AD203B41FA5}">
                      <a16:colId xmlns:a16="http://schemas.microsoft.com/office/drawing/2014/main" val="20008"/>
                    </a:ext>
                  </a:extLst>
                </a:gridCol>
                <a:gridCol w="362301">
                  <a:extLst>
                    <a:ext uri="{9D8B030D-6E8A-4147-A177-3AD203B41FA5}">
                      <a16:colId xmlns:a16="http://schemas.microsoft.com/office/drawing/2014/main" val="20009"/>
                    </a:ext>
                  </a:extLst>
                </a:gridCol>
              </a:tblGrid>
              <a:tr h="0">
                <a:tc>
                  <a:txBody>
                    <a:bodyPr/>
                    <a:lstStyle/>
                    <a:p>
                      <a:pPr algn="ctr"/>
                      <a:r>
                        <a:rPr lang="en-US" altLang="zh-CN" sz="1400" smtClean="0"/>
                        <a:t>3</a:t>
                      </a:r>
                      <a:endParaRPr lang="zh-CN" altLang="en-US" sz="1400"/>
                    </a:p>
                  </a:txBody>
                  <a:tcPr marL="36000" marR="36000" marT="0" marB="0">
                    <a:lnB w="12700" cmpd="sng">
                      <a:noFill/>
                    </a:lnB>
                  </a:tcPr>
                </a:tc>
                <a:tc>
                  <a:txBody>
                    <a:bodyPr/>
                    <a:lstStyle/>
                    <a:p>
                      <a:pPr algn="ctr"/>
                      <a:r>
                        <a:rPr lang="en-US" altLang="zh-CN" sz="1400" smtClean="0"/>
                        <a:t>7</a:t>
                      </a:r>
                      <a:endParaRPr lang="zh-CN" altLang="en-US" sz="1400"/>
                    </a:p>
                  </a:txBody>
                  <a:tcPr marL="36000" marR="36000" marT="0" marB="0">
                    <a:lnB w="12700" cmpd="sng">
                      <a:noFill/>
                    </a:lnB>
                  </a:tcPr>
                </a:tc>
                <a:tc>
                  <a:txBody>
                    <a:bodyPr/>
                    <a:lstStyle/>
                    <a:p>
                      <a:pPr algn="ctr"/>
                      <a:r>
                        <a:rPr lang="en-US" altLang="zh-CN" sz="1400" smtClean="0"/>
                        <a:t>9</a:t>
                      </a:r>
                      <a:endParaRPr lang="zh-CN" altLang="en-US" sz="1400"/>
                    </a:p>
                  </a:txBody>
                  <a:tcPr marL="36000" marR="36000" marT="0" marB="0">
                    <a:lnB w="12700" cmpd="sng">
                      <a:noFill/>
                    </a:lnB>
                  </a:tcPr>
                </a:tc>
                <a:tc>
                  <a:txBody>
                    <a:bodyPr/>
                    <a:lstStyle/>
                    <a:p>
                      <a:pPr algn="ctr"/>
                      <a:r>
                        <a:rPr lang="en-US" altLang="zh-CN" sz="1400" smtClean="0"/>
                        <a:t>11</a:t>
                      </a:r>
                      <a:endParaRPr lang="zh-CN" altLang="en-US" sz="1400"/>
                    </a:p>
                  </a:txBody>
                  <a:tcPr marL="36000" marR="36000" marT="0" marB="0">
                    <a:lnB w="12700" cmpd="sng">
                      <a:noFill/>
                    </a:lnB>
                  </a:tcPr>
                </a:tc>
                <a:tc>
                  <a:txBody>
                    <a:bodyPr/>
                    <a:lstStyle/>
                    <a:p>
                      <a:pPr algn="ctr"/>
                      <a:r>
                        <a:rPr lang="en-US" altLang="zh-CN" sz="1400" smtClean="0"/>
                        <a:t>0</a:t>
                      </a:r>
                      <a:endParaRPr lang="zh-CN" altLang="en-US" sz="1400"/>
                    </a:p>
                  </a:txBody>
                  <a:tcPr marL="36000" marR="36000" marT="0" marB="0">
                    <a:lnB w="12700" cmpd="sng">
                      <a:noFill/>
                    </a:lnB>
                  </a:tcPr>
                </a:tc>
                <a:tc>
                  <a:txBody>
                    <a:bodyPr/>
                    <a:lstStyle/>
                    <a:p>
                      <a:pPr algn="ctr"/>
                      <a:r>
                        <a:rPr lang="en-US" altLang="zh-CN" sz="1400" smtClean="0"/>
                        <a:t>6</a:t>
                      </a:r>
                      <a:endParaRPr lang="zh-CN" altLang="en-US" sz="1400"/>
                    </a:p>
                  </a:txBody>
                  <a:tcPr marL="36000" marR="36000" marT="0" marB="0">
                    <a:lnB w="12700" cmpd="sng">
                      <a:noFill/>
                    </a:lnB>
                  </a:tcPr>
                </a:tc>
                <a:tc>
                  <a:txBody>
                    <a:bodyPr/>
                    <a:lstStyle/>
                    <a:p>
                      <a:pPr algn="ctr"/>
                      <a:r>
                        <a:rPr lang="en-US" altLang="zh-CN" sz="1400" smtClean="0"/>
                        <a:t>7</a:t>
                      </a:r>
                      <a:endParaRPr lang="zh-CN" altLang="en-US" sz="1400"/>
                    </a:p>
                  </a:txBody>
                  <a:tcPr marL="36000" marR="36000" marT="0" marB="0">
                    <a:lnB w="12700" cmpd="sng">
                      <a:noFill/>
                    </a:lnB>
                  </a:tcPr>
                </a:tc>
                <a:tc>
                  <a:txBody>
                    <a:bodyPr/>
                    <a:lstStyle/>
                    <a:p>
                      <a:pPr algn="ctr"/>
                      <a:r>
                        <a:rPr lang="en-US" altLang="zh-CN" sz="1400" smtClean="0"/>
                        <a:t>5</a:t>
                      </a:r>
                      <a:endParaRPr lang="zh-CN" altLang="en-US" sz="1400"/>
                    </a:p>
                  </a:txBody>
                  <a:tcPr marL="36000" marR="36000" marT="0" marB="0">
                    <a:lnB w="12700" cmpd="sng">
                      <a:noFill/>
                    </a:lnB>
                  </a:tcPr>
                </a:tc>
                <a:tc>
                  <a:txBody>
                    <a:bodyPr/>
                    <a:lstStyle/>
                    <a:p>
                      <a:pPr algn="ctr"/>
                      <a:r>
                        <a:rPr lang="en-US" altLang="zh-CN" sz="1400" smtClean="0"/>
                        <a:t>4</a:t>
                      </a:r>
                      <a:endParaRPr lang="zh-CN" altLang="en-US" sz="1400"/>
                    </a:p>
                  </a:txBody>
                  <a:tcPr marL="36000" marR="36000" marT="0" marB="0">
                    <a:lnB w="12700" cmpd="sng">
                      <a:noFill/>
                    </a:lnB>
                  </a:tcPr>
                </a:tc>
                <a:tc>
                  <a:txBody>
                    <a:bodyPr/>
                    <a:lstStyle/>
                    <a:p>
                      <a:pPr algn="ctr"/>
                      <a:r>
                        <a:rPr lang="en-US" altLang="zh-CN" sz="1400" smtClean="0"/>
                        <a:t>2</a:t>
                      </a:r>
                      <a:endParaRPr lang="zh-CN" altLang="en-US" sz="1400"/>
                    </a:p>
                  </a:txBody>
                  <a:tcPr marL="36000" marR="36000" marT="0" marB="0">
                    <a:lnB w="12700" cmpd="sng">
                      <a:noFill/>
                    </a:lnB>
                  </a:tcPr>
                </a:tc>
                <a:extLst>
                  <a:ext uri="{0D108BD9-81ED-4DB2-BD59-A6C34878D82A}">
                    <a16:rowId xmlns:a16="http://schemas.microsoft.com/office/drawing/2014/main" val="10000"/>
                  </a:ext>
                </a:extLst>
              </a:tr>
              <a:tr h="0">
                <a:tc>
                  <a:txBody>
                    <a:bodyPr/>
                    <a:lstStyle/>
                    <a:p>
                      <a:pPr algn="ctr"/>
                      <a:r>
                        <a:rPr lang="zh-CN" altLang="en-US" sz="1800" b="0" smtClean="0"/>
                        <a:t>↑</a:t>
                      </a: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0" smtClean="0"/>
                        <a:t>↑</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0" smtClean="0"/>
                        <a:t>↑</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gn="ctr"/>
                      <a:r>
                        <a:rPr lang="en-US" altLang="zh-CN" sz="1400" smtClean="0"/>
                        <a:t>i</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m</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j</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pPr algn="ctr"/>
                      <a:r>
                        <a:rPr lang="en-US" altLang="zh-CN" sz="1400" smtClean="0"/>
                        <a:t>2</a:t>
                      </a:r>
                      <a:endParaRPr lang="zh-CN" altLang="en-US" sz="1400"/>
                    </a:p>
                  </a:txBody>
                  <a:tcPr marL="36000" marR="36000" marT="0" marB="0">
                    <a:lnT w="12700" cmpd="sng">
                      <a:noFill/>
                    </a:lnT>
                  </a:tcPr>
                </a:tc>
                <a:tc>
                  <a:txBody>
                    <a:bodyPr/>
                    <a:lstStyle/>
                    <a:p>
                      <a:pPr algn="ctr"/>
                      <a:r>
                        <a:rPr lang="en-US" altLang="zh-CN" sz="1400" smtClean="0"/>
                        <a:t>4</a:t>
                      </a:r>
                      <a:endParaRPr lang="zh-CN" altLang="en-US" sz="1400"/>
                    </a:p>
                  </a:txBody>
                  <a:tcPr marL="36000" marR="36000" marT="0" marB="0">
                    <a:lnT w="12700" cmpd="sng">
                      <a:noFill/>
                    </a:lnT>
                  </a:tcPr>
                </a:tc>
                <a:tc>
                  <a:txBody>
                    <a:bodyPr/>
                    <a:lstStyle/>
                    <a:p>
                      <a:pPr algn="ctr"/>
                      <a:r>
                        <a:rPr lang="en-US" altLang="zh-CN" sz="1400" smtClean="0"/>
                        <a:t>5</a:t>
                      </a:r>
                      <a:endParaRPr lang="zh-CN" altLang="en-US" sz="1400"/>
                    </a:p>
                  </a:txBody>
                  <a:tcPr marL="36000" marR="36000" marT="0" marB="0">
                    <a:lnT w="12700" cmpd="sng">
                      <a:noFill/>
                    </a:lnT>
                  </a:tcPr>
                </a:tc>
                <a:tc>
                  <a:txBody>
                    <a:bodyPr/>
                    <a:lstStyle/>
                    <a:p>
                      <a:pPr algn="ctr"/>
                      <a:r>
                        <a:rPr lang="en-US" altLang="zh-CN" sz="1400" smtClean="0"/>
                        <a:t>7</a:t>
                      </a:r>
                      <a:endParaRPr lang="zh-CN" altLang="en-US" sz="1400"/>
                    </a:p>
                  </a:txBody>
                  <a:tcPr marL="36000" marR="36000" marT="0" marB="0">
                    <a:lnT w="12700" cmpd="sng">
                      <a:noFill/>
                    </a:lnT>
                  </a:tcPr>
                </a:tc>
                <a:tc>
                  <a:txBody>
                    <a:bodyPr/>
                    <a:lstStyle/>
                    <a:p>
                      <a:pPr algn="ctr"/>
                      <a:r>
                        <a:rPr lang="en-US" altLang="zh-CN" sz="1400" smtClean="0"/>
                        <a:t>6</a:t>
                      </a:r>
                      <a:endParaRPr lang="zh-CN" altLang="en-US" sz="1400"/>
                    </a:p>
                  </a:txBody>
                  <a:tcPr marL="36000" marR="36000" marT="0" marB="0">
                    <a:lnT w="12700" cmpd="sng">
                      <a:noFill/>
                    </a:lnT>
                  </a:tcPr>
                </a:tc>
                <a:tc>
                  <a:txBody>
                    <a:bodyPr/>
                    <a:lstStyle/>
                    <a:p>
                      <a:pPr algn="ctr"/>
                      <a:r>
                        <a:rPr lang="en-US" altLang="zh-CN" sz="1400" smtClean="0"/>
                        <a:t>0</a:t>
                      </a:r>
                      <a:endParaRPr lang="zh-CN" altLang="en-US" sz="1400"/>
                    </a:p>
                  </a:txBody>
                  <a:tcPr marL="36000" marR="36000" marT="0" marB="0">
                    <a:lnT w="12700" cmpd="sng">
                      <a:noFill/>
                    </a:lnT>
                  </a:tcPr>
                </a:tc>
                <a:tc>
                  <a:txBody>
                    <a:bodyPr/>
                    <a:lstStyle/>
                    <a:p>
                      <a:pPr algn="ctr"/>
                      <a:r>
                        <a:rPr lang="en-US" altLang="zh-CN" sz="1400" smtClean="0"/>
                        <a:t>11</a:t>
                      </a:r>
                      <a:endParaRPr lang="zh-CN" altLang="en-US" sz="1400"/>
                    </a:p>
                  </a:txBody>
                  <a:tcPr marL="36000" marR="36000" marT="0" marB="0">
                    <a:lnT w="12700" cmpd="sng">
                      <a:noFill/>
                    </a:lnT>
                  </a:tcPr>
                </a:tc>
                <a:tc>
                  <a:txBody>
                    <a:bodyPr/>
                    <a:lstStyle/>
                    <a:p>
                      <a:pPr algn="ctr"/>
                      <a:r>
                        <a:rPr lang="en-US" altLang="zh-CN" sz="1400" smtClean="0"/>
                        <a:t>9</a:t>
                      </a:r>
                      <a:endParaRPr lang="zh-CN" altLang="en-US" sz="1400"/>
                    </a:p>
                  </a:txBody>
                  <a:tcPr marL="36000" marR="36000" marT="0" marB="0">
                    <a:lnT w="12700" cmpd="sng">
                      <a:noFill/>
                    </a:lnT>
                  </a:tcPr>
                </a:tc>
                <a:tc>
                  <a:txBody>
                    <a:bodyPr/>
                    <a:lstStyle/>
                    <a:p>
                      <a:pPr algn="ctr"/>
                      <a:r>
                        <a:rPr lang="en-US" altLang="zh-CN" sz="1400" smtClean="0"/>
                        <a:t>7</a:t>
                      </a:r>
                      <a:endParaRPr lang="zh-CN" altLang="en-US" sz="1400"/>
                    </a:p>
                  </a:txBody>
                  <a:tcPr marL="36000" marR="36000" marT="0" marB="0">
                    <a:lnT w="12700" cmpd="sng">
                      <a:noFill/>
                    </a:lnT>
                  </a:tcPr>
                </a:tc>
                <a:tc>
                  <a:txBody>
                    <a:bodyPr/>
                    <a:lstStyle/>
                    <a:p>
                      <a:pPr algn="ctr"/>
                      <a:r>
                        <a:rPr lang="en-US" altLang="zh-CN" sz="1400" smtClean="0"/>
                        <a:t>3</a:t>
                      </a:r>
                      <a:endParaRPr lang="zh-CN" altLang="en-US" sz="1400"/>
                    </a:p>
                  </a:txBody>
                  <a:tcPr marL="36000" marR="36000" marT="0" marB="0">
                    <a:lnT w="12700" cmpd="sng">
                      <a:noFill/>
                    </a:lnT>
                  </a:tcPr>
                </a:tc>
                <a:extLst>
                  <a:ext uri="{0D108BD9-81ED-4DB2-BD59-A6C34878D82A}">
                    <a16:rowId xmlns:a16="http://schemas.microsoft.com/office/drawing/2014/main" val="10003"/>
                  </a:ext>
                </a:extLst>
              </a:tr>
            </a:tbl>
          </a:graphicData>
        </a:graphic>
      </p:graphicFrame>
      <p:sp>
        <p:nvSpPr>
          <p:cNvPr id="7" name="任意多边形 6"/>
          <p:cNvSpPr/>
          <p:nvPr/>
        </p:nvSpPr>
        <p:spPr>
          <a:xfrm>
            <a:off x="5961953" y="299567"/>
            <a:ext cx="3279913" cy="228600"/>
          </a:xfrm>
          <a:custGeom>
            <a:avLst/>
            <a:gdLst>
              <a:gd name="connsiteX0" fmla="*/ 3279913 w 3279913"/>
              <a:gd name="connsiteY0" fmla="*/ 228600 h 228600"/>
              <a:gd name="connsiteX1" fmla="*/ 3279913 w 3279913"/>
              <a:gd name="connsiteY1" fmla="*/ 0 h 228600"/>
              <a:gd name="connsiteX2" fmla="*/ 0 w 3279913"/>
              <a:gd name="connsiteY2" fmla="*/ 0 h 228600"/>
              <a:gd name="connsiteX3" fmla="*/ 0 w 3279913"/>
              <a:gd name="connsiteY3" fmla="*/ 228600 h 228600"/>
            </a:gdLst>
            <a:ahLst/>
            <a:cxnLst>
              <a:cxn ang="0">
                <a:pos x="connsiteX0" y="connsiteY0"/>
              </a:cxn>
              <a:cxn ang="0">
                <a:pos x="connsiteX1" y="connsiteY1"/>
              </a:cxn>
              <a:cxn ang="0">
                <a:pos x="connsiteX2" y="connsiteY2"/>
              </a:cxn>
              <a:cxn ang="0">
                <a:pos x="connsiteX3" y="connsiteY3"/>
              </a:cxn>
            </a:cxnLst>
            <a:rect l="l" t="t" r="r" b="b"/>
            <a:pathLst>
              <a:path w="3279913" h="228600">
                <a:moveTo>
                  <a:pt x="3279913" y="228600"/>
                </a:moveTo>
                <a:lnTo>
                  <a:pt x="3279913" y="0"/>
                </a:lnTo>
                <a:lnTo>
                  <a:pt x="0" y="0"/>
                </a:lnTo>
                <a:lnTo>
                  <a:pt x="0" y="228600"/>
                </a:lnTo>
              </a:path>
            </a:pathLst>
          </a:custGeom>
          <a:ln>
            <a:solidFill>
              <a:schemeClr val="tx1"/>
            </a:solidFill>
            <a:headEnd type="stealth"/>
            <a:tailEnd type="stealth"/>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6" name="圆角矩形 12"/>
          <p:cNvSpPr/>
          <p:nvPr/>
        </p:nvSpPr>
        <p:spPr>
          <a:xfrm>
            <a:off x="5790405" y="1595337"/>
            <a:ext cx="4218300" cy="51036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r>
              <a:rPr lang="en-US" altLang="zh-CN" sz="1400"/>
              <a:t>#include &lt;stdio.h&gt;</a:t>
            </a:r>
          </a:p>
          <a:p>
            <a:pPr defTabSz="363855"/>
            <a:r>
              <a:rPr lang="en-US" altLang="zh-CN" sz="1400"/>
              <a:t>int main()</a:t>
            </a:r>
          </a:p>
          <a:p>
            <a:pPr defTabSz="363855"/>
            <a:r>
              <a:rPr lang="en-US" altLang="zh-CN" sz="1400"/>
              <a:t>{	void inv(int *x,int n);</a:t>
            </a:r>
          </a:p>
          <a:p>
            <a:pPr defTabSz="363855"/>
            <a:r>
              <a:rPr lang="en-US" altLang="zh-CN" sz="1400"/>
              <a:t>	int i,a[10]={3,7,9,11,0,6,7,5,4,2};</a:t>
            </a:r>
          </a:p>
          <a:p>
            <a:pPr defTabSz="363855"/>
            <a:r>
              <a:rPr lang="en-US" altLang="zh-CN" sz="1400"/>
              <a:t>	printf("The original array:\n");</a:t>
            </a:r>
          </a:p>
          <a:p>
            <a:pPr defTabSz="363855"/>
            <a:r>
              <a:rPr lang="en-US" altLang="zh-CN" sz="1400"/>
              <a:t>	for(i=0;i&lt;10;i++)</a:t>
            </a:r>
          </a:p>
          <a:p>
            <a:pPr defTabSz="363855"/>
            <a:r>
              <a:rPr lang="en-US" altLang="zh-CN" sz="1400"/>
              <a:t>		printf("%d ",a[i]);</a:t>
            </a:r>
          </a:p>
          <a:p>
            <a:pPr defTabSz="363855"/>
            <a:r>
              <a:rPr lang="en-US" altLang="zh-CN" sz="1400"/>
              <a:t>	printf("\n");</a:t>
            </a:r>
          </a:p>
          <a:p>
            <a:pPr defTabSz="363855"/>
            <a:r>
              <a:rPr lang="en-US" altLang="zh-CN" sz="1400"/>
              <a:t>	inv(a,10);</a:t>
            </a:r>
          </a:p>
          <a:p>
            <a:pPr defTabSz="363855"/>
            <a:r>
              <a:rPr lang="en-US" altLang="zh-CN" sz="1400"/>
              <a:t>	printf("The array has been inverted:\n");</a:t>
            </a:r>
          </a:p>
          <a:p>
            <a:pPr defTabSz="363855"/>
            <a:r>
              <a:rPr lang="en-US" altLang="zh-CN" sz="1400"/>
              <a:t>	for(i=0;i&lt;10;i++)</a:t>
            </a:r>
          </a:p>
          <a:p>
            <a:pPr defTabSz="363855"/>
            <a:r>
              <a:rPr lang="en-US" altLang="zh-CN" sz="1400"/>
              <a:t>		printf("%d ",a[i]);</a:t>
            </a:r>
          </a:p>
          <a:p>
            <a:pPr defTabSz="363855"/>
            <a:r>
              <a:rPr lang="en-US" altLang="zh-CN" sz="1400"/>
              <a:t>	printf("\n");</a:t>
            </a:r>
          </a:p>
          <a:p>
            <a:pPr defTabSz="363855"/>
            <a:r>
              <a:rPr lang="en-US" altLang="zh-CN" sz="1400"/>
              <a:t>	return 0;</a:t>
            </a:r>
          </a:p>
          <a:p>
            <a:pPr defTabSz="363855"/>
            <a:r>
              <a:rPr lang="en-US" altLang="zh-CN" sz="1400"/>
              <a:t>}</a:t>
            </a:r>
          </a:p>
          <a:p>
            <a:pPr defTabSz="363855"/>
            <a:endParaRPr lang="en-US" altLang="zh-CN" sz="1400"/>
          </a:p>
          <a:p>
            <a:pPr defTabSz="363855"/>
            <a:r>
              <a:rPr lang="en-US" altLang="zh-CN" sz="1400"/>
              <a:t>void inv(int </a:t>
            </a:r>
            <a:r>
              <a:rPr lang="en-US" altLang="zh-CN" sz="1400">
                <a:solidFill>
                  <a:schemeClr val="accent6"/>
                </a:solidFill>
              </a:rPr>
              <a:t>*x</a:t>
            </a:r>
            <a:r>
              <a:rPr lang="en-US" altLang="zh-CN" sz="1400"/>
              <a:t>,int n)	</a:t>
            </a:r>
            <a:r>
              <a:rPr lang="en-US" altLang="zh-CN" sz="1400" smtClean="0"/>
              <a:t>		</a:t>
            </a:r>
            <a:r>
              <a:rPr lang="en-US" altLang="zh-CN" sz="1400" smtClean="0">
                <a:solidFill>
                  <a:srgbClr val="008000"/>
                </a:solidFill>
              </a:rPr>
              <a:t>//</a:t>
            </a:r>
            <a:r>
              <a:rPr lang="zh-CN" altLang="en-US" sz="1400">
                <a:solidFill>
                  <a:srgbClr val="008000"/>
                </a:solidFill>
              </a:rPr>
              <a:t>形参</a:t>
            </a:r>
            <a:r>
              <a:rPr lang="en-US" altLang="zh-CN" sz="1400">
                <a:solidFill>
                  <a:srgbClr val="008000"/>
                </a:solidFill>
              </a:rPr>
              <a:t>x</a:t>
            </a:r>
            <a:r>
              <a:rPr lang="zh-CN" altLang="en-US" sz="1400">
                <a:solidFill>
                  <a:srgbClr val="008000"/>
                </a:solidFill>
              </a:rPr>
              <a:t>是指针变量</a:t>
            </a:r>
          </a:p>
          <a:p>
            <a:pPr defTabSz="363855"/>
            <a:r>
              <a:rPr lang="en-US" altLang="zh-CN" sz="1400"/>
              <a:t>{	int </a:t>
            </a:r>
            <a:r>
              <a:rPr lang="en-US" altLang="zh-CN" sz="1400">
                <a:solidFill>
                  <a:schemeClr val="accent6"/>
                </a:solidFill>
              </a:rPr>
              <a:t>*p</a:t>
            </a:r>
            <a:r>
              <a:rPr lang="en-US" altLang="zh-CN" sz="1400"/>
              <a:t>,temp,</a:t>
            </a:r>
            <a:r>
              <a:rPr lang="en-US" altLang="zh-CN" sz="1400">
                <a:solidFill>
                  <a:schemeClr val="accent6"/>
                </a:solidFill>
              </a:rPr>
              <a:t>*i</a:t>
            </a:r>
            <a:r>
              <a:rPr lang="en-US" altLang="zh-CN" sz="1400"/>
              <a:t>,</a:t>
            </a:r>
            <a:r>
              <a:rPr lang="en-US" altLang="zh-CN" sz="1400">
                <a:solidFill>
                  <a:schemeClr val="accent6"/>
                </a:solidFill>
              </a:rPr>
              <a:t>*j</a:t>
            </a:r>
            <a:r>
              <a:rPr lang="en-US" altLang="zh-CN" sz="1400"/>
              <a:t>,m=(n-1)/2;</a:t>
            </a:r>
          </a:p>
          <a:p>
            <a:pPr defTabSz="363855"/>
            <a:r>
              <a:rPr lang="en-US" altLang="zh-CN" sz="1400"/>
              <a:t>	</a:t>
            </a:r>
            <a:r>
              <a:rPr lang="en-US" altLang="zh-CN" sz="1400">
                <a:solidFill>
                  <a:schemeClr val="accent6"/>
                </a:solidFill>
              </a:rPr>
              <a:t>i=x</a:t>
            </a:r>
            <a:r>
              <a:rPr lang="en-US" altLang="zh-CN" sz="1400" smtClean="0">
                <a:solidFill>
                  <a:schemeClr val="accent6"/>
                </a:solidFill>
              </a:rPr>
              <a:t>; j=x+n-1; p=x+m</a:t>
            </a:r>
            <a:r>
              <a:rPr lang="en-US" altLang="zh-CN" sz="1400">
                <a:solidFill>
                  <a:schemeClr val="accent6"/>
                </a:solidFill>
              </a:rPr>
              <a:t>;</a:t>
            </a:r>
          </a:p>
          <a:p>
            <a:pPr defTabSz="363855"/>
            <a:r>
              <a:rPr lang="en-US" altLang="zh-CN" sz="1400"/>
              <a:t>	for(</a:t>
            </a:r>
            <a:r>
              <a:rPr lang="en-US" altLang="zh-CN" sz="1400">
                <a:solidFill>
                  <a:schemeClr val="accent6"/>
                </a:solidFill>
              </a:rPr>
              <a:t>;i&lt;=p;i++,j--</a:t>
            </a:r>
            <a:r>
              <a:rPr lang="en-US" altLang="zh-CN" sz="1400"/>
              <a:t>)</a:t>
            </a:r>
          </a:p>
          <a:p>
            <a:pPr defTabSz="363855"/>
            <a:r>
              <a:rPr lang="en-US" altLang="zh-CN" sz="1400"/>
              <a:t>	{	</a:t>
            </a:r>
            <a:r>
              <a:rPr lang="en-US" altLang="zh-CN" sz="1400">
                <a:solidFill>
                  <a:schemeClr val="accent6"/>
                </a:solidFill>
              </a:rPr>
              <a:t>temp=*i</a:t>
            </a:r>
            <a:r>
              <a:rPr lang="en-US" altLang="zh-CN" sz="1400" smtClean="0">
                <a:solidFill>
                  <a:schemeClr val="accent6"/>
                </a:solidFill>
              </a:rPr>
              <a:t>; *</a:t>
            </a:r>
            <a:r>
              <a:rPr lang="en-US" altLang="zh-CN" sz="1400">
                <a:solidFill>
                  <a:schemeClr val="accent6"/>
                </a:solidFill>
              </a:rPr>
              <a:t>i=*j</a:t>
            </a:r>
            <a:r>
              <a:rPr lang="en-US" altLang="zh-CN" sz="1400" smtClean="0">
                <a:solidFill>
                  <a:schemeClr val="accent6"/>
                </a:solidFill>
              </a:rPr>
              <a:t>; *</a:t>
            </a:r>
            <a:r>
              <a:rPr lang="en-US" altLang="zh-CN" sz="1400">
                <a:solidFill>
                  <a:schemeClr val="accent6"/>
                </a:solidFill>
              </a:rPr>
              <a:t>j=temp;</a:t>
            </a:r>
            <a:r>
              <a:rPr lang="en-US" altLang="zh-CN" sz="1400"/>
              <a:t>}	</a:t>
            </a:r>
            <a:r>
              <a:rPr lang="en-US" altLang="zh-CN" sz="1400">
                <a:solidFill>
                  <a:srgbClr val="008000"/>
                </a:solidFill>
              </a:rPr>
              <a:t>//*i</a:t>
            </a:r>
            <a:r>
              <a:rPr lang="zh-CN" altLang="en-US" sz="1400">
                <a:solidFill>
                  <a:srgbClr val="008000"/>
                </a:solidFill>
              </a:rPr>
              <a:t>与*</a:t>
            </a:r>
            <a:r>
              <a:rPr lang="en-US" altLang="zh-CN" sz="1400">
                <a:solidFill>
                  <a:srgbClr val="008000"/>
                </a:solidFill>
              </a:rPr>
              <a:t>j</a:t>
            </a:r>
            <a:r>
              <a:rPr lang="zh-CN" altLang="en-US" sz="1400">
                <a:solidFill>
                  <a:srgbClr val="008000"/>
                </a:solidFill>
              </a:rPr>
              <a:t>交换</a:t>
            </a:r>
          </a:p>
          <a:p>
            <a:pPr defTabSz="363855"/>
            <a:r>
              <a:rPr lang="zh-CN" altLang="en-US" sz="1400"/>
              <a:t>	</a:t>
            </a:r>
            <a:r>
              <a:rPr lang="en-US" altLang="zh-CN" sz="1400"/>
              <a:t>return;</a:t>
            </a:r>
          </a:p>
          <a:p>
            <a:pPr defTabSz="363855"/>
            <a:r>
              <a:rPr lang="en-US" altLang="zh-CN" sz="1400"/>
              <a:t>}</a:t>
            </a:r>
            <a:endParaRPr lang="zh-CN" altLang="en-US" sz="1400" b="1" dirty="0">
              <a:solidFill>
                <a:srgbClr val="008000"/>
              </a:solidFill>
            </a:endParaRPr>
          </a:p>
        </p:txBody>
      </p:sp>
      <p:pic>
        <p:nvPicPr>
          <p:cNvPr id="8" name="图片 7"/>
          <p:cNvPicPr>
            <a:picLocks noChangeAspect="1"/>
          </p:cNvPicPr>
          <p:nvPr/>
        </p:nvPicPr>
        <p:blipFill>
          <a:blip r:embed="rId3" cstate="print"/>
          <a:stretch>
            <a:fillRect/>
          </a:stretch>
        </p:blipFill>
        <p:spPr>
          <a:xfrm>
            <a:off x="9503913" y="596250"/>
            <a:ext cx="2592009" cy="856921"/>
          </a:xfrm>
          <a:prstGeom prst="rect">
            <a:avLst/>
          </a:prstGeom>
        </p:spPr>
      </p:pic>
      <p:graphicFrame>
        <p:nvGraphicFramePr>
          <p:cNvPr id="17" name="表格 16"/>
          <p:cNvGraphicFramePr>
            <a:graphicFrameLocks noGrp="1"/>
          </p:cNvGraphicFramePr>
          <p:nvPr/>
        </p:nvGraphicFramePr>
        <p:xfrm>
          <a:off x="10008705" y="2748171"/>
          <a:ext cx="1908000" cy="3199920"/>
        </p:xfrm>
        <a:graphic>
          <a:graphicData uri="http://schemas.openxmlformats.org/drawingml/2006/table">
            <a:tbl>
              <a:tblPr>
                <a:tableStyleId>{5C22544A-7EE6-4342-B048-85BDC9FD1C3A}</a:tableStyleId>
              </a:tblPr>
              <a:tblGrid>
                <a:gridCol w="792000">
                  <a:extLst>
                    <a:ext uri="{9D8B030D-6E8A-4147-A177-3AD203B41FA5}">
                      <a16:colId xmlns:a16="http://schemas.microsoft.com/office/drawing/2014/main" val="20000"/>
                    </a:ext>
                  </a:extLst>
                </a:gridCol>
                <a:gridCol w="648000">
                  <a:extLst>
                    <a:ext uri="{9D8B030D-6E8A-4147-A177-3AD203B41FA5}">
                      <a16:colId xmlns:a16="http://schemas.microsoft.com/office/drawing/2014/main" val="20001"/>
                    </a:ext>
                  </a:extLst>
                </a:gridCol>
                <a:gridCol w="468000">
                  <a:extLst>
                    <a:ext uri="{9D8B030D-6E8A-4147-A177-3AD203B41FA5}">
                      <a16:colId xmlns:a16="http://schemas.microsoft.com/office/drawing/2014/main" val="20002"/>
                    </a:ext>
                  </a:extLst>
                </a:gridCol>
              </a:tblGrid>
              <a:tr h="0">
                <a:tc>
                  <a:txBody>
                    <a:bodyPr/>
                    <a:lstStyle/>
                    <a:p>
                      <a:r>
                        <a:rPr lang="en-US" altLang="zh-CN" sz="1600" smtClean="0"/>
                        <a:t>i, x</a:t>
                      </a:r>
                      <a:endParaRPr lang="zh-CN" altLang="en-US" sz="16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r>
                        <a:rPr lang="zh-CN" altLang="en-US" sz="1400" smtClean="0"/>
                        <a:t>数组</a:t>
                      </a:r>
                      <a:endParaRPr lang="zh-CN" altLang="en-US" sz="1400"/>
                    </a:p>
                  </a:txBody>
                  <a:tcPr marL="72000" marR="72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endParaRPr lang="zh-CN" altLang="en-US" sz="16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3</a:t>
                      </a:r>
                      <a:endParaRPr lang="zh-CN" altLang="en-US" sz="1400"/>
                    </a:p>
                  </a:txBody>
                  <a:tcPr marL="72000" marR="72000" marT="36000" marB="36000" anchor="ctr">
                    <a:lnL w="12700" cmpd="sng">
                      <a:noFill/>
                    </a:lnL>
                    <a:lnR w="12700" cmpd="sng">
                      <a:noFill/>
                    </a:lnR>
                    <a:lnT w="12700" cmpd="sng">
                      <a:noFill/>
                    </a:lnT>
                  </a:tcPr>
                </a:tc>
                <a:tc>
                  <a:txBody>
                    <a:bodyPr/>
                    <a:lstStyle/>
                    <a:p>
                      <a:r>
                        <a:rPr lang="en-US" altLang="zh-CN" sz="1400" smtClean="0"/>
                        <a:t>a[0]</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7</a:t>
                      </a:r>
                      <a:endParaRPr lang="zh-CN" altLang="en-US" sz="1400"/>
                    </a:p>
                  </a:txBody>
                  <a:tcPr marL="72000" marR="72000" marT="36000" marB="36000" anchor="ctr">
                    <a:lnL w="12700" cmpd="sng">
                      <a:noFill/>
                    </a:lnL>
                    <a:lnR w="12700" cmpd="sng">
                      <a:noFill/>
                    </a:lnR>
                  </a:tcPr>
                </a:tc>
                <a:tc>
                  <a:txBody>
                    <a:bodyPr/>
                    <a:lstStyle/>
                    <a:p>
                      <a:r>
                        <a:rPr lang="en-US" altLang="zh-CN" sz="1400" smtClean="0"/>
                        <a:t>a[1]</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9</a:t>
                      </a:r>
                      <a:endParaRPr lang="zh-CN" altLang="en-US" sz="1400"/>
                    </a:p>
                  </a:txBody>
                  <a:tcPr marL="72000" marR="72000" marT="36000" marB="36000" anchor="ctr">
                    <a:lnL w="12700" cmpd="sng">
                      <a:noFill/>
                    </a:lnL>
                    <a:lnR w="12700" cmpd="sng">
                      <a:noFill/>
                    </a:lnR>
                  </a:tcPr>
                </a:tc>
                <a:tc>
                  <a:txBody>
                    <a:bodyPr/>
                    <a:lstStyle/>
                    <a:p>
                      <a:r>
                        <a:rPr lang="en-US" altLang="zh-CN" sz="1400" smtClean="0"/>
                        <a:t>a[2]</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r>
                        <a:rPr lang="en-US" altLang="zh-CN" sz="1400" smtClean="0"/>
                        <a:t>p=x+m</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11</a:t>
                      </a:r>
                      <a:endParaRPr lang="zh-CN" altLang="en-US" sz="1400"/>
                    </a:p>
                  </a:txBody>
                  <a:tcPr marL="72000" marR="72000" marT="36000" marB="36000" anchor="ctr">
                    <a:lnL w="12700" cmpd="sng">
                      <a:noFill/>
                    </a:lnL>
                    <a:lnR w="12700" cmpd="sng">
                      <a:noFill/>
                    </a:lnR>
                  </a:tcPr>
                </a:tc>
                <a:tc>
                  <a:txBody>
                    <a:bodyPr/>
                    <a:lstStyle/>
                    <a:p>
                      <a:r>
                        <a:rPr lang="en-US" altLang="zh-CN" sz="1400" smtClean="0"/>
                        <a:t>a[3]</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0</a:t>
                      </a:r>
                      <a:endParaRPr lang="zh-CN" altLang="en-US" sz="1400"/>
                    </a:p>
                  </a:txBody>
                  <a:tcPr marL="72000" marR="72000" marT="36000" marB="36000" anchor="ctr">
                    <a:lnL w="12700" cmpd="sng">
                      <a:noFill/>
                    </a:lnL>
                    <a:lnR w="12700" cmpd="sng">
                      <a:noFill/>
                    </a:lnR>
                  </a:tcPr>
                </a:tc>
                <a:tc>
                  <a:txBody>
                    <a:bodyPr/>
                    <a:lstStyle/>
                    <a:p>
                      <a:r>
                        <a:rPr lang="en-US" altLang="zh-CN" sz="1400" smtClean="0"/>
                        <a:t>a[4]</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6</a:t>
                      </a:r>
                      <a:endParaRPr lang="zh-CN" altLang="en-US" sz="1400"/>
                    </a:p>
                  </a:txBody>
                  <a:tcPr marL="72000" marR="72000" marT="36000" marB="36000" anchor="ctr">
                    <a:lnL w="12700" cmpd="sng">
                      <a:noFill/>
                    </a:lnL>
                    <a:lnR w="12700" cmpd="sng">
                      <a:noFill/>
                    </a:lnR>
                  </a:tcPr>
                </a:tc>
                <a:tc>
                  <a:txBody>
                    <a:bodyPr/>
                    <a:lstStyle/>
                    <a:p>
                      <a:r>
                        <a:rPr lang="en-US" altLang="zh-CN" sz="1400" smtClean="0"/>
                        <a:t>a[5]</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7</a:t>
                      </a:r>
                      <a:endParaRPr lang="zh-CN" altLang="en-US" sz="1400"/>
                    </a:p>
                  </a:txBody>
                  <a:tcPr marL="72000" marR="72000" marT="36000" marB="36000" anchor="ctr">
                    <a:lnL w="12700" cmpd="sng">
                      <a:noFill/>
                    </a:lnL>
                    <a:lnR w="12700" cmpd="sng">
                      <a:noFill/>
                    </a:lnR>
                  </a:tcPr>
                </a:tc>
                <a:tc>
                  <a:txBody>
                    <a:bodyPr/>
                    <a:lstStyle/>
                    <a:p>
                      <a:r>
                        <a:rPr lang="en-US" altLang="zh-CN" sz="1400" smtClean="0"/>
                        <a:t>a[6]</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5</a:t>
                      </a:r>
                      <a:endParaRPr lang="zh-CN" altLang="en-US" sz="1400"/>
                    </a:p>
                  </a:txBody>
                  <a:tcPr marL="72000" marR="72000" marT="36000" marB="36000" anchor="ctr">
                    <a:lnL w="12700" cmpd="sng">
                      <a:noFill/>
                    </a:lnL>
                    <a:lnR w="12700" cmpd="sng">
                      <a:noFill/>
                    </a:lnR>
                  </a:tcPr>
                </a:tc>
                <a:tc>
                  <a:txBody>
                    <a:bodyPr/>
                    <a:lstStyle/>
                    <a:p>
                      <a:r>
                        <a:rPr lang="en-US" altLang="zh-CN" sz="1400" smtClean="0"/>
                        <a:t>a[7]</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smtClean="0"/>
                        <a:t>j</a:t>
                      </a:r>
                      <a:endParaRPr lang="zh-CN" altLang="en-US" sz="1400" smtClean="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4</a:t>
                      </a:r>
                      <a:endParaRPr lang="zh-CN" altLang="en-US" sz="1400"/>
                    </a:p>
                  </a:txBody>
                  <a:tcPr marL="72000" marR="72000" marT="36000" marB="36000" anchor="ctr">
                    <a:lnL w="12700" cmpd="sng">
                      <a:noFill/>
                    </a:lnL>
                    <a:lnR w="12700" cmpd="sng">
                      <a:noFill/>
                    </a:lnR>
                  </a:tcPr>
                </a:tc>
                <a:tc>
                  <a:txBody>
                    <a:bodyPr/>
                    <a:lstStyle/>
                    <a:p>
                      <a:r>
                        <a:rPr lang="en-US" altLang="zh-CN" sz="1400" smtClean="0"/>
                        <a:t>a[8]</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2</a:t>
                      </a:r>
                      <a:endParaRPr lang="zh-CN" altLang="en-US" sz="1400"/>
                    </a:p>
                  </a:txBody>
                  <a:tcPr marL="72000" marR="72000" marT="36000" marB="36000" anchor="ctr">
                    <a:lnL w="12700" cmpd="sng">
                      <a:noFill/>
                    </a:lnL>
                    <a:lnR w="12700" cmpd="sng">
                      <a:noFill/>
                    </a:lnR>
                  </a:tcPr>
                </a:tc>
                <a:tc>
                  <a:txBody>
                    <a:bodyPr/>
                    <a:lstStyle/>
                    <a:p>
                      <a:r>
                        <a:rPr lang="en-US" altLang="zh-CN" sz="1400" smtClean="0"/>
                        <a:t>a[9]</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cxnSp>
        <p:nvCxnSpPr>
          <p:cNvPr id="19" name="直接连接符 18"/>
          <p:cNvCxnSpPr/>
          <p:nvPr/>
        </p:nvCxnSpPr>
        <p:spPr>
          <a:xfrm>
            <a:off x="10078279" y="3073512"/>
            <a:ext cx="720000"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078279" y="4246331"/>
            <a:ext cx="720000"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078279" y="5666247"/>
            <a:ext cx="720000"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6" y="559259"/>
            <a:ext cx="10515600" cy="953383"/>
          </a:xfrm>
        </p:spPr>
        <p:txBody>
          <a:bodyPr/>
          <a:lstStyle/>
          <a:p>
            <a:r>
              <a:rPr lang="zh-CN" altLang="en-US"/>
              <a:t>用数组名作函数参数</a:t>
            </a:r>
          </a:p>
        </p:txBody>
      </p:sp>
      <p:sp>
        <p:nvSpPr>
          <p:cNvPr id="14" name="MH_Desc_1"/>
          <p:cNvSpPr/>
          <p:nvPr>
            <p:custDataLst>
              <p:tags r:id="rId1"/>
            </p:custDataLst>
          </p:nvPr>
        </p:nvSpPr>
        <p:spPr>
          <a:xfrm>
            <a:off x="564206" y="1391478"/>
            <a:ext cx="10749062" cy="42937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如果有一个实参数组，要想在函数中改变此数组中的元素的值，实参与形参的对应关系有以下</a:t>
            </a:r>
            <a:r>
              <a:rPr lang="en-US" altLang="zh-CN">
                <a:solidFill>
                  <a:schemeClr val="tx1"/>
                </a:solidFill>
              </a:rPr>
              <a:t>4</a:t>
            </a:r>
            <a:r>
              <a:rPr lang="zh-CN" altLang="en-US">
                <a:solidFill>
                  <a:schemeClr val="tx1"/>
                </a:solidFill>
              </a:rPr>
              <a:t>种情况。</a:t>
            </a:r>
          </a:p>
          <a:p>
            <a:pPr algn="just">
              <a:lnSpc>
                <a:spcPct val="120000"/>
              </a:lnSpc>
              <a:spcBef>
                <a:spcPts val="600"/>
              </a:spcBef>
              <a:spcAft>
                <a:spcPts val="600"/>
              </a:spcAft>
              <a:defRPr/>
            </a:pPr>
            <a:r>
              <a:rPr lang="zh-CN" altLang="en-US" smtClean="0">
                <a:solidFill>
                  <a:schemeClr val="tx1"/>
                </a:solidFill>
              </a:rPr>
              <a:t>① 形参</a:t>
            </a:r>
            <a:r>
              <a:rPr lang="zh-CN" altLang="en-US">
                <a:solidFill>
                  <a:schemeClr val="tx1"/>
                </a:solidFill>
              </a:rPr>
              <a:t>和实参都用数组</a:t>
            </a:r>
            <a:r>
              <a:rPr lang="zh-CN" altLang="en-US" smtClean="0">
                <a:solidFill>
                  <a:schemeClr val="tx1"/>
                </a:solidFill>
              </a:rPr>
              <a:t>名</a:t>
            </a:r>
            <a:endParaRPr lang="zh-CN" altLang="en-US">
              <a:solidFill>
                <a:schemeClr val="tx1"/>
              </a:solidFill>
            </a:endParaRPr>
          </a:p>
          <a:p>
            <a:pPr algn="just">
              <a:lnSpc>
                <a:spcPct val="120000"/>
              </a:lnSpc>
              <a:spcBef>
                <a:spcPts val="600"/>
              </a:spcBef>
              <a:spcAft>
                <a:spcPts val="600"/>
              </a:spcAft>
              <a:defRPr/>
            </a:pPr>
            <a:r>
              <a:rPr lang="zh-CN" altLang="en-US" smtClean="0">
                <a:solidFill>
                  <a:schemeClr val="tx1"/>
                </a:solidFill>
              </a:rPr>
              <a:t>② 实参</a:t>
            </a:r>
            <a:r>
              <a:rPr lang="zh-CN" altLang="en-US">
                <a:solidFill>
                  <a:schemeClr val="tx1"/>
                </a:solidFill>
              </a:rPr>
              <a:t>用数组名，形参用指针变量</a:t>
            </a:r>
            <a:r>
              <a:rPr lang="zh-CN" altLang="en-US" smtClean="0">
                <a:solidFill>
                  <a:schemeClr val="tx1"/>
                </a:solidFill>
              </a:rPr>
              <a:t>。</a:t>
            </a:r>
            <a:endParaRPr lang="en-US" altLang="zh-CN">
              <a:solidFill>
                <a:schemeClr val="tx1"/>
              </a:solidFill>
            </a:endParaRPr>
          </a:p>
          <a:p>
            <a:pPr algn="just">
              <a:lnSpc>
                <a:spcPct val="120000"/>
              </a:lnSpc>
              <a:spcBef>
                <a:spcPts val="600"/>
              </a:spcBef>
              <a:spcAft>
                <a:spcPts val="600"/>
              </a:spcAft>
              <a:defRPr/>
            </a:pPr>
            <a:r>
              <a:rPr lang="zh-CN" altLang="en-US" smtClean="0">
                <a:solidFill>
                  <a:schemeClr val="tx1"/>
                </a:solidFill>
              </a:rPr>
              <a:t>③ 实参</a:t>
            </a:r>
            <a:r>
              <a:rPr lang="zh-CN" altLang="en-US">
                <a:solidFill>
                  <a:schemeClr val="tx1"/>
                </a:solidFill>
              </a:rPr>
              <a:t>形参都用指针变量</a:t>
            </a:r>
            <a:r>
              <a:rPr lang="zh-CN" altLang="en-US" smtClean="0">
                <a:solidFill>
                  <a:schemeClr val="tx1"/>
                </a:solidFill>
              </a:rPr>
              <a:t>。</a:t>
            </a:r>
            <a:endParaRPr lang="zh-CN" altLang="en-US">
              <a:solidFill>
                <a:schemeClr val="tx1"/>
              </a:solidFill>
            </a:endParaRPr>
          </a:p>
          <a:p>
            <a:pPr algn="just">
              <a:lnSpc>
                <a:spcPct val="120000"/>
              </a:lnSpc>
              <a:spcBef>
                <a:spcPts val="600"/>
              </a:spcBef>
              <a:spcAft>
                <a:spcPts val="600"/>
              </a:spcAft>
              <a:defRPr/>
            </a:pPr>
            <a:r>
              <a:rPr lang="zh-CN" altLang="en-US" smtClean="0">
                <a:solidFill>
                  <a:schemeClr val="tx1"/>
                </a:solidFill>
              </a:rPr>
              <a:t>④ 实参</a:t>
            </a:r>
            <a:r>
              <a:rPr lang="zh-CN" altLang="en-US">
                <a:solidFill>
                  <a:schemeClr val="tx1"/>
                </a:solidFill>
              </a:rPr>
              <a:t>为指针变量，形参为数组名。</a:t>
            </a:r>
            <a:endParaRPr lang="en-US" altLang="zh-CN">
              <a:solidFill>
                <a:schemeClr val="tx1"/>
              </a:solidFill>
            </a:endParaRPr>
          </a:p>
        </p:txBody>
      </p:sp>
      <mc:AlternateContent xmlns:mc="http://schemas.openxmlformats.org/markup-compatibility/2006" xmlns:a14="http://schemas.microsoft.com/office/drawing/2010/main">
        <mc:Choice Requires="a14">
          <p:sp>
            <p:nvSpPr>
              <p:cNvPr id="10" name="圆角矩形 9">
                <a:extLst/>
              </p:cNvPr>
              <p:cNvSpPr/>
              <p:nvPr/>
            </p:nvSpPr>
            <p:spPr>
              <a:xfrm>
                <a:off x="4422451" y="1934108"/>
                <a:ext cx="1467647"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1400" b="1">
                    <a:solidFill>
                      <a:schemeClr val="accent1"/>
                    </a:solidFill>
                  </a:rPr>
                  <a:t>①</a:t>
                </a:r>
                <a:endParaRPr lang="en-US" altLang="zh-CN" sz="1400" b="1" smtClean="0">
                  <a:solidFill>
                    <a:schemeClr val="accent1"/>
                  </a:solidFill>
                </a:endParaRPr>
              </a:p>
              <a:p>
                <a:pPr algn="just" defTabSz="360363">
                  <a:lnSpc>
                    <a:spcPct val="120000"/>
                  </a:lnSpc>
                  <a:defRPr/>
                </a:pPr>
                <a:r>
                  <a:rPr lang="en-US" altLang="zh-CN" sz="1400" smtClean="0">
                    <a:solidFill>
                      <a:schemeClr val="tx1"/>
                    </a:solidFill>
                  </a:rPr>
                  <a:t>int main()</a:t>
                </a:r>
                <a:endParaRPr lang="zh-CN" altLang="en-US" sz="1400">
                  <a:solidFill>
                    <a:srgbClr val="008000"/>
                  </a:solidFill>
                </a:endParaRPr>
              </a:p>
              <a:p>
                <a:pPr algn="just" defTabSz="360363">
                  <a:lnSpc>
                    <a:spcPct val="120000"/>
                  </a:lnSpc>
                  <a:defRPr/>
                </a:pPr>
                <a:r>
                  <a:rPr lang="en-US" altLang="zh-CN" sz="1400" smtClean="0">
                    <a:solidFill>
                      <a:schemeClr val="tx1"/>
                    </a:solidFill>
                  </a:rPr>
                  <a:t>{	int a[10];</a:t>
                </a:r>
                <a:endParaRPr lang="en-US" altLang="zh-CN" sz="1400">
                  <a:solidFill>
                    <a:schemeClr val="tx1"/>
                  </a:solidFill>
                </a:endParaRP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smtClean="0">
                  <a:ea typeface="Cambria Math" panose="02040503050406030204" pitchFamily="18" charset="0"/>
                </a:endParaRPr>
              </a:p>
              <a:p>
                <a:pPr algn="just" defTabSz="360363">
                  <a:lnSpc>
                    <a:spcPct val="120000"/>
                  </a:lnSpc>
                  <a:defRPr/>
                </a:pPr>
                <a:r>
                  <a:rPr lang="en-US" altLang="zh-CN" sz="1400" smtClean="0">
                    <a:solidFill>
                      <a:schemeClr val="tx1"/>
                    </a:solidFill>
                  </a:rPr>
                  <a:t>	f(a,10);</a:t>
                </a:r>
              </a:p>
              <a:p>
                <a:pPr algn="just" defTabSz="360363">
                  <a:lnSpc>
                    <a:spcPct val="120000"/>
                  </a:lnSpc>
                  <a:defRPr/>
                </a:pPr>
                <a:r>
                  <a:rPr lang="en-US" altLang="zh-CN" sz="1400">
                    <a:solidFill>
                      <a:schemeClr val="tx1"/>
                    </a:solidFill>
                  </a:rPr>
                  <a:t>	</a:t>
                </a:r>
                <a:r>
                  <a:rPr lang="en-US" altLang="zh-CN" sz="1400" smtClean="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363">
                  <a:lnSpc>
                    <a:spcPct val="120000"/>
                  </a:lnSpc>
                  <a:defRPr/>
                </a:pPr>
                <a:r>
                  <a:rPr lang="en-US" altLang="zh-CN" sz="1400" smtClean="0">
                    <a:solidFill>
                      <a:schemeClr val="tx1"/>
                    </a:solidFill>
                  </a:rPr>
                  <a:t>}</a:t>
                </a:r>
              </a:p>
              <a:p>
                <a:pPr algn="just" defTabSz="360363">
                  <a:lnSpc>
                    <a:spcPct val="120000"/>
                  </a:lnSpc>
                  <a:defRPr/>
                </a:pPr>
                <a:endParaRPr lang="en-US" altLang="zh-CN" sz="1400" smtClean="0">
                  <a:solidFill>
                    <a:schemeClr val="tx1"/>
                  </a:solidFill>
                </a:endParaRPr>
              </a:p>
              <a:p>
                <a:pPr algn="just" defTabSz="360363">
                  <a:lnSpc>
                    <a:spcPct val="120000"/>
                  </a:lnSpc>
                  <a:defRPr/>
                </a:pPr>
                <a:r>
                  <a:rPr lang="en-US" altLang="zh-CN" sz="1400">
                    <a:solidFill>
                      <a:schemeClr val="tx1"/>
                    </a:solidFill>
                  </a:rPr>
                  <a:t>int f(int x[], int n)</a:t>
                </a:r>
              </a:p>
              <a:p>
                <a:pPr algn="just" defTabSz="360363">
                  <a:lnSpc>
                    <a:spcPct val="120000"/>
                  </a:lnSpc>
                  <a:defRPr/>
                </a:pPr>
                <a:r>
                  <a:rPr lang="en-US" altLang="zh-CN" sz="1400">
                    <a:solidFill>
                      <a:schemeClr val="tx1"/>
                    </a:solidFill>
                  </a:rPr>
                  <a:t>{</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363">
                  <a:lnSpc>
                    <a:spcPct val="120000"/>
                  </a:lnSpc>
                  <a:defRPr/>
                </a:pPr>
                <a:r>
                  <a:rPr lang="en-US" altLang="zh-CN" sz="1400">
                    <a:solidFill>
                      <a:schemeClr val="tx1"/>
                    </a:solidFill>
                  </a:rPr>
                  <a:t>}</a:t>
                </a:r>
                <a:endParaRPr lang="zh-CN" altLang="en-US" sz="1400">
                  <a:solidFill>
                    <a:srgbClr val="008000"/>
                  </a:solidFill>
                </a:endParaRPr>
              </a:p>
              <a:p>
                <a:pPr algn="just" defTabSz="360363">
                  <a:lnSpc>
                    <a:spcPct val="120000"/>
                  </a:lnSpc>
                  <a:defRPr/>
                </a:pPr>
                <a:endParaRPr lang="zh-CN" altLang="en-US" sz="1400">
                  <a:solidFill>
                    <a:srgbClr val="008000"/>
                  </a:solidFill>
                </a:endParaRPr>
              </a:p>
            </p:txBody>
          </p:sp>
        </mc:Choice>
        <mc:Fallback xmlns="">
          <p:sp>
            <p:nvSpPr>
              <p:cNvPr id="10" name="圆角矩形 9"/>
              <p:cNvSpPr>
                <a:spLocks noRot="1" noChangeAspect="1" noMove="1" noResize="1" noEditPoints="1" noAdjustHandles="1" noChangeArrowheads="1" noChangeShapeType="1" noTextEdit="1"/>
              </p:cNvSpPr>
              <p:nvPr/>
            </p:nvSpPr>
            <p:spPr>
              <a:xfrm>
                <a:off x="4422451" y="1934108"/>
                <a:ext cx="1467647" cy="3257075"/>
              </a:xfrm>
              <a:prstGeom prst="roundRect">
                <a:avLst>
                  <a:gd name="adj" fmla="val 4209"/>
                </a:avLst>
              </a:prstGeom>
              <a:blipFill rotWithShape="1">
                <a:blip r:embed="rId4" cstate="print"/>
                <a:stretch>
                  <a:fillRect r="-3292"/>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2" name="圆角矩形 11">
                <a:extLst/>
              </p:cNvPr>
              <p:cNvSpPr/>
              <p:nvPr/>
            </p:nvSpPr>
            <p:spPr>
              <a:xfrm>
                <a:off x="6044200" y="1907249"/>
                <a:ext cx="1467647"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1400" b="1" smtClean="0">
                    <a:solidFill>
                      <a:schemeClr val="accent1"/>
                    </a:solidFill>
                  </a:rPr>
                  <a:t>②</a:t>
                </a:r>
                <a:endParaRPr lang="en-US" altLang="zh-CN" sz="1400" b="1" smtClean="0">
                  <a:solidFill>
                    <a:schemeClr val="accent1"/>
                  </a:solidFill>
                </a:endParaRPr>
              </a:p>
              <a:p>
                <a:pPr algn="just" defTabSz="360363">
                  <a:lnSpc>
                    <a:spcPct val="120000"/>
                  </a:lnSpc>
                  <a:defRPr/>
                </a:pPr>
                <a:r>
                  <a:rPr lang="en-US" altLang="zh-CN" sz="1400" smtClean="0">
                    <a:solidFill>
                      <a:schemeClr val="tx1"/>
                    </a:solidFill>
                  </a:rPr>
                  <a:t>int main()</a:t>
                </a:r>
                <a:endParaRPr lang="zh-CN" altLang="en-US" sz="1400">
                  <a:solidFill>
                    <a:srgbClr val="008000"/>
                  </a:solidFill>
                </a:endParaRPr>
              </a:p>
              <a:p>
                <a:pPr algn="just" defTabSz="360363">
                  <a:lnSpc>
                    <a:spcPct val="120000"/>
                  </a:lnSpc>
                  <a:defRPr/>
                </a:pPr>
                <a:r>
                  <a:rPr lang="en-US" altLang="zh-CN" sz="1400" smtClean="0">
                    <a:solidFill>
                      <a:schemeClr val="tx1"/>
                    </a:solidFill>
                  </a:rPr>
                  <a:t>{	int a[10];</a:t>
                </a:r>
                <a:endParaRPr lang="en-US" altLang="zh-CN" sz="1400">
                  <a:solidFill>
                    <a:schemeClr val="tx1"/>
                  </a:solidFill>
                </a:endParaRP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smtClean="0">
                  <a:ea typeface="Cambria Math" panose="02040503050406030204" pitchFamily="18" charset="0"/>
                </a:endParaRPr>
              </a:p>
              <a:p>
                <a:pPr algn="just" defTabSz="360363">
                  <a:lnSpc>
                    <a:spcPct val="120000"/>
                  </a:lnSpc>
                  <a:defRPr/>
                </a:pPr>
                <a:r>
                  <a:rPr lang="en-US" altLang="zh-CN" sz="1400" smtClean="0">
                    <a:solidFill>
                      <a:schemeClr val="tx1"/>
                    </a:solidFill>
                  </a:rPr>
                  <a:t>	f(a,10);</a:t>
                </a:r>
              </a:p>
              <a:p>
                <a:pPr algn="just" defTabSz="360363">
                  <a:lnSpc>
                    <a:spcPct val="120000"/>
                  </a:lnSpc>
                  <a:defRPr/>
                </a:pPr>
                <a:r>
                  <a:rPr lang="en-US" altLang="zh-CN" sz="1400">
                    <a:solidFill>
                      <a:schemeClr val="tx1"/>
                    </a:solidFill>
                  </a:rPr>
                  <a:t>	</a:t>
                </a:r>
                <a:r>
                  <a:rPr lang="en-US" altLang="zh-CN" sz="1400" smtClean="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363">
                  <a:lnSpc>
                    <a:spcPct val="120000"/>
                  </a:lnSpc>
                  <a:defRPr/>
                </a:pPr>
                <a:r>
                  <a:rPr lang="en-US" altLang="zh-CN" sz="1400" smtClean="0">
                    <a:solidFill>
                      <a:schemeClr val="tx1"/>
                    </a:solidFill>
                  </a:rPr>
                  <a:t>}</a:t>
                </a:r>
              </a:p>
              <a:p>
                <a:pPr algn="just" defTabSz="360363">
                  <a:lnSpc>
                    <a:spcPct val="120000"/>
                  </a:lnSpc>
                  <a:defRPr/>
                </a:pPr>
                <a:endParaRPr lang="en-US" altLang="zh-CN" sz="1400" smtClean="0">
                  <a:solidFill>
                    <a:schemeClr val="tx1"/>
                  </a:solidFill>
                </a:endParaRPr>
              </a:p>
              <a:p>
                <a:pPr algn="just" defTabSz="360363">
                  <a:lnSpc>
                    <a:spcPct val="120000"/>
                  </a:lnSpc>
                  <a:defRPr/>
                </a:pPr>
                <a:r>
                  <a:rPr lang="en-US" altLang="zh-CN" sz="1400">
                    <a:solidFill>
                      <a:schemeClr val="tx1"/>
                    </a:solidFill>
                  </a:rPr>
                  <a:t>int f(int </a:t>
                </a:r>
                <a:r>
                  <a:rPr lang="zh-CN" altLang="en-US" sz="1400" smtClean="0">
                    <a:solidFill>
                      <a:schemeClr val="tx1"/>
                    </a:solidFill>
                  </a:rPr>
                  <a:t>*</a:t>
                </a:r>
                <a:r>
                  <a:rPr lang="en-US" altLang="zh-CN" sz="1400" smtClean="0">
                    <a:solidFill>
                      <a:schemeClr val="tx1"/>
                    </a:solidFill>
                  </a:rPr>
                  <a:t>x, </a:t>
                </a:r>
                <a:r>
                  <a:rPr lang="en-US" altLang="zh-CN" sz="1400">
                    <a:solidFill>
                      <a:schemeClr val="tx1"/>
                    </a:solidFill>
                  </a:rPr>
                  <a:t>int n)</a:t>
                </a:r>
              </a:p>
              <a:p>
                <a:pPr algn="just" defTabSz="360363">
                  <a:lnSpc>
                    <a:spcPct val="120000"/>
                  </a:lnSpc>
                  <a:defRPr/>
                </a:pPr>
                <a:r>
                  <a:rPr lang="en-US" altLang="zh-CN" sz="1400">
                    <a:solidFill>
                      <a:schemeClr val="tx1"/>
                    </a:solidFill>
                  </a:rPr>
                  <a:t>{</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363">
                  <a:lnSpc>
                    <a:spcPct val="120000"/>
                  </a:lnSpc>
                  <a:defRPr/>
                </a:pPr>
                <a:r>
                  <a:rPr lang="en-US" altLang="zh-CN" sz="1400">
                    <a:solidFill>
                      <a:schemeClr val="tx1"/>
                    </a:solidFill>
                  </a:rPr>
                  <a:t>}</a:t>
                </a:r>
                <a:endParaRPr lang="zh-CN" altLang="en-US" sz="1400">
                  <a:solidFill>
                    <a:srgbClr val="008000"/>
                  </a:solidFill>
                </a:endParaRPr>
              </a:p>
              <a:p>
                <a:pPr algn="just" defTabSz="360363">
                  <a:lnSpc>
                    <a:spcPct val="120000"/>
                  </a:lnSpc>
                  <a:defRPr/>
                </a:pPr>
                <a:endParaRPr lang="zh-CN" altLang="en-US" sz="1400">
                  <a:solidFill>
                    <a:srgbClr val="008000"/>
                  </a:solidFill>
                </a:endParaRPr>
              </a:p>
            </p:txBody>
          </p:sp>
        </mc:Choice>
        <mc:Fallback xmlns="">
          <p:sp>
            <p:nvSpPr>
              <p:cNvPr id="12" name="圆角矩形 11"/>
              <p:cNvSpPr>
                <a:spLocks noRot="1" noChangeAspect="1" noMove="1" noResize="1" noEditPoints="1" noAdjustHandles="1" noChangeArrowheads="1" noChangeShapeType="1" noTextEdit="1"/>
              </p:cNvSpPr>
              <p:nvPr/>
            </p:nvSpPr>
            <p:spPr>
              <a:xfrm>
                <a:off x="6044200" y="1907249"/>
                <a:ext cx="1467647" cy="3257075"/>
              </a:xfrm>
              <a:prstGeom prst="roundRect">
                <a:avLst>
                  <a:gd name="adj" fmla="val 4209"/>
                </a:avLst>
              </a:prstGeom>
              <a:blipFill rotWithShape="1">
                <a:blip r:embed="rId5" cstate="print"/>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3" name="圆角矩形 12">
                <a:extLst/>
              </p:cNvPr>
              <p:cNvSpPr/>
              <p:nvPr/>
            </p:nvSpPr>
            <p:spPr>
              <a:xfrm>
                <a:off x="7665949" y="1903227"/>
                <a:ext cx="1736005"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1400" b="1">
                    <a:solidFill>
                      <a:schemeClr val="accent1"/>
                    </a:solidFill>
                  </a:rPr>
                  <a:t>③</a:t>
                </a:r>
                <a:endParaRPr lang="en-US" altLang="zh-CN" sz="1400" b="1" smtClean="0">
                  <a:solidFill>
                    <a:schemeClr val="accent1"/>
                  </a:solidFill>
                </a:endParaRPr>
              </a:p>
              <a:p>
                <a:pPr algn="just" defTabSz="360363">
                  <a:lnSpc>
                    <a:spcPct val="120000"/>
                  </a:lnSpc>
                  <a:defRPr/>
                </a:pPr>
                <a:r>
                  <a:rPr lang="en-US" altLang="zh-CN" sz="1400" smtClean="0">
                    <a:solidFill>
                      <a:schemeClr val="tx1"/>
                    </a:solidFill>
                  </a:rPr>
                  <a:t>int main()</a:t>
                </a:r>
                <a:endParaRPr lang="zh-CN" altLang="en-US" sz="1400">
                  <a:solidFill>
                    <a:srgbClr val="008000"/>
                  </a:solidFill>
                </a:endParaRPr>
              </a:p>
              <a:p>
                <a:pPr algn="just" defTabSz="360363">
                  <a:lnSpc>
                    <a:spcPct val="120000"/>
                  </a:lnSpc>
                  <a:defRPr/>
                </a:pPr>
                <a:r>
                  <a:rPr lang="en-US" altLang="zh-CN" sz="1400" smtClean="0">
                    <a:solidFill>
                      <a:schemeClr val="tx1"/>
                    </a:solidFill>
                  </a:rPr>
                  <a:t>{	int a[10];</a:t>
                </a:r>
                <a:r>
                  <a:rPr lang="zh-CN" altLang="en-US" sz="1400" smtClean="0">
                    <a:solidFill>
                      <a:schemeClr val="tx1"/>
                    </a:solidFill>
                  </a:rPr>
                  <a:t>*</a:t>
                </a:r>
                <a:r>
                  <a:rPr lang="en-US" altLang="zh-CN" sz="1400" smtClean="0">
                    <a:solidFill>
                      <a:schemeClr val="tx1"/>
                    </a:solidFill>
                  </a:rPr>
                  <a:t>p=a;</a:t>
                </a:r>
                <a:endParaRPr lang="en-US" altLang="zh-CN" sz="1400">
                  <a:solidFill>
                    <a:schemeClr val="tx1"/>
                  </a:solidFill>
                </a:endParaRP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smtClean="0">
                  <a:ea typeface="Cambria Math" panose="02040503050406030204" pitchFamily="18" charset="0"/>
                </a:endParaRPr>
              </a:p>
              <a:p>
                <a:pPr algn="just" defTabSz="360363">
                  <a:lnSpc>
                    <a:spcPct val="120000"/>
                  </a:lnSpc>
                  <a:defRPr/>
                </a:pPr>
                <a:r>
                  <a:rPr lang="en-US" altLang="zh-CN" sz="1400" smtClean="0">
                    <a:solidFill>
                      <a:schemeClr val="tx1"/>
                    </a:solidFill>
                  </a:rPr>
                  <a:t>	f(p,10);</a:t>
                </a:r>
              </a:p>
              <a:p>
                <a:pPr algn="just" defTabSz="360363">
                  <a:lnSpc>
                    <a:spcPct val="120000"/>
                  </a:lnSpc>
                  <a:defRPr/>
                </a:pPr>
                <a:r>
                  <a:rPr lang="en-US" altLang="zh-CN" sz="1400">
                    <a:solidFill>
                      <a:schemeClr val="tx1"/>
                    </a:solidFill>
                  </a:rPr>
                  <a:t>	</a:t>
                </a:r>
                <a:r>
                  <a:rPr lang="en-US" altLang="zh-CN" sz="1400" smtClean="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363">
                  <a:lnSpc>
                    <a:spcPct val="120000"/>
                  </a:lnSpc>
                  <a:defRPr/>
                </a:pPr>
                <a:r>
                  <a:rPr lang="en-US" altLang="zh-CN" sz="1400" smtClean="0">
                    <a:solidFill>
                      <a:schemeClr val="tx1"/>
                    </a:solidFill>
                  </a:rPr>
                  <a:t>}</a:t>
                </a:r>
              </a:p>
              <a:p>
                <a:pPr algn="just" defTabSz="360363">
                  <a:lnSpc>
                    <a:spcPct val="120000"/>
                  </a:lnSpc>
                  <a:defRPr/>
                </a:pPr>
                <a:endParaRPr lang="en-US" altLang="zh-CN" sz="1400" smtClean="0">
                  <a:solidFill>
                    <a:schemeClr val="tx1"/>
                  </a:solidFill>
                </a:endParaRPr>
              </a:p>
              <a:p>
                <a:pPr algn="just" defTabSz="360363">
                  <a:lnSpc>
                    <a:spcPct val="120000"/>
                  </a:lnSpc>
                  <a:defRPr/>
                </a:pPr>
                <a:r>
                  <a:rPr lang="en-US" altLang="zh-CN" sz="1400">
                    <a:solidFill>
                      <a:schemeClr val="tx1"/>
                    </a:solidFill>
                  </a:rPr>
                  <a:t>int f(int </a:t>
                </a:r>
                <a:r>
                  <a:rPr lang="zh-CN" altLang="en-US" sz="1400" smtClean="0">
                    <a:solidFill>
                      <a:schemeClr val="tx1"/>
                    </a:solidFill>
                  </a:rPr>
                  <a:t>*</a:t>
                </a:r>
                <a:r>
                  <a:rPr lang="en-US" altLang="zh-CN" sz="1400" smtClean="0">
                    <a:solidFill>
                      <a:schemeClr val="tx1"/>
                    </a:solidFill>
                  </a:rPr>
                  <a:t>x, </a:t>
                </a:r>
                <a:r>
                  <a:rPr lang="en-US" altLang="zh-CN" sz="1400">
                    <a:solidFill>
                      <a:schemeClr val="tx1"/>
                    </a:solidFill>
                  </a:rPr>
                  <a:t>int n)</a:t>
                </a:r>
              </a:p>
              <a:p>
                <a:pPr algn="just" defTabSz="360363">
                  <a:lnSpc>
                    <a:spcPct val="120000"/>
                  </a:lnSpc>
                  <a:defRPr/>
                </a:pPr>
                <a:r>
                  <a:rPr lang="en-US" altLang="zh-CN" sz="1400">
                    <a:solidFill>
                      <a:schemeClr val="tx1"/>
                    </a:solidFill>
                  </a:rPr>
                  <a:t>{</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363">
                  <a:lnSpc>
                    <a:spcPct val="120000"/>
                  </a:lnSpc>
                  <a:defRPr/>
                </a:pPr>
                <a:r>
                  <a:rPr lang="en-US" altLang="zh-CN" sz="1400">
                    <a:solidFill>
                      <a:schemeClr val="tx1"/>
                    </a:solidFill>
                  </a:rPr>
                  <a:t>}</a:t>
                </a:r>
                <a:endParaRPr lang="zh-CN" altLang="en-US" sz="1400">
                  <a:solidFill>
                    <a:srgbClr val="008000"/>
                  </a:solidFill>
                </a:endParaRPr>
              </a:p>
              <a:p>
                <a:pPr algn="just" defTabSz="360363">
                  <a:lnSpc>
                    <a:spcPct val="120000"/>
                  </a:lnSpc>
                  <a:defRPr/>
                </a:pPr>
                <a:endParaRPr lang="zh-CN" altLang="en-US" sz="1400">
                  <a:solidFill>
                    <a:srgbClr val="008000"/>
                  </a:solidFill>
                </a:endParaRPr>
              </a:p>
            </p:txBody>
          </p:sp>
        </mc:Choice>
        <mc:Fallback xmlns="">
          <p:sp>
            <p:nvSpPr>
              <p:cNvPr id="13" name="圆角矩形 12"/>
              <p:cNvSpPr>
                <a:spLocks noRot="1" noChangeAspect="1" noMove="1" noResize="1" noEditPoints="1" noAdjustHandles="1" noChangeArrowheads="1" noChangeShapeType="1" noTextEdit="1"/>
              </p:cNvSpPr>
              <p:nvPr/>
            </p:nvSpPr>
            <p:spPr>
              <a:xfrm>
                <a:off x="7665949" y="1903227"/>
                <a:ext cx="1736005" cy="3257075"/>
              </a:xfrm>
              <a:prstGeom prst="roundRect">
                <a:avLst>
                  <a:gd name="adj" fmla="val 4209"/>
                </a:avLst>
              </a:prstGeom>
              <a:blipFill rotWithShape="1">
                <a:blip r:embed="rId6" cstate="print"/>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6" name="圆角矩形 15">
                <a:extLst/>
              </p:cNvPr>
              <p:cNvSpPr/>
              <p:nvPr/>
            </p:nvSpPr>
            <p:spPr>
              <a:xfrm>
                <a:off x="9556056" y="1903226"/>
                <a:ext cx="1736005"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1400" b="1">
                    <a:solidFill>
                      <a:schemeClr val="accent1"/>
                    </a:solidFill>
                  </a:rPr>
                  <a:t>④</a:t>
                </a:r>
                <a:endParaRPr lang="en-US" altLang="zh-CN" sz="1400" b="1" smtClean="0">
                  <a:solidFill>
                    <a:schemeClr val="accent1"/>
                  </a:solidFill>
                </a:endParaRPr>
              </a:p>
              <a:p>
                <a:pPr algn="just" defTabSz="360363">
                  <a:lnSpc>
                    <a:spcPct val="120000"/>
                  </a:lnSpc>
                  <a:defRPr/>
                </a:pPr>
                <a:r>
                  <a:rPr lang="en-US" altLang="zh-CN" sz="1400" smtClean="0">
                    <a:solidFill>
                      <a:schemeClr val="tx1"/>
                    </a:solidFill>
                  </a:rPr>
                  <a:t>int main()</a:t>
                </a:r>
                <a:endParaRPr lang="zh-CN" altLang="en-US" sz="1400">
                  <a:solidFill>
                    <a:srgbClr val="008000"/>
                  </a:solidFill>
                </a:endParaRPr>
              </a:p>
              <a:p>
                <a:pPr algn="just" defTabSz="360363">
                  <a:lnSpc>
                    <a:spcPct val="120000"/>
                  </a:lnSpc>
                  <a:defRPr/>
                </a:pPr>
                <a:r>
                  <a:rPr lang="en-US" altLang="zh-CN" sz="1400" smtClean="0">
                    <a:solidFill>
                      <a:schemeClr val="tx1"/>
                    </a:solidFill>
                  </a:rPr>
                  <a:t>{	int a[10];</a:t>
                </a:r>
                <a:r>
                  <a:rPr lang="zh-CN" altLang="en-US" sz="1400" smtClean="0">
                    <a:solidFill>
                      <a:schemeClr val="tx1"/>
                    </a:solidFill>
                  </a:rPr>
                  <a:t>*</a:t>
                </a:r>
                <a:r>
                  <a:rPr lang="en-US" altLang="zh-CN" sz="1400" smtClean="0">
                    <a:solidFill>
                      <a:schemeClr val="tx1"/>
                    </a:solidFill>
                  </a:rPr>
                  <a:t>p=a;</a:t>
                </a:r>
                <a:endParaRPr lang="en-US" altLang="zh-CN" sz="1400">
                  <a:solidFill>
                    <a:schemeClr val="tx1"/>
                  </a:solidFill>
                </a:endParaRP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smtClean="0">
                  <a:ea typeface="Cambria Math" panose="02040503050406030204" pitchFamily="18" charset="0"/>
                </a:endParaRPr>
              </a:p>
              <a:p>
                <a:pPr algn="just" defTabSz="360363">
                  <a:lnSpc>
                    <a:spcPct val="120000"/>
                  </a:lnSpc>
                  <a:defRPr/>
                </a:pPr>
                <a:r>
                  <a:rPr lang="en-US" altLang="zh-CN" sz="1400" smtClean="0">
                    <a:solidFill>
                      <a:schemeClr val="tx1"/>
                    </a:solidFill>
                  </a:rPr>
                  <a:t>	f(p,10);</a:t>
                </a:r>
              </a:p>
              <a:p>
                <a:pPr algn="just" defTabSz="360363">
                  <a:lnSpc>
                    <a:spcPct val="120000"/>
                  </a:lnSpc>
                  <a:defRPr/>
                </a:pPr>
                <a:r>
                  <a:rPr lang="en-US" altLang="zh-CN" sz="1400">
                    <a:solidFill>
                      <a:schemeClr val="tx1"/>
                    </a:solidFill>
                  </a:rPr>
                  <a:t>	</a:t>
                </a:r>
                <a:r>
                  <a:rPr lang="en-US" altLang="zh-CN" sz="1400" smtClean="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363">
                  <a:lnSpc>
                    <a:spcPct val="120000"/>
                  </a:lnSpc>
                  <a:defRPr/>
                </a:pPr>
                <a:r>
                  <a:rPr lang="en-US" altLang="zh-CN" sz="1400" smtClean="0">
                    <a:solidFill>
                      <a:schemeClr val="tx1"/>
                    </a:solidFill>
                  </a:rPr>
                  <a:t>}</a:t>
                </a:r>
              </a:p>
              <a:p>
                <a:pPr algn="just" defTabSz="360363">
                  <a:lnSpc>
                    <a:spcPct val="120000"/>
                  </a:lnSpc>
                  <a:defRPr/>
                </a:pPr>
                <a:endParaRPr lang="en-US" altLang="zh-CN" sz="1400" smtClean="0">
                  <a:solidFill>
                    <a:schemeClr val="tx1"/>
                  </a:solidFill>
                </a:endParaRPr>
              </a:p>
              <a:p>
                <a:pPr algn="just" defTabSz="360363">
                  <a:lnSpc>
                    <a:spcPct val="120000"/>
                  </a:lnSpc>
                  <a:defRPr/>
                </a:pPr>
                <a:r>
                  <a:rPr lang="en-US" altLang="zh-CN" sz="1400">
                    <a:solidFill>
                      <a:schemeClr val="tx1"/>
                    </a:solidFill>
                  </a:rPr>
                  <a:t>int f(int </a:t>
                </a:r>
                <a:r>
                  <a:rPr lang="en-US" altLang="zh-CN" sz="1400" smtClean="0">
                    <a:solidFill>
                      <a:schemeClr val="tx1"/>
                    </a:solidFill>
                  </a:rPr>
                  <a:t>x[], </a:t>
                </a:r>
                <a:r>
                  <a:rPr lang="en-US" altLang="zh-CN" sz="1400">
                    <a:solidFill>
                      <a:schemeClr val="tx1"/>
                    </a:solidFill>
                  </a:rPr>
                  <a:t>int n)</a:t>
                </a:r>
              </a:p>
              <a:p>
                <a:pPr algn="just" defTabSz="360363">
                  <a:lnSpc>
                    <a:spcPct val="120000"/>
                  </a:lnSpc>
                  <a:defRPr/>
                </a:pPr>
                <a:r>
                  <a:rPr lang="en-US" altLang="zh-CN" sz="1400">
                    <a:solidFill>
                      <a:schemeClr val="tx1"/>
                    </a:solidFill>
                  </a:rPr>
                  <a:t>{</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363">
                  <a:lnSpc>
                    <a:spcPct val="120000"/>
                  </a:lnSpc>
                  <a:defRPr/>
                </a:pPr>
                <a:r>
                  <a:rPr lang="en-US" altLang="zh-CN" sz="1400">
                    <a:solidFill>
                      <a:schemeClr val="tx1"/>
                    </a:solidFill>
                  </a:rPr>
                  <a:t>}</a:t>
                </a:r>
                <a:endParaRPr lang="zh-CN" altLang="en-US" sz="1400">
                  <a:solidFill>
                    <a:srgbClr val="008000"/>
                  </a:solidFill>
                </a:endParaRPr>
              </a:p>
              <a:p>
                <a:pPr algn="just" defTabSz="360363">
                  <a:lnSpc>
                    <a:spcPct val="120000"/>
                  </a:lnSpc>
                  <a:defRPr/>
                </a:pPr>
                <a:endParaRPr lang="zh-CN" altLang="en-US" sz="1400">
                  <a:solidFill>
                    <a:srgbClr val="008000"/>
                  </a:solidFill>
                </a:endParaRPr>
              </a:p>
            </p:txBody>
          </p:sp>
        </mc:Choice>
        <mc:Fallback xmlns="">
          <p:sp>
            <p:nvSpPr>
              <p:cNvPr id="16" name="圆角矩形 15"/>
              <p:cNvSpPr>
                <a:spLocks noRot="1" noChangeAspect="1" noMove="1" noResize="1" noEditPoints="1" noAdjustHandles="1" noChangeArrowheads="1" noChangeShapeType="1" noTextEdit="1"/>
              </p:cNvSpPr>
              <p:nvPr/>
            </p:nvSpPr>
            <p:spPr>
              <a:xfrm>
                <a:off x="9556056" y="1903226"/>
                <a:ext cx="1736005" cy="3257075"/>
              </a:xfrm>
              <a:prstGeom prst="roundRect">
                <a:avLst>
                  <a:gd name="adj" fmla="val 4209"/>
                </a:avLst>
              </a:prstGeom>
              <a:blipFill rotWithShape="1">
                <a:blip r:embed="rId7" cstate="print"/>
                <a:stretch>
                  <a:fillRect/>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p>
        </p:txBody>
      </p:sp>
      <p:sp>
        <p:nvSpPr>
          <p:cNvPr id="3" name="内容占位符 2"/>
          <p:cNvSpPr>
            <a:spLocks noGrp="1"/>
          </p:cNvSpPr>
          <p:nvPr>
            <p:ph idx="1"/>
          </p:nvPr>
        </p:nvSpPr>
        <p:spPr>
          <a:xfrm>
            <a:off x="4363279" y="643479"/>
            <a:ext cx="5711405"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8.9】</a:t>
            </a:r>
            <a:r>
              <a:rPr lang="zh-CN" altLang="en-US" sz="2000">
                <a:solidFill>
                  <a:schemeClr val="accent1"/>
                </a:solidFill>
              </a:rPr>
              <a:t>改写例</a:t>
            </a:r>
            <a:r>
              <a:rPr lang="en-US" altLang="zh-CN" sz="2000">
                <a:solidFill>
                  <a:schemeClr val="accent1"/>
                </a:solidFill>
              </a:rPr>
              <a:t>8.8</a:t>
            </a:r>
            <a:r>
              <a:rPr lang="zh-CN" altLang="en-US" sz="2000">
                <a:solidFill>
                  <a:schemeClr val="accent1"/>
                </a:solidFill>
              </a:rPr>
              <a:t>，用指针变量作实参。 </a:t>
            </a:r>
            <a:endParaRPr lang="zh-CN" altLang="en-US" sz="2000" dirty="0">
              <a:solidFill>
                <a:schemeClr val="accent1"/>
              </a:solidFill>
            </a:endParaRPr>
          </a:p>
        </p:txBody>
      </p:sp>
      <p:sp>
        <p:nvSpPr>
          <p:cNvPr id="29" name="圆角矩形 12"/>
          <p:cNvSpPr/>
          <p:nvPr/>
        </p:nvSpPr>
        <p:spPr>
          <a:xfrm>
            <a:off x="801263" y="1196139"/>
            <a:ext cx="5244265" cy="5488964"/>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r>
              <a:rPr lang="en-US" altLang="zh-CN" sz="1400"/>
              <a:t>#include &lt;stdio.h&gt;</a:t>
            </a:r>
          </a:p>
          <a:p>
            <a:pPr defTabSz="363855"/>
            <a:r>
              <a:rPr lang="en-US" altLang="zh-CN" sz="1400"/>
              <a:t>int main()</a:t>
            </a:r>
          </a:p>
          <a:p>
            <a:pPr defTabSz="363855"/>
            <a:r>
              <a:rPr lang="en-US" altLang="zh-CN" sz="1400"/>
              <a:t>{	void inv(int *x,int n);	</a:t>
            </a:r>
            <a:r>
              <a:rPr lang="en-US" altLang="zh-CN" sz="1400">
                <a:solidFill>
                  <a:srgbClr val="008000"/>
                </a:solidFill>
              </a:rPr>
              <a:t>//inv</a:t>
            </a:r>
            <a:r>
              <a:rPr lang="zh-CN" altLang="en-US" sz="1400">
                <a:solidFill>
                  <a:srgbClr val="008000"/>
                </a:solidFill>
              </a:rPr>
              <a:t>函数声明</a:t>
            </a:r>
          </a:p>
          <a:p>
            <a:pPr defTabSz="363855"/>
            <a:r>
              <a:rPr lang="zh-CN" altLang="en-US" sz="1400"/>
              <a:t>	</a:t>
            </a:r>
            <a:r>
              <a:rPr lang="en-US" altLang="zh-CN" sz="1400"/>
              <a:t>int i,arr[10],*p=arr;	</a:t>
            </a:r>
            <a:r>
              <a:rPr lang="en-US" altLang="zh-CN" sz="1400" smtClean="0"/>
              <a:t>	</a:t>
            </a:r>
            <a:r>
              <a:rPr lang="en-US" altLang="zh-CN" sz="1400">
                <a:solidFill>
                  <a:srgbClr val="008000"/>
                </a:solidFill>
              </a:rPr>
              <a:t>//</a:t>
            </a:r>
            <a:r>
              <a:rPr lang="zh-CN" altLang="en-US" sz="1400">
                <a:solidFill>
                  <a:srgbClr val="008000"/>
                </a:solidFill>
              </a:rPr>
              <a:t>指针变量</a:t>
            </a:r>
            <a:r>
              <a:rPr lang="en-US" altLang="zh-CN" sz="1400">
                <a:solidFill>
                  <a:srgbClr val="008000"/>
                </a:solidFill>
              </a:rPr>
              <a:t>p</a:t>
            </a:r>
            <a:r>
              <a:rPr lang="zh-CN" altLang="en-US" sz="1400">
                <a:solidFill>
                  <a:srgbClr val="008000"/>
                </a:solidFill>
              </a:rPr>
              <a:t>指向</a:t>
            </a:r>
            <a:r>
              <a:rPr lang="en-US" altLang="zh-CN" sz="1400">
                <a:solidFill>
                  <a:srgbClr val="008000"/>
                </a:solidFill>
              </a:rPr>
              <a:t>arr[0]</a:t>
            </a:r>
          </a:p>
          <a:p>
            <a:pPr defTabSz="363855"/>
            <a:r>
              <a:rPr lang="en-US" altLang="zh-CN" sz="1400"/>
              <a:t>	printf("The original array:\n");</a:t>
            </a:r>
          </a:p>
          <a:p>
            <a:pPr defTabSz="363855"/>
            <a:r>
              <a:rPr lang="en-US" altLang="zh-CN" sz="1400"/>
              <a:t>	for(i=0;i&lt;10;i++,p++)</a:t>
            </a:r>
          </a:p>
          <a:p>
            <a:pPr defTabSz="363855"/>
            <a:r>
              <a:rPr lang="en-US" altLang="zh-CN" sz="1400"/>
              <a:t>		scanf("%d",p);		</a:t>
            </a:r>
            <a:r>
              <a:rPr lang="en-US" altLang="zh-CN" sz="1400">
                <a:solidFill>
                  <a:srgbClr val="008000"/>
                </a:solidFill>
              </a:rPr>
              <a:t>//</a:t>
            </a:r>
            <a:r>
              <a:rPr lang="zh-CN" altLang="en-US" sz="1400">
                <a:solidFill>
                  <a:srgbClr val="008000"/>
                </a:solidFill>
              </a:rPr>
              <a:t>输入</a:t>
            </a:r>
            <a:r>
              <a:rPr lang="en-US" altLang="zh-CN" sz="1400">
                <a:solidFill>
                  <a:srgbClr val="008000"/>
                </a:solidFill>
              </a:rPr>
              <a:t>arr</a:t>
            </a:r>
            <a:r>
              <a:rPr lang="zh-CN" altLang="en-US" sz="1400">
                <a:solidFill>
                  <a:srgbClr val="008000"/>
                </a:solidFill>
              </a:rPr>
              <a:t>数组的元素</a:t>
            </a:r>
          </a:p>
          <a:p>
            <a:pPr defTabSz="363855"/>
            <a:r>
              <a:rPr lang="zh-CN" altLang="en-US" sz="1400"/>
              <a:t>	</a:t>
            </a:r>
            <a:r>
              <a:rPr lang="en-US" altLang="zh-CN" sz="1400"/>
              <a:t>printf("\n");</a:t>
            </a:r>
          </a:p>
          <a:p>
            <a:pPr defTabSz="363855"/>
            <a:r>
              <a:rPr lang="en-US" altLang="zh-CN" sz="1400"/>
              <a:t>	p=arr;				</a:t>
            </a:r>
            <a:r>
              <a:rPr lang="en-US" altLang="zh-CN" sz="1400">
                <a:solidFill>
                  <a:srgbClr val="008000"/>
                </a:solidFill>
              </a:rPr>
              <a:t>//</a:t>
            </a:r>
            <a:r>
              <a:rPr lang="zh-CN" altLang="en-US" sz="1400">
                <a:solidFill>
                  <a:srgbClr val="008000"/>
                </a:solidFill>
              </a:rPr>
              <a:t>指针变量</a:t>
            </a:r>
            <a:r>
              <a:rPr lang="en-US" altLang="zh-CN" sz="1400">
                <a:solidFill>
                  <a:srgbClr val="008000"/>
                </a:solidFill>
              </a:rPr>
              <a:t>p</a:t>
            </a:r>
            <a:r>
              <a:rPr lang="zh-CN" altLang="en-US" sz="1400">
                <a:solidFill>
                  <a:srgbClr val="008000"/>
                </a:solidFill>
              </a:rPr>
              <a:t>重新指向</a:t>
            </a:r>
            <a:r>
              <a:rPr lang="en-US" altLang="zh-CN" sz="1400">
                <a:solidFill>
                  <a:srgbClr val="008000"/>
                </a:solidFill>
              </a:rPr>
              <a:t>arr[0]</a:t>
            </a:r>
          </a:p>
          <a:p>
            <a:pPr defTabSz="363855"/>
            <a:r>
              <a:rPr lang="en-US" altLang="zh-CN" sz="1400"/>
              <a:t>	inv(p,10);				</a:t>
            </a:r>
            <a:r>
              <a:rPr lang="en-US" altLang="zh-CN" sz="1400">
                <a:solidFill>
                  <a:srgbClr val="008000"/>
                </a:solidFill>
              </a:rPr>
              <a:t>//</a:t>
            </a:r>
            <a:r>
              <a:rPr lang="zh-CN" altLang="en-US" sz="1400">
                <a:solidFill>
                  <a:srgbClr val="008000"/>
                </a:solidFill>
              </a:rPr>
              <a:t>调用</a:t>
            </a:r>
            <a:r>
              <a:rPr lang="en-US" altLang="zh-CN" sz="1400">
                <a:solidFill>
                  <a:srgbClr val="008000"/>
                </a:solidFill>
              </a:rPr>
              <a:t>inv</a:t>
            </a:r>
            <a:r>
              <a:rPr lang="zh-CN" altLang="en-US" sz="1400">
                <a:solidFill>
                  <a:srgbClr val="008000"/>
                </a:solidFill>
              </a:rPr>
              <a:t>函数，实参</a:t>
            </a:r>
            <a:r>
              <a:rPr lang="en-US" altLang="zh-CN" sz="1400">
                <a:solidFill>
                  <a:srgbClr val="008000"/>
                </a:solidFill>
              </a:rPr>
              <a:t>p</a:t>
            </a:r>
            <a:r>
              <a:rPr lang="zh-CN" altLang="en-US" sz="1400">
                <a:solidFill>
                  <a:srgbClr val="008000"/>
                </a:solidFill>
              </a:rPr>
              <a:t>是指针变量</a:t>
            </a:r>
          </a:p>
          <a:p>
            <a:pPr defTabSz="363855"/>
            <a:r>
              <a:rPr lang="zh-CN" altLang="en-US" sz="1400"/>
              <a:t>	</a:t>
            </a:r>
            <a:r>
              <a:rPr lang="en-US" altLang="zh-CN" sz="1400"/>
              <a:t>printf("The array has been inverted:\n");</a:t>
            </a:r>
          </a:p>
          <a:p>
            <a:pPr defTabSz="363855"/>
            <a:r>
              <a:rPr lang="en-US" altLang="zh-CN" sz="1400"/>
              <a:t>	for(p=arr;p&lt;arr+10;p++)</a:t>
            </a:r>
          </a:p>
          <a:p>
            <a:pPr defTabSz="363855"/>
            <a:r>
              <a:rPr lang="en-US" altLang="zh-CN" sz="1400"/>
              <a:t>		printf("%d ",*p);</a:t>
            </a:r>
          </a:p>
          <a:p>
            <a:pPr defTabSz="363855"/>
            <a:r>
              <a:rPr lang="en-US" altLang="zh-CN" sz="1400"/>
              <a:t>	printf("\n");</a:t>
            </a:r>
          </a:p>
          <a:p>
            <a:pPr defTabSz="363855"/>
            <a:r>
              <a:rPr lang="en-US" altLang="zh-CN" sz="1400"/>
              <a:t>	return 0;</a:t>
            </a:r>
          </a:p>
          <a:p>
            <a:pPr defTabSz="363855"/>
            <a:r>
              <a:rPr lang="en-US" altLang="zh-CN" sz="1400"/>
              <a:t>}</a:t>
            </a:r>
          </a:p>
          <a:p>
            <a:pPr defTabSz="363855"/>
            <a:endParaRPr lang="en-US" altLang="zh-CN" sz="1400"/>
          </a:p>
          <a:p>
            <a:pPr defTabSz="363855"/>
            <a:r>
              <a:rPr lang="en-US" altLang="zh-CN" sz="1400"/>
              <a:t>void inv(int *x,int n)		</a:t>
            </a:r>
            <a:r>
              <a:rPr lang="en-US" altLang="zh-CN" sz="1400">
                <a:solidFill>
                  <a:srgbClr val="008000"/>
                </a:solidFill>
              </a:rPr>
              <a:t>//</a:t>
            </a:r>
            <a:r>
              <a:rPr lang="zh-CN" altLang="en-US" sz="1400">
                <a:solidFill>
                  <a:srgbClr val="008000"/>
                </a:solidFill>
              </a:rPr>
              <a:t>定义</a:t>
            </a:r>
            <a:r>
              <a:rPr lang="en-US" altLang="zh-CN" sz="1400">
                <a:solidFill>
                  <a:srgbClr val="008000"/>
                </a:solidFill>
              </a:rPr>
              <a:t>inv</a:t>
            </a:r>
            <a:r>
              <a:rPr lang="zh-CN" altLang="en-US" sz="1400">
                <a:solidFill>
                  <a:srgbClr val="008000"/>
                </a:solidFill>
              </a:rPr>
              <a:t>函数，形参</a:t>
            </a:r>
            <a:r>
              <a:rPr lang="en-US" altLang="zh-CN" sz="1400">
                <a:solidFill>
                  <a:srgbClr val="008000"/>
                </a:solidFill>
              </a:rPr>
              <a:t>x</a:t>
            </a:r>
            <a:r>
              <a:rPr lang="zh-CN" altLang="en-US" sz="1400">
                <a:solidFill>
                  <a:srgbClr val="008000"/>
                </a:solidFill>
              </a:rPr>
              <a:t>是指针变量 </a:t>
            </a:r>
          </a:p>
          <a:p>
            <a:pPr defTabSz="363855"/>
            <a:r>
              <a:rPr lang="en-US" altLang="zh-CN" sz="1400"/>
              <a:t>{	int *p,m,temp,*i,*j;</a:t>
            </a:r>
          </a:p>
          <a:p>
            <a:pPr defTabSz="363855"/>
            <a:r>
              <a:rPr lang="en-US" altLang="zh-CN" sz="1400"/>
              <a:t>	m=(n-1)/2;</a:t>
            </a:r>
          </a:p>
          <a:p>
            <a:pPr defTabSz="363855"/>
            <a:r>
              <a:rPr lang="en-US" altLang="zh-CN" sz="1400"/>
              <a:t>	i=x;j=x+n-1;p=x+m;</a:t>
            </a:r>
          </a:p>
          <a:p>
            <a:pPr defTabSz="363855"/>
            <a:r>
              <a:rPr lang="en-US" altLang="zh-CN" sz="1400"/>
              <a:t>	for(;i&lt;=p;i++,j--)</a:t>
            </a:r>
          </a:p>
          <a:p>
            <a:pPr defTabSz="363855"/>
            <a:r>
              <a:rPr lang="en-US" altLang="zh-CN" sz="1400"/>
              <a:t>	{	temp=*i;*i=*j;*j=temp;}</a:t>
            </a:r>
          </a:p>
          <a:p>
            <a:pPr defTabSz="363855"/>
            <a:r>
              <a:rPr lang="en-US" altLang="zh-CN" sz="1400"/>
              <a:t>	return;</a:t>
            </a:r>
          </a:p>
          <a:p>
            <a:pPr defTabSz="363855"/>
            <a:r>
              <a:rPr lang="en-US" altLang="zh-CN" sz="1400"/>
              <a:t>}</a:t>
            </a:r>
            <a:endParaRPr lang="zh-CN" altLang="en-US" sz="1400" b="1" dirty="0">
              <a:solidFill>
                <a:srgbClr val="008000"/>
              </a:solidFill>
            </a:endParaRPr>
          </a:p>
        </p:txBody>
      </p:sp>
      <p:sp>
        <p:nvSpPr>
          <p:cNvPr id="13" name="圆角矩形 12"/>
          <p:cNvSpPr/>
          <p:nvPr/>
        </p:nvSpPr>
        <p:spPr>
          <a:xfrm>
            <a:off x="6440240" y="1196139"/>
            <a:ext cx="5387325" cy="3505070"/>
          </a:xfrm>
          <a:prstGeom prst="roundRect">
            <a:avLst>
              <a:gd name="adj" fmla="val 136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r>
              <a:rPr lang="en-US" altLang="zh-CN" sz="1400"/>
              <a:t>#include &lt;stdio.h&gt;</a:t>
            </a:r>
          </a:p>
          <a:p>
            <a:pPr defTabSz="363855"/>
            <a:r>
              <a:rPr lang="en-US" altLang="zh-CN" sz="1400"/>
              <a:t>int main()</a:t>
            </a:r>
          </a:p>
          <a:p>
            <a:pPr defTabSz="363855"/>
            <a:r>
              <a:rPr lang="en-US" altLang="zh-CN" sz="1400"/>
              <a:t>{	void inv(int *x,int n);	</a:t>
            </a:r>
            <a:r>
              <a:rPr lang="en-US" altLang="zh-CN" sz="1400">
                <a:solidFill>
                  <a:srgbClr val="008000"/>
                </a:solidFill>
              </a:rPr>
              <a:t>//inv</a:t>
            </a:r>
            <a:r>
              <a:rPr lang="zh-CN" altLang="en-US" sz="1400">
                <a:solidFill>
                  <a:srgbClr val="008000"/>
                </a:solidFill>
              </a:rPr>
              <a:t>函数声明</a:t>
            </a:r>
          </a:p>
          <a:p>
            <a:pPr defTabSz="363855"/>
            <a:r>
              <a:rPr lang="zh-CN" altLang="en-US" sz="1400"/>
              <a:t>	</a:t>
            </a:r>
            <a:r>
              <a:rPr lang="en-US" altLang="zh-CN" sz="1400"/>
              <a:t>int i,</a:t>
            </a:r>
            <a:r>
              <a:rPr lang="en-US" altLang="zh-CN" sz="1400">
                <a:solidFill>
                  <a:schemeClr val="accent6"/>
                </a:solidFill>
              </a:rPr>
              <a:t>*arr</a:t>
            </a:r>
            <a:r>
              <a:rPr lang="en-US" altLang="zh-CN" sz="1400"/>
              <a:t>;		</a:t>
            </a:r>
            <a:r>
              <a:rPr lang="en-US" altLang="zh-CN" sz="1400" smtClean="0"/>
              <a:t>		</a:t>
            </a:r>
            <a:r>
              <a:rPr lang="en-US" altLang="zh-CN" sz="1400">
                <a:solidFill>
                  <a:srgbClr val="008000"/>
                </a:solidFill>
              </a:rPr>
              <a:t>//</a:t>
            </a:r>
            <a:r>
              <a:rPr lang="zh-CN" altLang="en-US" sz="1400">
                <a:solidFill>
                  <a:srgbClr val="008000"/>
                </a:solidFill>
              </a:rPr>
              <a:t>指针变量</a:t>
            </a:r>
            <a:r>
              <a:rPr lang="en-US" altLang="zh-CN" sz="1400">
                <a:solidFill>
                  <a:srgbClr val="008000"/>
                </a:solidFill>
              </a:rPr>
              <a:t>arr</a:t>
            </a:r>
            <a:r>
              <a:rPr lang="zh-CN" altLang="en-US" sz="1400">
                <a:solidFill>
                  <a:srgbClr val="008000"/>
                </a:solidFill>
              </a:rPr>
              <a:t>未指向数组元素</a:t>
            </a:r>
          </a:p>
          <a:p>
            <a:pPr defTabSz="363855"/>
            <a:r>
              <a:rPr lang="zh-CN" altLang="en-US" sz="1400"/>
              <a:t>	</a:t>
            </a:r>
            <a:r>
              <a:rPr lang="en-US" altLang="zh-CN" sz="1400"/>
              <a:t>printf("The original array:\n");</a:t>
            </a:r>
          </a:p>
          <a:p>
            <a:pPr defTabSz="363855"/>
            <a:r>
              <a:rPr lang="en-US" altLang="zh-CN" sz="1400"/>
              <a:t>	for(i=0;i&lt;10;i++)</a:t>
            </a:r>
          </a:p>
          <a:p>
            <a:pPr defTabSz="363855"/>
            <a:r>
              <a:rPr lang="en-US" altLang="zh-CN" sz="1400"/>
              <a:t>		scanf("%d",arr+i);</a:t>
            </a:r>
          </a:p>
          <a:p>
            <a:pPr defTabSz="363855"/>
            <a:r>
              <a:rPr lang="en-US" altLang="zh-CN" sz="1400"/>
              <a:t>	printf("\n");</a:t>
            </a:r>
          </a:p>
          <a:p>
            <a:pPr defTabSz="363855"/>
            <a:r>
              <a:rPr lang="en-US" altLang="zh-CN" sz="1400"/>
              <a:t>	inv(</a:t>
            </a:r>
            <a:r>
              <a:rPr lang="en-US" altLang="zh-CN" sz="1400">
                <a:solidFill>
                  <a:schemeClr val="accent6"/>
                </a:solidFill>
              </a:rPr>
              <a:t>arr</a:t>
            </a:r>
            <a:r>
              <a:rPr lang="en-US" altLang="zh-CN" sz="1400"/>
              <a:t>,10);	</a:t>
            </a:r>
            <a:r>
              <a:rPr lang="en-US" altLang="zh-CN" sz="1400">
                <a:solidFill>
                  <a:srgbClr val="008000"/>
                </a:solidFill>
              </a:rPr>
              <a:t>//</a:t>
            </a:r>
            <a:r>
              <a:rPr lang="zh-CN" altLang="en-US" sz="1400">
                <a:solidFill>
                  <a:srgbClr val="008000"/>
                </a:solidFill>
              </a:rPr>
              <a:t>调用</a:t>
            </a:r>
            <a:r>
              <a:rPr lang="en-US" altLang="zh-CN" sz="1400">
                <a:solidFill>
                  <a:srgbClr val="008000"/>
                </a:solidFill>
              </a:rPr>
              <a:t>inv</a:t>
            </a:r>
            <a:r>
              <a:rPr lang="zh-CN" altLang="en-US" sz="1400">
                <a:solidFill>
                  <a:srgbClr val="008000"/>
                </a:solidFill>
              </a:rPr>
              <a:t>函数，实参</a:t>
            </a:r>
            <a:r>
              <a:rPr lang="en-US" altLang="zh-CN" sz="1400">
                <a:solidFill>
                  <a:srgbClr val="008000"/>
                </a:solidFill>
              </a:rPr>
              <a:t>arr</a:t>
            </a:r>
            <a:r>
              <a:rPr lang="zh-CN" altLang="en-US" sz="1400">
                <a:solidFill>
                  <a:srgbClr val="008000"/>
                </a:solidFill>
              </a:rPr>
              <a:t>是指针变量，但无指向</a:t>
            </a:r>
          </a:p>
          <a:p>
            <a:pPr defTabSz="363855"/>
            <a:r>
              <a:rPr lang="zh-CN" altLang="en-US" sz="1400"/>
              <a:t>	</a:t>
            </a:r>
            <a:r>
              <a:rPr lang="en-US" altLang="zh-CN" sz="1400"/>
              <a:t>printf("The array has been inverted:\n");</a:t>
            </a:r>
          </a:p>
          <a:p>
            <a:pPr defTabSz="363855"/>
            <a:r>
              <a:rPr lang="en-US" altLang="zh-CN" sz="1400"/>
              <a:t>	for(i=0;i&lt;10;i++)</a:t>
            </a:r>
          </a:p>
          <a:p>
            <a:pPr defTabSz="363855"/>
            <a:r>
              <a:rPr lang="en-US" altLang="zh-CN" sz="1400"/>
              <a:t>		printf("%d ",*(arr+i));</a:t>
            </a:r>
          </a:p>
          <a:p>
            <a:pPr defTabSz="363855"/>
            <a:r>
              <a:rPr lang="en-US" altLang="zh-CN" sz="1400"/>
              <a:t>	printf("\n");</a:t>
            </a:r>
          </a:p>
          <a:p>
            <a:pPr defTabSz="363855"/>
            <a:r>
              <a:rPr lang="en-US" altLang="zh-CN" sz="1400"/>
              <a:t>	return 0;</a:t>
            </a:r>
          </a:p>
          <a:p>
            <a:pPr defTabSz="363855"/>
            <a:r>
              <a:rPr lang="en-US" altLang="zh-CN" sz="1400"/>
              <a:t>}</a:t>
            </a:r>
            <a:endParaRPr lang="zh-CN" altLang="en-US" sz="1400" b="1" dirty="0">
              <a:solidFill>
                <a:srgbClr val="008000"/>
              </a:solidFill>
            </a:endParaRPr>
          </a:p>
        </p:txBody>
      </p:sp>
      <p:grpSp>
        <p:nvGrpSpPr>
          <p:cNvPr id="15" name="组合 14"/>
          <p:cNvGrpSpPr/>
          <p:nvPr/>
        </p:nvGrpSpPr>
        <p:grpSpPr>
          <a:xfrm>
            <a:off x="6440240" y="4890119"/>
            <a:ext cx="5387326" cy="854698"/>
            <a:chOff x="8582294" y="4088154"/>
            <a:chExt cx="5559348" cy="854698"/>
          </a:xfrm>
        </p:grpSpPr>
        <p:sp>
          <p:nvSpPr>
            <p:cNvPr id="18" name="MH_Other_1"/>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20" name="MH_SubTitle_1"/>
            <p:cNvSpPr/>
            <p:nvPr>
              <p:custDataLst>
                <p:tags r:id="rId2"/>
              </p:custDataLst>
            </p:nvPr>
          </p:nvSpPr>
          <p:spPr>
            <a:xfrm>
              <a:off x="9371544" y="4088154"/>
              <a:ext cx="4770098" cy="85469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如果用指针变量作实参，必须先使指针变量有确定值，指向一个已定义的对象。</a:t>
              </a:r>
              <a:endParaRPr lang="zh-CN" altLang="en-US" sz="1600" dirty="0">
                <a:solidFill>
                  <a:schemeClr val="tx1">
                    <a:lumMod val="75000"/>
                    <a:lumOff val="25000"/>
                  </a:schemeClr>
                </a:solidFill>
              </a:endParaRPr>
            </a:p>
          </p:txBody>
        </p:sp>
        <p:sp>
          <p:nvSpPr>
            <p:cNvPr id="21" name="MH_Other_2"/>
            <p:cNvSpPr/>
            <p:nvPr>
              <p:custDataLst>
                <p:tags r:id="rId3"/>
              </p:custDataLst>
            </p:nvPr>
          </p:nvSpPr>
          <p:spPr>
            <a:xfrm rot="16200000">
              <a:off x="13840016" y="4641226"/>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8.10】</a:t>
            </a:r>
            <a:r>
              <a:rPr lang="zh-CN" altLang="en-US" sz="2000">
                <a:solidFill>
                  <a:schemeClr val="accent1"/>
                </a:solidFill>
              </a:rPr>
              <a:t>用指针方法对</a:t>
            </a:r>
            <a:r>
              <a:rPr lang="en-US" altLang="zh-CN" sz="2000">
                <a:solidFill>
                  <a:schemeClr val="accent1"/>
                </a:solidFill>
              </a:rPr>
              <a:t>10</a:t>
            </a:r>
            <a:r>
              <a:rPr lang="zh-CN" altLang="en-US" sz="2000">
                <a:solidFill>
                  <a:schemeClr val="accent1"/>
                </a:solidFill>
              </a:rPr>
              <a:t>个整数按由大到小顺序排序</a:t>
            </a:r>
            <a:r>
              <a:rPr lang="zh-CN" altLang="en-US" sz="2000" smtClean="0">
                <a:solidFill>
                  <a:schemeClr val="accent1"/>
                </a:solidFill>
              </a:rPr>
              <a:t>。（选择排序法）</a:t>
            </a:r>
            <a:endParaRPr lang="zh-CN" altLang="en-US" sz="2000" dirty="0">
              <a:solidFill>
                <a:schemeClr val="accent1"/>
              </a:solidFill>
            </a:endParaRPr>
          </a:p>
        </p:txBody>
      </p:sp>
      <p:sp>
        <p:nvSpPr>
          <p:cNvPr id="29" name="圆角矩形 12"/>
          <p:cNvSpPr/>
          <p:nvPr/>
        </p:nvSpPr>
        <p:spPr>
          <a:xfrm>
            <a:off x="749030" y="1595337"/>
            <a:ext cx="10700847" cy="3781733"/>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855"/>
            <a:r>
              <a:rPr lang="en-US" altLang="zh-CN" sz="1400"/>
              <a:t>#include &lt;stdio.h&gt;</a:t>
            </a:r>
          </a:p>
          <a:p>
            <a:pPr defTabSz="363855"/>
            <a:r>
              <a:rPr lang="en-US" altLang="zh-CN" sz="1400"/>
              <a:t>int main()</a:t>
            </a:r>
          </a:p>
          <a:p>
            <a:pPr defTabSz="363855"/>
            <a:r>
              <a:rPr lang="en-US" altLang="zh-CN" sz="1400"/>
              <a:t>{	void sort(int x[],int n);	</a:t>
            </a:r>
            <a:r>
              <a:rPr lang="en-US" altLang="zh-CN" sz="1400">
                <a:solidFill>
                  <a:srgbClr val="008000"/>
                </a:solidFill>
              </a:rPr>
              <a:t>//sort</a:t>
            </a:r>
            <a:r>
              <a:rPr lang="zh-CN" altLang="en-US" sz="1400">
                <a:solidFill>
                  <a:srgbClr val="008000"/>
                </a:solidFill>
              </a:rPr>
              <a:t>函数声明</a:t>
            </a:r>
          </a:p>
          <a:p>
            <a:pPr defTabSz="363855"/>
            <a:r>
              <a:rPr lang="zh-CN" altLang="en-US" sz="1400"/>
              <a:t>	</a:t>
            </a:r>
            <a:r>
              <a:rPr lang="en-US" altLang="zh-CN" sz="1400"/>
              <a:t>int i,*p,a[10];</a:t>
            </a:r>
          </a:p>
          <a:p>
            <a:pPr defTabSz="363855"/>
            <a:r>
              <a:rPr lang="en-US" altLang="zh-CN" sz="1400"/>
              <a:t>	p=a;	</a:t>
            </a:r>
            <a:r>
              <a:rPr lang="en-US" altLang="zh-CN" sz="1400" smtClean="0"/>
              <a:t>				</a:t>
            </a:r>
            <a:r>
              <a:rPr lang="en-US" altLang="zh-CN" sz="1400">
                <a:solidFill>
                  <a:srgbClr val="008000"/>
                </a:solidFill>
              </a:rPr>
              <a:t>//</a:t>
            </a:r>
            <a:r>
              <a:rPr lang="zh-CN" altLang="en-US" sz="1400">
                <a:solidFill>
                  <a:srgbClr val="008000"/>
                </a:solidFill>
              </a:rPr>
              <a:t>指针变量</a:t>
            </a:r>
            <a:r>
              <a:rPr lang="en-US" altLang="zh-CN" sz="1400">
                <a:solidFill>
                  <a:srgbClr val="008000"/>
                </a:solidFill>
              </a:rPr>
              <a:t>p</a:t>
            </a:r>
            <a:r>
              <a:rPr lang="zh-CN" altLang="en-US" sz="1400">
                <a:solidFill>
                  <a:srgbClr val="008000"/>
                </a:solidFill>
              </a:rPr>
              <a:t>指向</a:t>
            </a:r>
            <a:r>
              <a:rPr lang="en-US" altLang="zh-CN" sz="1400">
                <a:solidFill>
                  <a:srgbClr val="008000"/>
                </a:solidFill>
              </a:rPr>
              <a:t>a[0]</a:t>
            </a:r>
          </a:p>
          <a:p>
            <a:pPr defTabSz="363855"/>
            <a:r>
              <a:rPr lang="en-US" altLang="zh-CN" sz="1400"/>
              <a:t>	printf("please enter 10 integer numbers:");</a:t>
            </a:r>
          </a:p>
          <a:p>
            <a:pPr defTabSz="363855"/>
            <a:r>
              <a:rPr lang="en-US" altLang="zh-CN" sz="1400"/>
              <a:t>	for(i=0;i&lt;10;i++)</a:t>
            </a:r>
          </a:p>
          <a:p>
            <a:pPr defTabSz="363855"/>
            <a:r>
              <a:rPr lang="en-US" altLang="zh-CN" sz="1400"/>
              <a:t>		scanf("%d",p++);	</a:t>
            </a:r>
            <a:r>
              <a:rPr lang="en-US" altLang="zh-CN" sz="1400">
                <a:solidFill>
                  <a:srgbClr val="008000"/>
                </a:solidFill>
              </a:rPr>
              <a:t>//</a:t>
            </a:r>
            <a:r>
              <a:rPr lang="zh-CN" altLang="en-US" sz="1400">
                <a:solidFill>
                  <a:srgbClr val="008000"/>
                </a:solidFill>
              </a:rPr>
              <a:t>输入</a:t>
            </a:r>
            <a:r>
              <a:rPr lang="en-US" altLang="zh-CN" sz="1400">
                <a:solidFill>
                  <a:srgbClr val="008000"/>
                </a:solidFill>
              </a:rPr>
              <a:t>10</a:t>
            </a:r>
            <a:r>
              <a:rPr lang="zh-CN" altLang="en-US" sz="1400">
                <a:solidFill>
                  <a:srgbClr val="008000"/>
                </a:solidFill>
              </a:rPr>
              <a:t>个整数</a:t>
            </a:r>
          </a:p>
          <a:p>
            <a:pPr defTabSz="363855"/>
            <a:r>
              <a:rPr lang="zh-CN" altLang="en-US" sz="1400"/>
              <a:t>	</a:t>
            </a:r>
            <a:r>
              <a:rPr lang="en-US" altLang="zh-CN" sz="1400"/>
              <a:t>p=a;	//</a:t>
            </a:r>
            <a:r>
              <a:rPr lang="zh-CN" altLang="en-US" sz="1400"/>
              <a:t>指针变量</a:t>
            </a:r>
            <a:r>
              <a:rPr lang="en-US" altLang="zh-CN" sz="1400"/>
              <a:t>p</a:t>
            </a:r>
            <a:r>
              <a:rPr lang="zh-CN" altLang="en-US" sz="1400"/>
              <a:t>重新指向</a:t>
            </a:r>
            <a:r>
              <a:rPr lang="en-US" altLang="zh-CN" sz="1400"/>
              <a:t>a[0]</a:t>
            </a:r>
          </a:p>
          <a:p>
            <a:pPr defTabSz="363855"/>
            <a:r>
              <a:rPr lang="en-US" altLang="zh-CN" sz="1400"/>
              <a:t>	sort(p,10);	</a:t>
            </a:r>
            <a:r>
              <a:rPr lang="en-US" altLang="zh-CN" sz="1400" smtClean="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sort</a:t>
            </a:r>
            <a:r>
              <a:rPr lang="zh-CN" altLang="en-US" sz="1400">
                <a:solidFill>
                  <a:srgbClr val="008000"/>
                </a:solidFill>
              </a:rPr>
              <a:t>函数</a:t>
            </a:r>
          </a:p>
          <a:p>
            <a:pPr defTabSz="363855"/>
            <a:r>
              <a:rPr lang="zh-CN" altLang="en-US" sz="1400"/>
              <a:t>	</a:t>
            </a:r>
            <a:r>
              <a:rPr lang="en-US" altLang="zh-CN" sz="1400"/>
              <a:t>for(p=a,i=0;i&lt;10;i++)</a:t>
            </a:r>
          </a:p>
          <a:p>
            <a:pPr defTabSz="363855"/>
            <a:r>
              <a:rPr lang="en-US" altLang="zh-CN" sz="1400"/>
              <a:t>	{	printf("%d ",*p);	</a:t>
            </a:r>
            <a:r>
              <a:rPr lang="en-US" altLang="zh-CN" sz="1400">
                <a:solidFill>
                  <a:srgbClr val="008000"/>
                </a:solidFill>
              </a:rPr>
              <a:t>//</a:t>
            </a:r>
            <a:r>
              <a:rPr lang="zh-CN" altLang="en-US" sz="1400">
                <a:solidFill>
                  <a:srgbClr val="008000"/>
                </a:solidFill>
              </a:rPr>
              <a:t>输出排序后的</a:t>
            </a:r>
            <a:r>
              <a:rPr lang="en-US" altLang="zh-CN" sz="1400">
                <a:solidFill>
                  <a:srgbClr val="008000"/>
                </a:solidFill>
              </a:rPr>
              <a:t>10</a:t>
            </a:r>
            <a:r>
              <a:rPr lang="zh-CN" altLang="en-US" sz="1400">
                <a:solidFill>
                  <a:srgbClr val="008000"/>
                </a:solidFill>
              </a:rPr>
              <a:t>个数组元素</a:t>
            </a:r>
          </a:p>
          <a:p>
            <a:pPr defTabSz="363855"/>
            <a:r>
              <a:rPr lang="zh-CN" altLang="en-US" sz="1400"/>
              <a:t>		</a:t>
            </a:r>
            <a:r>
              <a:rPr lang="en-US" altLang="zh-CN" sz="1400"/>
              <a:t>p++;</a:t>
            </a:r>
          </a:p>
          <a:p>
            <a:pPr defTabSz="363855"/>
            <a:r>
              <a:rPr lang="en-US" altLang="zh-CN" sz="1400"/>
              <a:t>	}</a:t>
            </a:r>
          </a:p>
          <a:p>
            <a:pPr defTabSz="363855"/>
            <a:r>
              <a:rPr lang="en-US" altLang="zh-CN" sz="1400"/>
              <a:t>	printf("\n");</a:t>
            </a:r>
          </a:p>
          <a:p>
            <a:pPr defTabSz="363855"/>
            <a:r>
              <a:rPr lang="en-US" altLang="zh-CN" sz="1400"/>
              <a:t>	return 0;</a:t>
            </a:r>
          </a:p>
          <a:p>
            <a:pPr defTabSz="363855"/>
            <a:r>
              <a:rPr lang="en-US" altLang="zh-CN" sz="1400"/>
              <a:t>}</a:t>
            </a:r>
          </a:p>
          <a:p>
            <a:pPr defTabSz="363855"/>
            <a:r>
              <a:rPr lang="en-US" altLang="zh-CN" sz="1400" smtClean="0"/>
              <a:t>void </a:t>
            </a:r>
            <a:r>
              <a:rPr lang="en-US" altLang="zh-CN" sz="1400"/>
              <a:t>sort(int x[],int n)	</a:t>
            </a:r>
            <a:r>
              <a:rPr lang="en-US" altLang="zh-CN" sz="1400" smtClean="0"/>
              <a:t>		</a:t>
            </a:r>
            <a:r>
              <a:rPr lang="en-US" altLang="zh-CN" sz="1400" smtClean="0">
                <a:solidFill>
                  <a:srgbClr val="008000"/>
                </a:solidFill>
              </a:rPr>
              <a:t>//</a:t>
            </a:r>
            <a:r>
              <a:rPr lang="zh-CN" altLang="en-US" sz="1400">
                <a:solidFill>
                  <a:srgbClr val="008000"/>
                </a:solidFill>
              </a:rPr>
              <a:t>定义</a:t>
            </a:r>
            <a:r>
              <a:rPr lang="en-US" altLang="zh-CN" sz="1400">
                <a:solidFill>
                  <a:srgbClr val="008000"/>
                </a:solidFill>
              </a:rPr>
              <a:t>sort</a:t>
            </a:r>
            <a:r>
              <a:rPr lang="zh-CN" altLang="en-US" sz="1400">
                <a:solidFill>
                  <a:srgbClr val="008000"/>
                </a:solidFill>
              </a:rPr>
              <a:t>函数，</a:t>
            </a:r>
            <a:r>
              <a:rPr lang="en-US" altLang="zh-CN" sz="1400">
                <a:solidFill>
                  <a:srgbClr val="008000"/>
                </a:solidFill>
              </a:rPr>
              <a:t>x</a:t>
            </a:r>
            <a:r>
              <a:rPr lang="zh-CN" altLang="en-US" sz="1400">
                <a:solidFill>
                  <a:srgbClr val="008000"/>
                </a:solidFill>
              </a:rPr>
              <a:t>是形参数组名 </a:t>
            </a:r>
          </a:p>
          <a:p>
            <a:pPr defTabSz="363855"/>
            <a:r>
              <a:rPr lang="en-US" altLang="zh-CN" sz="1400"/>
              <a:t>{	int i,j,k,t;</a:t>
            </a:r>
          </a:p>
          <a:p>
            <a:pPr defTabSz="363855"/>
            <a:r>
              <a:rPr lang="en-US" altLang="zh-CN" sz="1400"/>
              <a:t>	for(i=0;i&lt;n-1;i++)</a:t>
            </a:r>
          </a:p>
          <a:p>
            <a:pPr defTabSz="363855"/>
            <a:r>
              <a:rPr lang="en-US" altLang="zh-CN" sz="1400"/>
              <a:t>	{	k=i;</a:t>
            </a:r>
          </a:p>
          <a:p>
            <a:pPr defTabSz="363855"/>
            <a:r>
              <a:rPr lang="en-US" altLang="zh-CN" sz="1400"/>
              <a:t>		for(j=i+1;j&lt;n;j++)</a:t>
            </a:r>
          </a:p>
          <a:p>
            <a:pPr defTabSz="363855"/>
            <a:r>
              <a:rPr lang="en-US" altLang="zh-CN" sz="1400"/>
              <a:t>			if(x[j]&gt;x[k]) k=j;</a:t>
            </a:r>
          </a:p>
          <a:p>
            <a:pPr defTabSz="363855"/>
            <a:r>
              <a:rPr lang="en-US" altLang="zh-CN" sz="1400"/>
              <a:t>		if(k!=i)</a:t>
            </a:r>
          </a:p>
          <a:p>
            <a:pPr defTabSz="363855"/>
            <a:r>
              <a:rPr lang="en-US" altLang="zh-CN" sz="1400"/>
              <a:t>		{	t=x[i</a:t>
            </a:r>
            <a:r>
              <a:rPr lang="en-US" altLang="zh-CN" sz="1400" smtClean="0"/>
              <a:t>]; x[i</a:t>
            </a:r>
            <a:r>
              <a:rPr lang="en-US" altLang="zh-CN" sz="1400"/>
              <a:t>]=x[k</a:t>
            </a:r>
            <a:r>
              <a:rPr lang="en-US" altLang="zh-CN" sz="1400" smtClean="0"/>
              <a:t>]; x[k</a:t>
            </a:r>
            <a:r>
              <a:rPr lang="en-US" altLang="zh-CN" sz="1400"/>
              <a:t>]=t;}</a:t>
            </a:r>
          </a:p>
          <a:p>
            <a:pPr defTabSz="363855"/>
            <a:r>
              <a:rPr lang="en-US" altLang="zh-CN" sz="1400"/>
              <a:t>	}</a:t>
            </a:r>
          </a:p>
          <a:p>
            <a:pPr defTabSz="363855"/>
            <a:r>
              <a:rPr lang="en-US" altLang="zh-CN" sz="1400"/>
              <a:t>}</a:t>
            </a:r>
            <a:endParaRPr lang="zh-CN" altLang="en-US" sz="1400" b="1" dirty="0">
              <a:solidFill>
                <a:srgbClr val="008000"/>
              </a:solidFill>
            </a:endParaRPr>
          </a:p>
        </p:txBody>
      </p:sp>
      <p:cxnSp>
        <p:nvCxnSpPr>
          <p:cNvPr id="13" name="直接连接符 12"/>
          <p:cNvCxnSpPr/>
          <p:nvPr/>
        </p:nvCxnSpPr>
        <p:spPr>
          <a:xfrm>
            <a:off x="5785056" y="1595337"/>
            <a:ext cx="0" cy="3781733"/>
          </a:xfrm>
          <a:prstGeom prst="line">
            <a:avLst/>
          </a:prstGeom>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5622308" y="2116690"/>
            <a:ext cx="325496" cy="260107"/>
            <a:chOff x="5926033" y="1926699"/>
            <a:chExt cx="325496" cy="260107"/>
          </a:xfrm>
        </p:grpSpPr>
        <p:sp>
          <p:nvSpPr>
            <p:cNvPr id="15" name="MH_Other_2"/>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8" name="MH_Other_3"/>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4"/>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5"/>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6"/>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7"/>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6" name="组合 25"/>
          <p:cNvGrpSpPr/>
          <p:nvPr/>
        </p:nvGrpSpPr>
        <p:grpSpPr>
          <a:xfrm>
            <a:off x="5622308" y="4395678"/>
            <a:ext cx="325496" cy="260106"/>
            <a:chOff x="5926033" y="5434781"/>
            <a:chExt cx="325496" cy="260106"/>
          </a:xfrm>
        </p:grpSpPr>
        <p:sp>
          <p:nvSpPr>
            <p:cNvPr id="27" name="MH_Other_8"/>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9"/>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0"/>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1"/>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2" name="MH_Other_12"/>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3"/>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6" name="图片 5"/>
          <p:cNvPicPr>
            <a:picLocks noChangeAspect="1"/>
          </p:cNvPicPr>
          <p:nvPr/>
        </p:nvPicPr>
        <p:blipFill>
          <a:blip r:embed="rId15" cstate="print"/>
          <a:stretch>
            <a:fillRect/>
          </a:stretch>
        </p:blipFill>
        <p:spPr>
          <a:xfrm>
            <a:off x="749030" y="5550311"/>
            <a:ext cx="5029200" cy="838200"/>
          </a:xfrm>
          <a:prstGeom prst="rect">
            <a:avLst/>
          </a:prstGeom>
        </p:spPr>
      </p:pic>
      <p:sp>
        <p:nvSpPr>
          <p:cNvPr id="34" name="圆角矩形 33"/>
          <p:cNvSpPr/>
          <p:nvPr/>
        </p:nvSpPr>
        <p:spPr>
          <a:xfrm>
            <a:off x="6099453" y="3946928"/>
            <a:ext cx="5657601" cy="2441583"/>
          </a:xfrm>
          <a:prstGeom prst="roundRect">
            <a:avLst>
              <a:gd name="adj" fmla="val 136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r>
              <a:rPr lang="en-US" altLang="zh-CN" sz="1400"/>
              <a:t>void sort(int </a:t>
            </a:r>
            <a:r>
              <a:rPr lang="en-US" altLang="zh-CN" sz="1400">
                <a:solidFill>
                  <a:schemeClr val="accent6"/>
                </a:solidFill>
              </a:rPr>
              <a:t>*x</a:t>
            </a:r>
            <a:r>
              <a:rPr lang="en-US" altLang="zh-CN" sz="1400"/>
              <a:t>,int n)	</a:t>
            </a:r>
            <a:r>
              <a:rPr lang="en-US" altLang="zh-CN" sz="1400" smtClean="0"/>
              <a:t>			</a:t>
            </a:r>
            <a:r>
              <a:rPr lang="en-US" altLang="zh-CN" sz="1400" smtClean="0">
                <a:solidFill>
                  <a:srgbClr val="008000"/>
                </a:solidFill>
              </a:rPr>
              <a:t>//</a:t>
            </a:r>
            <a:r>
              <a:rPr lang="zh-CN" altLang="en-US" sz="1400">
                <a:solidFill>
                  <a:srgbClr val="008000"/>
                </a:solidFill>
              </a:rPr>
              <a:t>形参</a:t>
            </a:r>
            <a:r>
              <a:rPr lang="en-US" altLang="zh-CN" sz="1400">
                <a:solidFill>
                  <a:srgbClr val="008000"/>
                </a:solidFill>
              </a:rPr>
              <a:t>x</a:t>
            </a:r>
            <a:r>
              <a:rPr lang="zh-CN" altLang="en-US" sz="1400">
                <a:solidFill>
                  <a:srgbClr val="008000"/>
                </a:solidFill>
              </a:rPr>
              <a:t>是指针变量</a:t>
            </a:r>
          </a:p>
          <a:p>
            <a:pPr defTabSz="363855"/>
            <a:r>
              <a:rPr lang="en-US" altLang="zh-CN" sz="1400"/>
              <a:t>{	int i,j,k,t;</a:t>
            </a:r>
          </a:p>
          <a:p>
            <a:pPr defTabSz="363855"/>
            <a:r>
              <a:rPr lang="en-US" altLang="zh-CN" sz="1400"/>
              <a:t>	for(i=0;i&lt;n-1;i++)</a:t>
            </a:r>
          </a:p>
          <a:p>
            <a:pPr defTabSz="363855"/>
            <a:r>
              <a:rPr lang="en-US" altLang="zh-CN" sz="1400"/>
              <a:t>	{	k=i;</a:t>
            </a:r>
          </a:p>
          <a:p>
            <a:pPr defTabSz="363855"/>
            <a:r>
              <a:rPr lang="en-US" altLang="zh-CN" sz="1400"/>
              <a:t>		for(j=i+1;j&lt;n;j++)</a:t>
            </a:r>
          </a:p>
          <a:p>
            <a:pPr defTabSz="363855"/>
            <a:r>
              <a:rPr lang="en-US" altLang="zh-CN" sz="1400"/>
              <a:t>			if(</a:t>
            </a:r>
            <a:r>
              <a:rPr lang="en-US" altLang="zh-CN" sz="1400">
                <a:solidFill>
                  <a:schemeClr val="accent6"/>
                </a:solidFill>
              </a:rPr>
              <a:t>*(x+j)&gt;*(x+k)</a:t>
            </a:r>
            <a:r>
              <a:rPr lang="en-US" altLang="zh-CN" sz="1400"/>
              <a:t>) k=j</a:t>
            </a:r>
            <a:r>
              <a:rPr lang="en-US" altLang="zh-CN" sz="1400" smtClean="0"/>
              <a:t>;	</a:t>
            </a:r>
            <a:r>
              <a:rPr lang="en-US" altLang="zh-CN" sz="1400" smtClean="0">
                <a:solidFill>
                  <a:srgbClr val="008000"/>
                </a:solidFill>
              </a:rPr>
              <a:t>//*(</a:t>
            </a:r>
            <a:r>
              <a:rPr lang="en-US" altLang="zh-CN" sz="1400">
                <a:solidFill>
                  <a:srgbClr val="008000"/>
                </a:solidFill>
              </a:rPr>
              <a:t>x+j)</a:t>
            </a:r>
            <a:r>
              <a:rPr lang="zh-CN" altLang="en-US" sz="1400">
                <a:solidFill>
                  <a:srgbClr val="008000"/>
                </a:solidFill>
              </a:rPr>
              <a:t>就是</a:t>
            </a:r>
            <a:r>
              <a:rPr lang="en-US" altLang="zh-CN" sz="1400">
                <a:solidFill>
                  <a:srgbClr val="008000"/>
                </a:solidFill>
              </a:rPr>
              <a:t>x[j]</a:t>
            </a:r>
            <a:r>
              <a:rPr lang="zh-CN" altLang="en-US" sz="1400">
                <a:solidFill>
                  <a:srgbClr val="008000"/>
                </a:solidFill>
              </a:rPr>
              <a:t>，其他亦然</a:t>
            </a:r>
          </a:p>
          <a:p>
            <a:pPr defTabSz="363855"/>
            <a:r>
              <a:rPr lang="zh-CN" altLang="en-US" sz="1400"/>
              <a:t>		</a:t>
            </a:r>
            <a:r>
              <a:rPr lang="en-US" altLang="zh-CN" sz="1400"/>
              <a:t>if(k!=i)</a:t>
            </a:r>
          </a:p>
          <a:p>
            <a:pPr defTabSz="363855"/>
            <a:r>
              <a:rPr lang="en-US" altLang="zh-CN" sz="1400"/>
              <a:t>		{	</a:t>
            </a:r>
            <a:r>
              <a:rPr lang="en-US" altLang="zh-CN" sz="1400">
                <a:solidFill>
                  <a:schemeClr val="accent6"/>
                </a:solidFill>
              </a:rPr>
              <a:t>t=*(x+i</a:t>
            </a:r>
            <a:r>
              <a:rPr lang="en-US" altLang="zh-CN" sz="1400" smtClean="0">
                <a:solidFill>
                  <a:schemeClr val="accent6"/>
                </a:solidFill>
              </a:rPr>
              <a:t>); *(</a:t>
            </a:r>
            <a:r>
              <a:rPr lang="en-US" altLang="zh-CN" sz="1400">
                <a:solidFill>
                  <a:schemeClr val="accent6"/>
                </a:solidFill>
              </a:rPr>
              <a:t>x+i)=*(x+k</a:t>
            </a:r>
            <a:r>
              <a:rPr lang="en-US" altLang="zh-CN" sz="1400" smtClean="0">
                <a:solidFill>
                  <a:schemeClr val="accent6"/>
                </a:solidFill>
              </a:rPr>
              <a:t>); *(</a:t>
            </a:r>
            <a:r>
              <a:rPr lang="en-US" altLang="zh-CN" sz="1400">
                <a:solidFill>
                  <a:schemeClr val="accent6"/>
                </a:solidFill>
              </a:rPr>
              <a:t>x+k)=t;</a:t>
            </a:r>
            <a:r>
              <a:rPr lang="en-US" altLang="zh-CN" sz="1400"/>
              <a:t>}</a:t>
            </a:r>
          </a:p>
          <a:p>
            <a:pPr defTabSz="363855"/>
            <a:r>
              <a:rPr lang="en-US" altLang="zh-CN" sz="1400"/>
              <a:t>	}</a:t>
            </a:r>
          </a:p>
          <a:p>
            <a:pPr defTabSz="363855"/>
            <a:r>
              <a:rPr lang="en-US" altLang="zh-CN" sz="1400"/>
              <a:t>}</a:t>
            </a:r>
            <a:endParaRPr lang="zh-CN" altLang="en-US" sz="1400" b="1" dirty="0">
              <a:solidFill>
                <a:srgbClr val="008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*通过指针引用多维数组</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6" y="559259"/>
            <a:ext cx="10515600" cy="953383"/>
          </a:xfrm>
        </p:spPr>
        <p:txBody>
          <a:bodyPr/>
          <a:lstStyle/>
          <a:p>
            <a:r>
              <a:rPr lang="zh-CN" altLang="en-US"/>
              <a:t>多维数组元素的地址</a:t>
            </a:r>
          </a:p>
        </p:txBody>
      </p:sp>
      <p:sp>
        <p:nvSpPr>
          <p:cNvPr id="14" name="MH_Desc_1"/>
          <p:cNvSpPr/>
          <p:nvPr>
            <p:custDataLst>
              <p:tags r:id="rId1"/>
            </p:custDataLst>
          </p:nvPr>
        </p:nvSpPr>
        <p:spPr>
          <a:xfrm>
            <a:off x="564206" y="1391478"/>
            <a:ext cx="10749062" cy="42937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endParaRPr lang="en-US" altLang="zh-CN">
              <a:solidFill>
                <a:schemeClr val="tx1"/>
              </a:solidFill>
            </a:endParaRPr>
          </a:p>
        </p:txBody>
      </p:sp>
      <p:graphicFrame>
        <p:nvGraphicFramePr>
          <p:cNvPr id="3" name="表格 2"/>
          <p:cNvGraphicFramePr>
            <a:graphicFrameLocks noGrp="1"/>
          </p:cNvGraphicFramePr>
          <p:nvPr/>
        </p:nvGraphicFramePr>
        <p:xfrm>
          <a:off x="564206" y="2319091"/>
          <a:ext cx="4641366" cy="2966720"/>
        </p:xfrm>
        <a:graphic>
          <a:graphicData uri="http://schemas.openxmlformats.org/drawingml/2006/table">
            <a:tbl>
              <a:tblPr bandRow="1">
                <a:tableStyleId>{5C22544A-7EE6-4342-B048-85BDC9FD1C3A}</a:tableStyleId>
              </a:tblPr>
              <a:tblGrid>
                <a:gridCol w="773561">
                  <a:extLst>
                    <a:ext uri="{9D8B030D-6E8A-4147-A177-3AD203B41FA5}">
                      <a16:colId xmlns:a16="http://schemas.microsoft.com/office/drawing/2014/main" val="20000"/>
                    </a:ext>
                  </a:extLst>
                </a:gridCol>
                <a:gridCol w="773561">
                  <a:extLst>
                    <a:ext uri="{9D8B030D-6E8A-4147-A177-3AD203B41FA5}">
                      <a16:colId xmlns:a16="http://schemas.microsoft.com/office/drawing/2014/main" val="20001"/>
                    </a:ext>
                  </a:extLst>
                </a:gridCol>
                <a:gridCol w="773561">
                  <a:extLst>
                    <a:ext uri="{9D8B030D-6E8A-4147-A177-3AD203B41FA5}">
                      <a16:colId xmlns:a16="http://schemas.microsoft.com/office/drawing/2014/main" val="20002"/>
                    </a:ext>
                  </a:extLst>
                </a:gridCol>
                <a:gridCol w="773561">
                  <a:extLst>
                    <a:ext uri="{9D8B030D-6E8A-4147-A177-3AD203B41FA5}">
                      <a16:colId xmlns:a16="http://schemas.microsoft.com/office/drawing/2014/main" val="20003"/>
                    </a:ext>
                  </a:extLst>
                </a:gridCol>
                <a:gridCol w="773561">
                  <a:extLst>
                    <a:ext uri="{9D8B030D-6E8A-4147-A177-3AD203B41FA5}">
                      <a16:colId xmlns:a16="http://schemas.microsoft.com/office/drawing/2014/main" val="20004"/>
                    </a:ext>
                  </a:extLst>
                </a:gridCol>
                <a:gridCol w="773561">
                  <a:extLst>
                    <a:ext uri="{9D8B030D-6E8A-4147-A177-3AD203B41FA5}">
                      <a16:colId xmlns:a16="http://schemas.microsoft.com/office/drawing/2014/main" val="20005"/>
                    </a:ext>
                  </a:extLst>
                </a:gridCol>
              </a:tblGrid>
              <a:tr h="370840">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smtClean="0"/>
                        <a:t>a[0]</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smtClean="0"/>
                        <a:t>a[0]+1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smtClean="0"/>
                        <a:t>a[0]+2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smtClean="0"/>
                        <a:t>a[0]+3</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l"/>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smtClean="0"/>
                        <a:t>a[0]</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l"/>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solidFill>
                            <a:schemeClr val="bg1"/>
                          </a:solidFill>
                        </a:rPr>
                        <a:t>2000</a:t>
                      </a:r>
                      <a:endParaRPr lang="zh-CN" altLang="en-US" sz="1600">
                        <a:solidFill>
                          <a:schemeClr val="bg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smtClean="0">
                          <a:solidFill>
                            <a:schemeClr val="bg1"/>
                          </a:solidFill>
                        </a:rPr>
                        <a:t>2004</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smtClean="0">
                          <a:solidFill>
                            <a:schemeClr val="bg1"/>
                          </a:solidFill>
                        </a:rPr>
                        <a:t>2008</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smtClean="0">
                          <a:solidFill>
                            <a:schemeClr val="bg1"/>
                          </a:solidFill>
                        </a:rPr>
                        <a:t>2012</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2"/>
                  </a:ext>
                </a:extLst>
              </a:tr>
              <a:tr h="370840">
                <a:tc>
                  <a:txBody>
                    <a:bodyPr/>
                    <a:lstStyle/>
                    <a:p>
                      <a:pPr algn="l"/>
                      <a:r>
                        <a:rPr lang="en-US" altLang="zh-CN" sz="1600" smtClean="0"/>
                        <a:t>a+1</a:t>
                      </a: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smtClean="0"/>
                        <a:t>a[1]</a:t>
                      </a: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a:t>
                      </a:r>
                      <a:endParaRPr lang="zh-CN" altLang="en-US" sz="1600"/>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smtClean="0"/>
                        <a:t>3</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smtClean="0"/>
                        <a:t>5</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smtClean="0"/>
                        <a:t>7</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l"/>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solidFill>
                            <a:schemeClr val="bg1"/>
                          </a:solidFill>
                        </a:rPr>
                        <a:t>2016</a:t>
                      </a:r>
                      <a:endParaRPr lang="zh-CN" altLang="en-US" sz="1600">
                        <a:solidFill>
                          <a:schemeClr val="bg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smtClean="0">
                          <a:solidFill>
                            <a:schemeClr val="bg1"/>
                          </a:solidFill>
                        </a:rPr>
                        <a:t>2020</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smtClean="0">
                          <a:solidFill>
                            <a:schemeClr val="bg1"/>
                          </a:solidFill>
                        </a:rPr>
                        <a:t>2024</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smtClean="0">
                          <a:solidFill>
                            <a:schemeClr val="bg1"/>
                          </a:solidFill>
                        </a:rPr>
                        <a:t>2028</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4"/>
                  </a:ext>
                </a:extLst>
              </a:tr>
              <a:tr h="370840">
                <a:tc>
                  <a:txBody>
                    <a:bodyPr/>
                    <a:lstStyle/>
                    <a:p>
                      <a:pPr algn="l"/>
                      <a:r>
                        <a:rPr lang="en-US" altLang="zh-CN" sz="1600" smtClean="0"/>
                        <a:t>a+2</a:t>
                      </a: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smtClean="0"/>
                        <a:t>a[2]</a:t>
                      </a: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smtClean="0"/>
                        <a:t>11</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smtClean="0"/>
                        <a:t>13</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smtClean="0"/>
                        <a:t>15</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pPr algn="ct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solidFill>
                            <a:schemeClr val="bg1"/>
                          </a:solidFill>
                        </a:rPr>
                        <a:t>2032</a:t>
                      </a:r>
                      <a:endParaRPr lang="zh-CN" altLang="en-US" sz="1600">
                        <a:solidFill>
                          <a:schemeClr val="bg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smtClean="0">
                          <a:solidFill>
                            <a:schemeClr val="bg1"/>
                          </a:solidFill>
                        </a:rPr>
                        <a:t>2036</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smtClean="0">
                          <a:solidFill>
                            <a:schemeClr val="bg1"/>
                          </a:solidFill>
                        </a:rPr>
                        <a:t>2040</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smtClean="0">
                          <a:solidFill>
                            <a:schemeClr val="bg1"/>
                          </a:solidFill>
                        </a:rPr>
                        <a:t>2044</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6"/>
                  </a:ext>
                </a:extLst>
              </a:tr>
              <a:tr h="370840">
                <a:tc>
                  <a:txBody>
                    <a:bodyPr/>
                    <a:lstStyle/>
                    <a:p>
                      <a:pPr algn="ct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17</a:t>
                      </a:r>
                      <a:endParaRPr lang="zh-CN" altLang="en-US" sz="1600"/>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smtClean="0"/>
                        <a:t>19</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smtClean="0"/>
                        <a:t>21</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smtClean="0"/>
                        <a:t>23</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cxnSp>
        <p:nvCxnSpPr>
          <p:cNvPr id="5" name="直接箭头连接符 4"/>
          <p:cNvCxnSpPr/>
          <p:nvPr/>
        </p:nvCxnSpPr>
        <p:spPr>
          <a:xfrm>
            <a:off x="2109050" y="2299987"/>
            <a:ext cx="0" cy="765313"/>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2884303" y="2299987"/>
            <a:ext cx="0" cy="765313"/>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5" name="直接箭头连接符 14"/>
          <p:cNvCxnSpPr/>
          <p:nvPr/>
        </p:nvCxnSpPr>
        <p:spPr>
          <a:xfrm>
            <a:off x="3659555" y="2299987"/>
            <a:ext cx="0" cy="765313"/>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a:off x="4434807" y="2299987"/>
            <a:ext cx="0" cy="765313"/>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a:off x="1451112" y="3075239"/>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a:off x="1451112" y="3823104"/>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a:off x="1451111" y="4558599"/>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21" name="直接箭头连接符 20"/>
          <p:cNvCxnSpPr/>
          <p:nvPr/>
        </p:nvCxnSpPr>
        <p:spPr>
          <a:xfrm>
            <a:off x="685799" y="3065300"/>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
        <p:nvSpPr>
          <p:cNvPr id="22" name="圆角矩形 21"/>
          <p:cNvSpPr/>
          <p:nvPr/>
        </p:nvSpPr>
        <p:spPr>
          <a:xfrm>
            <a:off x="564206" y="1640694"/>
            <a:ext cx="4641366" cy="406411"/>
          </a:xfrm>
          <a:prstGeom prst="roundRect">
            <a:avLst>
              <a:gd name="adj" fmla="val 13591"/>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r>
              <a:rPr lang="en-US" altLang="zh-CN" sz="1600" smtClean="0"/>
              <a:t>int a[3][4]={{1,3,5,7},{9,11,13,15},{17,19,21,23}};</a:t>
            </a:r>
            <a:endParaRPr lang="zh-CN" altLang="en-US" sz="1600" b="1" dirty="0">
              <a:solidFill>
                <a:srgbClr val="008000"/>
              </a:solidFill>
            </a:endParaRPr>
          </a:p>
        </p:txBody>
      </p:sp>
      <p:cxnSp>
        <p:nvCxnSpPr>
          <p:cNvPr id="23" name="直接箭头连接符 22"/>
          <p:cNvCxnSpPr/>
          <p:nvPr/>
        </p:nvCxnSpPr>
        <p:spPr>
          <a:xfrm>
            <a:off x="685799" y="3827152"/>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a:off x="685798" y="4554552"/>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graphicFrame>
        <p:nvGraphicFramePr>
          <p:cNvPr id="7" name="表格 6"/>
          <p:cNvGraphicFramePr>
            <a:graphicFrameLocks noGrp="1"/>
          </p:cNvGraphicFramePr>
          <p:nvPr/>
        </p:nvGraphicFramePr>
        <p:xfrm>
          <a:off x="5669793" y="1640693"/>
          <a:ext cx="5643476" cy="3645117"/>
        </p:xfrm>
        <a:graphic>
          <a:graphicData uri="http://schemas.openxmlformats.org/drawingml/2006/table">
            <a:tbl>
              <a:tblPr firstRow="1" bandRow="1">
                <a:tableStyleId>{5C22544A-7EE6-4342-B048-85BDC9FD1C3A}</a:tableStyleId>
              </a:tblPr>
              <a:tblGrid>
                <a:gridCol w="1844190">
                  <a:extLst>
                    <a:ext uri="{9D8B030D-6E8A-4147-A177-3AD203B41FA5}">
                      <a16:colId xmlns:a16="http://schemas.microsoft.com/office/drawing/2014/main" val="20000"/>
                    </a:ext>
                  </a:extLst>
                </a:gridCol>
                <a:gridCol w="2347954">
                  <a:extLst>
                    <a:ext uri="{9D8B030D-6E8A-4147-A177-3AD203B41FA5}">
                      <a16:colId xmlns:a16="http://schemas.microsoft.com/office/drawing/2014/main" val="20001"/>
                    </a:ext>
                  </a:extLst>
                </a:gridCol>
                <a:gridCol w="1451332">
                  <a:extLst>
                    <a:ext uri="{9D8B030D-6E8A-4147-A177-3AD203B41FA5}">
                      <a16:colId xmlns:a16="http://schemas.microsoft.com/office/drawing/2014/main" val="20002"/>
                    </a:ext>
                  </a:extLst>
                </a:gridCol>
              </a:tblGrid>
              <a:tr h="419706">
                <a:tc>
                  <a:txBody>
                    <a:bodyPr/>
                    <a:lstStyle/>
                    <a:p>
                      <a:pPr algn="ctr"/>
                      <a:r>
                        <a:rPr lang="zh-CN" altLang="en-US" sz="1600" smtClean="0"/>
                        <a:t>表示形式</a:t>
                      </a:r>
                      <a:endParaRPr lang="zh-CN" altLang="en-US" sz="1600"/>
                    </a:p>
                  </a:txBody>
                  <a:tcPr marL="72000" marR="36000"/>
                </a:tc>
                <a:tc>
                  <a:txBody>
                    <a:bodyPr/>
                    <a:lstStyle/>
                    <a:p>
                      <a:pPr algn="ctr"/>
                      <a:r>
                        <a:rPr lang="zh-CN" altLang="en-US" sz="1600" smtClean="0"/>
                        <a:t>含义</a:t>
                      </a:r>
                      <a:endParaRPr lang="zh-CN" altLang="en-US" sz="1600"/>
                    </a:p>
                  </a:txBody>
                  <a:tcPr marL="72000" marR="36000"/>
                </a:tc>
                <a:tc>
                  <a:txBody>
                    <a:bodyPr/>
                    <a:lstStyle/>
                    <a:p>
                      <a:pPr algn="ctr"/>
                      <a:r>
                        <a:rPr lang="zh-CN" altLang="en-US" sz="1600" smtClean="0"/>
                        <a:t>地址</a:t>
                      </a:r>
                      <a:endParaRPr lang="zh-CN" altLang="en-US" sz="1600"/>
                    </a:p>
                  </a:txBody>
                  <a:tcPr marL="72000" marR="36000"/>
                </a:tc>
                <a:extLst>
                  <a:ext uri="{0D108BD9-81ED-4DB2-BD59-A6C34878D82A}">
                    <a16:rowId xmlns:a16="http://schemas.microsoft.com/office/drawing/2014/main" val="10000"/>
                  </a:ext>
                </a:extLst>
              </a:tr>
              <a:tr h="655431">
                <a:tc>
                  <a:txBody>
                    <a:bodyPr/>
                    <a:lstStyle/>
                    <a:p>
                      <a:r>
                        <a:rPr lang="en-US" altLang="zh-CN" sz="1600" smtClean="0"/>
                        <a:t>a</a:t>
                      </a:r>
                    </a:p>
                  </a:txBody>
                  <a:tcPr marL="72000" marR="36000"/>
                </a:tc>
                <a:tc>
                  <a:txBody>
                    <a:bodyPr/>
                    <a:lstStyle/>
                    <a:p>
                      <a:r>
                        <a:rPr lang="zh-CN" altLang="en-US" sz="1600" smtClean="0"/>
                        <a:t>二维数组名，指向一维数组</a:t>
                      </a:r>
                      <a:r>
                        <a:rPr lang="en-US" altLang="zh-CN" sz="1600" smtClean="0"/>
                        <a:t>a[0]</a:t>
                      </a:r>
                      <a:r>
                        <a:rPr lang="zh-CN" altLang="en-US" sz="1600" smtClean="0"/>
                        <a:t>，即</a:t>
                      </a:r>
                      <a:r>
                        <a:rPr lang="en-US" altLang="zh-CN" sz="1600" smtClean="0"/>
                        <a:t>0</a:t>
                      </a:r>
                      <a:r>
                        <a:rPr lang="zh-CN" altLang="en-US" sz="1600" smtClean="0"/>
                        <a:t>行起始地址</a:t>
                      </a:r>
                      <a:endParaRPr lang="zh-CN" altLang="en-US" sz="1600"/>
                    </a:p>
                  </a:txBody>
                  <a:tcPr marL="72000" marR="36000"/>
                </a:tc>
                <a:tc>
                  <a:txBody>
                    <a:bodyPr/>
                    <a:lstStyle/>
                    <a:p>
                      <a:r>
                        <a:rPr lang="en-US" altLang="zh-CN" sz="1600" smtClean="0"/>
                        <a:t>2000</a:t>
                      </a:r>
                      <a:endParaRPr lang="zh-CN" altLang="en-US" sz="1600"/>
                    </a:p>
                  </a:txBody>
                  <a:tcPr marL="72000" marR="36000"/>
                </a:tc>
                <a:extLst>
                  <a:ext uri="{0D108BD9-81ED-4DB2-BD59-A6C34878D82A}">
                    <a16:rowId xmlns:a16="http://schemas.microsoft.com/office/drawing/2014/main" val="10001"/>
                  </a:ext>
                </a:extLst>
              </a:tr>
              <a:tr h="419706">
                <a:tc>
                  <a:txBody>
                    <a:bodyPr/>
                    <a:lstStyle/>
                    <a:p>
                      <a:r>
                        <a:rPr lang="en-US" altLang="zh-CN" sz="1600" smtClean="0"/>
                        <a:t>a[0], *(a+0), *a</a:t>
                      </a:r>
                      <a:endParaRPr lang="zh-CN" altLang="en-US" sz="1600"/>
                    </a:p>
                  </a:txBody>
                  <a:tcPr marL="72000" marR="36000"/>
                </a:tc>
                <a:tc>
                  <a:txBody>
                    <a:bodyPr/>
                    <a:lstStyle/>
                    <a:p>
                      <a:r>
                        <a:rPr lang="en-US" altLang="zh-CN" sz="1600" smtClean="0"/>
                        <a:t>0</a:t>
                      </a:r>
                      <a:r>
                        <a:rPr lang="zh-CN" altLang="en-US" sz="1600" smtClean="0"/>
                        <a:t>行</a:t>
                      </a:r>
                      <a:r>
                        <a:rPr lang="en-US" altLang="zh-CN" sz="1600" smtClean="0"/>
                        <a:t>0</a:t>
                      </a:r>
                      <a:r>
                        <a:rPr lang="zh-CN" altLang="en-US" sz="1600" smtClean="0"/>
                        <a:t>列元素地址</a:t>
                      </a:r>
                      <a:endParaRPr lang="zh-CN" altLang="en-US" sz="1600"/>
                    </a:p>
                  </a:txBody>
                  <a:tcPr marL="72000" marR="36000"/>
                </a:tc>
                <a:tc>
                  <a:txBody>
                    <a:bodyPr/>
                    <a:lstStyle/>
                    <a:p>
                      <a:r>
                        <a:rPr lang="en-US" altLang="zh-CN" sz="1600" smtClean="0"/>
                        <a:t>2000</a:t>
                      </a:r>
                      <a:endParaRPr lang="zh-CN" altLang="en-US" sz="1600"/>
                    </a:p>
                  </a:txBody>
                  <a:tcPr marL="72000" marR="36000"/>
                </a:tc>
                <a:extLst>
                  <a:ext uri="{0D108BD9-81ED-4DB2-BD59-A6C34878D82A}">
                    <a16:rowId xmlns:a16="http://schemas.microsoft.com/office/drawing/2014/main" val="10002"/>
                  </a:ext>
                </a:extLst>
              </a:tr>
              <a:tr h="419706">
                <a:tc>
                  <a:txBody>
                    <a:bodyPr/>
                    <a:lstStyle/>
                    <a:p>
                      <a:r>
                        <a:rPr lang="en-US" altLang="zh-CN" sz="1600" smtClean="0"/>
                        <a:t>a+1,</a:t>
                      </a:r>
                      <a:r>
                        <a:rPr lang="en-US" altLang="zh-CN" sz="1600" baseline="0" smtClean="0"/>
                        <a:t> &amp;a[1]</a:t>
                      </a:r>
                      <a:endParaRPr lang="zh-CN" altLang="en-US" sz="1600"/>
                    </a:p>
                  </a:txBody>
                  <a:tcPr marL="72000" marR="36000"/>
                </a:tc>
                <a:tc>
                  <a:txBody>
                    <a:bodyPr/>
                    <a:lstStyle/>
                    <a:p>
                      <a:r>
                        <a:rPr lang="zh-CN" altLang="en-US" sz="1600" smtClean="0"/>
                        <a:t>指向第</a:t>
                      </a:r>
                      <a:r>
                        <a:rPr lang="en-US" altLang="zh-CN" sz="1600" smtClean="0"/>
                        <a:t>1</a:t>
                      </a:r>
                      <a:r>
                        <a:rPr lang="zh-CN" altLang="en-US" sz="1600" smtClean="0"/>
                        <a:t>行起始地址</a:t>
                      </a:r>
                      <a:endParaRPr lang="zh-CN" altLang="en-US" sz="1600"/>
                    </a:p>
                  </a:txBody>
                  <a:tcPr marL="72000" marR="36000"/>
                </a:tc>
                <a:tc>
                  <a:txBody>
                    <a:bodyPr/>
                    <a:lstStyle/>
                    <a:p>
                      <a:r>
                        <a:rPr lang="en-US" altLang="zh-CN" sz="1600" smtClean="0"/>
                        <a:t>2016</a:t>
                      </a:r>
                      <a:endParaRPr lang="zh-CN" altLang="en-US" sz="1600"/>
                    </a:p>
                  </a:txBody>
                  <a:tcPr marL="72000" marR="36000"/>
                </a:tc>
                <a:extLst>
                  <a:ext uri="{0D108BD9-81ED-4DB2-BD59-A6C34878D82A}">
                    <a16:rowId xmlns:a16="http://schemas.microsoft.com/office/drawing/2014/main" val="10003"/>
                  </a:ext>
                </a:extLst>
              </a:tr>
              <a:tr h="419706">
                <a:tc>
                  <a:txBody>
                    <a:bodyPr/>
                    <a:lstStyle/>
                    <a:p>
                      <a:r>
                        <a:rPr lang="en-US" altLang="zh-CN" sz="1600" smtClean="0"/>
                        <a:t>a[1], *(a+1)</a:t>
                      </a:r>
                      <a:endParaRPr lang="zh-CN" altLang="en-US" sz="1600"/>
                    </a:p>
                  </a:txBody>
                  <a:tcPr marL="72000" marR="36000"/>
                </a:tc>
                <a:tc>
                  <a:txBody>
                    <a:bodyPr/>
                    <a:lstStyle/>
                    <a:p>
                      <a:r>
                        <a:rPr lang="en-US" altLang="zh-CN" sz="1600" smtClean="0"/>
                        <a:t>1</a:t>
                      </a:r>
                      <a:r>
                        <a:rPr lang="zh-CN" altLang="en-US" sz="1600" smtClean="0"/>
                        <a:t>行</a:t>
                      </a:r>
                      <a:r>
                        <a:rPr lang="en-US" altLang="zh-CN" sz="1600" smtClean="0"/>
                        <a:t>0</a:t>
                      </a:r>
                      <a:r>
                        <a:rPr lang="zh-CN" altLang="en-US" sz="1600" smtClean="0"/>
                        <a:t>列元素</a:t>
                      </a:r>
                      <a:r>
                        <a:rPr lang="en-US" altLang="zh-CN" sz="1600" smtClean="0"/>
                        <a:t>a[1][0]</a:t>
                      </a:r>
                      <a:r>
                        <a:rPr lang="zh-CN" altLang="en-US" sz="1600" smtClean="0"/>
                        <a:t>的地址</a:t>
                      </a:r>
                      <a:endParaRPr lang="zh-CN" altLang="en-US" sz="1600"/>
                    </a:p>
                  </a:txBody>
                  <a:tcPr marL="72000" marR="36000"/>
                </a:tc>
                <a:tc>
                  <a:txBody>
                    <a:bodyPr/>
                    <a:lstStyle/>
                    <a:p>
                      <a:r>
                        <a:rPr lang="en-US" altLang="zh-CN" sz="1600" smtClean="0"/>
                        <a:t>2016</a:t>
                      </a:r>
                      <a:endParaRPr lang="zh-CN" altLang="en-US" sz="1600"/>
                    </a:p>
                  </a:txBody>
                  <a:tcPr marL="72000" marR="36000"/>
                </a:tc>
                <a:extLst>
                  <a:ext uri="{0D108BD9-81ED-4DB2-BD59-A6C34878D82A}">
                    <a16:rowId xmlns:a16="http://schemas.microsoft.com/office/drawing/2014/main" val="10004"/>
                  </a:ext>
                </a:extLst>
              </a:tr>
              <a:tr h="655431">
                <a:tc>
                  <a:txBody>
                    <a:bodyPr/>
                    <a:lstStyle/>
                    <a:p>
                      <a:r>
                        <a:rPr lang="en-US" altLang="zh-CN" sz="1600" smtClean="0"/>
                        <a:t>a[1]+2, *(a+1)+2, &amp;a[1][2]</a:t>
                      </a:r>
                      <a:endParaRPr lang="zh-CN" altLang="en-US" sz="1600"/>
                    </a:p>
                  </a:txBody>
                  <a:tcPr marL="72000" marR="36000"/>
                </a:tc>
                <a:tc>
                  <a:txBody>
                    <a:bodyPr/>
                    <a:lstStyle/>
                    <a:p>
                      <a:r>
                        <a:rPr lang="en-US" altLang="zh-CN" sz="1600" smtClean="0"/>
                        <a:t>1</a:t>
                      </a:r>
                      <a:r>
                        <a:rPr lang="zh-CN" altLang="en-US" sz="1600" smtClean="0"/>
                        <a:t>行</a:t>
                      </a:r>
                      <a:r>
                        <a:rPr lang="en-US" altLang="zh-CN" sz="1600" smtClean="0"/>
                        <a:t>2</a:t>
                      </a:r>
                      <a:r>
                        <a:rPr lang="zh-CN" altLang="en-US" sz="1600" smtClean="0"/>
                        <a:t>列元素</a:t>
                      </a:r>
                      <a:r>
                        <a:rPr lang="en-US" altLang="zh-CN" sz="1600" smtClean="0"/>
                        <a:t>a[1][2]</a:t>
                      </a:r>
                      <a:r>
                        <a:rPr lang="zh-CN" altLang="en-US" sz="1600" smtClean="0"/>
                        <a:t>的地址</a:t>
                      </a:r>
                      <a:endParaRPr lang="zh-CN" altLang="en-US" sz="1600"/>
                    </a:p>
                  </a:txBody>
                  <a:tcPr marL="72000" marR="36000"/>
                </a:tc>
                <a:tc>
                  <a:txBody>
                    <a:bodyPr/>
                    <a:lstStyle/>
                    <a:p>
                      <a:r>
                        <a:rPr lang="en-US" altLang="zh-CN" sz="1600" smtClean="0"/>
                        <a:t>2024</a:t>
                      </a:r>
                      <a:endParaRPr lang="zh-CN" altLang="en-US" sz="1600"/>
                    </a:p>
                  </a:txBody>
                  <a:tcPr marL="72000" marR="36000"/>
                </a:tc>
                <a:extLst>
                  <a:ext uri="{0D108BD9-81ED-4DB2-BD59-A6C34878D82A}">
                    <a16:rowId xmlns:a16="http://schemas.microsoft.com/office/drawing/2014/main" val="10005"/>
                  </a:ext>
                </a:extLst>
              </a:tr>
              <a:tr h="655431">
                <a:tc>
                  <a:txBody>
                    <a:bodyPr/>
                    <a:lstStyle/>
                    <a:p>
                      <a:r>
                        <a:rPr lang="en-US" altLang="zh-CN" sz="1600" smtClean="0"/>
                        <a:t>*(a[1]+2), *(*(a+1)+2),</a:t>
                      </a:r>
                      <a:r>
                        <a:rPr lang="en-US" altLang="zh-CN" sz="1600" baseline="0" smtClean="0"/>
                        <a:t> a[1][2]</a:t>
                      </a:r>
                      <a:endParaRPr lang="zh-CN" altLang="en-US" sz="1600"/>
                    </a:p>
                  </a:txBody>
                  <a:tcPr marL="72000" marR="36000"/>
                </a:tc>
                <a:tc>
                  <a:txBody>
                    <a:bodyPr/>
                    <a:lstStyle/>
                    <a:p>
                      <a:r>
                        <a:rPr lang="en-US" altLang="zh-CN" sz="1600" smtClean="0"/>
                        <a:t>1</a:t>
                      </a:r>
                      <a:r>
                        <a:rPr lang="zh-CN" altLang="en-US" sz="1600" smtClean="0"/>
                        <a:t>行</a:t>
                      </a:r>
                      <a:r>
                        <a:rPr lang="en-US" altLang="zh-CN" sz="1600" smtClean="0"/>
                        <a:t>2</a:t>
                      </a:r>
                      <a:r>
                        <a:rPr lang="zh-CN" altLang="en-US" sz="1600" smtClean="0"/>
                        <a:t>列元素</a:t>
                      </a:r>
                      <a:r>
                        <a:rPr lang="en-US" altLang="zh-CN" sz="1600" smtClean="0"/>
                        <a:t>a[1][2]</a:t>
                      </a:r>
                      <a:r>
                        <a:rPr lang="zh-CN" altLang="en-US" sz="1600" smtClean="0"/>
                        <a:t>的值</a:t>
                      </a:r>
                      <a:endParaRPr lang="zh-CN" altLang="en-US" sz="1600"/>
                    </a:p>
                  </a:txBody>
                  <a:tcPr marL="72000" marR="36000"/>
                </a:tc>
                <a:tc>
                  <a:txBody>
                    <a:bodyPr/>
                    <a:lstStyle/>
                    <a:p>
                      <a:r>
                        <a:rPr lang="zh-CN" altLang="en-US" sz="1600" smtClean="0"/>
                        <a:t>是元素值，为</a:t>
                      </a:r>
                      <a:r>
                        <a:rPr lang="en-US" altLang="zh-CN" sz="1600" smtClean="0"/>
                        <a:t>13</a:t>
                      </a:r>
                      <a:endParaRPr lang="zh-CN" altLang="en-US" sz="1600"/>
                    </a:p>
                  </a:txBody>
                  <a:tcPr marL="72000" marR="36000"/>
                </a:tc>
                <a:extLst>
                  <a:ext uri="{0D108BD9-81ED-4DB2-BD59-A6C34878D82A}">
                    <a16:rowId xmlns:a16="http://schemas.microsoft.com/office/drawing/2014/main" val="10006"/>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6" y="559259"/>
            <a:ext cx="10515600" cy="953383"/>
          </a:xfrm>
        </p:spPr>
        <p:txBody>
          <a:bodyPr/>
          <a:lstStyle/>
          <a:p>
            <a:r>
              <a:rPr lang="zh-CN" altLang="en-US"/>
              <a:t>多维数组元素的地址</a:t>
            </a:r>
          </a:p>
        </p:txBody>
      </p:sp>
      <p:sp>
        <p:nvSpPr>
          <p:cNvPr id="14" name="MH_Desc_1"/>
          <p:cNvSpPr/>
          <p:nvPr>
            <p:custDataLst>
              <p:tags r:id="rId1"/>
            </p:custDataLst>
          </p:nvPr>
        </p:nvSpPr>
        <p:spPr>
          <a:xfrm>
            <a:off x="564206" y="1391478"/>
            <a:ext cx="10749062" cy="42937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en-US" altLang="zh-CN">
                <a:solidFill>
                  <a:schemeClr val="tx1"/>
                </a:solidFill>
              </a:rPr>
              <a:t>C</a:t>
            </a:r>
            <a:r>
              <a:rPr lang="zh-CN" altLang="en-US">
                <a:solidFill>
                  <a:schemeClr val="tx1"/>
                </a:solidFill>
              </a:rPr>
              <a:t>语言的地址信息中既包含位置信息</a:t>
            </a:r>
            <a:r>
              <a:rPr lang="en-US" altLang="zh-CN">
                <a:solidFill>
                  <a:schemeClr val="tx1"/>
                </a:solidFill>
              </a:rPr>
              <a:t>(</a:t>
            </a:r>
            <a:r>
              <a:rPr lang="zh-CN" altLang="en-US">
                <a:solidFill>
                  <a:schemeClr val="tx1"/>
                </a:solidFill>
              </a:rPr>
              <a:t>如内存编号</a:t>
            </a:r>
            <a:r>
              <a:rPr lang="en-US" altLang="zh-CN">
                <a:solidFill>
                  <a:schemeClr val="tx1"/>
                </a:solidFill>
              </a:rPr>
              <a:t>2000)</a:t>
            </a:r>
            <a:r>
              <a:rPr lang="zh-CN" altLang="en-US">
                <a:solidFill>
                  <a:schemeClr val="tx1"/>
                </a:solidFill>
              </a:rPr>
              <a:t>，还包含它所指向的数据的类型信息</a:t>
            </a:r>
            <a:r>
              <a:rPr lang="zh-CN" altLang="en-US" smtClean="0">
                <a:solidFill>
                  <a:schemeClr val="tx1"/>
                </a:solidFill>
              </a:rPr>
              <a:t>。</a:t>
            </a:r>
            <a:endParaRPr lang="en-US" altLang="zh-CN" smtClean="0">
              <a:solidFill>
                <a:schemeClr val="tx1"/>
              </a:solidFill>
            </a:endParaRPr>
          </a:p>
          <a:p>
            <a:pPr algn="just">
              <a:lnSpc>
                <a:spcPct val="120000"/>
              </a:lnSpc>
              <a:spcBef>
                <a:spcPts val="600"/>
              </a:spcBef>
              <a:spcAft>
                <a:spcPts val="600"/>
              </a:spcAft>
              <a:defRPr/>
            </a:pPr>
            <a:r>
              <a:rPr lang="en-US" altLang="zh-CN" smtClean="0">
                <a:solidFill>
                  <a:schemeClr val="tx1"/>
                </a:solidFill>
              </a:rPr>
              <a:t>a[0</a:t>
            </a:r>
            <a:r>
              <a:rPr lang="en-US" altLang="zh-CN">
                <a:solidFill>
                  <a:schemeClr val="tx1"/>
                </a:solidFill>
              </a:rPr>
              <a:t>]</a:t>
            </a:r>
            <a:r>
              <a:rPr lang="zh-CN" altLang="en-US">
                <a:solidFill>
                  <a:schemeClr val="tx1"/>
                </a:solidFill>
              </a:rPr>
              <a:t>是一维数组名，它是一维数组中起始元素的地址，</a:t>
            </a:r>
            <a:r>
              <a:rPr lang="en-US" altLang="zh-CN">
                <a:solidFill>
                  <a:schemeClr val="tx1"/>
                </a:solidFill>
              </a:rPr>
              <a:t>a</a:t>
            </a:r>
            <a:r>
              <a:rPr lang="zh-CN" altLang="en-US">
                <a:solidFill>
                  <a:schemeClr val="tx1"/>
                </a:solidFill>
              </a:rPr>
              <a:t>是二维数组名，它是二维数组的首行起始地址，二者的纯地址是相同</a:t>
            </a:r>
            <a:r>
              <a:rPr lang="zh-CN" altLang="en-US" smtClean="0">
                <a:solidFill>
                  <a:schemeClr val="tx1"/>
                </a:solidFill>
              </a:rPr>
              <a:t>的，即</a:t>
            </a:r>
            <a:r>
              <a:rPr lang="en-US" altLang="zh-CN">
                <a:solidFill>
                  <a:schemeClr val="tx1"/>
                </a:solidFill>
              </a:rPr>
              <a:t>2000</a:t>
            </a:r>
            <a:r>
              <a:rPr lang="zh-CN" altLang="en-US">
                <a:solidFill>
                  <a:schemeClr val="tx1"/>
                </a:solidFill>
              </a:rPr>
              <a:t>，但它们的基类型不同，即它们指向的数据的类型不同，前者是整型数据，后者是一维数组</a:t>
            </a:r>
            <a:r>
              <a:rPr lang="zh-CN" altLang="en-US" smtClean="0">
                <a:solidFill>
                  <a:schemeClr val="tx1"/>
                </a:solidFill>
              </a:rPr>
              <a:t>。</a:t>
            </a:r>
            <a:endParaRPr lang="en-US" altLang="zh-CN" smtClean="0">
              <a:solidFill>
                <a:schemeClr val="tx1"/>
              </a:solidFill>
            </a:endParaRPr>
          </a:p>
          <a:p>
            <a:pPr algn="just">
              <a:lnSpc>
                <a:spcPct val="120000"/>
              </a:lnSpc>
              <a:spcBef>
                <a:spcPts val="600"/>
              </a:spcBef>
              <a:spcAft>
                <a:spcPts val="600"/>
              </a:spcAft>
              <a:defRPr/>
            </a:pPr>
            <a:r>
              <a:rPr lang="zh-CN" altLang="en-US" smtClean="0">
                <a:solidFill>
                  <a:schemeClr val="tx1"/>
                </a:solidFill>
              </a:rPr>
              <a:t>如果</a:t>
            </a:r>
            <a:r>
              <a:rPr lang="zh-CN" altLang="en-US">
                <a:solidFill>
                  <a:schemeClr val="tx1"/>
                </a:solidFill>
              </a:rPr>
              <a:t>用一个指针变量</a:t>
            </a:r>
            <a:r>
              <a:rPr lang="en-US" altLang="zh-CN">
                <a:solidFill>
                  <a:schemeClr val="tx1"/>
                </a:solidFill>
              </a:rPr>
              <a:t>pt</a:t>
            </a:r>
            <a:r>
              <a:rPr lang="zh-CN" altLang="en-US">
                <a:solidFill>
                  <a:schemeClr val="tx1"/>
                </a:solidFill>
              </a:rPr>
              <a:t>来指向此一维数组，应当这样定义</a:t>
            </a:r>
            <a:r>
              <a:rPr lang="en-US" altLang="zh-CN">
                <a:solidFill>
                  <a:schemeClr val="tx1"/>
                </a:solidFill>
              </a:rPr>
              <a:t>: </a:t>
            </a:r>
          </a:p>
          <a:p>
            <a:pPr algn="just">
              <a:lnSpc>
                <a:spcPct val="120000"/>
              </a:lnSpc>
              <a:spcBef>
                <a:spcPts val="600"/>
              </a:spcBef>
              <a:spcAft>
                <a:spcPts val="600"/>
              </a:spcAft>
              <a:defRPr/>
            </a:pPr>
            <a:endParaRPr lang="en-US" altLang="zh-CN">
              <a:solidFill>
                <a:schemeClr val="tx1"/>
              </a:solidFill>
            </a:endParaRPr>
          </a:p>
        </p:txBody>
      </p:sp>
      <p:sp>
        <p:nvSpPr>
          <p:cNvPr id="25" name="圆角矩形 24"/>
          <p:cNvSpPr/>
          <p:nvPr/>
        </p:nvSpPr>
        <p:spPr>
          <a:xfrm>
            <a:off x="1131581" y="3618937"/>
            <a:ext cx="9614312" cy="903368"/>
          </a:xfrm>
          <a:prstGeom prst="roundRect">
            <a:avLst>
              <a:gd name="adj" fmla="val 9065"/>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20000"/>
              </a:lnSpc>
              <a:spcBef>
                <a:spcPts val="600"/>
              </a:spcBef>
              <a:spcAft>
                <a:spcPts val="600"/>
              </a:spcAft>
              <a:defRPr/>
            </a:pPr>
            <a:r>
              <a:rPr lang="en-US" altLang="zh-CN" sz="1600">
                <a:solidFill>
                  <a:schemeClr val="tx1"/>
                </a:solidFill>
              </a:rPr>
              <a:t>int (*pt)[4</a:t>
            </a:r>
            <a:r>
              <a:rPr lang="en-US" altLang="zh-CN" sz="1600" smtClean="0">
                <a:solidFill>
                  <a:schemeClr val="tx1"/>
                </a:solidFill>
              </a:rPr>
              <a:t>];</a:t>
            </a:r>
          </a:p>
          <a:p>
            <a:pPr algn="just">
              <a:lnSpc>
                <a:spcPct val="120000"/>
              </a:lnSpc>
              <a:spcBef>
                <a:spcPts val="600"/>
              </a:spcBef>
              <a:spcAft>
                <a:spcPts val="600"/>
              </a:spcAft>
              <a:defRPr/>
            </a:pPr>
            <a:r>
              <a:rPr lang="en-US" altLang="zh-CN" sz="1600" smtClean="0">
                <a:solidFill>
                  <a:srgbClr val="008000"/>
                </a:solidFill>
              </a:rPr>
              <a:t>//</a:t>
            </a:r>
            <a:r>
              <a:rPr lang="zh-CN" altLang="en-US" sz="1600">
                <a:solidFill>
                  <a:srgbClr val="008000"/>
                </a:solidFill>
              </a:rPr>
              <a:t>表示</a:t>
            </a:r>
            <a:r>
              <a:rPr lang="en-US" altLang="zh-CN" sz="1600">
                <a:solidFill>
                  <a:srgbClr val="008000"/>
                </a:solidFill>
              </a:rPr>
              <a:t>pt</a:t>
            </a:r>
            <a:r>
              <a:rPr lang="zh-CN" altLang="en-US" sz="1600">
                <a:solidFill>
                  <a:srgbClr val="008000"/>
                </a:solidFill>
              </a:rPr>
              <a:t>指向由</a:t>
            </a:r>
            <a:r>
              <a:rPr lang="en-US" altLang="zh-CN" sz="1600">
                <a:solidFill>
                  <a:srgbClr val="008000"/>
                </a:solidFill>
              </a:rPr>
              <a:t>4</a:t>
            </a:r>
            <a:r>
              <a:rPr lang="zh-CN" altLang="en-US" sz="1600">
                <a:solidFill>
                  <a:srgbClr val="008000"/>
                </a:solidFill>
              </a:rPr>
              <a:t>个整型元素组成的一维数组，此时指针变量</a:t>
            </a:r>
            <a:r>
              <a:rPr lang="en-US" altLang="zh-CN" sz="1600">
                <a:solidFill>
                  <a:srgbClr val="008000"/>
                </a:solidFill>
              </a:rPr>
              <a:t>pt</a:t>
            </a:r>
            <a:r>
              <a:rPr lang="zh-CN" altLang="en-US" sz="1600">
                <a:solidFill>
                  <a:srgbClr val="008000"/>
                </a:solidFill>
              </a:rPr>
              <a:t>的基类型是由</a:t>
            </a:r>
            <a:r>
              <a:rPr lang="en-US" altLang="zh-CN" sz="1600">
                <a:solidFill>
                  <a:srgbClr val="008000"/>
                </a:solidFill>
              </a:rPr>
              <a:t>4</a:t>
            </a:r>
            <a:r>
              <a:rPr lang="zh-CN" altLang="en-US" sz="1600">
                <a:solidFill>
                  <a:srgbClr val="008000"/>
                </a:solidFill>
              </a:rPr>
              <a:t>个整型元素组成的一维数</a:t>
            </a:r>
            <a:r>
              <a:rPr lang="zh-CN" altLang="en-US" sz="1600" smtClean="0">
                <a:solidFill>
                  <a:srgbClr val="008000"/>
                </a:solidFill>
              </a:rPr>
              <a:t>组</a:t>
            </a:r>
            <a:endParaRPr lang="en-US" altLang="zh-CN" sz="1600">
              <a:solidFill>
                <a:srgbClr val="008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多维数组元素的地址</a:t>
            </a:r>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8.11】</a:t>
            </a:r>
            <a:r>
              <a:rPr lang="zh-CN" altLang="en-US" sz="2000">
                <a:solidFill>
                  <a:schemeClr val="accent1"/>
                </a:solidFill>
              </a:rPr>
              <a:t>输出二维数组的有关数据</a:t>
            </a:r>
            <a:r>
              <a:rPr lang="en-US" altLang="zh-CN" sz="2000">
                <a:solidFill>
                  <a:schemeClr val="accent1"/>
                </a:solidFill>
              </a:rPr>
              <a:t>(</a:t>
            </a:r>
            <a:r>
              <a:rPr lang="zh-CN" altLang="en-US" sz="2000">
                <a:solidFill>
                  <a:schemeClr val="accent1"/>
                </a:solidFill>
              </a:rPr>
              <a:t>地址和元素的值</a:t>
            </a:r>
            <a:r>
              <a:rPr lang="en-US" altLang="zh-CN" sz="2000">
                <a:solidFill>
                  <a:schemeClr val="accent1"/>
                </a:solidFill>
              </a:rPr>
              <a:t>)</a:t>
            </a:r>
            <a:r>
              <a:rPr lang="zh-CN" altLang="en-US" sz="2000">
                <a:solidFill>
                  <a:schemeClr val="accent1"/>
                </a:solidFill>
              </a:rPr>
              <a:t>。</a:t>
            </a:r>
            <a:endParaRPr lang="zh-CN" altLang="en-US" sz="2000" dirty="0">
              <a:solidFill>
                <a:schemeClr val="accent1"/>
              </a:solidFill>
            </a:endParaRPr>
          </a:p>
        </p:txBody>
      </p:sp>
      <p:sp>
        <p:nvSpPr>
          <p:cNvPr id="29" name="圆角矩形 12"/>
          <p:cNvSpPr/>
          <p:nvPr/>
        </p:nvSpPr>
        <p:spPr>
          <a:xfrm>
            <a:off x="749030" y="1595337"/>
            <a:ext cx="6854405" cy="3781733"/>
          </a:xfrm>
          <a:prstGeom prst="roundRect">
            <a:avLst>
              <a:gd name="adj" fmla="val 186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p>
          <a:p>
            <a:pPr defTabSz="363855">
              <a:lnSpc>
                <a:spcPct val="120000"/>
              </a:lnSpc>
            </a:pPr>
            <a:r>
              <a:rPr lang="en-US" altLang="zh-CN" sz="1400"/>
              <a:t>int main()</a:t>
            </a:r>
          </a:p>
          <a:p>
            <a:pPr defTabSz="363855">
              <a:lnSpc>
                <a:spcPct val="120000"/>
              </a:lnSpc>
            </a:pPr>
            <a:r>
              <a:rPr lang="en-US" altLang="zh-CN" sz="1400"/>
              <a:t>{	int a[3][4]={1,3,5,7,9,11,13,15,17,19,21,23};</a:t>
            </a:r>
          </a:p>
          <a:p>
            <a:pPr defTabSz="363855">
              <a:lnSpc>
                <a:spcPct val="120000"/>
              </a:lnSpc>
            </a:pPr>
            <a:r>
              <a:rPr lang="en-US" altLang="zh-CN" sz="1400"/>
              <a:t>	printf("%d,%d\n",a,*a);	</a:t>
            </a:r>
            <a:r>
              <a:rPr lang="en-US" altLang="zh-CN" sz="1400" smtClean="0"/>
              <a:t>			</a:t>
            </a:r>
            <a:r>
              <a:rPr lang="en-US" altLang="zh-CN" sz="1400" smtClean="0">
                <a:solidFill>
                  <a:srgbClr val="008000"/>
                </a:solidFill>
              </a:rPr>
              <a:t>//</a:t>
            </a:r>
            <a:r>
              <a:rPr lang="en-US" altLang="zh-CN" sz="1400">
                <a:solidFill>
                  <a:srgbClr val="008000"/>
                </a:solidFill>
              </a:rPr>
              <a:t>0</a:t>
            </a:r>
            <a:r>
              <a:rPr lang="zh-CN" altLang="en-US" sz="1400">
                <a:solidFill>
                  <a:srgbClr val="008000"/>
                </a:solidFill>
              </a:rPr>
              <a:t>行起始地址和</a:t>
            </a:r>
            <a:r>
              <a:rPr lang="en-US" altLang="zh-CN" sz="1400">
                <a:solidFill>
                  <a:srgbClr val="008000"/>
                </a:solidFill>
              </a:rPr>
              <a:t>0</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a:t>
            </a:r>
          </a:p>
          <a:p>
            <a:pPr defTabSz="363855">
              <a:lnSpc>
                <a:spcPct val="120000"/>
              </a:lnSpc>
            </a:pPr>
            <a:r>
              <a:rPr lang="zh-CN" altLang="en-US" sz="1400"/>
              <a:t>	</a:t>
            </a:r>
            <a:r>
              <a:rPr lang="en-US" altLang="zh-CN" sz="1400"/>
              <a:t>printf("%d,%d\n",a[0],*(a+0));	</a:t>
            </a:r>
            <a:r>
              <a:rPr lang="en-US" altLang="zh-CN" sz="1400" smtClean="0"/>
              <a:t>		</a:t>
            </a:r>
            <a:r>
              <a:rPr lang="en-US" altLang="zh-CN" sz="1400">
                <a:solidFill>
                  <a:srgbClr val="008000"/>
                </a:solidFill>
              </a:rPr>
              <a:t>//0</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a:t>
            </a:r>
          </a:p>
          <a:p>
            <a:pPr defTabSz="363855">
              <a:lnSpc>
                <a:spcPct val="120000"/>
              </a:lnSpc>
            </a:pPr>
            <a:r>
              <a:rPr lang="zh-CN" altLang="en-US" sz="1400"/>
              <a:t>	</a:t>
            </a:r>
            <a:r>
              <a:rPr lang="en-US" altLang="zh-CN" sz="1400"/>
              <a:t>printf("%d,%d\n",&amp;a[0],&amp;a[0][0]);	</a:t>
            </a:r>
            <a:r>
              <a:rPr lang="en-US" altLang="zh-CN" sz="1400" smtClean="0"/>
              <a:t>	</a:t>
            </a:r>
            <a:r>
              <a:rPr lang="en-US" altLang="zh-CN" sz="1400">
                <a:solidFill>
                  <a:srgbClr val="008000"/>
                </a:solidFill>
              </a:rPr>
              <a:t>//0</a:t>
            </a:r>
            <a:r>
              <a:rPr lang="zh-CN" altLang="en-US" sz="1400">
                <a:solidFill>
                  <a:srgbClr val="008000"/>
                </a:solidFill>
              </a:rPr>
              <a:t>行起始地址和</a:t>
            </a:r>
            <a:r>
              <a:rPr lang="en-US" altLang="zh-CN" sz="1400">
                <a:solidFill>
                  <a:srgbClr val="008000"/>
                </a:solidFill>
              </a:rPr>
              <a:t>0</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a:t>
            </a:r>
          </a:p>
          <a:p>
            <a:pPr defTabSz="363855">
              <a:lnSpc>
                <a:spcPct val="120000"/>
              </a:lnSpc>
            </a:pPr>
            <a:r>
              <a:rPr lang="zh-CN" altLang="en-US" sz="1400"/>
              <a:t>	</a:t>
            </a:r>
            <a:r>
              <a:rPr lang="en-US" altLang="zh-CN" sz="1400"/>
              <a:t>printf("%d,%d\n",a[1],a+1);	</a:t>
            </a:r>
            <a:r>
              <a:rPr lang="en-US" altLang="zh-CN" sz="1400" smtClean="0"/>
              <a:t>		</a:t>
            </a:r>
            <a:r>
              <a:rPr lang="en-US" altLang="zh-CN" sz="1400">
                <a:solidFill>
                  <a:srgbClr val="008000"/>
                </a:solidFill>
              </a:rPr>
              <a:t>//1</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列元素地址和</a:t>
            </a:r>
            <a:r>
              <a:rPr lang="en-US" altLang="zh-CN" sz="1400">
                <a:solidFill>
                  <a:srgbClr val="008000"/>
                </a:solidFill>
              </a:rPr>
              <a:t>1</a:t>
            </a:r>
            <a:r>
              <a:rPr lang="zh-CN" altLang="en-US" sz="1400">
                <a:solidFill>
                  <a:srgbClr val="008000"/>
                </a:solidFill>
              </a:rPr>
              <a:t>行起始地址</a:t>
            </a:r>
          </a:p>
          <a:p>
            <a:pPr defTabSz="363855">
              <a:lnSpc>
                <a:spcPct val="120000"/>
              </a:lnSpc>
            </a:pPr>
            <a:r>
              <a:rPr lang="zh-CN" altLang="en-US" sz="1400"/>
              <a:t>	</a:t>
            </a:r>
            <a:r>
              <a:rPr lang="en-US" altLang="zh-CN" sz="1400"/>
              <a:t>printf("%d,%d\n",&amp;a[1][0],*(a+1)+0);	</a:t>
            </a:r>
            <a:r>
              <a:rPr lang="en-US" altLang="zh-CN" sz="1400">
                <a:solidFill>
                  <a:srgbClr val="008000"/>
                </a:solidFill>
              </a:rPr>
              <a:t>//1</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a:t>
            </a:r>
          </a:p>
          <a:p>
            <a:pPr defTabSz="363855">
              <a:lnSpc>
                <a:spcPct val="120000"/>
              </a:lnSpc>
            </a:pPr>
            <a:r>
              <a:rPr lang="zh-CN" altLang="en-US" sz="1400"/>
              <a:t>	</a:t>
            </a:r>
            <a:r>
              <a:rPr lang="en-US" altLang="zh-CN" sz="1400"/>
              <a:t>printf("%d,%d\n",a[2],*(a+2));	</a:t>
            </a:r>
            <a:r>
              <a:rPr lang="en-US" altLang="zh-CN" sz="1400" smtClean="0"/>
              <a:t>		</a:t>
            </a:r>
            <a:r>
              <a:rPr lang="en-US" altLang="zh-CN" sz="1400">
                <a:solidFill>
                  <a:srgbClr val="008000"/>
                </a:solidFill>
              </a:rPr>
              <a:t>//2</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a:t>
            </a:r>
          </a:p>
          <a:p>
            <a:pPr defTabSz="363855">
              <a:lnSpc>
                <a:spcPct val="120000"/>
              </a:lnSpc>
            </a:pPr>
            <a:r>
              <a:rPr lang="zh-CN" altLang="en-US" sz="1400"/>
              <a:t>	</a:t>
            </a:r>
            <a:r>
              <a:rPr lang="en-US" altLang="zh-CN" sz="1400"/>
              <a:t>printf("%d,%d\n",&amp;a[2],a+2);	</a:t>
            </a:r>
            <a:r>
              <a:rPr lang="en-US" altLang="zh-CN" sz="1400" smtClean="0"/>
              <a:t>		</a:t>
            </a:r>
            <a:r>
              <a:rPr lang="en-US" altLang="zh-CN" sz="1400">
                <a:solidFill>
                  <a:srgbClr val="008000"/>
                </a:solidFill>
              </a:rPr>
              <a:t>//2</a:t>
            </a:r>
            <a:r>
              <a:rPr lang="zh-CN" altLang="en-US" sz="1400">
                <a:solidFill>
                  <a:srgbClr val="008000"/>
                </a:solidFill>
              </a:rPr>
              <a:t>行起始地址</a:t>
            </a:r>
          </a:p>
          <a:p>
            <a:pPr defTabSz="363855">
              <a:lnSpc>
                <a:spcPct val="120000"/>
              </a:lnSpc>
            </a:pPr>
            <a:r>
              <a:rPr lang="zh-CN" altLang="en-US" sz="1400"/>
              <a:t>	</a:t>
            </a:r>
            <a:r>
              <a:rPr lang="en-US" altLang="zh-CN" sz="1400"/>
              <a:t>printf("%d,%d\n",a[1][0],*(*(a+1)+0));	</a:t>
            </a:r>
            <a:r>
              <a:rPr lang="en-US" altLang="zh-CN" sz="1400">
                <a:solidFill>
                  <a:srgbClr val="008000"/>
                </a:solidFill>
              </a:rPr>
              <a:t>//1</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列元素的值</a:t>
            </a:r>
          </a:p>
          <a:p>
            <a:pPr defTabSz="363855">
              <a:lnSpc>
                <a:spcPct val="120000"/>
              </a:lnSpc>
            </a:pPr>
            <a:r>
              <a:rPr lang="zh-CN" altLang="en-US" sz="1400"/>
              <a:t>	</a:t>
            </a:r>
            <a:r>
              <a:rPr lang="en-US" altLang="zh-CN" sz="1400"/>
              <a:t>printf("%d,%d\n",*a[2],*(*(a+2)+0));	</a:t>
            </a:r>
            <a:r>
              <a:rPr lang="en-US" altLang="zh-CN" sz="1400">
                <a:solidFill>
                  <a:srgbClr val="008000"/>
                </a:solidFill>
              </a:rPr>
              <a:t>//2</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列元素的值</a:t>
            </a:r>
          </a:p>
          <a:p>
            <a:pPr defTabSz="363855">
              <a:lnSpc>
                <a:spcPct val="120000"/>
              </a:lnSpc>
            </a:pPr>
            <a:r>
              <a:rPr lang="zh-CN" altLang="en-US" sz="1400"/>
              <a:t>	</a:t>
            </a:r>
            <a:r>
              <a:rPr lang="en-US" altLang="zh-CN" sz="1400"/>
              <a:t>return 0;</a:t>
            </a:r>
          </a:p>
          <a:p>
            <a:pPr defTabSz="363855">
              <a:lnSpc>
                <a:spcPct val="120000"/>
              </a:lnSpc>
            </a:pPr>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3" cstate="print"/>
          <a:stretch>
            <a:fillRect/>
          </a:stretch>
        </p:blipFill>
        <p:spPr>
          <a:xfrm>
            <a:off x="7851268" y="3472070"/>
            <a:ext cx="3457575" cy="1905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指针变量</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指向数组元素的指针变量</a:t>
            </a:r>
          </a:p>
        </p:txBody>
      </p:sp>
      <p:sp>
        <p:nvSpPr>
          <p:cNvPr id="3" name="内容占位符 2"/>
          <p:cNvSpPr>
            <a:spLocks noGrp="1"/>
          </p:cNvSpPr>
          <p:nvPr>
            <p:ph idx="1"/>
          </p:nvPr>
        </p:nvSpPr>
        <p:spPr>
          <a:xfrm>
            <a:off x="501197" y="1090740"/>
            <a:ext cx="10807646"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8.12】</a:t>
            </a:r>
            <a:r>
              <a:rPr lang="zh-CN" altLang="en-US" sz="2000">
                <a:solidFill>
                  <a:schemeClr val="accent1"/>
                </a:solidFill>
              </a:rPr>
              <a:t>有一个</a:t>
            </a:r>
            <a:r>
              <a:rPr lang="en-US" altLang="zh-CN" sz="2000">
                <a:solidFill>
                  <a:schemeClr val="accent1"/>
                </a:solidFill>
              </a:rPr>
              <a:t>3×4</a:t>
            </a:r>
            <a:r>
              <a:rPr lang="zh-CN" altLang="en-US" sz="2000">
                <a:solidFill>
                  <a:schemeClr val="accent1"/>
                </a:solidFill>
              </a:rPr>
              <a:t>的二维数组，要求用指向元素的指针变量输出二维数组各元素的值。</a:t>
            </a:r>
          </a:p>
        </p:txBody>
      </p:sp>
      <p:sp>
        <p:nvSpPr>
          <p:cNvPr id="29" name="圆角矩形 12"/>
          <p:cNvSpPr/>
          <p:nvPr/>
        </p:nvSpPr>
        <p:spPr>
          <a:xfrm>
            <a:off x="749031" y="1595338"/>
            <a:ext cx="5900248" cy="2946846"/>
          </a:xfrm>
          <a:prstGeom prst="roundRect">
            <a:avLst>
              <a:gd name="adj" fmla="val 186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p>
          <a:p>
            <a:pPr defTabSz="363855">
              <a:lnSpc>
                <a:spcPct val="120000"/>
              </a:lnSpc>
            </a:pPr>
            <a:r>
              <a:rPr lang="en-US" altLang="zh-CN" sz="1400"/>
              <a:t>int main()</a:t>
            </a:r>
          </a:p>
          <a:p>
            <a:pPr defTabSz="363855">
              <a:lnSpc>
                <a:spcPct val="120000"/>
              </a:lnSpc>
            </a:pPr>
            <a:r>
              <a:rPr lang="en-US" altLang="zh-CN" sz="1400"/>
              <a:t>{	int a[3][4]={1,3,5,7,9,11,13,15,17,19,21,23};</a:t>
            </a:r>
          </a:p>
          <a:p>
            <a:pPr defTabSz="363855">
              <a:lnSpc>
                <a:spcPct val="120000"/>
              </a:lnSpc>
            </a:pPr>
            <a:r>
              <a:rPr lang="en-US" altLang="zh-CN" sz="1400"/>
              <a:t>	int *p;		</a:t>
            </a:r>
            <a:r>
              <a:rPr lang="en-US" altLang="zh-CN" sz="1400" smtClean="0"/>
              <a:t>					</a:t>
            </a:r>
            <a:r>
              <a:rPr lang="en-US" altLang="zh-CN" sz="1400" smtClean="0">
                <a:solidFill>
                  <a:srgbClr val="008000"/>
                </a:solidFill>
              </a:rPr>
              <a:t>//</a:t>
            </a:r>
            <a:r>
              <a:rPr lang="en-US" altLang="zh-CN" sz="1400">
                <a:solidFill>
                  <a:srgbClr val="008000"/>
                </a:solidFill>
              </a:rPr>
              <a:t>p</a:t>
            </a:r>
            <a:r>
              <a:rPr lang="zh-CN" altLang="en-US" sz="1400">
                <a:solidFill>
                  <a:srgbClr val="008000"/>
                </a:solidFill>
              </a:rPr>
              <a:t>是</a:t>
            </a:r>
            <a:r>
              <a:rPr lang="en-US" altLang="zh-CN" sz="1400" smtClean="0">
                <a:solidFill>
                  <a:srgbClr val="008000"/>
                </a:solidFill>
              </a:rPr>
              <a:t>int *</a:t>
            </a:r>
            <a:r>
              <a:rPr lang="zh-CN" altLang="en-US" sz="1400">
                <a:solidFill>
                  <a:srgbClr val="008000"/>
                </a:solidFill>
              </a:rPr>
              <a:t>型指针变量</a:t>
            </a:r>
          </a:p>
          <a:p>
            <a:pPr defTabSz="363855">
              <a:lnSpc>
                <a:spcPct val="120000"/>
              </a:lnSpc>
            </a:pPr>
            <a:r>
              <a:rPr lang="zh-CN" altLang="en-US" sz="1400"/>
              <a:t>	</a:t>
            </a:r>
            <a:r>
              <a:rPr lang="en-US" altLang="zh-CN" sz="1400"/>
              <a:t>for(p=a[0];p&lt;a[0]+12;p++)	</a:t>
            </a:r>
            <a:r>
              <a:rPr lang="en-US" altLang="zh-CN" sz="1400" smtClean="0"/>
              <a:t>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依次指向下一个元素</a:t>
            </a:r>
          </a:p>
          <a:p>
            <a:pPr defTabSz="363855">
              <a:lnSpc>
                <a:spcPct val="120000"/>
              </a:lnSpc>
            </a:pPr>
            <a:r>
              <a:rPr lang="zh-CN" altLang="en-US" sz="1400"/>
              <a:t>	</a:t>
            </a:r>
            <a:r>
              <a:rPr lang="en-US" altLang="zh-CN" sz="1400"/>
              <a:t>{	if((p-a[0])%4==0) printf("\n");	</a:t>
            </a:r>
            <a:r>
              <a:rPr lang="en-US" altLang="zh-CN" sz="1400">
                <a:solidFill>
                  <a:srgbClr val="008000"/>
                </a:solidFill>
              </a:rPr>
              <a:t>//p</a:t>
            </a:r>
            <a:r>
              <a:rPr lang="zh-CN" altLang="en-US" sz="1400">
                <a:solidFill>
                  <a:srgbClr val="008000"/>
                </a:solidFill>
              </a:rPr>
              <a:t>移动</a:t>
            </a:r>
            <a:r>
              <a:rPr lang="en-US" altLang="zh-CN" sz="1400">
                <a:solidFill>
                  <a:srgbClr val="008000"/>
                </a:solidFill>
              </a:rPr>
              <a:t>4</a:t>
            </a:r>
            <a:r>
              <a:rPr lang="zh-CN" altLang="en-US" sz="1400">
                <a:solidFill>
                  <a:srgbClr val="008000"/>
                </a:solidFill>
              </a:rPr>
              <a:t>次后换行</a:t>
            </a:r>
          </a:p>
          <a:p>
            <a:pPr defTabSz="363855">
              <a:lnSpc>
                <a:spcPct val="120000"/>
              </a:lnSpc>
            </a:pPr>
            <a:r>
              <a:rPr lang="zh-CN" altLang="en-US" sz="1400"/>
              <a:t>		</a:t>
            </a:r>
            <a:r>
              <a:rPr lang="en-US" altLang="zh-CN" sz="1400"/>
              <a:t>printf("%4d",*p);	</a:t>
            </a:r>
            <a:r>
              <a:rPr lang="en-US" altLang="zh-CN" sz="1400" smtClean="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p</a:t>
            </a:r>
            <a:r>
              <a:rPr lang="zh-CN" altLang="en-US" sz="1400">
                <a:solidFill>
                  <a:srgbClr val="008000"/>
                </a:solidFill>
              </a:rPr>
              <a:t>指向的元素的值 </a:t>
            </a:r>
          </a:p>
          <a:p>
            <a:pPr defTabSz="363855">
              <a:lnSpc>
                <a:spcPct val="120000"/>
              </a:lnSpc>
            </a:pPr>
            <a:r>
              <a:rPr lang="zh-CN" altLang="en-US" sz="1400"/>
              <a:t>	</a:t>
            </a:r>
            <a:r>
              <a:rPr lang="en-US" altLang="zh-CN" sz="1400"/>
              <a:t>}</a:t>
            </a:r>
          </a:p>
          <a:p>
            <a:pPr defTabSz="363855">
              <a:lnSpc>
                <a:spcPct val="120000"/>
              </a:lnSpc>
            </a:pPr>
            <a:r>
              <a:rPr lang="en-US" altLang="zh-CN" sz="1400"/>
              <a:t>	printf("\n");</a:t>
            </a:r>
          </a:p>
          <a:p>
            <a:pPr defTabSz="363855">
              <a:lnSpc>
                <a:spcPct val="120000"/>
              </a:lnSpc>
            </a:pPr>
            <a:r>
              <a:rPr lang="en-US" altLang="zh-CN" sz="1400"/>
              <a:t>	return 0;</a:t>
            </a:r>
          </a:p>
          <a:p>
            <a:pPr defTabSz="363855">
              <a:lnSpc>
                <a:spcPct val="120000"/>
              </a:lnSpc>
            </a:pPr>
            <a:r>
              <a:rPr lang="en-US" altLang="zh-CN" sz="1400"/>
              <a:t>}</a:t>
            </a:r>
            <a:endParaRPr lang="zh-CN" altLang="en-US" sz="1400" b="1" dirty="0">
              <a:solidFill>
                <a:srgbClr val="008000"/>
              </a:solidFill>
            </a:endParaRPr>
          </a:p>
        </p:txBody>
      </p:sp>
      <p:pic>
        <p:nvPicPr>
          <p:cNvPr id="5" name="图片 4"/>
          <p:cNvPicPr>
            <a:picLocks noChangeAspect="1"/>
          </p:cNvPicPr>
          <p:nvPr/>
        </p:nvPicPr>
        <p:blipFill>
          <a:blip r:embed="rId3" cstate="print"/>
          <a:stretch>
            <a:fillRect/>
          </a:stretch>
        </p:blipFill>
        <p:spPr>
          <a:xfrm>
            <a:off x="1937030" y="5051563"/>
            <a:ext cx="3524250" cy="1200150"/>
          </a:xfrm>
          <a:prstGeom prst="rect">
            <a:avLst/>
          </a:prstGeom>
        </p:spPr>
      </p:pic>
      <p:grpSp>
        <p:nvGrpSpPr>
          <p:cNvPr id="7" name="组合 6"/>
          <p:cNvGrpSpPr/>
          <p:nvPr/>
        </p:nvGrpSpPr>
        <p:grpSpPr>
          <a:xfrm>
            <a:off x="7172172" y="1595338"/>
            <a:ext cx="3975726" cy="2971422"/>
            <a:chOff x="8050698" y="5019263"/>
            <a:chExt cx="3975726" cy="2971422"/>
          </a:xfrm>
          <a:effectLst>
            <a:outerShdw blurRad="63500" sx="102000" sy="102000" algn="ctr" rotWithShape="0">
              <a:prstClr val="black">
                <a:alpha val="40000"/>
              </a:prstClr>
            </a:outerShdw>
          </a:effectLst>
        </p:grpSpPr>
        <p:sp>
          <p:nvSpPr>
            <p:cNvPr id="8" name="剪去单角的矩形 7"/>
            <p:cNvSpPr/>
            <p:nvPr/>
          </p:nvSpPr>
          <p:spPr>
            <a:xfrm>
              <a:off x="8050698" y="5019263"/>
              <a:ext cx="3975726" cy="2971422"/>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0" name="文本框 9"/>
            <p:cNvSpPr txBox="1"/>
            <p:nvPr/>
          </p:nvSpPr>
          <p:spPr>
            <a:xfrm>
              <a:off x="8388006" y="5054496"/>
              <a:ext cx="3409818" cy="2936188"/>
            </a:xfrm>
            <a:prstGeom prst="rect">
              <a:avLst/>
            </a:prstGeom>
            <a:noFill/>
          </p:spPr>
          <p:txBody>
            <a:bodyPr wrap="square" rtlCol="0">
              <a:spAutoFit/>
            </a:bodyPr>
            <a:lstStyle/>
            <a:p>
              <a:pPr>
                <a:lnSpc>
                  <a:spcPct val="120000"/>
                </a:lnSpc>
              </a:pPr>
              <a:r>
                <a:rPr lang="en-US" altLang="zh-CN" sz="1400">
                  <a:solidFill>
                    <a:schemeClr val="bg1"/>
                  </a:solidFill>
                </a:rPr>
                <a:t>p</a:t>
              </a:r>
              <a:r>
                <a:rPr lang="zh-CN" altLang="en-US" sz="1400">
                  <a:solidFill>
                    <a:schemeClr val="bg1"/>
                  </a:solidFill>
                </a:rPr>
                <a:t>是一个</a:t>
              </a:r>
              <a:r>
                <a:rPr lang="en-US" altLang="zh-CN" sz="1400">
                  <a:solidFill>
                    <a:schemeClr val="bg1"/>
                  </a:solidFill>
                </a:rPr>
                <a:t>int *</a:t>
              </a:r>
              <a:r>
                <a:rPr lang="zh-CN" altLang="en-US" sz="1400">
                  <a:solidFill>
                    <a:schemeClr val="bg1"/>
                  </a:solidFill>
                </a:rPr>
                <a:t>型</a:t>
              </a:r>
              <a:r>
                <a:rPr lang="en-US" altLang="zh-CN" sz="1400">
                  <a:solidFill>
                    <a:schemeClr val="bg1"/>
                  </a:solidFill>
                </a:rPr>
                <a:t>(</a:t>
              </a:r>
              <a:r>
                <a:rPr lang="zh-CN" altLang="en-US" sz="1400">
                  <a:solidFill>
                    <a:schemeClr val="bg1"/>
                  </a:solidFill>
                </a:rPr>
                <a:t>指向整型数据</a:t>
              </a:r>
              <a:r>
                <a:rPr lang="en-US" altLang="zh-CN" sz="1400">
                  <a:solidFill>
                    <a:schemeClr val="bg1"/>
                  </a:solidFill>
                </a:rPr>
                <a:t>)</a:t>
              </a:r>
              <a:r>
                <a:rPr lang="zh-CN" altLang="en-US" sz="1400">
                  <a:solidFill>
                    <a:schemeClr val="bg1"/>
                  </a:solidFill>
                </a:rPr>
                <a:t>的指针变量，它可以指向一般的整型变量，也可以指向整型的数组元素。每次使</a:t>
              </a:r>
              <a:r>
                <a:rPr lang="en-US" altLang="zh-CN" sz="1400">
                  <a:solidFill>
                    <a:schemeClr val="bg1"/>
                  </a:solidFill>
                </a:rPr>
                <a:t>p</a:t>
              </a:r>
              <a:r>
                <a:rPr lang="zh-CN" altLang="en-US" sz="1400">
                  <a:solidFill>
                    <a:schemeClr val="bg1"/>
                  </a:solidFill>
                </a:rPr>
                <a:t>值加</a:t>
              </a:r>
              <a:r>
                <a:rPr lang="en-US" altLang="zh-CN" sz="1400">
                  <a:solidFill>
                    <a:schemeClr val="bg1"/>
                  </a:solidFill>
                </a:rPr>
                <a:t>1</a:t>
              </a:r>
              <a:r>
                <a:rPr lang="zh-CN" altLang="en-US" sz="1400">
                  <a:solidFill>
                    <a:schemeClr val="bg1"/>
                  </a:solidFill>
                </a:rPr>
                <a:t>，使</a:t>
              </a:r>
              <a:r>
                <a:rPr lang="en-US" altLang="zh-CN" sz="1400">
                  <a:solidFill>
                    <a:schemeClr val="bg1"/>
                  </a:solidFill>
                </a:rPr>
                <a:t>p</a:t>
              </a:r>
              <a:r>
                <a:rPr lang="zh-CN" altLang="en-US" sz="1400">
                  <a:solidFill>
                    <a:schemeClr val="bg1"/>
                  </a:solidFill>
                </a:rPr>
                <a:t>指向下一元素</a:t>
              </a:r>
              <a:r>
                <a:rPr lang="zh-CN" altLang="en-US" sz="1400" smtClean="0">
                  <a:solidFill>
                    <a:schemeClr val="bg1"/>
                  </a:solidFill>
                </a:rPr>
                <a:t>。</a:t>
              </a:r>
              <a:endParaRPr lang="en-US" altLang="zh-CN" sz="1400" smtClean="0">
                <a:solidFill>
                  <a:schemeClr val="bg1"/>
                </a:solidFill>
              </a:endParaRPr>
            </a:p>
            <a:p>
              <a:pPr>
                <a:lnSpc>
                  <a:spcPct val="120000"/>
                </a:lnSpc>
              </a:pPr>
              <a:endParaRPr lang="zh-CN" altLang="en-US" sz="1400">
                <a:solidFill>
                  <a:schemeClr val="bg1"/>
                </a:solidFill>
              </a:endParaRPr>
            </a:p>
            <a:p>
              <a:pPr>
                <a:lnSpc>
                  <a:spcPct val="120000"/>
                </a:lnSpc>
              </a:pPr>
              <a:r>
                <a:rPr lang="zh-CN" altLang="en-US" sz="1400" smtClean="0">
                  <a:solidFill>
                    <a:schemeClr val="bg1"/>
                  </a:solidFill>
                </a:rPr>
                <a:t>如果</a:t>
              </a:r>
              <a:r>
                <a:rPr lang="zh-CN" altLang="en-US" sz="1400">
                  <a:solidFill>
                    <a:schemeClr val="bg1"/>
                  </a:solidFill>
                </a:rPr>
                <a:t>要输出某个指定的数值元素（例如</a:t>
              </a:r>
              <a:r>
                <a:rPr lang="en-US" altLang="zh-CN" sz="1400" smtClean="0">
                  <a:solidFill>
                    <a:schemeClr val="bg1"/>
                  </a:solidFill>
                </a:rPr>
                <a:t>a[2][3]</a:t>
              </a:r>
              <a:r>
                <a:rPr lang="zh-CN" altLang="en-US" sz="1400">
                  <a:solidFill>
                    <a:schemeClr val="bg1"/>
                  </a:solidFill>
                </a:rPr>
                <a:t>），则应事先计算该元素在数组中的相对位置（即相对于数组起始位置的相对位移量）。计算</a:t>
              </a:r>
              <a:r>
                <a:rPr lang="en-US" altLang="zh-CN" sz="1400">
                  <a:solidFill>
                    <a:schemeClr val="bg1"/>
                  </a:solidFill>
                </a:rPr>
                <a:t>a[i][j]</a:t>
              </a:r>
              <a:r>
                <a:rPr lang="zh-CN" altLang="en-US" sz="1400">
                  <a:solidFill>
                    <a:schemeClr val="bg1"/>
                  </a:solidFill>
                </a:rPr>
                <a:t>在数组中的相对位置的计算公式</a:t>
              </a:r>
              <a:r>
                <a:rPr lang="zh-CN" altLang="en-US" sz="1400" smtClean="0">
                  <a:solidFill>
                    <a:schemeClr val="bg1"/>
                  </a:solidFill>
                </a:rPr>
                <a:t>为：</a:t>
              </a:r>
              <a:r>
                <a:rPr lang="en-US" altLang="zh-CN" sz="1400" b="1" smtClean="0">
                  <a:solidFill>
                    <a:schemeClr val="bg1"/>
                  </a:solidFill>
                </a:rPr>
                <a:t>i*m</a:t>
              </a:r>
              <a:r>
                <a:rPr lang="zh-CN" altLang="en-US" sz="1400" b="1">
                  <a:solidFill>
                    <a:schemeClr val="bg1"/>
                  </a:solidFill>
                </a:rPr>
                <a:t>＋</a:t>
              </a:r>
              <a:r>
                <a:rPr lang="en-US" altLang="zh-CN" sz="1400" b="1" smtClean="0">
                  <a:solidFill>
                    <a:schemeClr val="bg1"/>
                  </a:solidFill>
                </a:rPr>
                <a:t>j</a:t>
              </a:r>
              <a:r>
                <a:rPr lang="zh-CN" altLang="en-US" sz="1400">
                  <a:solidFill>
                    <a:schemeClr val="bg1"/>
                  </a:solidFill>
                </a:rPr>
                <a:t>，</a:t>
              </a:r>
              <a:r>
                <a:rPr lang="zh-CN" altLang="en-US" sz="1400" smtClean="0">
                  <a:solidFill>
                    <a:schemeClr val="bg1"/>
                  </a:solidFill>
                </a:rPr>
                <a:t>其中，</a:t>
              </a:r>
              <a:r>
                <a:rPr lang="en-US" altLang="zh-CN" sz="1400" smtClean="0">
                  <a:solidFill>
                    <a:schemeClr val="bg1"/>
                  </a:solidFill>
                </a:rPr>
                <a:t>m</a:t>
              </a:r>
              <a:r>
                <a:rPr lang="zh-CN" altLang="en-US" sz="1400">
                  <a:solidFill>
                    <a:schemeClr val="bg1"/>
                  </a:solidFill>
                </a:rPr>
                <a:t>为二维数组的列数（二维数组大小为</a:t>
              </a:r>
              <a:r>
                <a:rPr lang="en-US" altLang="zh-CN" sz="1400">
                  <a:solidFill>
                    <a:schemeClr val="bg1"/>
                  </a:solidFill>
                </a:rPr>
                <a:t>n×m</a:t>
              </a:r>
              <a:r>
                <a:rPr lang="zh-CN" altLang="en-US" sz="1400">
                  <a:solidFill>
                    <a:schemeClr val="bg1"/>
                  </a:solidFill>
                </a:rPr>
                <a:t>）。</a:t>
              </a:r>
              <a:endParaRPr lang="en-US" altLang="zh-CN" sz="1400" b="1">
                <a:solidFill>
                  <a:schemeClr val="bg1"/>
                </a:solidFill>
              </a:endParaRPr>
            </a:p>
          </p:txBody>
        </p:sp>
      </p:grpSp>
      <p:graphicFrame>
        <p:nvGraphicFramePr>
          <p:cNvPr id="6" name="表格 5"/>
          <p:cNvGraphicFramePr>
            <a:graphicFrameLocks noGrp="1"/>
          </p:cNvGraphicFramePr>
          <p:nvPr/>
        </p:nvGraphicFramePr>
        <p:xfrm>
          <a:off x="6874014" y="4601992"/>
          <a:ext cx="4334920" cy="2011680"/>
        </p:xfrm>
        <a:graphic>
          <a:graphicData uri="http://schemas.openxmlformats.org/drawingml/2006/table">
            <a:tbl>
              <a:tblPr>
                <a:tableStyleId>{5C22544A-7EE6-4342-B048-85BDC9FD1C3A}</a:tableStyleId>
              </a:tblPr>
              <a:tblGrid>
                <a:gridCol w="787784">
                  <a:extLst>
                    <a:ext uri="{9D8B030D-6E8A-4147-A177-3AD203B41FA5}">
                      <a16:colId xmlns:a16="http://schemas.microsoft.com/office/drawing/2014/main" val="20000"/>
                    </a:ext>
                  </a:extLst>
                </a:gridCol>
                <a:gridCol w="787784">
                  <a:extLst>
                    <a:ext uri="{9D8B030D-6E8A-4147-A177-3AD203B41FA5}">
                      <a16:colId xmlns:a16="http://schemas.microsoft.com/office/drawing/2014/main" val="20001"/>
                    </a:ext>
                  </a:extLst>
                </a:gridCol>
                <a:gridCol w="787784">
                  <a:extLst>
                    <a:ext uri="{9D8B030D-6E8A-4147-A177-3AD203B41FA5}">
                      <a16:colId xmlns:a16="http://schemas.microsoft.com/office/drawing/2014/main" val="20002"/>
                    </a:ext>
                  </a:extLst>
                </a:gridCol>
                <a:gridCol w="787784">
                  <a:extLst>
                    <a:ext uri="{9D8B030D-6E8A-4147-A177-3AD203B41FA5}">
                      <a16:colId xmlns:a16="http://schemas.microsoft.com/office/drawing/2014/main" val="20003"/>
                    </a:ext>
                  </a:extLst>
                </a:gridCol>
                <a:gridCol w="787784">
                  <a:extLst>
                    <a:ext uri="{9D8B030D-6E8A-4147-A177-3AD203B41FA5}">
                      <a16:colId xmlns:a16="http://schemas.microsoft.com/office/drawing/2014/main" val="20004"/>
                    </a:ext>
                  </a:extLst>
                </a:gridCol>
                <a:gridCol w="396000">
                  <a:extLst>
                    <a:ext uri="{9D8B030D-6E8A-4147-A177-3AD203B41FA5}">
                      <a16:colId xmlns:a16="http://schemas.microsoft.com/office/drawing/2014/main" val="20005"/>
                    </a:ext>
                  </a:extLst>
                </a:gridCol>
              </a:tblGrid>
              <a:tr h="424420">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pPr algn="ctr"/>
                      <a:r>
                        <a:rPr lang="en-US" altLang="zh-CN" smtClean="0"/>
                        <a:t>m</a:t>
                      </a:r>
                    </a:p>
                    <a:p>
                      <a:pPr algn="ctr"/>
                      <a:endParaRPr lang="zh-CN" altLang="en-US"/>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45894">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lnT w="12700" cmpd="sng">
                      <a:noFill/>
                    </a:lnT>
                  </a:tcPr>
                </a:tc>
                <a:tc>
                  <a:txBody>
                    <a:bodyPr/>
                    <a:lstStyle/>
                    <a:p>
                      <a:endParaRPr lang="zh-CN" altLang="en-US"/>
                    </a:p>
                  </a:txBody>
                  <a:tcPr>
                    <a:lnT w="12700" cmpd="sng">
                      <a:noFill/>
                    </a:lnT>
                  </a:tcPr>
                </a:tc>
                <a:tc>
                  <a:txBody>
                    <a:bodyPr/>
                    <a:lstStyle/>
                    <a:p>
                      <a:endParaRPr lang="zh-CN" altLang="en-US"/>
                    </a:p>
                  </a:txBody>
                  <a:tcPr>
                    <a:lnT w="12700" cmpd="sng">
                      <a:noFill/>
                    </a:lnT>
                  </a:tcPr>
                </a:tc>
                <a:tc>
                  <a:txBody>
                    <a:bodyPr/>
                    <a:lstStyle/>
                    <a:p>
                      <a:endParaRPr lang="zh-CN" altLang="en-US"/>
                    </a:p>
                  </a:txBody>
                  <a:tcPr>
                    <a:lnR w="12700" cmpd="sng">
                      <a:noFill/>
                    </a:lnR>
                    <a:lnT w="12700" cmpd="sng">
                      <a:noFill/>
                    </a:lnT>
                  </a:tcPr>
                </a:tc>
                <a:tc rowSpan="3">
                  <a:txBody>
                    <a:bodyPr/>
                    <a:lstStyle/>
                    <a:p>
                      <a:pPr algn="r"/>
                      <a:r>
                        <a:rPr lang="en-US" altLang="zh-CN" smtClean="0"/>
                        <a:t>n</a:t>
                      </a:r>
                      <a:endParaRPr lang="zh-CN" altLang="en-US"/>
                    </a:p>
                  </a:txBody>
                  <a:tcPr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45894">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tcPr>
                </a:tc>
                <a:tc>
                  <a:txBody>
                    <a:bodyPr/>
                    <a:lstStyle/>
                    <a:p>
                      <a:endParaRPr lang="zh-CN" altLang="en-US"/>
                    </a:p>
                  </a:txBody>
                  <a:tcPr/>
                </a:tc>
                <a:tc>
                  <a:txBody>
                    <a:bodyPr/>
                    <a:lstStyle/>
                    <a:p>
                      <a:endParaRPr lang="zh-CN" altLang="en-US"/>
                    </a:p>
                  </a:txBody>
                  <a:tcPr/>
                </a:tc>
                <a:tc>
                  <a:txBody>
                    <a:bodyPr/>
                    <a:lstStyle/>
                    <a:p>
                      <a:endParaRPr lang="zh-CN" altLang="en-US"/>
                    </a:p>
                  </a:txBody>
                  <a:tcPr>
                    <a:lnR w="12700" cmpd="sng">
                      <a:noFill/>
                    </a:lnR>
                  </a:tcPr>
                </a:tc>
                <a:tc vMerge="1">
                  <a:txBody>
                    <a:bodyPr/>
                    <a:lstStyle/>
                    <a:p>
                      <a:endParaRPr lang="zh-CN"/>
                    </a:p>
                  </a:txBody>
                  <a:tcPr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45894">
                <a:tc>
                  <a:txBody>
                    <a:bodyPr/>
                    <a:lstStyle/>
                    <a:p>
                      <a:pPr algn="r"/>
                      <a:r>
                        <a:rPr lang="en-US" altLang="zh-CN" smtClean="0"/>
                        <a:t>i=2</a:t>
                      </a:r>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lnB w="12700" cmpd="sng">
                      <a:noFill/>
                    </a:lnB>
                  </a:tcPr>
                </a:tc>
                <a:tc>
                  <a:txBody>
                    <a:bodyPr/>
                    <a:lstStyle/>
                    <a:p>
                      <a:endParaRPr lang="zh-CN" altLang="en-US"/>
                    </a:p>
                  </a:txBody>
                  <a:tcPr>
                    <a:lnB w="12700" cmpd="sng">
                      <a:noFill/>
                    </a:lnB>
                  </a:tcPr>
                </a:tc>
                <a:tc>
                  <a:txBody>
                    <a:bodyPr/>
                    <a:lstStyle/>
                    <a:p>
                      <a:endParaRPr lang="zh-CN" altLang="en-US"/>
                    </a:p>
                  </a:txBody>
                  <a:tcPr>
                    <a:lnB w="12700" cmpd="sng">
                      <a:noFill/>
                    </a:lnB>
                  </a:tcPr>
                </a:tc>
                <a:tc>
                  <a:txBody>
                    <a:bodyPr/>
                    <a:lstStyle/>
                    <a:p>
                      <a:pPr algn="ctr"/>
                      <a:r>
                        <a:rPr lang="en-US" altLang="zh-CN" smtClean="0"/>
                        <a:t>a[2][3]</a:t>
                      </a:r>
                      <a:endParaRPr lang="zh-CN" altLang="en-US"/>
                    </a:p>
                  </a:txBody>
                  <a:tcPr>
                    <a:lnR w="12700" cmpd="sng">
                      <a:noFill/>
                    </a:lnR>
                    <a:lnB w="12700" cmpd="sng">
                      <a:noFill/>
                    </a:lnB>
                  </a:tcPr>
                </a:tc>
                <a:tc vMerge="1">
                  <a:txBody>
                    <a:bodyPr/>
                    <a:lstStyle/>
                    <a:p>
                      <a:endParaRPr lang="zh-CN"/>
                    </a:p>
                  </a:txBody>
                  <a:tcPr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45894">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mtClean="0"/>
                        <a:t>j=3</a:t>
                      </a:r>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zh-CN" altLang="en-US"/>
                    </a:p>
                  </a:txBody>
                  <a:tcPr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12" name="左大括号 11"/>
          <p:cNvSpPr/>
          <p:nvPr/>
        </p:nvSpPr>
        <p:spPr>
          <a:xfrm rot="5400000">
            <a:off x="9102710" y="3431959"/>
            <a:ext cx="264550" cy="31376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右大括号 12"/>
          <p:cNvSpPr/>
          <p:nvPr/>
        </p:nvSpPr>
        <p:spPr>
          <a:xfrm>
            <a:off x="10803834" y="5133084"/>
            <a:ext cx="218661" cy="11186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指向由</a:t>
            </a:r>
            <a:r>
              <a:rPr lang="en-US" altLang="zh-CN"/>
              <a:t>m</a:t>
            </a:r>
            <a:r>
              <a:rPr lang="zh-CN" altLang="en-US"/>
              <a:t>个元素组成的一维数组的指针变量</a:t>
            </a:r>
          </a:p>
        </p:txBody>
      </p:sp>
      <p:sp>
        <p:nvSpPr>
          <p:cNvPr id="3" name="内容占位符 2"/>
          <p:cNvSpPr>
            <a:spLocks noGrp="1"/>
          </p:cNvSpPr>
          <p:nvPr>
            <p:ph idx="1"/>
          </p:nvPr>
        </p:nvSpPr>
        <p:spPr>
          <a:xfrm>
            <a:off x="501197" y="1090740"/>
            <a:ext cx="10807646"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8.13】</a:t>
            </a:r>
            <a:r>
              <a:rPr lang="zh-CN" altLang="en-US" sz="2000">
                <a:solidFill>
                  <a:schemeClr val="accent1"/>
                </a:solidFill>
              </a:rPr>
              <a:t>输出二维数组任一行任一列元素的值。</a:t>
            </a:r>
          </a:p>
        </p:txBody>
      </p:sp>
      <p:sp>
        <p:nvSpPr>
          <p:cNvPr id="29" name="圆角矩形 12"/>
          <p:cNvSpPr/>
          <p:nvPr/>
        </p:nvSpPr>
        <p:spPr>
          <a:xfrm>
            <a:off x="749030" y="1595338"/>
            <a:ext cx="6252055" cy="2700000"/>
          </a:xfrm>
          <a:prstGeom prst="roundRect">
            <a:avLst>
              <a:gd name="adj" fmla="val 186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p>
          <a:p>
            <a:pPr defTabSz="363855">
              <a:lnSpc>
                <a:spcPct val="120000"/>
              </a:lnSpc>
            </a:pPr>
            <a:r>
              <a:rPr lang="en-US" altLang="zh-CN" sz="1400"/>
              <a:t>int main()</a:t>
            </a:r>
          </a:p>
          <a:p>
            <a:pPr defTabSz="363855">
              <a:lnSpc>
                <a:spcPct val="120000"/>
              </a:lnSpc>
            </a:pPr>
            <a:r>
              <a:rPr lang="en-US" altLang="zh-CN" sz="1400"/>
              <a:t>{	int a[3][4]={1,3,5,7,9,11,13,15,17,19,21,23};	</a:t>
            </a:r>
            <a:r>
              <a:rPr lang="en-US" altLang="zh-CN" sz="1400" smtClean="0"/>
              <a:t>	</a:t>
            </a:r>
            <a:r>
              <a:rPr lang="en-US" altLang="zh-CN" sz="1400" smtClean="0">
                <a:solidFill>
                  <a:srgbClr val="008000"/>
                </a:solidFill>
              </a:rPr>
              <a:t>//</a:t>
            </a:r>
            <a:r>
              <a:rPr lang="zh-CN" altLang="en-US" sz="1400">
                <a:solidFill>
                  <a:srgbClr val="008000"/>
                </a:solidFill>
              </a:rPr>
              <a:t>定义二维数组</a:t>
            </a:r>
            <a:r>
              <a:rPr lang="en-US" altLang="zh-CN" sz="1400">
                <a:solidFill>
                  <a:srgbClr val="008000"/>
                </a:solidFill>
              </a:rPr>
              <a:t>a</a:t>
            </a:r>
            <a:r>
              <a:rPr lang="zh-CN" altLang="en-US" sz="1400">
                <a:solidFill>
                  <a:srgbClr val="008000"/>
                </a:solidFill>
              </a:rPr>
              <a:t>并初始化</a:t>
            </a:r>
          </a:p>
          <a:p>
            <a:pPr defTabSz="363855">
              <a:lnSpc>
                <a:spcPct val="120000"/>
              </a:lnSpc>
            </a:pPr>
            <a:r>
              <a:rPr lang="zh-CN" altLang="en-US" sz="1400"/>
              <a:t>	</a:t>
            </a:r>
            <a:r>
              <a:rPr lang="en-US" altLang="zh-CN" sz="1400"/>
              <a:t>int </a:t>
            </a:r>
            <a:r>
              <a:rPr lang="en-US" altLang="zh-CN" sz="1400">
                <a:solidFill>
                  <a:schemeClr val="accent6"/>
                </a:solidFill>
              </a:rPr>
              <a:t>(*p)[4]</a:t>
            </a:r>
            <a:r>
              <a:rPr lang="en-US" altLang="zh-CN" sz="1400">
                <a:solidFill>
                  <a:schemeClr val="tx1"/>
                </a:solidFill>
              </a:rPr>
              <a:t>,</a:t>
            </a:r>
            <a:r>
              <a:rPr lang="en-US" altLang="zh-CN" sz="1400"/>
              <a:t>i,j;	</a:t>
            </a:r>
            <a:r>
              <a:rPr lang="en-US" altLang="zh-CN" sz="1400" smtClean="0"/>
              <a:t>		</a:t>
            </a:r>
            <a:r>
              <a:rPr lang="en-US" altLang="zh-CN" sz="1400">
                <a:solidFill>
                  <a:srgbClr val="008000"/>
                </a:solidFill>
              </a:rPr>
              <a:t>//</a:t>
            </a:r>
            <a:r>
              <a:rPr lang="zh-CN" altLang="en-US" sz="1400">
                <a:solidFill>
                  <a:srgbClr val="008000"/>
                </a:solidFill>
              </a:rPr>
              <a:t>指针变量</a:t>
            </a:r>
            <a:r>
              <a:rPr lang="en-US" altLang="zh-CN" sz="1400">
                <a:solidFill>
                  <a:srgbClr val="008000"/>
                </a:solidFill>
              </a:rPr>
              <a:t>p</a:t>
            </a:r>
            <a:r>
              <a:rPr lang="zh-CN" altLang="en-US" sz="1400">
                <a:solidFill>
                  <a:srgbClr val="008000"/>
                </a:solidFill>
              </a:rPr>
              <a:t>指向包含</a:t>
            </a:r>
            <a:r>
              <a:rPr lang="en-US" altLang="zh-CN" sz="1400">
                <a:solidFill>
                  <a:srgbClr val="008000"/>
                </a:solidFill>
              </a:rPr>
              <a:t>4</a:t>
            </a:r>
            <a:r>
              <a:rPr lang="zh-CN" altLang="en-US" sz="1400">
                <a:solidFill>
                  <a:srgbClr val="008000"/>
                </a:solidFill>
              </a:rPr>
              <a:t>个整型元素的一维数组</a:t>
            </a:r>
          </a:p>
          <a:p>
            <a:pPr defTabSz="363855">
              <a:lnSpc>
                <a:spcPct val="120000"/>
              </a:lnSpc>
            </a:pPr>
            <a:r>
              <a:rPr lang="zh-CN" altLang="en-US" sz="1400"/>
              <a:t>	</a:t>
            </a:r>
            <a:r>
              <a:rPr lang="en-US" altLang="zh-CN" sz="1400">
                <a:solidFill>
                  <a:srgbClr val="C00000"/>
                </a:solidFill>
              </a:rPr>
              <a:t>p=a;	</a:t>
            </a:r>
            <a:r>
              <a:rPr lang="en-US" altLang="zh-CN" sz="1400" smtClean="0">
                <a:solidFill>
                  <a:srgbClr val="C00000"/>
                </a:solidFill>
              </a:rPr>
              <a:t>	</a:t>
            </a:r>
            <a:r>
              <a:rPr lang="en-US" altLang="zh-CN" sz="1400" smtClean="0"/>
              <a:t>			</a:t>
            </a:r>
            <a:r>
              <a:rPr lang="en-US" altLang="zh-CN" sz="1400">
                <a:solidFill>
                  <a:srgbClr val="008000"/>
                </a:solidFill>
              </a:rPr>
              <a:t>//p</a:t>
            </a:r>
            <a:r>
              <a:rPr lang="zh-CN" altLang="en-US" sz="1400">
                <a:solidFill>
                  <a:srgbClr val="008000"/>
                </a:solidFill>
              </a:rPr>
              <a:t>指向二维数组的</a:t>
            </a:r>
            <a:r>
              <a:rPr lang="en-US" altLang="zh-CN" sz="1400">
                <a:solidFill>
                  <a:srgbClr val="008000"/>
                </a:solidFill>
              </a:rPr>
              <a:t>0</a:t>
            </a:r>
            <a:r>
              <a:rPr lang="zh-CN" altLang="en-US" sz="1400">
                <a:solidFill>
                  <a:srgbClr val="008000"/>
                </a:solidFill>
              </a:rPr>
              <a:t>行</a:t>
            </a:r>
          </a:p>
          <a:p>
            <a:pPr defTabSz="363855">
              <a:lnSpc>
                <a:spcPct val="120000"/>
              </a:lnSpc>
            </a:pPr>
            <a:r>
              <a:rPr lang="zh-CN" altLang="en-US" sz="1400"/>
              <a:t>	</a:t>
            </a:r>
            <a:r>
              <a:rPr lang="en-US" altLang="zh-CN" sz="1400"/>
              <a:t>printf("please enter row and colum:");</a:t>
            </a:r>
          </a:p>
          <a:p>
            <a:pPr defTabSz="363855">
              <a:lnSpc>
                <a:spcPct val="120000"/>
              </a:lnSpc>
            </a:pPr>
            <a:r>
              <a:rPr lang="en-US" altLang="zh-CN" sz="1400"/>
              <a:t>	scanf("%d,%d",&amp;i,&amp;j);	</a:t>
            </a:r>
            <a:r>
              <a:rPr lang="en-US" altLang="zh-CN" sz="1400">
                <a:solidFill>
                  <a:srgbClr val="008000"/>
                </a:solidFill>
              </a:rPr>
              <a:t>//</a:t>
            </a:r>
            <a:r>
              <a:rPr lang="zh-CN" altLang="en-US" sz="1400">
                <a:solidFill>
                  <a:srgbClr val="008000"/>
                </a:solidFill>
              </a:rPr>
              <a:t>输入要求输出的元素的行列号</a:t>
            </a:r>
          </a:p>
          <a:p>
            <a:pPr defTabSz="363855">
              <a:lnSpc>
                <a:spcPct val="120000"/>
              </a:lnSpc>
            </a:pPr>
            <a:r>
              <a:rPr lang="zh-CN" altLang="en-US" sz="1400"/>
              <a:t>	</a:t>
            </a:r>
            <a:r>
              <a:rPr lang="en-US" altLang="zh-CN" sz="1400"/>
              <a:t>printf("a[%d,%d]=%d\n",</a:t>
            </a:r>
            <a:r>
              <a:rPr lang="en-US" altLang="zh-CN" sz="1400" smtClean="0"/>
              <a:t>i,j</a:t>
            </a:r>
            <a:r>
              <a:rPr lang="en-US" altLang="zh-CN" sz="1400" smtClean="0">
                <a:solidFill>
                  <a:schemeClr val="tx1"/>
                </a:solidFill>
              </a:rPr>
              <a:t>,</a:t>
            </a:r>
            <a:r>
              <a:rPr lang="en-US" altLang="zh-CN" sz="1400" smtClean="0">
                <a:solidFill>
                  <a:schemeClr val="accent6"/>
                </a:solidFill>
              </a:rPr>
              <a:t>*(*(p+i)+j</a:t>
            </a:r>
            <a:r>
              <a:rPr lang="en-US" altLang="zh-CN" sz="1400" smtClean="0"/>
              <a:t>));</a:t>
            </a:r>
            <a:r>
              <a:rPr lang="en-US" altLang="zh-CN" sz="1400"/>
              <a:t>	</a:t>
            </a:r>
            <a:r>
              <a:rPr lang="en-US" altLang="zh-CN" sz="1400" smtClean="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a[i][j]</a:t>
            </a:r>
            <a:r>
              <a:rPr lang="zh-CN" altLang="en-US" sz="1400">
                <a:solidFill>
                  <a:srgbClr val="008000"/>
                </a:solidFill>
              </a:rPr>
              <a:t>的值</a:t>
            </a:r>
          </a:p>
          <a:p>
            <a:pPr defTabSz="363855">
              <a:lnSpc>
                <a:spcPct val="120000"/>
              </a:lnSpc>
            </a:pPr>
            <a:r>
              <a:rPr lang="zh-CN" altLang="en-US" sz="1400"/>
              <a:t>	</a:t>
            </a:r>
            <a:r>
              <a:rPr lang="en-US" altLang="zh-CN" sz="1400"/>
              <a:t>return 0</a:t>
            </a:r>
            <a:r>
              <a:rPr lang="en-US" altLang="zh-CN" sz="1400" smtClean="0"/>
              <a:t>;</a:t>
            </a:r>
            <a:endParaRPr lang="en-US" altLang="zh-CN" sz="1400"/>
          </a:p>
          <a:p>
            <a:pPr defTabSz="363855">
              <a:lnSpc>
                <a:spcPct val="120000"/>
              </a:lnSpc>
            </a:pPr>
            <a:r>
              <a:rPr lang="en-US" altLang="zh-CN" sz="1400"/>
              <a:t>}</a:t>
            </a:r>
            <a:endParaRPr lang="zh-CN" altLang="en-US" sz="1400" b="1" dirty="0">
              <a:solidFill>
                <a:srgbClr val="008000"/>
              </a:solidFill>
            </a:endParaRPr>
          </a:p>
        </p:txBody>
      </p:sp>
      <p:grpSp>
        <p:nvGrpSpPr>
          <p:cNvPr id="7" name="组合 6"/>
          <p:cNvGrpSpPr/>
          <p:nvPr/>
        </p:nvGrpSpPr>
        <p:grpSpPr>
          <a:xfrm>
            <a:off x="7172172" y="1595338"/>
            <a:ext cx="4384504" cy="2971422"/>
            <a:chOff x="8050698" y="5019263"/>
            <a:chExt cx="4384504" cy="2971422"/>
          </a:xfrm>
          <a:effectLst>
            <a:outerShdw blurRad="63500" sx="102000" sy="102000" algn="ctr" rotWithShape="0">
              <a:prstClr val="black">
                <a:alpha val="40000"/>
              </a:prstClr>
            </a:outerShdw>
          </a:effectLst>
        </p:grpSpPr>
        <p:sp>
          <p:nvSpPr>
            <p:cNvPr id="8" name="剪去单角的矩形 7"/>
            <p:cNvSpPr/>
            <p:nvPr/>
          </p:nvSpPr>
          <p:spPr>
            <a:xfrm>
              <a:off x="8050698" y="5019263"/>
              <a:ext cx="4384504" cy="2971422"/>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0" name="文本框 9"/>
            <p:cNvSpPr txBox="1"/>
            <p:nvPr/>
          </p:nvSpPr>
          <p:spPr>
            <a:xfrm>
              <a:off x="8388006" y="5054496"/>
              <a:ext cx="3970450" cy="2936188"/>
            </a:xfrm>
            <a:prstGeom prst="rect">
              <a:avLst/>
            </a:prstGeom>
            <a:noFill/>
          </p:spPr>
          <p:txBody>
            <a:bodyPr wrap="square" rtlCol="0">
              <a:spAutoFit/>
            </a:bodyPr>
            <a:lstStyle/>
            <a:p>
              <a:pPr>
                <a:lnSpc>
                  <a:spcPct val="120000"/>
                </a:lnSpc>
              </a:pPr>
              <a:r>
                <a:rPr lang="zh-CN" altLang="en-US" sz="1400">
                  <a:solidFill>
                    <a:schemeClr val="bg1"/>
                  </a:solidFill>
                </a:rPr>
                <a:t>比较</a:t>
              </a:r>
              <a:r>
                <a:rPr lang="en-US" altLang="zh-CN" sz="1400">
                  <a:solidFill>
                    <a:schemeClr val="bg1"/>
                  </a:solidFill>
                </a:rPr>
                <a:t>: </a:t>
              </a:r>
            </a:p>
            <a:p>
              <a:pPr>
                <a:lnSpc>
                  <a:spcPct val="120000"/>
                </a:lnSpc>
              </a:pPr>
              <a:r>
                <a:rPr lang="en-US" altLang="zh-CN" sz="1400" smtClean="0">
                  <a:solidFill>
                    <a:schemeClr val="bg1"/>
                  </a:solidFill>
                </a:rPr>
                <a:t>① </a:t>
              </a:r>
              <a:r>
                <a:rPr lang="en-US" altLang="zh-CN" sz="1400">
                  <a:solidFill>
                    <a:schemeClr val="bg1"/>
                  </a:solidFill>
                </a:rPr>
                <a:t>int a[4</a:t>
              </a:r>
              <a:r>
                <a:rPr lang="en-US" altLang="zh-CN" sz="1400" smtClean="0">
                  <a:solidFill>
                    <a:schemeClr val="bg1"/>
                  </a:solidFill>
                </a:rPr>
                <a:t>];</a:t>
              </a:r>
              <a:r>
                <a:rPr lang="zh-CN" altLang="en-US" sz="1400" smtClean="0">
                  <a:solidFill>
                    <a:schemeClr val="bg1"/>
                  </a:solidFill>
                </a:rPr>
                <a:t>（</a:t>
              </a:r>
              <a:r>
                <a:rPr lang="en-US" altLang="zh-CN" sz="1400">
                  <a:solidFill>
                    <a:schemeClr val="bg1"/>
                  </a:solidFill>
                </a:rPr>
                <a:t>a</a:t>
              </a:r>
              <a:r>
                <a:rPr lang="zh-CN" altLang="en-US" sz="1400">
                  <a:solidFill>
                    <a:schemeClr val="bg1"/>
                  </a:solidFill>
                </a:rPr>
                <a:t>有</a:t>
              </a:r>
              <a:r>
                <a:rPr lang="en-US" altLang="zh-CN" sz="1400">
                  <a:solidFill>
                    <a:schemeClr val="bg1"/>
                  </a:solidFill>
                </a:rPr>
                <a:t>4</a:t>
              </a:r>
              <a:r>
                <a:rPr lang="zh-CN" altLang="en-US" sz="1400">
                  <a:solidFill>
                    <a:schemeClr val="bg1"/>
                  </a:solidFill>
                </a:rPr>
                <a:t>个元素，每个元素为整型）</a:t>
              </a:r>
            </a:p>
            <a:p>
              <a:pPr>
                <a:lnSpc>
                  <a:spcPct val="120000"/>
                </a:lnSpc>
              </a:pPr>
              <a:r>
                <a:rPr lang="zh-CN" altLang="en-US" sz="1400" smtClean="0">
                  <a:solidFill>
                    <a:schemeClr val="bg1"/>
                  </a:solidFill>
                </a:rPr>
                <a:t>② </a:t>
              </a:r>
              <a:r>
                <a:rPr lang="en-US" altLang="zh-CN" sz="1400">
                  <a:solidFill>
                    <a:schemeClr val="bg1"/>
                  </a:solidFill>
                </a:rPr>
                <a:t>int (*p)[4</a:t>
              </a:r>
              <a:r>
                <a:rPr lang="en-US" altLang="zh-CN" sz="1400" smtClean="0">
                  <a:solidFill>
                    <a:schemeClr val="bg1"/>
                  </a:solidFill>
                </a:rPr>
                <a:t>];</a:t>
              </a:r>
              <a:endParaRPr lang="zh-CN" altLang="en-US" sz="1400">
                <a:solidFill>
                  <a:schemeClr val="bg1"/>
                </a:solidFill>
              </a:endParaRPr>
            </a:p>
            <a:p>
              <a:pPr>
                <a:lnSpc>
                  <a:spcPct val="120000"/>
                </a:lnSpc>
              </a:pPr>
              <a:r>
                <a:rPr lang="zh-CN" altLang="en-US" sz="1400" smtClean="0">
                  <a:solidFill>
                    <a:schemeClr val="bg1"/>
                  </a:solidFill>
                </a:rPr>
                <a:t>第</a:t>
              </a:r>
              <a:r>
                <a:rPr lang="zh-CN" altLang="en-US" sz="1400">
                  <a:solidFill>
                    <a:schemeClr val="bg1"/>
                  </a:solidFill>
                </a:rPr>
                <a:t>②种形式表示</a:t>
              </a:r>
              <a:r>
                <a:rPr lang="en-US" altLang="zh-CN" sz="1400">
                  <a:solidFill>
                    <a:schemeClr val="bg1"/>
                  </a:solidFill>
                </a:rPr>
                <a:t>(*p)</a:t>
              </a:r>
              <a:r>
                <a:rPr lang="zh-CN" altLang="en-US" sz="1400">
                  <a:solidFill>
                    <a:schemeClr val="bg1"/>
                  </a:solidFill>
                </a:rPr>
                <a:t>有</a:t>
              </a:r>
              <a:r>
                <a:rPr lang="en-US" altLang="zh-CN" sz="1400">
                  <a:solidFill>
                    <a:schemeClr val="bg1"/>
                  </a:solidFill>
                </a:rPr>
                <a:t>4</a:t>
              </a:r>
              <a:r>
                <a:rPr lang="zh-CN" altLang="en-US" sz="1400">
                  <a:solidFill>
                    <a:schemeClr val="bg1"/>
                  </a:solidFill>
                </a:rPr>
                <a:t>个元素，每个元素为整型。也就是</a:t>
              </a:r>
              <a:r>
                <a:rPr lang="en-US" altLang="zh-CN" sz="1400">
                  <a:solidFill>
                    <a:schemeClr val="bg1"/>
                  </a:solidFill>
                </a:rPr>
                <a:t>p</a:t>
              </a:r>
              <a:r>
                <a:rPr lang="zh-CN" altLang="en-US" sz="1400">
                  <a:solidFill>
                    <a:schemeClr val="bg1"/>
                  </a:solidFill>
                </a:rPr>
                <a:t>所指的对象是有</a:t>
              </a:r>
              <a:r>
                <a:rPr lang="en-US" altLang="zh-CN" sz="1400">
                  <a:solidFill>
                    <a:schemeClr val="bg1"/>
                  </a:solidFill>
                </a:rPr>
                <a:t>4</a:t>
              </a:r>
              <a:r>
                <a:rPr lang="zh-CN" altLang="en-US" sz="1400">
                  <a:solidFill>
                    <a:schemeClr val="bg1"/>
                  </a:solidFill>
                </a:rPr>
                <a:t>个整型元素的数组，即</a:t>
              </a:r>
              <a:r>
                <a:rPr lang="en-US" altLang="zh-CN" sz="1400">
                  <a:solidFill>
                    <a:schemeClr val="bg1"/>
                  </a:solidFill>
                </a:rPr>
                <a:t>p</a:t>
              </a:r>
              <a:r>
                <a:rPr lang="zh-CN" altLang="en-US" sz="1400">
                  <a:solidFill>
                    <a:schemeClr val="bg1"/>
                  </a:solidFill>
                </a:rPr>
                <a:t>是指向一维数组的指针，见图</a:t>
              </a:r>
              <a:r>
                <a:rPr lang="en-US" altLang="zh-CN" sz="1400">
                  <a:solidFill>
                    <a:schemeClr val="bg1"/>
                  </a:solidFill>
                </a:rPr>
                <a:t>8.24</a:t>
              </a:r>
              <a:r>
                <a:rPr lang="zh-CN" altLang="en-US" sz="1400">
                  <a:solidFill>
                    <a:schemeClr val="bg1"/>
                  </a:solidFill>
                </a:rPr>
                <a:t>。应该记住，此时</a:t>
              </a:r>
              <a:r>
                <a:rPr lang="en-US" altLang="zh-CN" sz="1400">
                  <a:solidFill>
                    <a:schemeClr val="bg1"/>
                  </a:solidFill>
                </a:rPr>
                <a:t>p</a:t>
              </a:r>
              <a:r>
                <a:rPr lang="zh-CN" altLang="en-US" sz="1400">
                  <a:solidFill>
                    <a:schemeClr val="bg1"/>
                  </a:solidFill>
                </a:rPr>
                <a:t>只能指向一个包含</a:t>
              </a:r>
              <a:r>
                <a:rPr lang="en-US" altLang="zh-CN" sz="1400">
                  <a:solidFill>
                    <a:schemeClr val="bg1"/>
                  </a:solidFill>
                </a:rPr>
                <a:t>4</a:t>
              </a:r>
              <a:r>
                <a:rPr lang="zh-CN" altLang="en-US" sz="1400">
                  <a:solidFill>
                    <a:schemeClr val="bg1"/>
                  </a:solidFill>
                </a:rPr>
                <a:t>个元素的一维数组，不能指向一维数组中的某一元素。</a:t>
              </a:r>
              <a:r>
                <a:rPr lang="en-US" altLang="zh-CN" sz="1400">
                  <a:solidFill>
                    <a:schemeClr val="bg1"/>
                  </a:solidFill>
                </a:rPr>
                <a:t>p</a:t>
              </a:r>
              <a:r>
                <a:rPr lang="zh-CN" altLang="en-US" sz="1400">
                  <a:solidFill>
                    <a:schemeClr val="bg1"/>
                  </a:solidFill>
                </a:rPr>
                <a:t>的值是该一维数组的起始地址。虽然这个地址（指纯地址）与该一维数组首元素的地址相同，但它们的基类型是不同的。</a:t>
              </a:r>
              <a:endParaRPr lang="en-US" altLang="zh-CN" sz="1400" b="1">
                <a:solidFill>
                  <a:schemeClr val="bg1"/>
                </a:solidFill>
              </a:endParaRPr>
            </a:p>
          </p:txBody>
        </p:sp>
      </p:grpSp>
      <p:pic>
        <p:nvPicPr>
          <p:cNvPr id="4" name="图片 3"/>
          <p:cNvPicPr>
            <a:picLocks noChangeAspect="1"/>
          </p:cNvPicPr>
          <p:nvPr/>
        </p:nvPicPr>
        <p:blipFill>
          <a:blip r:embed="rId4" cstate="print"/>
          <a:stretch>
            <a:fillRect/>
          </a:stretch>
        </p:blipFill>
        <p:spPr>
          <a:xfrm>
            <a:off x="3553035" y="3747609"/>
            <a:ext cx="3448050" cy="819150"/>
          </a:xfrm>
          <a:prstGeom prst="rect">
            <a:avLst/>
          </a:prstGeom>
        </p:spPr>
      </p:pic>
      <p:graphicFrame>
        <p:nvGraphicFramePr>
          <p:cNvPr id="11" name="表格 10"/>
          <p:cNvGraphicFramePr>
            <a:graphicFrameLocks noGrp="1"/>
          </p:cNvGraphicFramePr>
          <p:nvPr/>
        </p:nvGraphicFramePr>
        <p:xfrm>
          <a:off x="7374862" y="4953733"/>
          <a:ext cx="4037495" cy="870598"/>
        </p:xfrm>
        <a:graphic>
          <a:graphicData uri="http://schemas.openxmlformats.org/drawingml/2006/table">
            <a:tbl>
              <a:tblPr>
                <a:tableStyleId>{5C22544A-7EE6-4342-B048-85BDC9FD1C3A}</a:tableStyleId>
              </a:tblPr>
              <a:tblGrid>
                <a:gridCol w="807499">
                  <a:extLst>
                    <a:ext uri="{9D8B030D-6E8A-4147-A177-3AD203B41FA5}">
                      <a16:colId xmlns:a16="http://schemas.microsoft.com/office/drawing/2014/main" val="20000"/>
                    </a:ext>
                  </a:extLst>
                </a:gridCol>
                <a:gridCol w="807499">
                  <a:extLst>
                    <a:ext uri="{9D8B030D-6E8A-4147-A177-3AD203B41FA5}">
                      <a16:colId xmlns:a16="http://schemas.microsoft.com/office/drawing/2014/main" val="20001"/>
                    </a:ext>
                  </a:extLst>
                </a:gridCol>
                <a:gridCol w="807499">
                  <a:extLst>
                    <a:ext uri="{9D8B030D-6E8A-4147-A177-3AD203B41FA5}">
                      <a16:colId xmlns:a16="http://schemas.microsoft.com/office/drawing/2014/main" val="20002"/>
                    </a:ext>
                  </a:extLst>
                </a:gridCol>
                <a:gridCol w="807499">
                  <a:extLst>
                    <a:ext uri="{9D8B030D-6E8A-4147-A177-3AD203B41FA5}">
                      <a16:colId xmlns:a16="http://schemas.microsoft.com/office/drawing/2014/main" val="20003"/>
                    </a:ext>
                  </a:extLst>
                </a:gridCol>
                <a:gridCol w="807499">
                  <a:extLst>
                    <a:ext uri="{9D8B030D-6E8A-4147-A177-3AD203B41FA5}">
                      <a16:colId xmlns:a16="http://schemas.microsoft.com/office/drawing/2014/main" val="20004"/>
                    </a:ext>
                  </a:extLst>
                </a:gridCol>
              </a:tblGrid>
              <a:tr h="435299">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pPr algn="ctr"/>
                      <a:r>
                        <a:rPr lang="en-US" altLang="zh-CN" sz="1600" smtClean="0"/>
                        <a:t>*p</a:t>
                      </a:r>
                      <a:r>
                        <a:rPr lang="zh-CN" altLang="en-US" sz="1600" smtClean="0"/>
                        <a:t>（数组）</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435299">
                <a:tc>
                  <a:txBody>
                    <a:bodyPr/>
                    <a:lstStyle/>
                    <a:p>
                      <a:pPr algn="ctr"/>
                      <a:r>
                        <a:rPr lang="en-US" altLang="zh-CN" sz="1600" smtClean="0"/>
                        <a:t>p</a:t>
                      </a:r>
                      <a:endParaRPr lang="zh-CN" altLang="en-US" sz="16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600" smtClean="0"/>
                        <a:t>(*p)[0]</a:t>
                      </a:r>
                      <a:endParaRPr lang="zh-CN" altLang="en-US" sz="1600"/>
                    </a:p>
                  </a:txBody>
                  <a:tcPr>
                    <a:lnL w="12700" cmpd="sng">
                      <a:noFill/>
                    </a:lnL>
                    <a:lnT w="12700" cmpd="sng">
                      <a:noFill/>
                    </a:lnT>
                  </a:tcPr>
                </a:tc>
                <a:tc>
                  <a:txBody>
                    <a:bodyPr/>
                    <a:lstStyle/>
                    <a:p>
                      <a:r>
                        <a:rPr lang="en-US" altLang="zh-CN" sz="1600" smtClean="0"/>
                        <a:t>(*p)[1]</a:t>
                      </a:r>
                      <a:endParaRPr lang="zh-CN" altLang="en-US" sz="1600"/>
                    </a:p>
                  </a:txBody>
                  <a:tcPr>
                    <a:lnT w="12700" cmpd="sng">
                      <a:noFill/>
                    </a:lnT>
                  </a:tcPr>
                </a:tc>
                <a:tc>
                  <a:txBody>
                    <a:bodyPr/>
                    <a:lstStyle/>
                    <a:p>
                      <a:r>
                        <a:rPr lang="en-US" altLang="zh-CN" sz="1600" smtClean="0"/>
                        <a:t>(*p)[2]</a:t>
                      </a:r>
                      <a:endParaRPr lang="zh-CN" altLang="en-US" sz="1600"/>
                    </a:p>
                  </a:txBody>
                  <a:tcPr>
                    <a:lnT w="12700" cmpd="sng">
                      <a:noFill/>
                    </a:lnT>
                  </a:tcPr>
                </a:tc>
                <a:tc>
                  <a:txBody>
                    <a:bodyPr/>
                    <a:lstStyle/>
                    <a:p>
                      <a:r>
                        <a:rPr lang="en-US" altLang="zh-CN" sz="1600" smtClean="0"/>
                        <a:t>(*p)[3]</a:t>
                      </a:r>
                      <a:endParaRPr lang="zh-CN" altLang="en-US" sz="1600"/>
                    </a:p>
                  </a:txBody>
                  <a:tcPr>
                    <a:lnT w="12700" cmpd="sng">
                      <a:noFill/>
                    </a:lnT>
                  </a:tcPr>
                </a:tc>
                <a:extLst>
                  <a:ext uri="{0D108BD9-81ED-4DB2-BD59-A6C34878D82A}">
                    <a16:rowId xmlns:a16="http://schemas.microsoft.com/office/drawing/2014/main" val="10001"/>
                  </a:ext>
                </a:extLst>
              </a:tr>
            </a:tbl>
          </a:graphicData>
        </a:graphic>
      </p:graphicFrame>
      <p:cxnSp>
        <p:nvCxnSpPr>
          <p:cNvPr id="15" name="直接箭头连接符 14"/>
          <p:cNvCxnSpPr/>
          <p:nvPr/>
        </p:nvCxnSpPr>
        <p:spPr>
          <a:xfrm>
            <a:off x="7374862" y="5615608"/>
            <a:ext cx="795103"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
        <p:nvSpPr>
          <p:cNvPr id="17" name="圆角矩形 12"/>
          <p:cNvSpPr/>
          <p:nvPr/>
        </p:nvSpPr>
        <p:spPr>
          <a:xfrm>
            <a:off x="749030" y="4597112"/>
            <a:ext cx="6252055" cy="2113435"/>
          </a:xfrm>
          <a:prstGeom prst="roundRect">
            <a:avLst>
              <a:gd name="adj" fmla="val 186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p>
          <a:p>
            <a:pPr defTabSz="363855">
              <a:lnSpc>
                <a:spcPct val="120000"/>
              </a:lnSpc>
            </a:pPr>
            <a:r>
              <a:rPr lang="en-US" altLang="zh-CN" sz="1400"/>
              <a:t>int main()</a:t>
            </a:r>
          </a:p>
          <a:p>
            <a:pPr defTabSz="363855">
              <a:lnSpc>
                <a:spcPct val="120000"/>
              </a:lnSpc>
            </a:pPr>
            <a:r>
              <a:rPr lang="en-US" altLang="zh-CN" sz="1400"/>
              <a:t>{	int a[4]={1,3,5,7};	</a:t>
            </a:r>
            <a:r>
              <a:rPr lang="en-US" altLang="zh-CN" sz="1400" smtClean="0"/>
              <a:t>	</a:t>
            </a:r>
            <a:r>
              <a:rPr lang="en-US" altLang="zh-CN" sz="1400" smtClean="0">
                <a:solidFill>
                  <a:srgbClr val="008000"/>
                </a:solidFill>
              </a:rPr>
              <a:t>//</a:t>
            </a:r>
            <a:r>
              <a:rPr lang="zh-CN" altLang="en-US" sz="1400">
                <a:solidFill>
                  <a:srgbClr val="008000"/>
                </a:solidFill>
              </a:rPr>
              <a:t>定义一维数组</a:t>
            </a:r>
            <a:r>
              <a:rPr lang="en-US" altLang="zh-CN" sz="1400">
                <a:solidFill>
                  <a:srgbClr val="008000"/>
                </a:solidFill>
              </a:rPr>
              <a:t>a</a:t>
            </a:r>
            <a:r>
              <a:rPr lang="zh-CN" altLang="en-US" sz="1400">
                <a:solidFill>
                  <a:srgbClr val="008000"/>
                </a:solidFill>
              </a:rPr>
              <a:t>，包含</a:t>
            </a:r>
            <a:r>
              <a:rPr lang="en-US" altLang="zh-CN" sz="1400">
                <a:solidFill>
                  <a:srgbClr val="008000"/>
                </a:solidFill>
              </a:rPr>
              <a:t>4</a:t>
            </a:r>
            <a:r>
              <a:rPr lang="zh-CN" altLang="en-US" sz="1400">
                <a:solidFill>
                  <a:srgbClr val="008000"/>
                </a:solidFill>
              </a:rPr>
              <a:t>个元素</a:t>
            </a:r>
          </a:p>
          <a:p>
            <a:pPr defTabSz="363855">
              <a:lnSpc>
                <a:spcPct val="120000"/>
              </a:lnSpc>
            </a:pPr>
            <a:r>
              <a:rPr lang="zh-CN" altLang="en-US" sz="1400"/>
              <a:t>	</a:t>
            </a:r>
            <a:r>
              <a:rPr lang="en-US" altLang="zh-CN" sz="1400"/>
              <a:t>int </a:t>
            </a:r>
            <a:r>
              <a:rPr lang="en-US" altLang="zh-CN" sz="1400">
                <a:solidFill>
                  <a:srgbClr val="C00000"/>
                </a:solidFill>
              </a:rPr>
              <a:t>(*p)[4];</a:t>
            </a:r>
            <a:r>
              <a:rPr lang="en-US" altLang="zh-CN" sz="1400"/>
              <a:t>	</a:t>
            </a:r>
            <a:r>
              <a:rPr lang="en-US" altLang="zh-CN" sz="1400" smtClean="0"/>
              <a:t>		</a:t>
            </a:r>
            <a:r>
              <a:rPr lang="en-US" altLang="zh-CN" sz="1400">
                <a:solidFill>
                  <a:srgbClr val="008000"/>
                </a:solidFill>
              </a:rPr>
              <a:t>//</a:t>
            </a:r>
            <a:r>
              <a:rPr lang="zh-CN" altLang="en-US" sz="1400">
                <a:solidFill>
                  <a:srgbClr val="008000"/>
                </a:solidFill>
              </a:rPr>
              <a:t>定义指向包含</a:t>
            </a:r>
            <a:r>
              <a:rPr lang="en-US" altLang="zh-CN" sz="1400">
                <a:solidFill>
                  <a:srgbClr val="008000"/>
                </a:solidFill>
              </a:rPr>
              <a:t>4</a:t>
            </a:r>
            <a:r>
              <a:rPr lang="zh-CN" altLang="en-US" sz="1400">
                <a:solidFill>
                  <a:srgbClr val="008000"/>
                </a:solidFill>
              </a:rPr>
              <a:t>个元素的一维数组的指针变量中</a:t>
            </a:r>
          </a:p>
          <a:p>
            <a:pPr defTabSz="363855">
              <a:lnSpc>
                <a:spcPct val="120000"/>
              </a:lnSpc>
            </a:pPr>
            <a:r>
              <a:rPr lang="zh-CN" altLang="en-US" sz="1400"/>
              <a:t>	</a:t>
            </a:r>
            <a:r>
              <a:rPr lang="en-US" altLang="zh-CN" sz="1400">
                <a:solidFill>
                  <a:srgbClr val="C00000"/>
                </a:solidFill>
              </a:rPr>
              <a:t>p=&amp;a;	</a:t>
            </a:r>
            <a:r>
              <a:rPr lang="en-US" altLang="zh-CN" sz="1400"/>
              <a:t>	</a:t>
            </a:r>
            <a:r>
              <a:rPr lang="en-US" altLang="zh-CN" sz="1400" smtClean="0"/>
              <a:t>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指向一维数组</a:t>
            </a:r>
          </a:p>
          <a:p>
            <a:pPr defTabSz="363855">
              <a:lnSpc>
                <a:spcPct val="120000"/>
              </a:lnSpc>
            </a:pPr>
            <a:r>
              <a:rPr lang="zh-CN" altLang="en-US" sz="1400"/>
              <a:t>	</a:t>
            </a:r>
            <a:r>
              <a:rPr lang="en-US" altLang="zh-CN" sz="1400"/>
              <a:t>printf("%d\n",</a:t>
            </a:r>
            <a:r>
              <a:rPr lang="en-US" altLang="zh-CN" sz="1400">
                <a:solidFill>
                  <a:srgbClr val="C00000"/>
                </a:solidFill>
              </a:rPr>
              <a:t>(*p)[3]</a:t>
            </a:r>
            <a:r>
              <a:rPr lang="en-US" altLang="zh-CN" sz="140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a[3]</a:t>
            </a:r>
            <a:r>
              <a:rPr lang="zh-CN" altLang="en-US" sz="1400">
                <a:solidFill>
                  <a:srgbClr val="008000"/>
                </a:solidFill>
              </a:rPr>
              <a:t>，输出整数</a:t>
            </a:r>
            <a:r>
              <a:rPr lang="en-US" altLang="zh-CN" sz="1400">
                <a:solidFill>
                  <a:srgbClr val="008000"/>
                </a:solidFill>
              </a:rPr>
              <a:t>7</a:t>
            </a:r>
          </a:p>
          <a:p>
            <a:pPr defTabSz="363855">
              <a:lnSpc>
                <a:spcPct val="120000"/>
              </a:lnSpc>
            </a:pPr>
            <a:r>
              <a:rPr lang="en-US" altLang="zh-CN" sz="1400"/>
              <a:t>	return 0;</a:t>
            </a:r>
          </a:p>
          <a:p>
            <a:pPr defTabSz="363855">
              <a:lnSpc>
                <a:spcPct val="120000"/>
              </a:lnSpc>
            </a:pPr>
            <a:r>
              <a:rPr lang="en-US" altLang="zh-CN" sz="1400"/>
              <a:t>}</a:t>
            </a:r>
            <a:endParaRPr lang="zh-CN" altLang="en-US" sz="1400" b="1" dirty="0">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084" y="857433"/>
            <a:ext cx="10515600" cy="953383"/>
          </a:xfrm>
        </p:spPr>
        <p:txBody>
          <a:bodyPr/>
          <a:lstStyle/>
          <a:p>
            <a:r>
              <a:rPr lang="zh-CN" altLang="en-US"/>
              <a:t>指向由</a:t>
            </a:r>
            <a:r>
              <a:rPr lang="en-US" altLang="zh-CN"/>
              <a:t>m</a:t>
            </a:r>
            <a:r>
              <a:rPr lang="zh-CN" altLang="en-US"/>
              <a:t>个元素组成的一维数组的指针变量</a:t>
            </a:r>
          </a:p>
        </p:txBody>
      </p:sp>
      <p:sp>
        <p:nvSpPr>
          <p:cNvPr id="14" name="MH_Desc_1"/>
          <p:cNvSpPr/>
          <p:nvPr>
            <p:custDataLst>
              <p:tags r:id="rId1"/>
            </p:custDataLst>
          </p:nvPr>
        </p:nvSpPr>
        <p:spPr>
          <a:xfrm>
            <a:off x="584084" y="1689652"/>
            <a:ext cx="10749062" cy="321033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a:solidFill>
                  <a:schemeClr val="tx1"/>
                </a:solidFill>
              </a:rPr>
              <a:t>要注意指针变量的类型，从“</a:t>
            </a:r>
            <a:r>
              <a:rPr lang="en-US" altLang="zh-CN">
                <a:solidFill>
                  <a:schemeClr val="tx1"/>
                </a:solidFill>
              </a:rPr>
              <a:t>int (*p)[4];”</a:t>
            </a:r>
            <a:r>
              <a:rPr lang="zh-CN" altLang="en-US">
                <a:solidFill>
                  <a:schemeClr val="tx1"/>
                </a:solidFill>
              </a:rPr>
              <a:t>可以看到，</a:t>
            </a:r>
            <a:r>
              <a:rPr lang="en-US" altLang="zh-CN">
                <a:solidFill>
                  <a:schemeClr val="tx1"/>
                </a:solidFill>
              </a:rPr>
              <a:t>p</a:t>
            </a:r>
            <a:r>
              <a:rPr lang="zh-CN" altLang="en-US">
                <a:solidFill>
                  <a:schemeClr val="tx1"/>
                </a:solidFill>
              </a:rPr>
              <a:t>的类型不是</a:t>
            </a:r>
            <a:r>
              <a:rPr lang="en-US" altLang="zh-CN" smtClean="0">
                <a:solidFill>
                  <a:schemeClr val="tx1"/>
                </a:solidFill>
              </a:rPr>
              <a:t>int *</a:t>
            </a:r>
            <a:r>
              <a:rPr lang="zh-CN" altLang="en-US">
                <a:solidFill>
                  <a:schemeClr val="tx1"/>
                </a:solidFill>
              </a:rPr>
              <a:t>型，而是</a:t>
            </a:r>
            <a:r>
              <a:rPr lang="en-US" altLang="zh-CN" smtClean="0">
                <a:solidFill>
                  <a:schemeClr val="tx1"/>
                </a:solidFill>
              </a:rPr>
              <a:t>int (*)[</a:t>
            </a:r>
            <a:r>
              <a:rPr lang="en-US" altLang="zh-CN">
                <a:solidFill>
                  <a:schemeClr val="tx1"/>
                </a:solidFill>
              </a:rPr>
              <a:t>4]</a:t>
            </a:r>
            <a:r>
              <a:rPr lang="zh-CN" altLang="en-US">
                <a:solidFill>
                  <a:schemeClr val="tx1"/>
                </a:solidFill>
              </a:rPr>
              <a:t>型，</a:t>
            </a:r>
            <a:r>
              <a:rPr lang="en-US" altLang="zh-CN">
                <a:solidFill>
                  <a:schemeClr val="tx1"/>
                </a:solidFill>
              </a:rPr>
              <a:t>p</a:t>
            </a:r>
            <a:r>
              <a:rPr lang="zh-CN" altLang="en-US">
                <a:solidFill>
                  <a:schemeClr val="tx1"/>
                </a:solidFill>
              </a:rPr>
              <a:t>被定义为指向一维整型数组的指针变量，一维数组有</a:t>
            </a:r>
            <a:r>
              <a:rPr lang="en-US" altLang="zh-CN">
                <a:solidFill>
                  <a:schemeClr val="tx1"/>
                </a:solidFill>
              </a:rPr>
              <a:t>4</a:t>
            </a:r>
            <a:r>
              <a:rPr lang="zh-CN" altLang="en-US">
                <a:solidFill>
                  <a:schemeClr val="tx1"/>
                </a:solidFill>
              </a:rPr>
              <a:t>个元素，因此</a:t>
            </a:r>
            <a:r>
              <a:rPr lang="en-US" altLang="zh-CN">
                <a:solidFill>
                  <a:schemeClr val="tx1"/>
                </a:solidFill>
              </a:rPr>
              <a:t>p</a:t>
            </a:r>
            <a:r>
              <a:rPr lang="zh-CN" altLang="en-US">
                <a:solidFill>
                  <a:schemeClr val="tx1"/>
                </a:solidFill>
              </a:rPr>
              <a:t>的基类型是一维数组，其长度是</a:t>
            </a:r>
            <a:r>
              <a:rPr lang="en-US" altLang="zh-CN">
                <a:solidFill>
                  <a:schemeClr val="tx1"/>
                </a:solidFill>
              </a:rPr>
              <a:t>16</a:t>
            </a:r>
            <a:r>
              <a:rPr lang="zh-CN" altLang="en-US">
                <a:solidFill>
                  <a:schemeClr val="tx1"/>
                </a:solidFill>
              </a:rPr>
              <a:t>字节。“*</a:t>
            </a:r>
            <a:r>
              <a:rPr lang="en-US" altLang="zh-CN">
                <a:solidFill>
                  <a:schemeClr val="tx1"/>
                </a:solidFill>
              </a:rPr>
              <a:t>(p+2)+3”</a:t>
            </a:r>
            <a:r>
              <a:rPr lang="zh-CN" altLang="en-US">
                <a:solidFill>
                  <a:schemeClr val="tx1"/>
                </a:solidFill>
              </a:rPr>
              <a:t>括号中的</a:t>
            </a:r>
            <a:r>
              <a:rPr lang="en-US" altLang="zh-CN">
                <a:solidFill>
                  <a:schemeClr val="tx1"/>
                </a:solidFill>
              </a:rPr>
              <a:t>2</a:t>
            </a:r>
            <a:r>
              <a:rPr lang="zh-CN" altLang="en-US">
                <a:solidFill>
                  <a:schemeClr val="tx1"/>
                </a:solidFill>
              </a:rPr>
              <a:t>是以</a:t>
            </a:r>
            <a:r>
              <a:rPr lang="en-US" altLang="zh-CN">
                <a:solidFill>
                  <a:schemeClr val="tx1"/>
                </a:solidFill>
              </a:rPr>
              <a:t>p</a:t>
            </a:r>
            <a:r>
              <a:rPr lang="zh-CN" altLang="en-US">
                <a:solidFill>
                  <a:schemeClr val="tx1"/>
                </a:solidFill>
              </a:rPr>
              <a:t>的基类型</a:t>
            </a:r>
            <a:r>
              <a:rPr lang="en-US" altLang="zh-CN">
                <a:solidFill>
                  <a:schemeClr val="tx1"/>
                </a:solidFill>
              </a:rPr>
              <a:t>(</a:t>
            </a:r>
            <a:r>
              <a:rPr lang="zh-CN" altLang="en-US">
                <a:solidFill>
                  <a:schemeClr val="tx1"/>
                </a:solidFill>
              </a:rPr>
              <a:t>一维整型数组</a:t>
            </a:r>
            <a:r>
              <a:rPr lang="en-US" altLang="zh-CN">
                <a:solidFill>
                  <a:schemeClr val="tx1"/>
                </a:solidFill>
              </a:rPr>
              <a:t>)</a:t>
            </a:r>
            <a:r>
              <a:rPr lang="zh-CN" altLang="en-US">
                <a:solidFill>
                  <a:schemeClr val="tx1"/>
                </a:solidFill>
              </a:rPr>
              <a:t>的长度为单位的，即</a:t>
            </a:r>
            <a:r>
              <a:rPr lang="en-US" altLang="zh-CN">
                <a:solidFill>
                  <a:schemeClr val="tx1"/>
                </a:solidFill>
              </a:rPr>
              <a:t>p</a:t>
            </a:r>
            <a:r>
              <a:rPr lang="zh-CN" altLang="en-US">
                <a:solidFill>
                  <a:schemeClr val="tx1"/>
                </a:solidFill>
              </a:rPr>
              <a:t>每加</a:t>
            </a:r>
            <a:r>
              <a:rPr lang="en-US" altLang="zh-CN">
                <a:solidFill>
                  <a:schemeClr val="tx1"/>
                </a:solidFill>
              </a:rPr>
              <a:t>1</a:t>
            </a:r>
            <a:r>
              <a:rPr lang="zh-CN" altLang="en-US">
                <a:solidFill>
                  <a:schemeClr val="tx1"/>
                </a:solidFill>
              </a:rPr>
              <a:t>，地址就增加</a:t>
            </a:r>
            <a:r>
              <a:rPr lang="en-US" altLang="zh-CN">
                <a:solidFill>
                  <a:schemeClr val="tx1"/>
                </a:solidFill>
              </a:rPr>
              <a:t>16</a:t>
            </a:r>
            <a:r>
              <a:rPr lang="zh-CN" altLang="en-US">
                <a:solidFill>
                  <a:schemeClr val="tx1"/>
                </a:solidFill>
              </a:rPr>
              <a:t>个字节（</a:t>
            </a:r>
            <a:r>
              <a:rPr lang="en-US" altLang="zh-CN">
                <a:solidFill>
                  <a:schemeClr val="tx1"/>
                </a:solidFill>
              </a:rPr>
              <a:t>4</a:t>
            </a:r>
            <a:r>
              <a:rPr lang="zh-CN" altLang="en-US">
                <a:solidFill>
                  <a:schemeClr val="tx1"/>
                </a:solidFill>
              </a:rPr>
              <a:t>个元素，每个元素</a:t>
            </a:r>
            <a:r>
              <a:rPr lang="en-US" altLang="zh-CN">
                <a:solidFill>
                  <a:schemeClr val="tx1"/>
                </a:solidFill>
              </a:rPr>
              <a:t>4</a:t>
            </a:r>
            <a:r>
              <a:rPr lang="zh-CN" altLang="en-US">
                <a:solidFill>
                  <a:schemeClr val="tx1"/>
                </a:solidFill>
              </a:rPr>
              <a:t>个字节），而“*</a:t>
            </a:r>
            <a:r>
              <a:rPr lang="en-US" altLang="zh-CN">
                <a:solidFill>
                  <a:schemeClr val="tx1"/>
                </a:solidFill>
              </a:rPr>
              <a:t>(p+2)+3”</a:t>
            </a:r>
            <a:r>
              <a:rPr lang="zh-CN" altLang="en-US">
                <a:solidFill>
                  <a:schemeClr val="tx1"/>
                </a:solidFill>
              </a:rPr>
              <a:t>括号外的数字</a:t>
            </a:r>
            <a:r>
              <a:rPr lang="en-US" altLang="zh-CN">
                <a:solidFill>
                  <a:schemeClr val="tx1"/>
                </a:solidFill>
              </a:rPr>
              <a:t>3</a:t>
            </a:r>
            <a:r>
              <a:rPr lang="zh-CN" altLang="en-US">
                <a:solidFill>
                  <a:schemeClr val="tx1"/>
                </a:solidFill>
              </a:rPr>
              <a:t>，不是以</a:t>
            </a:r>
            <a:r>
              <a:rPr lang="en-US" altLang="zh-CN">
                <a:solidFill>
                  <a:schemeClr val="tx1"/>
                </a:solidFill>
              </a:rPr>
              <a:t>p</a:t>
            </a:r>
            <a:r>
              <a:rPr lang="zh-CN" altLang="en-US">
                <a:solidFill>
                  <a:schemeClr val="tx1"/>
                </a:solidFill>
              </a:rPr>
              <a:t>的基类型的长度为单位的。由于经过*</a:t>
            </a:r>
            <a:r>
              <a:rPr lang="en-US" altLang="zh-CN">
                <a:solidFill>
                  <a:schemeClr val="tx1"/>
                </a:solidFill>
              </a:rPr>
              <a:t>(p+2)</a:t>
            </a:r>
            <a:r>
              <a:rPr lang="zh-CN" altLang="en-US">
                <a:solidFill>
                  <a:schemeClr val="tx1"/>
                </a:solidFill>
              </a:rPr>
              <a:t>的运算，得到</a:t>
            </a:r>
            <a:r>
              <a:rPr lang="en-US" altLang="zh-CN">
                <a:solidFill>
                  <a:schemeClr val="tx1"/>
                </a:solidFill>
              </a:rPr>
              <a:t>a[2</a:t>
            </a:r>
            <a:r>
              <a:rPr lang="en-US" altLang="zh-CN" smtClean="0">
                <a:solidFill>
                  <a:schemeClr val="tx1"/>
                </a:solidFill>
              </a:rPr>
              <a:t>]</a:t>
            </a:r>
            <a:r>
              <a:rPr lang="zh-CN" altLang="en-US" smtClean="0">
                <a:solidFill>
                  <a:schemeClr val="tx1"/>
                </a:solidFill>
              </a:rPr>
              <a:t>，</a:t>
            </a:r>
            <a:r>
              <a:rPr lang="zh-CN" altLang="en-US">
                <a:solidFill>
                  <a:schemeClr val="tx1"/>
                </a:solidFill>
              </a:rPr>
              <a:t>即</a:t>
            </a:r>
            <a:r>
              <a:rPr lang="en-US" altLang="zh-CN">
                <a:solidFill>
                  <a:schemeClr val="tx1"/>
                </a:solidFill>
              </a:rPr>
              <a:t>&amp;a[2][0</a:t>
            </a:r>
            <a:r>
              <a:rPr lang="en-US" altLang="zh-CN" smtClean="0">
                <a:solidFill>
                  <a:schemeClr val="tx1"/>
                </a:solidFill>
              </a:rPr>
              <a:t>]</a:t>
            </a:r>
            <a:r>
              <a:rPr lang="zh-CN" altLang="en-US" smtClean="0">
                <a:solidFill>
                  <a:schemeClr val="tx1"/>
                </a:solidFill>
              </a:rPr>
              <a:t>，</a:t>
            </a:r>
            <a:r>
              <a:rPr lang="zh-CN" altLang="en-US">
                <a:solidFill>
                  <a:schemeClr val="tx1"/>
                </a:solidFill>
              </a:rPr>
              <a:t>它已经转化为指向列元素的指针了，因此加</a:t>
            </a:r>
            <a:r>
              <a:rPr lang="en-US" altLang="zh-CN">
                <a:solidFill>
                  <a:schemeClr val="tx1"/>
                </a:solidFill>
              </a:rPr>
              <a:t>3</a:t>
            </a:r>
            <a:r>
              <a:rPr lang="zh-CN" altLang="en-US">
                <a:solidFill>
                  <a:schemeClr val="tx1"/>
                </a:solidFill>
              </a:rPr>
              <a:t>是以元素的长度为单位的，加</a:t>
            </a:r>
            <a:r>
              <a:rPr lang="en-US" altLang="zh-CN">
                <a:solidFill>
                  <a:schemeClr val="tx1"/>
                </a:solidFill>
              </a:rPr>
              <a:t>3</a:t>
            </a:r>
            <a:r>
              <a:rPr lang="zh-CN" altLang="en-US">
                <a:solidFill>
                  <a:schemeClr val="tx1"/>
                </a:solidFill>
              </a:rPr>
              <a:t>就是加</a:t>
            </a:r>
            <a:r>
              <a:rPr lang="en-US" altLang="zh-CN">
                <a:solidFill>
                  <a:schemeClr val="tx1"/>
                </a:solidFill>
              </a:rPr>
              <a:t>(3×4)</a:t>
            </a:r>
            <a:r>
              <a:rPr lang="zh-CN" altLang="en-US">
                <a:solidFill>
                  <a:schemeClr val="tx1"/>
                </a:solidFill>
              </a:rPr>
              <a:t>个字节。虽然</a:t>
            </a:r>
            <a:r>
              <a:rPr lang="en-US" altLang="zh-CN">
                <a:solidFill>
                  <a:schemeClr val="tx1"/>
                </a:solidFill>
              </a:rPr>
              <a:t>p+2</a:t>
            </a:r>
            <a:r>
              <a:rPr lang="zh-CN" altLang="en-US">
                <a:solidFill>
                  <a:schemeClr val="tx1"/>
                </a:solidFill>
              </a:rPr>
              <a:t>和*</a:t>
            </a:r>
            <a:r>
              <a:rPr lang="en-US" altLang="zh-CN">
                <a:solidFill>
                  <a:schemeClr val="tx1"/>
                </a:solidFill>
              </a:rPr>
              <a:t>(p+2)</a:t>
            </a:r>
            <a:r>
              <a:rPr lang="zh-CN" altLang="en-US">
                <a:solidFill>
                  <a:schemeClr val="tx1"/>
                </a:solidFill>
              </a:rPr>
              <a:t>具有相同的值，但由于它们所指向的对象的长度不同，因此</a:t>
            </a:r>
            <a:r>
              <a:rPr lang="en-US" altLang="zh-CN">
                <a:solidFill>
                  <a:schemeClr val="tx1"/>
                </a:solidFill>
              </a:rPr>
              <a:t>(p+2)+3</a:t>
            </a:r>
            <a:r>
              <a:rPr lang="zh-CN" altLang="en-US">
                <a:solidFill>
                  <a:schemeClr val="tx1"/>
                </a:solidFill>
              </a:rPr>
              <a:t>和*</a:t>
            </a:r>
            <a:r>
              <a:rPr lang="en-US" altLang="zh-CN">
                <a:solidFill>
                  <a:schemeClr val="tx1"/>
                </a:solidFill>
              </a:rPr>
              <a:t>(p+2)+3</a:t>
            </a:r>
            <a:r>
              <a:rPr lang="zh-CN" altLang="en-US">
                <a:solidFill>
                  <a:schemeClr val="tx1"/>
                </a:solidFill>
              </a:rPr>
              <a:t>的值就不相同了。</a:t>
            </a:r>
            <a:endParaRPr lang="en-US" altLang="zh-CN">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1913318" y="1341743"/>
            <a:ext cx="6614456" cy="712788"/>
          </a:xfrm>
        </p:spPr>
        <p:txBody>
          <a:bodyPr>
            <a:noAutofit/>
          </a:bodyPr>
          <a:lstStyle/>
          <a:p>
            <a:r>
              <a:rPr lang="zh-CN" altLang="en-US" sz="3600"/>
              <a:t>用指向数组的指针作函数参数</a:t>
            </a:r>
            <a:endParaRPr lang="zh-CN" altLang="en-US" sz="3600" dirty="0"/>
          </a:p>
        </p:txBody>
      </p:sp>
      <p:sp>
        <p:nvSpPr>
          <p:cNvPr id="9" name="内容占位符 2"/>
          <p:cNvSpPr>
            <a:spLocks noGrp="1"/>
          </p:cNvSpPr>
          <p:nvPr>
            <p:ph idx="1"/>
          </p:nvPr>
        </p:nvSpPr>
        <p:spPr>
          <a:xfrm>
            <a:off x="859632" y="1826896"/>
            <a:ext cx="10247247" cy="3161350"/>
          </a:xfrm>
        </p:spPr>
        <p:txBody>
          <a:bodyPr anchor="ctr">
            <a:noAutofit/>
          </a:bodyPr>
          <a:lstStyle/>
          <a:p>
            <a:pPr marL="0" indent="0">
              <a:lnSpc>
                <a:spcPct val="150000"/>
              </a:lnSpc>
              <a:buNone/>
            </a:pPr>
            <a:r>
              <a:rPr lang="zh-CN" altLang="en-US" sz="2400">
                <a:solidFill>
                  <a:schemeClr val="tx1">
                    <a:lumMod val="65000"/>
                    <a:lumOff val="35000"/>
                  </a:schemeClr>
                </a:solidFill>
                <a:latin typeface="+mn-ea"/>
                <a:ea typeface="+mn-ea"/>
              </a:rPr>
              <a:t>一维数组名可以作为函数参数，多维数组名也可作函数参数</a:t>
            </a:r>
            <a:r>
              <a:rPr lang="zh-CN" altLang="en-US" sz="2400" smtClean="0">
                <a:solidFill>
                  <a:schemeClr val="tx1">
                    <a:lumMod val="65000"/>
                    <a:lumOff val="35000"/>
                  </a:schemeClr>
                </a:solidFill>
                <a:latin typeface="+mn-ea"/>
                <a:ea typeface="+mn-ea"/>
              </a:rPr>
              <a:t>。</a:t>
            </a:r>
            <a:endParaRPr lang="en-US" altLang="zh-CN" sz="2400" smtClean="0">
              <a:solidFill>
                <a:schemeClr val="tx1">
                  <a:lumMod val="65000"/>
                  <a:lumOff val="35000"/>
                </a:schemeClr>
              </a:solidFill>
              <a:latin typeface="+mn-ea"/>
              <a:ea typeface="+mn-ea"/>
            </a:endParaRPr>
          </a:p>
          <a:p>
            <a:pPr marL="0" indent="0">
              <a:lnSpc>
                <a:spcPct val="150000"/>
              </a:lnSpc>
              <a:buNone/>
            </a:pPr>
            <a:r>
              <a:rPr lang="zh-CN" altLang="en-US" sz="2400" smtClean="0">
                <a:solidFill>
                  <a:schemeClr val="tx1">
                    <a:lumMod val="65000"/>
                    <a:lumOff val="35000"/>
                  </a:schemeClr>
                </a:solidFill>
                <a:latin typeface="+mn-ea"/>
                <a:ea typeface="+mn-ea"/>
              </a:rPr>
              <a:t>用</a:t>
            </a:r>
            <a:r>
              <a:rPr lang="zh-CN" altLang="en-US" sz="2400" b="1">
                <a:solidFill>
                  <a:schemeClr val="tx1">
                    <a:lumMod val="65000"/>
                    <a:lumOff val="35000"/>
                  </a:schemeClr>
                </a:solidFill>
                <a:latin typeface="+mn-ea"/>
                <a:ea typeface="+mn-ea"/>
              </a:rPr>
              <a:t>指针变量作形参</a:t>
            </a:r>
            <a:r>
              <a:rPr lang="zh-CN" altLang="en-US" sz="2400">
                <a:solidFill>
                  <a:schemeClr val="tx1">
                    <a:lumMod val="65000"/>
                    <a:lumOff val="35000"/>
                  </a:schemeClr>
                </a:solidFill>
                <a:latin typeface="+mn-ea"/>
                <a:ea typeface="+mn-ea"/>
              </a:rPr>
              <a:t>，以接受实参数组名传递来的地址。可以有两种方法</a:t>
            </a:r>
            <a:r>
              <a:rPr lang="en-US" altLang="zh-CN" sz="2400">
                <a:solidFill>
                  <a:schemeClr val="tx1">
                    <a:lumMod val="65000"/>
                    <a:lumOff val="35000"/>
                  </a:schemeClr>
                </a:solidFill>
                <a:latin typeface="+mn-ea"/>
                <a:ea typeface="+mn-ea"/>
              </a:rPr>
              <a:t>: </a:t>
            </a:r>
            <a:endParaRPr lang="en-US" altLang="zh-CN" sz="2400" smtClean="0">
              <a:solidFill>
                <a:schemeClr val="tx1">
                  <a:lumMod val="65000"/>
                  <a:lumOff val="35000"/>
                </a:schemeClr>
              </a:solidFill>
              <a:latin typeface="+mn-ea"/>
              <a:ea typeface="+mn-ea"/>
            </a:endParaRPr>
          </a:p>
          <a:p>
            <a:pPr marL="0" indent="0">
              <a:lnSpc>
                <a:spcPct val="150000"/>
              </a:lnSpc>
              <a:buNone/>
            </a:pPr>
            <a:r>
              <a:rPr lang="en-US" altLang="zh-CN" sz="2400" b="1" smtClean="0">
                <a:solidFill>
                  <a:schemeClr val="tx1">
                    <a:lumMod val="65000"/>
                    <a:lumOff val="35000"/>
                  </a:schemeClr>
                </a:solidFill>
                <a:latin typeface="+mn-ea"/>
                <a:ea typeface="+mn-ea"/>
              </a:rPr>
              <a:t>① </a:t>
            </a:r>
            <a:r>
              <a:rPr lang="zh-CN" altLang="en-US" sz="2400" b="1" smtClean="0">
                <a:solidFill>
                  <a:schemeClr val="tx1">
                    <a:lumMod val="65000"/>
                    <a:lumOff val="35000"/>
                  </a:schemeClr>
                </a:solidFill>
                <a:latin typeface="+mn-ea"/>
                <a:ea typeface="+mn-ea"/>
              </a:rPr>
              <a:t>用</a:t>
            </a:r>
            <a:r>
              <a:rPr lang="zh-CN" altLang="en-US" sz="2400" b="1">
                <a:solidFill>
                  <a:schemeClr val="tx1">
                    <a:lumMod val="65000"/>
                    <a:lumOff val="35000"/>
                  </a:schemeClr>
                </a:solidFill>
                <a:latin typeface="+mn-ea"/>
                <a:ea typeface="+mn-ea"/>
              </a:rPr>
              <a:t>指向变量的指针变量</a:t>
            </a:r>
            <a:r>
              <a:rPr lang="zh-CN" altLang="en-US" sz="2400" b="1" smtClean="0">
                <a:solidFill>
                  <a:schemeClr val="tx1">
                    <a:lumMod val="65000"/>
                    <a:lumOff val="35000"/>
                  </a:schemeClr>
                </a:solidFill>
                <a:latin typeface="+mn-ea"/>
                <a:ea typeface="+mn-ea"/>
              </a:rPr>
              <a:t>；</a:t>
            </a:r>
            <a:endParaRPr lang="en-US" altLang="zh-CN" sz="2400" b="1" smtClean="0">
              <a:solidFill>
                <a:schemeClr val="tx1">
                  <a:lumMod val="65000"/>
                  <a:lumOff val="35000"/>
                </a:schemeClr>
              </a:solidFill>
              <a:latin typeface="+mn-ea"/>
              <a:ea typeface="+mn-ea"/>
            </a:endParaRPr>
          </a:p>
          <a:p>
            <a:pPr marL="0" indent="0">
              <a:lnSpc>
                <a:spcPct val="150000"/>
              </a:lnSpc>
              <a:buNone/>
            </a:pPr>
            <a:r>
              <a:rPr lang="zh-CN" altLang="en-US" sz="2400" b="1" smtClean="0">
                <a:solidFill>
                  <a:schemeClr val="tx1">
                    <a:lumMod val="65000"/>
                    <a:lumOff val="35000"/>
                  </a:schemeClr>
                </a:solidFill>
                <a:latin typeface="+mn-ea"/>
                <a:ea typeface="+mn-ea"/>
              </a:rPr>
              <a:t>② 用</a:t>
            </a:r>
            <a:r>
              <a:rPr lang="zh-CN" altLang="en-US" sz="2400" b="1">
                <a:solidFill>
                  <a:schemeClr val="tx1">
                    <a:lumMod val="65000"/>
                    <a:lumOff val="35000"/>
                  </a:schemeClr>
                </a:solidFill>
                <a:latin typeface="+mn-ea"/>
                <a:ea typeface="+mn-ea"/>
              </a:rPr>
              <a:t>指向一维数组的指针变量。</a:t>
            </a:r>
            <a:endParaRPr lang="zh-CN" altLang="en-US" sz="2400" b="1" dirty="0">
              <a:solidFill>
                <a:schemeClr val="tx1">
                  <a:lumMod val="65000"/>
                  <a:lumOff val="35000"/>
                </a:schemeClr>
              </a:solidFill>
              <a:latin typeface="+mn-ea"/>
              <a:ea typeface="+mn-ea"/>
            </a:endParaRPr>
          </a:p>
        </p:txBody>
      </p:sp>
      <p:grpSp>
        <p:nvGrpSpPr>
          <p:cNvPr id="10" name="组合 9"/>
          <p:cNvGrpSpPr/>
          <p:nvPr/>
        </p:nvGrpSpPr>
        <p:grpSpPr>
          <a:xfrm>
            <a:off x="859632" y="1373768"/>
            <a:ext cx="7128000" cy="657226"/>
            <a:chOff x="3275013" y="1898650"/>
            <a:chExt cx="7128000" cy="657226"/>
          </a:xfrm>
        </p:grpSpPr>
        <p:sp>
          <p:nvSpPr>
            <p:cNvPr id="11"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p:cNvSpPr/>
            <p:nvPr>
              <p:custDataLst>
                <p:tags r:id="rId6"/>
              </p:custDataLst>
            </p:nvPr>
          </p:nvSpPr>
          <p:spPr>
            <a:xfrm>
              <a:off x="3275013" y="2509839"/>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p:cNvGrpSpPr/>
          <p:nvPr/>
        </p:nvGrpSpPr>
        <p:grpSpPr>
          <a:xfrm>
            <a:off x="3978879" y="4753710"/>
            <a:ext cx="7128000" cy="634206"/>
            <a:chOff x="1715964" y="5391945"/>
            <a:chExt cx="7128000" cy="634206"/>
          </a:xfrm>
        </p:grpSpPr>
        <p:sp>
          <p:nvSpPr>
            <p:cNvPr id="15"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p:cNvSpPr/>
            <p:nvPr>
              <p:custDataLst>
                <p:tags r:id="rId3"/>
              </p:custDataLst>
            </p:nvPr>
          </p:nvSpPr>
          <p:spPr>
            <a:xfrm>
              <a:off x="1715964" y="5391945"/>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用指向数组的指针作函数参数</a:t>
            </a:r>
          </a:p>
        </p:txBody>
      </p:sp>
      <p:sp>
        <p:nvSpPr>
          <p:cNvPr id="3" name="内容占位符 2"/>
          <p:cNvSpPr>
            <a:spLocks noGrp="1"/>
          </p:cNvSpPr>
          <p:nvPr>
            <p:ph idx="1"/>
          </p:nvPr>
        </p:nvSpPr>
        <p:spPr>
          <a:xfrm>
            <a:off x="501197" y="1090740"/>
            <a:ext cx="10807646"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8.14】</a:t>
            </a:r>
            <a:r>
              <a:rPr lang="zh-CN" altLang="en-US" sz="2000">
                <a:solidFill>
                  <a:schemeClr val="accent1"/>
                </a:solidFill>
              </a:rPr>
              <a:t>有一个班，</a:t>
            </a:r>
            <a:r>
              <a:rPr lang="en-US" altLang="zh-CN" sz="2000">
                <a:solidFill>
                  <a:schemeClr val="accent1"/>
                </a:solidFill>
              </a:rPr>
              <a:t>3</a:t>
            </a:r>
            <a:r>
              <a:rPr lang="zh-CN" altLang="en-US" sz="2000">
                <a:solidFill>
                  <a:schemeClr val="accent1"/>
                </a:solidFill>
              </a:rPr>
              <a:t>个学生，各学</a:t>
            </a:r>
            <a:r>
              <a:rPr lang="en-US" altLang="zh-CN" sz="2000">
                <a:solidFill>
                  <a:schemeClr val="accent1"/>
                </a:solidFill>
              </a:rPr>
              <a:t>4</a:t>
            </a:r>
            <a:r>
              <a:rPr lang="zh-CN" altLang="en-US" sz="2000">
                <a:solidFill>
                  <a:schemeClr val="accent1"/>
                </a:solidFill>
              </a:rPr>
              <a:t>门课，计算总平均分数以及第</a:t>
            </a:r>
            <a:r>
              <a:rPr lang="en-US" altLang="zh-CN" sz="2000">
                <a:solidFill>
                  <a:schemeClr val="accent1"/>
                </a:solidFill>
              </a:rPr>
              <a:t>n</a:t>
            </a:r>
            <a:r>
              <a:rPr lang="zh-CN" altLang="en-US" sz="2000">
                <a:solidFill>
                  <a:schemeClr val="accent1"/>
                </a:solidFill>
              </a:rPr>
              <a:t>个学生的成绩。 </a:t>
            </a:r>
          </a:p>
        </p:txBody>
      </p:sp>
      <p:sp>
        <p:nvSpPr>
          <p:cNvPr id="14" name="圆角矩形 12"/>
          <p:cNvSpPr/>
          <p:nvPr/>
        </p:nvSpPr>
        <p:spPr>
          <a:xfrm>
            <a:off x="749030" y="1595337"/>
            <a:ext cx="10700847" cy="3324533"/>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855"/>
            <a:r>
              <a:rPr lang="en-US" altLang="zh-CN" sz="1400"/>
              <a:t>#include &lt;stdio.h&gt;</a:t>
            </a:r>
          </a:p>
          <a:p>
            <a:pPr defTabSz="363855"/>
            <a:r>
              <a:rPr lang="en-US" altLang="zh-CN" sz="1400"/>
              <a:t>int main()</a:t>
            </a:r>
          </a:p>
          <a:p>
            <a:pPr defTabSz="363855"/>
            <a:r>
              <a:rPr lang="en-US" altLang="zh-CN" sz="1400"/>
              <a:t>{	void average(float *p,int n);</a:t>
            </a:r>
          </a:p>
          <a:p>
            <a:pPr defTabSz="363855"/>
            <a:r>
              <a:rPr lang="en-US" altLang="zh-CN" sz="1400"/>
              <a:t>	void search(float (*p)[4],int n);</a:t>
            </a:r>
          </a:p>
          <a:p>
            <a:pPr defTabSz="363855"/>
            <a:r>
              <a:rPr lang="en-US" altLang="zh-CN" sz="1400"/>
              <a:t>	float score[3][4]={{65,67,70,60},{80,87,90,81},{90,99,100,98}};</a:t>
            </a:r>
          </a:p>
          <a:p>
            <a:pPr defTabSz="363855"/>
            <a:r>
              <a:rPr lang="en-US" altLang="zh-CN" sz="1400"/>
              <a:t>	average(</a:t>
            </a:r>
            <a:r>
              <a:rPr lang="en-US" altLang="zh-CN" sz="1400">
                <a:solidFill>
                  <a:schemeClr val="accent6"/>
                </a:solidFill>
              </a:rPr>
              <a:t>*score</a:t>
            </a:r>
            <a:r>
              <a:rPr lang="en-US" altLang="zh-CN" sz="1400"/>
              <a:t>,12);		</a:t>
            </a:r>
            <a:r>
              <a:rPr lang="en-US" altLang="zh-CN" sz="1400">
                <a:solidFill>
                  <a:srgbClr val="008000"/>
                </a:solidFill>
              </a:rPr>
              <a:t>//</a:t>
            </a:r>
            <a:r>
              <a:rPr lang="zh-CN" altLang="en-US" sz="1400">
                <a:solidFill>
                  <a:srgbClr val="008000"/>
                </a:solidFill>
              </a:rPr>
              <a:t>求</a:t>
            </a:r>
            <a:r>
              <a:rPr lang="en-US" altLang="zh-CN" sz="1400">
                <a:solidFill>
                  <a:srgbClr val="008000"/>
                </a:solidFill>
              </a:rPr>
              <a:t>12</a:t>
            </a:r>
            <a:r>
              <a:rPr lang="zh-CN" altLang="en-US" sz="1400">
                <a:solidFill>
                  <a:srgbClr val="008000"/>
                </a:solidFill>
              </a:rPr>
              <a:t>个分数的平均分</a:t>
            </a:r>
          </a:p>
          <a:p>
            <a:pPr defTabSz="363855"/>
            <a:r>
              <a:rPr lang="zh-CN" altLang="en-US" sz="1400"/>
              <a:t>	</a:t>
            </a:r>
            <a:r>
              <a:rPr lang="en-US" altLang="zh-CN" sz="1400"/>
              <a:t>search(</a:t>
            </a:r>
            <a:r>
              <a:rPr lang="en-US" altLang="zh-CN" sz="1400">
                <a:solidFill>
                  <a:schemeClr val="accent6"/>
                </a:solidFill>
              </a:rPr>
              <a:t>score</a:t>
            </a:r>
            <a:r>
              <a:rPr lang="en-US" altLang="zh-CN" sz="1400"/>
              <a:t>,2);		</a:t>
            </a:r>
            <a:r>
              <a:rPr lang="en-US" altLang="zh-CN" sz="1400" smtClean="0"/>
              <a:t>	</a:t>
            </a:r>
            <a:r>
              <a:rPr lang="en-US" altLang="zh-CN" sz="1400">
                <a:solidFill>
                  <a:srgbClr val="008000"/>
                </a:solidFill>
              </a:rPr>
              <a:t>//</a:t>
            </a:r>
            <a:r>
              <a:rPr lang="zh-CN" altLang="en-US" sz="1400">
                <a:solidFill>
                  <a:srgbClr val="008000"/>
                </a:solidFill>
              </a:rPr>
              <a:t>求序号为</a:t>
            </a:r>
            <a:r>
              <a:rPr lang="en-US" altLang="zh-CN" sz="1400">
                <a:solidFill>
                  <a:srgbClr val="008000"/>
                </a:solidFill>
              </a:rPr>
              <a:t>2</a:t>
            </a:r>
            <a:r>
              <a:rPr lang="zh-CN" altLang="en-US" sz="1400">
                <a:solidFill>
                  <a:srgbClr val="008000"/>
                </a:solidFill>
              </a:rPr>
              <a:t>的学生的成绩</a:t>
            </a:r>
          </a:p>
          <a:p>
            <a:pPr defTabSz="363855"/>
            <a:r>
              <a:rPr lang="zh-CN" altLang="en-US" sz="1400"/>
              <a:t>	</a:t>
            </a:r>
            <a:r>
              <a:rPr lang="en-US" altLang="zh-CN" sz="1400"/>
              <a:t>return 0;</a:t>
            </a:r>
          </a:p>
          <a:p>
            <a:pPr defTabSz="363855"/>
            <a:r>
              <a:rPr lang="en-US" altLang="zh-CN" sz="1400"/>
              <a:t>}</a:t>
            </a:r>
          </a:p>
          <a:p>
            <a:pPr defTabSz="363855"/>
            <a:endParaRPr lang="en-US" altLang="zh-CN" sz="1400"/>
          </a:p>
          <a:p>
            <a:pPr defTabSz="363855"/>
            <a:r>
              <a:rPr lang="en-US" altLang="zh-CN" sz="1400"/>
              <a:t>void average(</a:t>
            </a:r>
            <a:r>
              <a:rPr lang="en-US" altLang="zh-CN" sz="1400">
                <a:solidFill>
                  <a:schemeClr val="accent6"/>
                </a:solidFill>
              </a:rPr>
              <a:t>float *p</a:t>
            </a:r>
            <a:r>
              <a:rPr lang="en-US" altLang="zh-CN" sz="1400"/>
              <a:t>,int n)	</a:t>
            </a:r>
            <a:r>
              <a:rPr lang="en-US" altLang="zh-CN" sz="1400" smtClean="0"/>
              <a:t>	</a:t>
            </a:r>
            <a:r>
              <a:rPr lang="en-US" altLang="zh-CN" sz="1400">
                <a:solidFill>
                  <a:srgbClr val="008000"/>
                </a:solidFill>
              </a:rPr>
              <a:t>//</a:t>
            </a:r>
            <a:r>
              <a:rPr lang="zh-CN" altLang="en-US" sz="1400">
                <a:solidFill>
                  <a:srgbClr val="008000"/>
                </a:solidFill>
              </a:rPr>
              <a:t>定义求平均成绩的函数</a:t>
            </a:r>
          </a:p>
          <a:p>
            <a:pPr defTabSz="363855"/>
            <a:r>
              <a:rPr lang="en-US" altLang="zh-CN" sz="1400"/>
              <a:t>{	float *p_end;</a:t>
            </a:r>
          </a:p>
          <a:p>
            <a:pPr defTabSz="363855"/>
            <a:r>
              <a:rPr lang="en-US" altLang="zh-CN" sz="1400"/>
              <a:t>	float sum=0,aver;</a:t>
            </a:r>
          </a:p>
          <a:p>
            <a:pPr defTabSz="363855"/>
            <a:r>
              <a:rPr lang="en-US" altLang="zh-CN" sz="1400"/>
              <a:t>	p_end=p+n-1</a:t>
            </a:r>
            <a:r>
              <a:rPr lang="en-US" altLang="zh-CN" sz="1400" smtClean="0"/>
              <a:t>;</a:t>
            </a:r>
          </a:p>
          <a:p>
            <a:pPr defTabSz="363855"/>
            <a:r>
              <a:rPr lang="en-US" altLang="zh-CN" sz="1400"/>
              <a:t>	</a:t>
            </a:r>
            <a:r>
              <a:rPr lang="en-US" altLang="zh-CN" sz="1400">
                <a:solidFill>
                  <a:srgbClr val="008000"/>
                </a:solidFill>
              </a:rPr>
              <a:t>//n</a:t>
            </a:r>
            <a:r>
              <a:rPr lang="zh-CN" altLang="en-US" sz="1400">
                <a:solidFill>
                  <a:srgbClr val="008000"/>
                </a:solidFill>
              </a:rPr>
              <a:t>的值为</a:t>
            </a:r>
            <a:r>
              <a:rPr lang="en-US" altLang="zh-CN" sz="1400">
                <a:solidFill>
                  <a:srgbClr val="008000"/>
                </a:solidFill>
              </a:rPr>
              <a:t>12</a:t>
            </a:r>
            <a:r>
              <a:rPr lang="zh-CN" altLang="en-US" sz="1400">
                <a:solidFill>
                  <a:srgbClr val="008000"/>
                </a:solidFill>
              </a:rPr>
              <a:t>时，</a:t>
            </a:r>
            <a:r>
              <a:rPr lang="en-US" altLang="zh-CN" sz="1400">
                <a:solidFill>
                  <a:srgbClr val="008000"/>
                </a:solidFill>
              </a:rPr>
              <a:t>p_end</a:t>
            </a:r>
            <a:r>
              <a:rPr lang="zh-CN" altLang="en-US" sz="1400">
                <a:solidFill>
                  <a:srgbClr val="008000"/>
                </a:solidFill>
              </a:rPr>
              <a:t>的值是</a:t>
            </a:r>
            <a:r>
              <a:rPr lang="en-US" altLang="zh-CN" sz="1400">
                <a:solidFill>
                  <a:srgbClr val="008000"/>
                </a:solidFill>
              </a:rPr>
              <a:t>p+11</a:t>
            </a:r>
            <a:r>
              <a:rPr lang="zh-CN" altLang="en-US" sz="1400">
                <a:solidFill>
                  <a:srgbClr val="008000"/>
                </a:solidFill>
              </a:rPr>
              <a:t>，指向最后一个元素</a:t>
            </a:r>
          </a:p>
          <a:p>
            <a:pPr defTabSz="363855"/>
            <a:r>
              <a:rPr lang="zh-CN" altLang="en-US" sz="1400"/>
              <a:t>	</a:t>
            </a:r>
            <a:r>
              <a:rPr lang="en-US" altLang="zh-CN" sz="1400"/>
              <a:t>for(;p&lt;=p_end;p++)</a:t>
            </a:r>
          </a:p>
          <a:p>
            <a:pPr defTabSz="363855"/>
            <a:r>
              <a:rPr lang="en-US" altLang="zh-CN" sz="1400"/>
              <a:t>		sum=sum+(*p);</a:t>
            </a:r>
          </a:p>
          <a:p>
            <a:pPr defTabSz="363855"/>
            <a:r>
              <a:rPr lang="en-US" altLang="zh-CN" sz="1400"/>
              <a:t>	aver=sum/n;</a:t>
            </a:r>
          </a:p>
          <a:p>
            <a:pPr defTabSz="363855"/>
            <a:r>
              <a:rPr lang="en-US" altLang="zh-CN" sz="1400"/>
              <a:t>	printf("average=%5.2f\n",aver);</a:t>
            </a:r>
          </a:p>
          <a:p>
            <a:pPr defTabSz="363855"/>
            <a:r>
              <a:rPr lang="en-US" altLang="zh-CN" sz="1400"/>
              <a:t>}</a:t>
            </a:r>
          </a:p>
          <a:p>
            <a:pPr defTabSz="363855"/>
            <a:endParaRPr lang="en-US" altLang="zh-CN" sz="1400"/>
          </a:p>
          <a:p>
            <a:pPr defTabSz="363855"/>
            <a:r>
              <a:rPr lang="en-US" altLang="zh-CN" sz="1400"/>
              <a:t>void search(</a:t>
            </a:r>
            <a:r>
              <a:rPr lang="en-US" altLang="zh-CN" sz="1400">
                <a:solidFill>
                  <a:schemeClr val="accent6"/>
                </a:solidFill>
              </a:rPr>
              <a:t>float (*p)[4]</a:t>
            </a:r>
            <a:r>
              <a:rPr lang="en-US" altLang="zh-CN" sz="1400"/>
              <a:t>,int n</a:t>
            </a:r>
            <a:r>
              <a:rPr lang="en-US" altLang="zh-CN" sz="1400" smtClean="0"/>
              <a:t>)</a:t>
            </a:r>
          </a:p>
          <a:p>
            <a:pPr defTabSz="363855"/>
            <a:r>
              <a:rPr lang="en-US" altLang="zh-CN" sz="1400">
                <a:solidFill>
                  <a:srgbClr val="008000"/>
                </a:solidFill>
              </a:rPr>
              <a:t>//p</a:t>
            </a:r>
            <a:r>
              <a:rPr lang="zh-CN" altLang="en-US" sz="1400">
                <a:solidFill>
                  <a:srgbClr val="008000"/>
                </a:solidFill>
              </a:rPr>
              <a:t>是指向具有</a:t>
            </a:r>
            <a:r>
              <a:rPr lang="en-US" altLang="zh-CN" sz="1400">
                <a:solidFill>
                  <a:srgbClr val="008000"/>
                </a:solidFill>
              </a:rPr>
              <a:t>4</a:t>
            </a:r>
            <a:r>
              <a:rPr lang="zh-CN" altLang="en-US" sz="1400">
                <a:solidFill>
                  <a:srgbClr val="008000"/>
                </a:solidFill>
              </a:rPr>
              <a:t>个元素的一维数组的指针</a:t>
            </a:r>
          </a:p>
          <a:p>
            <a:pPr defTabSz="363855"/>
            <a:r>
              <a:rPr lang="en-US" altLang="zh-CN" sz="1400"/>
              <a:t>{	int i;</a:t>
            </a:r>
          </a:p>
          <a:p>
            <a:pPr defTabSz="363855"/>
            <a:r>
              <a:rPr lang="en-US" altLang="zh-CN" sz="1400"/>
              <a:t>	printf("The score of No.%d are:\n",n);</a:t>
            </a:r>
          </a:p>
          <a:p>
            <a:pPr defTabSz="363855"/>
            <a:r>
              <a:rPr lang="en-US" altLang="zh-CN" sz="1400"/>
              <a:t>	for(i=0;i&lt;4;i++)</a:t>
            </a:r>
          </a:p>
          <a:p>
            <a:pPr defTabSz="363855"/>
            <a:r>
              <a:rPr lang="en-US" altLang="zh-CN" sz="1400"/>
              <a:t>		printf("%5.2f ",</a:t>
            </a:r>
            <a:r>
              <a:rPr lang="en-US" altLang="zh-CN" sz="1400">
                <a:solidFill>
                  <a:schemeClr val="accent6"/>
                </a:solidFill>
              </a:rPr>
              <a:t>*(*(p+n)+i)</a:t>
            </a:r>
            <a:r>
              <a:rPr lang="en-US" altLang="zh-CN" sz="1400"/>
              <a:t>); </a:t>
            </a:r>
          </a:p>
          <a:p>
            <a:pPr defTabSz="363855"/>
            <a:r>
              <a:rPr lang="en-US" altLang="zh-CN" sz="1400"/>
              <a:t>	printf("\n");</a:t>
            </a:r>
          </a:p>
          <a:p>
            <a:pPr defTabSz="363855"/>
            <a:r>
              <a:rPr lang="en-US" altLang="zh-CN" sz="1400"/>
              <a:t>}</a:t>
            </a:r>
            <a:endParaRPr lang="zh-CN" altLang="en-US" sz="1400" b="1" dirty="0">
              <a:solidFill>
                <a:srgbClr val="008000"/>
              </a:solidFill>
            </a:endParaRPr>
          </a:p>
        </p:txBody>
      </p:sp>
      <p:cxnSp>
        <p:nvCxnSpPr>
          <p:cNvPr id="15" name="直接连接符 14"/>
          <p:cNvCxnSpPr/>
          <p:nvPr/>
        </p:nvCxnSpPr>
        <p:spPr>
          <a:xfrm>
            <a:off x="5904326" y="1595337"/>
            <a:ext cx="0" cy="3324533"/>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5741578" y="2116690"/>
            <a:ext cx="325496" cy="260107"/>
            <a:chOff x="5926033" y="1926699"/>
            <a:chExt cx="325496" cy="260107"/>
          </a:xfrm>
        </p:grpSpPr>
        <p:sp>
          <p:nvSpPr>
            <p:cNvPr id="17" name="MH_Other_2"/>
            <p:cNvSpPr/>
            <p:nvPr>
              <p:custDataLst>
                <p:tags r:id="rId10"/>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8" name="MH_Other_3"/>
            <p:cNvSpPr/>
            <p:nvPr>
              <p:custDataLst>
                <p:tags r:id="rId11"/>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4"/>
            <p:cNvSpPr/>
            <p:nvPr>
              <p:custDataLst>
                <p:tags r:id="rId12"/>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5"/>
            <p:cNvSpPr/>
            <p:nvPr>
              <p:custDataLst>
                <p:tags r:id="rId13"/>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6"/>
            <p:cNvSpPr/>
            <p:nvPr>
              <p:custDataLst>
                <p:tags r:id="rId14"/>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7"/>
            <p:cNvSpPr/>
            <p:nvPr>
              <p:custDataLst>
                <p:tags r:id="rId15"/>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3" name="组合 22"/>
          <p:cNvGrpSpPr/>
          <p:nvPr/>
        </p:nvGrpSpPr>
        <p:grpSpPr>
          <a:xfrm>
            <a:off x="5741578" y="4147199"/>
            <a:ext cx="325496" cy="260106"/>
            <a:chOff x="5926033" y="5434781"/>
            <a:chExt cx="325496" cy="260106"/>
          </a:xfrm>
        </p:grpSpPr>
        <p:sp>
          <p:nvSpPr>
            <p:cNvPr id="24" name="MH_Other_8"/>
            <p:cNvSpPr/>
            <p:nvPr>
              <p:custDataLst>
                <p:tags r:id="rId4"/>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9"/>
            <p:cNvSpPr/>
            <p:nvPr>
              <p:custDataLst>
                <p:tags r:id="rId5"/>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10"/>
            <p:cNvSpPr/>
            <p:nvPr>
              <p:custDataLst>
                <p:tags r:id="rId6"/>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11"/>
            <p:cNvSpPr/>
            <p:nvPr>
              <p:custDataLst>
                <p:tags r:id="rId7"/>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2"/>
            <p:cNvSpPr/>
            <p:nvPr>
              <p:custDataLst>
                <p:tags r:id="rId8"/>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3"/>
            <p:cNvSpPr/>
            <p:nvPr>
              <p:custDataLst>
                <p:tags r:id="rId9"/>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11" name="图片 10"/>
          <p:cNvPicPr>
            <a:picLocks noChangeAspect="1"/>
          </p:cNvPicPr>
          <p:nvPr/>
        </p:nvPicPr>
        <p:blipFill>
          <a:blip r:embed="rId18" cstate="print"/>
          <a:stretch>
            <a:fillRect/>
          </a:stretch>
        </p:blipFill>
        <p:spPr>
          <a:xfrm>
            <a:off x="7973252" y="4410264"/>
            <a:ext cx="3476625" cy="962025"/>
          </a:xfrm>
          <a:prstGeom prst="rect">
            <a:avLst/>
          </a:prstGeom>
        </p:spPr>
      </p:pic>
      <p:grpSp>
        <p:nvGrpSpPr>
          <p:cNvPr id="31" name="组合 30"/>
          <p:cNvGrpSpPr/>
          <p:nvPr/>
        </p:nvGrpSpPr>
        <p:grpSpPr>
          <a:xfrm>
            <a:off x="749030" y="5113136"/>
            <a:ext cx="6748568" cy="1039185"/>
            <a:chOff x="8582294" y="4088153"/>
            <a:chExt cx="6964056" cy="1039185"/>
          </a:xfrm>
        </p:grpSpPr>
        <p:sp>
          <p:nvSpPr>
            <p:cNvPr id="32" name="MH_Other_1"/>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33" name="MH_SubTitle_1"/>
            <p:cNvSpPr/>
            <p:nvPr>
              <p:custDataLst>
                <p:tags r:id="rId2"/>
              </p:custDataLst>
            </p:nvPr>
          </p:nvSpPr>
          <p:spPr>
            <a:xfrm>
              <a:off x="9371544" y="4088153"/>
              <a:ext cx="6171201" cy="103918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实参与形参如果是指针类型，应当注意它们的</a:t>
              </a:r>
              <a:r>
                <a:rPr lang="zh-CN" altLang="en-US" sz="1600" b="1">
                  <a:solidFill>
                    <a:schemeClr val="tx1">
                      <a:lumMod val="75000"/>
                      <a:lumOff val="25000"/>
                    </a:schemeClr>
                  </a:solidFill>
                </a:rPr>
                <a:t>基类型必须一致</a:t>
              </a:r>
              <a:r>
                <a:rPr lang="zh-CN" altLang="en-US" sz="1600">
                  <a:solidFill>
                    <a:schemeClr val="tx1">
                      <a:lumMod val="75000"/>
                      <a:lumOff val="25000"/>
                    </a:schemeClr>
                  </a:solidFill>
                </a:rPr>
                <a:t>。不应把</a:t>
              </a:r>
              <a:r>
                <a:rPr lang="en-US" altLang="zh-CN" sz="1600" smtClean="0">
                  <a:solidFill>
                    <a:schemeClr val="tx1">
                      <a:lumMod val="75000"/>
                      <a:lumOff val="25000"/>
                    </a:schemeClr>
                  </a:solidFill>
                </a:rPr>
                <a:t>int *</a:t>
              </a:r>
              <a:r>
                <a:rPr lang="zh-CN" altLang="en-US" sz="1600">
                  <a:solidFill>
                    <a:schemeClr val="tx1">
                      <a:lumMod val="75000"/>
                      <a:lumOff val="25000"/>
                    </a:schemeClr>
                  </a:solidFill>
                </a:rPr>
                <a:t>型的指针</a:t>
              </a:r>
              <a:r>
                <a:rPr lang="en-US" altLang="zh-CN" sz="1600">
                  <a:solidFill>
                    <a:schemeClr val="tx1">
                      <a:lumMod val="75000"/>
                      <a:lumOff val="25000"/>
                    </a:schemeClr>
                  </a:solidFill>
                </a:rPr>
                <a:t>(</a:t>
              </a:r>
              <a:r>
                <a:rPr lang="zh-CN" altLang="en-US" sz="1600">
                  <a:solidFill>
                    <a:schemeClr val="tx1">
                      <a:lumMod val="75000"/>
                      <a:lumOff val="25000"/>
                    </a:schemeClr>
                  </a:solidFill>
                </a:rPr>
                <a:t>即数组元素的地址</a:t>
              </a:r>
              <a:r>
                <a:rPr lang="en-US" altLang="zh-CN" sz="1600">
                  <a:solidFill>
                    <a:schemeClr val="tx1">
                      <a:lumMod val="75000"/>
                      <a:lumOff val="25000"/>
                    </a:schemeClr>
                  </a:solidFill>
                </a:rPr>
                <a:t>)</a:t>
              </a:r>
              <a:r>
                <a:rPr lang="zh-CN" altLang="en-US" sz="1600">
                  <a:solidFill>
                    <a:schemeClr val="tx1">
                      <a:lumMod val="75000"/>
                      <a:lumOff val="25000"/>
                    </a:schemeClr>
                  </a:solidFill>
                </a:rPr>
                <a:t>传给</a:t>
              </a:r>
              <a:r>
                <a:rPr lang="en-US" altLang="zh-CN" sz="1600" smtClean="0">
                  <a:solidFill>
                    <a:schemeClr val="tx1">
                      <a:lumMod val="75000"/>
                      <a:lumOff val="25000"/>
                    </a:schemeClr>
                  </a:solidFill>
                </a:rPr>
                <a:t>int (*)[</a:t>
              </a:r>
              <a:r>
                <a:rPr lang="en-US" altLang="zh-CN" sz="1600">
                  <a:solidFill>
                    <a:schemeClr val="tx1">
                      <a:lumMod val="75000"/>
                      <a:lumOff val="25000"/>
                    </a:schemeClr>
                  </a:solidFill>
                </a:rPr>
                <a:t>4] </a:t>
              </a:r>
              <a:r>
                <a:rPr lang="zh-CN" altLang="en-US" sz="1600">
                  <a:solidFill>
                    <a:schemeClr val="tx1">
                      <a:lumMod val="75000"/>
                      <a:lumOff val="25000"/>
                    </a:schemeClr>
                  </a:solidFill>
                </a:rPr>
                <a:t>型</a:t>
              </a:r>
              <a:r>
                <a:rPr lang="en-US" altLang="zh-CN" sz="1600">
                  <a:solidFill>
                    <a:schemeClr val="tx1">
                      <a:lumMod val="75000"/>
                      <a:lumOff val="25000"/>
                    </a:schemeClr>
                  </a:solidFill>
                </a:rPr>
                <a:t>(</a:t>
              </a:r>
              <a:r>
                <a:rPr lang="zh-CN" altLang="en-US" sz="1600">
                  <a:solidFill>
                    <a:schemeClr val="tx1">
                      <a:lumMod val="75000"/>
                      <a:lumOff val="25000"/>
                    </a:schemeClr>
                  </a:solidFill>
                </a:rPr>
                <a:t>指向一维数组</a:t>
              </a:r>
              <a:r>
                <a:rPr lang="en-US" altLang="zh-CN" sz="1600">
                  <a:solidFill>
                    <a:schemeClr val="tx1">
                      <a:lumMod val="75000"/>
                      <a:lumOff val="25000"/>
                    </a:schemeClr>
                  </a:solidFill>
                </a:rPr>
                <a:t>)</a:t>
              </a:r>
              <a:r>
                <a:rPr lang="zh-CN" altLang="en-US" sz="1600">
                  <a:solidFill>
                    <a:schemeClr val="tx1">
                      <a:lumMod val="75000"/>
                      <a:lumOff val="25000"/>
                    </a:schemeClr>
                  </a:solidFill>
                </a:rPr>
                <a:t>的指针变量，反之亦然。</a:t>
              </a:r>
              <a:endParaRPr lang="zh-CN" altLang="en-US" sz="1600" dirty="0">
                <a:solidFill>
                  <a:schemeClr val="tx1">
                    <a:lumMod val="75000"/>
                    <a:lumOff val="25000"/>
                  </a:schemeClr>
                </a:solidFill>
              </a:endParaRPr>
            </a:p>
          </p:txBody>
        </p:sp>
        <p:sp>
          <p:nvSpPr>
            <p:cNvPr id="34" name="MH_Other_2"/>
            <p:cNvSpPr/>
            <p:nvPr>
              <p:custDataLst>
                <p:tags r:id="rId3"/>
              </p:custDataLst>
            </p:nvPr>
          </p:nvSpPr>
          <p:spPr>
            <a:xfrm rot="16200000">
              <a:off x="15244725" y="4825712"/>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237" y="618477"/>
            <a:ext cx="10515600" cy="953383"/>
          </a:xfrm>
        </p:spPr>
        <p:txBody>
          <a:bodyPr/>
          <a:lstStyle/>
          <a:p>
            <a:r>
              <a:rPr lang="zh-CN" altLang="en-US"/>
              <a:t>用指向数组的指针作函数参数</a:t>
            </a:r>
          </a:p>
        </p:txBody>
      </p:sp>
      <p:sp>
        <p:nvSpPr>
          <p:cNvPr id="3" name="内容占位符 2"/>
          <p:cNvSpPr>
            <a:spLocks noGrp="1"/>
          </p:cNvSpPr>
          <p:nvPr>
            <p:ph idx="1"/>
          </p:nvPr>
        </p:nvSpPr>
        <p:spPr>
          <a:xfrm>
            <a:off x="511135" y="1369036"/>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8.15】</a:t>
            </a:r>
            <a:r>
              <a:rPr lang="zh-CN" altLang="en-US" sz="2000">
                <a:solidFill>
                  <a:schemeClr val="accent1"/>
                </a:solidFill>
              </a:rPr>
              <a:t>在例</a:t>
            </a:r>
            <a:r>
              <a:rPr lang="en-US" altLang="zh-CN" sz="2000">
                <a:solidFill>
                  <a:schemeClr val="accent1"/>
                </a:solidFill>
              </a:rPr>
              <a:t>8.14</a:t>
            </a:r>
            <a:r>
              <a:rPr lang="zh-CN" altLang="en-US" sz="2000">
                <a:solidFill>
                  <a:schemeClr val="accent1"/>
                </a:solidFill>
              </a:rPr>
              <a:t>的基础上，查找有一门以上课程不及格的学生，输出他们的全部课程的成绩。</a:t>
            </a:r>
          </a:p>
        </p:txBody>
      </p:sp>
      <p:sp>
        <p:nvSpPr>
          <p:cNvPr id="14" name="圆角矩形 12"/>
          <p:cNvSpPr/>
          <p:nvPr/>
        </p:nvSpPr>
        <p:spPr>
          <a:xfrm>
            <a:off x="758969" y="1873633"/>
            <a:ext cx="10700847" cy="3433863"/>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855">
              <a:lnSpc>
                <a:spcPct val="120000"/>
              </a:lnSpc>
            </a:pPr>
            <a:r>
              <a:rPr lang="en-US" altLang="zh-CN" sz="1400"/>
              <a:t>#include &lt;stdio.h&gt;</a:t>
            </a:r>
          </a:p>
          <a:p>
            <a:pPr defTabSz="363855">
              <a:lnSpc>
                <a:spcPct val="120000"/>
              </a:lnSpc>
            </a:pPr>
            <a:r>
              <a:rPr lang="en-US" altLang="zh-CN" sz="1400"/>
              <a:t>int main()</a:t>
            </a:r>
          </a:p>
          <a:p>
            <a:pPr defTabSz="363855">
              <a:lnSpc>
                <a:spcPct val="120000"/>
              </a:lnSpc>
            </a:pPr>
            <a:r>
              <a:rPr lang="en-US" altLang="zh-CN" sz="1400"/>
              <a:t>{	void search(float (*p)[4],int n);	</a:t>
            </a:r>
            <a:r>
              <a:rPr lang="en-US" altLang="zh-CN" sz="1400">
                <a:solidFill>
                  <a:srgbClr val="008000"/>
                </a:solidFill>
              </a:rPr>
              <a:t>//</a:t>
            </a:r>
            <a:r>
              <a:rPr lang="zh-CN" altLang="en-US" sz="1400">
                <a:solidFill>
                  <a:srgbClr val="008000"/>
                </a:solidFill>
              </a:rPr>
              <a:t>函数声明</a:t>
            </a:r>
          </a:p>
          <a:p>
            <a:pPr defTabSz="363855">
              <a:lnSpc>
                <a:spcPct val="120000"/>
              </a:lnSpc>
            </a:pPr>
            <a:r>
              <a:rPr lang="zh-CN" altLang="en-US" sz="1400"/>
              <a:t>	</a:t>
            </a:r>
            <a:r>
              <a:rPr lang="en-US" altLang="zh-CN" sz="1400"/>
              <a:t>float score[3][4]={{65,57,70,60},{58,87,90,81},{90,99,100,98}};</a:t>
            </a:r>
          </a:p>
          <a:p>
            <a:pPr defTabSz="363855">
              <a:lnSpc>
                <a:spcPct val="120000"/>
              </a:lnSpc>
            </a:pPr>
            <a:r>
              <a:rPr lang="en-US" altLang="zh-CN" sz="1400"/>
              <a:t>	</a:t>
            </a:r>
            <a:r>
              <a:rPr lang="en-US" altLang="zh-CN" sz="1400">
                <a:solidFill>
                  <a:srgbClr val="008000"/>
                </a:solidFill>
              </a:rPr>
              <a:t>//</a:t>
            </a:r>
            <a:r>
              <a:rPr lang="zh-CN" altLang="en-US" sz="1400">
                <a:solidFill>
                  <a:srgbClr val="008000"/>
                </a:solidFill>
              </a:rPr>
              <a:t>定义二维数组函数</a:t>
            </a:r>
            <a:r>
              <a:rPr lang="en-US" altLang="zh-CN" sz="1400">
                <a:solidFill>
                  <a:srgbClr val="008000"/>
                </a:solidFill>
              </a:rPr>
              <a:t>score</a:t>
            </a:r>
          </a:p>
          <a:p>
            <a:pPr defTabSz="363855">
              <a:lnSpc>
                <a:spcPct val="120000"/>
              </a:lnSpc>
            </a:pPr>
            <a:r>
              <a:rPr lang="en-US" altLang="zh-CN" sz="1400"/>
              <a:t>	search(</a:t>
            </a:r>
            <a:r>
              <a:rPr lang="en-US" altLang="zh-CN" sz="1400">
                <a:solidFill>
                  <a:schemeClr val="accent6"/>
                </a:solidFill>
              </a:rPr>
              <a:t>score</a:t>
            </a:r>
            <a:r>
              <a:rPr lang="en-US" altLang="zh-CN" sz="1400"/>
              <a:t>,3);	</a:t>
            </a:r>
            <a:r>
              <a:rPr lang="en-US" altLang="zh-CN" sz="1400" smtClean="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search</a:t>
            </a:r>
            <a:r>
              <a:rPr lang="zh-CN" altLang="en-US" sz="1400">
                <a:solidFill>
                  <a:srgbClr val="008000"/>
                </a:solidFill>
              </a:rPr>
              <a:t>函数</a:t>
            </a:r>
          </a:p>
          <a:p>
            <a:pPr defTabSz="363855">
              <a:lnSpc>
                <a:spcPct val="120000"/>
              </a:lnSpc>
            </a:pPr>
            <a:r>
              <a:rPr lang="zh-CN" altLang="en-US" sz="1400"/>
              <a:t>	</a:t>
            </a:r>
            <a:r>
              <a:rPr lang="en-US" altLang="zh-CN" sz="1400"/>
              <a:t>return 0;</a:t>
            </a:r>
          </a:p>
          <a:p>
            <a:pPr defTabSz="363855">
              <a:lnSpc>
                <a:spcPct val="120000"/>
              </a:lnSpc>
            </a:pPr>
            <a:r>
              <a:rPr lang="en-US" altLang="zh-CN" sz="1400"/>
              <a:t>}</a:t>
            </a:r>
          </a:p>
          <a:p>
            <a:pPr defTabSz="363855">
              <a:lnSpc>
                <a:spcPct val="120000"/>
              </a:lnSpc>
            </a:pPr>
            <a:endParaRPr lang="en-US" altLang="zh-CN" sz="1400"/>
          </a:p>
          <a:p>
            <a:pPr defTabSz="363855">
              <a:lnSpc>
                <a:spcPct val="120000"/>
              </a:lnSpc>
            </a:pPr>
            <a:r>
              <a:rPr lang="en-US" altLang="zh-CN" sz="1400"/>
              <a:t>void search(</a:t>
            </a:r>
            <a:r>
              <a:rPr lang="en-US" altLang="zh-CN" sz="1400">
                <a:solidFill>
                  <a:schemeClr val="accent6"/>
                </a:solidFill>
              </a:rPr>
              <a:t>float (*p)[4]</a:t>
            </a:r>
            <a:r>
              <a:rPr lang="en-US" altLang="zh-CN" sz="1400"/>
              <a:t>,int n</a:t>
            </a:r>
            <a:r>
              <a:rPr lang="en-US" altLang="zh-CN" sz="1400" smtClean="0"/>
              <a:t>)</a:t>
            </a:r>
          </a:p>
          <a:p>
            <a:pPr defTabSz="363855">
              <a:lnSpc>
                <a:spcPct val="120000"/>
              </a:lnSpc>
            </a:pPr>
            <a:r>
              <a:rPr lang="en-US" altLang="zh-CN" sz="1400">
                <a:solidFill>
                  <a:srgbClr val="008000"/>
                </a:solidFill>
              </a:rPr>
              <a:t>//</a:t>
            </a:r>
            <a:r>
              <a:rPr lang="zh-CN" altLang="en-US" sz="1400">
                <a:solidFill>
                  <a:srgbClr val="008000"/>
                </a:solidFill>
              </a:rPr>
              <a:t>形参</a:t>
            </a:r>
            <a:r>
              <a:rPr lang="en-US" altLang="zh-CN" sz="1400">
                <a:solidFill>
                  <a:srgbClr val="008000"/>
                </a:solidFill>
              </a:rPr>
              <a:t>p</a:t>
            </a:r>
            <a:r>
              <a:rPr lang="zh-CN" altLang="en-US" sz="1400">
                <a:solidFill>
                  <a:srgbClr val="008000"/>
                </a:solidFill>
              </a:rPr>
              <a:t>是指向包含</a:t>
            </a:r>
            <a:r>
              <a:rPr lang="en-US" altLang="zh-CN" sz="1400">
                <a:solidFill>
                  <a:srgbClr val="008000"/>
                </a:solidFill>
              </a:rPr>
              <a:t>4</a:t>
            </a:r>
            <a:r>
              <a:rPr lang="zh-CN" altLang="en-US" sz="1400">
                <a:solidFill>
                  <a:srgbClr val="008000"/>
                </a:solidFill>
              </a:rPr>
              <a:t>个</a:t>
            </a:r>
            <a:r>
              <a:rPr lang="en-US" altLang="zh-CN" sz="1400">
                <a:solidFill>
                  <a:srgbClr val="008000"/>
                </a:solidFill>
              </a:rPr>
              <a:t>float</a:t>
            </a:r>
            <a:r>
              <a:rPr lang="zh-CN" altLang="en-US" sz="1400">
                <a:solidFill>
                  <a:srgbClr val="008000"/>
                </a:solidFill>
              </a:rPr>
              <a:t>型元素的一维数组的指针变量</a:t>
            </a:r>
          </a:p>
          <a:p>
            <a:pPr defTabSz="363855">
              <a:lnSpc>
                <a:spcPct val="120000"/>
              </a:lnSpc>
            </a:pPr>
            <a:r>
              <a:rPr lang="en-US" altLang="zh-CN" sz="1400"/>
              <a:t>{	int i,j,flag;</a:t>
            </a:r>
          </a:p>
          <a:p>
            <a:pPr defTabSz="363855">
              <a:lnSpc>
                <a:spcPct val="120000"/>
              </a:lnSpc>
            </a:pPr>
            <a:r>
              <a:rPr lang="en-US" altLang="zh-CN" sz="1400"/>
              <a:t>	for(j=0;j&lt;n;j++)</a:t>
            </a:r>
          </a:p>
          <a:p>
            <a:pPr defTabSz="363855">
              <a:lnSpc>
                <a:spcPct val="120000"/>
              </a:lnSpc>
            </a:pPr>
            <a:r>
              <a:rPr lang="en-US" altLang="zh-CN" sz="1400"/>
              <a:t>	{	flag=0;</a:t>
            </a:r>
          </a:p>
          <a:p>
            <a:pPr defTabSz="363855">
              <a:lnSpc>
                <a:spcPct val="120000"/>
              </a:lnSpc>
            </a:pPr>
            <a:r>
              <a:rPr lang="en-US" altLang="zh-CN" sz="1400"/>
              <a:t>		for(i=0;i&lt;4;i++)</a:t>
            </a:r>
          </a:p>
          <a:p>
            <a:pPr defTabSz="363855">
              <a:lnSpc>
                <a:spcPct val="120000"/>
              </a:lnSpc>
            </a:pPr>
            <a:r>
              <a:rPr lang="en-US" altLang="zh-CN" sz="1400"/>
              <a:t>			if(</a:t>
            </a:r>
            <a:r>
              <a:rPr lang="en-US" altLang="zh-CN" sz="1400">
                <a:solidFill>
                  <a:schemeClr val="accent6"/>
                </a:solidFill>
              </a:rPr>
              <a:t>*(*(p+j)+i)</a:t>
            </a:r>
            <a:r>
              <a:rPr lang="en-US" altLang="zh-CN" sz="1400"/>
              <a:t>&lt;60) flag=1</a:t>
            </a:r>
            <a:r>
              <a:rPr lang="en-US" altLang="zh-CN" sz="1400" smtClean="0"/>
              <a:t>;</a:t>
            </a:r>
          </a:p>
          <a:p>
            <a:pPr defTabSz="363855">
              <a:lnSpc>
                <a:spcPct val="120000"/>
              </a:lnSpc>
            </a:pPr>
            <a:r>
              <a:rPr lang="en-US" altLang="zh-CN" sz="1400"/>
              <a:t>	</a:t>
            </a:r>
            <a:r>
              <a:rPr lang="en-US" altLang="zh-CN" sz="1400" smtClean="0"/>
              <a:t>	</a:t>
            </a:r>
            <a:r>
              <a:rPr lang="en-US" altLang="zh-CN" sz="1400"/>
              <a:t>	</a:t>
            </a:r>
            <a:r>
              <a:rPr lang="en-US" altLang="zh-CN" sz="1400">
                <a:solidFill>
                  <a:srgbClr val="008000"/>
                </a:solidFill>
              </a:rPr>
              <a:t>//*(*(p+j)+i)</a:t>
            </a:r>
            <a:r>
              <a:rPr lang="zh-CN" altLang="en-US" sz="1400">
                <a:solidFill>
                  <a:srgbClr val="008000"/>
                </a:solidFill>
              </a:rPr>
              <a:t>就是</a:t>
            </a:r>
            <a:r>
              <a:rPr lang="en-US" altLang="zh-CN" sz="1400">
                <a:solidFill>
                  <a:srgbClr val="008000"/>
                </a:solidFill>
              </a:rPr>
              <a:t>score[j][i]</a:t>
            </a:r>
          </a:p>
          <a:p>
            <a:pPr defTabSz="363855">
              <a:lnSpc>
                <a:spcPct val="120000"/>
              </a:lnSpc>
            </a:pPr>
            <a:r>
              <a:rPr lang="en-US" altLang="zh-CN" sz="1400"/>
              <a:t>		if(flag==1)</a:t>
            </a:r>
          </a:p>
          <a:p>
            <a:pPr defTabSz="363855">
              <a:lnSpc>
                <a:spcPct val="120000"/>
              </a:lnSpc>
            </a:pPr>
            <a:r>
              <a:rPr lang="en-US" altLang="zh-CN" sz="1400"/>
              <a:t>		{	printf("No.%d fails,his scores are:\n",j+1);</a:t>
            </a:r>
          </a:p>
          <a:p>
            <a:pPr defTabSz="363855">
              <a:lnSpc>
                <a:spcPct val="120000"/>
              </a:lnSpc>
            </a:pPr>
            <a:r>
              <a:rPr lang="en-US" altLang="zh-CN" sz="1400"/>
              <a:t>			for(i=0;i&lt;4;i++)</a:t>
            </a:r>
          </a:p>
          <a:p>
            <a:pPr defTabSz="363855">
              <a:lnSpc>
                <a:spcPct val="120000"/>
              </a:lnSpc>
            </a:pPr>
            <a:r>
              <a:rPr lang="en-US" altLang="zh-CN" sz="1400"/>
              <a:t>				printf("%5.1f ",</a:t>
            </a:r>
            <a:r>
              <a:rPr lang="en-US" altLang="zh-CN" sz="1400">
                <a:solidFill>
                  <a:schemeClr val="accent6"/>
                </a:solidFill>
              </a:rPr>
              <a:t>*(*(p+j)+i</a:t>
            </a:r>
            <a:r>
              <a:rPr lang="en-US" altLang="zh-CN" sz="1400" smtClean="0"/>
              <a:t>));</a:t>
            </a:r>
          </a:p>
          <a:p>
            <a:pPr defTabSz="363855">
              <a:lnSpc>
                <a:spcPct val="120000"/>
              </a:lnSpc>
            </a:pPr>
            <a:r>
              <a:rPr lang="en-US" altLang="zh-CN" sz="1400"/>
              <a:t>	</a:t>
            </a:r>
            <a:r>
              <a:rPr lang="en-US" altLang="zh-CN" sz="1400" smtClean="0"/>
              <a:t>		</a:t>
            </a:r>
            <a:r>
              <a:rPr lang="en-US" altLang="zh-CN" sz="140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(*(p+j)+i)</a:t>
            </a:r>
            <a:r>
              <a:rPr lang="zh-CN" altLang="en-US" sz="1400">
                <a:solidFill>
                  <a:srgbClr val="008000"/>
                </a:solidFill>
              </a:rPr>
              <a:t>就是输出</a:t>
            </a:r>
            <a:r>
              <a:rPr lang="en-US" altLang="zh-CN" sz="1400">
                <a:solidFill>
                  <a:srgbClr val="008000"/>
                </a:solidFill>
              </a:rPr>
              <a:t>score[j][i]</a:t>
            </a:r>
            <a:r>
              <a:rPr lang="zh-CN" altLang="en-US" sz="1400">
                <a:solidFill>
                  <a:srgbClr val="008000"/>
                </a:solidFill>
              </a:rPr>
              <a:t>的值</a:t>
            </a:r>
          </a:p>
          <a:p>
            <a:pPr defTabSz="363855">
              <a:lnSpc>
                <a:spcPct val="120000"/>
              </a:lnSpc>
            </a:pPr>
            <a:r>
              <a:rPr lang="zh-CN" altLang="en-US" sz="1400"/>
              <a:t>			</a:t>
            </a:r>
            <a:r>
              <a:rPr lang="en-US" altLang="zh-CN" sz="1400"/>
              <a:t>printf("\n");</a:t>
            </a:r>
          </a:p>
          <a:p>
            <a:pPr defTabSz="363855">
              <a:lnSpc>
                <a:spcPct val="120000"/>
              </a:lnSpc>
            </a:pPr>
            <a:r>
              <a:rPr lang="en-US" altLang="zh-CN" sz="1400"/>
              <a:t>		}</a:t>
            </a:r>
          </a:p>
          <a:p>
            <a:pPr defTabSz="363855">
              <a:lnSpc>
                <a:spcPct val="120000"/>
              </a:lnSpc>
            </a:pPr>
            <a:r>
              <a:rPr lang="en-US" altLang="zh-CN" sz="1400"/>
              <a:t>	}</a:t>
            </a:r>
          </a:p>
          <a:p>
            <a:pPr defTabSz="363855">
              <a:lnSpc>
                <a:spcPct val="120000"/>
              </a:lnSpc>
            </a:pPr>
            <a:r>
              <a:rPr lang="en-US" altLang="zh-CN" sz="1400"/>
              <a:t>}</a:t>
            </a:r>
            <a:endParaRPr lang="zh-CN" altLang="en-US" sz="1400" b="1" dirty="0">
              <a:solidFill>
                <a:srgbClr val="008000"/>
              </a:solidFill>
            </a:endParaRPr>
          </a:p>
        </p:txBody>
      </p:sp>
      <p:cxnSp>
        <p:nvCxnSpPr>
          <p:cNvPr id="15" name="直接连接符 14"/>
          <p:cNvCxnSpPr/>
          <p:nvPr/>
        </p:nvCxnSpPr>
        <p:spPr>
          <a:xfrm>
            <a:off x="6058979" y="1867024"/>
            <a:ext cx="0" cy="3440472"/>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5896231" y="2388377"/>
            <a:ext cx="325496" cy="260107"/>
            <a:chOff x="5926033" y="1926699"/>
            <a:chExt cx="325496" cy="260107"/>
          </a:xfrm>
        </p:grpSpPr>
        <p:sp>
          <p:nvSpPr>
            <p:cNvPr id="17" name="MH_Other_2"/>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8" name="MH_Other_3"/>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4"/>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5"/>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6"/>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7"/>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3" name="组合 22"/>
          <p:cNvGrpSpPr/>
          <p:nvPr/>
        </p:nvGrpSpPr>
        <p:grpSpPr>
          <a:xfrm>
            <a:off x="5896231" y="4349312"/>
            <a:ext cx="325496" cy="260106"/>
            <a:chOff x="5926033" y="5434781"/>
            <a:chExt cx="325496" cy="260106"/>
          </a:xfrm>
        </p:grpSpPr>
        <p:sp>
          <p:nvSpPr>
            <p:cNvPr id="24" name="MH_Other_8"/>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9"/>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10"/>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11"/>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2"/>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3"/>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6" name="图片 5"/>
          <p:cNvPicPr>
            <a:picLocks noChangeAspect="1"/>
          </p:cNvPicPr>
          <p:nvPr/>
        </p:nvPicPr>
        <p:blipFill>
          <a:blip r:embed="rId15" cstate="print"/>
          <a:stretch>
            <a:fillRect/>
          </a:stretch>
        </p:blipFill>
        <p:spPr>
          <a:xfrm>
            <a:off x="7888303" y="4678618"/>
            <a:ext cx="3457575" cy="113347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通过指针引用字符串</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084" y="857433"/>
            <a:ext cx="10515600" cy="953383"/>
          </a:xfrm>
        </p:spPr>
        <p:txBody>
          <a:bodyPr/>
          <a:lstStyle/>
          <a:p>
            <a:r>
              <a:rPr lang="zh-CN" altLang="en-US"/>
              <a:t>字符串的引用</a:t>
            </a:r>
            <a:r>
              <a:rPr lang="zh-CN" altLang="en-US" smtClean="0"/>
              <a:t>方式</a:t>
            </a:r>
            <a:endParaRPr lang="zh-CN" altLang="en-US"/>
          </a:p>
        </p:txBody>
      </p:sp>
      <p:sp>
        <p:nvSpPr>
          <p:cNvPr id="14" name="MH_Desc_1"/>
          <p:cNvSpPr/>
          <p:nvPr>
            <p:custDataLst>
              <p:tags r:id="rId1"/>
            </p:custDataLst>
          </p:nvPr>
        </p:nvSpPr>
        <p:spPr>
          <a:xfrm>
            <a:off x="584084" y="1689652"/>
            <a:ext cx="10749062" cy="321033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spcBef>
                <a:spcPts val="600"/>
              </a:spcBef>
              <a:spcAft>
                <a:spcPts val="600"/>
              </a:spcAft>
              <a:buAutoNum type="arabicParenBoth"/>
              <a:defRPr/>
            </a:pPr>
            <a:r>
              <a:rPr lang="zh-CN" altLang="en-US" sz="2000" smtClean="0">
                <a:solidFill>
                  <a:schemeClr val="tx1"/>
                </a:solidFill>
              </a:rPr>
              <a:t>用</a:t>
            </a:r>
            <a:r>
              <a:rPr lang="zh-CN" altLang="en-US" sz="2000">
                <a:solidFill>
                  <a:schemeClr val="tx1"/>
                </a:solidFill>
              </a:rPr>
              <a:t>字符数组存放一个字符串，可以通过数组名和下标引用字符串中一个字符，也可以通过数组名和格式声明“</a:t>
            </a:r>
            <a:r>
              <a:rPr lang="en-US" altLang="zh-CN" sz="2000">
                <a:solidFill>
                  <a:schemeClr val="tx1"/>
                </a:solidFill>
              </a:rPr>
              <a:t>%s”</a:t>
            </a:r>
            <a:r>
              <a:rPr lang="zh-CN" altLang="en-US" sz="2000">
                <a:solidFill>
                  <a:schemeClr val="tx1"/>
                </a:solidFill>
              </a:rPr>
              <a:t>输出该字符串</a:t>
            </a:r>
            <a:r>
              <a:rPr lang="zh-CN" altLang="en-US" sz="2000" smtClean="0">
                <a:solidFill>
                  <a:schemeClr val="tx1"/>
                </a:solidFill>
              </a:rPr>
              <a:t>。</a:t>
            </a:r>
            <a:endParaRPr lang="en-US" altLang="zh-CN" sz="2000" smtClean="0">
              <a:solidFill>
                <a:schemeClr val="tx1"/>
              </a:solidFill>
            </a:endParaRPr>
          </a:p>
          <a:p>
            <a:pPr marL="342900" indent="-342900" algn="just">
              <a:lnSpc>
                <a:spcPct val="150000"/>
              </a:lnSpc>
              <a:spcBef>
                <a:spcPts val="600"/>
              </a:spcBef>
              <a:spcAft>
                <a:spcPts val="600"/>
              </a:spcAft>
              <a:buAutoNum type="arabicParenBoth"/>
              <a:defRPr/>
            </a:pPr>
            <a:r>
              <a:rPr lang="zh-CN" altLang="en-US" sz="2000">
                <a:solidFill>
                  <a:schemeClr val="tx1"/>
                </a:solidFill>
              </a:rPr>
              <a:t>用字符指针变量指向一个字符串常量，通过字符指针变量引用字符串常量。</a:t>
            </a:r>
            <a:endParaRPr lang="en-US" altLang="zh-CN" sz="2000">
              <a:solidFill>
                <a:schemeClr val="tx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字符串的引用方式</a:t>
            </a:r>
          </a:p>
        </p:txBody>
      </p:sp>
      <p:sp>
        <p:nvSpPr>
          <p:cNvPr id="3" name="内容占位符 2"/>
          <p:cNvSpPr>
            <a:spLocks noGrp="1"/>
          </p:cNvSpPr>
          <p:nvPr>
            <p:ph idx="1"/>
          </p:nvPr>
        </p:nvSpPr>
        <p:spPr>
          <a:xfrm>
            <a:off x="501197" y="1090739"/>
            <a:ext cx="10807646" cy="940383"/>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8.16】</a:t>
            </a:r>
            <a:r>
              <a:rPr lang="zh-CN" altLang="en-US" sz="2000">
                <a:solidFill>
                  <a:schemeClr val="accent1"/>
                </a:solidFill>
              </a:rPr>
              <a:t>定义一个字符数组，在其中存放字符串</a:t>
            </a:r>
            <a:r>
              <a:rPr lang="en-US" altLang="zh-CN" sz="2000">
                <a:solidFill>
                  <a:schemeClr val="accent1"/>
                </a:solidFill>
              </a:rPr>
              <a:t>″I love China!″</a:t>
            </a:r>
            <a:r>
              <a:rPr lang="zh-CN" altLang="en-US" sz="2000">
                <a:solidFill>
                  <a:schemeClr val="accent1"/>
                </a:solidFill>
              </a:rPr>
              <a:t>，输出该字符串和第</a:t>
            </a:r>
            <a:r>
              <a:rPr lang="en-US" altLang="zh-CN" sz="2000">
                <a:solidFill>
                  <a:schemeClr val="accent1"/>
                </a:solidFill>
              </a:rPr>
              <a:t>8</a:t>
            </a:r>
            <a:r>
              <a:rPr lang="zh-CN" altLang="en-US" sz="2000">
                <a:solidFill>
                  <a:schemeClr val="accent1"/>
                </a:solidFill>
              </a:rPr>
              <a:t>个字符</a:t>
            </a:r>
            <a:r>
              <a:rPr lang="zh-CN" altLang="en-US" sz="2000" smtClean="0">
                <a:solidFill>
                  <a:schemeClr val="accent1"/>
                </a:solidFill>
              </a:rPr>
              <a:t>。</a:t>
            </a:r>
            <a:endParaRPr lang="en-US" altLang="zh-CN" sz="2000" smtClean="0">
              <a:solidFill>
                <a:schemeClr val="accent1"/>
              </a:solidFill>
            </a:endParaRPr>
          </a:p>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smtClean="0">
                <a:solidFill>
                  <a:schemeClr val="accent1"/>
                </a:solidFill>
              </a:rPr>
              <a:t>8.17】</a:t>
            </a:r>
            <a:r>
              <a:rPr lang="zh-CN" altLang="en-US" sz="2000">
                <a:solidFill>
                  <a:schemeClr val="accent1"/>
                </a:solidFill>
              </a:rPr>
              <a:t>通过字符指针变量输出一个字符串。</a:t>
            </a:r>
          </a:p>
        </p:txBody>
      </p:sp>
      <p:sp>
        <p:nvSpPr>
          <p:cNvPr id="14" name="圆角矩形 12"/>
          <p:cNvSpPr/>
          <p:nvPr/>
        </p:nvSpPr>
        <p:spPr>
          <a:xfrm>
            <a:off x="749030" y="2142420"/>
            <a:ext cx="6586048" cy="1883358"/>
          </a:xfrm>
          <a:prstGeom prst="roundRect">
            <a:avLst>
              <a:gd name="adj" fmla="val 371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p>
          <a:p>
            <a:pPr defTabSz="363855">
              <a:lnSpc>
                <a:spcPct val="120000"/>
              </a:lnSpc>
            </a:pPr>
            <a:r>
              <a:rPr lang="en-US" altLang="zh-CN" sz="1400"/>
              <a:t>int main()</a:t>
            </a:r>
          </a:p>
          <a:p>
            <a:pPr defTabSz="363855">
              <a:lnSpc>
                <a:spcPct val="120000"/>
              </a:lnSpc>
            </a:pPr>
            <a:r>
              <a:rPr lang="en-US" altLang="zh-CN" sz="1400"/>
              <a:t>{	char string[]="I love China!";</a:t>
            </a:r>
            <a:r>
              <a:rPr lang="en-US" altLang="zh-CN" sz="1400">
                <a:solidFill>
                  <a:srgbClr val="008000"/>
                </a:solidFill>
              </a:rPr>
              <a:t>	//</a:t>
            </a:r>
            <a:r>
              <a:rPr lang="zh-CN" altLang="en-US" sz="1400">
                <a:solidFill>
                  <a:srgbClr val="008000"/>
                </a:solidFill>
              </a:rPr>
              <a:t>定义字符数组</a:t>
            </a:r>
            <a:r>
              <a:rPr lang="en-US" altLang="zh-CN" sz="1400">
                <a:solidFill>
                  <a:srgbClr val="008000"/>
                </a:solidFill>
              </a:rPr>
              <a:t>sting</a:t>
            </a:r>
          </a:p>
          <a:p>
            <a:pPr defTabSz="363855">
              <a:lnSpc>
                <a:spcPct val="120000"/>
              </a:lnSpc>
            </a:pPr>
            <a:r>
              <a:rPr lang="en-US" altLang="zh-CN" sz="1400"/>
              <a:t>	printf("%s\n",string);		</a:t>
            </a:r>
            <a:r>
              <a:rPr lang="en-US" altLang="zh-CN" sz="1400">
                <a:solidFill>
                  <a:srgbClr val="008000"/>
                </a:solidFill>
              </a:rPr>
              <a:t>//</a:t>
            </a:r>
            <a:r>
              <a:rPr lang="zh-CN" altLang="en-US" sz="1400">
                <a:solidFill>
                  <a:srgbClr val="008000"/>
                </a:solidFill>
              </a:rPr>
              <a:t>用</a:t>
            </a:r>
            <a:r>
              <a:rPr lang="en-US" altLang="zh-CN" sz="1400">
                <a:solidFill>
                  <a:srgbClr val="008000"/>
                </a:solidFill>
              </a:rPr>
              <a:t>%s</a:t>
            </a:r>
            <a:r>
              <a:rPr lang="zh-CN" altLang="en-US" sz="1400">
                <a:solidFill>
                  <a:srgbClr val="008000"/>
                </a:solidFill>
              </a:rPr>
              <a:t>格式声明输出</a:t>
            </a:r>
            <a:r>
              <a:rPr lang="en-US" altLang="zh-CN" sz="1400">
                <a:solidFill>
                  <a:srgbClr val="008000"/>
                </a:solidFill>
              </a:rPr>
              <a:t>string</a:t>
            </a:r>
            <a:r>
              <a:rPr lang="zh-CN" altLang="en-US" sz="1400">
                <a:solidFill>
                  <a:srgbClr val="008000"/>
                </a:solidFill>
              </a:rPr>
              <a:t>，可以输出整个字符串</a:t>
            </a:r>
          </a:p>
          <a:p>
            <a:pPr defTabSz="363855">
              <a:lnSpc>
                <a:spcPct val="120000"/>
              </a:lnSpc>
            </a:pPr>
            <a:r>
              <a:rPr lang="zh-CN" altLang="en-US" sz="1400"/>
              <a:t>	</a:t>
            </a:r>
            <a:r>
              <a:rPr lang="en-US" altLang="zh-CN" sz="1400"/>
              <a:t>printf("%c\n",string[7]);		</a:t>
            </a:r>
            <a:r>
              <a:rPr lang="en-US" altLang="zh-CN" sz="1400">
                <a:solidFill>
                  <a:srgbClr val="008000"/>
                </a:solidFill>
              </a:rPr>
              <a:t>//</a:t>
            </a:r>
            <a:r>
              <a:rPr lang="zh-CN" altLang="en-US" sz="1400">
                <a:solidFill>
                  <a:srgbClr val="008000"/>
                </a:solidFill>
              </a:rPr>
              <a:t>用</a:t>
            </a:r>
            <a:r>
              <a:rPr lang="en-US" altLang="zh-CN" sz="1400">
                <a:solidFill>
                  <a:srgbClr val="008000"/>
                </a:solidFill>
              </a:rPr>
              <a:t>%c</a:t>
            </a:r>
            <a:r>
              <a:rPr lang="zh-CN" altLang="en-US" sz="1400">
                <a:solidFill>
                  <a:srgbClr val="008000"/>
                </a:solidFill>
              </a:rPr>
              <a:t>格式输出一个字符数组元素 </a:t>
            </a:r>
          </a:p>
          <a:p>
            <a:pPr defTabSz="363855">
              <a:lnSpc>
                <a:spcPct val="120000"/>
              </a:lnSpc>
            </a:pPr>
            <a:r>
              <a:rPr lang="zh-CN" altLang="en-US" sz="1400"/>
              <a:t>	</a:t>
            </a:r>
            <a:r>
              <a:rPr lang="en-US" altLang="zh-CN" sz="1400"/>
              <a:t>return 0;</a:t>
            </a:r>
          </a:p>
          <a:p>
            <a:pPr defTabSz="363855">
              <a:lnSpc>
                <a:spcPct val="120000"/>
              </a:lnSpc>
            </a:pPr>
            <a:r>
              <a:rPr lang="en-US" altLang="zh-CN" sz="1400"/>
              <a:t>}</a:t>
            </a:r>
            <a:endParaRPr lang="zh-CN" altLang="en-US" sz="1400" b="1" dirty="0">
              <a:solidFill>
                <a:srgbClr val="008000"/>
              </a:solidFill>
            </a:endParaRPr>
          </a:p>
        </p:txBody>
      </p:sp>
      <p:sp>
        <p:nvSpPr>
          <p:cNvPr id="29" name="圆角矩形 12"/>
          <p:cNvSpPr/>
          <p:nvPr/>
        </p:nvSpPr>
        <p:spPr>
          <a:xfrm>
            <a:off x="749030" y="4513639"/>
            <a:ext cx="6586048" cy="1611892"/>
          </a:xfrm>
          <a:prstGeom prst="roundRect">
            <a:avLst>
              <a:gd name="adj" fmla="val 371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p>
          <a:p>
            <a:pPr defTabSz="363855">
              <a:lnSpc>
                <a:spcPct val="120000"/>
              </a:lnSpc>
            </a:pPr>
            <a:r>
              <a:rPr lang="en-US" altLang="zh-CN" sz="1400"/>
              <a:t>int main()</a:t>
            </a:r>
          </a:p>
          <a:p>
            <a:pPr defTabSz="363855">
              <a:lnSpc>
                <a:spcPct val="120000"/>
              </a:lnSpc>
            </a:pPr>
            <a:r>
              <a:rPr lang="en-US" altLang="zh-CN" sz="1400"/>
              <a:t>{	char *string="I love China</a:t>
            </a:r>
            <a:r>
              <a:rPr lang="en-US" altLang="zh-CN" sz="1400" smtClean="0"/>
              <a:t>!";</a:t>
            </a:r>
            <a:r>
              <a:rPr lang="en-US" altLang="zh-CN" sz="1400"/>
              <a:t>	</a:t>
            </a:r>
            <a:r>
              <a:rPr lang="en-US" altLang="zh-CN" sz="1400">
                <a:solidFill>
                  <a:srgbClr val="008000"/>
                </a:solidFill>
              </a:rPr>
              <a:t>//</a:t>
            </a:r>
            <a:r>
              <a:rPr lang="zh-CN" altLang="en-US" sz="1400">
                <a:solidFill>
                  <a:srgbClr val="008000"/>
                </a:solidFill>
              </a:rPr>
              <a:t>定义字符指针变量</a:t>
            </a:r>
            <a:r>
              <a:rPr lang="en-US" altLang="zh-CN" sz="1400">
                <a:solidFill>
                  <a:srgbClr val="008000"/>
                </a:solidFill>
              </a:rPr>
              <a:t>string</a:t>
            </a:r>
            <a:r>
              <a:rPr lang="zh-CN" altLang="en-US" sz="1400">
                <a:solidFill>
                  <a:srgbClr val="008000"/>
                </a:solidFill>
              </a:rPr>
              <a:t>并初始化</a:t>
            </a:r>
          </a:p>
          <a:p>
            <a:pPr defTabSz="363855">
              <a:lnSpc>
                <a:spcPct val="120000"/>
              </a:lnSpc>
            </a:pPr>
            <a:r>
              <a:rPr lang="zh-CN" altLang="en-US" sz="1400"/>
              <a:t>	</a:t>
            </a:r>
            <a:r>
              <a:rPr lang="en-US" altLang="zh-CN" sz="1400"/>
              <a:t>printf("%s\n",string);	</a:t>
            </a:r>
            <a:r>
              <a:rPr lang="en-US" altLang="zh-CN" sz="1400" smtClean="0"/>
              <a:t>	</a:t>
            </a:r>
            <a:r>
              <a:rPr lang="en-US" altLang="zh-CN" sz="1400" smtClean="0">
                <a:solidFill>
                  <a:srgbClr val="008000"/>
                </a:solidFill>
              </a:rPr>
              <a:t>//</a:t>
            </a:r>
            <a:r>
              <a:rPr lang="zh-CN" altLang="en-US" sz="1400">
                <a:solidFill>
                  <a:srgbClr val="008000"/>
                </a:solidFill>
              </a:rPr>
              <a:t>输出字符串</a:t>
            </a:r>
          </a:p>
          <a:p>
            <a:pPr defTabSz="363855">
              <a:lnSpc>
                <a:spcPct val="120000"/>
              </a:lnSpc>
            </a:pPr>
            <a:r>
              <a:rPr lang="zh-CN" altLang="en-US" sz="1400"/>
              <a:t>	</a:t>
            </a:r>
            <a:r>
              <a:rPr lang="en-US" altLang="zh-CN" sz="1400"/>
              <a:t>return 0;</a:t>
            </a:r>
          </a:p>
          <a:p>
            <a:pPr defTabSz="363855">
              <a:lnSpc>
                <a:spcPct val="120000"/>
              </a:lnSpc>
            </a:pPr>
            <a:r>
              <a:rPr lang="en-US" altLang="zh-CN" sz="1400"/>
              <a:t>}</a:t>
            </a:r>
            <a:endParaRPr lang="zh-CN" altLang="en-US" sz="1400" dirty="0"/>
          </a:p>
        </p:txBody>
      </p:sp>
      <p:pic>
        <p:nvPicPr>
          <p:cNvPr id="4" name="图片 3"/>
          <p:cNvPicPr>
            <a:picLocks noChangeAspect="1"/>
          </p:cNvPicPr>
          <p:nvPr/>
        </p:nvPicPr>
        <p:blipFill>
          <a:blip r:embed="rId3" cstate="print"/>
          <a:stretch>
            <a:fillRect/>
          </a:stretch>
        </p:blipFill>
        <p:spPr>
          <a:xfrm>
            <a:off x="3989046" y="3573340"/>
            <a:ext cx="3505200" cy="904875"/>
          </a:xfrm>
          <a:prstGeom prst="rect">
            <a:avLst/>
          </a:prstGeom>
        </p:spPr>
      </p:pic>
      <p:pic>
        <p:nvPicPr>
          <p:cNvPr id="5" name="图片 4"/>
          <p:cNvPicPr>
            <a:picLocks noChangeAspect="1"/>
          </p:cNvPicPr>
          <p:nvPr/>
        </p:nvPicPr>
        <p:blipFill>
          <a:blip r:embed="rId4" cstate="print"/>
          <a:stretch>
            <a:fillRect/>
          </a:stretch>
        </p:blipFill>
        <p:spPr>
          <a:xfrm>
            <a:off x="4046196" y="5787393"/>
            <a:ext cx="3448050" cy="676275"/>
          </a:xfrm>
          <a:prstGeom prst="rect">
            <a:avLst/>
          </a:prstGeom>
        </p:spPr>
      </p:pic>
      <p:graphicFrame>
        <p:nvGraphicFramePr>
          <p:cNvPr id="6" name="表格 5"/>
          <p:cNvGraphicFramePr>
            <a:graphicFrameLocks noGrp="1"/>
          </p:cNvGraphicFramePr>
          <p:nvPr/>
        </p:nvGraphicFramePr>
        <p:xfrm>
          <a:off x="7712765" y="2024722"/>
          <a:ext cx="1837122" cy="457200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20000"/>
                    </a:ext>
                  </a:extLst>
                </a:gridCol>
                <a:gridCol w="361122">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tblGrid>
              <a:tr h="0">
                <a:tc>
                  <a:txBody>
                    <a:bodyPr/>
                    <a:lstStyle/>
                    <a:p>
                      <a:r>
                        <a:rPr lang="en-US" altLang="zh-CN" sz="1400" smtClean="0"/>
                        <a:t>string</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I</a:t>
                      </a:r>
                      <a:endParaRPr lang="zh-CN" altLang="en-US" sz="1400"/>
                    </a:p>
                  </a:txBody>
                  <a:tcPr>
                    <a:lnL w="12700" cmpd="sng">
                      <a:noFill/>
                    </a:lnL>
                    <a:lnR w="12700" cmpd="sng">
                      <a:noFill/>
                    </a:lnR>
                    <a:lnT w="12700" cmpd="sng">
                      <a:noFill/>
                    </a:lnT>
                  </a:tcPr>
                </a:tc>
                <a:tc>
                  <a:txBody>
                    <a:bodyPr/>
                    <a:lstStyle/>
                    <a:p>
                      <a:r>
                        <a:rPr lang="en-US" altLang="zh-CN" sz="1400" smtClean="0"/>
                        <a:t>string[0]</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 </a:t>
                      </a:r>
                      <a:endParaRPr lang="zh-CN" altLang="en-US" sz="1400"/>
                    </a:p>
                  </a:txBody>
                  <a:tcPr>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smtClean="0"/>
                        <a:t>string[1]</a:t>
                      </a:r>
                      <a:endParaRPr lang="zh-CN" altLang="en-US" sz="1400" smtClean="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l</a:t>
                      </a:r>
                      <a:endParaRPr lang="zh-CN" altLang="en-US" sz="1400"/>
                    </a:p>
                  </a:txBody>
                  <a:tcPr>
                    <a:lnL w="12700" cmpd="sng">
                      <a:noFill/>
                    </a:lnL>
                    <a:lnR w="12700" cmpd="sng">
                      <a:noFill/>
                    </a:lnR>
                  </a:tcPr>
                </a:tc>
                <a:tc>
                  <a:txBody>
                    <a:bodyPr/>
                    <a:lstStyle/>
                    <a:p>
                      <a:r>
                        <a:rPr lang="en-US" altLang="zh-CN" sz="1400" smtClean="0"/>
                        <a:t>string[2]</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o</a:t>
                      </a:r>
                      <a:endParaRPr lang="zh-CN" altLang="en-US" sz="1400"/>
                    </a:p>
                  </a:txBody>
                  <a:tcPr>
                    <a:lnL w="12700" cmpd="sng">
                      <a:noFill/>
                    </a:lnL>
                    <a:lnR w="12700" cmpd="sng">
                      <a:noFill/>
                    </a:lnR>
                  </a:tcPr>
                </a:tc>
                <a:tc>
                  <a:txBody>
                    <a:bodyPr/>
                    <a:lstStyle/>
                    <a:p>
                      <a:r>
                        <a:rPr lang="en-US" altLang="zh-CN" sz="1400" smtClean="0"/>
                        <a:t>string[3]</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v</a:t>
                      </a:r>
                      <a:endParaRPr lang="zh-CN" altLang="en-US" sz="1400"/>
                    </a:p>
                  </a:txBody>
                  <a:tcPr>
                    <a:lnL w="12700" cmpd="sng">
                      <a:noFill/>
                    </a:lnL>
                    <a:lnR w="12700" cmpd="sng">
                      <a:noFill/>
                    </a:lnR>
                  </a:tcPr>
                </a:tc>
                <a:tc>
                  <a:txBody>
                    <a:bodyPr/>
                    <a:lstStyle/>
                    <a:p>
                      <a:r>
                        <a:rPr lang="en-US" altLang="zh-CN" sz="1400" smtClean="0"/>
                        <a:t>string[4]</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e</a:t>
                      </a:r>
                      <a:endParaRPr lang="zh-CN" altLang="en-US" sz="1400"/>
                    </a:p>
                  </a:txBody>
                  <a:tcPr>
                    <a:lnL w="12700" cmpd="sng">
                      <a:noFill/>
                    </a:lnL>
                    <a:lnR w="12700" cmpd="sng">
                      <a:noFill/>
                    </a:lnR>
                  </a:tcPr>
                </a:tc>
                <a:tc>
                  <a:txBody>
                    <a:bodyPr/>
                    <a:lstStyle/>
                    <a:p>
                      <a:r>
                        <a:rPr lang="en-US" altLang="zh-CN" sz="1400" smtClean="0"/>
                        <a:t>string[5]</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0">
                <a:tc>
                  <a:txBody>
                    <a:bodyPr/>
                    <a:lstStyle/>
                    <a:p>
                      <a:r>
                        <a:rPr lang="en-US" altLang="zh-CN" sz="1400" smtClean="0"/>
                        <a:t>string(7)</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lnL w="12700" cmpd="sng">
                      <a:noFill/>
                    </a:lnL>
                    <a:lnR w="12700" cmpd="sng">
                      <a:noFill/>
                    </a:lnR>
                  </a:tcPr>
                </a:tc>
                <a:tc>
                  <a:txBody>
                    <a:bodyPr/>
                    <a:lstStyle/>
                    <a:p>
                      <a:r>
                        <a:rPr lang="en-US" altLang="zh-CN" sz="1400" smtClean="0"/>
                        <a:t>string[6]</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C</a:t>
                      </a:r>
                      <a:endParaRPr lang="zh-CN" altLang="en-US" sz="1400"/>
                    </a:p>
                  </a:txBody>
                  <a:tcPr>
                    <a:lnL w="12700" cmpd="sng">
                      <a:noFill/>
                    </a:lnL>
                    <a:lnR w="12700" cmpd="sng">
                      <a:noFill/>
                    </a:lnR>
                  </a:tcPr>
                </a:tc>
                <a:tc>
                  <a:txBody>
                    <a:bodyPr/>
                    <a:lstStyle/>
                    <a:p>
                      <a:r>
                        <a:rPr lang="en-US" altLang="zh-CN" sz="1400" smtClean="0"/>
                        <a:t>string[7]</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h</a:t>
                      </a:r>
                      <a:endParaRPr lang="zh-CN" altLang="en-US" sz="1400"/>
                    </a:p>
                  </a:txBody>
                  <a:tcPr>
                    <a:lnL w="12700" cmpd="sng">
                      <a:noFill/>
                    </a:lnL>
                    <a:lnR w="12700" cmpd="sng">
                      <a:noFill/>
                    </a:lnR>
                  </a:tcPr>
                </a:tc>
                <a:tc>
                  <a:txBody>
                    <a:bodyPr/>
                    <a:lstStyle/>
                    <a:p>
                      <a:r>
                        <a:rPr lang="en-US" altLang="zh-CN" sz="1400" smtClean="0"/>
                        <a:t>string[8]</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i</a:t>
                      </a:r>
                      <a:endParaRPr lang="zh-CN" altLang="en-US" sz="1400"/>
                    </a:p>
                  </a:txBody>
                  <a:tcPr>
                    <a:lnL w="12700" cmpd="sng">
                      <a:noFill/>
                    </a:lnL>
                    <a:lnR w="12700" cmpd="sng">
                      <a:noFill/>
                    </a:lnR>
                  </a:tcPr>
                </a:tc>
                <a:tc>
                  <a:txBody>
                    <a:bodyPr/>
                    <a:lstStyle/>
                    <a:p>
                      <a:r>
                        <a:rPr lang="en-US" altLang="zh-CN" sz="1400" smtClean="0"/>
                        <a:t>string[9]</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n</a:t>
                      </a:r>
                      <a:endParaRPr lang="zh-CN" altLang="en-US" sz="1400"/>
                    </a:p>
                  </a:txBody>
                  <a:tcPr>
                    <a:lnL w="12700" cmpd="sng">
                      <a:noFill/>
                    </a:lnL>
                    <a:lnR w="12700" cmpd="sng">
                      <a:noFill/>
                    </a:lnR>
                  </a:tcPr>
                </a:tc>
                <a:tc>
                  <a:txBody>
                    <a:bodyPr/>
                    <a:lstStyle/>
                    <a:p>
                      <a:r>
                        <a:rPr lang="en-US" altLang="zh-CN" sz="1400" smtClean="0"/>
                        <a:t>string[10]</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a:lnL w="12700" cmpd="sng">
                      <a:noFill/>
                    </a:lnL>
                    <a:lnR w="12700" cmpd="sng">
                      <a:noFill/>
                    </a:lnR>
                  </a:tcPr>
                </a:tc>
                <a:tc>
                  <a:txBody>
                    <a:bodyPr/>
                    <a:lstStyle/>
                    <a:p>
                      <a:r>
                        <a:rPr lang="en-US" altLang="zh-CN" sz="1400" smtClean="0"/>
                        <a:t>string[11]</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t>
                      </a:r>
                      <a:endParaRPr lang="zh-CN" altLang="en-US" sz="1400"/>
                    </a:p>
                  </a:txBody>
                  <a:tcPr>
                    <a:lnL w="12700" cmpd="sng">
                      <a:noFill/>
                    </a:lnL>
                    <a:lnR w="12700" cmpd="sng">
                      <a:noFill/>
                    </a:lnR>
                  </a:tcPr>
                </a:tc>
                <a:tc>
                  <a:txBody>
                    <a:bodyPr/>
                    <a:lstStyle/>
                    <a:p>
                      <a:r>
                        <a:rPr lang="en-US" altLang="zh-CN" sz="1400" smtClean="0"/>
                        <a:t>string[12]</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\0</a:t>
                      </a:r>
                      <a:endParaRPr lang="zh-CN" altLang="en-US" sz="1400"/>
                    </a:p>
                  </a:txBody>
                  <a:tcPr>
                    <a:lnL w="12700" cmpd="sng">
                      <a:noFill/>
                    </a:lnL>
                    <a:lnR w="12700" cmpd="sng">
                      <a:noFill/>
                    </a:lnR>
                  </a:tcPr>
                </a:tc>
                <a:tc>
                  <a:txBody>
                    <a:bodyPr/>
                    <a:lstStyle/>
                    <a:p>
                      <a:r>
                        <a:rPr lang="en-US" altLang="zh-CN" sz="1400" smtClean="0"/>
                        <a:t>string[13]</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bl>
          </a:graphicData>
        </a:graphic>
      </p:graphicFrame>
      <p:cxnSp>
        <p:nvCxnSpPr>
          <p:cNvPr id="35" name="直接箭头连接符 34"/>
          <p:cNvCxnSpPr/>
          <p:nvPr/>
        </p:nvCxnSpPr>
        <p:spPr>
          <a:xfrm>
            <a:off x="7782338" y="2313466"/>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36" name="直接箭头连接符 35"/>
          <p:cNvCxnSpPr/>
          <p:nvPr/>
        </p:nvCxnSpPr>
        <p:spPr>
          <a:xfrm>
            <a:off x="7782338" y="4465924"/>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graphicFrame>
        <p:nvGraphicFramePr>
          <p:cNvPr id="37" name="表格 36"/>
          <p:cNvGraphicFramePr>
            <a:graphicFrameLocks noGrp="1"/>
          </p:cNvGraphicFramePr>
          <p:nvPr/>
        </p:nvGraphicFramePr>
        <p:xfrm>
          <a:off x="9713683" y="2031122"/>
          <a:ext cx="1081122" cy="457200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20000"/>
                    </a:ext>
                  </a:extLst>
                </a:gridCol>
                <a:gridCol w="361122">
                  <a:extLst>
                    <a:ext uri="{9D8B030D-6E8A-4147-A177-3AD203B41FA5}">
                      <a16:colId xmlns:a16="http://schemas.microsoft.com/office/drawing/2014/main" val="20001"/>
                    </a:ext>
                  </a:extLst>
                </a:gridCol>
              </a:tblGrid>
              <a:tr h="0">
                <a:tc>
                  <a:txBody>
                    <a:bodyPr/>
                    <a:lstStyle/>
                    <a:p>
                      <a:r>
                        <a:rPr lang="en-US" altLang="zh-CN" sz="1400" smtClean="0"/>
                        <a:t>string</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I</a:t>
                      </a:r>
                      <a:endParaRPr lang="zh-CN" altLang="en-US" sz="1400"/>
                    </a:p>
                  </a:txBody>
                  <a:tcPr>
                    <a:lnL w="12700" cmpd="sng">
                      <a:noFill/>
                    </a:lnL>
                    <a:lnR w="12700" cmpd="sng">
                      <a:noFill/>
                    </a:lnR>
                    <a:lnT w="12700" cmpd="sng">
                      <a:noFill/>
                    </a:lnT>
                  </a:tcPr>
                </a:tc>
                <a:extLst>
                  <a:ext uri="{0D108BD9-81ED-4DB2-BD59-A6C34878D82A}">
                    <a16:rowId xmlns:a16="http://schemas.microsoft.com/office/drawing/2014/main" val="10001"/>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 </a:t>
                      </a:r>
                      <a:endParaRPr lang="zh-CN" altLang="en-US" sz="1400"/>
                    </a:p>
                  </a:txBody>
                  <a:tcPr>
                    <a:lnL w="12700" cmpd="sng">
                      <a:noFill/>
                    </a:lnL>
                    <a:lnR w="12700" cmpd="sng">
                      <a:noFill/>
                    </a:lnR>
                  </a:tcPr>
                </a:tc>
                <a:extLst>
                  <a:ext uri="{0D108BD9-81ED-4DB2-BD59-A6C34878D82A}">
                    <a16:rowId xmlns:a16="http://schemas.microsoft.com/office/drawing/2014/main" val="10002"/>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l</a:t>
                      </a:r>
                      <a:endParaRPr lang="zh-CN" altLang="en-US" sz="1400"/>
                    </a:p>
                  </a:txBody>
                  <a:tcPr>
                    <a:lnL w="12700" cmpd="sng">
                      <a:noFill/>
                    </a:lnL>
                    <a:lnR w="12700" cmpd="sng">
                      <a:noFill/>
                    </a:lnR>
                  </a:tcPr>
                </a:tc>
                <a:extLst>
                  <a:ext uri="{0D108BD9-81ED-4DB2-BD59-A6C34878D82A}">
                    <a16:rowId xmlns:a16="http://schemas.microsoft.com/office/drawing/2014/main" val="10003"/>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o</a:t>
                      </a:r>
                      <a:endParaRPr lang="zh-CN" altLang="en-US" sz="1400"/>
                    </a:p>
                  </a:txBody>
                  <a:tcPr>
                    <a:lnL w="12700" cmpd="sng">
                      <a:noFill/>
                    </a:lnL>
                    <a:lnR w="12700" cmpd="sng">
                      <a:noFill/>
                    </a:lnR>
                  </a:tcPr>
                </a:tc>
                <a:extLst>
                  <a:ext uri="{0D108BD9-81ED-4DB2-BD59-A6C34878D82A}">
                    <a16:rowId xmlns:a16="http://schemas.microsoft.com/office/drawing/2014/main" val="10004"/>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v</a:t>
                      </a:r>
                      <a:endParaRPr lang="zh-CN" altLang="en-US" sz="1400"/>
                    </a:p>
                  </a:txBody>
                  <a:tcPr>
                    <a:lnL w="12700" cmpd="sng">
                      <a:noFill/>
                    </a:lnL>
                    <a:lnR w="12700" cmpd="sng">
                      <a:noFill/>
                    </a:lnR>
                  </a:tcPr>
                </a:tc>
                <a:extLst>
                  <a:ext uri="{0D108BD9-81ED-4DB2-BD59-A6C34878D82A}">
                    <a16:rowId xmlns:a16="http://schemas.microsoft.com/office/drawing/2014/main" val="10005"/>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e</a:t>
                      </a:r>
                      <a:endParaRPr lang="zh-CN" altLang="en-US" sz="1400"/>
                    </a:p>
                  </a:txBody>
                  <a:tcPr>
                    <a:lnL w="12700" cmpd="sng">
                      <a:noFill/>
                    </a:lnL>
                    <a:lnR w="12700" cmpd="sng">
                      <a:noFill/>
                    </a:lnR>
                  </a:tcPr>
                </a:tc>
                <a:extLst>
                  <a:ext uri="{0D108BD9-81ED-4DB2-BD59-A6C34878D82A}">
                    <a16:rowId xmlns:a16="http://schemas.microsoft.com/office/drawing/2014/main" val="10006"/>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lnL w="12700" cmpd="sng">
                      <a:noFill/>
                    </a:lnL>
                    <a:lnR w="12700" cmpd="sng">
                      <a:noFill/>
                    </a:lnR>
                  </a:tcPr>
                </a:tc>
                <a:extLst>
                  <a:ext uri="{0D108BD9-81ED-4DB2-BD59-A6C34878D82A}">
                    <a16:rowId xmlns:a16="http://schemas.microsoft.com/office/drawing/2014/main" val="10007"/>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C</a:t>
                      </a:r>
                      <a:endParaRPr lang="zh-CN" altLang="en-US" sz="1400"/>
                    </a:p>
                  </a:txBody>
                  <a:tcPr>
                    <a:lnL w="12700" cmpd="sng">
                      <a:noFill/>
                    </a:lnL>
                    <a:lnR w="12700" cmpd="sng">
                      <a:noFill/>
                    </a:lnR>
                  </a:tcPr>
                </a:tc>
                <a:extLst>
                  <a:ext uri="{0D108BD9-81ED-4DB2-BD59-A6C34878D82A}">
                    <a16:rowId xmlns:a16="http://schemas.microsoft.com/office/drawing/2014/main" val="10008"/>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h</a:t>
                      </a:r>
                      <a:endParaRPr lang="zh-CN" altLang="en-US" sz="1400"/>
                    </a:p>
                  </a:txBody>
                  <a:tcPr>
                    <a:lnL w="12700" cmpd="sng">
                      <a:noFill/>
                    </a:lnL>
                    <a:lnR w="12700" cmpd="sng">
                      <a:noFill/>
                    </a:lnR>
                  </a:tcPr>
                </a:tc>
                <a:extLst>
                  <a:ext uri="{0D108BD9-81ED-4DB2-BD59-A6C34878D82A}">
                    <a16:rowId xmlns:a16="http://schemas.microsoft.com/office/drawing/2014/main" val="10009"/>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i</a:t>
                      </a:r>
                      <a:endParaRPr lang="zh-CN" altLang="en-US" sz="1400"/>
                    </a:p>
                  </a:txBody>
                  <a:tcPr>
                    <a:lnL w="12700" cmpd="sng">
                      <a:noFill/>
                    </a:lnL>
                    <a:lnR w="12700" cmpd="sng">
                      <a:noFill/>
                    </a:lnR>
                  </a:tcPr>
                </a:tc>
                <a:extLst>
                  <a:ext uri="{0D108BD9-81ED-4DB2-BD59-A6C34878D82A}">
                    <a16:rowId xmlns:a16="http://schemas.microsoft.com/office/drawing/2014/main" val="10010"/>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n</a:t>
                      </a:r>
                      <a:endParaRPr lang="zh-CN" altLang="en-US" sz="1400"/>
                    </a:p>
                  </a:txBody>
                  <a:tcPr>
                    <a:lnL w="12700" cmpd="sng">
                      <a:noFill/>
                    </a:lnL>
                    <a:lnR w="12700" cmpd="sng">
                      <a:noFill/>
                    </a:lnR>
                  </a:tcPr>
                </a:tc>
                <a:extLst>
                  <a:ext uri="{0D108BD9-81ED-4DB2-BD59-A6C34878D82A}">
                    <a16:rowId xmlns:a16="http://schemas.microsoft.com/office/drawing/2014/main" val="10011"/>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a:lnL w="12700" cmpd="sng">
                      <a:noFill/>
                    </a:lnL>
                    <a:lnR w="12700" cmpd="sng">
                      <a:noFill/>
                    </a:lnR>
                  </a:tcPr>
                </a:tc>
                <a:extLst>
                  <a:ext uri="{0D108BD9-81ED-4DB2-BD59-A6C34878D82A}">
                    <a16:rowId xmlns:a16="http://schemas.microsoft.com/office/drawing/2014/main" val="10012"/>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t>
                      </a:r>
                      <a:endParaRPr lang="zh-CN" altLang="en-US" sz="1400"/>
                    </a:p>
                  </a:txBody>
                  <a:tcPr>
                    <a:lnL w="12700" cmpd="sng">
                      <a:noFill/>
                    </a:lnL>
                    <a:lnR w="12700" cmpd="sng">
                      <a:noFill/>
                    </a:lnR>
                  </a:tcPr>
                </a:tc>
                <a:extLst>
                  <a:ext uri="{0D108BD9-81ED-4DB2-BD59-A6C34878D82A}">
                    <a16:rowId xmlns:a16="http://schemas.microsoft.com/office/drawing/2014/main" val="10013"/>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\0</a:t>
                      </a:r>
                      <a:endParaRPr lang="zh-CN" altLang="en-US" sz="1400"/>
                    </a:p>
                  </a:txBody>
                  <a:tcPr>
                    <a:lnL w="12700" cmpd="sng">
                      <a:noFill/>
                    </a:lnL>
                    <a:lnR w="12700" cmpd="sng">
                      <a:noFill/>
                    </a:lnR>
                  </a:tcPr>
                </a:tc>
                <a:extLst>
                  <a:ext uri="{0D108BD9-81ED-4DB2-BD59-A6C34878D82A}">
                    <a16:rowId xmlns:a16="http://schemas.microsoft.com/office/drawing/2014/main" val="10014"/>
                  </a:ext>
                </a:extLst>
              </a:tr>
            </a:tbl>
          </a:graphicData>
        </a:graphic>
      </p:graphicFrame>
      <p:cxnSp>
        <p:nvCxnSpPr>
          <p:cNvPr id="38" name="直接箭头连接符 37"/>
          <p:cNvCxnSpPr/>
          <p:nvPr/>
        </p:nvCxnSpPr>
        <p:spPr>
          <a:xfrm>
            <a:off x="9773317" y="2333344"/>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415" y="519503"/>
            <a:ext cx="10515600" cy="953383"/>
          </a:xfrm>
        </p:spPr>
        <p:txBody>
          <a:bodyPr/>
          <a:lstStyle/>
          <a:p>
            <a:r>
              <a:rPr lang="zh-CN" altLang="en-US"/>
              <a:t>字符串的引用</a:t>
            </a:r>
            <a:r>
              <a:rPr lang="zh-CN" altLang="en-US" smtClean="0"/>
              <a:t>方式</a:t>
            </a:r>
            <a:endParaRPr lang="zh-CN" altLang="en-US"/>
          </a:p>
        </p:txBody>
      </p:sp>
      <p:sp>
        <p:nvSpPr>
          <p:cNvPr id="14" name="MH_Desc_1"/>
          <p:cNvSpPr/>
          <p:nvPr>
            <p:custDataLst>
              <p:tags r:id="rId1"/>
            </p:custDataLst>
          </p:nvPr>
        </p:nvSpPr>
        <p:spPr>
          <a:xfrm>
            <a:off x="693415" y="1351722"/>
            <a:ext cx="10749062" cy="470120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a:solidFill>
                  <a:schemeClr val="tx1"/>
                </a:solidFill>
              </a:rPr>
              <a:t>在</a:t>
            </a:r>
            <a:r>
              <a:rPr lang="en-US" altLang="zh-CN">
                <a:solidFill>
                  <a:schemeClr val="tx1"/>
                </a:solidFill>
              </a:rPr>
              <a:t>C</a:t>
            </a:r>
            <a:r>
              <a:rPr lang="zh-CN" altLang="en-US">
                <a:solidFill>
                  <a:schemeClr val="tx1"/>
                </a:solidFill>
              </a:rPr>
              <a:t>语言中只有字符变量，没有字符串变量</a:t>
            </a:r>
            <a:r>
              <a:rPr lang="zh-CN" altLang="en-US" smtClean="0">
                <a:solidFill>
                  <a:schemeClr val="tx1"/>
                </a:solidFill>
              </a:rPr>
              <a:t>。</a:t>
            </a:r>
            <a:endParaRPr lang="en-US" altLang="zh-CN" smtClean="0">
              <a:solidFill>
                <a:schemeClr val="tx1"/>
              </a:solidFill>
            </a:endParaRPr>
          </a:p>
          <a:p>
            <a:pPr algn="just">
              <a:lnSpc>
                <a:spcPct val="150000"/>
              </a:lnSpc>
              <a:spcBef>
                <a:spcPts val="600"/>
              </a:spcBef>
              <a:spcAft>
                <a:spcPts val="600"/>
              </a:spcAft>
              <a:defRPr/>
            </a:pPr>
            <a:endParaRPr lang="en-US" altLang="zh-CN">
              <a:solidFill>
                <a:schemeClr val="tx1"/>
              </a:solidFill>
            </a:endParaRPr>
          </a:p>
          <a:p>
            <a:pPr algn="just">
              <a:lnSpc>
                <a:spcPct val="150000"/>
              </a:lnSpc>
              <a:spcBef>
                <a:spcPts val="600"/>
              </a:spcBef>
              <a:spcAft>
                <a:spcPts val="600"/>
              </a:spcAft>
              <a:defRPr/>
            </a:pPr>
            <a:endParaRPr lang="en-US" altLang="zh-CN" smtClean="0">
              <a:solidFill>
                <a:schemeClr val="tx1"/>
              </a:solidFill>
            </a:endParaRPr>
          </a:p>
          <a:p>
            <a:pPr algn="just">
              <a:lnSpc>
                <a:spcPct val="150000"/>
              </a:lnSpc>
              <a:spcBef>
                <a:spcPts val="600"/>
              </a:spcBef>
              <a:spcAft>
                <a:spcPts val="600"/>
              </a:spcAft>
              <a:defRPr/>
            </a:pPr>
            <a:endParaRPr lang="en-US" altLang="zh-CN">
              <a:solidFill>
                <a:schemeClr val="tx1"/>
              </a:solidFill>
            </a:endParaRPr>
          </a:p>
          <a:p>
            <a:pPr algn="just">
              <a:lnSpc>
                <a:spcPct val="150000"/>
              </a:lnSpc>
              <a:spcBef>
                <a:spcPts val="600"/>
              </a:spcBef>
              <a:spcAft>
                <a:spcPts val="600"/>
              </a:spcAft>
              <a:defRPr/>
            </a:pPr>
            <a:r>
              <a:rPr lang="zh-CN" altLang="en-US">
                <a:solidFill>
                  <a:schemeClr val="tx1"/>
                </a:solidFill>
              </a:rPr>
              <a:t>可以对指针变量进行再赋值，如</a:t>
            </a:r>
            <a:r>
              <a:rPr lang="en-US" altLang="zh-CN">
                <a:solidFill>
                  <a:schemeClr val="tx1"/>
                </a:solidFill>
              </a:rPr>
              <a:t>: </a:t>
            </a:r>
            <a:endParaRPr lang="en-US" altLang="zh-CN" smtClean="0">
              <a:solidFill>
                <a:schemeClr val="tx1"/>
              </a:solidFill>
            </a:endParaRPr>
          </a:p>
          <a:p>
            <a:pPr algn="just">
              <a:lnSpc>
                <a:spcPct val="150000"/>
              </a:lnSpc>
              <a:spcBef>
                <a:spcPts val="600"/>
              </a:spcBef>
              <a:spcAft>
                <a:spcPts val="600"/>
              </a:spcAft>
              <a:defRPr/>
            </a:pPr>
            <a:r>
              <a:rPr lang="zh-CN" altLang="en-US" smtClean="0">
                <a:solidFill>
                  <a:schemeClr val="tx1"/>
                </a:solidFill>
              </a:rPr>
              <a:t>可以</a:t>
            </a:r>
            <a:r>
              <a:rPr lang="zh-CN" altLang="en-US">
                <a:solidFill>
                  <a:schemeClr val="tx1"/>
                </a:solidFill>
              </a:rPr>
              <a:t>通过字符指针变量输出它所指向的字符串，如</a:t>
            </a:r>
            <a:r>
              <a:rPr lang="en-US" altLang="zh-CN" smtClean="0">
                <a:solidFill>
                  <a:schemeClr val="tx1"/>
                </a:solidFill>
              </a:rPr>
              <a:t>:</a:t>
            </a:r>
          </a:p>
          <a:p>
            <a:pPr algn="just">
              <a:lnSpc>
                <a:spcPct val="150000"/>
              </a:lnSpc>
              <a:spcBef>
                <a:spcPts val="600"/>
              </a:spcBef>
              <a:spcAft>
                <a:spcPts val="600"/>
              </a:spcAft>
              <a:defRPr/>
            </a:pPr>
            <a:r>
              <a:rPr lang="en-US" altLang="zh-CN" smtClean="0">
                <a:solidFill>
                  <a:schemeClr val="tx1"/>
                </a:solidFill>
              </a:rPr>
              <a:t>%s</a:t>
            </a:r>
            <a:r>
              <a:rPr lang="zh-CN" altLang="en-US">
                <a:solidFill>
                  <a:schemeClr val="tx1"/>
                </a:solidFill>
              </a:rPr>
              <a:t>是输出字符串时所用的格式符，在输出项中给出字符指针变量名</a:t>
            </a:r>
            <a:r>
              <a:rPr lang="en-US" altLang="zh-CN">
                <a:solidFill>
                  <a:schemeClr val="tx1"/>
                </a:solidFill>
              </a:rPr>
              <a:t>string</a:t>
            </a:r>
            <a:r>
              <a:rPr lang="zh-CN" altLang="en-US">
                <a:solidFill>
                  <a:schemeClr val="tx1"/>
                </a:solidFill>
              </a:rPr>
              <a:t>，则系统会输出</a:t>
            </a:r>
            <a:r>
              <a:rPr lang="en-US" altLang="zh-CN">
                <a:solidFill>
                  <a:schemeClr val="tx1"/>
                </a:solidFill>
              </a:rPr>
              <a:t>string</a:t>
            </a:r>
            <a:r>
              <a:rPr lang="zh-CN" altLang="en-US">
                <a:solidFill>
                  <a:schemeClr val="tx1"/>
                </a:solidFill>
              </a:rPr>
              <a:t>所指向的字符串第</a:t>
            </a:r>
            <a:r>
              <a:rPr lang="en-US" altLang="zh-CN">
                <a:solidFill>
                  <a:schemeClr val="tx1"/>
                </a:solidFill>
              </a:rPr>
              <a:t>1</a:t>
            </a:r>
            <a:r>
              <a:rPr lang="zh-CN" altLang="en-US">
                <a:solidFill>
                  <a:schemeClr val="tx1"/>
                </a:solidFill>
              </a:rPr>
              <a:t>个字符，然后自动使</a:t>
            </a:r>
            <a:r>
              <a:rPr lang="en-US" altLang="zh-CN">
                <a:solidFill>
                  <a:schemeClr val="tx1"/>
                </a:solidFill>
              </a:rPr>
              <a:t>string</a:t>
            </a:r>
            <a:r>
              <a:rPr lang="zh-CN" altLang="en-US">
                <a:solidFill>
                  <a:schemeClr val="tx1"/>
                </a:solidFill>
              </a:rPr>
              <a:t>加</a:t>
            </a:r>
            <a:r>
              <a:rPr lang="en-US" altLang="zh-CN">
                <a:solidFill>
                  <a:schemeClr val="tx1"/>
                </a:solidFill>
              </a:rPr>
              <a:t>1</a:t>
            </a:r>
            <a:r>
              <a:rPr lang="zh-CN" altLang="en-US">
                <a:solidFill>
                  <a:schemeClr val="tx1"/>
                </a:solidFill>
              </a:rPr>
              <a:t>，使之指向下一个字符，再输出该字符</a:t>
            </a:r>
            <a:r>
              <a:rPr lang="en-US" altLang="zh-CN">
                <a:solidFill>
                  <a:schemeClr val="tx1"/>
                </a:solidFill>
              </a:rPr>
              <a:t>……</a:t>
            </a:r>
            <a:r>
              <a:rPr lang="zh-CN" altLang="en-US">
                <a:solidFill>
                  <a:schemeClr val="tx1"/>
                </a:solidFill>
              </a:rPr>
              <a:t>如此直到遇到字符串结束标志</a:t>
            </a:r>
            <a:r>
              <a:rPr lang="en-US" altLang="zh-CN" smtClean="0">
                <a:solidFill>
                  <a:schemeClr val="tx1"/>
                </a:solidFill>
              </a:rPr>
              <a:t>′\0</a:t>
            </a:r>
            <a:r>
              <a:rPr lang="en-US" altLang="zh-CN">
                <a:solidFill>
                  <a:schemeClr val="tx1"/>
                </a:solidFill>
              </a:rPr>
              <a:t>′</a:t>
            </a:r>
            <a:r>
              <a:rPr lang="zh-CN" altLang="en-US">
                <a:solidFill>
                  <a:schemeClr val="tx1"/>
                </a:solidFill>
              </a:rPr>
              <a:t>为止。注意，在内存中，字符串的最后被自动加了一个</a:t>
            </a:r>
            <a:r>
              <a:rPr lang="en-US" altLang="zh-CN" smtClean="0">
                <a:solidFill>
                  <a:schemeClr val="tx1"/>
                </a:solidFill>
              </a:rPr>
              <a:t>′\</a:t>
            </a:r>
            <a:r>
              <a:rPr lang="en-US" altLang="zh-CN">
                <a:solidFill>
                  <a:schemeClr val="tx1"/>
                </a:solidFill>
              </a:rPr>
              <a:t>0</a:t>
            </a:r>
            <a:r>
              <a:rPr lang="en-US" altLang="zh-CN" smtClean="0">
                <a:solidFill>
                  <a:schemeClr val="tx1"/>
                </a:solidFill>
              </a:rPr>
              <a:t>′</a:t>
            </a:r>
            <a:r>
              <a:rPr lang="zh-CN" altLang="en-US" smtClean="0">
                <a:solidFill>
                  <a:schemeClr val="tx1"/>
                </a:solidFill>
              </a:rPr>
              <a:t>。</a:t>
            </a:r>
            <a:endParaRPr lang="en-US" altLang="zh-CN">
              <a:solidFill>
                <a:schemeClr val="tx1"/>
              </a:solidFill>
            </a:endParaRPr>
          </a:p>
        </p:txBody>
      </p:sp>
      <p:sp>
        <p:nvSpPr>
          <p:cNvPr id="4" name="圆角矩形 3"/>
          <p:cNvSpPr/>
          <p:nvPr/>
        </p:nvSpPr>
        <p:spPr>
          <a:xfrm>
            <a:off x="778599" y="2009561"/>
            <a:ext cx="4773252"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680">
              <a:lnSpc>
                <a:spcPct val="120000"/>
              </a:lnSpc>
              <a:defRPr/>
            </a:pPr>
            <a:r>
              <a:rPr lang="en-US" altLang="zh-CN" sz="1600" smtClean="0">
                <a:solidFill>
                  <a:schemeClr val="tx1"/>
                </a:solidFill>
              </a:rPr>
              <a:t>char *string="I love China!";</a:t>
            </a:r>
            <a:endParaRPr lang="zh-CN" altLang="en-US" sz="1600">
              <a:solidFill>
                <a:srgbClr val="008000"/>
              </a:solidFill>
            </a:endParaRPr>
          </a:p>
        </p:txBody>
      </p:sp>
      <p:sp>
        <p:nvSpPr>
          <p:cNvPr id="5" name="圆角矩形 4"/>
          <p:cNvSpPr/>
          <p:nvPr/>
        </p:nvSpPr>
        <p:spPr>
          <a:xfrm>
            <a:off x="5942842" y="1472886"/>
            <a:ext cx="5499635" cy="972141"/>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pt-BR" altLang="zh-CN" sz="1600"/>
              <a:t>char *string</a:t>
            </a:r>
            <a:r>
              <a:rPr lang="pt-BR" altLang="zh-CN" sz="1600" smtClean="0"/>
              <a:t>;		</a:t>
            </a:r>
            <a:r>
              <a:rPr lang="pt-BR" altLang="zh-CN" sz="1600" smtClean="0">
                <a:solidFill>
                  <a:srgbClr val="008000"/>
                </a:solidFill>
              </a:rPr>
              <a:t>//</a:t>
            </a:r>
            <a:r>
              <a:rPr lang="zh-CN" altLang="en-US" sz="1600">
                <a:solidFill>
                  <a:srgbClr val="008000"/>
                </a:solidFill>
              </a:rPr>
              <a:t>定义一个</a:t>
            </a:r>
            <a:r>
              <a:rPr lang="pt-BR" altLang="zh-CN" sz="1600" smtClean="0">
                <a:solidFill>
                  <a:srgbClr val="008000"/>
                </a:solidFill>
              </a:rPr>
              <a:t>char *</a:t>
            </a:r>
            <a:r>
              <a:rPr lang="zh-CN" altLang="en-US" sz="1600">
                <a:solidFill>
                  <a:srgbClr val="008000"/>
                </a:solidFill>
              </a:rPr>
              <a:t>型变量</a:t>
            </a:r>
          </a:p>
          <a:p>
            <a:pPr defTabSz="363855">
              <a:lnSpc>
                <a:spcPct val="120000"/>
              </a:lnSpc>
            </a:pPr>
            <a:r>
              <a:rPr lang="pt-BR" altLang="zh-CN" sz="1600" smtClean="0"/>
              <a:t>string</a:t>
            </a:r>
            <a:r>
              <a:rPr lang="pt-BR" altLang="zh-CN" sz="1600"/>
              <a:t>=″I love China</a:t>
            </a:r>
            <a:r>
              <a:rPr lang="pt-BR" altLang="zh-CN" sz="1600" smtClean="0"/>
              <a:t>!″;</a:t>
            </a:r>
          </a:p>
          <a:p>
            <a:pPr defTabSz="363855">
              <a:lnSpc>
                <a:spcPct val="120000"/>
              </a:lnSpc>
            </a:pPr>
            <a:r>
              <a:rPr lang="pt-BR" altLang="zh-CN" sz="1600" smtClean="0">
                <a:solidFill>
                  <a:srgbClr val="008000"/>
                </a:solidFill>
              </a:rPr>
              <a:t>//</a:t>
            </a:r>
            <a:r>
              <a:rPr lang="zh-CN" altLang="en-US" sz="1600">
                <a:solidFill>
                  <a:srgbClr val="008000"/>
                </a:solidFill>
              </a:rPr>
              <a:t>把字符串第</a:t>
            </a:r>
            <a:r>
              <a:rPr lang="en-US" altLang="zh-CN" sz="1600">
                <a:solidFill>
                  <a:srgbClr val="008000"/>
                </a:solidFill>
              </a:rPr>
              <a:t>1</a:t>
            </a:r>
            <a:r>
              <a:rPr lang="zh-CN" altLang="en-US" sz="1600">
                <a:solidFill>
                  <a:srgbClr val="008000"/>
                </a:solidFill>
              </a:rPr>
              <a:t>个元素的地址赋给字符指针变量</a:t>
            </a:r>
            <a:r>
              <a:rPr lang="pt-BR" altLang="zh-CN" sz="1600">
                <a:solidFill>
                  <a:srgbClr val="008000"/>
                </a:solidFill>
              </a:rPr>
              <a:t>string</a:t>
            </a:r>
            <a:endParaRPr lang="zh-CN" altLang="en-US" sz="1600">
              <a:solidFill>
                <a:srgbClr val="008000"/>
              </a:solidFill>
            </a:endParaRPr>
          </a:p>
        </p:txBody>
      </p:sp>
      <p:sp>
        <p:nvSpPr>
          <p:cNvPr id="6" name="文本框 5"/>
          <p:cNvSpPr txBox="1"/>
          <p:nvPr/>
        </p:nvSpPr>
        <p:spPr>
          <a:xfrm>
            <a:off x="5560223" y="1965684"/>
            <a:ext cx="390992" cy="523220"/>
          </a:xfrm>
          <a:prstGeom prst="rect">
            <a:avLst/>
          </a:prstGeom>
          <a:noFill/>
        </p:spPr>
        <p:txBody>
          <a:bodyPr wrap="square" rtlCol="0">
            <a:spAutoFit/>
          </a:bodyPr>
          <a:lstStyle/>
          <a:p>
            <a:pPr algn="ctr"/>
            <a:r>
              <a:rPr lang="zh-CN" altLang="en-US" sz="2800"/>
              <a:t>≡</a:t>
            </a:r>
            <a:endParaRPr lang="zh-CN" altLang="en-US" sz="2000"/>
          </a:p>
        </p:txBody>
      </p:sp>
      <p:grpSp>
        <p:nvGrpSpPr>
          <p:cNvPr id="7" name="组合 6"/>
          <p:cNvGrpSpPr/>
          <p:nvPr/>
        </p:nvGrpSpPr>
        <p:grpSpPr>
          <a:xfrm>
            <a:off x="693415" y="2609951"/>
            <a:ext cx="10749062" cy="985832"/>
            <a:chOff x="8582294" y="4088154"/>
            <a:chExt cx="11092289" cy="985832"/>
          </a:xfrm>
        </p:grpSpPr>
        <p:sp>
          <p:nvSpPr>
            <p:cNvPr id="8" name="MH_Other_1"/>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9" name="MH_SubTitle_1"/>
            <p:cNvSpPr/>
            <p:nvPr>
              <p:custDataLst>
                <p:tags r:id="rId3"/>
              </p:custDataLst>
            </p:nvPr>
          </p:nvSpPr>
          <p:spPr>
            <a:xfrm>
              <a:off x="9371544" y="4088154"/>
              <a:ext cx="10303039" cy="98583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en-US" altLang="zh-CN" sz="1600">
                  <a:solidFill>
                    <a:schemeClr val="tx1">
                      <a:lumMod val="75000"/>
                      <a:lumOff val="25000"/>
                    </a:schemeClr>
                  </a:solidFill>
                </a:rPr>
                <a:t>string</a:t>
              </a:r>
              <a:r>
                <a:rPr lang="zh-CN" altLang="en-US" sz="1600">
                  <a:solidFill>
                    <a:schemeClr val="tx1">
                      <a:lumMod val="75000"/>
                      <a:lumOff val="25000"/>
                    </a:schemeClr>
                  </a:solidFill>
                </a:rPr>
                <a:t>被定义为一个指针变量，基类型为字符型</a:t>
              </a:r>
              <a:r>
                <a:rPr lang="zh-CN" altLang="en-US" sz="1600" smtClean="0">
                  <a:solidFill>
                    <a:schemeClr val="tx1">
                      <a:lumMod val="75000"/>
                      <a:lumOff val="25000"/>
                    </a:schemeClr>
                  </a:solidFill>
                </a:rPr>
                <a:t>。它</a:t>
              </a:r>
              <a:r>
                <a:rPr lang="zh-CN" altLang="en-US" sz="1600">
                  <a:solidFill>
                    <a:schemeClr val="tx1">
                      <a:lumMod val="75000"/>
                      <a:lumOff val="25000"/>
                    </a:schemeClr>
                  </a:solidFill>
                </a:rPr>
                <a:t>只能指向一个字符类型数据，而不能同时指向多个字符数据，更不是把</a:t>
              </a:r>
              <a:r>
                <a:rPr lang="en-US" altLang="zh-CN" sz="1600">
                  <a:solidFill>
                    <a:schemeClr val="tx1">
                      <a:lumMod val="75000"/>
                      <a:lumOff val="25000"/>
                    </a:schemeClr>
                  </a:solidFill>
                </a:rPr>
                <a:t>″I love China!″</a:t>
              </a:r>
              <a:r>
                <a:rPr lang="zh-CN" altLang="en-US" sz="1600">
                  <a:solidFill>
                    <a:schemeClr val="tx1">
                      <a:lumMod val="75000"/>
                      <a:lumOff val="25000"/>
                    </a:schemeClr>
                  </a:solidFill>
                </a:rPr>
                <a:t>这些字符存放到</a:t>
              </a:r>
              <a:r>
                <a:rPr lang="en-US" altLang="zh-CN" sz="1600">
                  <a:solidFill>
                    <a:schemeClr val="tx1">
                      <a:lumMod val="75000"/>
                      <a:lumOff val="25000"/>
                    </a:schemeClr>
                  </a:solidFill>
                </a:rPr>
                <a:t>string</a:t>
              </a:r>
              <a:r>
                <a:rPr lang="zh-CN" altLang="en-US" sz="1600">
                  <a:solidFill>
                    <a:schemeClr val="tx1">
                      <a:lumMod val="75000"/>
                      <a:lumOff val="25000"/>
                    </a:schemeClr>
                  </a:solidFill>
                </a:rPr>
                <a:t>中（指针变量只能存放地址），也不是把字符串赋给*</a:t>
              </a:r>
              <a:r>
                <a:rPr lang="en-US" altLang="zh-CN" sz="1600">
                  <a:solidFill>
                    <a:schemeClr val="tx1">
                      <a:lumMod val="75000"/>
                      <a:lumOff val="25000"/>
                    </a:schemeClr>
                  </a:solidFill>
                </a:rPr>
                <a:t>string</a:t>
              </a:r>
              <a:r>
                <a:rPr lang="zh-CN" altLang="en-US" sz="1600">
                  <a:solidFill>
                    <a:schemeClr val="tx1">
                      <a:lumMod val="75000"/>
                      <a:lumOff val="25000"/>
                    </a:schemeClr>
                  </a:solidFill>
                </a:rPr>
                <a:t>。只是把</a:t>
              </a:r>
              <a:r>
                <a:rPr lang="en-US" altLang="zh-CN" sz="1600">
                  <a:solidFill>
                    <a:schemeClr val="tx1">
                      <a:lumMod val="75000"/>
                      <a:lumOff val="25000"/>
                    </a:schemeClr>
                  </a:solidFill>
                </a:rPr>
                <a:t>″I love China!″</a:t>
              </a:r>
              <a:r>
                <a:rPr lang="zh-CN" altLang="en-US" sz="1600">
                  <a:solidFill>
                    <a:schemeClr val="tx1">
                      <a:lumMod val="75000"/>
                      <a:lumOff val="25000"/>
                    </a:schemeClr>
                  </a:solidFill>
                </a:rPr>
                <a:t>的第</a:t>
              </a:r>
              <a:r>
                <a:rPr lang="en-US" altLang="zh-CN" sz="1600">
                  <a:solidFill>
                    <a:schemeClr val="tx1">
                      <a:lumMod val="75000"/>
                      <a:lumOff val="25000"/>
                    </a:schemeClr>
                  </a:solidFill>
                </a:rPr>
                <a:t>1</a:t>
              </a:r>
              <a:r>
                <a:rPr lang="zh-CN" altLang="en-US" sz="1600">
                  <a:solidFill>
                    <a:schemeClr val="tx1">
                      <a:lumMod val="75000"/>
                      <a:lumOff val="25000"/>
                    </a:schemeClr>
                  </a:solidFill>
                </a:rPr>
                <a:t>个字符的地址赋给指针变量</a:t>
              </a:r>
              <a:r>
                <a:rPr lang="en-US" altLang="zh-CN" sz="1600">
                  <a:solidFill>
                    <a:schemeClr val="tx1">
                      <a:lumMod val="75000"/>
                      <a:lumOff val="25000"/>
                    </a:schemeClr>
                  </a:solidFill>
                </a:rPr>
                <a:t>string</a:t>
              </a:r>
              <a:r>
                <a:rPr lang="zh-CN" altLang="en-US" sz="1600">
                  <a:solidFill>
                    <a:schemeClr val="tx1">
                      <a:lumMod val="75000"/>
                      <a:lumOff val="25000"/>
                    </a:schemeClr>
                  </a:solidFill>
                </a:rPr>
                <a:t>。</a:t>
              </a:r>
              <a:endParaRPr lang="zh-CN" altLang="en-US" sz="1600" dirty="0">
                <a:solidFill>
                  <a:schemeClr val="tx1">
                    <a:lumMod val="75000"/>
                    <a:lumOff val="25000"/>
                  </a:schemeClr>
                </a:solidFill>
              </a:endParaRPr>
            </a:p>
          </p:txBody>
        </p:sp>
        <p:sp>
          <p:nvSpPr>
            <p:cNvPr id="10" name="MH_Other_2"/>
            <p:cNvSpPr/>
            <p:nvPr>
              <p:custDataLst>
                <p:tags r:id="rId4"/>
              </p:custDataLst>
            </p:nvPr>
          </p:nvSpPr>
          <p:spPr>
            <a:xfrm rot="16200000">
              <a:off x="19372958" y="477236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2" name="圆角矩形 11"/>
          <p:cNvSpPr/>
          <p:nvPr/>
        </p:nvSpPr>
        <p:spPr>
          <a:xfrm>
            <a:off x="4134679" y="3716830"/>
            <a:ext cx="7307799"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680">
              <a:lnSpc>
                <a:spcPct val="120000"/>
              </a:lnSpc>
              <a:defRPr/>
            </a:pPr>
            <a:r>
              <a:rPr lang="en-US" altLang="zh-CN" sz="1600">
                <a:solidFill>
                  <a:schemeClr val="tx1"/>
                </a:solidFill>
              </a:rPr>
              <a:t>string=″I am a student.″; </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对指针变量</a:t>
            </a:r>
            <a:r>
              <a:rPr lang="en-US" altLang="zh-CN" sz="1600">
                <a:solidFill>
                  <a:srgbClr val="008000"/>
                </a:solidFill>
              </a:rPr>
              <a:t>string</a:t>
            </a:r>
            <a:r>
              <a:rPr lang="zh-CN" altLang="en-US" sz="1600">
                <a:solidFill>
                  <a:srgbClr val="008000"/>
                </a:solidFill>
              </a:rPr>
              <a:t>重新赋值</a:t>
            </a:r>
          </a:p>
        </p:txBody>
      </p:sp>
      <p:sp>
        <p:nvSpPr>
          <p:cNvPr id="13" name="圆角矩形 12"/>
          <p:cNvSpPr/>
          <p:nvPr/>
        </p:nvSpPr>
        <p:spPr>
          <a:xfrm>
            <a:off x="5951216" y="4279989"/>
            <a:ext cx="5491262"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680">
              <a:lnSpc>
                <a:spcPct val="120000"/>
              </a:lnSpc>
              <a:defRPr/>
            </a:pPr>
            <a:r>
              <a:rPr lang="en-US" altLang="zh-CN" sz="1600">
                <a:solidFill>
                  <a:schemeClr val="tx1"/>
                </a:solidFill>
              </a:rPr>
              <a:t>printf(″%s\n″,</a:t>
            </a:r>
            <a:r>
              <a:rPr lang="en-US" altLang="zh-CN" sz="1600" smtClean="0">
                <a:solidFill>
                  <a:schemeClr val="tx1"/>
                </a:solidFill>
              </a:rPr>
              <a:t>string);	</a:t>
            </a:r>
            <a:r>
              <a:rPr lang="en-US" altLang="zh-CN" sz="1600" spc="-100" smtClean="0">
                <a:solidFill>
                  <a:srgbClr val="008000"/>
                </a:solidFill>
              </a:rPr>
              <a:t>//%</a:t>
            </a:r>
            <a:r>
              <a:rPr lang="en-US" altLang="zh-CN" sz="1600" spc="-100">
                <a:solidFill>
                  <a:srgbClr val="008000"/>
                </a:solidFill>
              </a:rPr>
              <a:t>s</a:t>
            </a:r>
            <a:r>
              <a:rPr lang="zh-CN" altLang="en-US" sz="1600" spc="-100" smtClean="0">
                <a:solidFill>
                  <a:srgbClr val="008000"/>
                </a:solidFill>
              </a:rPr>
              <a:t>可对字符串</a:t>
            </a:r>
            <a:r>
              <a:rPr lang="zh-CN" altLang="en-US" sz="1600" spc="-100">
                <a:solidFill>
                  <a:srgbClr val="008000"/>
                </a:solidFill>
              </a:rPr>
              <a:t>进行整体的输入输出</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使用指针变量的例子</a:t>
            </a:r>
            <a:endParaRPr lang="zh-CN" altLang="en-US" dirty="0"/>
          </a:p>
        </p:txBody>
      </p:sp>
      <p:sp>
        <p:nvSpPr>
          <p:cNvPr id="3" name="内容占位符 2"/>
          <p:cNvSpPr>
            <a:spLocks noGrp="1"/>
          </p:cNvSpPr>
          <p:nvPr>
            <p:ph idx="1"/>
          </p:nvPr>
        </p:nvSpPr>
        <p:spPr>
          <a:xfrm>
            <a:off x="413649" y="1025180"/>
            <a:ext cx="10970796"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a:t>
            </a:r>
            <a:r>
              <a:rPr lang="zh-CN" altLang="en-US" sz="2000">
                <a:solidFill>
                  <a:schemeClr val="accent1"/>
                </a:solidFill>
              </a:rPr>
              <a:t>通过指针变量访问整型变量。</a:t>
            </a:r>
            <a:endParaRPr lang="zh-CN" altLang="en-US" sz="2000" dirty="0">
              <a:solidFill>
                <a:schemeClr val="accent1"/>
              </a:solidFill>
            </a:endParaRPr>
          </a:p>
        </p:txBody>
      </p:sp>
      <p:sp>
        <p:nvSpPr>
          <p:cNvPr id="32" name="圆角矩形 12"/>
          <p:cNvSpPr/>
          <p:nvPr/>
        </p:nvSpPr>
        <p:spPr>
          <a:xfrm>
            <a:off x="645877" y="1628085"/>
            <a:ext cx="5683485" cy="346643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p>
          <a:p>
            <a:pPr defTabSz="363855">
              <a:lnSpc>
                <a:spcPct val="120000"/>
              </a:lnSpc>
            </a:pPr>
            <a:r>
              <a:rPr lang="en-US" altLang="zh-CN" sz="1400"/>
              <a:t>int main()</a:t>
            </a:r>
          </a:p>
          <a:p>
            <a:pPr defTabSz="363855">
              <a:lnSpc>
                <a:spcPct val="120000"/>
              </a:lnSpc>
            </a:pPr>
            <a:r>
              <a:rPr lang="en-US" altLang="zh-CN" sz="1400"/>
              <a:t>{	int a=100,b=10</a:t>
            </a:r>
            <a:r>
              <a:rPr lang="en-US" altLang="zh-CN" sz="1400" smtClean="0"/>
              <a:t>;</a:t>
            </a:r>
          </a:p>
          <a:p>
            <a:pPr defTabSz="363855">
              <a:lnSpc>
                <a:spcPct val="120000"/>
              </a:lnSpc>
            </a:pPr>
            <a:r>
              <a:rPr lang="en-US" altLang="zh-CN" sz="1400"/>
              <a:t>	</a:t>
            </a:r>
            <a:r>
              <a:rPr lang="en-US" altLang="zh-CN" sz="1400" smtClean="0">
                <a:solidFill>
                  <a:srgbClr val="008000"/>
                </a:solidFill>
              </a:rPr>
              <a:t>//</a:t>
            </a:r>
            <a:r>
              <a:rPr lang="zh-CN" altLang="en-US" sz="1400">
                <a:solidFill>
                  <a:srgbClr val="008000"/>
                </a:solidFill>
              </a:rPr>
              <a:t>定义整型变量</a:t>
            </a:r>
            <a:r>
              <a:rPr lang="en-US" altLang="zh-CN" sz="1400">
                <a:solidFill>
                  <a:srgbClr val="008000"/>
                </a:solidFill>
              </a:rPr>
              <a:t>a,b</a:t>
            </a:r>
            <a:r>
              <a:rPr lang="zh-CN" altLang="en-US" sz="1400">
                <a:solidFill>
                  <a:srgbClr val="008000"/>
                </a:solidFill>
              </a:rPr>
              <a:t>，并初始化</a:t>
            </a:r>
          </a:p>
          <a:p>
            <a:pPr defTabSz="363855">
              <a:lnSpc>
                <a:spcPct val="120000"/>
              </a:lnSpc>
            </a:pPr>
            <a:r>
              <a:rPr lang="zh-CN" altLang="en-US" sz="1400"/>
              <a:t>	</a:t>
            </a:r>
            <a:r>
              <a:rPr lang="en-US" altLang="zh-CN" sz="1400"/>
              <a:t>int *pointer_1,*pointer_2</a:t>
            </a:r>
            <a:r>
              <a:rPr lang="en-US" altLang="zh-CN" sz="1400" smtClean="0"/>
              <a:t>;</a:t>
            </a:r>
          </a:p>
          <a:p>
            <a:pPr defTabSz="363855">
              <a:lnSpc>
                <a:spcPct val="120000"/>
              </a:lnSpc>
            </a:pPr>
            <a:r>
              <a:rPr lang="en-US" altLang="zh-CN" sz="1400"/>
              <a:t>	</a:t>
            </a:r>
            <a:r>
              <a:rPr lang="en-US" altLang="zh-CN" sz="1400">
                <a:solidFill>
                  <a:srgbClr val="008000"/>
                </a:solidFill>
              </a:rPr>
              <a:t>//</a:t>
            </a:r>
            <a:r>
              <a:rPr lang="zh-CN" altLang="en-US" sz="1400">
                <a:solidFill>
                  <a:srgbClr val="008000"/>
                </a:solidFill>
              </a:rPr>
              <a:t>定义指向整型数据的指针变量</a:t>
            </a:r>
            <a:r>
              <a:rPr lang="en-US" altLang="zh-CN" sz="1400">
                <a:solidFill>
                  <a:srgbClr val="008000"/>
                </a:solidFill>
              </a:rPr>
              <a:t>pointer_1, pointer_2</a:t>
            </a:r>
          </a:p>
          <a:p>
            <a:pPr defTabSz="363855">
              <a:lnSpc>
                <a:spcPct val="120000"/>
              </a:lnSpc>
            </a:pPr>
            <a:r>
              <a:rPr lang="en-US" altLang="zh-CN" sz="1400"/>
              <a:t>	pointer_1=&amp;a</a:t>
            </a:r>
            <a:r>
              <a:rPr lang="en-US" altLang="zh-CN" sz="1400" smtClean="0"/>
              <a:t>;	</a:t>
            </a:r>
            <a:r>
              <a:rPr lang="en-US" altLang="zh-CN" sz="1400">
                <a:solidFill>
                  <a:srgbClr val="008000"/>
                </a:solidFill>
              </a:rPr>
              <a:t>//</a:t>
            </a:r>
            <a:r>
              <a:rPr lang="zh-CN" altLang="en-US" sz="1400">
                <a:solidFill>
                  <a:srgbClr val="008000"/>
                </a:solidFill>
              </a:rPr>
              <a:t>把变量</a:t>
            </a:r>
            <a:r>
              <a:rPr lang="en-US" altLang="zh-CN" sz="1400">
                <a:solidFill>
                  <a:srgbClr val="008000"/>
                </a:solidFill>
              </a:rPr>
              <a:t>a</a:t>
            </a:r>
            <a:r>
              <a:rPr lang="zh-CN" altLang="en-US" sz="1400">
                <a:solidFill>
                  <a:srgbClr val="008000"/>
                </a:solidFill>
              </a:rPr>
              <a:t>的地址赋给指针变量</a:t>
            </a:r>
            <a:r>
              <a:rPr lang="en-US" altLang="zh-CN" sz="1400">
                <a:solidFill>
                  <a:srgbClr val="008000"/>
                </a:solidFill>
              </a:rPr>
              <a:t>pointer_1</a:t>
            </a:r>
          </a:p>
          <a:p>
            <a:pPr defTabSz="363855">
              <a:lnSpc>
                <a:spcPct val="120000"/>
              </a:lnSpc>
            </a:pPr>
            <a:r>
              <a:rPr lang="en-US" altLang="zh-CN" sz="1400"/>
              <a:t>	pointer_2=&amp;b</a:t>
            </a:r>
            <a:r>
              <a:rPr lang="en-US" altLang="zh-CN" sz="1400" smtClean="0"/>
              <a:t>;	</a:t>
            </a:r>
            <a:r>
              <a:rPr lang="en-US" altLang="zh-CN" sz="1400">
                <a:solidFill>
                  <a:srgbClr val="008000"/>
                </a:solidFill>
              </a:rPr>
              <a:t>//</a:t>
            </a:r>
            <a:r>
              <a:rPr lang="zh-CN" altLang="en-US" sz="1400">
                <a:solidFill>
                  <a:srgbClr val="008000"/>
                </a:solidFill>
              </a:rPr>
              <a:t>把变量</a:t>
            </a:r>
            <a:r>
              <a:rPr lang="en-US" altLang="zh-CN" sz="1400">
                <a:solidFill>
                  <a:srgbClr val="008000"/>
                </a:solidFill>
              </a:rPr>
              <a:t>b</a:t>
            </a:r>
            <a:r>
              <a:rPr lang="zh-CN" altLang="en-US" sz="1400">
                <a:solidFill>
                  <a:srgbClr val="008000"/>
                </a:solidFill>
              </a:rPr>
              <a:t>的地址赋给指针变量</a:t>
            </a:r>
            <a:r>
              <a:rPr lang="en-US" altLang="zh-CN" sz="1400">
                <a:solidFill>
                  <a:srgbClr val="008000"/>
                </a:solidFill>
              </a:rPr>
              <a:t>pointer_2 </a:t>
            </a:r>
          </a:p>
          <a:p>
            <a:pPr defTabSz="363855">
              <a:lnSpc>
                <a:spcPct val="120000"/>
              </a:lnSpc>
            </a:pPr>
            <a:r>
              <a:rPr lang="en-US" altLang="zh-CN" sz="1400"/>
              <a:t>	printf("a=%d,b=%d\n",a,b</a:t>
            </a:r>
            <a:r>
              <a:rPr lang="en-US" altLang="zh-CN" sz="1400" smtClean="0"/>
              <a:t>);	</a:t>
            </a:r>
            <a:r>
              <a:rPr lang="en-US" altLang="zh-CN" sz="1400">
                <a:solidFill>
                  <a:srgbClr val="008000"/>
                </a:solidFill>
              </a:rPr>
              <a:t>//</a:t>
            </a:r>
            <a:r>
              <a:rPr lang="zh-CN" altLang="en-US" sz="1400">
                <a:solidFill>
                  <a:srgbClr val="008000"/>
                </a:solidFill>
              </a:rPr>
              <a:t>输出变量</a:t>
            </a:r>
            <a:r>
              <a:rPr lang="en-US" altLang="zh-CN" sz="1400">
                <a:solidFill>
                  <a:srgbClr val="008000"/>
                </a:solidFill>
              </a:rPr>
              <a:t>a</a:t>
            </a:r>
            <a:r>
              <a:rPr lang="zh-CN" altLang="en-US" sz="1400">
                <a:solidFill>
                  <a:srgbClr val="008000"/>
                </a:solidFill>
              </a:rPr>
              <a:t>和</a:t>
            </a:r>
            <a:r>
              <a:rPr lang="en-US" altLang="zh-CN" sz="1400">
                <a:solidFill>
                  <a:srgbClr val="008000"/>
                </a:solidFill>
              </a:rPr>
              <a:t>b</a:t>
            </a:r>
            <a:r>
              <a:rPr lang="zh-CN" altLang="en-US" sz="1400">
                <a:solidFill>
                  <a:srgbClr val="008000"/>
                </a:solidFill>
              </a:rPr>
              <a:t>的值</a:t>
            </a:r>
          </a:p>
          <a:p>
            <a:pPr defTabSz="363855">
              <a:lnSpc>
                <a:spcPct val="120000"/>
              </a:lnSpc>
            </a:pPr>
            <a:r>
              <a:rPr lang="zh-CN" altLang="en-US" sz="1400"/>
              <a:t>	</a:t>
            </a:r>
            <a:r>
              <a:rPr lang="en-US" altLang="zh-CN" sz="1400"/>
              <a:t>printf("*pointer_1=%d,*pointer_2=%d\n",*pointer_1,*pointer_2);</a:t>
            </a:r>
          </a:p>
          <a:p>
            <a:pPr defTabSz="363855">
              <a:lnSpc>
                <a:spcPct val="120000"/>
              </a:lnSpc>
            </a:pPr>
            <a:r>
              <a:rPr lang="en-US" altLang="zh-CN" sz="1400"/>
              <a:t>	</a:t>
            </a:r>
            <a:r>
              <a:rPr lang="en-US" altLang="zh-CN" sz="1400">
                <a:solidFill>
                  <a:srgbClr val="008000"/>
                </a:solidFill>
              </a:rPr>
              <a:t>//</a:t>
            </a:r>
            <a:r>
              <a:rPr lang="zh-CN" altLang="en-US" sz="1400">
                <a:solidFill>
                  <a:srgbClr val="008000"/>
                </a:solidFill>
              </a:rPr>
              <a:t>输出变量</a:t>
            </a:r>
            <a:r>
              <a:rPr lang="en-US" altLang="zh-CN" sz="1400">
                <a:solidFill>
                  <a:srgbClr val="008000"/>
                </a:solidFill>
              </a:rPr>
              <a:t>a</a:t>
            </a:r>
            <a:r>
              <a:rPr lang="zh-CN" altLang="en-US" sz="1400">
                <a:solidFill>
                  <a:srgbClr val="008000"/>
                </a:solidFill>
              </a:rPr>
              <a:t>和</a:t>
            </a:r>
            <a:r>
              <a:rPr lang="en-US" altLang="zh-CN" sz="1400">
                <a:solidFill>
                  <a:srgbClr val="008000"/>
                </a:solidFill>
              </a:rPr>
              <a:t>b</a:t>
            </a:r>
            <a:r>
              <a:rPr lang="zh-CN" altLang="en-US" sz="1400">
                <a:solidFill>
                  <a:srgbClr val="008000"/>
                </a:solidFill>
              </a:rPr>
              <a:t>的值</a:t>
            </a:r>
          </a:p>
          <a:p>
            <a:pPr defTabSz="363855">
              <a:lnSpc>
                <a:spcPct val="120000"/>
              </a:lnSpc>
            </a:pPr>
            <a:r>
              <a:rPr lang="zh-CN" altLang="en-US" sz="1400"/>
              <a:t>	</a:t>
            </a:r>
            <a:r>
              <a:rPr lang="en-US" altLang="zh-CN" sz="1400"/>
              <a:t>return 0;</a:t>
            </a:r>
          </a:p>
          <a:p>
            <a:pPr defTabSz="363855">
              <a:lnSpc>
                <a:spcPct val="120000"/>
              </a:lnSpc>
            </a:pPr>
            <a:r>
              <a:rPr lang="en-US" altLang="zh-CN" sz="1400"/>
              <a:t>}</a:t>
            </a:r>
            <a:endParaRPr lang="en-US" altLang="zh-CN" sz="1400" dirty="0"/>
          </a:p>
        </p:txBody>
      </p:sp>
      <p:grpSp>
        <p:nvGrpSpPr>
          <p:cNvPr id="29" name="组合 28"/>
          <p:cNvGrpSpPr/>
          <p:nvPr/>
        </p:nvGrpSpPr>
        <p:grpSpPr>
          <a:xfrm>
            <a:off x="6618613" y="1626478"/>
            <a:ext cx="5082850" cy="2019787"/>
            <a:chOff x="8050698" y="5019263"/>
            <a:chExt cx="5082850" cy="2019787"/>
          </a:xfrm>
          <a:effectLst>
            <a:outerShdw blurRad="63500" sx="102000" sy="102000" algn="ctr" rotWithShape="0">
              <a:prstClr val="black">
                <a:alpha val="40000"/>
              </a:prstClr>
            </a:outerShdw>
          </a:effectLst>
        </p:grpSpPr>
        <p:sp>
          <p:nvSpPr>
            <p:cNvPr id="51" name="剪去单角的矩形 51"/>
            <p:cNvSpPr/>
            <p:nvPr/>
          </p:nvSpPr>
          <p:spPr>
            <a:xfrm>
              <a:off x="8050698" y="5019263"/>
              <a:ext cx="5082850" cy="2019787"/>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图片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grpSp>
      <p:pic>
        <p:nvPicPr>
          <p:cNvPr id="5" name="图片 4"/>
          <p:cNvPicPr>
            <a:picLocks noChangeAspect="1"/>
          </p:cNvPicPr>
          <p:nvPr/>
        </p:nvPicPr>
        <p:blipFill>
          <a:blip r:embed="rId7" cstate="print"/>
          <a:stretch>
            <a:fillRect/>
          </a:stretch>
        </p:blipFill>
        <p:spPr>
          <a:xfrm>
            <a:off x="645877" y="5270263"/>
            <a:ext cx="3467100" cy="847725"/>
          </a:xfrm>
          <a:prstGeom prst="rect">
            <a:avLst/>
          </a:prstGeom>
        </p:spPr>
      </p:pic>
      <p:graphicFrame>
        <p:nvGraphicFramePr>
          <p:cNvPr id="6" name="表格 5"/>
          <p:cNvGraphicFramePr>
            <a:graphicFrameLocks noGrp="1"/>
          </p:cNvGraphicFramePr>
          <p:nvPr/>
        </p:nvGraphicFramePr>
        <p:xfrm>
          <a:off x="7328973" y="1990039"/>
          <a:ext cx="3662130" cy="231648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val="20000"/>
                    </a:ext>
                  </a:extLst>
                </a:gridCol>
                <a:gridCol w="396000">
                  <a:extLst>
                    <a:ext uri="{9D8B030D-6E8A-4147-A177-3AD203B41FA5}">
                      <a16:colId xmlns:a16="http://schemas.microsoft.com/office/drawing/2014/main" val="20001"/>
                    </a:ext>
                  </a:extLst>
                </a:gridCol>
                <a:gridCol w="1088710">
                  <a:extLst>
                    <a:ext uri="{9D8B030D-6E8A-4147-A177-3AD203B41FA5}">
                      <a16:colId xmlns:a16="http://schemas.microsoft.com/office/drawing/2014/main" val="20002"/>
                    </a:ext>
                  </a:extLst>
                </a:gridCol>
                <a:gridCol w="1088710">
                  <a:extLst>
                    <a:ext uri="{9D8B030D-6E8A-4147-A177-3AD203B41FA5}">
                      <a16:colId xmlns:a16="http://schemas.microsoft.com/office/drawing/2014/main" val="20003"/>
                    </a:ext>
                  </a:extLst>
                </a:gridCol>
              </a:tblGrid>
              <a:tr h="370840">
                <a:tc>
                  <a:txBody>
                    <a:bodyPr/>
                    <a:lstStyle/>
                    <a:p>
                      <a:pPr algn="ctr"/>
                      <a:r>
                        <a:rPr lang="en-US" altLang="zh-CN" sz="1600" smtClean="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100</a:t>
                      </a:r>
                      <a:endParaRPr lang="zh-CN" altLang="en-US" sz="1600"/>
                    </a:p>
                  </a:txBody>
                  <a:tcPr anchor="ctr">
                    <a:lnL w="12700" cmpd="sng">
                      <a:noFill/>
                    </a:lnL>
                    <a:lnR w="12700" cmpd="sng">
                      <a:noFill/>
                    </a:lnR>
                    <a:lnT w="12700" cmpd="sng">
                      <a:noFill/>
                    </a:lnT>
                    <a:lnB w="12700" cmpd="sng">
                      <a:noFill/>
                    </a:lnB>
                  </a:tcPr>
                </a:tc>
                <a:tc>
                  <a:txBody>
                    <a:bodyPr/>
                    <a:lstStyle/>
                    <a:p>
                      <a:pPr algn="ctr"/>
                      <a:r>
                        <a:rPr lang="en-US" altLang="zh-CN" sz="1600" smtClean="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altLang="zh-CN" sz="1600" smtClean="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10</a:t>
                      </a:r>
                      <a:endParaRPr lang="zh-CN" altLang="en-US" sz="1600"/>
                    </a:p>
                  </a:txBody>
                  <a:tcPr anchor="ctr">
                    <a:lnL w="12700" cmpd="sng">
                      <a:noFill/>
                    </a:lnL>
                    <a:lnR w="12700" cmpd="sng">
                      <a:noFill/>
                    </a:lnR>
                    <a:lnT w="12700" cmpd="sng">
                      <a:noFill/>
                    </a:lnT>
                  </a:tcPr>
                </a:tc>
                <a:tc>
                  <a:txBody>
                    <a:bodyPr/>
                    <a:lstStyle/>
                    <a:p>
                      <a:pPr algn="ctr"/>
                      <a:r>
                        <a:rPr lang="en-US" altLang="zh-CN" sz="1600" smtClean="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pSp>
        <p:nvGrpSpPr>
          <p:cNvPr id="12" name="组合 11"/>
          <p:cNvGrpSpPr/>
          <p:nvPr/>
        </p:nvGrpSpPr>
        <p:grpSpPr>
          <a:xfrm>
            <a:off x="6618613" y="3836959"/>
            <a:ext cx="5082850" cy="1257555"/>
            <a:chOff x="8582294" y="4088152"/>
            <a:chExt cx="5245151" cy="1257555"/>
          </a:xfrm>
        </p:grpSpPr>
        <p:sp>
          <p:nvSpPr>
            <p:cNvPr id="13" name="MH_Other_1"/>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4" name="MH_SubTitle_1"/>
            <p:cNvSpPr/>
            <p:nvPr>
              <p:custDataLst>
                <p:tags r:id="rId2"/>
              </p:custDataLst>
            </p:nvPr>
          </p:nvSpPr>
          <p:spPr>
            <a:xfrm>
              <a:off x="9371544" y="4088152"/>
              <a:ext cx="4455901" cy="125755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定义指针变量时，左侧应有类型名，否则就不是定义指针变量。</a:t>
              </a:r>
              <a:endParaRPr lang="zh-CN" altLang="en-US" sz="1600" dirty="0">
                <a:solidFill>
                  <a:schemeClr val="tx1">
                    <a:lumMod val="75000"/>
                    <a:lumOff val="25000"/>
                  </a:schemeClr>
                </a:solidFill>
              </a:endParaRPr>
            </a:p>
          </p:txBody>
        </p:sp>
        <p:sp>
          <p:nvSpPr>
            <p:cNvPr id="15" name="MH_Other_2"/>
            <p:cNvSpPr/>
            <p:nvPr>
              <p:custDataLst>
                <p:tags r:id="rId3"/>
              </p:custDataLst>
            </p:nvPr>
          </p:nvSpPr>
          <p:spPr>
            <a:xfrm rot="16200000">
              <a:off x="13525820" y="504408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6" name="圆角矩形 14"/>
          <p:cNvSpPr/>
          <p:nvPr/>
        </p:nvSpPr>
        <p:spPr>
          <a:xfrm>
            <a:off x="5807594" y="5270263"/>
            <a:ext cx="5893869" cy="471216"/>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smtClean="0">
                <a:solidFill>
                  <a:schemeClr val="tx1"/>
                </a:solidFill>
              </a:rPr>
              <a:t>*pointer_1;	</a:t>
            </a:r>
            <a:r>
              <a:rPr lang="en-US" altLang="zh-CN" smtClean="0">
                <a:solidFill>
                  <a:srgbClr val="008000"/>
                </a:solidFill>
              </a:rPr>
              <a:t>//</a:t>
            </a:r>
            <a:r>
              <a:rPr lang="zh-CN" altLang="en-US">
                <a:solidFill>
                  <a:srgbClr val="008000"/>
                </a:solidFill>
              </a:rPr>
              <a:t>企图定义</a:t>
            </a:r>
            <a:r>
              <a:rPr lang="en-US" altLang="zh-CN">
                <a:solidFill>
                  <a:srgbClr val="008000"/>
                </a:solidFill>
              </a:rPr>
              <a:t>pointer_1</a:t>
            </a:r>
            <a:r>
              <a:rPr lang="zh-CN" altLang="en-US">
                <a:solidFill>
                  <a:srgbClr val="008000"/>
                </a:solidFill>
              </a:rPr>
              <a:t>为指针变量。出错</a:t>
            </a:r>
            <a:endParaRPr lang="en-US" altLang="zh-CN" dirty="0">
              <a:solidFill>
                <a:srgbClr val="008000"/>
              </a:solidFill>
            </a:endParaRPr>
          </a:p>
        </p:txBody>
      </p:sp>
      <p:sp>
        <p:nvSpPr>
          <p:cNvPr id="17" name="圆角矩形 15"/>
          <p:cNvSpPr/>
          <p:nvPr/>
        </p:nvSpPr>
        <p:spPr>
          <a:xfrm>
            <a:off x="5807594" y="5957844"/>
            <a:ext cx="5893868"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a:solidFill>
                  <a:schemeClr val="tx1"/>
                </a:solidFill>
              </a:rPr>
              <a:t>int </a:t>
            </a:r>
            <a:r>
              <a:rPr lang="en-US" altLang="zh-CN" smtClean="0">
                <a:solidFill>
                  <a:schemeClr val="tx1"/>
                </a:solidFill>
              </a:rPr>
              <a:t>*pointer_1;	</a:t>
            </a:r>
            <a:r>
              <a:rPr lang="en-US" altLang="zh-CN" smtClean="0">
                <a:solidFill>
                  <a:srgbClr val="008000"/>
                </a:solidFill>
              </a:rPr>
              <a:t>//</a:t>
            </a:r>
            <a:r>
              <a:rPr lang="zh-CN" altLang="en-US">
                <a:solidFill>
                  <a:srgbClr val="008000"/>
                </a:solidFill>
              </a:rPr>
              <a:t>正确，必须指定指针变量的基类型</a:t>
            </a:r>
            <a:endParaRPr lang="zh-CN" altLang="en-US" dirty="0">
              <a:solidFill>
                <a:srgbClr val="008000"/>
              </a:solidFill>
            </a:endParaRPr>
          </a:p>
        </p:txBody>
      </p:sp>
      <p:pic>
        <p:nvPicPr>
          <p:cNvPr id="18" name="图片 17"/>
          <p:cNvPicPr>
            <a:picLocks noChangeAspect="1"/>
          </p:cNvPicPr>
          <p:nvPr/>
        </p:nvPicPr>
        <p:blipFill>
          <a:blip r:embed="rId8" cstate="print"/>
          <a:stretch>
            <a:fillRect/>
          </a:stretch>
        </p:blipFill>
        <p:spPr>
          <a:xfrm>
            <a:off x="5121723" y="5229646"/>
            <a:ext cx="542925" cy="552450"/>
          </a:xfrm>
          <a:prstGeom prst="rect">
            <a:avLst/>
          </a:prstGeom>
        </p:spPr>
      </p:pic>
      <p:pic>
        <p:nvPicPr>
          <p:cNvPr id="19" name="图片 18"/>
          <p:cNvPicPr>
            <a:picLocks noChangeAspect="1"/>
          </p:cNvPicPr>
          <p:nvPr/>
        </p:nvPicPr>
        <p:blipFill>
          <a:blip r:embed="rId9" cstate="print"/>
          <a:stretch>
            <a:fillRect/>
          </a:stretch>
        </p:blipFill>
        <p:spPr>
          <a:xfrm>
            <a:off x="5121723" y="5891107"/>
            <a:ext cx="552450" cy="54292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字符串的引用方式</a:t>
            </a:r>
          </a:p>
        </p:txBody>
      </p:sp>
      <p:sp>
        <p:nvSpPr>
          <p:cNvPr id="3" name="内容占位符 2"/>
          <p:cNvSpPr>
            <a:spLocks noGrp="1"/>
          </p:cNvSpPr>
          <p:nvPr>
            <p:ph idx="1"/>
          </p:nvPr>
        </p:nvSpPr>
        <p:spPr>
          <a:xfrm>
            <a:off x="501197" y="1090739"/>
            <a:ext cx="11356186" cy="459765"/>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8.18】</a:t>
            </a:r>
            <a:r>
              <a:rPr lang="zh-CN" altLang="en-US" sz="2000">
                <a:solidFill>
                  <a:schemeClr val="accent1"/>
                </a:solidFill>
              </a:rPr>
              <a:t>将字符串</a:t>
            </a:r>
            <a:r>
              <a:rPr lang="en-US" altLang="zh-CN" sz="2000">
                <a:solidFill>
                  <a:schemeClr val="accent1"/>
                </a:solidFill>
              </a:rPr>
              <a:t>a</a:t>
            </a:r>
            <a:r>
              <a:rPr lang="zh-CN" altLang="en-US" sz="2000">
                <a:solidFill>
                  <a:schemeClr val="accent1"/>
                </a:solidFill>
              </a:rPr>
              <a:t>复制为字符串</a:t>
            </a:r>
            <a:r>
              <a:rPr lang="en-US" altLang="zh-CN" sz="2000">
                <a:solidFill>
                  <a:schemeClr val="accent1"/>
                </a:solidFill>
              </a:rPr>
              <a:t>b</a:t>
            </a:r>
            <a:r>
              <a:rPr lang="zh-CN" altLang="en-US" sz="2000">
                <a:solidFill>
                  <a:schemeClr val="accent1"/>
                </a:solidFill>
              </a:rPr>
              <a:t>，然后输出字符串</a:t>
            </a:r>
            <a:r>
              <a:rPr lang="en-US" altLang="zh-CN" sz="2000">
                <a:solidFill>
                  <a:schemeClr val="accent1"/>
                </a:solidFill>
              </a:rPr>
              <a:t>b</a:t>
            </a:r>
            <a:r>
              <a:rPr lang="zh-CN" altLang="en-US" sz="2000" smtClean="0">
                <a:solidFill>
                  <a:schemeClr val="accent1"/>
                </a:solidFill>
              </a:rPr>
              <a:t>。</a:t>
            </a:r>
            <a:r>
              <a:rPr lang="en-US" altLang="zh-CN" sz="2000" smtClean="0">
                <a:solidFill>
                  <a:schemeClr val="accent1"/>
                </a:solidFill>
              </a:rPr>
              <a:t>【</a:t>
            </a:r>
            <a:r>
              <a:rPr lang="zh-CN" altLang="en-US" sz="2000">
                <a:solidFill>
                  <a:schemeClr val="accent1"/>
                </a:solidFill>
              </a:rPr>
              <a:t>例</a:t>
            </a:r>
            <a:r>
              <a:rPr lang="en-US" altLang="zh-CN" sz="2000" smtClean="0">
                <a:solidFill>
                  <a:schemeClr val="accent1"/>
                </a:solidFill>
              </a:rPr>
              <a:t>8.19】</a:t>
            </a:r>
            <a:r>
              <a:rPr lang="zh-CN" altLang="en-US" sz="2000">
                <a:solidFill>
                  <a:schemeClr val="accent1"/>
                </a:solidFill>
              </a:rPr>
              <a:t>用指针变量来处理例</a:t>
            </a:r>
            <a:r>
              <a:rPr lang="en-US" altLang="zh-CN" sz="2000">
                <a:solidFill>
                  <a:schemeClr val="accent1"/>
                </a:solidFill>
              </a:rPr>
              <a:t>8.18</a:t>
            </a:r>
            <a:r>
              <a:rPr lang="zh-CN" altLang="en-US" sz="2000" smtClean="0">
                <a:solidFill>
                  <a:schemeClr val="accent1"/>
                </a:solidFill>
              </a:rPr>
              <a:t>问题。</a:t>
            </a:r>
            <a:endParaRPr lang="zh-CN" altLang="en-US" sz="2000">
              <a:solidFill>
                <a:schemeClr val="accent1"/>
              </a:solidFill>
            </a:endParaRPr>
          </a:p>
        </p:txBody>
      </p:sp>
      <p:sp>
        <p:nvSpPr>
          <p:cNvPr id="14" name="圆角矩形 12"/>
          <p:cNvSpPr/>
          <p:nvPr/>
        </p:nvSpPr>
        <p:spPr>
          <a:xfrm>
            <a:off x="252075" y="1638072"/>
            <a:ext cx="4965970" cy="3731607"/>
          </a:xfrm>
          <a:prstGeom prst="roundRect">
            <a:avLst>
              <a:gd name="adj" fmla="val 212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p>
          <a:p>
            <a:pPr defTabSz="363855">
              <a:lnSpc>
                <a:spcPct val="120000"/>
              </a:lnSpc>
            </a:pPr>
            <a:r>
              <a:rPr lang="en-US" altLang="zh-CN" sz="1400"/>
              <a:t>int main()</a:t>
            </a:r>
          </a:p>
          <a:p>
            <a:pPr defTabSz="363855">
              <a:lnSpc>
                <a:spcPct val="120000"/>
              </a:lnSpc>
            </a:pPr>
            <a:r>
              <a:rPr lang="en-US" altLang="zh-CN" sz="1400"/>
              <a:t>{	char a[]="I am a student.",b[20];	</a:t>
            </a:r>
            <a:r>
              <a:rPr lang="en-US" altLang="zh-CN" sz="1400">
                <a:solidFill>
                  <a:srgbClr val="008000"/>
                </a:solidFill>
              </a:rPr>
              <a:t>//</a:t>
            </a:r>
            <a:r>
              <a:rPr lang="zh-CN" altLang="en-US" sz="1400">
                <a:solidFill>
                  <a:srgbClr val="008000"/>
                </a:solidFill>
              </a:rPr>
              <a:t>定义字符数组</a:t>
            </a:r>
          </a:p>
          <a:p>
            <a:pPr defTabSz="363855">
              <a:lnSpc>
                <a:spcPct val="120000"/>
              </a:lnSpc>
            </a:pPr>
            <a:r>
              <a:rPr lang="zh-CN" altLang="en-US" sz="1400"/>
              <a:t>	</a:t>
            </a:r>
            <a:r>
              <a:rPr lang="en-US" altLang="zh-CN" sz="1400"/>
              <a:t>int i;</a:t>
            </a:r>
          </a:p>
          <a:p>
            <a:pPr defTabSz="363855">
              <a:lnSpc>
                <a:spcPct val="120000"/>
              </a:lnSpc>
            </a:pPr>
            <a:r>
              <a:rPr lang="en-US" altLang="zh-CN" sz="1400"/>
              <a:t>	for(i=0;*(a+i)!='\0';i++)</a:t>
            </a:r>
          </a:p>
          <a:p>
            <a:pPr defTabSz="363855">
              <a:lnSpc>
                <a:spcPct val="120000"/>
              </a:lnSpc>
            </a:pPr>
            <a:r>
              <a:rPr lang="en-US" altLang="zh-CN" sz="1400"/>
              <a:t>		*(b+i)=*(a+i);	</a:t>
            </a:r>
            <a:r>
              <a:rPr lang="en-US" altLang="zh-CN" sz="1400" smtClean="0"/>
              <a:t>	</a:t>
            </a:r>
            <a:r>
              <a:rPr lang="en-US" altLang="zh-CN" sz="1400" smtClean="0">
                <a:solidFill>
                  <a:srgbClr val="008000"/>
                </a:solidFill>
              </a:rPr>
              <a:t>//</a:t>
            </a:r>
            <a:r>
              <a:rPr lang="zh-CN" altLang="en-US" sz="1400">
                <a:solidFill>
                  <a:srgbClr val="008000"/>
                </a:solidFill>
              </a:rPr>
              <a:t>将</a:t>
            </a:r>
            <a:r>
              <a:rPr lang="en-US" altLang="zh-CN" sz="1400">
                <a:solidFill>
                  <a:srgbClr val="008000"/>
                </a:solidFill>
              </a:rPr>
              <a:t>a[i]</a:t>
            </a:r>
            <a:r>
              <a:rPr lang="zh-CN" altLang="en-US" sz="1400">
                <a:solidFill>
                  <a:srgbClr val="008000"/>
                </a:solidFill>
              </a:rPr>
              <a:t>的值赋给</a:t>
            </a:r>
            <a:r>
              <a:rPr lang="en-US" altLang="zh-CN" sz="1400">
                <a:solidFill>
                  <a:srgbClr val="008000"/>
                </a:solidFill>
              </a:rPr>
              <a:t>b[i]</a:t>
            </a:r>
          </a:p>
          <a:p>
            <a:pPr defTabSz="363855">
              <a:lnSpc>
                <a:spcPct val="120000"/>
              </a:lnSpc>
            </a:pPr>
            <a:r>
              <a:rPr lang="en-US" altLang="zh-CN" sz="1400"/>
              <a:t>	*(b+i)='\0'; </a:t>
            </a:r>
            <a:r>
              <a:rPr lang="en-US" altLang="zh-CN" sz="1400" smtClean="0"/>
              <a:t>			</a:t>
            </a:r>
            <a:r>
              <a:rPr lang="en-US" altLang="zh-CN" sz="1400" smtClean="0">
                <a:solidFill>
                  <a:srgbClr val="008000"/>
                </a:solidFill>
              </a:rPr>
              <a:t>//</a:t>
            </a:r>
            <a:r>
              <a:rPr lang="zh-CN" altLang="en-US" sz="1400">
                <a:solidFill>
                  <a:srgbClr val="008000"/>
                </a:solidFill>
              </a:rPr>
              <a:t>在</a:t>
            </a:r>
            <a:r>
              <a:rPr lang="en-US" altLang="zh-CN" sz="1400">
                <a:solidFill>
                  <a:srgbClr val="008000"/>
                </a:solidFill>
              </a:rPr>
              <a:t>b</a:t>
            </a:r>
            <a:r>
              <a:rPr lang="zh-CN" altLang="en-US" sz="1400">
                <a:solidFill>
                  <a:srgbClr val="008000"/>
                </a:solidFill>
              </a:rPr>
              <a:t>数组的有效字符之后加</a:t>
            </a:r>
            <a:r>
              <a:rPr lang="en-US" altLang="zh-CN" sz="1400">
                <a:solidFill>
                  <a:srgbClr val="008000"/>
                </a:solidFill>
              </a:rPr>
              <a:t>'\0'</a:t>
            </a:r>
          </a:p>
          <a:p>
            <a:pPr defTabSz="363855">
              <a:lnSpc>
                <a:spcPct val="120000"/>
              </a:lnSpc>
            </a:pPr>
            <a:r>
              <a:rPr lang="en-US" altLang="zh-CN" sz="1400"/>
              <a:t>	printf("string a is:%s\n",a</a:t>
            </a:r>
            <a:r>
              <a:rPr lang="en-US" altLang="zh-CN" sz="1400" smtClean="0"/>
              <a:t>);</a:t>
            </a:r>
            <a:r>
              <a:rPr lang="en-US" altLang="zh-CN" sz="1400" smtClean="0">
                <a:solidFill>
                  <a:srgbClr val="008000"/>
                </a:solidFill>
              </a:rPr>
              <a:t>//</a:t>
            </a:r>
            <a:r>
              <a:rPr lang="zh-CN" altLang="en-US" sz="1400">
                <a:solidFill>
                  <a:srgbClr val="008000"/>
                </a:solidFill>
              </a:rPr>
              <a:t>输出</a:t>
            </a:r>
            <a:r>
              <a:rPr lang="en-US" altLang="zh-CN" sz="1400">
                <a:solidFill>
                  <a:srgbClr val="008000"/>
                </a:solidFill>
              </a:rPr>
              <a:t>a</a:t>
            </a:r>
            <a:r>
              <a:rPr lang="zh-CN" altLang="en-US" sz="1400">
                <a:solidFill>
                  <a:srgbClr val="008000"/>
                </a:solidFill>
              </a:rPr>
              <a:t>数组中全部有效字符</a:t>
            </a:r>
          </a:p>
          <a:p>
            <a:pPr defTabSz="363855">
              <a:lnSpc>
                <a:spcPct val="120000"/>
              </a:lnSpc>
            </a:pPr>
            <a:r>
              <a:rPr lang="zh-CN" altLang="en-US" sz="1400"/>
              <a:t>	</a:t>
            </a:r>
            <a:r>
              <a:rPr lang="en-US" altLang="zh-CN" sz="1400"/>
              <a:t>printf("string b is:");</a:t>
            </a:r>
          </a:p>
          <a:p>
            <a:pPr defTabSz="363855">
              <a:lnSpc>
                <a:spcPct val="120000"/>
              </a:lnSpc>
            </a:pPr>
            <a:r>
              <a:rPr lang="en-US" altLang="zh-CN" sz="1400"/>
              <a:t>	for(i=0;b[i]!='\0';i++)</a:t>
            </a:r>
          </a:p>
          <a:p>
            <a:pPr defTabSz="363855">
              <a:lnSpc>
                <a:spcPct val="120000"/>
              </a:lnSpc>
            </a:pPr>
            <a:r>
              <a:rPr lang="en-US" altLang="zh-CN" sz="1400"/>
              <a:t>		printf("%c",b[i]);	</a:t>
            </a:r>
            <a:r>
              <a:rPr lang="en-US" altLang="zh-CN" sz="1400" smtClean="0">
                <a:solidFill>
                  <a:srgbClr val="008000"/>
                </a:solidFill>
              </a:rPr>
              <a:t>//</a:t>
            </a:r>
            <a:r>
              <a:rPr lang="zh-CN" altLang="en-US" sz="1400">
                <a:solidFill>
                  <a:srgbClr val="008000"/>
                </a:solidFill>
              </a:rPr>
              <a:t>逐个输出</a:t>
            </a:r>
            <a:r>
              <a:rPr lang="en-US" altLang="zh-CN" sz="1400">
                <a:solidFill>
                  <a:srgbClr val="008000"/>
                </a:solidFill>
              </a:rPr>
              <a:t>b</a:t>
            </a:r>
            <a:r>
              <a:rPr lang="zh-CN" altLang="en-US" sz="1400">
                <a:solidFill>
                  <a:srgbClr val="008000"/>
                </a:solidFill>
              </a:rPr>
              <a:t>数组中全部有效字符</a:t>
            </a:r>
          </a:p>
          <a:p>
            <a:pPr defTabSz="363855">
              <a:lnSpc>
                <a:spcPct val="120000"/>
              </a:lnSpc>
            </a:pPr>
            <a:r>
              <a:rPr lang="zh-CN" altLang="en-US" sz="1400"/>
              <a:t>	</a:t>
            </a:r>
            <a:r>
              <a:rPr lang="en-US" altLang="zh-CN" sz="1400"/>
              <a:t>printf("\n");</a:t>
            </a:r>
          </a:p>
          <a:p>
            <a:pPr defTabSz="363855">
              <a:lnSpc>
                <a:spcPct val="120000"/>
              </a:lnSpc>
            </a:pPr>
            <a:r>
              <a:rPr lang="en-US" altLang="zh-CN" sz="1400"/>
              <a:t>	return 0;</a:t>
            </a:r>
          </a:p>
          <a:p>
            <a:pPr defTabSz="363855">
              <a:lnSpc>
                <a:spcPct val="120000"/>
              </a:lnSpc>
            </a:pPr>
            <a:r>
              <a:rPr lang="en-US" altLang="zh-CN" sz="1400"/>
              <a:t>}</a:t>
            </a:r>
            <a:endParaRPr lang="zh-CN" altLang="en-US" sz="1400" b="1" dirty="0">
              <a:solidFill>
                <a:srgbClr val="008000"/>
              </a:solidFill>
            </a:endParaRPr>
          </a:p>
        </p:txBody>
      </p:sp>
      <p:sp>
        <p:nvSpPr>
          <p:cNvPr id="29" name="圆角矩形 12"/>
          <p:cNvSpPr/>
          <p:nvPr/>
        </p:nvSpPr>
        <p:spPr>
          <a:xfrm>
            <a:off x="5345394" y="1638072"/>
            <a:ext cx="4558465" cy="3731608"/>
          </a:xfrm>
          <a:prstGeom prst="roundRect">
            <a:avLst>
              <a:gd name="adj" fmla="val 2081"/>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p>
          <a:p>
            <a:pPr defTabSz="363855">
              <a:lnSpc>
                <a:spcPct val="120000"/>
              </a:lnSpc>
            </a:pPr>
            <a:r>
              <a:rPr lang="en-US" altLang="zh-CN" sz="1400"/>
              <a:t>int main()</a:t>
            </a:r>
          </a:p>
          <a:p>
            <a:pPr defTabSz="363855">
              <a:lnSpc>
                <a:spcPct val="120000"/>
              </a:lnSpc>
            </a:pPr>
            <a:r>
              <a:rPr lang="en-US" altLang="zh-CN" sz="1400"/>
              <a:t>{	char a[]="I am a boy.",b[20],*p1,*p2;</a:t>
            </a:r>
          </a:p>
          <a:p>
            <a:pPr defTabSz="363855">
              <a:lnSpc>
                <a:spcPct val="120000"/>
              </a:lnSpc>
            </a:pPr>
            <a:r>
              <a:rPr lang="en-US" altLang="zh-CN" sz="1400"/>
              <a:t>	p1=a;p2=b</a:t>
            </a:r>
            <a:r>
              <a:rPr lang="en-US" altLang="zh-CN" sz="1400" smtClean="0"/>
              <a:t>;</a:t>
            </a:r>
          </a:p>
          <a:p>
            <a:pPr defTabSz="363855">
              <a:lnSpc>
                <a:spcPct val="120000"/>
              </a:lnSpc>
            </a:pPr>
            <a:r>
              <a:rPr lang="en-US" altLang="zh-CN" sz="1400">
                <a:solidFill>
                  <a:srgbClr val="008000"/>
                </a:solidFill>
              </a:rPr>
              <a:t>	</a:t>
            </a:r>
            <a:r>
              <a:rPr lang="en-US" altLang="zh-CN" sz="1400" smtClean="0">
                <a:solidFill>
                  <a:srgbClr val="008000"/>
                </a:solidFill>
              </a:rPr>
              <a:t>//</a:t>
            </a:r>
            <a:r>
              <a:rPr lang="en-US" altLang="zh-CN" sz="1400">
                <a:solidFill>
                  <a:srgbClr val="008000"/>
                </a:solidFill>
              </a:rPr>
              <a:t>p1,p2</a:t>
            </a:r>
            <a:r>
              <a:rPr lang="zh-CN" altLang="en-US" sz="1400">
                <a:solidFill>
                  <a:srgbClr val="008000"/>
                </a:solidFill>
              </a:rPr>
              <a:t>分别指向</a:t>
            </a:r>
            <a:r>
              <a:rPr lang="en-US" altLang="zh-CN" sz="1400">
                <a:solidFill>
                  <a:srgbClr val="008000"/>
                </a:solidFill>
              </a:rPr>
              <a:t>a</a:t>
            </a:r>
            <a:r>
              <a:rPr lang="zh-CN" altLang="en-US" sz="1400">
                <a:solidFill>
                  <a:srgbClr val="008000"/>
                </a:solidFill>
              </a:rPr>
              <a:t>数组和</a:t>
            </a:r>
            <a:r>
              <a:rPr lang="en-US" altLang="zh-CN" sz="1400">
                <a:solidFill>
                  <a:srgbClr val="008000"/>
                </a:solidFill>
              </a:rPr>
              <a:t>b</a:t>
            </a:r>
            <a:r>
              <a:rPr lang="zh-CN" altLang="en-US" sz="1400">
                <a:solidFill>
                  <a:srgbClr val="008000"/>
                </a:solidFill>
              </a:rPr>
              <a:t>数组中的第一个元素</a:t>
            </a:r>
          </a:p>
          <a:p>
            <a:pPr defTabSz="363855">
              <a:lnSpc>
                <a:spcPct val="120000"/>
              </a:lnSpc>
            </a:pPr>
            <a:r>
              <a:rPr lang="zh-CN" altLang="en-US" sz="1400"/>
              <a:t>	</a:t>
            </a:r>
            <a:r>
              <a:rPr lang="en-US" altLang="zh-CN" sz="1400"/>
              <a:t>for(;*p1!='\0';p1++,p2++) </a:t>
            </a:r>
            <a:r>
              <a:rPr lang="en-US" altLang="zh-CN" sz="1400" smtClean="0"/>
              <a:t>	</a:t>
            </a:r>
            <a:r>
              <a:rPr lang="en-US" altLang="zh-CN" sz="1400">
                <a:solidFill>
                  <a:srgbClr val="008000"/>
                </a:solidFill>
              </a:rPr>
              <a:t>//p1,p2</a:t>
            </a:r>
            <a:r>
              <a:rPr lang="zh-CN" altLang="en-US" sz="1400">
                <a:solidFill>
                  <a:srgbClr val="008000"/>
                </a:solidFill>
              </a:rPr>
              <a:t>每次自加</a:t>
            </a:r>
            <a:r>
              <a:rPr lang="en-US" altLang="zh-CN" sz="1400">
                <a:solidFill>
                  <a:srgbClr val="008000"/>
                </a:solidFill>
              </a:rPr>
              <a:t>1</a:t>
            </a:r>
          </a:p>
          <a:p>
            <a:pPr defTabSz="363855">
              <a:lnSpc>
                <a:spcPct val="120000"/>
              </a:lnSpc>
            </a:pPr>
            <a:r>
              <a:rPr lang="en-US" altLang="zh-CN" sz="1400"/>
              <a:t>		*p2=*p1</a:t>
            </a:r>
            <a:r>
              <a:rPr lang="en-US" altLang="zh-CN" sz="1400" smtClean="0"/>
              <a:t>;</a:t>
            </a:r>
          </a:p>
          <a:p>
            <a:pPr defTabSz="363855">
              <a:lnSpc>
                <a:spcPct val="120000"/>
              </a:lnSpc>
            </a:pPr>
            <a:r>
              <a:rPr lang="en-US" altLang="zh-CN" sz="1400">
                <a:solidFill>
                  <a:srgbClr val="008000"/>
                </a:solidFill>
              </a:rPr>
              <a:t>	</a:t>
            </a:r>
            <a:r>
              <a:rPr lang="en-US" altLang="zh-CN" sz="1400" smtClean="0">
                <a:solidFill>
                  <a:srgbClr val="008000"/>
                </a:solidFill>
              </a:rPr>
              <a:t>	//</a:t>
            </a:r>
            <a:r>
              <a:rPr lang="zh-CN" altLang="en-US" sz="1400">
                <a:solidFill>
                  <a:srgbClr val="008000"/>
                </a:solidFill>
              </a:rPr>
              <a:t>将</a:t>
            </a:r>
            <a:r>
              <a:rPr lang="en-US" altLang="zh-CN" sz="1400">
                <a:solidFill>
                  <a:srgbClr val="008000"/>
                </a:solidFill>
              </a:rPr>
              <a:t>p1</a:t>
            </a:r>
            <a:r>
              <a:rPr lang="zh-CN" altLang="en-US" sz="1400">
                <a:solidFill>
                  <a:srgbClr val="008000"/>
                </a:solidFill>
              </a:rPr>
              <a:t>所指向的元素的值赋给</a:t>
            </a:r>
            <a:r>
              <a:rPr lang="en-US" altLang="zh-CN" sz="1400">
                <a:solidFill>
                  <a:srgbClr val="008000"/>
                </a:solidFill>
              </a:rPr>
              <a:t>p2</a:t>
            </a:r>
            <a:r>
              <a:rPr lang="zh-CN" altLang="en-US" sz="1400">
                <a:solidFill>
                  <a:srgbClr val="008000"/>
                </a:solidFill>
              </a:rPr>
              <a:t>所指向的元素</a:t>
            </a:r>
          </a:p>
          <a:p>
            <a:pPr defTabSz="363855">
              <a:lnSpc>
                <a:spcPct val="120000"/>
              </a:lnSpc>
            </a:pPr>
            <a:r>
              <a:rPr lang="zh-CN" altLang="en-US" sz="1400"/>
              <a:t>	*</a:t>
            </a:r>
            <a:r>
              <a:rPr lang="en-US" altLang="zh-CN" sz="1400"/>
              <a:t>p2='\0</a:t>
            </a:r>
            <a:r>
              <a:rPr lang="en-US" altLang="zh-CN" sz="1400" smtClean="0"/>
              <a:t>';			</a:t>
            </a:r>
            <a:r>
              <a:rPr lang="en-US" altLang="zh-CN" sz="1400" smtClean="0">
                <a:solidFill>
                  <a:srgbClr val="008000"/>
                </a:solidFill>
              </a:rPr>
              <a:t>//</a:t>
            </a:r>
            <a:r>
              <a:rPr lang="zh-CN" altLang="en-US" sz="1400">
                <a:solidFill>
                  <a:srgbClr val="008000"/>
                </a:solidFill>
              </a:rPr>
              <a:t>在复制完全部有效字符后加</a:t>
            </a:r>
            <a:r>
              <a:rPr lang="en-US" altLang="zh-CN" sz="1400">
                <a:solidFill>
                  <a:srgbClr val="008000"/>
                </a:solidFill>
              </a:rPr>
              <a:t>'\0'</a:t>
            </a:r>
          </a:p>
          <a:p>
            <a:pPr defTabSz="363855">
              <a:lnSpc>
                <a:spcPct val="120000"/>
              </a:lnSpc>
            </a:pPr>
            <a:r>
              <a:rPr lang="en-US" altLang="zh-CN" sz="1400"/>
              <a:t>	printf("string a is:%s\n",a</a:t>
            </a:r>
            <a:r>
              <a:rPr lang="en-US" altLang="zh-CN" sz="1400" smtClean="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a</a:t>
            </a:r>
            <a:r>
              <a:rPr lang="zh-CN" altLang="en-US" sz="1400">
                <a:solidFill>
                  <a:srgbClr val="008000"/>
                </a:solidFill>
              </a:rPr>
              <a:t>数组中的字符</a:t>
            </a:r>
          </a:p>
          <a:p>
            <a:pPr defTabSz="363855">
              <a:lnSpc>
                <a:spcPct val="120000"/>
              </a:lnSpc>
            </a:pPr>
            <a:r>
              <a:rPr lang="zh-CN" altLang="en-US" sz="1400"/>
              <a:t>	</a:t>
            </a:r>
            <a:r>
              <a:rPr lang="en-US" altLang="zh-CN" sz="1400"/>
              <a:t>printf("string b is:%s\n",b</a:t>
            </a:r>
            <a:r>
              <a:rPr lang="en-US" altLang="zh-CN" sz="1400" smtClean="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b</a:t>
            </a:r>
            <a:r>
              <a:rPr lang="zh-CN" altLang="en-US" sz="1400">
                <a:solidFill>
                  <a:srgbClr val="008000"/>
                </a:solidFill>
              </a:rPr>
              <a:t>数组中的字符</a:t>
            </a:r>
          </a:p>
          <a:p>
            <a:pPr defTabSz="363855">
              <a:lnSpc>
                <a:spcPct val="120000"/>
              </a:lnSpc>
            </a:pPr>
            <a:r>
              <a:rPr lang="zh-CN" altLang="en-US" sz="1400"/>
              <a:t>	</a:t>
            </a:r>
            <a:r>
              <a:rPr lang="en-US" altLang="zh-CN" sz="1400"/>
              <a:t>return 0;</a:t>
            </a:r>
          </a:p>
          <a:p>
            <a:pPr defTabSz="363855">
              <a:lnSpc>
                <a:spcPct val="120000"/>
              </a:lnSpc>
            </a:pPr>
            <a:r>
              <a:rPr lang="en-US" altLang="zh-CN" sz="1400"/>
              <a:t>}</a:t>
            </a:r>
            <a:endParaRPr lang="zh-CN" altLang="en-US" sz="1400" dirty="0"/>
          </a:p>
        </p:txBody>
      </p:sp>
      <p:pic>
        <p:nvPicPr>
          <p:cNvPr id="7" name="图片 6"/>
          <p:cNvPicPr>
            <a:picLocks noChangeAspect="1"/>
          </p:cNvPicPr>
          <p:nvPr/>
        </p:nvPicPr>
        <p:blipFill>
          <a:blip r:embed="rId3" cstate="print"/>
          <a:stretch>
            <a:fillRect/>
          </a:stretch>
        </p:blipFill>
        <p:spPr>
          <a:xfrm>
            <a:off x="3621369" y="5223548"/>
            <a:ext cx="3448050" cy="838200"/>
          </a:xfrm>
          <a:prstGeom prst="rect">
            <a:avLst/>
          </a:prstGeom>
        </p:spPr>
      </p:pic>
      <p:sp>
        <p:nvSpPr>
          <p:cNvPr id="8" name="矩形 7"/>
          <p:cNvSpPr/>
          <p:nvPr/>
        </p:nvSpPr>
        <p:spPr>
          <a:xfrm>
            <a:off x="4612040" y="626449"/>
            <a:ext cx="7245343"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solidFill>
                  <a:schemeClr val="lt1"/>
                </a:solidFill>
              </a:rPr>
              <a:t>对字符串中字符的存取，可以用下标方法，也可以用指针方法。</a:t>
            </a:r>
          </a:p>
        </p:txBody>
      </p:sp>
      <p:graphicFrame>
        <p:nvGraphicFramePr>
          <p:cNvPr id="15" name="表格 14"/>
          <p:cNvGraphicFramePr>
            <a:graphicFrameLocks noGrp="1"/>
          </p:cNvGraphicFramePr>
          <p:nvPr/>
        </p:nvGraphicFramePr>
        <p:xfrm>
          <a:off x="10031208" y="1937059"/>
          <a:ext cx="793122" cy="2773680"/>
        </p:xfrm>
        <a:graphic>
          <a:graphicData uri="http://schemas.openxmlformats.org/drawingml/2006/table">
            <a:tbl>
              <a:tblPr>
                <a:tableStyleId>{5C22544A-7EE6-4342-B048-85BDC9FD1C3A}</a:tableStyleId>
              </a:tblPr>
              <a:tblGrid>
                <a:gridCol w="432000">
                  <a:extLst>
                    <a:ext uri="{9D8B030D-6E8A-4147-A177-3AD203B41FA5}">
                      <a16:colId xmlns:a16="http://schemas.microsoft.com/office/drawing/2014/main" val="20000"/>
                    </a:ext>
                  </a:extLst>
                </a:gridCol>
                <a:gridCol w="361122">
                  <a:extLst>
                    <a:ext uri="{9D8B030D-6E8A-4147-A177-3AD203B41FA5}">
                      <a16:colId xmlns:a16="http://schemas.microsoft.com/office/drawing/2014/main" val="20001"/>
                    </a:ext>
                  </a:extLst>
                </a:gridCol>
              </a:tblGrid>
              <a:tr h="0">
                <a:tc>
                  <a:txBody>
                    <a:bodyPr/>
                    <a:lstStyle/>
                    <a:p>
                      <a:r>
                        <a:rPr lang="en-US" altLang="zh-CN" sz="1400" smtClean="0"/>
                        <a:t>p1</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I</a:t>
                      </a:r>
                      <a:endParaRPr lang="zh-CN" altLang="en-US" sz="1400"/>
                    </a:p>
                  </a:txBody>
                  <a:tcPr marT="0" marB="0">
                    <a:lnL w="12700" cmpd="sng">
                      <a:noFill/>
                    </a:lnL>
                    <a:lnR w="12700" cmpd="sng">
                      <a:noFill/>
                    </a:lnR>
                    <a:lnT w="12700" cmpd="sng">
                      <a:noFill/>
                    </a:lnT>
                  </a:tcPr>
                </a:tc>
                <a:extLst>
                  <a:ext uri="{0D108BD9-81ED-4DB2-BD59-A6C34878D82A}">
                    <a16:rowId xmlns:a16="http://schemas.microsoft.com/office/drawing/2014/main" val="1000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 </a:t>
                      </a:r>
                      <a:endParaRPr lang="zh-CN" altLang="en-US" sz="1400"/>
                    </a:p>
                  </a:txBody>
                  <a:tcPr marT="0" marB="0">
                    <a:lnL w="12700" cmpd="sng">
                      <a:noFill/>
                    </a:lnL>
                    <a:lnR w="12700" cmpd="sng">
                      <a:noFill/>
                    </a:lnR>
                  </a:tcPr>
                </a:tc>
                <a:extLst>
                  <a:ext uri="{0D108BD9-81ED-4DB2-BD59-A6C34878D82A}">
                    <a16:rowId xmlns:a16="http://schemas.microsoft.com/office/drawing/2014/main" val="10002"/>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tcPr>
                </a:tc>
                <a:extLst>
                  <a:ext uri="{0D108BD9-81ED-4DB2-BD59-A6C34878D82A}">
                    <a16:rowId xmlns:a16="http://schemas.microsoft.com/office/drawing/2014/main" val="1000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m</a:t>
                      </a:r>
                      <a:endParaRPr lang="zh-CN" altLang="en-US" sz="1400"/>
                    </a:p>
                  </a:txBody>
                  <a:tcPr marT="0" marB="0">
                    <a:lnL w="12700" cmpd="sng">
                      <a:noFill/>
                    </a:lnL>
                    <a:lnR w="12700" cmpd="sng">
                      <a:noFill/>
                    </a:lnR>
                  </a:tcPr>
                </a:tc>
                <a:extLst>
                  <a:ext uri="{0D108BD9-81ED-4DB2-BD59-A6C34878D82A}">
                    <a16:rowId xmlns:a16="http://schemas.microsoft.com/office/drawing/2014/main" val="10004"/>
                  </a:ext>
                </a:extLst>
              </a:tr>
              <a:tr h="0">
                <a:tc>
                  <a:txBody>
                    <a:bodyPr/>
                    <a:lstStyle/>
                    <a:p>
                      <a:r>
                        <a:rPr lang="en-US" altLang="zh-CN" sz="1400" smtClean="0"/>
                        <a:t>p1'</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 </a:t>
                      </a:r>
                      <a:endParaRPr lang="zh-CN" altLang="en-US" sz="1400"/>
                    </a:p>
                  </a:txBody>
                  <a:tcPr marT="0" marB="0">
                    <a:lnL w="12700" cmpd="sng">
                      <a:noFill/>
                    </a:lnL>
                    <a:lnR w="12700" cmpd="sng">
                      <a:noFill/>
                    </a:lnR>
                  </a:tcPr>
                </a:tc>
                <a:extLst>
                  <a:ext uri="{0D108BD9-81ED-4DB2-BD59-A6C34878D82A}">
                    <a16:rowId xmlns:a16="http://schemas.microsoft.com/office/drawing/2014/main" val="1000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tcPr>
                </a:tc>
                <a:extLst>
                  <a:ext uri="{0D108BD9-81ED-4DB2-BD59-A6C34878D82A}">
                    <a16:rowId xmlns:a16="http://schemas.microsoft.com/office/drawing/2014/main" val="10006"/>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10007"/>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b</a:t>
                      </a:r>
                      <a:endParaRPr lang="zh-CN" altLang="en-US" sz="1400"/>
                    </a:p>
                  </a:txBody>
                  <a:tcPr marT="0" marB="0">
                    <a:lnL w="12700" cmpd="sng">
                      <a:noFill/>
                    </a:lnL>
                    <a:lnR w="12700" cmpd="sng">
                      <a:noFill/>
                    </a:lnR>
                  </a:tcPr>
                </a:tc>
                <a:extLst>
                  <a:ext uri="{0D108BD9-81ED-4DB2-BD59-A6C34878D82A}">
                    <a16:rowId xmlns:a16="http://schemas.microsoft.com/office/drawing/2014/main" val="1000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o</a:t>
                      </a:r>
                      <a:endParaRPr lang="zh-CN" altLang="en-US" sz="1400"/>
                    </a:p>
                  </a:txBody>
                  <a:tcPr marT="0" marB="0">
                    <a:lnL w="12700" cmpd="sng">
                      <a:noFill/>
                    </a:lnL>
                    <a:lnR w="12700" cmpd="sng">
                      <a:noFill/>
                    </a:lnR>
                  </a:tcPr>
                </a:tc>
                <a:extLst>
                  <a:ext uri="{0D108BD9-81ED-4DB2-BD59-A6C34878D82A}">
                    <a16:rowId xmlns:a16="http://schemas.microsoft.com/office/drawing/2014/main" val="10009"/>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y</a:t>
                      </a:r>
                      <a:endParaRPr lang="zh-CN" altLang="en-US" sz="1400"/>
                    </a:p>
                  </a:txBody>
                  <a:tcPr marT="0" marB="0">
                    <a:lnL w="12700" cmpd="sng">
                      <a:noFill/>
                    </a:lnL>
                    <a:lnR w="12700" cmpd="sng">
                      <a:noFill/>
                    </a:lnR>
                  </a:tcPr>
                </a:tc>
                <a:extLst>
                  <a:ext uri="{0D108BD9-81ED-4DB2-BD59-A6C34878D82A}">
                    <a16:rowId xmlns:a16="http://schemas.microsoft.com/office/drawing/2014/main" val="10010"/>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t>
                      </a:r>
                      <a:endParaRPr lang="zh-CN" altLang="en-US" sz="1400"/>
                    </a:p>
                  </a:txBody>
                  <a:tcPr marT="0" marB="0">
                    <a:lnL w="12700" cmpd="sng">
                      <a:noFill/>
                    </a:lnL>
                    <a:lnR w="12700" cmpd="sng">
                      <a:noFill/>
                    </a:lnR>
                  </a:tcPr>
                </a:tc>
                <a:extLst>
                  <a:ext uri="{0D108BD9-81ED-4DB2-BD59-A6C34878D82A}">
                    <a16:rowId xmlns:a16="http://schemas.microsoft.com/office/drawing/2014/main" val="1001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\0</a:t>
                      </a:r>
                      <a:endParaRPr lang="zh-CN" altLang="en-US" sz="1400"/>
                    </a:p>
                  </a:txBody>
                  <a:tcPr marT="0" marB="0">
                    <a:lnL w="12700" cmpd="sng">
                      <a:noFill/>
                    </a:lnL>
                    <a:lnR w="12700" cmpd="sng">
                      <a:noFill/>
                    </a:lnR>
                  </a:tcPr>
                </a:tc>
                <a:extLst>
                  <a:ext uri="{0D108BD9-81ED-4DB2-BD59-A6C34878D82A}">
                    <a16:rowId xmlns:a16="http://schemas.microsoft.com/office/drawing/2014/main" val="10012"/>
                  </a:ext>
                </a:extLst>
              </a:tr>
            </a:tbl>
          </a:graphicData>
        </a:graphic>
      </p:graphicFrame>
      <p:cxnSp>
        <p:nvCxnSpPr>
          <p:cNvPr id="16" name="直接箭头连接符 15"/>
          <p:cNvCxnSpPr/>
          <p:nvPr/>
        </p:nvCxnSpPr>
        <p:spPr>
          <a:xfrm>
            <a:off x="10031208" y="2156988"/>
            <a:ext cx="41643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a:off x="10031208" y="3210536"/>
            <a:ext cx="416439" cy="0"/>
          </a:xfrm>
          <a:prstGeom prst="straightConnector1">
            <a:avLst/>
          </a:prstGeom>
          <a:ln w="12700">
            <a:prstDash val="dash"/>
            <a:tailEnd type="stealth"/>
          </a:ln>
        </p:spPr>
        <p:style>
          <a:lnRef idx="1">
            <a:schemeClr val="dk1"/>
          </a:lnRef>
          <a:fillRef idx="0">
            <a:schemeClr val="dk1"/>
          </a:fillRef>
          <a:effectRef idx="0">
            <a:schemeClr val="dk1"/>
          </a:effectRef>
          <a:fontRef idx="minor">
            <a:schemeClr val="tx1"/>
          </a:fontRef>
        </p:style>
      </p:cxnSp>
      <p:graphicFrame>
        <p:nvGraphicFramePr>
          <p:cNvPr id="20" name="表格 19"/>
          <p:cNvGraphicFramePr>
            <a:graphicFrameLocks noGrp="1"/>
          </p:cNvGraphicFramePr>
          <p:nvPr/>
        </p:nvGraphicFramePr>
        <p:xfrm>
          <a:off x="11064261" y="1945927"/>
          <a:ext cx="793122" cy="2773680"/>
        </p:xfrm>
        <a:graphic>
          <a:graphicData uri="http://schemas.openxmlformats.org/drawingml/2006/table">
            <a:tbl>
              <a:tblPr>
                <a:tableStyleId>{5C22544A-7EE6-4342-B048-85BDC9FD1C3A}</a:tableStyleId>
              </a:tblPr>
              <a:tblGrid>
                <a:gridCol w="432000">
                  <a:extLst>
                    <a:ext uri="{9D8B030D-6E8A-4147-A177-3AD203B41FA5}">
                      <a16:colId xmlns:a16="http://schemas.microsoft.com/office/drawing/2014/main" val="20000"/>
                    </a:ext>
                  </a:extLst>
                </a:gridCol>
                <a:gridCol w="361122">
                  <a:extLst>
                    <a:ext uri="{9D8B030D-6E8A-4147-A177-3AD203B41FA5}">
                      <a16:colId xmlns:a16="http://schemas.microsoft.com/office/drawing/2014/main" val="20001"/>
                    </a:ext>
                  </a:extLst>
                </a:gridCol>
              </a:tblGrid>
              <a:tr h="0">
                <a:tc>
                  <a:txBody>
                    <a:bodyPr/>
                    <a:lstStyle/>
                    <a:p>
                      <a:r>
                        <a:rPr lang="en-US" altLang="zh-CN" sz="1400" smtClean="0"/>
                        <a:t>p2</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b</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lnT w="12700" cmpd="sng">
                      <a:noFill/>
                    </a:lnT>
                  </a:tcPr>
                </a:tc>
                <a:extLst>
                  <a:ext uri="{0D108BD9-81ED-4DB2-BD59-A6C34878D82A}">
                    <a16:rowId xmlns:a16="http://schemas.microsoft.com/office/drawing/2014/main" val="1000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10002"/>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1000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10004"/>
                  </a:ext>
                </a:extLst>
              </a:tr>
              <a:tr h="0">
                <a:tc>
                  <a:txBody>
                    <a:bodyPr/>
                    <a:lstStyle/>
                    <a:p>
                      <a:r>
                        <a:rPr lang="en-US" altLang="zh-CN" sz="1400" smtClean="0"/>
                        <a:t>p2'</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1000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10006"/>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10007"/>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1000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10009"/>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10010"/>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1001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10012"/>
                  </a:ext>
                </a:extLst>
              </a:tr>
            </a:tbl>
          </a:graphicData>
        </a:graphic>
      </p:graphicFrame>
      <p:cxnSp>
        <p:nvCxnSpPr>
          <p:cNvPr id="21" name="直接箭头连接符 20"/>
          <p:cNvCxnSpPr/>
          <p:nvPr/>
        </p:nvCxnSpPr>
        <p:spPr>
          <a:xfrm>
            <a:off x="11064261" y="2165856"/>
            <a:ext cx="41643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a:off x="11064261" y="3219404"/>
            <a:ext cx="416439" cy="0"/>
          </a:xfrm>
          <a:prstGeom prst="straightConnector1">
            <a:avLst/>
          </a:prstGeom>
          <a:ln w="12700">
            <a:prstDash val="dash"/>
            <a:tailEnd type="stealth"/>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字符指针作函数参数</a:t>
            </a:r>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8.20】</a:t>
            </a:r>
            <a:r>
              <a:rPr lang="zh-CN" altLang="en-US" sz="2000">
                <a:solidFill>
                  <a:schemeClr val="accent1"/>
                </a:solidFill>
              </a:rPr>
              <a:t>用函数调用实现字符串的复制。</a:t>
            </a:r>
          </a:p>
        </p:txBody>
      </p:sp>
      <p:sp>
        <p:nvSpPr>
          <p:cNvPr id="14" name="圆角矩形 12"/>
          <p:cNvSpPr/>
          <p:nvPr/>
        </p:nvSpPr>
        <p:spPr>
          <a:xfrm>
            <a:off x="768909" y="1920559"/>
            <a:ext cx="5144874" cy="4758538"/>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p>
          <a:p>
            <a:pPr defTabSz="363855">
              <a:lnSpc>
                <a:spcPct val="120000"/>
              </a:lnSpc>
            </a:pPr>
            <a:r>
              <a:rPr lang="en-US" altLang="zh-CN" sz="1400"/>
              <a:t>int main()</a:t>
            </a:r>
          </a:p>
          <a:p>
            <a:pPr defTabSz="363855">
              <a:lnSpc>
                <a:spcPct val="120000"/>
              </a:lnSpc>
            </a:pPr>
            <a:r>
              <a:rPr lang="en-US" altLang="zh-CN" sz="1400"/>
              <a:t>{	void copy_string(char from[], char to[]);</a:t>
            </a:r>
          </a:p>
          <a:p>
            <a:pPr defTabSz="363855">
              <a:lnSpc>
                <a:spcPct val="120000"/>
              </a:lnSpc>
            </a:pPr>
            <a:r>
              <a:rPr lang="en-US" altLang="zh-CN" sz="1400"/>
              <a:t>	char a[]="I am a teacher.";</a:t>
            </a:r>
          </a:p>
          <a:p>
            <a:pPr defTabSz="363855">
              <a:lnSpc>
                <a:spcPct val="120000"/>
              </a:lnSpc>
            </a:pPr>
            <a:r>
              <a:rPr lang="en-US" altLang="zh-CN" sz="1400"/>
              <a:t>	char b[]="You are a student.";</a:t>
            </a:r>
          </a:p>
          <a:p>
            <a:pPr defTabSz="363855">
              <a:lnSpc>
                <a:spcPct val="120000"/>
              </a:lnSpc>
            </a:pPr>
            <a:r>
              <a:rPr lang="en-US" altLang="zh-CN" sz="1400"/>
              <a:t>	printf("string a=%s\nstring b=%s\n",a,b);</a:t>
            </a:r>
          </a:p>
          <a:p>
            <a:pPr defTabSz="363855">
              <a:lnSpc>
                <a:spcPct val="120000"/>
              </a:lnSpc>
            </a:pPr>
            <a:r>
              <a:rPr lang="en-US" altLang="zh-CN" sz="1400"/>
              <a:t>	printf("copy string a to string b:\n");</a:t>
            </a:r>
          </a:p>
          <a:p>
            <a:pPr defTabSz="363855">
              <a:lnSpc>
                <a:spcPct val="120000"/>
              </a:lnSpc>
            </a:pPr>
            <a:r>
              <a:rPr lang="en-US" altLang="zh-CN" sz="1400"/>
              <a:t>	</a:t>
            </a:r>
            <a:r>
              <a:rPr lang="en-US" altLang="zh-CN" sz="1400">
                <a:solidFill>
                  <a:schemeClr val="accent6"/>
                </a:solidFill>
              </a:rPr>
              <a:t>copy_string(a,b);</a:t>
            </a:r>
            <a:r>
              <a:rPr lang="en-US" altLang="zh-CN" sz="1400"/>
              <a:t>	</a:t>
            </a:r>
            <a:r>
              <a:rPr lang="en-US" altLang="zh-CN" sz="1400" smtClean="0"/>
              <a:t>	</a:t>
            </a:r>
            <a:r>
              <a:rPr lang="en-US" altLang="zh-CN" sz="1400" smtClean="0">
                <a:solidFill>
                  <a:srgbClr val="008000"/>
                </a:solidFill>
              </a:rPr>
              <a:t>//</a:t>
            </a:r>
            <a:r>
              <a:rPr lang="zh-CN" altLang="en-US" sz="1400">
                <a:solidFill>
                  <a:srgbClr val="008000"/>
                </a:solidFill>
              </a:rPr>
              <a:t>用字符数组名作为函数实参</a:t>
            </a:r>
          </a:p>
          <a:p>
            <a:pPr defTabSz="363855">
              <a:lnSpc>
                <a:spcPct val="120000"/>
              </a:lnSpc>
            </a:pPr>
            <a:r>
              <a:rPr lang="zh-CN" altLang="en-US" sz="1400"/>
              <a:t>	</a:t>
            </a:r>
            <a:r>
              <a:rPr lang="en-US" altLang="zh-CN" sz="1400"/>
              <a:t>printf("\nstring a=%s\nstring b=%s\n",a,b);</a:t>
            </a:r>
          </a:p>
          <a:p>
            <a:pPr defTabSz="363855">
              <a:lnSpc>
                <a:spcPct val="120000"/>
              </a:lnSpc>
            </a:pPr>
            <a:r>
              <a:rPr lang="en-US" altLang="zh-CN" sz="1400"/>
              <a:t>	return 0;</a:t>
            </a:r>
          </a:p>
          <a:p>
            <a:pPr defTabSz="363855">
              <a:lnSpc>
                <a:spcPct val="120000"/>
              </a:lnSpc>
            </a:pPr>
            <a:r>
              <a:rPr lang="en-US" altLang="zh-CN" sz="1400"/>
              <a:t>}</a:t>
            </a:r>
          </a:p>
          <a:p>
            <a:pPr defTabSz="363855">
              <a:lnSpc>
                <a:spcPct val="120000"/>
              </a:lnSpc>
            </a:pPr>
            <a:endParaRPr lang="en-US" altLang="zh-CN" sz="1400"/>
          </a:p>
          <a:p>
            <a:pPr defTabSz="363855">
              <a:lnSpc>
                <a:spcPct val="120000"/>
              </a:lnSpc>
            </a:pPr>
            <a:r>
              <a:rPr lang="en-US" altLang="zh-CN" sz="1400"/>
              <a:t>void copy_string(char from[], char to[])	</a:t>
            </a:r>
            <a:r>
              <a:rPr lang="en-US" altLang="zh-CN" sz="1400">
                <a:solidFill>
                  <a:srgbClr val="008000"/>
                </a:solidFill>
              </a:rPr>
              <a:t>//</a:t>
            </a:r>
            <a:r>
              <a:rPr lang="zh-CN" altLang="en-US" sz="1400">
                <a:solidFill>
                  <a:srgbClr val="008000"/>
                </a:solidFill>
              </a:rPr>
              <a:t>形参为字符数组 </a:t>
            </a:r>
          </a:p>
          <a:p>
            <a:pPr defTabSz="363855">
              <a:lnSpc>
                <a:spcPct val="120000"/>
              </a:lnSpc>
            </a:pPr>
            <a:r>
              <a:rPr lang="en-US" altLang="zh-CN" sz="1400"/>
              <a:t>{	int i=0;</a:t>
            </a:r>
          </a:p>
          <a:p>
            <a:pPr defTabSz="363855">
              <a:lnSpc>
                <a:spcPct val="120000"/>
              </a:lnSpc>
            </a:pPr>
            <a:r>
              <a:rPr lang="en-US" altLang="zh-CN" sz="1400"/>
              <a:t>	while(from[i]!='\0')</a:t>
            </a:r>
          </a:p>
          <a:p>
            <a:pPr defTabSz="363855">
              <a:lnSpc>
                <a:spcPct val="120000"/>
              </a:lnSpc>
            </a:pPr>
            <a:r>
              <a:rPr lang="en-US" altLang="zh-CN" sz="1400"/>
              <a:t>	{	to[i]=from[i]; i++;}</a:t>
            </a:r>
          </a:p>
          <a:p>
            <a:pPr defTabSz="363855">
              <a:lnSpc>
                <a:spcPct val="120000"/>
              </a:lnSpc>
            </a:pPr>
            <a:r>
              <a:rPr lang="en-US" altLang="zh-CN" sz="1400"/>
              <a:t>	to[i]='\0';</a:t>
            </a:r>
          </a:p>
          <a:p>
            <a:pPr defTabSz="363855">
              <a:lnSpc>
                <a:spcPct val="120000"/>
              </a:lnSpc>
            </a:pPr>
            <a:r>
              <a:rPr lang="en-US" altLang="zh-CN" sz="1400"/>
              <a:t>}</a:t>
            </a:r>
            <a:endParaRPr lang="zh-CN" altLang="en-US" sz="1400" b="1" dirty="0">
              <a:solidFill>
                <a:srgbClr val="008000"/>
              </a:solidFill>
            </a:endParaRPr>
          </a:p>
        </p:txBody>
      </p:sp>
      <p:sp>
        <p:nvSpPr>
          <p:cNvPr id="4" name="矩形 3"/>
          <p:cNvSpPr/>
          <p:nvPr/>
        </p:nvSpPr>
        <p:spPr>
          <a:xfrm>
            <a:off x="691932" y="1519835"/>
            <a:ext cx="3273653" cy="369332"/>
          </a:xfrm>
          <a:prstGeom prst="rect">
            <a:avLst/>
          </a:prstGeom>
        </p:spPr>
        <p:txBody>
          <a:bodyPr wrap="none">
            <a:spAutoFit/>
          </a:bodyPr>
          <a:lstStyle/>
          <a:p>
            <a:r>
              <a:rPr lang="zh-CN" altLang="en-US"/>
              <a:t>(1) 用字符数组名作为函数参数</a:t>
            </a:r>
          </a:p>
        </p:txBody>
      </p:sp>
      <p:pic>
        <p:nvPicPr>
          <p:cNvPr id="5" name="图片 4"/>
          <p:cNvPicPr>
            <a:picLocks noChangeAspect="1"/>
          </p:cNvPicPr>
          <p:nvPr/>
        </p:nvPicPr>
        <p:blipFill>
          <a:blip r:embed="rId3" cstate="print"/>
          <a:stretch>
            <a:fillRect/>
          </a:stretch>
        </p:blipFill>
        <p:spPr>
          <a:xfrm>
            <a:off x="5092797" y="5332352"/>
            <a:ext cx="3476625" cy="1428750"/>
          </a:xfrm>
          <a:prstGeom prst="rect">
            <a:avLst/>
          </a:prstGeom>
        </p:spPr>
      </p:pic>
      <p:graphicFrame>
        <p:nvGraphicFramePr>
          <p:cNvPr id="29" name="表格 28"/>
          <p:cNvGraphicFramePr>
            <a:graphicFrameLocks noGrp="1"/>
          </p:cNvGraphicFramePr>
          <p:nvPr/>
        </p:nvGraphicFramePr>
        <p:xfrm>
          <a:off x="6960017" y="1523080"/>
          <a:ext cx="972000" cy="3627120"/>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val="20000"/>
                    </a:ext>
                  </a:extLst>
                </a:gridCol>
                <a:gridCol w="432000">
                  <a:extLst>
                    <a:ext uri="{9D8B030D-6E8A-4147-A177-3AD203B41FA5}">
                      <a16:colId xmlns:a16="http://schemas.microsoft.com/office/drawing/2014/main" val="20001"/>
                    </a:ext>
                  </a:extLst>
                </a:gridCol>
              </a:tblGrid>
              <a:tr h="0">
                <a:tc>
                  <a:txBody>
                    <a:bodyPr/>
                    <a:lstStyle/>
                    <a:p>
                      <a:r>
                        <a:rPr lang="en-US" altLang="zh-CN" sz="1400" smtClean="0"/>
                        <a:t>a,p</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altLang="zh-CN" sz="1400" smtClean="0"/>
                        <a:t>from</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I</a:t>
                      </a:r>
                      <a:endParaRPr lang="zh-CN" altLang="en-US" sz="1400"/>
                    </a:p>
                  </a:txBody>
                  <a:tcPr marT="0" marB="0">
                    <a:lnL w="12700" cmpd="sng">
                      <a:noFill/>
                    </a:lnL>
                    <a:lnR w="12700" cmpd="sng">
                      <a:noFill/>
                    </a:lnR>
                    <a:lnT w="12700" cmpd="sng">
                      <a:noFill/>
                    </a:lnT>
                  </a:tcPr>
                </a:tc>
                <a:extLst>
                  <a:ext uri="{0D108BD9-81ED-4DB2-BD59-A6C34878D82A}">
                    <a16:rowId xmlns:a16="http://schemas.microsoft.com/office/drawing/2014/main" val="1000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 </a:t>
                      </a:r>
                      <a:endParaRPr lang="zh-CN" altLang="en-US" sz="1400"/>
                    </a:p>
                  </a:txBody>
                  <a:tcPr marT="0" marB="0">
                    <a:lnL w="12700" cmpd="sng">
                      <a:noFill/>
                    </a:lnL>
                    <a:lnR w="12700" cmpd="sng">
                      <a:noFill/>
                    </a:lnR>
                  </a:tcPr>
                </a:tc>
                <a:extLst>
                  <a:ext uri="{0D108BD9-81ED-4DB2-BD59-A6C34878D82A}">
                    <a16:rowId xmlns:a16="http://schemas.microsoft.com/office/drawing/2014/main" val="10002"/>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tcPr>
                </a:tc>
                <a:extLst>
                  <a:ext uri="{0D108BD9-81ED-4DB2-BD59-A6C34878D82A}">
                    <a16:rowId xmlns:a16="http://schemas.microsoft.com/office/drawing/2014/main" val="1000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m</a:t>
                      </a:r>
                      <a:endParaRPr lang="zh-CN" altLang="en-US" sz="1400"/>
                    </a:p>
                  </a:txBody>
                  <a:tcPr marT="0" marB="0">
                    <a:lnL w="12700" cmpd="sng">
                      <a:noFill/>
                    </a:lnL>
                    <a:lnR w="12700" cmpd="sng">
                      <a:noFill/>
                    </a:lnR>
                  </a:tcPr>
                </a:tc>
                <a:extLst>
                  <a:ext uri="{0D108BD9-81ED-4DB2-BD59-A6C34878D82A}">
                    <a16:rowId xmlns:a16="http://schemas.microsoft.com/office/drawing/2014/main" val="1000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 </a:t>
                      </a:r>
                      <a:endParaRPr lang="zh-CN" altLang="en-US" sz="1400"/>
                    </a:p>
                  </a:txBody>
                  <a:tcPr marT="0" marB="0">
                    <a:lnL w="12700" cmpd="sng">
                      <a:noFill/>
                    </a:lnL>
                    <a:lnR w="12700" cmpd="sng">
                      <a:noFill/>
                    </a:lnR>
                  </a:tcPr>
                </a:tc>
                <a:extLst>
                  <a:ext uri="{0D108BD9-81ED-4DB2-BD59-A6C34878D82A}">
                    <a16:rowId xmlns:a16="http://schemas.microsoft.com/office/drawing/2014/main" val="1000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tcPr>
                </a:tc>
                <a:extLst>
                  <a:ext uri="{0D108BD9-81ED-4DB2-BD59-A6C34878D82A}">
                    <a16:rowId xmlns:a16="http://schemas.microsoft.com/office/drawing/2014/main" val="10006"/>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10007"/>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t</a:t>
                      </a:r>
                      <a:endParaRPr lang="zh-CN" altLang="en-US" sz="1400"/>
                    </a:p>
                  </a:txBody>
                  <a:tcPr marT="0" marB="0">
                    <a:lnL w="12700" cmpd="sng">
                      <a:noFill/>
                    </a:lnL>
                    <a:lnR w="12700" cmpd="sng">
                      <a:noFill/>
                    </a:lnR>
                  </a:tcPr>
                </a:tc>
                <a:extLst>
                  <a:ext uri="{0D108BD9-81ED-4DB2-BD59-A6C34878D82A}">
                    <a16:rowId xmlns:a16="http://schemas.microsoft.com/office/drawing/2014/main" val="1000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e</a:t>
                      </a:r>
                      <a:endParaRPr lang="zh-CN" altLang="en-US" sz="1400"/>
                    </a:p>
                  </a:txBody>
                  <a:tcPr marT="0" marB="0">
                    <a:lnL w="12700" cmpd="sng">
                      <a:noFill/>
                    </a:lnL>
                    <a:lnR w="12700" cmpd="sng">
                      <a:noFill/>
                    </a:lnR>
                  </a:tcPr>
                </a:tc>
                <a:extLst>
                  <a:ext uri="{0D108BD9-81ED-4DB2-BD59-A6C34878D82A}">
                    <a16:rowId xmlns:a16="http://schemas.microsoft.com/office/drawing/2014/main" val="10009"/>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tcPr>
                </a:tc>
                <a:extLst>
                  <a:ext uri="{0D108BD9-81ED-4DB2-BD59-A6C34878D82A}">
                    <a16:rowId xmlns:a16="http://schemas.microsoft.com/office/drawing/2014/main" val="10010"/>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c</a:t>
                      </a:r>
                      <a:endParaRPr lang="zh-CN" altLang="en-US" sz="1400"/>
                    </a:p>
                  </a:txBody>
                  <a:tcPr marT="0" marB="0">
                    <a:lnL w="12700" cmpd="sng">
                      <a:noFill/>
                    </a:lnL>
                    <a:lnR w="12700" cmpd="sng">
                      <a:noFill/>
                    </a:lnR>
                  </a:tcPr>
                </a:tc>
                <a:extLst>
                  <a:ext uri="{0D108BD9-81ED-4DB2-BD59-A6C34878D82A}">
                    <a16:rowId xmlns:a16="http://schemas.microsoft.com/office/drawing/2014/main" val="1001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h</a:t>
                      </a:r>
                      <a:endParaRPr lang="zh-CN" altLang="en-US" sz="1400"/>
                    </a:p>
                  </a:txBody>
                  <a:tcPr marT="0" marB="0">
                    <a:lnL w="12700" cmpd="sng">
                      <a:noFill/>
                    </a:lnL>
                    <a:lnR w="12700" cmpd="sng">
                      <a:noFill/>
                    </a:lnR>
                  </a:tcPr>
                </a:tc>
                <a:extLst>
                  <a:ext uri="{0D108BD9-81ED-4DB2-BD59-A6C34878D82A}">
                    <a16:rowId xmlns:a16="http://schemas.microsoft.com/office/drawing/2014/main" val="10012"/>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e</a:t>
                      </a:r>
                      <a:endParaRPr lang="zh-CN" altLang="en-US" sz="1400"/>
                    </a:p>
                  </a:txBody>
                  <a:tcPr marT="0" marB="0">
                    <a:lnL w="12700" cmpd="sng">
                      <a:noFill/>
                    </a:lnL>
                    <a:lnR w="12700" cmpd="sng">
                      <a:noFill/>
                    </a:lnR>
                  </a:tcPr>
                </a:tc>
                <a:extLst>
                  <a:ext uri="{0D108BD9-81ED-4DB2-BD59-A6C34878D82A}">
                    <a16:rowId xmlns:a16="http://schemas.microsoft.com/office/drawing/2014/main" val="1001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r</a:t>
                      </a:r>
                      <a:endParaRPr lang="zh-CN" altLang="en-US" sz="1400"/>
                    </a:p>
                  </a:txBody>
                  <a:tcPr marT="0" marB="0">
                    <a:lnL w="12700" cmpd="sng">
                      <a:noFill/>
                    </a:lnL>
                    <a:lnR w="12700" cmpd="sng">
                      <a:noFill/>
                    </a:lnR>
                  </a:tcPr>
                </a:tc>
                <a:extLst>
                  <a:ext uri="{0D108BD9-81ED-4DB2-BD59-A6C34878D82A}">
                    <a16:rowId xmlns:a16="http://schemas.microsoft.com/office/drawing/2014/main" val="1001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t>
                      </a:r>
                      <a:endParaRPr lang="zh-CN" altLang="en-US" sz="1400"/>
                    </a:p>
                  </a:txBody>
                  <a:tcPr marT="0" marB="0">
                    <a:lnL w="12700" cmpd="sng">
                      <a:noFill/>
                    </a:lnL>
                    <a:lnR w="12700" cmpd="sng">
                      <a:noFill/>
                    </a:lnR>
                  </a:tcPr>
                </a:tc>
                <a:extLst>
                  <a:ext uri="{0D108BD9-81ED-4DB2-BD59-A6C34878D82A}">
                    <a16:rowId xmlns:a16="http://schemas.microsoft.com/office/drawing/2014/main" val="1001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\0</a:t>
                      </a:r>
                      <a:endParaRPr lang="zh-CN" altLang="en-US" sz="1400"/>
                    </a:p>
                  </a:txBody>
                  <a:tcPr marT="0" marB="0">
                    <a:lnL w="12700" cmpd="sng">
                      <a:noFill/>
                    </a:lnL>
                    <a:lnR w="12700" cmpd="sng">
                      <a:noFill/>
                    </a:lnR>
                  </a:tcPr>
                </a:tc>
                <a:extLst>
                  <a:ext uri="{0D108BD9-81ED-4DB2-BD59-A6C34878D82A}">
                    <a16:rowId xmlns:a16="http://schemas.microsoft.com/office/drawing/2014/main" val="10016"/>
                  </a:ext>
                </a:extLst>
              </a:tr>
            </a:tbl>
          </a:graphicData>
        </a:graphic>
      </p:graphicFrame>
      <p:cxnSp>
        <p:nvCxnSpPr>
          <p:cNvPr id="31" name="直接箭头连接符 30"/>
          <p:cNvCxnSpPr/>
          <p:nvPr/>
        </p:nvCxnSpPr>
        <p:spPr>
          <a:xfrm>
            <a:off x="6960017" y="1743009"/>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graphicFrame>
        <p:nvGraphicFramePr>
          <p:cNvPr id="33" name="表格 32"/>
          <p:cNvGraphicFramePr>
            <a:graphicFrameLocks noGrp="1"/>
          </p:cNvGraphicFramePr>
          <p:nvPr/>
        </p:nvGraphicFramePr>
        <p:xfrm>
          <a:off x="8450886" y="1523080"/>
          <a:ext cx="972000" cy="4267200"/>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val="20000"/>
                    </a:ext>
                  </a:extLst>
                </a:gridCol>
                <a:gridCol w="432000">
                  <a:extLst>
                    <a:ext uri="{9D8B030D-6E8A-4147-A177-3AD203B41FA5}">
                      <a16:colId xmlns:a16="http://schemas.microsoft.com/office/drawing/2014/main" val="20001"/>
                    </a:ext>
                  </a:extLst>
                </a:gridCol>
              </a:tblGrid>
              <a:tr h="0">
                <a:tc>
                  <a:txBody>
                    <a:bodyPr/>
                    <a:lstStyle/>
                    <a:p>
                      <a:r>
                        <a:rPr lang="en-US" altLang="zh-CN" sz="1400" smtClean="0"/>
                        <a:t>a</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b</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altLang="zh-CN" sz="1400" smtClean="0"/>
                        <a:t>to</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Y</a:t>
                      </a:r>
                      <a:endParaRPr lang="zh-CN" altLang="en-US" sz="1400"/>
                    </a:p>
                  </a:txBody>
                  <a:tcPr marT="0" marB="0">
                    <a:lnL w="12700" cmpd="sng">
                      <a:noFill/>
                    </a:lnL>
                    <a:lnR w="12700" cmpd="sng">
                      <a:noFill/>
                    </a:lnR>
                    <a:lnT w="12700" cmpd="sng">
                      <a:noFill/>
                    </a:lnT>
                  </a:tcPr>
                </a:tc>
                <a:extLst>
                  <a:ext uri="{0D108BD9-81ED-4DB2-BD59-A6C34878D82A}">
                    <a16:rowId xmlns:a16="http://schemas.microsoft.com/office/drawing/2014/main" val="1000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o</a:t>
                      </a:r>
                      <a:endParaRPr lang="zh-CN" altLang="en-US" sz="1400"/>
                    </a:p>
                  </a:txBody>
                  <a:tcPr marT="0" marB="0">
                    <a:lnL w="12700" cmpd="sng">
                      <a:noFill/>
                    </a:lnL>
                    <a:lnR w="12700" cmpd="sng">
                      <a:noFill/>
                    </a:lnR>
                  </a:tcPr>
                </a:tc>
                <a:extLst>
                  <a:ext uri="{0D108BD9-81ED-4DB2-BD59-A6C34878D82A}">
                    <a16:rowId xmlns:a16="http://schemas.microsoft.com/office/drawing/2014/main" val="10002"/>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u</a:t>
                      </a:r>
                      <a:endParaRPr lang="zh-CN" altLang="en-US" sz="1400"/>
                    </a:p>
                  </a:txBody>
                  <a:tcPr marT="0" marB="0">
                    <a:lnL w="12700" cmpd="sng">
                      <a:noFill/>
                    </a:lnL>
                    <a:lnR w="12700" cmpd="sng">
                      <a:noFill/>
                    </a:lnR>
                  </a:tcPr>
                </a:tc>
                <a:extLst>
                  <a:ext uri="{0D108BD9-81ED-4DB2-BD59-A6C34878D82A}">
                    <a16:rowId xmlns:a16="http://schemas.microsoft.com/office/drawing/2014/main" val="1000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aseline="0" smtClean="0"/>
                        <a:t> </a:t>
                      </a:r>
                      <a:endParaRPr lang="zh-CN" altLang="en-US" sz="1400"/>
                    </a:p>
                  </a:txBody>
                  <a:tcPr marT="0" marB="0">
                    <a:lnL w="12700" cmpd="sng">
                      <a:noFill/>
                    </a:lnL>
                    <a:lnR w="12700" cmpd="sng">
                      <a:noFill/>
                    </a:lnR>
                  </a:tcPr>
                </a:tc>
                <a:extLst>
                  <a:ext uri="{0D108BD9-81ED-4DB2-BD59-A6C34878D82A}">
                    <a16:rowId xmlns:a16="http://schemas.microsoft.com/office/drawing/2014/main" val="1000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tcPr>
                </a:tc>
                <a:extLst>
                  <a:ext uri="{0D108BD9-81ED-4DB2-BD59-A6C34878D82A}">
                    <a16:rowId xmlns:a16="http://schemas.microsoft.com/office/drawing/2014/main" val="1000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r</a:t>
                      </a:r>
                      <a:endParaRPr lang="zh-CN" altLang="en-US" sz="1400"/>
                    </a:p>
                  </a:txBody>
                  <a:tcPr marT="0" marB="0">
                    <a:lnL w="12700" cmpd="sng">
                      <a:noFill/>
                    </a:lnL>
                    <a:lnR w="12700" cmpd="sng">
                      <a:noFill/>
                    </a:lnR>
                  </a:tcPr>
                </a:tc>
                <a:extLst>
                  <a:ext uri="{0D108BD9-81ED-4DB2-BD59-A6C34878D82A}">
                    <a16:rowId xmlns:a16="http://schemas.microsoft.com/office/drawing/2014/main" val="10006"/>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e</a:t>
                      </a:r>
                      <a:endParaRPr lang="zh-CN" altLang="en-US" sz="1400"/>
                    </a:p>
                  </a:txBody>
                  <a:tcPr marT="0" marB="0">
                    <a:lnL w="12700" cmpd="sng">
                      <a:noFill/>
                    </a:lnL>
                    <a:lnR w="12700" cmpd="sng">
                      <a:noFill/>
                    </a:lnR>
                  </a:tcPr>
                </a:tc>
                <a:extLst>
                  <a:ext uri="{0D108BD9-81ED-4DB2-BD59-A6C34878D82A}">
                    <a16:rowId xmlns:a16="http://schemas.microsoft.com/office/drawing/2014/main" val="10007"/>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1000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tcPr>
                </a:tc>
                <a:extLst>
                  <a:ext uri="{0D108BD9-81ED-4DB2-BD59-A6C34878D82A}">
                    <a16:rowId xmlns:a16="http://schemas.microsoft.com/office/drawing/2014/main" val="10009"/>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10010"/>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s</a:t>
                      </a:r>
                      <a:endParaRPr lang="zh-CN" altLang="en-US" sz="1400"/>
                    </a:p>
                  </a:txBody>
                  <a:tcPr marT="0" marB="0">
                    <a:lnL w="12700" cmpd="sng">
                      <a:noFill/>
                    </a:lnL>
                    <a:lnR w="12700" cmpd="sng">
                      <a:noFill/>
                    </a:lnR>
                  </a:tcPr>
                </a:tc>
                <a:extLst>
                  <a:ext uri="{0D108BD9-81ED-4DB2-BD59-A6C34878D82A}">
                    <a16:rowId xmlns:a16="http://schemas.microsoft.com/office/drawing/2014/main" val="1001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t</a:t>
                      </a:r>
                      <a:endParaRPr lang="zh-CN" altLang="en-US" sz="1400"/>
                    </a:p>
                  </a:txBody>
                  <a:tcPr marT="0" marB="0">
                    <a:lnL w="12700" cmpd="sng">
                      <a:noFill/>
                    </a:lnL>
                    <a:lnR w="12700" cmpd="sng">
                      <a:noFill/>
                    </a:lnR>
                  </a:tcPr>
                </a:tc>
                <a:extLst>
                  <a:ext uri="{0D108BD9-81ED-4DB2-BD59-A6C34878D82A}">
                    <a16:rowId xmlns:a16="http://schemas.microsoft.com/office/drawing/2014/main" val="10012"/>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u</a:t>
                      </a:r>
                      <a:endParaRPr lang="zh-CN" altLang="en-US" sz="1400"/>
                    </a:p>
                  </a:txBody>
                  <a:tcPr marT="0" marB="0">
                    <a:lnL w="12700" cmpd="sng">
                      <a:noFill/>
                    </a:lnL>
                    <a:lnR w="12700" cmpd="sng">
                      <a:noFill/>
                    </a:lnR>
                  </a:tcPr>
                </a:tc>
                <a:extLst>
                  <a:ext uri="{0D108BD9-81ED-4DB2-BD59-A6C34878D82A}">
                    <a16:rowId xmlns:a16="http://schemas.microsoft.com/office/drawing/2014/main" val="1001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d</a:t>
                      </a:r>
                      <a:endParaRPr lang="zh-CN" altLang="en-US" sz="1400"/>
                    </a:p>
                  </a:txBody>
                  <a:tcPr marT="0" marB="0">
                    <a:lnL w="12700" cmpd="sng">
                      <a:noFill/>
                    </a:lnL>
                    <a:lnR w="12700" cmpd="sng">
                      <a:noFill/>
                    </a:lnR>
                  </a:tcPr>
                </a:tc>
                <a:extLst>
                  <a:ext uri="{0D108BD9-81ED-4DB2-BD59-A6C34878D82A}">
                    <a16:rowId xmlns:a16="http://schemas.microsoft.com/office/drawing/2014/main" val="1001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e</a:t>
                      </a:r>
                      <a:endParaRPr lang="zh-CN" altLang="en-US" sz="1400"/>
                    </a:p>
                  </a:txBody>
                  <a:tcPr marT="0" marB="0">
                    <a:lnL w="12700" cmpd="sng">
                      <a:noFill/>
                    </a:lnL>
                    <a:lnR w="12700" cmpd="sng">
                      <a:noFill/>
                    </a:lnR>
                  </a:tcPr>
                </a:tc>
                <a:extLst>
                  <a:ext uri="{0D108BD9-81ED-4DB2-BD59-A6C34878D82A}">
                    <a16:rowId xmlns:a16="http://schemas.microsoft.com/office/drawing/2014/main" val="1001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n</a:t>
                      </a:r>
                      <a:endParaRPr lang="zh-CN" altLang="en-US" sz="1400"/>
                    </a:p>
                  </a:txBody>
                  <a:tcPr marT="0" marB="0">
                    <a:lnL w="12700" cmpd="sng">
                      <a:noFill/>
                    </a:lnL>
                    <a:lnR w="12700" cmpd="sng">
                      <a:noFill/>
                    </a:lnR>
                  </a:tcPr>
                </a:tc>
                <a:extLst>
                  <a:ext uri="{0D108BD9-81ED-4DB2-BD59-A6C34878D82A}">
                    <a16:rowId xmlns:a16="http://schemas.microsoft.com/office/drawing/2014/main" val="10016"/>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t</a:t>
                      </a:r>
                      <a:endParaRPr lang="zh-CN" altLang="en-US" sz="1400"/>
                    </a:p>
                  </a:txBody>
                  <a:tcPr marT="0" marB="0">
                    <a:lnL w="12700" cmpd="sng">
                      <a:noFill/>
                    </a:lnL>
                    <a:lnR w="12700" cmpd="sng">
                      <a:noFill/>
                    </a:lnR>
                  </a:tcPr>
                </a:tc>
                <a:extLst>
                  <a:ext uri="{0D108BD9-81ED-4DB2-BD59-A6C34878D82A}">
                    <a16:rowId xmlns:a16="http://schemas.microsoft.com/office/drawing/2014/main" val="10017"/>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t>
                      </a:r>
                      <a:endParaRPr lang="zh-CN" altLang="en-US" sz="1400"/>
                    </a:p>
                  </a:txBody>
                  <a:tcPr marT="0" marB="0">
                    <a:lnL w="12700" cmpd="sng">
                      <a:noFill/>
                    </a:lnL>
                    <a:lnR w="12700" cmpd="sng">
                      <a:noFill/>
                    </a:lnR>
                  </a:tcPr>
                </a:tc>
                <a:extLst>
                  <a:ext uri="{0D108BD9-81ED-4DB2-BD59-A6C34878D82A}">
                    <a16:rowId xmlns:a16="http://schemas.microsoft.com/office/drawing/2014/main" val="1001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\0</a:t>
                      </a:r>
                      <a:endParaRPr lang="zh-CN" altLang="en-US" sz="1400"/>
                    </a:p>
                  </a:txBody>
                  <a:tcPr marT="0" marB="0">
                    <a:lnL w="12700" cmpd="sng">
                      <a:noFill/>
                    </a:lnL>
                    <a:lnR w="12700" cmpd="sng">
                      <a:noFill/>
                    </a:lnR>
                  </a:tcPr>
                </a:tc>
                <a:extLst>
                  <a:ext uri="{0D108BD9-81ED-4DB2-BD59-A6C34878D82A}">
                    <a16:rowId xmlns:a16="http://schemas.microsoft.com/office/drawing/2014/main" val="10019"/>
                  </a:ext>
                </a:extLst>
              </a:tr>
            </a:tbl>
          </a:graphicData>
        </a:graphic>
      </p:graphicFrame>
      <p:cxnSp>
        <p:nvCxnSpPr>
          <p:cNvPr id="34" name="直接箭头连接符 33"/>
          <p:cNvCxnSpPr/>
          <p:nvPr/>
        </p:nvCxnSpPr>
        <p:spPr>
          <a:xfrm>
            <a:off x="8450886" y="1743009"/>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graphicFrame>
        <p:nvGraphicFramePr>
          <p:cNvPr id="35" name="表格 34"/>
          <p:cNvGraphicFramePr>
            <a:graphicFrameLocks noGrp="1"/>
          </p:cNvGraphicFramePr>
          <p:nvPr/>
        </p:nvGraphicFramePr>
        <p:xfrm>
          <a:off x="9941755" y="1523080"/>
          <a:ext cx="972000" cy="4267200"/>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val="20000"/>
                    </a:ext>
                  </a:extLst>
                </a:gridCol>
                <a:gridCol w="432000">
                  <a:extLst>
                    <a:ext uri="{9D8B030D-6E8A-4147-A177-3AD203B41FA5}">
                      <a16:colId xmlns:a16="http://schemas.microsoft.com/office/drawing/2014/main" val="20001"/>
                    </a:ext>
                  </a:extLst>
                </a:gridCol>
              </a:tblGrid>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I</a:t>
                      </a:r>
                      <a:endParaRPr lang="zh-CN" altLang="en-US" sz="1400"/>
                    </a:p>
                  </a:txBody>
                  <a:tcPr marT="0" marB="0">
                    <a:lnL w="12700" cmpd="sng">
                      <a:noFill/>
                    </a:lnL>
                    <a:lnR w="12700" cmpd="sng">
                      <a:noFill/>
                    </a:lnR>
                    <a:lnT w="12700" cmpd="sng">
                      <a:noFill/>
                    </a:lnT>
                  </a:tcPr>
                </a:tc>
                <a:extLst>
                  <a:ext uri="{0D108BD9-81ED-4DB2-BD59-A6C34878D82A}">
                    <a16:rowId xmlns:a16="http://schemas.microsoft.com/office/drawing/2014/main" val="1000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 </a:t>
                      </a:r>
                      <a:endParaRPr lang="zh-CN" altLang="en-US" sz="1400"/>
                    </a:p>
                  </a:txBody>
                  <a:tcPr marT="0" marB="0">
                    <a:lnL w="12700" cmpd="sng">
                      <a:noFill/>
                    </a:lnL>
                    <a:lnR w="12700" cmpd="sng">
                      <a:noFill/>
                    </a:lnR>
                  </a:tcPr>
                </a:tc>
                <a:extLst>
                  <a:ext uri="{0D108BD9-81ED-4DB2-BD59-A6C34878D82A}">
                    <a16:rowId xmlns:a16="http://schemas.microsoft.com/office/drawing/2014/main" val="10002"/>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tcPr>
                </a:tc>
                <a:extLst>
                  <a:ext uri="{0D108BD9-81ED-4DB2-BD59-A6C34878D82A}">
                    <a16:rowId xmlns:a16="http://schemas.microsoft.com/office/drawing/2014/main" val="1000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m</a:t>
                      </a:r>
                      <a:endParaRPr lang="zh-CN" altLang="en-US" sz="1400"/>
                    </a:p>
                  </a:txBody>
                  <a:tcPr marT="0" marB="0">
                    <a:lnL w="12700" cmpd="sng">
                      <a:noFill/>
                    </a:lnL>
                    <a:lnR w="12700" cmpd="sng">
                      <a:noFill/>
                    </a:lnR>
                  </a:tcPr>
                </a:tc>
                <a:extLst>
                  <a:ext uri="{0D108BD9-81ED-4DB2-BD59-A6C34878D82A}">
                    <a16:rowId xmlns:a16="http://schemas.microsoft.com/office/drawing/2014/main" val="1000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 </a:t>
                      </a:r>
                      <a:endParaRPr lang="zh-CN" altLang="en-US" sz="1400"/>
                    </a:p>
                  </a:txBody>
                  <a:tcPr marT="0" marB="0">
                    <a:lnL w="12700" cmpd="sng">
                      <a:noFill/>
                    </a:lnL>
                    <a:lnR w="12700" cmpd="sng">
                      <a:noFill/>
                    </a:lnR>
                  </a:tcPr>
                </a:tc>
                <a:extLst>
                  <a:ext uri="{0D108BD9-81ED-4DB2-BD59-A6C34878D82A}">
                    <a16:rowId xmlns:a16="http://schemas.microsoft.com/office/drawing/2014/main" val="1000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tcPr>
                </a:tc>
                <a:extLst>
                  <a:ext uri="{0D108BD9-81ED-4DB2-BD59-A6C34878D82A}">
                    <a16:rowId xmlns:a16="http://schemas.microsoft.com/office/drawing/2014/main" val="10006"/>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val="10007"/>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t</a:t>
                      </a:r>
                      <a:endParaRPr lang="zh-CN" altLang="en-US" sz="1400"/>
                    </a:p>
                  </a:txBody>
                  <a:tcPr marT="0" marB="0">
                    <a:lnL w="12700" cmpd="sng">
                      <a:noFill/>
                    </a:lnL>
                    <a:lnR w="12700" cmpd="sng">
                      <a:noFill/>
                    </a:lnR>
                  </a:tcPr>
                </a:tc>
                <a:extLst>
                  <a:ext uri="{0D108BD9-81ED-4DB2-BD59-A6C34878D82A}">
                    <a16:rowId xmlns:a16="http://schemas.microsoft.com/office/drawing/2014/main" val="1000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e</a:t>
                      </a:r>
                      <a:endParaRPr lang="zh-CN" altLang="en-US" sz="1400"/>
                    </a:p>
                  </a:txBody>
                  <a:tcPr marT="0" marB="0">
                    <a:lnL w="12700" cmpd="sng">
                      <a:noFill/>
                    </a:lnL>
                    <a:lnR w="12700" cmpd="sng">
                      <a:noFill/>
                    </a:lnR>
                  </a:tcPr>
                </a:tc>
                <a:extLst>
                  <a:ext uri="{0D108BD9-81ED-4DB2-BD59-A6C34878D82A}">
                    <a16:rowId xmlns:a16="http://schemas.microsoft.com/office/drawing/2014/main" val="10009"/>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tcPr>
                </a:tc>
                <a:extLst>
                  <a:ext uri="{0D108BD9-81ED-4DB2-BD59-A6C34878D82A}">
                    <a16:rowId xmlns:a16="http://schemas.microsoft.com/office/drawing/2014/main" val="10010"/>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c</a:t>
                      </a:r>
                      <a:endParaRPr lang="zh-CN" altLang="en-US" sz="1400"/>
                    </a:p>
                  </a:txBody>
                  <a:tcPr marT="0" marB="0">
                    <a:lnL w="12700" cmpd="sng">
                      <a:noFill/>
                    </a:lnL>
                    <a:lnR w="12700" cmpd="sng">
                      <a:noFill/>
                    </a:lnR>
                  </a:tcPr>
                </a:tc>
                <a:extLst>
                  <a:ext uri="{0D108BD9-81ED-4DB2-BD59-A6C34878D82A}">
                    <a16:rowId xmlns:a16="http://schemas.microsoft.com/office/drawing/2014/main" val="1001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h</a:t>
                      </a:r>
                      <a:endParaRPr lang="zh-CN" altLang="en-US" sz="1400"/>
                    </a:p>
                  </a:txBody>
                  <a:tcPr marT="0" marB="0">
                    <a:lnL w="12700" cmpd="sng">
                      <a:noFill/>
                    </a:lnL>
                    <a:lnR w="12700" cmpd="sng">
                      <a:noFill/>
                    </a:lnR>
                  </a:tcPr>
                </a:tc>
                <a:extLst>
                  <a:ext uri="{0D108BD9-81ED-4DB2-BD59-A6C34878D82A}">
                    <a16:rowId xmlns:a16="http://schemas.microsoft.com/office/drawing/2014/main" val="10012"/>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e</a:t>
                      </a:r>
                      <a:endParaRPr lang="zh-CN" altLang="en-US" sz="1400"/>
                    </a:p>
                  </a:txBody>
                  <a:tcPr marT="0" marB="0">
                    <a:lnL w="12700" cmpd="sng">
                      <a:noFill/>
                    </a:lnL>
                    <a:lnR w="12700" cmpd="sng">
                      <a:noFill/>
                    </a:lnR>
                  </a:tcPr>
                </a:tc>
                <a:extLst>
                  <a:ext uri="{0D108BD9-81ED-4DB2-BD59-A6C34878D82A}">
                    <a16:rowId xmlns:a16="http://schemas.microsoft.com/office/drawing/2014/main" val="1001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r</a:t>
                      </a:r>
                      <a:endParaRPr lang="zh-CN" altLang="en-US" sz="1400"/>
                    </a:p>
                  </a:txBody>
                  <a:tcPr marT="0" marB="0">
                    <a:lnL w="12700" cmpd="sng">
                      <a:noFill/>
                    </a:lnL>
                    <a:lnR w="12700" cmpd="sng">
                      <a:noFill/>
                    </a:lnR>
                  </a:tcPr>
                </a:tc>
                <a:extLst>
                  <a:ext uri="{0D108BD9-81ED-4DB2-BD59-A6C34878D82A}">
                    <a16:rowId xmlns:a16="http://schemas.microsoft.com/office/drawing/2014/main" val="1001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t>
                      </a:r>
                      <a:endParaRPr lang="zh-CN" altLang="en-US" sz="1400"/>
                    </a:p>
                  </a:txBody>
                  <a:tcPr marT="0" marB="0">
                    <a:lnL w="12700" cmpd="sng">
                      <a:noFill/>
                    </a:lnL>
                    <a:lnR w="12700" cmpd="sng">
                      <a:noFill/>
                    </a:lnR>
                  </a:tcPr>
                </a:tc>
                <a:extLst>
                  <a:ext uri="{0D108BD9-81ED-4DB2-BD59-A6C34878D82A}">
                    <a16:rowId xmlns:a16="http://schemas.microsoft.com/office/drawing/2014/main" val="1001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\0</a:t>
                      </a:r>
                      <a:endParaRPr lang="zh-CN" altLang="en-US" sz="1400"/>
                    </a:p>
                  </a:txBody>
                  <a:tcPr marT="0" marB="0">
                    <a:lnL w="12700" cmpd="sng">
                      <a:noFill/>
                    </a:lnL>
                    <a:lnR w="12700" cmpd="sng">
                      <a:noFill/>
                    </a:lnR>
                  </a:tcPr>
                </a:tc>
                <a:extLst>
                  <a:ext uri="{0D108BD9-81ED-4DB2-BD59-A6C34878D82A}">
                    <a16:rowId xmlns:a16="http://schemas.microsoft.com/office/drawing/2014/main" val="10016"/>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t</a:t>
                      </a:r>
                      <a:endParaRPr lang="zh-CN" altLang="en-US" sz="1400"/>
                    </a:p>
                  </a:txBody>
                  <a:tcPr marT="0" marB="0">
                    <a:lnL w="12700" cmpd="sng">
                      <a:noFill/>
                    </a:lnL>
                    <a:lnR w="12700" cmpd="sng">
                      <a:noFill/>
                    </a:lnR>
                  </a:tcPr>
                </a:tc>
                <a:extLst>
                  <a:ext uri="{0D108BD9-81ED-4DB2-BD59-A6C34878D82A}">
                    <a16:rowId xmlns:a16="http://schemas.microsoft.com/office/drawing/2014/main" val="10017"/>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t>
                      </a:r>
                      <a:endParaRPr lang="zh-CN" altLang="en-US" sz="1400"/>
                    </a:p>
                  </a:txBody>
                  <a:tcPr marT="0" marB="0">
                    <a:lnL w="12700" cmpd="sng">
                      <a:noFill/>
                    </a:lnL>
                    <a:lnR w="12700" cmpd="sng">
                      <a:noFill/>
                    </a:lnR>
                  </a:tcPr>
                </a:tc>
                <a:extLst>
                  <a:ext uri="{0D108BD9-81ED-4DB2-BD59-A6C34878D82A}">
                    <a16:rowId xmlns:a16="http://schemas.microsoft.com/office/drawing/2014/main" val="1001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\0</a:t>
                      </a:r>
                      <a:endParaRPr lang="zh-CN" altLang="en-US" sz="1400"/>
                    </a:p>
                  </a:txBody>
                  <a:tcPr marT="0" marB="0">
                    <a:lnL w="12700" cmpd="sng">
                      <a:noFill/>
                    </a:lnL>
                    <a:lnR w="12700" cmpd="sng">
                      <a:noFill/>
                    </a:lnR>
                  </a:tcPr>
                </a:tc>
                <a:extLst>
                  <a:ext uri="{0D108BD9-81ED-4DB2-BD59-A6C34878D82A}">
                    <a16:rowId xmlns:a16="http://schemas.microsoft.com/office/drawing/2014/main" val="10019"/>
                  </a:ext>
                </a:extLst>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字符指针作函数参数</a:t>
            </a:r>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8.20】</a:t>
            </a:r>
            <a:r>
              <a:rPr lang="zh-CN" altLang="en-US" sz="2000">
                <a:solidFill>
                  <a:schemeClr val="accent1"/>
                </a:solidFill>
              </a:rPr>
              <a:t>用函数调用实现字符串的复制。</a:t>
            </a:r>
          </a:p>
        </p:txBody>
      </p:sp>
      <p:sp>
        <p:nvSpPr>
          <p:cNvPr id="14" name="圆角矩形 12"/>
          <p:cNvSpPr/>
          <p:nvPr/>
        </p:nvSpPr>
        <p:spPr>
          <a:xfrm>
            <a:off x="768908" y="1920559"/>
            <a:ext cx="5999639" cy="4758538"/>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p>
          <a:p>
            <a:pPr defTabSz="363855">
              <a:lnSpc>
                <a:spcPct val="120000"/>
              </a:lnSpc>
            </a:pPr>
            <a:r>
              <a:rPr lang="en-US" altLang="zh-CN" sz="1400"/>
              <a:t>int main()</a:t>
            </a:r>
          </a:p>
          <a:p>
            <a:pPr defTabSz="363855">
              <a:lnSpc>
                <a:spcPct val="120000"/>
              </a:lnSpc>
            </a:pPr>
            <a:r>
              <a:rPr lang="en-US" altLang="zh-CN" sz="1400"/>
              <a:t>{	void copy_string(char from[], char to[]);	</a:t>
            </a:r>
            <a:r>
              <a:rPr lang="en-US" altLang="zh-CN" sz="1400">
                <a:solidFill>
                  <a:srgbClr val="008000"/>
                </a:solidFill>
              </a:rPr>
              <a:t>//</a:t>
            </a:r>
            <a:r>
              <a:rPr lang="zh-CN" altLang="en-US" sz="1400">
                <a:solidFill>
                  <a:srgbClr val="008000"/>
                </a:solidFill>
              </a:rPr>
              <a:t>函数声明</a:t>
            </a:r>
          </a:p>
          <a:p>
            <a:pPr defTabSz="363855">
              <a:lnSpc>
                <a:spcPct val="120000"/>
              </a:lnSpc>
            </a:pPr>
            <a:r>
              <a:rPr lang="zh-CN" altLang="en-US" sz="1400"/>
              <a:t>	</a:t>
            </a:r>
            <a:r>
              <a:rPr lang="en-US" altLang="zh-CN" sz="1400"/>
              <a:t>char a[]="I am a teacher.";	</a:t>
            </a:r>
            <a:r>
              <a:rPr lang="en-US" altLang="zh-CN" sz="1400" smtClean="0"/>
              <a:t>	</a:t>
            </a:r>
            <a:r>
              <a:rPr lang="en-US" altLang="zh-CN" sz="1400">
                <a:solidFill>
                  <a:srgbClr val="008000"/>
                </a:solidFill>
              </a:rPr>
              <a:t>//</a:t>
            </a:r>
            <a:r>
              <a:rPr lang="zh-CN" altLang="en-US" sz="1400">
                <a:solidFill>
                  <a:srgbClr val="008000"/>
                </a:solidFill>
              </a:rPr>
              <a:t>定义字符数组</a:t>
            </a:r>
            <a:r>
              <a:rPr lang="en-US" altLang="zh-CN" sz="1400">
                <a:solidFill>
                  <a:srgbClr val="008000"/>
                </a:solidFill>
              </a:rPr>
              <a:t>a</a:t>
            </a:r>
            <a:r>
              <a:rPr lang="zh-CN" altLang="en-US" sz="1400">
                <a:solidFill>
                  <a:srgbClr val="008000"/>
                </a:solidFill>
              </a:rPr>
              <a:t>并初始化</a:t>
            </a:r>
          </a:p>
          <a:p>
            <a:pPr defTabSz="363855">
              <a:lnSpc>
                <a:spcPct val="120000"/>
              </a:lnSpc>
            </a:pPr>
            <a:r>
              <a:rPr lang="zh-CN" altLang="en-US" sz="1400"/>
              <a:t>	</a:t>
            </a:r>
            <a:r>
              <a:rPr lang="en-US" altLang="zh-CN" sz="1400"/>
              <a:t>char b[]="You are a student.";	</a:t>
            </a:r>
            <a:r>
              <a:rPr lang="en-US" altLang="zh-CN" sz="1400">
                <a:solidFill>
                  <a:srgbClr val="008000"/>
                </a:solidFill>
              </a:rPr>
              <a:t>//</a:t>
            </a:r>
            <a:r>
              <a:rPr lang="zh-CN" altLang="en-US" sz="1400">
                <a:solidFill>
                  <a:srgbClr val="008000"/>
                </a:solidFill>
              </a:rPr>
              <a:t>定义字符数组</a:t>
            </a:r>
            <a:r>
              <a:rPr lang="en-US" altLang="zh-CN" sz="1400">
                <a:solidFill>
                  <a:srgbClr val="008000"/>
                </a:solidFill>
              </a:rPr>
              <a:t>b</a:t>
            </a:r>
            <a:r>
              <a:rPr lang="zh-CN" altLang="en-US" sz="1400">
                <a:solidFill>
                  <a:srgbClr val="008000"/>
                </a:solidFill>
              </a:rPr>
              <a:t>并初始化</a:t>
            </a:r>
          </a:p>
          <a:p>
            <a:pPr defTabSz="363855">
              <a:lnSpc>
                <a:spcPct val="120000"/>
              </a:lnSpc>
            </a:pPr>
            <a:r>
              <a:rPr lang="zh-CN" altLang="en-US" sz="1400"/>
              <a:t>	</a:t>
            </a:r>
            <a:r>
              <a:rPr lang="en-US" altLang="zh-CN" sz="1400"/>
              <a:t>char *from=a,*to=b;	</a:t>
            </a:r>
            <a:r>
              <a:rPr lang="en-US" altLang="zh-CN" sz="1400">
                <a:solidFill>
                  <a:srgbClr val="008000"/>
                </a:solidFill>
              </a:rPr>
              <a:t>//from</a:t>
            </a:r>
            <a:r>
              <a:rPr lang="zh-CN" altLang="en-US" sz="1400">
                <a:solidFill>
                  <a:srgbClr val="008000"/>
                </a:solidFill>
              </a:rPr>
              <a:t>指向</a:t>
            </a:r>
            <a:r>
              <a:rPr lang="en-US" altLang="zh-CN" sz="1400">
                <a:solidFill>
                  <a:srgbClr val="008000"/>
                </a:solidFill>
              </a:rPr>
              <a:t>a</a:t>
            </a:r>
            <a:r>
              <a:rPr lang="zh-CN" altLang="en-US" sz="1400">
                <a:solidFill>
                  <a:srgbClr val="008000"/>
                </a:solidFill>
              </a:rPr>
              <a:t>数组首元素，</a:t>
            </a:r>
            <a:r>
              <a:rPr lang="en-US" altLang="zh-CN" sz="1400">
                <a:solidFill>
                  <a:srgbClr val="008000"/>
                </a:solidFill>
              </a:rPr>
              <a:t>to</a:t>
            </a:r>
            <a:r>
              <a:rPr lang="zh-CN" altLang="en-US" sz="1400">
                <a:solidFill>
                  <a:srgbClr val="008000"/>
                </a:solidFill>
              </a:rPr>
              <a:t>指向</a:t>
            </a:r>
            <a:r>
              <a:rPr lang="en-US" altLang="zh-CN" sz="1400">
                <a:solidFill>
                  <a:srgbClr val="008000"/>
                </a:solidFill>
              </a:rPr>
              <a:t>b</a:t>
            </a:r>
            <a:r>
              <a:rPr lang="zh-CN" altLang="en-US" sz="1400">
                <a:solidFill>
                  <a:srgbClr val="008000"/>
                </a:solidFill>
              </a:rPr>
              <a:t>数组首元素 </a:t>
            </a:r>
          </a:p>
          <a:p>
            <a:pPr defTabSz="363855">
              <a:lnSpc>
                <a:spcPct val="120000"/>
              </a:lnSpc>
            </a:pPr>
            <a:r>
              <a:rPr lang="zh-CN" altLang="en-US" sz="1400"/>
              <a:t>	</a:t>
            </a:r>
            <a:r>
              <a:rPr lang="en-US" altLang="zh-CN" sz="1400"/>
              <a:t>printf("string a=%s\nstring b=%s\n",a,b);</a:t>
            </a:r>
          </a:p>
          <a:p>
            <a:pPr defTabSz="363855">
              <a:lnSpc>
                <a:spcPct val="120000"/>
              </a:lnSpc>
            </a:pPr>
            <a:r>
              <a:rPr lang="en-US" altLang="zh-CN" sz="1400"/>
              <a:t>	printf</a:t>
            </a:r>
            <a:r>
              <a:rPr lang="en-US" altLang="zh-CN" sz="1400" smtClean="0"/>
              <a:t>("copy </a:t>
            </a:r>
            <a:r>
              <a:rPr lang="en-US" altLang="zh-CN" sz="1400"/>
              <a:t>string a to string b:\n");</a:t>
            </a:r>
          </a:p>
          <a:p>
            <a:pPr defTabSz="363855">
              <a:lnSpc>
                <a:spcPct val="120000"/>
              </a:lnSpc>
            </a:pPr>
            <a:r>
              <a:rPr lang="en-US" altLang="zh-CN" sz="1400"/>
              <a:t>	</a:t>
            </a:r>
            <a:r>
              <a:rPr lang="en-US" altLang="zh-CN" sz="1400">
                <a:solidFill>
                  <a:schemeClr val="accent6"/>
                </a:solidFill>
              </a:rPr>
              <a:t>copy_string(from,to);</a:t>
            </a:r>
            <a:r>
              <a:rPr lang="en-US" altLang="zh-CN" sz="1400"/>
              <a:t>	</a:t>
            </a:r>
            <a:r>
              <a:rPr lang="en-US" altLang="zh-CN" sz="1400">
                <a:solidFill>
                  <a:srgbClr val="008000"/>
                </a:solidFill>
              </a:rPr>
              <a:t>//</a:t>
            </a:r>
            <a:r>
              <a:rPr lang="zh-CN" altLang="en-US" sz="1400">
                <a:solidFill>
                  <a:srgbClr val="008000"/>
                </a:solidFill>
              </a:rPr>
              <a:t>实参为字符指针变量</a:t>
            </a:r>
          </a:p>
          <a:p>
            <a:pPr defTabSz="363855">
              <a:lnSpc>
                <a:spcPct val="120000"/>
              </a:lnSpc>
            </a:pPr>
            <a:r>
              <a:rPr lang="zh-CN" altLang="en-US" sz="1400"/>
              <a:t>	</a:t>
            </a:r>
            <a:r>
              <a:rPr lang="en-US" altLang="zh-CN" sz="1400"/>
              <a:t>printf</a:t>
            </a:r>
            <a:r>
              <a:rPr lang="en-US" altLang="zh-CN" sz="1400" smtClean="0"/>
              <a:t>("\nstring </a:t>
            </a:r>
            <a:r>
              <a:rPr lang="en-US" altLang="zh-CN" sz="1400"/>
              <a:t>a=%s\nstring b=%s\n",a,b);</a:t>
            </a:r>
          </a:p>
          <a:p>
            <a:pPr defTabSz="363855">
              <a:lnSpc>
                <a:spcPct val="120000"/>
              </a:lnSpc>
            </a:pPr>
            <a:r>
              <a:rPr lang="en-US" altLang="zh-CN" sz="1400"/>
              <a:t>	return 0;</a:t>
            </a:r>
          </a:p>
          <a:p>
            <a:pPr defTabSz="363855">
              <a:lnSpc>
                <a:spcPct val="120000"/>
              </a:lnSpc>
            </a:pPr>
            <a:r>
              <a:rPr lang="en-US" altLang="zh-CN" sz="1400" smtClean="0"/>
              <a:t>}</a:t>
            </a:r>
            <a:endParaRPr lang="en-US" altLang="zh-CN" sz="1400"/>
          </a:p>
          <a:p>
            <a:pPr defTabSz="363855">
              <a:lnSpc>
                <a:spcPct val="120000"/>
              </a:lnSpc>
            </a:pPr>
            <a:r>
              <a:rPr lang="en-US" altLang="zh-CN" sz="1400"/>
              <a:t>void copy_string(char from[], char to[]) </a:t>
            </a:r>
            <a:r>
              <a:rPr lang="en-US" altLang="zh-CN" sz="1400" smtClean="0"/>
              <a:t>		</a:t>
            </a:r>
            <a:r>
              <a:rPr lang="en-US" altLang="zh-CN" sz="1400">
                <a:solidFill>
                  <a:srgbClr val="008000"/>
                </a:solidFill>
              </a:rPr>
              <a:t>//</a:t>
            </a:r>
            <a:r>
              <a:rPr lang="zh-CN" altLang="en-US" sz="1400">
                <a:solidFill>
                  <a:srgbClr val="008000"/>
                </a:solidFill>
              </a:rPr>
              <a:t>形参为字符数组</a:t>
            </a:r>
          </a:p>
          <a:p>
            <a:pPr defTabSz="363855">
              <a:lnSpc>
                <a:spcPct val="120000"/>
              </a:lnSpc>
            </a:pPr>
            <a:r>
              <a:rPr lang="en-US" altLang="zh-CN" sz="1400"/>
              <a:t>{	int i=0;</a:t>
            </a:r>
          </a:p>
          <a:p>
            <a:pPr defTabSz="363855">
              <a:lnSpc>
                <a:spcPct val="120000"/>
              </a:lnSpc>
            </a:pPr>
            <a:r>
              <a:rPr lang="en-US" altLang="zh-CN" sz="1400"/>
              <a:t>	while(from[i]!='\0')</a:t>
            </a:r>
          </a:p>
          <a:p>
            <a:pPr defTabSz="363855">
              <a:lnSpc>
                <a:spcPct val="120000"/>
              </a:lnSpc>
            </a:pPr>
            <a:r>
              <a:rPr lang="en-US" altLang="zh-CN" sz="1400"/>
              <a:t>	{	to[i]=from[i]; i++;}</a:t>
            </a:r>
          </a:p>
          <a:p>
            <a:pPr defTabSz="363855">
              <a:lnSpc>
                <a:spcPct val="120000"/>
              </a:lnSpc>
            </a:pPr>
            <a:r>
              <a:rPr lang="en-US" altLang="zh-CN" sz="1400"/>
              <a:t>	to[i]='\0';</a:t>
            </a:r>
          </a:p>
          <a:p>
            <a:pPr defTabSz="363855">
              <a:lnSpc>
                <a:spcPct val="120000"/>
              </a:lnSpc>
            </a:pPr>
            <a:r>
              <a:rPr lang="en-US" altLang="zh-CN" sz="1400"/>
              <a:t>}</a:t>
            </a:r>
            <a:endParaRPr lang="zh-CN" altLang="en-US" sz="1400" b="1" dirty="0">
              <a:solidFill>
                <a:srgbClr val="008000"/>
              </a:solidFill>
            </a:endParaRPr>
          </a:p>
        </p:txBody>
      </p:sp>
      <p:sp>
        <p:nvSpPr>
          <p:cNvPr id="4" name="矩形 3"/>
          <p:cNvSpPr/>
          <p:nvPr/>
        </p:nvSpPr>
        <p:spPr>
          <a:xfrm>
            <a:off x="691932" y="1519835"/>
            <a:ext cx="3042821" cy="369332"/>
          </a:xfrm>
          <a:prstGeom prst="rect">
            <a:avLst/>
          </a:prstGeom>
        </p:spPr>
        <p:txBody>
          <a:bodyPr wrap="none">
            <a:spAutoFit/>
          </a:bodyPr>
          <a:lstStyle/>
          <a:p>
            <a:r>
              <a:rPr lang="en-US" altLang="zh-CN"/>
              <a:t>(2) </a:t>
            </a:r>
            <a:r>
              <a:rPr lang="zh-CN" altLang="en-US"/>
              <a:t>用字符型指针变量作实参</a:t>
            </a:r>
          </a:p>
        </p:txBody>
      </p:sp>
      <p:pic>
        <p:nvPicPr>
          <p:cNvPr id="5" name="图片 4"/>
          <p:cNvPicPr>
            <a:picLocks noChangeAspect="1"/>
          </p:cNvPicPr>
          <p:nvPr/>
        </p:nvPicPr>
        <p:blipFill>
          <a:blip r:embed="rId3" cstate="print"/>
          <a:stretch>
            <a:fillRect/>
          </a:stretch>
        </p:blipFill>
        <p:spPr>
          <a:xfrm>
            <a:off x="5092797" y="5332352"/>
            <a:ext cx="3476625" cy="1428750"/>
          </a:xfrm>
          <a:prstGeom prst="rect">
            <a:avLst/>
          </a:prstGeom>
        </p:spPr>
      </p:pic>
      <p:grpSp>
        <p:nvGrpSpPr>
          <p:cNvPr id="12" name="组合 11"/>
          <p:cNvGrpSpPr/>
          <p:nvPr/>
        </p:nvGrpSpPr>
        <p:grpSpPr>
          <a:xfrm>
            <a:off x="7211929" y="1920558"/>
            <a:ext cx="3919898" cy="1853540"/>
            <a:chOff x="8050698" y="5019263"/>
            <a:chExt cx="3919898" cy="1853540"/>
          </a:xfrm>
          <a:effectLst>
            <a:outerShdw blurRad="63500" sx="102000" sy="102000" algn="ctr" rotWithShape="0">
              <a:prstClr val="black">
                <a:alpha val="40000"/>
              </a:prstClr>
            </a:outerShdw>
          </a:effectLst>
        </p:grpSpPr>
        <p:sp>
          <p:nvSpPr>
            <p:cNvPr id="13" name="剪去单角的矩形 12"/>
            <p:cNvSpPr/>
            <p:nvPr/>
          </p:nvSpPr>
          <p:spPr>
            <a:xfrm>
              <a:off x="8050698" y="5019263"/>
              <a:ext cx="3919898" cy="1853540"/>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p:cNvSpPr txBox="1"/>
            <p:nvPr/>
          </p:nvSpPr>
          <p:spPr>
            <a:xfrm>
              <a:off x="8388006" y="5054496"/>
              <a:ext cx="3334111" cy="1643527"/>
            </a:xfrm>
            <a:prstGeom prst="rect">
              <a:avLst/>
            </a:prstGeom>
            <a:noFill/>
          </p:spPr>
          <p:txBody>
            <a:bodyPr wrap="square" rtlCol="0">
              <a:spAutoFit/>
            </a:bodyPr>
            <a:lstStyle/>
            <a:p>
              <a:pPr>
                <a:lnSpc>
                  <a:spcPct val="120000"/>
                </a:lnSpc>
              </a:pPr>
              <a:r>
                <a:rPr lang="zh-CN" altLang="en-US" sz="1400">
                  <a:solidFill>
                    <a:schemeClr val="bg1"/>
                  </a:solidFill>
                </a:rPr>
                <a:t>指针变量</a:t>
              </a:r>
              <a:r>
                <a:rPr lang="en-US" altLang="zh-CN" sz="1400">
                  <a:solidFill>
                    <a:schemeClr val="bg1"/>
                  </a:solidFill>
                </a:rPr>
                <a:t>from</a:t>
              </a:r>
              <a:r>
                <a:rPr lang="zh-CN" altLang="en-US" sz="1400">
                  <a:solidFill>
                    <a:schemeClr val="bg1"/>
                  </a:solidFill>
                </a:rPr>
                <a:t>的值是</a:t>
              </a:r>
              <a:r>
                <a:rPr lang="en-US" altLang="zh-CN" sz="1400">
                  <a:solidFill>
                    <a:schemeClr val="bg1"/>
                  </a:solidFill>
                </a:rPr>
                <a:t>a</a:t>
              </a:r>
              <a:r>
                <a:rPr lang="zh-CN" altLang="en-US" sz="1400">
                  <a:solidFill>
                    <a:schemeClr val="bg1"/>
                  </a:solidFill>
                </a:rPr>
                <a:t>数组首元素的地址，指针变量</a:t>
              </a:r>
              <a:r>
                <a:rPr lang="en-US" altLang="zh-CN" sz="1400">
                  <a:solidFill>
                    <a:schemeClr val="bg1"/>
                  </a:solidFill>
                </a:rPr>
                <a:t>to</a:t>
              </a:r>
              <a:r>
                <a:rPr lang="zh-CN" altLang="en-US" sz="1400">
                  <a:solidFill>
                    <a:schemeClr val="bg1"/>
                  </a:solidFill>
                </a:rPr>
                <a:t>的值是</a:t>
              </a:r>
              <a:r>
                <a:rPr lang="en-US" altLang="zh-CN" sz="1400">
                  <a:solidFill>
                    <a:schemeClr val="bg1"/>
                  </a:solidFill>
                </a:rPr>
                <a:t>b</a:t>
              </a:r>
              <a:r>
                <a:rPr lang="zh-CN" altLang="en-US" sz="1400">
                  <a:solidFill>
                    <a:schemeClr val="bg1"/>
                  </a:solidFill>
                </a:rPr>
                <a:t>数组首元素的地址。它们作为实参，把</a:t>
              </a:r>
              <a:r>
                <a:rPr lang="en-US" altLang="zh-CN" sz="1400">
                  <a:solidFill>
                    <a:schemeClr val="bg1"/>
                  </a:solidFill>
                </a:rPr>
                <a:t>a</a:t>
              </a:r>
              <a:r>
                <a:rPr lang="zh-CN" altLang="en-US" sz="1400">
                  <a:solidFill>
                    <a:schemeClr val="bg1"/>
                  </a:solidFill>
                </a:rPr>
                <a:t>数组首元素的地址和</a:t>
              </a:r>
              <a:r>
                <a:rPr lang="en-US" altLang="zh-CN" sz="1400">
                  <a:solidFill>
                    <a:schemeClr val="bg1"/>
                  </a:solidFill>
                </a:rPr>
                <a:t>b</a:t>
              </a:r>
              <a:r>
                <a:rPr lang="zh-CN" altLang="en-US" sz="1400">
                  <a:solidFill>
                    <a:schemeClr val="bg1"/>
                  </a:solidFill>
                </a:rPr>
                <a:t>数组首元素的地址传递给形参数组名</a:t>
              </a:r>
              <a:r>
                <a:rPr lang="en-US" altLang="zh-CN" sz="1400">
                  <a:solidFill>
                    <a:schemeClr val="bg1"/>
                  </a:solidFill>
                </a:rPr>
                <a:t>from</a:t>
              </a:r>
              <a:r>
                <a:rPr lang="zh-CN" altLang="en-US" sz="1400">
                  <a:solidFill>
                    <a:schemeClr val="bg1"/>
                  </a:solidFill>
                </a:rPr>
                <a:t>和</a:t>
              </a:r>
              <a:r>
                <a:rPr lang="en-US" altLang="zh-CN" sz="1400">
                  <a:solidFill>
                    <a:schemeClr val="bg1"/>
                  </a:solidFill>
                </a:rPr>
                <a:t>to(</a:t>
              </a:r>
              <a:r>
                <a:rPr lang="zh-CN" altLang="en-US" sz="1400">
                  <a:solidFill>
                    <a:schemeClr val="bg1"/>
                  </a:solidFill>
                </a:rPr>
                <a:t>它们实质上也是指针变量</a:t>
              </a:r>
              <a:r>
                <a:rPr lang="en-US" altLang="zh-CN" sz="1400">
                  <a:solidFill>
                    <a:schemeClr val="bg1"/>
                  </a:solidFill>
                </a:rPr>
                <a:t>)</a:t>
              </a:r>
              <a:r>
                <a:rPr lang="zh-CN" altLang="en-US" sz="1400">
                  <a:solidFill>
                    <a:schemeClr val="bg1"/>
                  </a:solidFill>
                </a:rPr>
                <a:t>。其他与程序</a:t>
              </a:r>
              <a:r>
                <a:rPr lang="en-US" altLang="zh-CN" sz="1400">
                  <a:solidFill>
                    <a:schemeClr val="bg1"/>
                  </a:solidFill>
                </a:rPr>
                <a:t>(1)</a:t>
              </a:r>
              <a:r>
                <a:rPr lang="zh-CN" altLang="en-US" sz="1400">
                  <a:solidFill>
                    <a:schemeClr val="bg1"/>
                  </a:solidFill>
                </a:rPr>
                <a:t>相同。</a:t>
              </a:r>
              <a:endParaRPr lang="en-US" altLang="zh-CN" sz="1400" b="1">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68908" y="5078896"/>
            <a:ext cx="5999639" cy="14014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691932" y="216616"/>
            <a:ext cx="10515600" cy="953383"/>
          </a:xfrm>
        </p:spPr>
        <p:txBody>
          <a:bodyPr/>
          <a:lstStyle/>
          <a:p>
            <a:r>
              <a:rPr lang="zh-CN" altLang="en-US"/>
              <a:t>字符指针作函数参数</a:t>
            </a:r>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8.20】</a:t>
            </a:r>
            <a:r>
              <a:rPr lang="zh-CN" altLang="en-US" sz="2000">
                <a:solidFill>
                  <a:schemeClr val="accent1"/>
                </a:solidFill>
              </a:rPr>
              <a:t>用函数调用实现字符串的复制。</a:t>
            </a:r>
          </a:p>
        </p:txBody>
      </p:sp>
      <p:sp>
        <p:nvSpPr>
          <p:cNvPr id="14" name="圆角矩形 12"/>
          <p:cNvSpPr/>
          <p:nvPr/>
        </p:nvSpPr>
        <p:spPr>
          <a:xfrm>
            <a:off x="768908" y="1920559"/>
            <a:ext cx="5999639" cy="4758538"/>
          </a:xfrm>
          <a:prstGeom prst="roundRect">
            <a:avLst>
              <a:gd name="adj" fmla="val 1079"/>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p>
          <a:p>
            <a:pPr defTabSz="363855">
              <a:lnSpc>
                <a:spcPct val="120000"/>
              </a:lnSpc>
            </a:pPr>
            <a:r>
              <a:rPr lang="en-US" altLang="zh-CN" sz="1400"/>
              <a:t>int main()</a:t>
            </a:r>
          </a:p>
          <a:p>
            <a:pPr defTabSz="363855">
              <a:lnSpc>
                <a:spcPct val="120000"/>
              </a:lnSpc>
            </a:pPr>
            <a:r>
              <a:rPr lang="en-US" altLang="zh-CN" sz="1400"/>
              <a:t>{	void copy_string(char *from, char *to);</a:t>
            </a:r>
          </a:p>
          <a:p>
            <a:pPr defTabSz="363855">
              <a:lnSpc>
                <a:spcPct val="120000"/>
              </a:lnSpc>
            </a:pPr>
            <a:r>
              <a:rPr lang="en-US" altLang="zh-CN" sz="1400"/>
              <a:t>	char *a="I am a teacher.";	</a:t>
            </a:r>
            <a:r>
              <a:rPr lang="en-US" altLang="zh-CN" sz="1400" smtClean="0"/>
              <a:t>	</a:t>
            </a:r>
            <a:r>
              <a:rPr lang="en-US" altLang="zh-CN" sz="1400" smtClean="0">
                <a:solidFill>
                  <a:srgbClr val="008000"/>
                </a:solidFill>
              </a:rPr>
              <a:t>//</a:t>
            </a:r>
            <a:r>
              <a:rPr lang="en-US" altLang="zh-CN" sz="1400">
                <a:solidFill>
                  <a:srgbClr val="008000"/>
                </a:solidFill>
              </a:rPr>
              <a:t>a</a:t>
            </a:r>
            <a:r>
              <a:rPr lang="zh-CN" altLang="en-US" sz="1400">
                <a:solidFill>
                  <a:srgbClr val="008000"/>
                </a:solidFill>
              </a:rPr>
              <a:t>是</a:t>
            </a:r>
            <a:r>
              <a:rPr lang="en-US" altLang="zh-CN" sz="1400">
                <a:solidFill>
                  <a:srgbClr val="008000"/>
                </a:solidFill>
              </a:rPr>
              <a:t>char*</a:t>
            </a:r>
            <a:r>
              <a:rPr lang="zh-CN" altLang="en-US" sz="1400">
                <a:solidFill>
                  <a:srgbClr val="008000"/>
                </a:solidFill>
              </a:rPr>
              <a:t>型指针变量</a:t>
            </a:r>
          </a:p>
          <a:p>
            <a:pPr defTabSz="363855">
              <a:lnSpc>
                <a:spcPct val="120000"/>
              </a:lnSpc>
            </a:pPr>
            <a:r>
              <a:rPr lang="zh-CN" altLang="en-US" sz="1400"/>
              <a:t>	</a:t>
            </a:r>
            <a:r>
              <a:rPr lang="en-US" altLang="zh-CN" sz="1400"/>
              <a:t>char b[]="You are a student.";	</a:t>
            </a:r>
            <a:r>
              <a:rPr lang="en-US" altLang="zh-CN" sz="1400">
                <a:solidFill>
                  <a:srgbClr val="008000"/>
                </a:solidFill>
              </a:rPr>
              <a:t>//b</a:t>
            </a:r>
            <a:r>
              <a:rPr lang="zh-CN" altLang="en-US" sz="1400">
                <a:solidFill>
                  <a:srgbClr val="008000"/>
                </a:solidFill>
              </a:rPr>
              <a:t>是字符数组</a:t>
            </a:r>
          </a:p>
          <a:p>
            <a:pPr defTabSz="363855">
              <a:lnSpc>
                <a:spcPct val="120000"/>
              </a:lnSpc>
            </a:pPr>
            <a:r>
              <a:rPr lang="zh-CN" altLang="en-US" sz="1400"/>
              <a:t>	</a:t>
            </a:r>
            <a:r>
              <a:rPr lang="en-US" altLang="zh-CN" sz="1400"/>
              <a:t>char *p=b;	</a:t>
            </a:r>
            <a:r>
              <a:rPr lang="en-US" altLang="zh-CN" sz="1400" smtClean="0"/>
              <a:t>	</a:t>
            </a:r>
            <a:r>
              <a:rPr lang="en-US" altLang="zh-CN" sz="1400">
                <a:solidFill>
                  <a:srgbClr val="008000"/>
                </a:solidFill>
              </a:rPr>
              <a:t>//</a:t>
            </a:r>
            <a:r>
              <a:rPr lang="zh-CN" altLang="en-US" sz="1400">
                <a:solidFill>
                  <a:srgbClr val="008000"/>
                </a:solidFill>
              </a:rPr>
              <a:t>使指针变量</a:t>
            </a:r>
            <a:r>
              <a:rPr lang="en-US" altLang="zh-CN" sz="1400">
                <a:solidFill>
                  <a:srgbClr val="008000"/>
                </a:solidFill>
              </a:rPr>
              <a:t>p</a:t>
            </a:r>
            <a:r>
              <a:rPr lang="zh-CN" altLang="en-US" sz="1400">
                <a:solidFill>
                  <a:srgbClr val="008000"/>
                </a:solidFill>
              </a:rPr>
              <a:t>指向</a:t>
            </a:r>
            <a:r>
              <a:rPr lang="en-US" altLang="zh-CN" sz="1400">
                <a:solidFill>
                  <a:srgbClr val="008000"/>
                </a:solidFill>
              </a:rPr>
              <a:t>b</a:t>
            </a:r>
            <a:r>
              <a:rPr lang="zh-CN" altLang="en-US" sz="1400">
                <a:solidFill>
                  <a:srgbClr val="008000"/>
                </a:solidFill>
              </a:rPr>
              <a:t>数组首元素</a:t>
            </a:r>
          </a:p>
          <a:p>
            <a:pPr defTabSz="363855">
              <a:lnSpc>
                <a:spcPct val="120000"/>
              </a:lnSpc>
            </a:pPr>
            <a:r>
              <a:rPr lang="zh-CN" altLang="en-US" sz="1400"/>
              <a:t>	</a:t>
            </a:r>
            <a:r>
              <a:rPr lang="en-US" altLang="zh-CN" sz="1400"/>
              <a:t>printf("string a=%s\nstring b=%s\n",a,b);	</a:t>
            </a:r>
            <a:r>
              <a:rPr lang="en-US" altLang="zh-CN" sz="1400">
                <a:solidFill>
                  <a:srgbClr val="008000"/>
                </a:solidFill>
              </a:rPr>
              <a:t>//</a:t>
            </a:r>
            <a:r>
              <a:rPr lang="zh-CN" altLang="en-US" sz="1400">
                <a:solidFill>
                  <a:srgbClr val="008000"/>
                </a:solidFill>
              </a:rPr>
              <a:t>输出</a:t>
            </a:r>
            <a:r>
              <a:rPr lang="en-US" altLang="zh-CN" sz="1400">
                <a:solidFill>
                  <a:srgbClr val="008000"/>
                </a:solidFill>
              </a:rPr>
              <a:t>a</a:t>
            </a:r>
            <a:r>
              <a:rPr lang="zh-CN" altLang="en-US" sz="1400">
                <a:solidFill>
                  <a:srgbClr val="008000"/>
                </a:solidFill>
              </a:rPr>
              <a:t>串和</a:t>
            </a:r>
            <a:r>
              <a:rPr lang="en-US" altLang="zh-CN" sz="1400">
                <a:solidFill>
                  <a:srgbClr val="008000"/>
                </a:solidFill>
              </a:rPr>
              <a:t>b</a:t>
            </a:r>
            <a:r>
              <a:rPr lang="zh-CN" altLang="en-US" sz="1400">
                <a:solidFill>
                  <a:srgbClr val="008000"/>
                </a:solidFill>
              </a:rPr>
              <a:t>串</a:t>
            </a:r>
          </a:p>
          <a:p>
            <a:pPr defTabSz="363855">
              <a:lnSpc>
                <a:spcPct val="120000"/>
              </a:lnSpc>
            </a:pPr>
            <a:r>
              <a:rPr lang="zh-CN" altLang="en-US" sz="1400"/>
              <a:t>	</a:t>
            </a:r>
            <a:r>
              <a:rPr lang="en-US" altLang="zh-CN" sz="1400"/>
              <a:t>printf</a:t>
            </a:r>
            <a:r>
              <a:rPr lang="en-US" altLang="zh-CN" sz="1400" smtClean="0"/>
              <a:t>("copy </a:t>
            </a:r>
            <a:r>
              <a:rPr lang="en-US" altLang="zh-CN" sz="1400"/>
              <a:t>string a to string b:\n");</a:t>
            </a:r>
          </a:p>
          <a:p>
            <a:pPr defTabSz="363855">
              <a:lnSpc>
                <a:spcPct val="120000"/>
              </a:lnSpc>
            </a:pPr>
            <a:r>
              <a:rPr lang="en-US" altLang="zh-CN" sz="1400"/>
              <a:t>	</a:t>
            </a:r>
            <a:r>
              <a:rPr lang="en-US" altLang="zh-CN" sz="1400">
                <a:solidFill>
                  <a:schemeClr val="accent6"/>
                </a:solidFill>
              </a:rPr>
              <a:t>copy_string(a,p);</a:t>
            </a:r>
            <a:r>
              <a:rPr lang="en-US" altLang="zh-CN" sz="140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copy_string</a:t>
            </a:r>
            <a:r>
              <a:rPr lang="zh-CN" altLang="en-US" sz="1400">
                <a:solidFill>
                  <a:srgbClr val="008000"/>
                </a:solidFill>
              </a:rPr>
              <a:t>函数，实参为指针变量</a:t>
            </a:r>
          </a:p>
          <a:p>
            <a:pPr defTabSz="363855">
              <a:lnSpc>
                <a:spcPct val="120000"/>
              </a:lnSpc>
            </a:pPr>
            <a:r>
              <a:rPr lang="zh-CN" altLang="en-US" sz="1400"/>
              <a:t>	</a:t>
            </a:r>
            <a:r>
              <a:rPr lang="en-US" altLang="zh-CN" sz="1400"/>
              <a:t>printf</a:t>
            </a:r>
            <a:r>
              <a:rPr lang="en-US" altLang="zh-CN" sz="1400" smtClean="0"/>
              <a:t>("\nstring </a:t>
            </a:r>
            <a:r>
              <a:rPr lang="en-US" altLang="zh-CN" sz="1400"/>
              <a:t>a=%s\nstring b=%s\n",a,b);	</a:t>
            </a:r>
            <a:r>
              <a:rPr lang="en-US" altLang="zh-CN" sz="1400">
                <a:solidFill>
                  <a:srgbClr val="008000"/>
                </a:solidFill>
              </a:rPr>
              <a:t>//</a:t>
            </a:r>
            <a:r>
              <a:rPr lang="zh-CN" altLang="en-US" sz="1400">
                <a:solidFill>
                  <a:srgbClr val="008000"/>
                </a:solidFill>
              </a:rPr>
              <a:t>输出改变后的</a:t>
            </a:r>
            <a:r>
              <a:rPr lang="en-US" altLang="zh-CN" sz="1400">
                <a:solidFill>
                  <a:srgbClr val="008000"/>
                </a:solidFill>
              </a:rPr>
              <a:t>a</a:t>
            </a:r>
            <a:r>
              <a:rPr lang="zh-CN" altLang="en-US" sz="1400">
                <a:solidFill>
                  <a:srgbClr val="008000"/>
                </a:solidFill>
              </a:rPr>
              <a:t>串和</a:t>
            </a:r>
            <a:r>
              <a:rPr lang="en-US" altLang="zh-CN" sz="1400">
                <a:solidFill>
                  <a:srgbClr val="008000"/>
                </a:solidFill>
              </a:rPr>
              <a:t>b</a:t>
            </a:r>
            <a:r>
              <a:rPr lang="zh-CN" altLang="en-US" sz="1400">
                <a:solidFill>
                  <a:srgbClr val="008000"/>
                </a:solidFill>
              </a:rPr>
              <a:t>串</a:t>
            </a:r>
          </a:p>
          <a:p>
            <a:pPr defTabSz="363855">
              <a:lnSpc>
                <a:spcPct val="120000"/>
              </a:lnSpc>
            </a:pPr>
            <a:r>
              <a:rPr lang="zh-CN" altLang="en-US" sz="1400"/>
              <a:t>	</a:t>
            </a:r>
            <a:r>
              <a:rPr lang="en-US" altLang="zh-CN" sz="1400"/>
              <a:t>return 0;</a:t>
            </a:r>
          </a:p>
          <a:p>
            <a:pPr defTabSz="363855">
              <a:lnSpc>
                <a:spcPct val="120000"/>
              </a:lnSpc>
            </a:pPr>
            <a:r>
              <a:rPr lang="en-US" altLang="zh-CN" sz="1400" smtClean="0"/>
              <a:t>}</a:t>
            </a:r>
            <a:endParaRPr lang="en-US" altLang="zh-CN" sz="1400"/>
          </a:p>
          <a:p>
            <a:pPr defTabSz="363855">
              <a:lnSpc>
                <a:spcPct val="120000"/>
              </a:lnSpc>
            </a:pPr>
            <a:r>
              <a:rPr lang="en-US" altLang="zh-CN" sz="1400"/>
              <a:t>void copy_string(</a:t>
            </a:r>
            <a:r>
              <a:rPr lang="en-US" altLang="zh-CN" sz="1400">
                <a:solidFill>
                  <a:schemeClr val="accent6"/>
                </a:solidFill>
              </a:rPr>
              <a:t>char *from, char *to</a:t>
            </a:r>
            <a:r>
              <a:rPr lang="en-US" altLang="zh-CN" sz="1400"/>
              <a:t>)	</a:t>
            </a:r>
            <a:r>
              <a:rPr lang="en-US" altLang="zh-CN" sz="1400">
                <a:solidFill>
                  <a:srgbClr val="008000"/>
                </a:solidFill>
              </a:rPr>
              <a:t>//</a:t>
            </a:r>
            <a:r>
              <a:rPr lang="zh-CN" altLang="en-US" sz="1400">
                <a:solidFill>
                  <a:srgbClr val="008000"/>
                </a:solidFill>
              </a:rPr>
              <a:t>定义函数，形参为字符指针变量</a:t>
            </a:r>
          </a:p>
          <a:p>
            <a:pPr defTabSz="363855">
              <a:lnSpc>
                <a:spcPct val="120000"/>
              </a:lnSpc>
            </a:pPr>
            <a:r>
              <a:rPr lang="en-US" altLang="zh-CN" sz="1400"/>
              <a:t>{	for(;*from!='\0';from++,to++)</a:t>
            </a:r>
          </a:p>
          <a:p>
            <a:pPr defTabSz="363855">
              <a:lnSpc>
                <a:spcPct val="120000"/>
              </a:lnSpc>
            </a:pPr>
            <a:r>
              <a:rPr lang="en-US" altLang="zh-CN" sz="1400"/>
              <a:t>	{	*to=*from;}</a:t>
            </a:r>
          </a:p>
          <a:p>
            <a:pPr defTabSz="363855">
              <a:lnSpc>
                <a:spcPct val="120000"/>
              </a:lnSpc>
            </a:pPr>
            <a:r>
              <a:rPr lang="en-US" altLang="zh-CN" sz="1400"/>
              <a:t>	*to='\0';</a:t>
            </a:r>
          </a:p>
          <a:p>
            <a:pPr defTabSz="363855">
              <a:lnSpc>
                <a:spcPct val="120000"/>
              </a:lnSpc>
            </a:pPr>
            <a:r>
              <a:rPr lang="en-US" altLang="zh-CN" sz="1400"/>
              <a:t>}</a:t>
            </a:r>
            <a:endParaRPr lang="zh-CN" altLang="en-US" sz="1400" b="1" dirty="0">
              <a:solidFill>
                <a:srgbClr val="008000"/>
              </a:solidFill>
            </a:endParaRPr>
          </a:p>
        </p:txBody>
      </p:sp>
      <p:sp>
        <p:nvSpPr>
          <p:cNvPr id="4" name="矩形 3"/>
          <p:cNvSpPr/>
          <p:nvPr/>
        </p:nvSpPr>
        <p:spPr>
          <a:xfrm>
            <a:off x="691932" y="1519835"/>
            <a:ext cx="3504486" cy="369332"/>
          </a:xfrm>
          <a:prstGeom prst="rect">
            <a:avLst/>
          </a:prstGeom>
        </p:spPr>
        <p:txBody>
          <a:bodyPr wrap="none">
            <a:spAutoFit/>
          </a:bodyPr>
          <a:lstStyle/>
          <a:p>
            <a:r>
              <a:rPr lang="en-US" altLang="zh-CN"/>
              <a:t>(3) </a:t>
            </a:r>
            <a:r>
              <a:rPr lang="zh-CN" altLang="en-US"/>
              <a:t>用字符指针变量作形参和实参</a:t>
            </a:r>
          </a:p>
        </p:txBody>
      </p:sp>
      <p:pic>
        <p:nvPicPr>
          <p:cNvPr id="5" name="图片 4"/>
          <p:cNvPicPr>
            <a:picLocks noChangeAspect="1"/>
          </p:cNvPicPr>
          <p:nvPr/>
        </p:nvPicPr>
        <p:blipFill>
          <a:blip r:embed="rId3" cstate="print"/>
          <a:stretch>
            <a:fillRect/>
          </a:stretch>
        </p:blipFill>
        <p:spPr>
          <a:xfrm>
            <a:off x="3768727" y="5336072"/>
            <a:ext cx="3476625" cy="1428750"/>
          </a:xfrm>
          <a:prstGeom prst="rect">
            <a:avLst/>
          </a:prstGeom>
        </p:spPr>
      </p:pic>
      <p:sp>
        <p:nvSpPr>
          <p:cNvPr id="6" name="圆角右箭头 5"/>
          <p:cNvSpPr/>
          <p:nvPr/>
        </p:nvSpPr>
        <p:spPr>
          <a:xfrm>
            <a:off x="6460435" y="216616"/>
            <a:ext cx="958301" cy="4862280"/>
          </a:xfrm>
          <a:prstGeom prst="bentArrow">
            <a:avLst/>
          </a:prstGeom>
          <a:ln>
            <a:noFill/>
          </a:ln>
        </p:spPr>
        <p:style>
          <a:lnRef idx="3">
            <a:schemeClr val="lt1"/>
          </a:lnRef>
          <a:fillRef idx="1">
            <a:schemeClr val="accent2"/>
          </a:fillRef>
          <a:effectRef idx="1">
            <a:schemeClr val="accent2"/>
          </a:effectRef>
          <a:fontRef idx="minor">
            <a:schemeClr val="lt1"/>
          </a:fontRef>
        </p:style>
        <p:txBody>
          <a:bodyPr lIns="0" rtlCol="0" anchor="ctr"/>
          <a:lstStyle/>
          <a:p>
            <a:r>
              <a:rPr lang="zh-CN" altLang="en-US" b="1" smtClean="0">
                <a:solidFill>
                  <a:schemeClr val="bg1"/>
                </a:solidFill>
              </a:rPr>
              <a:t>改</a:t>
            </a:r>
            <a:endParaRPr lang="en-US" altLang="zh-CN" b="1" smtClean="0">
              <a:solidFill>
                <a:schemeClr val="bg1"/>
              </a:solidFill>
            </a:endParaRPr>
          </a:p>
          <a:p>
            <a:endParaRPr lang="en-US" altLang="zh-CN" b="1" smtClean="0">
              <a:solidFill>
                <a:schemeClr val="bg1"/>
              </a:solidFill>
            </a:endParaRPr>
          </a:p>
          <a:p>
            <a:r>
              <a:rPr lang="zh-CN" altLang="en-US" b="1" smtClean="0">
                <a:solidFill>
                  <a:schemeClr val="bg1"/>
                </a:solidFill>
              </a:rPr>
              <a:t>进</a:t>
            </a:r>
            <a:endParaRPr lang="zh-CN" altLang="en-US" b="1">
              <a:solidFill>
                <a:schemeClr val="bg1"/>
              </a:solidFill>
            </a:endParaRPr>
          </a:p>
        </p:txBody>
      </p:sp>
      <p:sp>
        <p:nvSpPr>
          <p:cNvPr id="17" name="圆角矩形 12"/>
          <p:cNvSpPr/>
          <p:nvPr/>
        </p:nvSpPr>
        <p:spPr>
          <a:xfrm>
            <a:off x="7428747" y="1234864"/>
            <a:ext cx="3919898" cy="1311531"/>
          </a:xfrm>
          <a:prstGeom prst="roundRect">
            <a:avLst>
              <a:gd name="adj" fmla="val 5385"/>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void copy_string(char *from, char *to)</a:t>
            </a:r>
          </a:p>
          <a:p>
            <a:pPr defTabSz="363855">
              <a:lnSpc>
                <a:spcPct val="120000"/>
              </a:lnSpc>
            </a:pPr>
            <a:r>
              <a:rPr lang="en-US" altLang="zh-CN" sz="1400"/>
              <a:t>{	</a:t>
            </a:r>
            <a:r>
              <a:rPr lang="en-US" altLang="zh-CN" sz="1400" smtClean="0"/>
              <a:t>while((*</a:t>
            </a:r>
            <a:r>
              <a:rPr lang="en-US" altLang="zh-CN" sz="1400"/>
              <a:t>to=*from)!='\0</a:t>
            </a:r>
            <a:r>
              <a:rPr lang="en-US" altLang="zh-CN" sz="1400" smtClean="0"/>
              <a:t>')</a:t>
            </a:r>
          </a:p>
          <a:p>
            <a:pPr defTabSz="363855">
              <a:lnSpc>
                <a:spcPct val="120000"/>
              </a:lnSpc>
            </a:pPr>
            <a:r>
              <a:rPr lang="en-US" altLang="zh-CN" sz="1400"/>
              <a:t>	</a:t>
            </a:r>
            <a:r>
              <a:rPr lang="en-US" altLang="zh-CN" sz="1400" smtClean="0"/>
              <a:t>//</a:t>
            </a:r>
            <a:r>
              <a:rPr lang="zh-CN" altLang="en-US" sz="1400" smtClean="0"/>
              <a:t>或</a:t>
            </a:r>
            <a:r>
              <a:rPr lang="en-US" altLang="zh-CN" sz="1400" smtClean="0"/>
              <a:t>while(*</a:t>
            </a:r>
            <a:r>
              <a:rPr lang="en-US" altLang="zh-CN" sz="1400"/>
              <a:t>to=*from</a:t>
            </a:r>
            <a:r>
              <a:rPr lang="en-US" altLang="zh-CN" sz="1400" smtClean="0"/>
              <a:t>)</a:t>
            </a:r>
            <a:endParaRPr lang="en-US" altLang="zh-CN" sz="1400"/>
          </a:p>
          <a:p>
            <a:pPr defTabSz="363855">
              <a:lnSpc>
                <a:spcPct val="120000"/>
              </a:lnSpc>
            </a:pPr>
            <a:r>
              <a:rPr lang="en-US" altLang="zh-CN" sz="1400"/>
              <a:t>	{	to++; from++;}</a:t>
            </a:r>
          </a:p>
          <a:p>
            <a:pPr defTabSz="363855">
              <a:lnSpc>
                <a:spcPct val="120000"/>
              </a:lnSpc>
            </a:pPr>
            <a:r>
              <a:rPr lang="en-US" altLang="zh-CN" sz="1400"/>
              <a:t>}</a:t>
            </a:r>
            <a:endParaRPr lang="zh-CN" altLang="en-US" sz="1400" b="1" dirty="0">
              <a:solidFill>
                <a:srgbClr val="008000"/>
              </a:solidFill>
            </a:endParaRPr>
          </a:p>
        </p:txBody>
      </p:sp>
      <p:sp>
        <p:nvSpPr>
          <p:cNvPr id="18" name="圆角矩形 12"/>
          <p:cNvSpPr/>
          <p:nvPr/>
        </p:nvSpPr>
        <p:spPr>
          <a:xfrm>
            <a:off x="7428747" y="4303478"/>
            <a:ext cx="3919898" cy="1071465"/>
          </a:xfrm>
          <a:prstGeom prst="roundRect">
            <a:avLst>
              <a:gd name="adj" fmla="val 5453"/>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void copy_string(char *from, char *to)</a:t>
            </a:r>
          </a:p>
          <a:p>
            <a:pPr defTabSz="363855">
              <a:lnSpc>
                <a:spcPct val="120000"/>
              </a:lnSpc>
            </a:pPr>
            <a:r>
              <a:rPr lang="en-US" altLang="zh-CN" sz="1400"/>
              <a:t>{	</a:t>
            </a:r>
            <a:r>
              <a:rPr lang="en-US" altLang="zh-CN" sz="1400" smtClean="0"/>
              <a:t>while((*</a:t>
            </a:r>
            <a:r>
              <a:rPr lang="en-US" altLang="zh-CN" sz="1400"/>
              <a:t>to++=*from</a:t>
            </a:r>
            <a:r>
              <a:rPr lang="en-US" altLang="zh-CN" sz="1400" smtClean="0"/>
              <a:t>++)!='\0');</a:t>
            </a:r>
          </a:p>
          <a:p>
            <a:pPr defTabSz="363855">
              <a:lnSpc>
                <a:spcPct val="120000"/>
              </a:lnSpc>
            </a:pPr>
            <a:r>
              <a:rPr lang="en-US" altLang="zh-CN" sz="1400" smtClean="0"/>
              <a:t>	//</a:t>
            </a:r>
            <a:r>
              <a:rPr lang="zh-CN" altLang="en-US" sz="1400"/>
              <a:t>或</a:t>
            </a:r>
            <a:r>
              <a:rPr lang="en-US" altLang="zh-CN" sz="1400"/>
              <a:t>while</a:t>
            </a:r>
            <a:r>
              <a:rPr lang="en-US" altLang="zh-CN" sz="1400" smtClean="0"/>
              <a:t>(*to++=*from++)</a:t>
            </a:r>
            <a:endParaRPr lang="en-US" altLang="zh-CN" sz="1400"/>
          </a:p>
          <a:p>
            <a:pPr defTabSz="363855">
              <a:lnSpc>
                <a:spcPct val="120000"/>
              </a:lnSpc>
            </a:pPr>
            <a:r>
              <a:rPr lang="en-US" altLang="zh-CN" sz="1400" smtClean="0"/>
              <a:t>}</a:t>
            </a:r>
            <a:endParaRPr lang="zh-CN" altLang="en-US" sz="1400" b="1" dirty="0">
              <a:solidFill>
                <a:srgbClr val="008000"/>
              </a:solidFill>
            </a:endParaRPr>
          </a:p>
        </p:txBody>
      </p:sp>
      <p:sp>
        <p:nvSpPr>
          <p:cNvPr id="19" name="圆角矩形 12"/>
          <p:cNvSpPr/>
          <p:nvPr/>
        </p:nvSpPr>
        <p:spPr>
          <a:xfrm>
            <a:off x="7428747" y="2632250"/>
            <a:ext cx="3932706" cy="1591353"/>
          </a:xfrm>
          <a:prstGeom prst="roundRect">
            <a:avLst>
              <a:gd name="adj" fmla="val 3578"/>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void copy_string(char *from, char *to)</a:t>
            </a:r>
          </a:p>
          <a:p>
            <a:pPr defTabSz="363855">
              <a:lnSpc>
                <a:spcPct val="120000"/>
              </a:lnSpc>
            </a:pPr>
            <a:r>
              <a:rPr lang="en-US" altLang="zh-CN" sz="1400"/>
              <a:t>{	</a:t>
            </a:r>
            <a:r>
              <a:rPr lang="en-US" altLang="zh-CN" sz="1400" smtClean="0"/>
              <a:t>while(*</a:t>
            </a:r>
            <a:r>
              <a:rPr lang="en-US" altLang="zh-CN" sz="1400"/>
              <a:t>from</a:t>
            </a:r>
            <a:r>
              <a:rPr lang="en-US" altLang="zh-CN" sz="1400" smtClean="0"/>
              <a:t>!='\0')</a:t>
            </a:r>
          </a:p>
          <a:p>
            <a:pPr defTabSz="363855">
              <a:lnSpc>
                <a:spcPct val="120000"/>
              </a:lnSpc>
            </a:pPr>
            <a:r>
              <a:rPr lang="en-US" altLang="zh-CN" sz="1400"/>
              <a:t>	</a:t>
            </a:r>
            <a:r>
              <a:rPr lang="en-US" altLang="zh-CN" sz="1400" smtClean="0"/>
              <a:t>//</a:t>
            </a:r>
            <a:r>
              <a:rPr lang="zh-CN" altLang="en-US" sz="1400" smtClean="0"/>
              <a:t>或</a:t>
            </a:r>
            <a:r>
              <a:rPr lang="en-US" altLang="zh-CN" sz="1400" smtClean="0"/>
              <a:t>while(*from)</a:t>
            </a:r>
            <a:r>
              <a:rPr lang="zh-CN" altLang="en-US" sz="1400"/>
              <a:t> ，</a:t>
            </a:r>
            <a:r>
              <a:rPr lang="zh-CN" altLang="en-US" sz="1400">
                <a:solidFill>
                  <a:schemeClr val="accent6"/>
                </a:solidFill>
              </a:rPr>
              <a:t>因为</a:t>
            </a:r>
            <a:r>
              <a:rPr lang="en-US" altLang="zh-CN" sz="1400">
                <a:solidFill>
                  <a:schemeClr val="accent6"/>
                </a:solidFill>
              </a:rPr>
              <a:t>'\0'</a:t>
            </a:r>
            <a:r>
              <a:rPr lang="zh-CN" altLang="en-US" sz="1400">
                <a:solidFill>
                  <a:schemeClr val="accent6"/>
                </a:solidFill>
              </a:rPr>
              <a:t>的</a:t>
            </a:r>
            <a:r>
              <a:rPr lang="en-US" altLang="zh-CN" sz="1400">
                <a:solidFill>
                  <a:schemeClr val="accent6"/>
                </a:solidFill>
              </a:rPr>
              <a:t>ASCII</a:t>
            </a:r>
            <a:r>
              <a:rPr lang="zh-CN" altLang="en-US" sz="1400">
                <a:solidFill>
                  <a:schemeClr val="accent6"/>
                </a:solidFill>
              </a:rPr>
              <a:t>码为</a:t>
            </a:r>
            <a:r>
              <a:rPr lang="en-US" altLang="zh-CN" sz="1400">
                <a:solidFill>
                  <a:schemeClr val="accent6"/>
                </a:solidFill>
              </a:rPr>
              <a:t>0</a:t>
            </a:r>
            <a:endParaRPr lang="en-US" altLang="zh-CN" sz="1400" smtClean="0">
              <a:solidFill>
                <a:schemeClr val="accent6"/>
              </a:solidFill>
            </a:endParaRPr>
          </a:p>
          <a:p>
            <a:pPr defTabSz="363855">
              <a:lnSpc>
                <a:spcPct val="120000"/>
              </a:lnSpc>
            </a:pPr>
            <a:r>
              <a:rPr lang="en-US" altLang="zh-CN" sz="1400" smtClean="0"/>
              <a:t>		*to++=*from++;</a:t>
            </a:r>
            <a:endParaRPr lang="zh-CN" altLang="en-US" sz="1400" smtClean="0"/>
          </a:p>
          <a:p>
            <a:pPr defTabSz="363855">
              <a:lnSpc>
                <a:spcPct val="120000"/>
              </a:lnSpc>
            </a:pPr>
            <a:r>
              <a:rPr lang="en-US" altLang="zh-CN" sz="1400" smtClean="0"/>
              <a:t>	</a:t>
            </a:r>
            <a:r>
              <a:rPr lang="zh-CN" altLang="en-US" sz="1400" smtClean="0"/>
              <a:t>*</a:t>
            </a:r>
            <a:r>
              <a:rPr lang="en-US" altLang="zh-CN" sz="1400"/>
              <a:t>to</a:t>
            </a:r>
            <a:r>
              <a:rPr lang="en-US" altLang="zh-CN" sz="1400" smtClean="0"/>
              <a:t>='\0';</a:t>
            </a:r>
          </a:p>
          <a:p>
            <a:pPr defTabSz="363855">
              <a:lnSpc>
                <a:spcPct val="120000"/>
              </a:lnSpc>
            </a:pPr>
            <a:r>
              <a:rPr lang="en-US" altLang="zh-CN" sz="1400"/>
              <a:t>}</a:t>
            </a:r>
            <a:endParaRPr lang="zh-CN" altLang="en-US" sz="1400" dirty="0"/>
          </a:p>
        </p:txBody>
      </p:sp>
      <p:sp>
        <p:nvSpPr>
          <p:cNvPr id="21" name="圆角矩形 12"/>
          <p:cNvSpPr/>
          <p:nvPr/>
        </p:nvSpPr>
        <p:spPr>
          <a:xfrm>
            <a:off x="7428747" y="59951"/>
            <a:ext cx="3919898" cy="1089058"/>
          </a:xfrm>
          <a:prstGeom prst="roundRect">
            <a:avLst>
              <a:gd name="adj" fmla="val 6076"/>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void copy_string(char *from, char *to)</a:t>
            </a:r>
          </a:p>
          <a:p>
            <a:pPr defTabSz="363855">
              <a:lnSpc>
                <a:spcPct val="120000"/>
              </a:lnSpc>
            </a:pPr>
            <a:r>
              <a:rPr lang="en-US" altLang="zh-CN" sz="1400"/>
              <a:t>{	for</a:t>
            </a:r>
            <a:r>
              <a:rPr lang="en-US" altLang="zh-CN" sz="1400" smtClean="0"/>
              <a:t>(</a:t>
            </a:r>
            <a:r>
              <a:rPr lang="en-US" altLang="zh-CN" sz="1400"/>
              <a:t>;</a:t>
            </a:r>
            <a:r>
              <a:rPr lang="en-US" altLang="zh-CN" sz="1400" smtClean="0"/>
              <a:t>(*</a:t>
            </a:r>
            <a:r>
              <a:rPr lang="en-US" altLang="zh-CN" sz="1400"/>
              <a:t>to++=* from</a:t>
            </a:r>
            <a:r>
              <a:rPr lang="en-US" altLang="zh-CN" sz="1400" smtClean="0"/>
              <a:t>++)!='\0';);</a:t>
            </a:r>
          </a:p>
          <a:p>
            <a:pPr defTabSz="363855">
              <a:lnSpc>
                <a:spcPct val="120000"/>
              </a:lnSpc>
            </a:pPr>
            <a:r>
              <a:rPr lang="en-US" altLang="zh-CN" sz="1400"/>
              <a:t>	</a:t>
            </a:r>
            <a:r>
              <a:rPr lang="en-US" altLang="zh-CN" sz="1400" smtClean="0"/>
              <a:t>//</a:t>
            </a:r>
            <a:r>
              <a:rPr lang="zh-CN" altLang="en-US" sz="1400" smtClean="0"/>
              <a:t>或</a:t>
            </a:r>
            <a:r>
              <a:rPr lang="en-US" altLang="zh-CN" sz="1400"/>
              <a:t>for</a:t>
            </a:r>
            <a:r>
              <a:rPr lang="en-US" altLang="zh-CN" sz="1400" smtClean="0"/>
              <a:t>(;</a:t>
            </a:r>
            <a:r>
              <a:rPr lang="zh-CN" altLang="en-US" sz="1400" smtClean="0"/>
              <a:t>*</a:t>
            </a:r>
            <a:r>
              <a:rPr lang="en-US" altLang="zh-CN" sz="1400"/>
              <a:t>to++=* from</a:t>
            </a:r>
            <a:r>
              <a:rPr lang="en-US" altLang="zh-CN" sz="1400" smtClean="0"/>
              <a:t>++;</a:t>
            </a:r>
            <a:r>
              <a:rPr lang="en-US" altLang="zh-CN" sz="1400"/>
              <a:t>)</a:t>
            </a:r>
            <a:r>
              <a:rPr lang="en-US" altLang="zh-CN" sz="1400" smtClean="0"/>
              <a:t>;</a:t>
            </a:r>
          </a:p>
          <a:p>
            <a:pPr defTabSz="363855">
              <a:lnSpc>
                <a:spcPct val="120000"/>
              </a:lnSpc>
            </a:pPr>
            <a:r>
              <a:rPr lang="en-US" altLang="zh-CN" sz="1400" smtClean="0"/>
              <a:t>}</a:t>
            </a:r>
            <a:endParaRPr lang="zh-CN" altLang="en-US" sz="1400" dirty="0"/>
          </a:p>
        </p:txBody>
      </p:sp>
      <p:sp>
        <p:nvSpPr>
          <p:cNvPr id="8" name="下箭头 7"/>
          <p:cNvSpPr/>
          <p:nvPr/>
        </p:nvSpPr>
        <p:spPr>
          <a:xfrm>
            <a:off x="10586142" y="1134141"/>
            <a:ext cx="584494" cy="199533"/>
          </a:xfrm>
          <a:prstGeom prst="down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3" name="圆角矩形 12"/>
          <p:cNvSpPr/>
          <p:nvPr/>
        </p:nvSpPr>
        <p:spPr>
          <a:xfrm>
            <a:off x="7428747" y="5454818"/>
            <a:ext cx="3919898" cy="1310004"/>
          </a:xfrm>
          <a:prstGeom prst="roundRect">
            <a:avLst>
              <a:gd name="adj" fmla="val 3936"/>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void copy_string</a:t>
            </a:r>
            <a:r>
              <a:rPr lang="zh-CN" altLang="en-US" sz="1400"/>
              <a:t>（</a:t>
            </a:r>
            <a:r>
              <a:rPr lang="en-US" altLang="zh-CN" sz="1400"/>
              <a:t>char from[]</a:t>
            </a:r>
            <a:r>
              <a:rPr lang="zh-CN" altLang="en-US" sz="1400"/>
              <a:t>，</a:t>
            </a:r>
            <a:r>
              <a:rPr lang="en-US" altLang="zh-CN" sz="1400"/>
              <a:t>char to[]</a:t>
            </a:r>
            <a:r>
              <a:rPr lang="zh-CN" altLang="en-US" sz="1400"/>
              <a:t>）</a:t>
            </a:r>
          </a:p>
          <a:p>
            <a:pPr defTabSz="363855">
              <a:lnSpc>
                <a:spcPct val="120000"/>
              </a:lnSpc>
            </a:pPr>
            <a:r>
              <a:rPr lang="en-US" altLang="zh-CN" sz="1400" smtClean="0"/>
              <a:t>{	char </a:t>
            </a:r>
            <a:r>
              <a:rPr lang="en-US" altLang="zh-CN" sz="1400"/>
              <a:t>*</a:t>
            </a:r>
            <a:r>
              <a:rPr lang="en-US" altLang="zh-CN" sz="1400" smtClean="0"/>
              <a:t>p1, </a:t>
            </a:r>
            <a:r>
              <a:rPr lang="zh-CN" altLang="en-US" sz="1400" smtClean="0"/>
              <a:t>*</a:t>
            </a:r>
            <a:r>
              <a:rPr lang="en-US" altLang="zh-CN" sz="1400"/>
              <a:t>p2;</a:t>
            </a:r>
          </a:p>
          <a:p>
            <a:pPr defTabSz="363855">
              <a:lnSpc>
                <a:spcPct val="120000"/>
              </a:lnSpc>
            </a:pPr>
            <a:r>
              <a:rPr lang="en-US" altLang="zh-CN" sz="1400" smtClean="0"/>
              <a:t>	p1=from;p2=to</a:t>
            </a:r>
            <a:r>
              <a:rPr lang="en-US" altLang="zh-CN" sz="1400"/>
              <a:t>;</a:t>
            </a:r>
          </a:p>
          <a:p>
            <a:pPr defTabSz="363855">
              <a:lnSpc>
                <a:spcPct val="120000"/>
              </a:lnSpc>
            </a:pPr>
            <a:r>
              <a:rPr lang="en-US" altLang="zh-CN" sz="1400" smtClean="0"/>
              <a:t>	while</a:t>
            </a:r>
            <a:r>
              <a:rPr lang="en-US" altLang="zh-CN" sz="1400"/>
              <a:t>((*p2++=*p1</a:t>
            </a:r>
            <a:r>
              <a:rPr lang="en-US" altLang="zh-CN" sz="1400" smtClean="0"/>
              <a:t>++)!='\0');</a:t>
            </a:r>
            <a:endParaRPr lang="en-US" altLang="zh-CN" sz="1400"/>
          </a:p>
          <a:p>
            <a:pPr defTabSz="363855">
              <a:lnSpc>
                <a:spcPct val="120000"/>
              </a:lnSpc>
            </a:pPr>
            <a:r>
              <a:rPr lang="en-US" altLang="zh-CN" sz="1400" smtClean="0"/>
              <a:t>}</a:t>
            </a:r>
            <a:endParaRPr lang="zh-CN" altLang="en-US" sz="1400" b="1" dirty="0">
              <a:solidFill>
                <a:srgbClr val="008000"/>
              </a:solidFill>
            </a:endParaRPr>
          </a:p>
        </p:txBody>
      </p:sp>
      <p:sp>
        <p:nvSpPr>
          <p:cNvPr id="24" name="下箭头 23"/>
          <p:cNvSpPr/>
          <p:nvPr/>
        </p:nvSpPr>
        <p:spPr>
          <a:xfrm>
            <a:off x="10586142" y="2546395"/>
            <a:ext cx="584494" cy="199533"/>
          </a:xfrm>
          <a:prstGeom prst="down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5" name="下箭头 24"/>
          <p:cNvSpPr/>
          <p:nvPr/>
        </p:nvSpPr>
        <p:spPr>
          <a:xfrm>
            <a:off x="10586142" y="4109925"/>
            <a:ext cx="584494" cy="199533"/>
          </a:xfrm>
          <a:prstGeom prst="down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6" name="下箭头 25"/>
          <p:cNvSpPr/>
          <p:nvPr/>
        </p:nvSpPr>
        <p:spPr>
          <a:xfrm>
            <a:off x="10586142" y="5275176"/>
            <a:ext cx="584494" cy="199533"/>
          </a:xfrm>
          <a:prstGeom prst="down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415" y="519503"/>
            <a:ext cx="10515600" cy="953383"/>
          </a:xfrm>
        </p:spPr>
        <p:txBody>
          <a:bodyPr/>
          <a:lstStyle/>
          <a:p>
            <a:r>
              <a:rPr lang="zh-CN" altLang="en-US"/>
              <a:t>字符指针作函数参数</a:t>
            </a:r>
          </a:p>
        </p:txBody>
      </p:sp>
      <p:sp>
        <p:nvSpPr>
          <p:cNvPr id="14" name="MH_Desc_1"/>
          <p:cNvSpPr/>
          <p:nvPr>
            <p:custDataLst>
              <p:tags r:id="rId1"/>
            </p:custDataLst>
          </p:nvPr>
        </p:nvSpPr>
        <p:spPr>
          <a:xfrm>
            <a:off x="693415" y="1351723"/>
            <a:ext cx="10749062" cy="406510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sz="2000">
                <a:solidFill>
                  <a:schemeClr val="tx1"/>
                </a:solidFill>
              </a:rPr>
              <a:t>字符指针作为函数参数时，实参与形参的类型有以下几种对应</a:t>
            </a:r>
            <a:r>
              <a:rPr lang="zh-CN" altLang="en-US" sz="2000" smtClean="0">
                <a:solidFill>
                  <a:schemeClr val="tx1"/>
                </a:solidFill>
              </a:rPr>
              <a:t>关系</a:t>
            </a:r>
            <a:r>
              <a:rPr lang="zh-CN" altLang="en-US" sz="2000">
                <a:solidFill>
                  <a:schemeClr val="tx1"/>
                </a:solidFill>
              </a:rPr>
              <a:t>：</a:t>
            </a:r>
            <a:endParaRPr lang="en-US" altLang="zh-CN" sz="2000">
              <a:solidFill>
                <a:schemeClr val="tx1"/>
              </a:solidFill>
            </a:endParaRPr>
          </a:p>
        </p:txBody>
      </p:sp>
      <p:graphicFrame>
        <p:nvGraphicFramePr>
          <p:cNvPr id="3" name="表格 2"/>
          <p:cNvGraphicFramePr>
            <a:graphicFrameLocks noGrp="1"/>
          </p:cNvGraphicFramePr>
          <p:nvPr/>
        </p:nvGraphicFramePr>
        <p:xfrm>
          <a:off x="2181087" y="2429197"/>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zh-CN" altLang="en-US" smtClean="0"/>
                        <a:t>实参</a:t>
                      </a:r>
                      <a:endParaRPr lang="zh-CN" altLang="en-US"/>
                    </a:p>
                  </a:txBody>
                  <a:tcPr/>
                </a:tc>
                <a:tc>
                  <a:txBody>
                    <a:bodyPr/>
                    <a:lstStyle/>
                    <a:p>
                      <a:r>
                        <a:rPr lang="zh-CN" altLang="en-US" smtClean="0"/>
                        <a:t>形参</a:t>
                      </a:r>
                      <a:endParaRPr lang="zh-CN" altLang="en-US"/>
                    </a:p>
                  </a:txBody>
                  <a:tcPr/>
                </a:tc>
                <a:extLst>
                  <a:ext uri="{0D108BD9-81ED-4DB2-BD59-A6C34878D82A}">
                    <a16:rowId xmlns:a16="http://schemas.microsoft.com/office/drawing/2014/main" val="10000"/>
                  </a:ext>
                </a:extLst>
              </a:tr>
              <a:tr h="370840">
                <a:tc>
                  <a:txBody>
                    <a:bodyPr/>
                    <a:lstStyle/>
                    <a:p>
                      <a:r>
                        <a:rPr lang="zh-CN" altLang="en-US" smtClean="0"/>
                        <a:t>字符数组名</a:t>
                      </a:r>
                      <a:endParaRPr lang="zh-CN" altLang="en-US"/>
                    </a:p>
                  </a:txBody>
                  <a:tcPr/>
                </a:tc>
                <a:tc>
                  <a:txBody>
                    <a:bodyPr/>
                    <a:lstStyle/>
                    <a:p>
                      <a:r>
                        <a:rPr lang="zh-CN" altLang="en-US" smtClean="0"/>
                        <a:t>字符数组名</a:t>
                      </a:r>
                      <a:endParaRPr lang="zh-CN" altLang="en-US"/>
                    </a:p>
                  </a:txBody>
                  <a:tcPr/>
                </a:tc>
                <a:extLst>
                  <a:ext uri="{0D108BD9-81ED-4DB2-BD59-A6C34878D82A}">
                    <a16:rowId xmlns:a16="http://schemas.microsoft.com/office/drawing/2014/main" val="10001"/>
                  </a:ext>
                </a:extLst>
              </a:tr>
              <a:tr h="370840">
                <a:tc>
                  <a:txBody>
                    <a:bodyPr/>
                    <a:lstStyle/>
                    <a:p>
                      <a:r>
                        <a:rPr lang="zh-CN" altLang="en-US" smtClean="0"/>
                        <a:t>字符数组名</a:t>
                      </a:r>
                      <a:endParaRPr lang="zh-CN" altLang="en-US"/>
                    </a:p>
                  </a:txBody>
                  <a:tcPr/>
                </a:tc>
                <a:tc>
                  <a:txBody>
                    <a:bodyPr/>
                    <a:lstStyle/>
                    <a:p>
                      <a:r>
                        <a:rPr lang="zh-CN" altLang="en-US" smtClean="0"/>
                        <a:t>字符指针变量</a:t>
                      </a:r>
                      <a:endParaRPr lang="zh-CN" altLang="en-US"/>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mtClean="0"/>
                        <a:t>字符指针变量</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mtClean="0"/>
                        <a:t>字符指针变量</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mtClean="0"/>
                        <a:t>字符指针变量</a:t>
                      </a:r>
                    </a:p>
                  </a:txBody>
                  <a:tcPr/>
                </a:tc>
                <a:tc>
                  <a:txBody>
                    <a:bodyPr/>
                    <a:lstStyle/>
                    <a:p>
                      <a:r>
                        <a:rPr lang="zh-CN" altLang="en-US" smtClean="0"/>
                        <a:t>字符数组名</a:t>
                      </a:r>
                      <a:endParaRPr lang="zh-CN" altLang="en-US"/>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4633" y="0"/>
            <a:ext cx="10515600" cy="953383"/>
          </a:xfrm>
        </p:spPr>
        <p:txBody>
          <a:bodyPr/>
          <a:lstStyle/>
          <a:p>
            <a:r>
              <a:rPr lang="zh-CN" altLang="en-US"/>
              <a:t>使用字符指针变量和字符数组的比较</a:t>
            </a:r>
          </a:p>
        </p:txBody>
      </p:sp>
      <p:sp>
        <p:nvSpPr>
          <p:cNvPr id="14" name="MH_Desc_1"/>
          <p:cNvSpPr/>
          <p:nvPr>
            <p:custDataLst>
              <p:tags r:id="rId1"/>
            </p:custDataLst>
          </p:nvPr>
        </p:nvSpPr>
        <p:spPr>
          <a:xfrm>
            <a:off x="494632" y="832219"/>
            <a:ext cx="11183845" cy="554870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457200" indent="-457200" algn="just">
              <a:lnSpc>
                <a:spcPct val="120000"/>
              </a:lnSpc>
              <a:spcAft>
                <a:spcPts val="600"/>
              </a:spcAft>
              <a:buAutoNum type="arabicParenBoth"/>
              <a:defRPr/>
            </a:pPr>
            <a:r>
              <a:rPr lang="zh-CN" altLang="en-US" sz="1600" b="1" smtClean="0">
                <a:solidFill>
                  <a:schemeClr val="tx1"/>
                </a:solidFill>
              </a:rPr>
              <a:t>字符</a:t>
            </a:r>
            <a:r>
              <a:rPr lang="zh-CN" altLang="en-US" sz="1600" b="1">
                <a:solidFill>
                  <a:schemeClr val="tx1"/>
                </a:solidFill>
              </a:rPr>
              <a:t>数组由若干个元素组成，每个元素中放一个字符，而字符指针变量中存放的是</a:t>
            </a:r>
            <a:r>
              <a:rPr lang="zh-CN" altLang="en-US" sz="1600" b="1" smtClean="0">
                <a:solidFill>
                  <a:schemeClr val="tx1"/>
                </a:solidFill>
              </a:rPr>
              <a:t>地址</a:t>
            </a:r>
            <a:r>
              <a:rPr lang="en-US" altLang="zh-CN" sz="1600" smtClean="0">
                <a:solidFill>
                  <a:schemeClr val="tx1"/>
                </a:solidFill>
              </a:rPr>
              <a:t>(</a:t>
            </a:r>
            <a:r>
              <a:rPr lang="zh-CN" altLang="en-US" sz="1600" smtClean="0">
                <a:solidFill>
                  <a:schemeClr val="tx1"/>
                </a:solidFill>
              </a:rPr>
              <a:t>字符串</a:t>
            </a:r>
            <a:r>
              <a:rPr lang="zh-CN" altLang="en-US" sz="1600">
                <a:solidFill>
                  <a:schemeClr val="tx1"/>
                </a:solidFill>
              </a:rPr>
              <a:t>第</a:t>
            </a:r>
            <a:r>
              <a:rPr lang="en-US" altLang="zh-CN" sz="1600">
                <a:solidFill>
                  <a:schemeClr val="tx1"/>
                </a:solidFill>
              </a:rPr>
              <a:t>1</a:t>
            </a:r>
            <a:r>
              <a:rPr lang="zh-CN" altLang="en-US" sz="1600">
                <a:solidFill>
                  <a:schemeClr val="tx1"/>
                </a:solidFill>
              </a:rPr>
              <a:t>个字符的</a:t>
            </a:r>
            <a:r>
              <a:rPr lang="zh-CN" altLang="en-US" sz="1600" smtClean="0">
                <a:solidFill>
                  <a:schemeClr val="tx1"/>
                </a:solidFill>
              </a:rPr>
              <a:t>地址</a:t>
            </a:r>
            <a:r>
              <a:rPr lang="en-US" altLang="zh-CN" sz="1600" smtClean="0">
                <a:solidFill>
                  <a:schemeClr val="tx1"/>
                </a:solidFill>
              </a:rPr>
              <a:t>)</a:t>
            </a:r>
            <a:r>
              <a:rPr lang="zh-CN" altLang="en-US" sz="1600" smtClean="0">
                <a:solidFill>
                  <a:schemeClr val="tx1"/>
                </a:solidFill>
              </a:rPr>
              <a:t>，</a:t>
            </a:r>
            <a:r>
              <a:rPr lang="zh-CN" altLang="en-US" sz="1600">
                <a:solidFill>
                  <a:schemeClr val="tx1"/>
                </a:solidFill>
              </a:rPr>
              <a:t>绝不是将字符串放到字符指针变量</a:t>
            </a:r>
            <a:r>
              <a:rPr lang="zh-CN" altLang="en-US" sz="1600" smtClean="0">
                <a:solidFill>
                  <a:schemeClr val="tx1"/>
                </a:solidFill>
              </a:rPr>
              <a:t>中。</a:t>
            </a:r>
            <a:endParaRPr lang="en-US" altLang="zh-CN" sz="1600" smtClean="0">
              <a:solidFill>
                <a:schemeClr val="tx1"/>
              </a:solidFill>
            </a:endParaRPr>
          </a:p>
          <a:p>
            <a:pPr marL="457200" indent="-457200" algn="just">
              <a:lnSpc>
                <a:spcPct val="120000"/>
              </a:lnSpc>
              <a:spcAft>
                <a:spcPts val="600"/>
              </a:spcAft>
              <a:buAutoNum type="arabicParenBoth"/>
              <a:defRPr/>
            </a:pPr>
            <a:r>
              <a:rPr lang="en-US" altLang="zh-CN" sz="1600" smtClean="0">
                <a:solidFill>
                  <a:schemeClr val="tx1"/>
                </a:solidFill>
              </a:rPr>
              <a:t> </a:t>
            </a:r>
            <a:r>
              <a:rPr lang="zh-CN" altLang="en-US" sz="1600">
                <a:solidFill>
                  <a:schemeClr val="tx1"/>
                </a:solidFill>
              </a:rPr>
              <a:t>赋值方式。</a:t>
            </a:r>
            <a:r>
              <a:rPr lang="zh-CN" altLang="en-US" sz="1600" b="1">
                <a:solidFill>
                  <a:schemeClr val="tx1"/>
                </a:solidFill>
              </a:rPr>
              <a:t>可以对字符指针变量赋值，但不能对数组名赋值</a:t>
            </a:r>
            <a:r>
              <a:rPr lang="zh-CN" altLang="en-US" sz="1600" b="1" smtClean="0">
                <a:solidFill>
                  <a:schemeClr val="tx1"/>
                </a:solidFill>
              </a:rPr>
              <a:t>。</a:t>
            </a:r>
            <a:r>
              <a:rPr lang="en-US" altLang="zh-CN" sz="1600" smtClean="0">
                <a:solidFill>
                  <a:schemeClr val="tx1"/>
                </a:solidFill>
              </a:rPr>
              <a:t>(</a:t>
            </a:r>
            <a:r>
              <a:rPr lang="zh-CN" altLang="en-US" sz="1600" smtClean="0">
                <a:solidFill>
                  <a:schemeClr val="tx1"/>
                </a:solidFill>
              </a:rPr>
              <a:t>数组名是常量）</a:t>
            </a:r>
            <a:endParaRPr lang="en-US" altLang="zh-CN" sz="1600" smtClean="0">
              <a:solidFill>
                <a:schemeClr val="tx1"/>
              </a:solidFill>
            </a:endParaRPr>
          </a:p>
          <a:p>
            <a:pPr marL="457200" indent="-457200" algn="just">
              <a:lnSpc>
                <a:spcPct val="120000"/>
              </a:lnSpc>
              <a:spcAft>
                <a:spcPts val="600"/>
              </a:spcAft>
              <a:buAutoNum type="arabicParenBoth"/>
              <a:defRPr/>
            </a:pPr>
            <a:r>
              <a:rPr lang="zh-CN" altLang="en-US" sz="1600">
                <a:solidFill>
                  <a:schemeClr val="tx1"/>
                </a:solidFill>
              </a:rPr>
              <a:t>初始化的含义</a:t>
            </a:r>
            <a:r>
              <a:rPr lang="zh-CN" altLang="en-US" sz="1600" smtClean="0">
                <a:solidFill>
                  <a:schemeClr val="tx1"/>
                </a:solidFill>
              </a:rPr>
              <a:t>。</a:t>
            </a:r>
            <a:endParaRPr lang="en-US" altLang="zh-CN" sz="1600" smtClean="0">
              <a:solidFill>
                <a:schemeClr val="tx1"/>
              </a:solidFill>
            </a:endParaRPr>
          </a:p>
          <a:p>
            <a:pPr marL="457200" indent="-457200" algn="just">
              <a:lnSpc>
                <a:spcPct val="120000"/>
              </a:lnSpc>
              <a:spcAft>
                <a:spcPts val="600"/>
              </a:spcAft>
              <a:buAutoNum type="arabicParenBoth"/>
              <a:defRPr/>
            </a:pPr>
            <a:endParaRPr lang="en-US" altLang="zh-CN" sz="1600">
              <a:solidFill>
                <a:schemeClr val="tx1"/>
              </a:solidFill>
            </a:endParaRPr>
          </a:p>
          <a:p>
            <a:pPr marL="457200" indent="-457200" algn="just">
              <a:lnSpc>
                <a:spcPct val="120000"/>
              </a:lnSpc>
              <a:spcAft>
                <a:spcPts val="600"/>
              </a:spcAft>
              <a:buAutoNum type="arabicParenBoth"/>
              <a:defRPr/>
            </a:pPr>
            <a:r>
              <a:rPr lang="zh-CN" altLang="en-US" sz="1600">
                <a:solidFill>
                  <a:schemeClr val="tx1"/>
                </a:solidFill>
              </a:rPr>
              <a:t>存储单元的内容。</a:t>
            </a:r>
            <a:r>
              <a:rPr lang="zh-CN" altLang="en-US" sz="1600" b="1">
                <a:solidFill>
                  <a:schemeClr val="tx1"/>
                </a:solidFill>
              </a:rPr>
              <a:t>编译时为字符数组分配若干存储单元，以存放各元素的值，而对字符指针变量，只分配一个存储单元</a:t>
            </a:r>
            <a:r>
              <a:rPr lang="en-US" altLang="zh-CN" sz="1600">
                <a:solidFill>
                  <a:schemeClr val="tx1"/>
                </a:solidFill>
              </a:rPr>
              <a:t>(Visual C++</a:t>
            </a:r>
            <a:r>
              <a:rPr lang="zh-CN" altLang="en-US" sz="1600">
                <a:solidFill>
                  <a:schemeClr val="tx1"/>
                </a:solidFill>
              </a:rPr>
              <a:t>为指针变量分配</a:t>
            </a:r>
            <a:r>
              <a:rPr lang="en-US" altLang="zh-CN" sz="1600">
                <a:solidFill>
                  <a:schemeClr val="tx1"/>
                </a:solidFill>
              </a:rPr>
              <a:t>4</a:t>
            </a:r>
            <a:r>
              <a:rPr lang="zh-CN" altLang="en-US" sz="1600">
                <a:solidFill>
                  <a:schemeClr val="tx1"/>
                </a:solidFill>
              </a:rPr>
              <a:t>个字节</a:t>
            </a:r>
            <a:r>
              <a:rPr lang="en-US" altLang="zh-CN" sz="1600">
                <a:solidFill>
                  <a:schemeClr val="tx1"/>
                </a:solidFill>
              </a:rPr>
              <a:t>)</a:t>
            </a:r>
            <a:r>
              <a:rPr lang="zh-CN" altLang="en-US" sz="1600" smtClean="0">
                <a:solidFill>
                  <a:schemeClr val="tx1"/>
                </a:solidFill>
              </a:rPr>
              <a:t>。</a:t>
            </a:r>
            <a:endParaRPr lang="en-US" altLang="zh-CN" sz="1600" smtClean="0">
              <a:solidFill>
                <a:schemeClr val="tx1"/>
              </a:solidFill>
            </a:endParaRPr>
          </a:p>
          <a:p>
            <a:pPr marL="457200" indent="-457200" algn="just">
              <a:lnSpc>
                <a:spcPct val="120000"/>
              </a:lnSpc>
              <a:spcAft>
                <a:spcPts val="600"/>
              </a:spcAft>
              <a:buAutoNum type="arabicParenBoth"/>
              <a:defRPr/>
            </a:pPr>
            <a:endParaRPr lang="en-US" altLang="zh-CN" sz="1600" smtClean="0">
              <a:solidFill>
                <a:schemeClr val="tx1"/>
              </a:solidFill>
            </a:endParaRPr>
          </a:p>
          <a:p>
            <a:pPr marL="457200" indent="-457200" algn="just">
              <a:lnSpc>
                <a:spcPct val="120000"/>
              </a:lnSpc>
              <a:spcAft>
                <a:spcPts val="600"/>
              </a:spcAft>
              <a:buAutoNum type="arabicParenBoth"/>
              <a:defRPr/>
            </a:pPr>
            <a:r>
              <a:rPr lang="zh-CN" altLang="en-US" sz="1600" b="1">
                <a:solidFill>
                  <a:schemeClr val="tx1"/>
                </a:solidFill>
              </a:rPr>
              <a:t>指针变量的值是可以改变的，而字符数组名代表一个固定的值</a:t>
            </a:r>
            <a:r>
              <a:rPr lang="en-US" altLang="zh-CN" sz="1600" b="1">
                <a:solidFill>
                  <a:schemeClr val="tx1"/>
                </a:solidFill>
              </a:rPr>
              <a:t>(</a:t>
            </a:r>
            <a:r>
              <a:rPr lang="zh-CN" altLang="en-US" sz="1600" b="1">
                <a:solidFill>
                  <a:schemeClr val="tx1"/>
                </a:solidFill>
              </a:rPr>
              <a:t>数组首元素的地址</a:t>
            </a:r>
            <a:r>
              <a:rPr lang="en-US" altLang="zh-CN" sz="1600" b="1">
                <a:solidFill>
                  <a:schemeClr val="tx1"/>
                </a:solidFill>
              </a:rPr>
              <a:t>)</a:t>
            </a:r>
            <a:r>
              <a:rPr lang="zh-CN" altLang="en-US" sz="1600" b="1">
                <a:solidFill>
                  <a:schemeClr val="tx1"/>
                </a:solidFill>
              </a:rPr>
              <a:t>，不能改变</a:t>
            </a:r>
            <a:r>
              <a:rPr lang="zh-CN" altLang="en-US" sz="1600" b="1" smtClean="0">
                <a:solidFill>
                  <a:schemeClr val="tx1"/>
                </a:solidFill>
              </a:rPr>
              <a:t>。</a:t>
            </a:r>
            <a:endParaRPr lang="en-US" altLang="zh-CN" sz="1600" b="1" smtClean="0">
              <a:solidFill>
                <a:schemeClr val="tx1"/>
              </a:solidFill>
            </a:endParaRPr>
          </a:p>
          <a:p>
            <a:pPr marL="457200" indent="-457200" algn="just">
              <a:lnSpc>
                <a:spcPct val="120000"/>
              </a:lnSpc>
              <a:spcAft>
                <a:spcPts val="600"/>
              </a:spcAft>
              <a:buAutoNum type="arabicParenBoth"/>
              <a:defRPr/>
            </a:pPr>
            <a:r>
              <a:rPr lang="zh-CN" altLang="en-US" sz="1600">
                <a:solidFill>
                  <a:schemeClr val="tx1"/>
                </a:solidFill>
              </a:rPr>
              <a:t>字符数组中各元素的值是可以改变的</a:t>
            </a:r>
            <a:r>
              <a:rPr lang="en-US" altLang="zh-CN" sz="1600">
                <a:solidFill>
                  <a:schemeClr val="tx1"/>
                </a:solidFill>
              </a:rPr>
              <a:t>(</a:t>
            </a:r>
            <a:r>
              <a:rPr lang="zh-CN" altLang="en-US" sz="1600">
                <a:solidFill>
                  <a:schemeClr val="tx1"/>
                </a:solidFill>
              </a:rPr>
              <a:t>可以对它们再赋值</a:t>
            </a:r>
            <a:r>
              <a:rPr lang="en-US" altLang="zh-CN" sz="1600">
                <a:solidFill>
                  <a:schemeClr val="tx1"/>
                </a:solidFill>
              </a:rPr>
              <a:t>)</a:t>
            </a:r>
            <a:r>
              <a:rPr lang="zh-CN" altLang="en-US" sz="1600">
                <a:solidFill>
                  <a:schemeClr val="tx1"/>
                </a:solidFill>
              </a:rPr>
              <a:t>，但字符指针变量指向的字符串常量中的内容是不可以被取代的</a:t>
            </a:r>
            <a:r>
              <a:rPr lang="en-US" altLang="zh-CN" sz="1600">
                <a:solidFill>
                  <a:schemeClr val="tx1"/>
                </a:solidFill>
              </a:rPr>
              <a:t>(</a:t>
            </a:r>
            <a:r>
              <a:rPr lang="zh-CN" altLang="en-US" sz="1600">
                <a:solidFill>
                  <a:schemeClr val="tx1"/>
                </a:solidFill>
              </a:rPr>
              <a:t>不能对它们再赋值</a:t>
            </a:r>
            <a:r>
              <a:rPr lang="en-US" altLang="zh-CN" sz="1600">
                <a:solidFill>
                  <a:schemeClr val="tx1"/>
                </a:solidFill>
              </a:rPr>
              <a:t>)</a:t>
            </a:r>
            <a:r>
              <a:rPr lang="zh-CN" altLang="en-US" sz="1600" smtClean="0">
                <a:solidFill>
                  <a:schemeClr val="tx1"/>
                </a:solidFill>
              </a:rPr>
              <a:t>。</a:t>
            </a:r>
            <a:endParaRPr lang="en-US" altLang="zh-CN" sz="1600" smtClean="0">
              <a:solidFill>
                <a:schemeClr val="tx1"/>
              </a:solidFill>
            </a:endParaRPr>
          </a:p>
          <a:p>
            <a:pPr marL="457200" indent="-457200" algn="just">
              <a:lnSpc>
                <a:spcPct val="120000"/>
              </a:lnSpc>
              <a:spcAft>
                <a:spcPts val="600"/>
              </a:spcAft>
              <a:buAutoNum type="arabicParenBoth"/>
              <a:defRPr/>
            </a:pPr>
            <a:endParaRPr lang="en-US" altLang="zh-CN" sz="1600" smtClean="0">
              <a:solidFill>
                <a:schemeClr val="tx1"/>
              </a:solidFill>
            </a:endParaRPr>
          </a:p>
          <a:p>
            <a:pPr marL="457200" indent="-457200" algn="just">
              <a:lnSpc>
                <a:spcPct val="120000"/>
              </a:lnSpc>
              <a:spcAft>
                <a:spcPts val="600"/>
              </a:spcAft>
              <a:buAutoNum type="arabicParenBoth"/>
              <a:defRPr/>
            </a:pPr>
            <a:r>
              <a:rPr lang="zh-CN" altLang="en-US" sz="1600">
                <a:solidFill>
                  <a:schemeClr val="tx1"/>
                </a:solidFill>
              </a:rPr>
              <a:t>引用数组元素。对字符数组可以用下标法</a:t>
            </a:r>
            <a:r>
              <a:rPr lang="en-US" altLang="zh-CN" sz="1600">
                <a:solidFill>
                  <a:schemeClr val="tx1"/>
                </a:solidFill>
              </a:rPr>
              <a:t>(</a:t>
            </a:r>
            <a:r>
              <a:rPr lang="zh-CN" altLang="en-US" sz="1600">
                <a:solidFill>
                  <a:schemeClr val="tx1"/>
                </a:solidFill>
              </a:rPr>
              <a:t>用数组名和下标</a:t>
            </a:r>
            <a:r>
              <a:rPr lang="en-US" altLang="zh-CN" sz="1600">
                <a:solidFill>
                  <a:schemeClr val="tx1"/>
                </a:solidFill>
              </a:rPr>
              <a:t>)</a:t>
            </a:r>
            <a:r>
              <a:rPr lang="zh-CN" altLang="en-US" sz="1600">
                <a:solidFill>
                  <a:schemeClr val="tx1"/>
                </a:solidFill>
              </a:rPr>
              <a:t>引用一个数组元素</a:t>
            </a:r>
            <a:r>
              <a:rPr lang="en-US" altLang="zh-CN" sz="1600">
                <a:solidFill>
                  <a:schemeClr val="tx1"/>
                </a:solidFill>
              </a:rPr>
              <a:t>(</a:t>
            </a:r>
            <a:r>
              <a:rPr lang="zh-CN" altLang="en-US" sz="1600">
                <a:solidFill>
                  <a:schemeClr val="tx1"/>
                </a:solidFill>
              </a:rPr>
              <a:t>如</a:t>
            </a:r>
            <a:r>
              <a:rPr lang="en-US" altLang="zh-CN" sz="1600">
                <a:solidFill>
                  <a:schemeClr val="tx1"/>
                </a:solidFill>
              </a:rPr>
              <a:t>a[5])</a:t>
            </a:r>
            <a:r>
              <a:rPr lang="zh-CN" altLang="en-US" sz="1600">
                <a:solidFill>
                  <a:schemeClr val="tx1"/>
                </a:solidFill>
              </a:rPr>
              <a:t>，也可以用地址法</a:t>
            </a:r>
            <a:r>
              <a:rPr lang="en-US" altLang="zh-CN" sz="1600">
                <a:solidFill>
                  <a:schemeClr val="tx1"/>
                </a:solidFill>
              </a:rPr>
              <a:t>(</a:t>
            </a:r>
            <a:r>
              <a:rPr lang="zh-CN" altLang="en-US" sz="1600">
                <a:solidFill>
                  <a:schemeClr val="tx1"/>
                </a:solidFill>
              </a:rPr>
              <a:t>如*</a:t>
            </a:r>
            <a:r>
              <a:rPr lang="en-US" altLang="zh-CN" sz="1600">
                <a:solidFill>
                  <a:schemeClr val="tx1"/>
                </a:solidFill>
              </a:rPr>
              <a:t>(a+5))</a:t>
            </a:r>
            <a:r>
              <a:rPr lang="zh-CN" altLang="en-US" sz="1600">
                <a:solidFill>
                  <a:schemeClr val="tx1"/>
                </a:solidFill>
              </a:rPr>
              <a:t>引用数组元素</a:t>
            </a:r>
            <a:r>
              <a:rPr lang="en-US" altLang="zh-CN" sz="1600">
                <a:solidFill>
                  <a:schemeClr val="tx1"/>
                </a:solidFill>
              </a:rPr>
              <a:t>a[5]</a:t>
            </a:r>
            <a:r>
              <a:rPr lang="zh-CN" altLang="en-US" sz="1600">
                <a:solidFill>
                  <a:schemeClr val="tx1"/>
                </a:solidFill>
              </a:rPr>
              <a:t>。如果定义了字符指针变量</a:t>
            </a:r>
            <a:r>
              <a:rPr lang="en-US" altLang="zh-CN" sz="1600">
                <a:solidFill>
                  <a:schemeClr val="tx1"/>
                </a:solidFill>
              </a:rPr>
              <a:t>p</a:t>
            </a:r>
            <a:r>
              <a:rPr lang="zh-CN" altLang="en-US" sz="1600">
                <a:solidFill>
                  <a:schemeClr val="tx1"/>
                </a:solidFill>
              </a:rPr>
              <a:t>，并使它指向数组</a:t>
            </a:r>
            <a:r>
              <a:rPr lang="en-US" altLang="zh-CN" sz="1600">
                <a:solidFill>
                  <a:schemeClr val="tx1"/>
                </a:solidFill>
              </a:rPr>
              <a:t>a</a:t>
            </a:r>
            <a:r>
              <a:rPr lang="zh-CN" altLang="en-US" sz="1600">
                <a:solidFill>
                  <a:schemeClr val="tx1"/>
                </a:solidFill>
              </a:rPr>
              <a:t>的首元素，则可以用指针变量带下标的形式引用数组元素</a:t>
            </a:r>
            <a:r>
              <a:rPr lang="en-US" altLang="zh-CN" sz="1600">
                <a:solidFill>
                  <a:schemeClr val="tx1"/>
                </a:solidFill>
              </a:rPr>
              <a:t>(</a:t>
            </a:r>
            <a:r>
              <a:rPr lang="zh-CN" altLang="en-US" sz="1600">
                <a:solidFill>
                  <a:schemeClr val="tx1"/>
                </a:solidFill>
              </a:rPr>
              <a:t>如</a:t>
            </a:r>
            <a:r>
              <a:rPr lang="en-US" altLang="zh-CN" sz="1600">
                <a:solidFill>
                  <a:schemeClr val="tx1"/>
                </a:solidFill>
              </a:rPr>
              <a:t>p[5])</a:t>
            </a:r>
            <a:r>
              <a:rPr lang="zh-CN" altLang="en-US" sz="1600">
                <a:solidFill>
                  <a:schemeClr val="tx1"/>
                </a:solidFill>
              </a:rPr>
              <a:t>，同样，可以用地址法</a:t>
            </a:r>
            <a:r>
              <a:rPr lang="en-US" altLang="zh-CN" sz="1600">
                <a:solidFill>
                  <a:schemeClr val="tx1"/>
                </a:solidFill>
              </a:rPr>
              <a:t>(</a:t>
            </a:r>
            <a:r>
              <a:rPr lang="zh-CN" altLang="en-US" sz="1600">
                <a:solidFill>
                  <a:schemeClr val="tx1"/>
                </a:solidFill>
              </a:rPr>
              <a:t>如*</a:t>
            </a:r>
            <a:r>
              <a:rPr lang="en-US" altLang="zh-CN" sz="1600">
                <a:solidFill>
                  <a:schemeClr val="tx1"/>
                </a:solidFill>
              </a:rPr>
              <a:t>(p+5))</a:t>
            </a:r>
            <a:r>
              <a:rPr lang="zh-CN" altLang="en-US" sz="1600">
                <a:solidFill>
                  <a:schemeClr val="tx1"/>
                </a:solidFill>
              </a:rPr>
              <a:t>引用数组元素</a:t>
            </a:r>
            <a:r>
              <a:rPr lang="en-US" altLang="zh-CN" sz="1600">
                <a:solidFill>
                  <a:schemeClr val="tx1"/>
                </a:solidFill>
              </a:rPr>
              <a:t>a[5]</a:t>
            </a:r>
            <a:r>
              <a:rPr lang="zh-CN" altLang="en-US" sz="1600" smtClean="0">
                <a:solidFill>
                  <a:schemeClr val="tx1"/>
                </a:solidFill>
              </a:rPr>
              <a:t>。</a:t>
            </a:r>
            <a:endParaRPr lang="en-US" altLang="zh-CN" sz="1600" smtClean="0">
              <a:solidFill>
                <a:schemeClr val="tx1"/>
              </a:solidFill>
            </a:endParaRPr>
          </a:p>
          <a:p>
            <a:pPr marL="457200" indent="-457200" algn="just">
              <a:lnSpc>
                <a:spcPct val="120000"/>
              </a:lnSpc>
              <a:spcAft>
                <a:spcPts val="600"/>
              </a:spcAft>
              <a:buAutoNum type="arabicParenBoth"/>
              <a:defRPr/>
            </a:pPr>
            <a:r>
              <a:rPr lang="zh-CN" altLang="en-US" sz="1600">
                <a:solidFill>
                  <a:schemeClr val="tx1"/>
                </a:solidFill>
              </a:rPr>
              <a:t>用指针变量指向一个格式字符串，可以用它代替</a:t>
            </a:r>
            <a:r>
              <a:rPr lang="en-US" altLang="zh-CN" sz="1600">
                <a:solidFill>
                  <a:schemeClr val="tx1"/>
                </a:solidFill>
              </a:rPr>
              <a:t>printf</a:t>
            </a:r>
            <a:r>
              <a:rPr lang="zh-CN" altLang="en-US" sz="1600">
                <a:solidFill>
                  <a:schemeClr val="tx1"/>
                </a:solidFill>
              </a:rPr>
              <a:t>函数中的格式字符串</a:t>
            </a:r>
            <a:r>
              <a:rPr lang="zh-CN" altLang="en-US" sz="1600" smtClean="0">
                <a:solidFill>
                  <a:schemeClr val="tx1"/>
                </a:solidFill>
              </a:rPr>
              <a:t>。</a:t>
            </a:r>
            <a:endParaRPr lang="en-US" altLang="zh-CN" sz="1600">
              <a:solidFill>
                <a:schemeClr val="tx1"/>
              </a:solidFill>
            </a:endParaRPr>
          </a:p>
        </p:txBody>
      </p:sp>
      <p:sp>
        <p:nvSpPr>
          <p:cNvPr id="5" name="圆角矩形 4"/>
          <p:cNvSpPr/>
          <p:nvPr/>
        </p:nvSpPr>
        <p:spPr>
          <a:xfrm>
            <a:off x="1027079" y="2228500"/>
            <a:ext cx="2232957"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680">
              <a:lnSpc>
                <a:spcPct val="120000"/>
              </a:lnSpc>
              <a:defRPr/>
            </a:pPr>
            <a:r>
              <a:rPr lang="en-US" altLang="zh-CN" sz="1600" smtClean="0">
                <a:solidFill>
                  <a:schemeClr val="tx1"/>
                </a:solidFill>
              </a:rPr>
              <a:t>char *a="I love China!";</a:t>
            </a:r>
            <a:endParaRPr lang="zh-CN" altLang="en-US" sz="1600">
              <a:solidFill>
                <a:srgbClr val="008000"/>
              </a:solidFill>
            </a:endParaRPr>
          </a:p>
        </p:txBody>
      </p:sp>
      <p:sp>
        <p:nvSpPr>
          <p:cNvPr id="6" name="圆角矩形 5"/>
          <p:cNvSpPr/>
          <p:nvPr/>
        </p:nvSpPr>
        <p:spPr>
          <a:xfrm>
            <a:off x="3677480" y="1995096"/>
            <a:ext cx="1902642"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pt-BR" altLang="zh-CN" sz="1600"/>
              <a:t>char </a:t>
            </a:r>
            <a:r>
              <a:rPr lang="pt-BR" altLang="zh-CN" sz="1600" smtClean="0"/>
              <a:t>*</a:t>
            </a:r>
            <a:r>
              <a:rPr lang="en-US" altLang="zh-CN" sz="1600" smtClean="0"/>
              <a:t>a</a:t>
            </a:r>
            <a:r>
              <a:rPr lang="pt-BR" altLang="zh-CN" sz="1600" smtClean="0"/>
              <a:t>;	</a:t>
            </a:r>
            <a:endParaRPr lang="zh-CN" altLang="en-US" sz="1600">
              <a:solidFill>
                <a:srgbClr val="008000"/>
              </a:solidFill>
            </a:endParaRPr>
          </a:p>
          <a:p>
            <a:pPr defTabSz="363855">
              <a:lnSpc>
                <a:spcPct val="120000"/>
              </a:lnSpc>
            </a:pPr>
            <a:r>
              <a:rPr lang="pt-BR" altLang="zh-CN" sz="1600" smtClean="0"/>
              <a:t>a=″</a:t>
            </a:r>
            <a:r>
              <a:rPr lang="pt-BR" altLang="zh-CN" sz="1600"/>
              <a:t>I love China</a:t>
            </a:r>
            <a:r>
              <a:rPr lang="pt-BR" altLang="zh-CN" sz="1600" smtClean="0"/>
              <a:t>!″;</a:t>
            </a:r>
          </a:p>
        </p:txBody>
      </p:sp>
      <p:sp>
        <p:nvSpPr>
          <p:cNvPr id="7" name="文本框 6"/>
          <p:cNvSpPr txBox="1"/>
          <p:nvPr/>
        </p:nvSpPr>
        <p:spPr>
          <a:xfrm>
            <a:off x="3273262" y="2184623"/>
            <a:ext cx="390992" cy="523220"/>
          </a:xfrm>
          <a:prstGeom prst="rect">
            <a:avLst/>
          </a:prstGeom>
          <a:noFill/>
        </p:spPr>
        <p:txBody>
          <a:bodyPr wrap="square" rtlCol="0">
            <a:spAutoFit/>
          </a:bodyPr>
          <a:lstStyle/>
          <a:p>
            <a:pPr algn="ctr"/>
            <a:r>
              <a:rPr lang="zh-CN" altLang="en-US" sz="2800"/>
              <a:t>≡</a:t>
            </a:r>
            <a:endParaRPr lang="zh-CN" altLang="en-US" sz="2000"/>
          </a:p>
        </p:txBody>
      </p:sp>
      <p:sp>
        <p:nvSpPr>
          <p:cNvPr id="8" name="圆角矩形 7"/>
          <p:cNvSpPr/>
          <p:nvPr/>
        </p:nvSpPr>
        <p:spPr>
          <a:xfrm>
            <a:off x="5810045" y="2228500"/>
            <a:ext cx="2566814"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680">
              <a:lnSpc>
                <a:spcPct val="120000"/>
              </a:lnSpc>
              <a:defRPr/>
            </a:pPr>
            <a:r>
              <a:rPr lang="en-US" altLang="zh-CN" sz="1600" smtClean="0">
                <a:solidFill>
                  <a:schemeClr val="tx1"/>
                </a:solidFill>
              </a:rPr>
              <a:t>char str[14]="I love China!";</a:t>
            </a:r>
            <a:endParaRPr lang="zh-CN" altLang="en-US" sz="1600">
              <a:solidFill>
                <a:srgbClr val="008000"/>
              </a:solidFill>
            </a:endParaRPr>
          </a:p>
        </p:txBody>
      </p:sp>
      <p:sp>
        <p:nvSpPr>
          <p:cNvPr id="9" name="圆角矩形 8"/>
          <p:cNvSpPr/>
          <p:nvPr/>
        </p:nvSpPr>
        <p:spPr>
          <a:xfrm>
            <a:off x="8774463" y="1995096"/>
            <a:ext cx="2300247"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pt-BR" altLang="zh-CN" sz="1600"/>
              <a:t>char </a:t>
            </a:r>
            <a:r>
              <a:rPr lang="en-US" altLang="zh-CN" sz="1600" smtClean="0"/>
              <a:t>str[14]</a:t>
            </a:r>
            <a:r>
              <a:rPr lang="pt-BR" altLang="zh-CN" sz="1600" smtClean="0"/>
              <a:t>;	</a:t>
            </a:r>
            <a:endParaRPr lang="zh-CN" altLang="en-US" sz="1600">
              <a:solidFill>
                <a:srgbClr val="008000"/>
              </a:solidFill>
            </a:endParaRPr>
          </a:p>
          <a:p>
            <a:pPr defTabSz="363855">
              <a:lnSpc>
                <a:spcPct val="120000"/>
              </a:lnSpc>
            </a:pPr>
            <a:r>
              <a:rPr lang="pt-BR" altLang="zh-CN" sz="1600" smtClean="0"/>
              <a:t>str[]=″</a:t>
            </a:r>
            <a:r>
              <a:rPr lang="pt-BR" altLang="zh-CN" sz="1600"/>
              <a:t>I love China</a:t>
            </a:r>
            <a:r>
              <a:rPr lang="pt-BR" altLang="zh-CN" sz="1600" smtClean="0"/>
              <a:t>!″;</a:t>
            </a:r>
          </a:p>
        </p:txBody>
      </p:sp>
      <mc:AlternateContent xmlns:mc="http://schemas.openxmlformats.org/markup-compatibility/2006" xmlns:a14="http://schemas.microsoft.com/office/drawing/2010/main">
        <mc:Choice Requires="a14">
          <p:sp>
            <p:nvSpPr>
              <p:cNvPr id="10" name="文本框 9"/>
              <p:cNvSpPr txBox="1"/>
              <p:nvPr/>
            </p:nvSpPr>
            <p:spPr>
              <a:xfrm>
                <a:off x="8390085" y="2209305"/>
                <a:ext cx="390992"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m:t>
                      </m:r>
                    </m:oMath>
                  </m:oMathPara>
                </a14:m>
                <a:endParaRPr lang="zh-CN" altLang="en-US" sz="2000"/>
              </a:p>
            </p:txBody>
          </p:sp>
        </mc:Choice>
        <mc:Fallback xmlns="">
          <p:sp>
            <p:nvSpPr>
              <p:cNvPr id="10" name="文本框 9"/>
              <p:cNvSpPr txBox="1">
                <a:spLocks noRot="1" noChangeAspect="1" noMove="1" noResize="1" noEditPoints="1" noAdjustHandles="1" noChangeArrowheads="1" noChangeShapeType="1" noTextEdit="1"/>
              </p:cNvSpPr>
              <p:nvPr/>
            </p:nvSpPr>
            <p:spPr>
              <a:xfrm>
                <a:off x="8390085" y="2209305"/>
                <a:ext cx="390992" cy="400110"/>
              </a:xfrm>
              <a:prstGeom prst="rect">
                <a:avLst/>
              </a:prstGeom>
              <a:blipFill rotWithShape="1">
                <a:blip r:embed="rId4" cstate="print"/>
                <a:stretch>
                  <a:fillRect l="-4688"/>
                </a:stretch>
              </a:blipFill>
            </p:spPr>
            <p:txBody>
              <a:bodyPr/>
              <a:lstStyle/>
              <a:p>
                <a:r>
                  <a:rPr lang="zh-CN" altLang="en-US">
                    <a:noFill/>
                  </a:rPr>
                  <a:t> </a:t>
                </a:r>
                <a:endParaRPr lang="zh-CN" altLang="en-US">
                  <a:noFill/>
                </a:endParaRPr>
              </a:p>
            </p:txBody>
          </p:sp>
        </mc:Fallback>
      </mc:AlternateContent>
      <p:pic>
        <p:nvPicPr>
          <p:cNvPr id="11" name="图片 10"/>
          <p:cNvPicPr>
            <a:picLocks noChangeAspect="1"/>
          </p:cNvPicPr>
          <p:nvPr/>
        </p:nvPicPr>
        <p:blipFill>
          <a:blip r:embed="rId5" cstate="print"/>
          <a:stretch>
            <a:fillRect/>
          </a:stretch>
        </p:blipFill>
        <p:spPr>
          <a:xfrm>
            <a:off x="10738770" y="2111516"/>
            <a:ext cx="542925" cy="552450"/>
          </a:xfrm>
          <a:prstGeom prst="rect">
            <a:avLst/>
          </a:prstGeom>
        </p:spPr>
      </p:pic>
      <p:sp>
        <p:nvSpPr>
          <p:cNvPr id="12" name="圆角矩形 11"/>
          <p:cNvSpPr/>
          <p:nvPr/>
        </p:nvSpPr>
        <p:spPr>
          <a:xfrm>
            <a:off x="4429998" y="3034140"/>
            <a:ext cx="2300247"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pt-BR" altLang="zh-CN" sz="1600"/>
              <a:t>char </a:t>
            </a:r>
            <a:r>
              <a:rPr lang="zh-CN" altLang="en-US" sz="1600" smtClean="0"/>
              <a:t>*</a:t>
            </a:r>
            <a:r>
              <a:rPr lang="en-US" altLang="zh-CN" sz="1600" smtClean="0"/>
              <a:t>a</a:t>
            </a:r>
            <a:r>
              <a:rPr lang="pt-BR" altLang="zh-CN" sz="1600" smtClean="0"/>
              <a:t>;	</a:t>
            </a:r>
            <a:endParaRPr lang="zh-CN" altLang="en-US" sz="1600">
              <a:solidFill>
                <a:srgbClr val="008000"/>
              </a:solidFill>
            </a:endParaRPr>
          </a:p>
          <a:p>
            <a:pPr defTabSz="363855">
              <a:lnSpc>
                <a:spcPct val="120000"/>
              </a:lnSpc>
            </a:pPr>
            <a:r>
              <a:rPr lang="en-US" altLang="zh-CN" sz="1600" smtClean="0"/>
              <a:t>scanf("%s",a);</a:t>
            </a:r>
            <a:endParaRPr lang="pt-BR" altLang="zh-CN" sz="1600" smtClean="0"/>
          </a:p>
        </p:txBody>
      </p:sp>
      <p:pic>
        <p:nvPicPr>
          <p:cNvPr id="13" name="图片 12"/>
          <p:cNvPicPr>
            <a:picLocks noChangeAspect="1"/>
          </p:cNvPicPr>
          <p:nvPr/>
        </p:nvPicPr>
        <p:blipFill>
          <a:blip r:embed="rId5" cstate="print"/>
          <a:stretch>
            <a:fillRect/>
          </a:stretch>
        </p:blipFill>
        <p:spPr>
          <a:xfrm>
            <a:off x="6394305" y="3150560"/>
            <a:ext cx="542925" cy="552450"/>
          </a:xfrm>
          <a:prstGeom prst="rect">
            <a:avLst/>
          </a:prstGeom>
        </p:spPr>
      </p:pic>
      <p:sp>
        <p:nvSpPr>
          <p:cNvPr id="15" name="圆角矩形 14"/>
          <p:cNvSpPr/>
          <p:nvPr/>
        </p:nvSpPr>
        <p:spPr>
          <a:xfrm>
            <a:off x="7239961" y="3034140"/>
            <a:ext cx="2300247"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pt-BR" altLang="zh-CN" sz="1600"/>
              <a:t>char </a:t>
            </a:r>
            <a:r>
              <a:rPr lang="zh-CN" altLang="en-US" sz="1600" smtClean="0"/>
              <a:t>*</a:t>
            </a:r>
            <a:r>
              <a:rPr lang="en-US" altLang="zh-CN" sz="1600" smtClean="0"/>
              <a:t>a,str[10]</a:t>
            </a:r>
            <a:r>
              <a:rPr lang="pt-BR" altLang="zh-CN" sz="1600" smtClean="0"/>
              <a:t>;</a:t>
            </a:r>
          </a:p>
          <a:p>
            <a:pPr defTabSz="363855">
              <a:lnSpc>
                <a:spcPct val="120000"/>
              </a:lnSpc>
            </a:pPr>
            <a:r>
              <a:rPr lang="pt-BR" altLang="zh-CN" sz="1600" smtClean="0"/>
              <a:t>a=str; </a:t>
            </a:r>
            <a:r>
              <a:rPr lang="en-US" altLang="zh-CN" sz="1600" smtClean="0"/>
              <a:t>scanf("%s",a);</a:t>
            </a:r>
            <a:endParaRPr lang="pt-BR" altLang="zh-CN" sz="1600" smtClean="0"/>
          </a:p>
        </p:txBody>
      </p:sp>
      <p:pic>
        <p:nvPicPr>
          <p:cNvPr id="16" name="图片 15"/>
          <p:cNvPicPr>
            <a:picLocks noChangeAspect="1"/>
          </p:cNvPicPr>
          <p:nvPr/>
        </p:nvPicPr>
        <p:blipFill>
          <a:blip r:embed="rId6" cstate="print"/>
          <a:stretch>
            <a:fillRect/>
          </a:stretch>
        </p:blipFill>
        <p:spPr>
          <a:xfrm>
            <a:off x="9169451" y="3160085"/>
            <a:ext cx="552450" cy="542925"/>
          </a:xfrm>
          <a:prstGeom prst="rect">
            <a:avLst/>
          </a:prstGeom>
        </p:spPr>
      </p:pic>
      <p:sp>
        <p:nvSpPr>
          <p:cNvPr id="17" name="圆角矩形 16"/>
          <p:cNvSpPr/>
          <p:nvPr/>
        </p:nvSpPr>
        <p:spPr>
          <a:xfrm>
            <a:off x="3260036" y="4410288"/>
            <a:ext cx="2300247"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pt-BR" altLang="zh-CN" sz="1600"/>
              <a:t>char </a:t>
            </a:r>
            <a:r>
              <a:rPr lang="en-US" altLang="zh-CN" sz="1600" smtClean="0"/>
              <a:t>a[]="House"</a:t>
            </a:r>
            <a:r>
              <a:rPr lang="pt-BR" altLang="zh-CN" sz="1600" smtClean="0"/>
              <a:t>;	</a:t>
            </a:r>
            <a:endParaRPr lang="zh-CN" altLang="en-US" sz="1600">
              <a:solidFill>
                <a:srgbClr val="008000"/>
              </a:solidFill>
            </a:endParaRPr>
          </a:p>
          <a:p>
            <a:pPr defTabSz="363855">
              <a:lnSpc>
                <a:spcPct val="120000"/>
              </a:lnSpc>
            </a:pPr>
            <a:r>
              <a:rPr lang="en-US" altLang="zh-CN" sz="1600" smtClean="0"/>
              <a:t>a[2]='r';</a:t>
            </a:r>
            <a:endParaRPr lang="pt-BR" altLang="zh-CN" sz="1600" smtClean="0"/>
          </a:p>
        </p:txBody>
      </p:sp>
      <p:sp>
        <p:nvSpPr>
          <p:cNvPr id="19" name="圆角矩形 18"/>
          <p:cNvSpPr/>
          <p:nvPr/>
        </p:nvSpPr>
        <p:spPr>
          <a:xfrm>
            <a:off x="6069999" y="4410288"/>
            <a:ext cx="2300247"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pt-BR" altLang="zh-CN" sz="1600"/>
              <a:t>char </a:t>
            </a:r>
            <a:r>
              <a:rPr lang="zh-CN" altLang="en-US" sz="1600" smtClean="0"/>
              <a:t>*</a:t>
            </a:r>
            <a:r>
              <a:rPr lang="en-US" altLang="zh-CN" sz="1600" smtClean="0"/>
              <a:t>b="House"</a:t>
            </a:r>
            <a:r>
              <a:rPr lang="pt-BR" altLang="zh-CN" sz="1600" smtClean="0"/>
              <a:t>;</a:t>
            </a:r>
          </a:p>
          <a:p>
            <a:pPr defTabSz="363855">
              <a:lnSpc>
                <a:spcPct val="120000"/>
              </a:lnSpc>
            </a:pPr>
            <a:r>
              <a:rPr lang="en-US" altLang="zh-CN" sz="1600" smtClean="0"/>
              <a:t>b[2]='r';</a:t>
            </a:r>
            <a:endParaRPr lang="pt-BR" altLang="zh-CN" sz="1600" smtClean="0"/>
          </a:p>
        </p:txBody>
      </p:sp>
      <p:pic>
        <p:nvPicPr>
          <p:cNvPr id="20" name="图片 19"/>
          <p:cNvPicPr>
            <a:picLocks noChangeAspect="1"/>
          </p:cNvPicPr>
          <p:nvPr/>
        </p:nvPicPr>
        <p:blipFill>
          <a:blip r:embed="rId6" cstate="print"/>
          <a:stretch>
            <a:fillRect/>
          </a:stretch>
        </p:blipFill>
        <p:spPr>
          <a:xfrm>
            <a:off x="5199983" y="4536233"/>
            <a:ext cx="552450" cy="542925"/>
          </a:xfrm>
          <a:prstGeom prst="rect">
            <a:avLst/>
          </a:prstGeom>
        </p:spPr>
      </p:pic>
      <p:pic>
        <p:nvPicPr>
          <p:cNvPr id="18" name="图片 17"/>
          <p:cNvPicPr>
            <a:picLocks noChangeAspect="1"/>
          </p:cNvPicPr>
          <p:nvPr/>
        </p:nvPicPr>
        <p:blipFill>
          <a:blip r:embed="rId5" cstate="print"/>
          <a:stretch>
            <a:fillRect/>
          </a:stretch>
        </p:blipFill>
        <p:spPr>
          <a:xfrm>
            <a:off x="8042656" y="4520527"/>
            <a:ext cx="542925" cy="552450"/>
          </a:xfrm>
          <a:prstGeom prst="rect">
            <a:avLst/>
          </a:prstGeom>
        </p:spPr>
      </p:pic>
      <p:sp>
        <p:nvSpPr>
          <p:cNvPr id="21" name="圆角矩形 20"/>
          <p:cNvSpPr/>
          <p:nvPr/>
        </p:nvSpPr>
        <p:spPr>
          <a:xfrm>
            <a:off x="7782340" y="5679549"/>
            <a:ext cx="2842590"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600" smtClean="0"/>
              <a:t>char *format="a=%d,b=%f\n";</a:t>
            </a:r>
          </a:p>
          <a:p>
            <a:pPr defTabSz="363855">
              <a:lnSpc>
                <a:spcPct val="120000"/>
              </a:lnSpc>
            </a:pPr>
            <a:r>
              <a:rPr lang="en-US" altLang="zh-CN" sz="1600" smtClean="0"/>
              <a:t>printf(format,a,b);</a:t>
            </a:r>
            <a:endParaRPr lang="pt-BR" altLang="zh-CN" sz="160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3294" y="290904"/>
            <a:ext cx="10515600" cy="953383"/>
          </a:xfrm>
        </p:spPr>
        <p:txBody>
          <a:bodyPr/>
          <a:lstStyle/>
          <a:p>
            <a:r>
              <a:rPr lang="zh-CN" altLang="en-US"/>
              <a:t>使用字符指针变量和字符数组的比较</a:t>
            </a:r>
          </a:p>
        </p:txBody>
      </p:sp>
      <p:sp>
        <p:nvSpPr>
          <p:cNvPr id="3" name="矩形 2"/>
          <p:cNvSpPr/>
          <p:nvPr/>
        </p:nvSpPr>
        <p:spPr>
          <a:xfrm>
            <a:off x="1110859" y="5942722"/>
            <a:ext cx="9720469"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solidFill>
                  <a:schemeClr val="lt1"/>
                </a:solidFill>
              </a:rPr>
              <a:t>指针变量的值是可以改变的，而字符数组名代表一个固定的值</a:t>
            </a:r>
            <a:r>
              <a:rPr lang="en-US" altLang="zh-CN">
                <a:solidFill>
                  <a:schemeClr val="lt1"/>
                </a:solidFill>
              </a:rPr>
              <a:t>(</a:t>
            </a:r>
            <a:r>
              <a:rPr lang="zh-CN" altLang="en-US">
                <a:solidFill>
                  <a:schemeClr val="lt1"/>
                </a:solidFill>
              </a:rPr>
              <a:t>数组首元素的地址</a:t>
            </a:r>
            <a:r>
              <a:rPr lang="en-US" altLang="zh-CN">
                <a:solidFill>
                  <a:schemeClr val="lt1"/>
                </a:solidFill>
              </a:rPr>
              <a:t>)</a:t>
            </a:r>
            <a:r>
              <a:rPr lang="zh-CN" altLang="en-US">
                <a:solidFill>
                  <a:schemeClr val="lt1"/>
                </a:solidFill>
              </a:rPr>
              <a:t>，不能改变。</a:t>
            </a:r>
            <a:endParaRPr lang="en-US" altLang="zh-CN">
              <a:solidFill>
                <a:schemeClr val="lt1"/>
              </a:solidFill>
            </a:endParaRPr>
          </a:p>
        </p:txBody>
      </p:sp>
      <p:sp>
        <p:nvSpPr>
          <p:cNvPr id="12" name="内容占位符 2"/>
          <p:cNvSpPr>
            <a:spLocks noGrp="1"/>
          </p:cNvSpPr>
          <p:nvPr>
            <p:ph idx="1"/>
          </p:nvPr>
        </p:nvSpPr>
        <p:spPr>
          <a:xfrm>
            <a:off x="713293" y="1029763"/>
            <a:ext cx="10716707"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8.21】</a:t>
            </a:r>
            <a:r>
              <a:rPr lang="zh-CN" altLang="en-US" sz="2000">
                <a:solidFill>
                  <a:schemeClr val="accent1"/>
                </a:solidFill>
              </a:rPr>
              <a:t>改变指针变量的值。 </a:t>
            </a:r>
          </a:p>
        </p:txBody>
      </p:sp>
      <p:sp>
        <p:nvSpPr>
          <p:cNvPr id="13" name="圆角矩形 12"/>
          <p:cNvSpPr/>
          <p:nvPr/>
        </p:nvSpPr>
        <p:spPr>
          <a:xfrm>
            <a:off x="937874" y="1582423"/>
            <a:ext cx="7122762" cy="1965641"/>
          </a:xfrm>
          <a:prstGeom prst="roundRect">
            <a:avLst>
              <a:gd name="adj" fmla="val 209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p>
          <a:p>
            <a:pPr defTabSz="363855">
              <a:lnSpc>
                <a:spcPct val="120000"/>
              </a:lnSpc>
            </a:pPr>
            <a:r>
              <a:rPr lang="en-US" altLang="zh-CN" sz="1400"/>
              <a:t>int main()</a:t>
            </a:r>
          </a:p>
          <a:p>
            <a:pPr defTabSz="363855">
              <a:lnSpc>
                <a:spcPct val="120000"/>
              </a:lnSpc>
            </a:pPr>
            <a:r>
              <a:rPr lang="en-US" altLang="zh-CN" sz="1400"/>
              <a:t>{	char *a="I love China!";</a:t>
            </a:r>
          </a:p>
          <a:p>
            <a:pPr defTabSz="363855">
              <a:lnSpc>
                <a:spcPct val="120000"/>
              </a:lnSpc>
            </a:pPr>
            <a:r>
              <a:rPr lang="en-US" altLang="zh-CN" sz="1400"/>
              <a:t>	a=a+7;	</a:t>
            </a:r>
            <a:r>
              <a:rPr lang="en-US" altLang="zh-CN" sz="1400" smtClean="0"/>
              <a:t>		</a:t>
            </a:r>
            <a:r>
              <a:rPr lang="en-US" altLang="zh-CN" sz="1400" smtClean="0">
                <a:solidFill>
                  <a:srgbClr val="008000"/>
                </a:solidFill>
              </a:rPr>
              <a:t>//</a:t>
            </a:r>
            <a:r>
              <a:rPr lang="zh-CN" altLang="en-US" sz="1400">
                <a:solidFill>
                  <a:srgbClr val="008000"/>
                </a:solidFill>
              </a:rPr>
              <a:t>改变指针变量的值，即改变指针变量的指向</a:t>
            </a:r>
          </a:p>
          <a:p>
            <a:pPr defTabSz="363855">
              <a:lnSpc>
                <a:spcPct val="120000"/>
              </a:lnSpc>
            </a:pPr>
            <a:r>
              <a:rPr lang="zh-CN" altLang="en-US" sz="1400"/>
              <a:t>	</a:t>
            </a:r>
            <a:r>
              <a:rPr lang="en-US" altLang="zh-CN" sz="1400"/>
              <a:t>printf("%s\n",a);	</a:t>
            </a:r>
            <a:r>
              <a:rPr lang="en-US" altLang="zh-CN" sz="1400">
                <a:solidFill>
                  <a:srgbClr val="008000"/>
                </a:solidFill>
              </a:rPr>
              <a:t>//</a:t>
            </a:r>
            <a:r>
              <a:rPr lang="zh-CN" altLang="en-US" sz="1400">
                <a:solidFill>
                  <a:srgbClr val="008000"/>
                </a:solidFill>
              </a:rPr>
              <a:t>输出从</a:t>
            </a:r>
            <a:r>
              <a:rPr lang="en-US" altLang="zh-CN" sz="1400">
                <a:solidFill>
                  <a:srgbClr val="008000"/>
                </a:solidFill>
              </a:rPr>
              <a:t>a</a:t>
            </a:r>
            <a:r>
              <a:rPr lang="zh-CN" altLang="en-US" sz="1400">
                <a:solidFill>
                  <a:srgbClr val="008000"/>
                </a:solidFill>
              </a:rPr>
              <a:t>指向的字符开始的字符串</a:t>
            </a:r>
          </a:p>
          <a:p>
            <a:pPr defTabSz="363855">
              <a:lnSpc>
                <a:spcPct val="120000"/>
              </a:lnSpc>
            </a:pPr>
            <a:r>
              <a:rPr lang="zh-CN" altLang="en-US" sz="1400"/>
              <a:t>	</a:t>
            </a:r>
            <a:r>
              <a:rPr lang="en-US" altLang="zh-CN" sz="1400"/>
              <a:t>return 0;</a:t>
            </a:r>
          </a:p>
          <a:p>
            <a:pPr defTabSz="363855">
              <a:lnSpc>
                <a:spcPct val="120000"/>
              </a:lnSpc>
            </a:pPr>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3" cstate="print"/>
          <a:stretch>
            <a:fillRect/>
          </a:stretch>
        </p:blipFill>
        <p:spPr>
          <a:xfrm>
            <a:off x="4367212" y="3090862"/>
            <a:ext cx="3457575" cy="676275"/>
          </a:xfrm>
          <a:prstGeom prst="rect">
            <a:avLst/>
          </a:prstGeom>
        </p:spPr>
      </p:pic>
      <p:sp>
        <p:nvSpPr>
          <p:cNvPr id="15" name="圆角矩形 14"/>
          <p:cNvSpPr/>
          <p:nvPr/>
        </p:nvSpPr>
        <p:spPr>
          <a:xfrm>
            <a:off x="937874" y="3872109"/>
            <a:ext cx="7122762" cy="1965641"/>
          </a:xfrm>
          <a:prstGeom prst="roundRect">
            <a:avLst>
              <a:gd name="adj" fmla="val 209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p>
          <a:p>
            <a:pPr defTabSz="363855">
              <a:lnSpc>
                <a:spcPct val="120000"/>
              </a:lnSpc>
            </a:pPr>
            <a:r>
              <a:rPr lang="en-US" altLang="zh-CN" sz="1400"/>
              <a:t>int main()</a:t>
            </a:r>
          </a:p>
          <a:p>
            <a:pPr defTabSz="363855">
              <a:lnSpc>
                <a:spcPct val="120000"/>
              </a:lnSpc>
            </a:pPr>
            <a:r>
              <a:rPr lang="en-US" altLang="zh-CN" sz="1400"/>
              <a:t>{	char </a:t>
            </a:r>
            <a:r>
              <a:rPr lang="en-US" altLang="zh-CN" sz="1400" smtClean="0"/>
              <a:t>str[]={"</a:t>
            </a:r>
            <a:r>
              <a:rPr lang="en-US" altLang="zh-CN" sz="1400"/>
              <a:t>I love China</a:t>
            </a:r>
            <a:r>
              <a:rPr lang="en-US" altLang="zh-CN" sz="1400" smtClean="0"/>
              <a:t>!"};</a:t>
            </a:r>
            <a:endParaRPr lang="en-US" altLang="zh-CN" sz="1400"/>
          </a:p>
          <a:p>
            <a:pPr defTabSz="363855">
              <a:lnSpc>
                <a:spcPct val="120000"/>
              </a:lnSpc>
            </a:pPr>
            <a:r>
              <a:rPr lang="en-US" altLang="zh-CN" sz="1400"/>
              <a:t>	</a:t>
            </a:r>
            <a:r>
              <a:rPr lang="en-US" altLang="zh-CN" sz="1400" smtClean="0"/>
              <a:t>str=str+7;</a:t>
            </a:r>
          </a:p>
          <a:p>
            <a:pPr defTabSz="363855">
              <a:lnSpc>
                <a:spcPct val="120000"/>
              </a:lnSpc>
            </a:pPr>
            <a:r>
              <a:rPr lang="zh-CN" altLang="en-US" sz="1400"/>
              <a:t>	</a:t>
            </a:r>
            <a:r>
              <a:rPr lang="en-US" altLang="zh-CN" sz="1400"/>
              <a:t>printf("%s\n</a:t>
            </a:r>
            <a:r>
              <a:rPr lang="en-US" altLang="zh-CN" sz="1400" smtClean="0"/>
              <a:t>",str);</a:t>
            </a:r>
            <a:endParaRPr lang="zh-CN" altLang="en-US" sz="1400">
              <a:solidFill>
                <a:srgbClr val="008000"/>
              </a:solidFill>
            </a:endParaRPr>
          </a:p>
          <a:p>
            <a:pPr defTabSz="363855">
              <a:lnSpc>
                <a:spcPct val="120000"/>
              </a:lnSpc>
            </a:pPr>
            <a:r>
              <a:rPr lang="zh-CN" altLang="en-US" sz="1400"/>
              <a:t>	</a:t>
            </a:r>
            <a:r>
              <a:rPr lang="en-US" altLang="zh-CN" sz="1400"/>
              <a:t>return 0;</a:t>
            </a:r>
          </a:p>
          <a:p>
            <a:pPr defTabSz="363855">
              <a:lnSpc>
                <a:spcPct val="120000"/>
              </a:lnSpc>
            </a:pPr>
            <a:r>
              <a:rPr lang="en-US" altLang="zh-CN" sz="1400"/>
              <a:t>}</a:t>
            </a:r>
            <a:endParaRPr lang="zh-CN" altLang="en-US" sz="1400" b="1" dirty="0">
              <a:solidFill>
                <a:srgbClr val="008000"/>
              </a:solidFill>
            </a:endParaRPr>
          </a:p>
        </p:txBody>
      </p:sp>
      <p:pic>
        <p:nvPicPr>
          <p:cNvPr id="16" name="图片 15"/>
          <p:cNvPicPr>
            <a:picLocks noChangeAspect="1"/>
          </p:cNvPicPr>
          <p:nvPr/>
        </p:nvPicPr>
        <p:blipFill>
          <a:blip r:embed="rId4" cstate="print"/>
          <a:stretch>
            <a:fillRect/>
          </a:stretch>
        </p:blipFill>
        <p:spPr>
          <a:xfrm>
            <a:off x="7281862" y="4578704"/>
            <a:ext cx="542925" cy="552450"/>
          </a:xfrm>
          <a:prstGeom prst="rect">
            <a:avLst/>
          </a:prstGeom>
        </p:spPr>
      </p:pic>
      <p:grpSp>
        <p:nvGrpSpPr>
          <p:cNvPr id="17" name="组合 16"/>
          <p:cNvGrpSpPr/>
          <p:nvPr/>
        </p:nvGrpSpPr>
        <p:grpSpPr>
          <a:xfrm>
            <a:off x="8497106" y="2565243"/>
            <a:ext cx="2757019" cy="2334101"/>
            <a:chOff x="8050698" y="5019262"/>
            <a:chExt cx="2757019" cy="2334101"/>
          </a:xfrm>
          <a:effectLst>
            <a:outerShdw blurRad="63500" sx="102000" sy="102000" algn="ctr" rotWithShape="0">
              <a:prstClr val="black">
                <a:alpha val="40000"/>
              </a:prstClr>
            </a:outerShdw>
          </a:effectLst>
        </p:grpSpPr>
        <p:sp>
          <p:nvSpPr>
            <p:cNvPr id="18" name="剪去单角的矩形 17"/>
            <p:cNvSpPr/>
            <p:nvPr/>
          </p:nvSpPr>
          <p:spPr>
            <a:xfrm>
              <a:off x="8050698" y="5019262"/>
              <a:ext cx="2757019" cy="2334101"/>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19" name="图片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20" name="文本框 19"/>
            <p:cNvSpPr txBox="1"/>
            <p:nvPr/>
          </p:nvSpPr>
          <p:spPr>
            <a:xfrm>
              <a:off x="8388007" y="5054496"/>
              <a:ext cx="2340198" cy="2160591"/>
            </a:xfrm>
            <a:prstGeom prst="rect">
              <a:avLst/>
            </a:prstGeom>
            <a:noFill/>
          </p:spPr>
          <p:txBody>
            <a:bodyPr wrap="square" rtlCol="0">
              <a:spAutoFit/>
            </a:bodyPr>
            <a:lstStyle/>
            <a:p>
              <a:pPr>
                <a:lnSpc>
                  <a:spcPct val="120000"/>
                </a:lnSpc>
              </a:pPr>
              <a:r>
                <a:rPr lang="zh-CN" altLang="en-US" sz="1400">
                  <a:solidFill>
                    <a:schemeClr val="bg1"/>
                  </a:solidFill>
                </a:rPr>
                <a:t>指针变量</a:t>
              </a:r>
              <a:r>
                <a:rPr lang="en-US" altLang="zh-CN" sz="1400">
                  <a:solidFill>
                    <a:schemeClr val="bg1"/>
                  </a:solidFill>
                </a:rPr>
                <a:t>a</a:t>
              </a:r>
              <a:r>
                <a:rPr lang="zh-CN" altLang="en-US" sz="1400">
                  <a:solidFill>
                    <a:schemeClr val="bg1"/>
                  </a:solidFill>
                </a:rPr>
                <a:t>的值是可以变化的。</a:t>
              </a:r>
              <a:r>
                <a:rPr lang="en-US" altLang="zh-CN" sz="1400">
                  <a:solidFill>
                    <a:schemeClr val="bg1"/>
                  </a:solidFill>
                </a:rPr>
                <a:t>printf</a:t>
              </a:r>
              <a:r>
                <a:rPr lang="zh-CN" altLang="en-US" sz="1400">
                  <a:solidFill>
                    <a:schemeClr val="bg1"/>
                  </a:solidFill>
                </a:rPr>
                <a:t>函数输出字符串时，从指针变量</a:t>
              </a:r>
              <a:r>
                <a:rPr lang="en-US" altLang="zh-CN" sz="1400">
                  <a:solidFill>
                    <a:schemeClr val="bg1"/>
                  </a:solidFill>
                </a:rPr>
                <a:t>a</a:t>
              </a:r>
              <a:r>
                <a:rPr lang="zh-CN" altLang="en-US" sz="1400">
                  <a:solidFill>
                    <a:schemeClr val="bg1"/>
                  </a:solidFill>
                </a:rPr>
                <a:t>当时所指向的元素开始，逐个输出各个字符，直到</a:t>
              </a:r>
              <a:r>
                <a:rPr lang="zh-CN" altLang="en-US" sz="1400" smtClean="0">
                  <a:solidFill>
                    <a:schemeClr val="bg1"/>
                  </a:solidFill>
                </a:rPr>
                <a:t>遇</a:t>
              </a:r>
              <a:r>
                <a:rPr lang="en-US" altLang="zh-CN" sz="1400">
                  <a:solidFill>
                    <a:schemeClr val="bg1"/>
                  </a:solidFill>
                </a:rPr>
                <a:t>'</a:t>
              </a:r>
              <a:r>
                <a:rPr lang="en-US" altLang="zh-CN" sz="1400" smtClean="0">
                  <a:solidFill>
                    <a:schemeClr val="bg1"/>
                  </a:solidFill>
                </a:rPr>
                <a:t>\0'</a:t>
              </a:r>
              <a:r>
                <a:rPr lang="zh-CN" altLang="en-US" sz="1400" smtClean="0">
                  <a:solidFill>
                    <a:schemeClr val="bg1"/>
                  </a:solidFill>
                </a:rPr>
                <a:t>为止</a:t>
              </a:r>
              <a:r>
                <a:rPr lang="zh-CN" altLang="en-US" sz="1400">
                  <a:solidFill>
                    <a:schemeClr val="bg1"/>
                  </a:solidFill>
                </a:rPr>
                <a:t>。而数组名虽然代表地址，但它是常量，它的值是不能改变的。</a:t>
              </a:r>
              <a:endParaRPr lang="en-US" altLang="zh-CN" sz="1400" b="1">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a:t>
            </a:r>
            <a:r>
              <a:rPr lang="zh-CN" altLang="en-US" smtClean="0"/>
              <a:t>指向函数的指针</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415" y="519503"/>
            <a:ext cx="10515600" cy="953383"/>
          </a:xfrm>
        </p:spPr>
        <p:txBody>
          <a:bodyPr/>
          <a:lstStyle/>
          <a:p>
            <a:r>
              <a:rPr lang="zh-CN" altLang="en-US"/>
              <a:t>什么是函数的指针</a:t>
            </a:r>
          </a:p>
        </p:txBody>
      </p:sp>
      <p:sp>
        <p:nvSpPr>
          <p:cNvPr id="14" name="MH_Desc_1"/>
          <p:cNvSpPr/>
          <p:nvPr>
            <p:custDataLst>
              <p:tags r:id="rId1"/>
            </p:custDataLst>
          </p:nvPr>
        </p:nvSpPr>
        <p:spPr>
          <a:xfrm>
            <a:off x="693415" y="1351722"/>
            <a:ext cx="10749062" cy="461175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a:solidFill>
                  <a:schemeClr val="tx1"/>
                </a:solidFill>
              </a:rPr>
              <a:t>如果在程序中定义了一个函数，在编译时会把函数的源代码转换为可执行代码并分配一段存储空间。这段内存空间有一个起始地址，也称为函数的入口地址。每次调用函数时都从该地址入口开始执行此段函数代码</a:t>
            </a:r>
            <a:r>
              <a:rPr lang="zh-CN" altLang="en-US" smtClean="0">
                <a:solidFill>
                  <a:schemeClr val="tx1"/>
                </a:solidFill>
              </a:rPr>
              <a:t>。</a:t>
            </a:r>
            <a:endParaRPr lang="en-US" altLang="zh-CN" smtClean="0">
              <a:solidFill>
                <a:schemeClr val="tx1"/>
              </a:solidFill>
            </a:endParaRPr>
          </a:p>
          <a:p>
            <a:pPr algn="just">
              <a:lnSpc>
                <a:spcPct val="150000"/>
              </a:lnSpc>
              <a:spcBef>
                <a:spcPts val="600"/>
              </a:spcBef>
              <a:spcAft>
                <a:spcPts val="600"/>
              </a:spcAft>
              <a:defRPr/>
            </a:pPr>
            <a:r>
              <a:rPr lang="zh-CN" altLang="en-US" b="1" smtClean="0">
                <a:solidFill>
                  <a:schemeClr val="tx1"/>
                </a:solidFill>
              </a:rPr>
              <a:t>函数</a:t>
            </a:r>
            <a:r>
              <a:rPr lang="zh-CN" altLang="en-US" b="1">
                <a:solidFill>
                  <a:schemeClr val="tx1"/>
                </a:solidFill>
              </a:rPr>
              <a:t>名就是函数的指针，它代表函数的起始地址。</a:t>
            </a:r>
          </a:p>
          <a:p>
            <a:pPr algn="just">
              <a:lnSpc>
                <a:spcPct val="150000"/>
              </a:lnSpc>
              <a:spcBef>
                <a:spcPts val="600"/>
              </a:spcBef>
              <a:spcAft>
                <a:spcPts val="600"/>
              </a:spcAft>
              <a:defRPr/>
            </a:pPr>
            <a:r>
              <a:rPr lang="zh-CN" altLang="en-US" smtClean="0">
                <a:solidFill>
                  <a:schemeClr val="tx1"/>
                </a:solidFill>
              </a:rPr>
              <a:t>可以</a:t>
            </a:r>
            <a:r>
              <a:rPr lang="zh-CN" altLang="en-US">
                <a:solidFill>
                  <a:schemeClr val="tx1"/>
                </a:solidFill>
              </a:rPr>
              <a:t>定义一个指向函数的指针变量，用来存放某一函数的起始地址，这就意味着此指针变量指向该函数。例如</a:t>
            </a:r>
            <a:r>
              <a:rPr lang="en-US" altLang="zh-CN">
                <a:solidFill>
                  <a:schemeClr val="tx1"/>
                </a:solidFill>
              </a:rPr>
              <a:t>: </a:t>
            </a:r>
          </a:p>
          <a:p>
            <a:pPr algn="just">
              <a:lnSpc>
                <a:spcPct val="150000"/>
              </a:lnSpc>
              <a:spcBef>
                <a:spcPts val="600"/>
              </a:spcBef>
              <a:spcAft>
                <a:spcPts val="600"/>
              </a:spcAft>
              <a:defRPr/>
            </a:pPr>
            <a:r>
              <a:rPr lang="zh-CN" altLang="en-US" smtClean="0">
                <a:solidFill>
                  <a:schemeClr val="tx1"/>
                </a:solidFill>
              </a:rPr>
              <a:t>定义</a:t>
            </a:r>
            <a:r>
              <a:rPr lang="en-US" altLang="zh-CN">
                <a:solidFill>
                  <a:schemeClr val="tx1"/>
                </a:solidFill>
              </a:rPr>
              <a:t>p</a:t>
            </a:r>
            <a:r>
              <a:rPr lang="zh-CN" altLang="en-US">
                <a:solidFill>
                  <a:schemeClr val="tx1"/>
                </a:solidFill>
              </a:rPr>
              <a:t>是一个指向函数的指针变量，它可以指向函数类型为整型且有两个整型参数的函数。此时，指针变量</a:t>
            </a:r>
            <a:r>
              <a:rPr lang="en-US" altLang="zh-CN">
                <a:solidFill>
                  <a:schemeClr val="tx1"/>
                </a:solidFill>
              </a:rPr>
              <a:t>p</a:t>
            </a:r>
            <a:r>
              <a:rPr lang="zh-CN" altLang="en-US">
                <a:solidFill>
                  <a:schemeClr val="tx1"/>
                </a:solidFill>
              </a:rPr>
              <a:t>的类型用</a:t>
            </a:r>
            <a:r>
              <a:rPr lang="en-US" altLang="zh-CN" smtClean="0">
                <a:solidFill>
                  <a:schemeClr val="tx1"/>
                </a:solidFill>
              </a:rPr>
              <a:t>int (*)(</a:t>
            </a:r>
            <a:r>
              <a:rPr lang="en-US" altLang="zh-CN">
                <a:solidFill>
                  <a:schemeClr val="tx1"/>
                </a:solidFill>
              </a:rPr>
              <a:t>int,int)</a:t>
            </a:r>
            <a:r>
              <a:rPr lang="zh-CN" altLang="en-US">
                <a:solidFill>
                  <a:schemeClr val="tx1"/>
                </a:solidFill>
              </a:rPr>
              <a:t>表示。</a:t>
            </a:r>
            <a:endParaRPr lang="en-US" altLang="zh-CN">
              <a:solidFill>
                <a:schemeClr val="tx1"/>
              </a:solidFill>
            </a:endParaRPr>
          </a:p>
        </p:txBody>
      </p:sp>
      <p:sp>
        <p:nvSpPr>
          <p:cNvPr id="5" name="圆角矩形 4"/>
          <p:cNvSpPr/>
          <p:nvPr/>
        </p:nvSpPr>
        <p:spPr>
          <a:xfrm>
            <a:off x="1414706" y="3818760"/>
            <a:ext cx="2232957"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680">
              <a:lnSpc>
                <a:spcPct val="120000"/>
              </a:lnSpc>
              <a:defRPr/>
            </a:pPr>
            <a:r>
              <a:rPr lang="en-US" altLang="zh-CN" sz="1600">
                <a:solidFill>
                  <a:schemeClr val="tx1"/>
                </a:solidFill>
              </a:rPr>
              <a:t>int (*p)(int,int);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用函数指针变量调用函数</a:t>
            </a:r>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8.22】</a:t>
            </a:r>
            <a:r>
              <a:rPr lang="zh-CN" altLang="en-US" sz="2000">
                <a:solidFill>
                  <a:schemeClr val="accent1"/>
                </a:solidFill>
              </a:rPr>
              <a:t>用函数求整数</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中的大者。</a:t>
            </a:r>
          </a:p>
        </p:txBody>
      </p:sp>
      <p:sp>
        <p:nvSpPr>
          <p:cNvPr id="14" name="圆角矩形 12"/>
          <p:cNvSpPr/>
          <p:nvPr/>
        </p:nvSpPr>
        <p:spPr>
          <a:xfrm>
            <a:off x="768909" y="1920559"/>
            <a:ext cx="4359682" cy="4669084"/>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p>
          <a:p>
            <a:pPr defTabSz="363855">
              <a:lnSpc>
                <a:spcPct val="120000"/>
              </a:lnSpc>
            </a:pPr>
            <a:r>
              <a:rPr lang="en-US" altLang="zh-CN" sz="1400"/>
              <a:t>int main()</a:t>
            </a:r>
          </a:p>
          <a:p>
            <a:pPr defTabSz="363855">
              <a:lnSpc>
                <a:spcPct val="120000"/>
              </a:lnSpc>
            </a:pPr>
            <a:r>
              <a:rPr lang="en-US" altLang="zh-CN" sz="1400"/>
              <a:t>{	int max(int,int);	</a:t>
            </a:r>
            <a:r>
              <a:rPr lang="en-US" altLang="zh-CN" sz="1400">
                <a:solidFill>
                  <a:srgbClr val="008000"/>
                </a:solidFill>
              </a:rPr>
              <a:t>//</a:t>
            </a:r>
            <a:r>
              <a:rPr lang="zh-CN" altLang="en-US" sz="1400">
                <a:solidFill>
                  <a:srgbClr val="008000"/>
                </a:solidFill>
              </a:rPr>
              <a:t>函数声明</a:t>
            </a:r>
          </a:p>
          <a:p>
            <a:pPr defTabSz="363855">
              <a:lnSpc>
                <a:spcPct val="120000"/>
              </a:lnSpc>
            </a:pPr>
            <a:r>
              <a:rPr lang="zh-CN" altLang="en-US" sz="1400"/>
              <a:t>	</a:t>
            </a:r>
            <a:r>
              <a:rPr lang="en-US" altLang="zh-CN" sz="1400"/>
              <a:t>int a,b,c;</a:t>
            </a:r>
          </a:p>
          <a:p>
            <a:pPr defTabSz="363855">
              <a:lnSpc>
                <a:spcPct val="120000"/>
              </a:lnSpc>
            </a:pPr>
            <a:r>
              <a:rPr lang="en-US" altLang="zh-CN" sz="1400"/>
              <a:t>	printf("please enter a and b:");</a:t>
            </a:r>
          </a:p>
          <a:p>
            <a:pPr defTabSz="363855">
              <a:lnSpc>
                <a:spcPct val="120000"/>
              </a:lnSpc>
            </a:pPr>
            <a:r>
              <a:rPr lang="en-US" altLang="zh-CN" sz="1400"/>
              <a:t>	scanf("%d,%d",&amp;a,&amp;b);</a:t>
            </a:r>
          </a:p>
          <a:p>
            <a:pPr defTabSz="363855">
              <a:lnSpc>
                <a:spcPct val="120000"/>
              </a:lnSpc>
            </a:pPr>
            <a:r>
              <a:rPr lang="en-US" altLang="zh-CN" sz="1400"/>
              <a:t>	c=max(a,b);	</a:t>
            </a:r>
            <a:r>
              <a:rPr lang="en-US" altLang="zh-CN" sz="1400" smtClean="0"/>
              <a:t>	</a:t>
            </a:r>
            <a:r>
              <a:rPr lang="en-US" altLang="zh-CN" sz="1400" smtClean="0">
                <a:solidFill>
                  <a:srgbClr val="008000"/>
                </a:solidFill>
              </a:rPr>
              <a:t>//</a:t>
            </a:r>
            <a:r>
              <a:rPr lang="zh-CN" altLang="en-US" sz="1400">
                <a:solidFill>
                  <a:srgbClr val="008000"/>
                </a:solidFill>
              </a:rPr>
              <a:t>通过函数名调用</a:t>
            </a:r>
            <a:r>
              <a:rPr lang="en-US" altLang="zh-CN" sz="1400">
                <a:solidFill>
                  <a:srgbClr val="008000"/>
                </a:solidFill>
              </a:rPr>
              <a:t>max</a:t>
            </a:r>
            <a:r>
              <a:rPr lang="zh-CN" altLang="en-US" sz="1400">
                <a:solidFill>
                  <a:srgbClr val="008000"/>
                </a:solidFill>
              </a:rPr>
              <a:t>函数</a:t>
            </a:r>
          </a:p>
          <a:p>
            <a:pPr defTabSz="363855">
              <a:lnSpc>
                <a:spcPct val="120000"/>
              </a:lnSpc>
            </a:pPr>
            <a:r>
              <a:rPr lang="zh-CN" altLang="en-US" sz="1400"/>
              <a:t>	</a:t>
            </a:r>
            <a:r>
              <a:rPr lang="en-US" altLang="zh-CN" sz="1400"/>
              <a:t>printf("a=%d\nb=%d\nmax=%d\n",a,b,c);</a:t>
            </a:r>
          </a:p>
          <a:p>
            <a:pPr defTabSz="363855">
              <a:lnSpc>
                <a:spcPct val="120000"/>
              </a:lnSpc>
            </a:pPr>
            <a:r>
              <a:rPr lang="en-US" altLang="zh-CN" sz="1400"/>
              <a:t>	return 0;</a:t>
            </a:r>
          </a:p>
          <a:p>
            <a:pPr defTabSz="363855">
              <a:lnSpc>
                <a:spcPct val="120000"/>
              </a:lnSpc>
            </a:pPr>
            <a:r>
              <a:rPr lang="en-US" altLang="zh-CN" sz="1400"/>
              <a:t>}</a:t>
            </a:r>
          </a:p>
          <a:p>
            <a:pPr defTabSz="363855">
              <a:lnSpc>
                <a:spcPct val="120000"/>
              </a:lnSpc>
            </a:pPr>
            <a:endParaRPr lang="en-US" altLang="zh-CN" sz="1400"/>
          </a:p>
          <a:p>
            <a:pPr defTabSz="363855">
              <a:lnSpc>
                <a:spcPct val="120000"/>
              </a:lnSpc>
            </a:pPr>
            <a:r>
              <a:rPr lang="en-US" altLang="zh-CN" sz="1400"/>
              <a:t>int max(int x,int y)	</a:t>
            </a:r>
            <a:r>
              <a:rPr lang="en-US" altLang="zh-CN" sz="1400" smtClean="0"/>
              <a:t>	</a:t>
            </a:r>
            <a:r>
              <a:rPr lang="en-US" altLang="zh-CN" sz="1400" smtClean="0">
                <a:solidFill>
                  <a:srgbClr val="008000"/>
                </a:solidFill>
              </a:rPr>
              <a:t>//</a:t>
            </a:r>
            <a:r>
              <a:rPr lang="zh-CN" altLang="en-US" sz="1400">
                <a:solidFill>
                  <a:srgbClr val="008000"/>
                </a:solidFill>
              </a:rPr>
              <a:t>定义</a:t>
            </a:r>
            <a:r>
              <a:rPr lang="en-US" altLang="zh-CN" sz="1400">
                <a:solidFill>
                  <a:srgbClr val="008000"/>
                </a:solidFill>
              </a:rPr>
              <a:t>max</a:t>
            </a:r>
            <a:r>
              <a:rPr lang="zh-CN" altLang="en-US" sz="1400">
                <a:solidFill>
                  <a:srgbClr val="008000"/>
                </a:solidFill>
              </a:rPr>
              <a:t>函数</a:t>
            </a:r>
          </a:p>
          <a:p>
            <a:pPr defTabSz="363855">
              <a:lnSpc>
                <a:spcPct val="120000"/>
              </a:lnSpc>
            </a:pPr>
            <a:r>
              <a:rPr lang="en-US" altLang="zh-CN" sz="1400"/>
              <a:t>{	int z;</a:t>
            </a:r>
          </a:p>
          <a:p>
            <a:pPr defTabSz="363855">
              <a:lnSpc>
                <a:spcPct val="120000"/>
              </a:lnSpc>
            </a:pPr>
            <a:r>
              <a:rPr lang="en-US" altLang="zh-CN" sz="1400"/>
              <a:t>	if(x&gt;y) z=x;</a:t>
            </a:r>
          </a:p>
          <a:p>
            <a:pPr defTabSz="363855">
              <a:lnSpc>
                <a:spcPct val="120000"/>
              </a:lnSpc>
            </a:pPr>
            <a:r>
              <a:rPr lang="en-US" altLang="zh-CN" sz="1400"/>
              <a:t>	else z=y;</a:t>
            </a:r>
          </a:p>
          <a:p>
            <a:pPr defTabSz="363855">
              <a:lnSpc>
                <a:spcPct val="120000"/>
              </a:lnSpc>
            </a:pPr>
            <a:r>
              <a:rPr lang="en-US" altLang="zh-CN" sz="1400"/>
              <a:t>	return(z);</a:t>
            </a:r>
          </a:p>
          <a:p>
            <a:pPr defTabSz="363855">
              <a:lnSpc>
                <a:spcPct val="120000"/>
              </a:lnSpc>
            </a:pPr>
            <a:r>
              <a:rPr lang="en-US" altLang="zh-CN" sz="1400"/>
              <a:t>}</a:t>
            </a:r>
            <a:endParaRPr lang="zh-CN" altLang="en-US" sz="1400" b="1" dirty="0">
              <a:solidFill>
                <a:srgbClr val="008000"/>
              </a:solidFill>
            </a:endParaRPr>
          </a:p>
        </p:txBody>
      </p:sp>
      <p:sp>
        <p:nvSpPr>
          <p:cNvPr id="4" name="矩形 3"/>
          <p:cNvSpPr/>
          <p:nvPr/>
        </p:nvSpPr>
        <p:spPr>
          <a:xfrm>
            <a:off x="691932" y="1519835"/>
            <a:ext cx="2518638" cy="369332"/>
          </a:xfrm>
          <a:prstGeom prst="rect">
            <a:avLst/>
          </a:prstGeom>
        </p:spPr>
        <p:txBody>
          <a:bodyPr wrap="none">
            <a:spAutoFit/>
          </a:bodyPr>
          <a:lstStyle/>
          <a:p>
            <a:r>
              <a:rPr lang="zh-CN" altLang="en-US"/>
              <a:t>(1)通过函数名调用函数</a:t>
            </a:r>
          </a:p>
        </p:txBody>
      </p:sp>
      <p:pic>
        <p:nvPicPr>
          <p:cNvPr id="6" name="图片 5"/>
          <p:cNvPicPr>
            <a:picLocks noChangeAspect="1"/>
          </p:cNvPicPr>
          <p:nvPr/>
        </p:nvPicPr>
        <p:blipFill>
          <a:blip r:embed="rId3" cstate="print"/>
          <a:stretch>
            <a:fillRect/>
          </a:stretch>
        </p:blipFill>
        <p:spPr>
          <a:xfrm>
            <a:off x="2229288" y="5291841"/>
            <a:ext cx="3457575" cy="1123950"/>
          </a:xfrm>
          <a:prstGeom prst="rect">
            <a:avLst/>
          </a:prstGeom>
        </p:spPr>
      </p:pic>
      <p:sp>
        <p:nvSpPr>
          <p:cNvPr id="13" name="矩形 12"/>
          <p:cNvSpPr/>
          <p:nvPr/>
        </p:nvSpPr>
        <p:spPr>
          <a:xfrm>
            <a:off x="5540314" y="1519835"/>
            <a:ext cx="3966150" cy="369332"/>
          </a:xfrm>
          <a:prstGeom prst="rect">
            <a:avLst/>
          </a:prstGeom>
        </p:spPr>
        <p:txBody>
          <a:bodyPr wrap="none">
            <a:spAutoFit/>
          </a:bodyPr>
          <a:lstStyle/>
          <a:p>
            <a:r>
              <a:rPr lang="en-US" altLang="zh-CN"/>
              <a:t>(2) </a:t>
            </a:r>
            <a:r>
              <a:rPr lang="zh-CN" altLang="en-US"/>
              <a:t>通过指针变量调用它所指向的</a:t>
            </a:r>
            <a:r>
              <a:rPr lang="zh-CN" altLang="en-US" smtClean="0"/>
              <a:t>函数</a:t>
            </a:r>
            <a:endParaRPr lang="zh-CN" altLang="en-US"/>
          </a:p>
        </p:txBody>
      </p:sp>
      <p:sp>
        <p:nvSpPr>
          <p:cNvPr id="15" name="圆角矩形 12"/>
          <p:cNvSpPr/>
          <p:nvPr/>
        </p:nvSpPr>
        <p:spPr>
          <a:xfrm>
            <a:off x="5686863" y="1921411"/>
            <a:ext cx="4470929" cy="4669084"/>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p>
          <a:p>
            <a:pPr defTabSz="363855">
              <a:lnSpc>
                <a:spcPct val="120000"/>
              </a:lnSpc>
            </a:pPr>
            <a:r>
              <a:rPr lang="en-US" altLang="zh-CN" sz="1400"/>
              <a:t>int main()</a:t>
            </a:r>
          </a:p>
          <a:p>
            <a:pPr defTabSz="363855">
              <a:lnSpc>
                <a:spcPct val="120000"/>
              </a:lnSpc>
            </a:pPr>
            <a:r>
              <a:rPr lang="en-US" altLang="zh-CN" sz="1400"/>
              <a:t>{	int max(int,int);	</a:t>
            </a:r>
            <a:r>
              <a:rPr lang="en-US" altLang="zh-CN" sz="1400">
                <a:solidFill>
                  <a:srgbClr val="008000"/>
                </a:solidFill>
              </a:rPr>
              <a:t>//</a:t>
            </a:r>
            <a:r>
              <a:rPr lang="zh-CN" altLang="en-US" sz="1400">
                <a:solidFill>
                  <a:srgbClr val="008000"/>
                </a:solidFill>
              </a:rPr>
              <a:t>函数声明</a:t>
            </a:r>
          </a:p>
          <a:p>
            <a:pPr defTabSz="363855">
              <a:lnSpc>
                <a:spcPct val="120000"/>
              </a:lnSpc>
            </a:pPr>
            <a:r>
              <a:rPr lang="zh-CN" altLang="en-US" sz="1400"/>
              <a:t>	</a:t>
            </a:r>
            <a:r>
              <a:rPr lang="en-US" altLang="zh-CN" sz="1400">
                <a:solidFill>
                  <a:schemeClr val="accent6"/>
                </a:solidFill>
              </a:rPr>
              <a:t>int (*p)(int,int);</a:t>
            </a:r>
            <a:r>
              <a:rPr lang="en-US" altLang="zh-CN" sz="1400"/>
              <a:t>	</a:t>
            </a:r>
            <a:r>
              <a:rPr lang="en-US" altLang="zh-CN" sz="1400">
                <a:solidFill>
                  <a:srgbClr val="008000"/>
                </a:solidFill>
              </a:rPr>
              <a:t>//</a:t>
            </a:r>
            <a:r>
              <a:rPr lang="zh-CN" altLang="en-US" sz="1400">
                <a:solidFill>
                  <a:srgbClr val="008000"/>
                </a:solidFill>
              </a:rPr>
              <a:t>定义指向函数的指针变量</a:t>
            </a:r>
            <a:r>
              <a:rPr lang="en-US" altLang="zh-CN" sz="1400">
                <a:solidFill>
                  <a:srgbClr val="008000"/>
                </a:solidFill>
              </a:rPr>
              <a:t>p</a:t>
            </a:r>
          </a:p>
          <a:p>
            <a:pPr defTabSz="363855">
              <a:lnSpc>
                <a:spcPct val="120000"/>
              </a:lnSpc>
            </a:pPr>
            <a:r>
              <a:rPr lang="en-US" altLang="zh-CN" sz="1400"/>
              <a:t>	int a,b,c;</a:t>
            </a:r>
          </a:p>
          <a:p>
            <a:pPr defTabSz="363855">
              <a:lnSpc>
                <a:spcPct val="120000"/>
              </a:lnSpc>
            </a:pPr>
            <a:r>
              <a:rPr lang="en-US" altLang="zh-CN" sz="1400"/>
              <a:t>	</a:t>
            </a:r>
            <a:r>
              <a:rPr lang="en-US" altLang="zh-CN" sz="1400">
                <a:solidFill>
                  <a:schemeClr val="accent6"/>
                </a:solidFill>
              </a:rPr>
              <a:t>p=max;</a:t>
            </a:r>
            <a:r>
              <a:rPr lang="en-US" altLang="zh-CN" sz="1400"/>
              <a:t>	</a:t>
            </a:r>
            <a:r>
              <a:rPr lang="en-US" altLang="zh-CN" sz="1400" smtClean="0"/>
              <a:t>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max</a:t>
            </a:r>
            <a:r>
              <a:rPr lang="zh-CN" altLang="en-US" sz="1400">
                <a:solidFill>
                  <a:srgbClr val="008000"/>
                </a:solidFill>
              </a:rPr>
              <a:t>函数</a:t>
            </a:r>
          </a:p>
          <a:p>
            <a:pPr defTabSz="363855">
              <a:lnSpc>
                <a:spcPct val="120000"/>
              </a:lnSpc>
            </a:pPr>
            <a:r>
              <a:rPr lang="zh-CN" altLang="en-US" sz="1400"/>
              <a:t>	</a:t>
            </a:r>
            <a:r>
              <a:rPr lang="en-US" altLang="zh-CN" sz="1400"/>
              <a:t>printf("please enter a and b:");</a:t>
            </a:r>
          </a:p>
          <a:p>
            <a:pPr defTabSz="363855">
              <a:lnSpc>
                <a:spcPct val="120000"/>
              </a:lnSpc>
            </a:pPr>
            <a:r>
              <a:rPr lang="en-US" altLang="zh-CN" sz="1400"/>
              <a:t>	scanf("%d,%d",&amp;a,&amp;b);</a:t>
            </a:r>
          </a:p>
          <a:p>
            <a:pPr defTabSz="363855">
              <a:lnSpc>
                <a:spcPct val="120000"/>
              </a:lnSpc>
            </a:pPr>
            <a:r>
              <a:rPr lang="en-US" altLang="zh-CN" sz="1400"/>
              <a:t>	</a:t>
            </a:r>
            <a:r>
              <a:rPr lang="en-US" altLang="zh-CN" sz="1400">
                <a:solidFill>
                  <a:schemeClr val="accent6"/>
                </a:solidFill>
              </a:rPr>
              <a:t>c=(*p)(a,b);</a:t>
            </a:r>
            <a:r>
              <a:rPr lang="en-US" altLang="zh-CN" sz="1400"/>
              <a:t>	</a:t>
            </a:r>
            <a:r>
              <a:rPr lang="en-US" altLang="zh-CN" sz="1400" smtClean="0"/>
              <a:t>	</a:t>
            </a:r>
            <a:r>
              <a:rPr lang="en-US" altLang="zh-CN" sz="1400">
                <a:solidFill>
                  <a:srgbClr val="008000"/>
                </a:solidFill>
              </a:rPr>
              <a:t>//</a:t>
            </a:r>
            <a:r>
              <a:rPr lang="zh-CN" altLang="en-US" sz="1400">
                <a:solidFill>
                  <a:srgbClr val="008000"/>
                </a:solidFill>
              </a:rPr>
              <a:t>通过指针变量调用</a:t>
            </a:r>
            <a:r>
              <a:rPr lang="en-US" altLang="zh-CN" sz="1400">
                <a:solidFill>
                  <a:srgbClr val="008000"/>
                </a:solidFill>
              </a:rPr>
              <a:t>max</a:t>
            </a:r>
            <a:r>
              <a:rPr lang="zh-CN" altLang="en-US" sz="1400">
                <a:solidFill>
                  <a:srgbClr val="008000"/>
                </a:solidFill>
              </a:rPr>
              <a:t>函数</a:t>
            </a:r>
          </a:p>
          <a:p>
            <a:pPr defTabSz="363855">
              <a:lnSpc>
                <a:spcPct val="120000"/>
              </a:lnSpc>
            </a:pPr>
            <a:r>
              <a:rPr lang="zh-CN" altLang="en-US" sz="1400"/>
              <a:t>	</a:t>
            </a:r>
            <a:r>
              <a:rPr lang="en-US" altLang="zh-CN" sz="1400"/>
              <a:t>printf("a=%d\nb=%d\nmax=%d\n",a,b,c);</a:t>
            </a:r>
          </a:p>
          <a:p>
            <a:pPr defTabSz="363855">
              <a:lnSpc>
                <a:spcPct val="120000"/>
              </a:lnSpc>
            </a:pPr>
            <a:r>
              <a:rPr lang="en-US" altLang="zh-CN" sz="1400"/>
              <a:t>	return 0;</a:t>
            </a:r>
          </a:p>
          <a:p>
            <a:pPr defTabSz="363855">
              <a:lnSpc>
                <a:spcPct val="120000"/>
              </a:lnSpc>
            </a:pPr>
            <a:r>
              <a:rPr lang="en-US" altLang="zh-CN" sz="1400" smtClean="0"/>
              <a:t>}</a:t>
            </a:r>
            <a:endParaRPr lang="en-US" altLang="zh-CN" sz="1400"/>
          </a:p>
          <a:p>
            <a:pPr defTabSz="363855">
              <a:lnSpc>
                <a:spcPct val="120000"/>
              </a:lnSpc>
            </a:pPr>
            <a:r>
              <a:rPr lang="en-US" altLang="zh-CN" sz="1400"/>
              <a:t>int max(int x,int y</a:t>
            </a:r>
            <a:r>
              <a:rPr lang="en-US" altLang="zh-CN" sz="1400" smtClean="0"/>
              <a:t>)		</a:t>
            </a:r>
            <a:r>
              <a:rPr lang="en-US" altLang="zh-CN" sz="1400">
                <a:solidFill>
                  <a:srgbClr val="008000"/>
                </a:solidFill>
              </a:rPr>
              <a:t>//</a:t>
            </a:r>
            <a:r>
              <a:rPr lang="zh-CN" altLang="en-US" sz="1400">
                <a:solidFill>
                  <a:srgbClr val="008000"/>
                </a:solidFill>
              </a:rPr>
              <a:t>定义</a:t>
            </a:r>
            <a:r>
              <a:rPr lang="en-US" altLang="zh-CN" sz="1400">
                <a:solidFill>
                  <a:srgbClr val="008000"/>
                </a:solidFill>
              </a:rPr>
              <a:t>max</a:t>
            </a:r>
            <a:r>
              <a:rPr lang="zh-CN" altLang="en-US" sz="1400">
                <a:solidFill>
                  <a:srgbClr val="008000"/>
                </a:solidFill>
              </a:rPr>
              <a:t>函数</a:t>
            </a:r>
          </a:p>
          <a:p>
            <a:pPr defTabSz="363855">
              <a:lnSpc>
                <a:spcPct val="120000"/>
              </a:lnSpc>
            </a:pPr>
            <a:r>
              <a:rPr lang="en-US" altLang="zh-CN" sz="1400"/>
              <a:t>{	int z;</a:t>
            </a:r>
          </a:p>
          <a:p>
            <a:pPr defTabSz="363855">
              <a:lnSpc>
                <a:spcPct val="120000"/>
              </a:lnSpc>
            </a:pPr>
            <a:r>
              <a:rPr lang="en-US" altLang="zh-CN" sz="1400"/>
              <a:t>	if(x&gt;y)z=x;</a:t>
            </a:r>
          </a:p>
          <a:p>
            <a:pPr defTabSz="363855">
              <a:lnSpc>
                <a:spcPct val="120000"/>
              </a:lnSpc>
            </a:pPr>
            <a:r>
              <a:rPr lang="en-US" altLang="zh-CN" sz="1400"/>
              <a:t>	else z=y;</a:t>
            </a:r>
          </a:p>
          <a:p>
            <a:pPr defTabSz="363855">
              <a:lnSpc>
                <a:spcPct val="120000"/>
              </a:lnSpc>
            </a:pPr>
            <a:r>
              <a:rPr lang="en-US" altLang="zh-CN" sz="1400"/>
              <a:t>	return(z);</a:t>
            </a:r>
          </a:p>
          <a:p>
            <a:pPr defTabSz="363855">
              <a:lnSpc>
                <a:spcPct val="120000"/>
              </a:lnSpc>
            </a:pPr>
            <a:r>
              <a:rPr lang="en-US" altLang="zh-CN" sz="1400"/>
              <a:t>}</a:t>
            </a:r>
            <a:endParaRPr lang="zh-CN" altLang="en-US" sz="1400" b="1" dirty="0">
              <a:solidFill>
                <a:srgbClr val="008000"/>
              </a:solidFill>
            </a:endParaRPr>
          </a:p>
        </p:txBody>
      </p:sp>
      <p:graphicFrame>
        <p:nvGraphicFramePr>
          <p:cNvPr id="16" name="表格 15"/>
          <p:cNvGraphicFramePr>
            <a:graphicFrameLocks noGrp="1"/>
          </p:cNvGraphicFramePr>
          <p:nvPr/>
        </p:nvGraphicFramePr>
        <p:xfrm>
          <a:off x="10366634" y="2331530"/>
          <a:ext cx="1260000" cy="2916000"/>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val="20000"/>
                    </a:ext>
                  </a:extLst>
                </a:gridCol>
                <a:gridCol w="720000">
                  <a:extLst>
                    <a:ext uri="{9D8B030D-6E8A-4147-A177-3AD203B41FA5}">
                      <a16:colId xmlns:a16="http://schemas.microsoft.com/office/drawing/2014/main" val="20001"/>
                    </a:ext>
                  </a:extLst>
                </a:gridCol>
              </a:tblGrid>
              <a:tr h="324000">
                <a:tc>
                  <a:txBody>
                    <a:bodyPr/>
                    <a:lstStyle/>
                    <a:p>
                      <a:r>
                        <a:rPr lang="en-US" altLang="zh-CN" sz="1400" smtClean="0"/>
                        <a:t>max</a:t>
                      </a:r>
                      <a:endParaRPr lang="zh-CN" altLang="en-US" sz="1400"/>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4000">
                <a:tc>
                  <a:txBody>
                    <a:bodyPr/>
                    <a:lstStyle/>
                    <a:p>
                      <a:r>
                        <a:rPr lang="en-US" altLang="zh-CN" sz="1400" smtClean="0"/>
                        <a:t>p</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smtClean="0"/>
                        <a:t>指令</a:t>
                      </a:r>
                      <a:r>
                        <a:rPr lang="en-US" altLang="zh-CN" sz="1400" smtClean="0"/>
                        <a:t>1</a:t>
                      </a:r>
                      <a:endParaRPr lang="zh-CN" altLang="en-US" sz="1400"/>
                    </a:p>
                  </a:txBody>
                  <a:tcPr marT="0" marB="0" anchor="ctr">
                    <a:lnL w="12700" cmpd="sng">
                      <a:noFill/>
                    </a:lnL>
                    <a:lnR w="12700" cmpd="sng">
                      <a:noFill/>
                    </a:lnR>
                    <a:lnT w="12700" cmpd="sng">
                      <a:noFill/>
                    </a:lnT>
                  </a:tcPr>
                </a:tc>
                <a:extLst>
                  <a:ext uri="{0D108BD9-81ED-4DB2-BD59-A6C34878D82A}">
                    <a16:rowId xmlns:a16="http://schemas.microsoft.com/office/drawing/2014/main" val="10001"/>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smtClean="0"/>
                        <a:t>指令</a:t>
                      </a:r>
                      <a:r>
                        <a:rPr lang="en-US" altLang="zh-CN" sz="1400" smtClean="0"/>
                        <a:t>2</a:t>
                      </a:r>
                      <a:endParaRPr lang="zh-CN" altLang="en-US" sz="1400"/>
                    </a:p>
                  </a:txBody>
                  <a:tcPr marT="0" marB="0" anchor="ctr">
                    <a:lnL w="12700" cmpd="sng">
                      <a:noFill/>
                    </a:lnL>
                    <a:lnR w="12700" cmpd="sng">
                      <a:noFill/>
                    </a:lnR>
                  </a:tcPr>
                </a:tc>
                <a:extLst>
                  <a:ext uri="{0D108BD9-81ED-4DB2-BD59-A6C34878D82A}">
                    <a16:rowId xmlns:a16="http://schemas.microsoft.com/office/drawing/2014/main" val="10002"/>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nchor="ctr">
                    <a:lnL w="12700" cmpd="sng">
                      <a:noFill/>
                    </a:lnL>
                    <a:lnR w="12700" cmpd="sng">
                      <a:noFill/>
                    </a:lnR>
                  </a:tcPr>
                </a:tc>
                <a:extLst>
                  <a:ext uri="{0D108BD9-81ED-4DB2-BD59-A6C34878D82A}">
                    <a16:rowId xmlns:a16="http://schemas.microsoft.com/office/drawing/2014/main" val="10003"/>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nchor="ctr">
                    <a:lnL w="12700" cmpd="sng">
                      <a:noFill/>
                    </a:lnL>
                    <a:lnR w="12700" cmpd="sng">
                      <a:noFill/>
                    </a:lnR>
                  </a:tcPr>
                </a:tc>
                <a:extLst>
                  <a:ext uri="{0D108BD9-81ED-4DB2-BD59-A6C34878D82A}">
                    <a16:rowId xmlns:a16="http://schemas.microsoft.com/office/drawing/2014/main" val="10004"/>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3">
                  <a:txBody>
                    <a:bodyPr/>
                    <a:lstStyle/>
                    <a:p>
                      <a:endParaRPr lang="zh-CN"/>
                    </a:p>
                  </a:txBody>
                  <a:tcPr marT="0" marB="0" anchor="ctr">
                    <a:lnL w="12700" cmpd="sng">
                      <a:noFill/>
                    </a:lnL>
                    <a:lnR w="12700" cmpd="sng">
                      <a:noFill/>
                    </a:lnR>
                    <a:blipFill>
                      <a:blip r:embed="rId4"/>
                      <a:stretch>
                        <a:fillRect l="-74790" t="-166250" r="-840" b="-33750"/>
                      </a:stretch>
                    </a:blipFill>
                  </a:tcPr>
                </a:tc>
                <a:extLst>
                  <a:ext uri="{0D108BD9-81ED-4DB2-BD59-A6C34878D82A}">
                    <a16:rowId xmlns:a16="http://schemas.microsoft.com/office/drawing/2014/main" val="10005"/>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zh-CN"/>
                    </a:p>
                  </a:txBody>
                  <a:tcPr marT="0" marB="0" anchor="ctr">
                    <a:lnL w="12700" cmpd="sng">
                      <a:noFill/>
                    </a:lnL>
                    <a:lnR w="12700" cmpd="sng">
                      <a:noFill/>
                    </a:lnR>
                  </a:tcPr>
                </a:tc>
                <a:extLst>
                  <a:ext uri="{0D108BD9-81ED-4DB2-BD59-A6C34878D82A}">
                    <a16:rowId xmlns:a16="http://schemas.microsoft.com/office/drawing/2014/main" val="10006"/>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zh-CN"/>
                    </a:p>
                  </a:txBody>
                  <a:tcPr marT="0" marB="0" anchor="ctr">
                    <a:lnL w="12700" cmpd="sng">
                      <a:noFill/>
                    </a:lnL>
                    <a:lnR w="12700" cmpd="sng">
                      <a:noFill/>
                    </a:lnR>
                  </a:tcPr>
                </a:tc>
                <a:extLst>
                  <a:ext uri="{0D108BD9-81ED-4DB2-BD59-A6C34878D82A}">
                    <a16:rowId xmlns:a16="http://schemas.microsoft.com/office/drawing/2014/main" val="10007"/>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nchor="ctr">
                    <a:lnL w="12700" cmpd="sng">
                      <a:noFill/>
                    </a:lnL>
                    <a:lnR w="12700" cmpd="sng">
                      <a:noFill/>
                    </a:lnR>
                  </a:tcPr>
                </a:tc>
                <a:extLst>
                  <a:ext uri="{0D108BD9-81ED-4DB2-BD59-A6C34878D82A}">
                    <a16:rowId xmlns:a16="http://schemas.microsoft.com/office/drawing/2014/main" val="10008"/>
                  </a:ext>
                </a:extLst>
              </a:tr>
            </a:tbl>
          </a:graphicData>
        </a:graphic>
      </p:graphicFrame>
      <p:cxnSp>
        <p:nvCxnSpPr>
          <p:cNvPr id="17" name="直接箭头连接符 16"/>
          <p:cNvCxnSpPr/>
          <p:nvPr/>
        </p:nvCxnSpPr>
        <p:spPr>
          <a:xfrm>
            <a:off x="10366634" y="2650850"/>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0651" y="180299"/>
            <a:ext cx="10515600" cy="1325563"/>
          </a:xfrm>
        </p:spPr>
        <p:txBody>
          <a:bodyPr/>
          <a:lstStyle/>
          <a:p>
            <a:r>
              <a:rPr lang="zh-CN" altLang="en-US" smtClean="0"/>
              <a:t>怎样定义指针变量</a:t>
            </a:r>
            <a:endParaRPr lang="zh-CN" altLang="en-US"/>
          </a:p>
        </p:txBody>
      </p:sp>
      <p:sp>
        <p:nvSpPr>
          <p:cNvPr id="4" name="矩形 3"/>
          <p:cNvSpPr/>
          <p:nvPr/>
        </p:nvSpPr>
        <p:spPr>
          <a:xfrm>
            <a:off x="839551" y="1226462"/>
            <a:ext cx="36576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mtClean="0"/>
              <a:t>类型名 *指针变量名</a:t>
            </a:r>
            <a:r>
              <a:rPr lang="en-US" altLang="zh-CN" sz="2400" b="1" smtClean="0"/>
              <a:t>;</a:t>
            </a:r>
            <a:endParaRPr lang="zh-CN" altLang="en-US" sz="2400" b="1"/>
          </a:p>
        </p:txBody>
      </p:sp>
      <p:sp>
        <p:nvSpPr>
          <p:cNvPr id="5" name="圆角矩形 4"/>
          <p:cNvSpPr/>
          <p:nvPr/>
        </p:nvSpPr>
        <p:spPr>
          <a:xfrm>
            <a:off x="4874838" y="1226462"/>
            <a:ext cx="3657600" cy="558800"/>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defTabSz="363855"/>
            <a:r>
              <a:rPr lang="en-US" altLang="zh-CN" smtClean="0">
                <a:solidFill>
                  <a:schemeClr val="tx1"/>
                </a:solidFill>
              </a:rPr>
              <a:t>int </a:t>
            </a:r>
            <a:r>
              <a:rPr lang="zh-CN" altLang="en-US" smtClean="0">
                <a:solidFill>
                  <a:schemeClr val="tx1"/>
                </a:solidFill>
              </a:rPr>
              <a:t>*</a:t>
            </a:r>
            <a:r>
              <a:rPr lang="en-US" altLang="zh-CN" smtClean="0">
                <a:solidFill>
                  <a:schemeClr val="tx1"/>
                </a:solidFill>
              </a:rPr>
              <a:t>pointer_1</a:t>
            </a:r>
            <a:r>
              <a:rPr lang="en-US" altLang="zh-CN">
                <a:solidFill>
                  <a:schemeClr val="tx1"/>
                </a:solidFill>
              </a:rPr>
              <a:t>, </a:t>
            </a:r>
            <a:r>
              <a:rPr lang="zh-CN" altLang="en-US" smtClean="0">
                <a:solidFill>
                  <a:schemeClr val="tx1"/>
                </a:solidFill>
              </a:rPr>
              <a:t>*</a:t>
            </a:r>
            <a:r>
              <a:rPr lang="en-US" altLang="zh-CN" smtClean="0">
                <a:solidFill>
                  <a:schemeClr val="tx1"/>
                </a:solidFill>
              </a:rPr>
              <a:t>pointer_2</a:t>
            </a:r>
            <a:r>
              <a:rPr lang="en-US" altLang="zh-CN">
                <a:solidFill>
                  <a:schemeClr val="tx1"/>
                </a:solidFill>
              </a:rPr>
              <a:t>;</a:t>
            </a:r>
            <a:endParaRPr lang="zh-CN" altLang="en-US">
              <a:solidFill>
                <a:srgbClr val="008000"/>
              </a:solidFill>
            </a:endParaRPr>
          </a:p>
        </p:txBody>
      </p:sp>
      <p:sp>
        <p:nvSpPr>
          <p:cNvPr id="6" name="MH_Desc_1"/>
          <p:cNvSpPr/>
          <p:nvPr>
            <p:custDataLst>
              <p:tags r:id="rId1"/>
            </p:custDataLst>
          </p:nvPr>
        </p:nvSpPr>
        <p:spPr>
          <a:xfrm>
            <a:off x="839551" y="1911647"/>
            <a:ext cx="10522778" cy="427514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左端的</a:t>
            </a:r>
            <a:r>
              <a:rPr lang="en-US" altLang="zh-CN">
                <a:solidFill>
                  <a:schemeClr val="tx1"/>
                </a:solidFill>
              </a:rPr>
              <a:t>int</a:t>
            </a:r>
            <a:r>
              <a:rPr lang="zh-CN" altLang="en-US">
                <a:solidFill>
                  <a:schemeClr val="tx1"/>
                </a:solidFill>
              </a:rPr>
              <a:t>是在定义指针变量时必须指定的“</a:t>
            </a:r>
            <a:r>
              <a:rPr lang="zh-CN" altLang="en-US" b="1">
                <a:solidFill>
                  <a:schemeClr val="tx1"/>
                </a:solidFill>
              </a:rPr>
              <a:t>基类型</a:t>
            </a:r>
            <a:r>
              <a:rPr lang="zh-CN" altLang="en-US">
                <a:solidFill>
                  <a:schemeClr val="tx1"/>
                </a:solidFill>
              </a:rPr>
              <a:t>”。指针变量的基类型用来指定此指针变量可以指向的变量的类型</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smtClean="0">
                <a:solidFill>
                  <a:schemeClr val="tx1"/>
                </a:solidFill>
              </a:rPr>
              <a:t>前面</a:t>
            </a:r>
            <a:r>
              <a:rPr lang="zh-CN" altLang="en-US">
                <a:solidFill>
                  <a:schemeClr val="tx1"/>
                </a:solidFill>
              </a:rPr>
              <a:t>介绍过基本的数据类型</a:t>
            </a:r>
            <a:r>
              <a:rPr lang="en-US" altLang="zh-CN">
                <a:solidFill>
                  <a:schemeClr val="tx1"/>
                </a:solidFill>
              </a:rPr>
              <a:t>(</a:t>
            </a:r>
            <a:r>
              <a:rPr lang="zh-CN" altLang="en-US">
                <a:solidFill>
                  <a:schemeClr val="tx1"/>
                </a:solidFill>
              </a:rPr>
              <a:t>如</a:t>
            </a:r>
            <a:r>
              <a:rPr lang="en-US" altLang="zh-CN">
                <a:solidFill>
                  <a:schemeClr val="tx1"/>
                </a:solidFill>
              </a:rPr>
              <a:t>int,char</a:t>
            </a:r>
            <a:r>
              <a:rPr lang="zh-CN" altLang="en-US">
                <a:solidFill>
                  <a:schemeClr val="tx1"/>
                </a:solidFill>
              </a:rPr>
              <a:t>，</a:t>
            </a:r>
            <a:r>
              <a:rPr lang="en-US" altLang="zh-CN">
                <a:solidFill>
                  <a:schemeClr val="tx1"/>
                </a:solidFill>
              </a:rPr>
              <a:t>float</a:t>
            </a:r>
            <a:r>
              <a:rPr lang="zh-CN" altLang="en-US">
                <a:solidFill>
                  <a:schemeClr val="tx1"/>
                </a:solidFill>
              </a:rPr>
              <a:t>等</a:t>
            </a:r>
            <a:r>
              <a:rPr lang="en-US" altLang="zh-CN">
                <a:solidFill>
                  <a:schemeClr val="tx1"/>
                </a:solidFill>
              </a:rPr>
              <a:t>)</a:t>
            </a:r>
            <a:r>
              <a:rPr lang="zh-CN" altLang="en-US">
                <a:solidFill>
                  <a:schemeClr val="tx1"/>
                </a:solidFill>
              </a:rPr>
              <a:t>，既然有这些类型的变量，就可以有指向这些类型变量的指针，因此，指针变量是基本数据类型派生出来的类型，它不能离开基本类型而独立存在</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smtClean="0">
                <a:solidFill>
                  <a:schemeClr val="tx1"/>
                </a:solidFill>
              </a:rPr>
              <a:t>在</a:t>
            </a:r>
            <a:r>
              <a:rPr lang="zh-CN" altLang="en-US">
                <a:solidFill>
                  <a:schemeClr val="tx1"/>
                </a:solidFill>
              </a:rPr>
              <a:t>定义指针变量时要</a:t>
            </a:r>
            <a:r>
              <a:rPr lang="zh-CN" altLang="en-US" b="1">
                <a:solidFill>
                  <a:schemeClr val="tx1"/>
                </a:solidFill>
              </a:rPr>
              <a:t>注意</a:t>
            </a:r>
            <a:r>
              <a:rPr lang="en-US" altLang="zh-CN">
                <a:solidFill>
                  <a:schemeClr val="tx1"/>
                </a:solidFill>
              </a:rPr>
              <a:t>: </a:t>
            </a:r>
          </a:p>
          <a:p>
            <a:pPr algn="just">
              <a:lnSpc>
                <a:spcPct val="150000"/>
              </a:lnSpc>
              <a:defRPr/>
            </a:pPr>
            <a:r>
              <a:rPr lang="en-US" altLang="zh-CN" smtClean="0">
                <a:solidFill>
                  <a:schemeClr val="tx1"/>
                </a:solidFill>
              </a:rPr>
              <a:t>(1) </a:t>
            </a:r>
            <a:r>
              <a:rPr lang="zh-CN" altLang="en-US" smtClean="0">
                <a:solidFill>
                  <a:schemeClr val="tx1"/>
                </a:solidFill>
              </a:rPr>
              <a:t>指针</a:t>
            </a:r>
            <a:r>
              <a:rPr lang="zh-CN" altLang="en-US">
                <a:solidFill>
                  <a:schemeClr val="tx1"/>
                </a:solidFill>
              </a:rPr>
              <a:t>变量前面的</a:t>
            </a:r>
            <a:r>
              <a:rPr lang="zh-CN" altLang="en-US" smtClean="0">
                <a:solidFill>
                  <a:schemeClr val="tx1"/>
                </a:solidFill>
              </a:rPr>
              <a:t>“*”</a:t>
            </a:r>
            <a:r>
              <a:rPr lang="zh-CN" altLang="en-US">
                <a:solidFill>
                  <a:schemeClr val="tx1"/>
                </a:solidFill>
              </a:rPr>
              <a:t>表示该变量为指针型变量。指针变量</a:t>
            </a:r>
            <a:r>
              <a:rPr lang="zh-CN" altLang="en-US" smtClean="0">
                <a:solidFill>
                  <a:schemeClr val="tx1"/>
                </a:solidFill>
              </a:rPr>
              <a:t>名则不包含“*”。</a:t>
            </a:r>
            <a:endParaRPr lang="en-US" altLang="zh-CN" smtClean="0">
              <a:solidFill>
                <a:schemeClr val="tx1"/>
              </a:solidFill>
            </a:endParaRPr>
          </a:p>
          <a:p>
            <a:pPr algn="just">
              <a:lnSpc>
                <a:spcPct val="150000"/>
              </a:lnSpc>
              <a:defRPr/>
            </a:pPr>
            <a:r>
              <a:rPr lang="en-US" altLang="zh-CN">
                <a:solidFill>
                  <a:schemeClr val="tx1"/>
                </a:solidFill>
              </a:rPr>
              <a:t>(2) </a:t>
            </a:r>
            <a:r>
              <a:rPr lang="zh-CN" altLang="en-US">
                <a:solidFill>
                  <a:schemeClr val="tx1"/>
                </a:solidFill>
              </a:rPr>
              <a:t>在定义指针变量时必须指定基类型。</a:t>
            </a:r>
            <a:r>
              <a:rPr lang="zh-CN" altLang="en-US" b="1">
                <a:solidFill>
                  <a:schemeClr val="tx1"/>
                </a:solidFill>
              </a:rPr>
              <a:t>一个变量的指针的含义包括两个方面，一是以存储单元编号表示的纯地址（如编号为</a:t>
            </a:r>
            <a:r>
              <a:rPr lang="en-US" altLang="zh-CN" b="1">
                <a:solidFill>
                  <a:schemeClr val="tx1"/>
                </a:solidFill>
              </a:rPr>
              <a:t>2000</a:t>
            </a:r>
            <a:r>
              <a:rPr lang="zh-CN" altLang="en-US" b="1">
                <a:solidFill>
                  <a:schemeClr val="tx1"/>
                </a:solidFill>
              </a:rPr>
              <a:t>的字节），一是它指向的存储单元的数据类型（如</a:t>
            </a:r>
            <a:r>
              <a:rPr lang="en-US" altLang="zh-CN" b="1">
                <a:solidFill>
                  <a:schemeClr val="tx1"/>
                </a:solidFill>
              </a:rPr>
              <a:t>int,char,float</a:t>
            </a:r>
            <a:r>
              <a:rPr lang="zh-CN" altLang="en-US" b="1">
                <a:solidFill>
                  <a:schemeClr val="tx1"/>
                </a:solidFill>
              </a:rPr>
              <a:t>等）</a:t>
            </a:r>
            <a:r>
              <a:rPr lang="zh-CN" altLang="en-US" smtClean="0">
                <a:solidFill>
                  <a:schemeClr val="tx1"/>
                </a:solidFill>
              </a:rPr>
              <a:t>。</a:t>
            </a:r>
            <a:endParaRPr lang="en-US" altLang="zh-CN" smtClean="0">
              <a:solidFill>
                <a:schemeClr val="tx1"/>
              </a:solidFill>
            </a:endParaRPr>
          </a:p>
          <a:p>
            <a:pPr algn="just">
              <a:lnSpc>
                <a:spcPct val="150000"/>
              </a:lnSpc>
              <a:defRPr/>
            </a:pPr>
            <a:r>
              <a:rPr lang="en-US" altLang="zh-CN">
                <a:solidFill>
                  <a:schemeClr val="tx1"/>
                </a:solidFill>
              </a:rPr>
              <a:t>(3) </a:t>
            </a:r>
            <a:r>
              <a:rPr lang="zh-CN" altLang="en-US">
                <a:solidFill>
                  <a:schemeClr val="tx1"/>
                </a:solidFill>
              </a:rPr>
              <a:t>如何表示指针类型。</a:t>
            </a:r>
            <a:r>
              <a:rPr lang="zh-CN" altLang="en-US" b="1">
                <a:solidFill>
                  <a:schemeClr val="tx1"/>
                </a:solidFill>
              </a:rPr>
              <a:t>指向整型数据的指针类型表示为“</a:t>
            </a:r>
            <a:r>
              <a:rPr lang="en-US" altLang="zh-CN" b="1" smtClean="0">
                <a:solidFill>
                  <a:schemeClr val="tx1"/>
                </a:solidFill>
              </a:rPr>
              <a:t>int </a:t>
            </a:r>
            <a:r>
              <a:rPr lang="zh-CN" altLang="en-US" b="1" smtClean="0">
                <a:solidFill>
                  <a:schemeClr val="tx1"/>
                </a:solidFill>
              </a:rPr>
              <a:t>*</a:t>
            </a:r>
            <a:r>
              <a:rPr lang="en-US" altLang="zh-CN" b="1" smtClean="0">
                <a:solidFill>
                  <a:schemeClr val="tx1"/>
                </a:solidFill>
              </a:rPr>
              <a:t>”</a:t>
            </a:r>
            <a:r>
              <a:rPr lang="zh-CN" altLang="en-US" b="1">
                <a:solidFill>
                  <a:schemeClr val="tx1"/>
                </a:solidFill>
              </a:rPr>
              <a:t>，读作“指向</a:t>
            </a:r>
            <a:r>
              <a:rPr lang="en-US" altLang="zh-CN" b="1">
                <a:solidFill>
                  <a:schemeClr val="tx1"/>
                </a:solidFill>
              </a:rPr>
              <a:t>int</a:t>
            </a:r>
            <a:r>
              <a:rPr lang="zh-CN" altLang="en-US" b="1">
                <a:solidFill>
                  <a:schemeClr val="tx1"/>
                </a:solidFill>
              </a:rPr>
              <a:t>的指针”或简称“</a:t>
            </a:r>
            <a:r>
              <a:rPr lang="en-US" altLang="zh-CN" b="1">
                <a:solidFill>
                  <a:schemeClr val="tx1"/>
                </a:solidFill>
              </a:rPr>
              <a:t>int</a:t>
            </a:r>
            <a:r>
              <a:rPr lang="zh-CN" altLang="en-US" b="1">
                <a:solidFill>
                  <a:schemeClr val="tx1"/>
                </a:solidFill>
              </a:rPr>
              <a:t>指针”</a:t>
            </a:r>
            <a:r>
              <a:rPr lang="zh-CN" altLang="en-US" smtClean="0">
                <a:solidFill>
                  <a:schemeClr val="tx1"/>
                </a:solidFill>
              </a:rPr>
              <a:t>。</a:t>
            </a:r>
            <a:endParaRPr lang="en-US" altLang="zh-CN" smtClean="0">
              <a:solidFill>
                <a:schemeClr val="tx1"/>
              </a:solidFill>
            </a:endParaRPr>
          </a:p>
          <a:p>
            <a:pPr algn="just">
              <a:lnSpc>
                <a:spcPct val="150000"/>
              </a:lnSpc>
              <a:defRPr/>
            </a:pPr>
            <a:r>
              <a:rPr lang="en-US" altLang="zh-CN">
                <a:solidFill>
                  <a:schemeClr val="tx1"/>
                </a:solidFill>
              </a:rPr>
              <a:t>(4</a:t>
            </a:r>
            <a:r>
              <a:rPr lang="en-US" altLang="zh-CN" smtClean="0">
                <a:solidFill>
                  <a:schemeClr val="tx1"/>
                </a:solidFill>
              </a:rPr>
              <a:t>) </a:t>
            </a:r>
            <a:r>
              <a:rPr lang="zh-CN" altLang="en-US" smtClean="0">
                <a:solidFill>
                  <a:schemeClr val="tx1"/>
                </a:solidFill>
              </a:rPr>
              <a:t>指针</a:t>
            </a:r>
            <a:r>
              <a:rPr lang="zh-CN" altLang="en-US">
                <a:solidFill>
                  <a:schemeClr val="tx1"/>
                </a:solidFill>
              </a:rPr>
              <a:t>变量中只能存放地址（指针），不要将一个整数赋给一个指针变量。</a:t>
            </a:r>
            <a:endParaRPr lang="en-US" altLang="zh-CN">
              <a:solidFill>
                <a:schemeClr val="tx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怎样定义和使用指向函数的指针变量</a:t>
            </a:r>
          </a:p>
        </p:txBody>
      </p:sp>
      <p:sp>
        <p:nvSpPr>
          <p:cNvPr id="7" name="矩形 6"/>
          <p:cNvSpPr/>
          <p:nvPr/>
        </p:nvSpPr>
        <p:spPr>
          <a:xfrm>
            <a:off x="1159565" y="1457924"/>
            <a:ext cx="4267199"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b="1" smtClean="0"/>
              <a:t>类型名 </a:t>
            </a:r>
            <a:r>
              <a:rPr lang="en-US" altLang="zh-CN" b="1" smtClean="0"/>
              <a:t>(*</a:t>
            </a:r>
            <a:r>
              <a:rPr lang="zh-CN" altLang="en-US" b="1" smtClean="0"/>
              <a:t>指针变量名</a:t>
            </a:r>
            <a:r>
              <a:rPr lang="en-US" altLang="zh-CN" b="1" smtClean="0"/>
              <a:t>)(</a:t>
            </a:r>
            <a:r>
              <a:rPr lang="zh-CN" altLang="en-US" b="1" smtClean="0"/>
              <a:t>函数参数表列</a:t>
            </a:r>
            <a:r>
              <a:rPr lang="en-US" altLang="zh-CN" b="1" smtClean="0"/>
              <a:t>)</a:t>
            </a:r>
            <a:endParaRPr lang="zh-CN" altLang="en-US" b="1"/>
          </a:p>
        </p:txBody>
      </p:sp>
      <p:sp>
        <p:nvSpPr>
          <p:cNvPr id="8" name="MH_Desc_1"/>
          <p:cNvSpPr/>
          <p:nvPr>
            <p:custDataLst>
              <p:tags r:id="rId1"/>
            </p:custDataLst>
          </p:nvPr>
        </p:nvSpPr>
        <p:spPr>
          <a:xfrm>
            <a:off x="1159565" y="2067339"/>
            <a:ext cx="9942444" cy="356814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en-US" altLang="zh-CN" smtClean="0">
                <a:solidFill>
                  <a:schemeClr val="tx1"/>
                </a:solidFill>
              </a:rPr>
              <a:t>(</a:t>
            </a:r>
            <a:r>
              <a:rPr lang="en-US" altLang="zh-CN">
                <a:solidFill>
                  <a:schemeClr val="tx1"/>
                </a:solidFill>
              </a:rPr>
              <a:t>1) </a:t>
            </a:r>
            <a:r>
              <a:rPr lang="zh-CN" altLang="en-US">
                <a:solidFill>
                  <a:schemeClr val="tx1"/>
                </a:solidFill>
              </a:rPr>
              <a:t>定义指向函数的指针变量，并不意味着这个指针变量可以指向任何函数，它只能指向在定义时指定的类型的函数</a:t>
            </a:r>
            <a:r>
              <a:rPr lang="zh-CN" altLang="en-US" smtClean="0">
                <a:solidFill>
                  <a:schemeClr val="tx1"/>
                </a:solidFill>
              </a:rPr>
              <a:t>。</a:t>
            </a:r>
            <a:endParaRPr lang="en-US" altLang="zh-CN" smtClean="0">
              <a:solidFill>
                <a:schemeClr val="tx1"/>
              </a:solidFill>
            </a:endParaRPr>
          </a:p>
          <a:p>
            <a:pPr algn="just">
              <a:lnSpc>
                <a:spcPct val="120000"/>
              </a:lnSpc>
              <a:spcAft>
                <a:spcPts val="600"/>
              </a:spcAft>
              <a:defRPr/>
            </a:pPr>
            <a:r>
              <a:rPr lang="en-US" altLang="zh-CN">
                <a:solidFill>
                  <a:schemeClr val="tx1"/>
                </a:solidFill>
              </a:rPr>
              <a:t>(2)  </a:t>
            </a:r>
            <a:r>
              <a:rPr lang="zh-CN" altLang="en-US">
                <a:solidFill>
                  <a:schemeClr val="tx1"/>
                </a:solidFill>
              </a:rPr>
              <a:t>如果要用指针调用函数，必须先使指针变量指向该函数</a:t>
            </a:r>
            <a:r>
              <a:rPr lang="zh-CN" altLang="en-US" smtClean="0">
                <a:solidFill>
                  <a:schemeClr val="tx1"/>
                </a:solidFill>
              </a:rPr>
              <a:t>。</a:t>
            </a:r>
            <a:endParaRPr lang="zh-CN" altLang="en-US">
              <a:solidFill>
                <a:schemeClr val="tx1"/>
              </a:solidFill>
            </a:endParaRPr>
          </a:p>
          <a:p>
            <a:pPr algn="just">
              <a:lnSpc>
                <a:spcPct val="120000"/>
              </a:lnSpc>
              <a:spcAft>
                <a:spcPts val="600"/>
              </a:spcAft>
              <a:defRPr/>
            </a:pPr>
            <a:r>
              <a:rPr lang="en-US" altLang="zh-CN">
                <a:solidFill>
                  <a:schemeClr val="tx1"/>
                </a:solidFill>
              </a:rPr>
              <a:t>(3) </a:t>
            </a:r>
            <a:r>
              <a:rPr lang="zh-CN" altLang="en-US">
                <a:solidFill>
                  <a:schemeClr val="tx1"/>
                </a:solidFill>
              </a:rPr>
              <a:t>在给函数指针变量赋值时，只须给出函数名而不必给出</a:t>
            </a:r>
            <a:r>
              <a:rPr lang="zh-CN" altLang="en-US" smtClean="0">
                <a:solidFill>
                  <a:schemeClr val="tx1"/>
                </a:solidFill>
              </a:rPr>
              <a:t>参数</a:t>
            </a:r>
            <a:r>
              <a:rPr lang="zh-CN" altLang="en-US">
                <a:solidFill>
                  <a:schemeClr val="tx1"/>
                </a:solidFill>
              </a:rPr>
              <a:t>。</a:t>
            </a:r>
            <a:endParaRPr lang="en-US" altLang="zh-CN">
              <a:solidFill>
                <a:schemeClr val="tx1"/>
              </a:solidFill>
            </a:endParaRPr>
          </a:p>
          <a:p>
            <a:pPr algn="just">
              <a:lnSpc>
                <a:spcPct val="120000"/>
              </a:lnSpc>
              <a:spcAft>
                <a:spcPts val="600"/>
              </a:spcAft>
              <a:defRPr/>
            </a:pPr>
            <a:r>
              <a:rPr lang="en-US" altLang="zh-CN" smtClean="0">
                <a:solidFill>
                  <a:schemeClr val="tx1"/>
                </a:solidFill>
              </a:rPr>
              <a:t>(</a:t>
            </a:r>
            <a:r>
              <a:rPr lang="en-US" altLang="zh-CN">
                <a:solidFill>
                  <a:schemeClr val="tx1"/>
                </a:solidFill>
              </a:rPr>
              <a:t>4) </a:t>
            </a:r>
            <a:r>
              <a:rPr lang="zh-CN" altLang="en-US">
                <a:solidFill>
                  <a:schemeClr val="tx1"/>
                </a:solidFill>
              </a:rPr>
              <a:t>用函数指针变量调用函数时，只须将</a:t>
            </a:r>
            <a:r>
              <a:rPr lang="en-US" altLang="zh-CN">
                <a:solidFill>
                  <a:schemeClr val="tx1"/>
                </a:solidFill>
              </a:rPr>
              <a:t>(*p)</a:t>
            </a:r>
            <a:r>
              <a:rPr lang="zh-CN" altLang="en-US">
                <a:solidFill>
                  <a:schemeClr val="tx1"/>
                </a:solidFill>
              </a:rPr>
              <a:t>代替函数名即可（</a:t>
            </a:r>
            <a:r>
              <a:rPr lang="en-US" altLang="zh-CN">
                <a:solidFill>
                  <a:schemeClr val="tx1"/>
                </a:solidFill>
              </a:rPr>
              <a:t>p</a:t>
            </a:r>
            <a:r>
              <a:rPr lang="zh-CN" altLang="en-US">
                <a:solidFill>
                  <a:schemeClr val="tx1"/>
                </a:solidFill>
              </a:rPr>
              <a:t>为指针变量名），在</a:t>
            </a:r>
            <a:r>
              <a:rPr lang="en-US" altLang="zh-CN">
                <a:solidFill>
                  <a:schemeClr val="tx1"/>
                </a:solidFill>
              </a:rPr>
              <a:t>(*p)</a:t>
            </a:r>
            <a:r>
              <a:rPr lang="zh-CN" altLang="en-US">
                <a:solidFill>
                  <a:schemeClr val="tx1"/>
                </a:solidFill>
              </a:rPr>
              <a:t>之后的括号中根据需要写上实参</a:t>
            </a:r>
            <a:r>
              <a:rPr lang="zh-CN" altLang="en-US" smtClean="0">
                <a:solidFill>
                  <a:schemeClr val="tx1"/>
                </a:solidFill>
              </a:rPr>
              <a:t>。</a:t>
            </a:r>
            <a:endParaRPr lang="en-US" altLang="zh-CN" smtClean="0">
              <a:solidFill>
                <a:schemeClr val="tx1"/>
              </a:solidFill>
            </a:endParaRPr>
          </a:p>
          <a:p>
            <a:pPr algn="just">
              <a:lnSpc>
                <a:spcPct val="120000"/>
              </a:lnSpc>
              <a:spcAft>
                <a:spcPts val="600"/>
              </a:spcAft>
              <a:defRPr/>
            </a:pPr>
            <a:r>
              <a:rPr lang="en-US" altLang="zh-CN" smtClean="0">
                <a:solidFill>
                  <a:schemeClr val="tx1"/>
                </a:solidFill>
              </a:rPr>
              <a:t>(</a:t>
            </a:r>
            <a:r>
              <a:rPr lang="en-US" altLang="zh-CN">
                <a:solidFill>
                  <a:schemeClr val="tx1"/>
                </a:solidFill>
              </a:rPr>
              <a:t>5) </a:t>
            </a:r>
            <a:r>
              <a:rPr lang="zh-CN" altLang="en-US">
                <a:solidFill>
                  <a:schemeClr val="tx1"/>
                </a:solidFill>
              </a:rPr>
              <a:t>对指向函数的指针变量不能进行算术运算，如</a:t>
            </a:r>
            <a:r>
              <a:rPr lang="en-US" altLang="zh-CN">
                <a:solidFill>
                  <a:schemeClr val="tx1"/>
                </a:solidFill>
              </a:rPr>
              <a:t>p+n,p++,p--</a:t>
            </a:r>
            <a:r>
              <a:rPr lang="zh-CN" altLang="en-US">
                <a:solidFill>
                  <a:schemeClr val="tx1"/>
                </a:solidFill>
              </a:rPr>
              <a:t>等运算是无意义的</a:t>
            </a:r>
            <a:r>
              <a:rPr lang="zh-CN" altLang="en-US" smtClean="0">
                <a:solidFill>
                  <a:schemeClr val="tx1"/>
                </a:solidFill>
              </a:rPr>
              <a:t>。</a:t>
            </a:r>
            <a:endParaRPr lang="zh-CN" altLang="en-US">
              <a:solidFill>
                <a:schemeClr val="tx1"/>
              </a:solidFill>
            </a:endParaRPr>
          </a:p>
          <a:p>
            <a:pPr algn="just">
              <a:lnSpc>
                <a:spcPct val="120000"/>
              </a:lnSpc>
              <a:spcAft>
                <a:spcPts val="600"/>
              </a:spcAft>
              <a:defRPr/>
            </a:pPr>
            <a:r>
              <a:rPr lang="en-US" altLang="zh-CN">
                <a:solidFill>
                  <a:schemeClr val="tx1"/>
                </a:solidFill>
              </a:rPr>
              <a:t>(6) </a:t>
            </a:r>
            <a:r>
              <a:rPr lang="zh-CN" altLang="en-US">
                <a:solidFill>
                  <a:schemeClr val="tx1"/>
                </a:solidFill>
              </a:rPr>
              <a:t>用函数名调用函数，只能调用所指定的一个函数，而通过指针变量调用函数比较灵活，可以根据不同情况先后调用不同的函数</a:t>
            </a:r>
            <a:r>
              <a:rPr lang="zh-CN" altLang="en-US" smtClean="0">
                <a:solidFill>
                  <a:schemeClr val="tx1"/>
                </a:solidFill>
              </a:rPr>
              <a:t>。</a:t>
            </a:r>
            <a:endParaRPr lang="zh-CN" altLang="en-US" dirty="0">
              <a:solidFill>
                <a:schemeClr val="tx1"/>
              </a:solidFill>
            </a:endParaRPr>
          </a:p>
        </p:txBody>
      </p:sp>
      <p:sp>
        <p:nvSpPr>
          <p:cNvPr id="15" name="圆角矩形 14"/>
          <p:cNvSpPr/>
          <p:nvPr/>
        </p:nvSpPr>
        <p:spPr>
          <a:xfrm>
            <a:off x="5800889" y="1441173"/>
            <a:ext cx="1882059" cy="417444"/>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855">
              <a:lnSpc>
                <a:spcPct val="120000"/>
              </a:lnSpc>
            </a:pPr>
            <a:r>
              <a:rPr lang="en-US" altLang="zh-CN" sz="1600"/>
              <a:t>int </a:t>
            </a:r>
            <a:r>
              <a:rPr lang="en-US" altLang="zh-CN" sz="1600" smtClean="0"/>
              <a:t>(*p)(int,int);</a:t>
            </a:r>
            <a:endParaRPr lang="en-US" altLang="zh-CN" sz="16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怎样定义和使用指向函数的指针变量</a:t>
            </a:r>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8.23】</a:t>
            </a:r>
            <a:r>
              <a:rPr lang="zh-CN" altLang="en-US" sz="2000">
                <a:solidFill>
                  <a:schemeClr val="accent1"/>
                </a:solidFill>
              </a:rPr>
              <a:t>输入两个整数，然后让用户选择</a:t>
            </a:r>
            <a:r>
              <a:rPr lang="en-US" altLang="zh-CN" sz="2000">
                <a:solidFill>
                  <a:schemeClr val="accent1"/>
                </a:solidFill>
              </a:rPr>
              <a:t>1</a:t>
            </a:r>
            <a:r>
              <a:rPr lang="zh-CN" altLang="en-US" sz="2000">
                <a:solidFill>
                  <a:schemeClr val="accent1"/>
                </a:solidFill>
              </a:rPr>
              <a:t>或</a:t>
            </a:r>
            <a:r>
              <a:rPr lang="en-US" altLang="zh-CN" sz="2000">
                <a:solidFill>
                  <a:schemeClr val="accent1"/>
                </a:solidFill>
              </a:rPr>
              <a:t>2</a:t>
            </a:r>
            <a:r>
              <a:rPr lang="zh-CN" altLang="en-US" sz="2000">
                <a:solidFill>
                  <a:schemeClr val="accent1"/>
                </a:solidFill>
              </a:rPr>
              <a:t>，选</a:t>
            </a:r>
            <a:r>
              <a:rPr lang="en-US" altLang="zh-CN" sz="2000">
                <a:solidFill>
                  <a:schemeClr val="accent1"/>
                </a:solidFill>
              </a:rPr>
              <a:t>1</a:t>
            </a:r>
            <a:r>
              <a:rPr lang="zh-CN" altLang="en-US" sz="2000">
                <a:solidFill>
                  <a:schemeClr val="accent1"/>
                </a:solidFill>
              </a:rPr>
              <a:t>时调用</a:t>
            </a:r>
            <a:r>
              <a:rPr lang="en-US" altLang="zh-CN" sz="2000">
                <a:solidFill>
                  <a:schemeClr val="accent1"/>
                </a:solidFill>
              </a:rPr>
              <a:t>max</a:t>
            </a:r>
            <a:r>
              <a:rPr lang="zh-CN" altLang="en-US" sz="2000">
                <a:solidFill>
                  <a:schemeClr val="accent1"/>
                </a:solidFill>
              </a:rPr>
              <a:t>函数，输出二者中的大数，选</a:t>
            </a:r>
            <a:r>
              <a:rPr lang="en-US" altLang="zh-CN" sz="2000">
                <a:solidFill>
                  <a:schemeClr val="accent1"/>
                </a:solidFill>
              </a:rPr>
              <a:t>2</a:t>
            </a:r>
            <a:r>
              <a:rPr lang="zh-CN" altLang="en-US" sz="2000">
                <a:solidFill>
                  <a:schemeClr val="accent1"/>
                </a:solidFill>
              </a:rPr>
              <a:t>时调用</a:t>
            </a:r>
            <a:r>
              <a:rPr lang="en-US" altLang="zh-CN" sz="2000">
                <a:solidFill>
                  <a:schemeClr val="accent1"/>
                </a:solidFill>
              </a:rPr>
              <a:t>min</a:t>
            </a:r>
            <a:r>
              <a:rPr lang="zh-CN" altLang="en-US" sz="2000">
                <a:solidFill>
                  <a:schemeClr val="accent1"/>
                </a:solidFill>
              </a:rPr>
              <a:t>函数，输出二者中的小数。</a:t>
            </a:r>
          </a:p>
        </p:txBody>
      </p:sp>
      <p:sp>
        <p:nvSpPr>
          <p:cNvPr id="11" name="圆角矩形 12"/>
          <p:cNvSpPr/>
          <p:nvPr/>
        </p:nvSpPr>
        <p:spPr>
          <a:xfrm>
            <a:off x="758969" y="1873633"/>
            <a:ext cx="9528031" cy="4735889"/>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855">
              <a:lnSpc>
                <a:spcPct val="120000"/>
              </a:lnSpc>
            </a:pPr>
            <a:r>
              <a:rPr lang="en-US" altLang="zh-CN" sz="1400"/>
              <a:t>#include &lt;stdio.h&gt;</a:t>
            </a:r>
          </a:p>
          <a:p>
            <a:pPr defTabSz="363855">
              <a:lnSpc>
                <a:spcPct val="120000"/>
              </a:lnSpc>
            </a:pPr>
            <a:r>
              <a:rPr lang="en-US" altLang="zh-CN" sz="1400"/>
              <a:t>int main()</a:t>
            </a:r>
          </a:p>
          <a:p>
            <a:pPr defTabSz="363855">
              <a:lnSpc>
                <a:spcPct val="120000"/>
              </a:lnSpc>
            </a:pPr>
            <a:r>
              <a:rPr lang="en-US" altLang="zh-CN" sz="1400"/>
              <a:t>{	int max(int,int);	</a:t>
            </a:r>
            <a:r>
              <a:rPr lang="en-US" altLang="zh-CN" sz="1400">
                <a:solidFill>
                  <a:srgbClr val="008000"/>
                </a:solidFill>
              </a:rPr>
              <a:t>//</a:t>
            </a:r>
            <a:r>
              <a:rPr lang="zh-CN" altLang="en-US" sz="1400">
                <a:solidFill>
                  <a:srgbClr val="008000"/>
                </a:solidFill>
              </a:rPr>
              <a:t>函数声明</a:t>
            </a:r>
          </a:p>
          <a:p>
            <a:pPr defTabSz="363855">
              <a:lnSpc>
                <a:spcPct val="120000"/>
              </a:lnSpc>
            </a:pPr>
            <a:r>
              <a:rPr lang="zh-CN" altLang="en-US" sz="1400"/>
              <a:t>	</a:t>
            </a:r>
            <a:r>
              <a:rPr lang="en-US" altLang="zh-CN" sz="1400"/>
              <a:t>int min(int x,int y);	</a:t>
            </a:r>
            <a:r>
              <a:rPr lang="en-US" altLang="zh-CN" sz="1400">
                <a:solidFill>
                  <a:srgbClr val="008000"/>
                </a:solidFill>
              </a:rPr>
              <a:t>//</a:t>
            </a:r>
            <a:r>
              <a:rPr lang="zh-CN" altLang="en-US" sz="1400">
                <a:solidFill>
                  <a:srgbClr val="008000"/>
                </a:solidFill>
              </a:rPr>
              <a:t>函数声明</a:t>
            </a:r>
          </a:p>
          <a:p>
            <a:pPr defTabSz="363855">
              <a:lnSpc>
                <a:spcPct val="120000"/>
              </a:lnSpc>
            </a:pPr>
            <a:r>
              <a:rPr lang="zh-CN" altLang="en-US" sz="1400"/>
              <a:t>	</a:t>
            </a:r>
            <a:r>
              <a:rPr lang="en-US" altLang="zh-CN" sz="1400">
                <a:solidFill>
                  <a:schemeClr val="accent6"/>
                </a:solidFill>
              </a:rPr>
              <a:t>int (*p)(int,int);</a:t>
            </a:r>
            <a:r>
              <a:rPr lang="en-US" altLang="zh-CN" sz="1400"/>
              <a:t>	</a:t>
            </a:r>
            <a:r>
              <a:rPr lang="en-US" altLang="zh-CN" sz="1400">
                <a:solidFill>
                  <a:srgbClr val="008000"/>
                </a:solidFill>
              </a:rPr>
              <a:t>//</a:t>
            </a:r>
            <a:r>
              <a:rPr lang="zh-CN" altLang="en-US" sz="1400">
                <a:solidFill>
                  <a:srgbClr val="008000"/>
                </a:solidFill>
              </a:rPr>
              <a:t>定义指向函数的指针变量</a:t>
            </a:r>
          </a:p>
          <a:p>
            <a:pPr defTabSz="363855">
              <a:lnSpc>
                <a:spcPct val="120000"/>
              </a:lnSpc>
            </a:pPr>
            <a:r>
              <a:rPr lang="zh-CN" altLang="en-US" sz="1400"/>
              <a:t>	</a:t>
            </a:r>
            <a:r>
              <a:rPr lang="en-US" altLang="zh-CN" sz="1400"/>
              <a:t>int a,b,c,n;</a:t>
            </a:r>
          </a:p>
          <a:p>
            <a:pPr defTabSz="363855">
              <a:lnSpc>
                <a:spcPct val="120000"/>
              </a:lnSpc>
            </a:pPr>
            <a:r>
              <a:rPr lang="en-US" altLang="zh-CN" sz="1400"/>
              <a:t>	printf("please enter a and b:");</a:t>
            </a:r>
          </a:p>
          <a:p>
            <a:pPr defTabSz="363855">
              <a:lnSpc>
                <a:spcPct val="120000"/>
              </a:lnSpc>
            </a:pPr>
            <a:r>
              <a:rPr lang="en-US" altLang="zh-CN" sz="1400"/>
              <a:t>	scanf("%d,%d",&amp;a,&amp;b);</a:t>
            </a:r>
          </a:p>
          <a:p>
            <a:pPr defTabSz="363855">
              <a:lnSpc>
                <a:spcPct val="120000"/>
              </a:lnSpc>
            </a:pPr>
            <a:r>
              <a:rPr lang="en-US" altLang="zh-CN" sz="1400"/>
              <a:t>	printf("please choose 1 or 2:");</a:t>
            </a:r>
          </a:p>
          <a:p>
            <a:pPr defTabSz="363855">
              <a:lnSpc>
                <a:spcPct val="120000"/>
              </a:lnSpc>
            </a:pPr>
            <a:r>
              <a:rPr lang="en-US" altLang="zh-CN" sz="1400"/>
              <a:t>	scanf("%d",&amp;n);	</a:t>
            </a:r>
            <a:r>
              <a:rPr lang="en-US" altLang="zh-CN" sz="1400">
                <a:solidFill>
                  <a:srgbClr val="008000"/>
                </a:solidFill>
              </a:rPr>
              <a:t>//</a:t>
            </a:r>
            <a:r>
              <a:rPr lang="zh-CN" altLang="en-US" sz="1400">
                <a:solidFill>
                  <a:srgbClr val="008000"/>
                </a:solidFill>
              </a:rPr>
              <a:t>输入</a:t>
            </a:r>
            <a:r>
              <a:rPr lang="en-US" altLang="zh-CN" sz="1400">
                <a:solidFill>
                  <a:srgbClr val="008000"/>
                </a:solidFill>
              </a:rPr>
              <a:t>1</a:t>
            </a:r>
            <a:r>
              <a:rPr lang="zh-CN" altLang="en-US" sz="1400">
                <a:solidFill>
                  <a:srgbClr val="008000"/>
                </a:solidFill>
              </a:rPr>
              <a:t>戓</a:t>
            </a:r>
            <a:r>
              <a:rPr lang="en-US" altLang="zh-CN" sz="1400">
                <a:solidFill>
                  <a:srgbClr val="008000"/>
                </a:solidFill>
              </a:rPr>
              <a:t>2</a:t>
            </a:r>
          </a:p>
          <a:p>
            <a:pPr defTabSz="363855">
              <a:lnSpc>
                <a:spcPct val="120000"/>
              </a:lnSpc>
            </a:pPr>
            <a:r>
              <a:rPr lang="en-US" altLang="zh-CN" sz="1400"/>
              <a:t>	if(n==1) </a:t>
            </a:r>
            <a:r>
              <a:rPr lang="en-US" altLang="zh-CN" sz="1400">
                <a:solidFill>
                  <a:schemeClr val="accent6"/>
                </a:solidFill>
              </a:rPr>
              <a:t>p=max;</a:t>
            </a:r>
            <a:r>
              <a:rPr lang="en-US" altLang="zh-CN" sz="1400"/>
              <a:t>	</a:t>
            </a:r>
            <a:r>
              <a:rPr lang="en-US" altLang="zh-CN" sz="1400">
                <a:solidFill>
                  <a:srgbClr val="008000"/>
                </a:solidFill>
              </a:rPr>
              <a:t>//</a:t>
            </a:r>
            <a:r>
              <a:rPr lang="zh-CN" altLang="en-US" sz="1400">
                <a:solidFill>
                  <a:srgbClr val="008000"/>
                </a:solidFill>
              </a:rPr>
              <a:t>如输入</a:t>
            </a:r>
            <a:r>
              <a:rPr lang="en-US" altLang="zh-CN" sz="1400">
                <a:solidFill>
                  <a:srgbClr val="008000"/>
                </a:solidFill>
              </a:rPr>
              <a:t>1</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max</a:t>
            </a:r>
            <a:r>
              <a:rPr lang="zh-CN" altLang="en-US" sz="1400">
                <a:solidFill>
                  <a:srgbClr val="008000"/>
                </a:solidFill>
              </a:rPr>
              <a:t>函数</a:t>
            </a:r>
          </a:p>
          <a:p>
            <a:pPr defTabSz="363855">
              <a:lnSpc>
                <a:spcPct val="120000"/>
              </a:lnSpc>
            </a:pPr>
            <a:r>
              <a:rPr lang="zh-CN" altLang="en-US" sz="1400"/>
              <a:t>	</a:t>
            </a:r>
            <a:r>
              <a:rPr lang="en-US" altLang="zh-CN" sz="1400"/>
              <a:t>else if (n==2) </a:t>
            </a:r>
            <a:r>
              <a:rPr lang="en-US" altLang="zh-CN" sz="1400">
                <a:solidFill>
                  <a:schemeClr val="accent6"/>
                </a:solidFill>
              </a:rPr>
              <a:t>p=min;</a:t>
            </a:r>
            <a:r>
              <a:rPr lang="en-US" altLang="zh-CN" sz="1400"/>
              <a:t>	</a:t>
            </a:r>
            <a:r>
              <a:rPr lang="en-US" altLang="zh-CN" sz="1400">
                <a:solidFill>
                  <a:srgbClr val="008000"/>
                </a:solidFill>
              </a:rPr>
              <a:t>//</a:t>
            </a:r>
            <a:r>
              <a:rPr lang="zh-CN" altLang="en-US" sz="1400">
                <a:solidFill>
                  <a:srgbClr val="008000"/>
                </a:solidFill>
              </a:rPr>
              <a:t>如输入</a:t>
            </a:r>
            <a:r>
              <a:rPr lang="en-US" altLang="zh-CN" sz="1400">
                <a:solidFill>
                  <a:srgbClr val="008000"/>
                </a:solidFill>
              </a:rPr>
              <a:t>2</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min</a:t>
            </a:r>
            <a:r>
              <a:rPr lang="zh-CN" altLang="en-US" sz="1400">
                <a:solidFill>
                  <a:srgbClr val="008000"/>
                </a:solidFill>
              </a:rPr>
              <a:t>函数</a:t>
            </a:r>
          </a:p>
          <a:p>
            <a:pPr defTabSz="363855">
              <a:lnSpc>
                <a:spcPct val="120000"/>
              </a:lnSpc>
            </a:pPr>
            <a:r>
              <a:rPr lang="zh-CN" altLang="en-US" sz="1400"/>
              <a:t>	</a:t>
            </a:r>
            <a:r>
              <a:rPr lang="en-US" altLang="zh-CN" sz="1400">
                <a:solidFill>
                  <a:schemeClr val="accent6"/>
                </a:solidFill>
              </a:rPr>
              <a:t>c=(*p)(a,b);</a:t>
            </a:r>
            <a:r>
              <a:rPr lang="en-US" altLang="zh-CN" sz="1400"/>
              <a:t>	</a:t>
            </a:r>
            <a:r>
              <a:rPr lang="en-US" altLang="zh-CN" sz="1400" smtClean="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p</a:t>
            </a:r>
            <a:r>
              <a:rPr lang="zh-CN" altLang="en-US" sz="1400">
                <a:solidFill>
                  <a:srgbClr val="008000"/>
                </a:solidFill>
              </a:rPr>
              <a:t>指向的函数</a:t>
            </a:r>
          </a:p>
          <a:p>
            <a:pPr defTabSz="363855">
              <a:lnSpc>
                <a:spcPct val="120000"/>
              </a:lnSpc>
            </a:pPr>
            <a:r>
              <a:rPr lang="zh-CN" altLang="en-US" sz="1400"/>
              <a:t>	</a:t>
            </a:r>
            <a:r>
              <a:rPr lang="en-US" altLang="zh-CN" sz="1400"/>
              <a:t>printf("a=%d,b=%d\n",a,b);</a:t>
            </a:r>
          </a:p>
          <a:p>
            <a:pPr defTabSz="363855">
              <a:lnSpc>
                <a:spcPct val="120000"/>
              </a:lnSpc>
            </a:pPr>
            <a:r>
              <a:rPr lang="en-US" altLang="zh-CN" sz="1400"/>
              <a:t>	if(n==1) printf("max=%d\n",c);</a:t>
            </a:r>
          </a:p>
          <a:p>
            <a:pPr defTabSz="363855">
              <a:lnSpc>
                <a:spcPct val="120000"/>
              </a:lnSpc>
            </a:pPr>
            <a:r>
              <a:rPr lang="en-US" altLang="zh-CN" sz="1400"/>
              <a:t>	else printf("min=%d\n",c);</a:t>
            </a:r>
          </a:p>
          <a:p>
            <a:pPr defTabSz="363855">
              <a:lnSpc>
                <a:spcPct val="120000"/>
              </a:lnSpc>
            </a:pPr>
            <a:r>
              <a:rPr lang="en-US" altLang="zh-CN" sz="1400"/>
              <a:t>	return 0;</a:t>
            </a:r>
          </a:p>
          <a:p>
            <a:pPr defTabSz="363855">
              <a:lnSpc>
                <a:spcPct val="120000"/>
              </a:lnSpc>
            </a:pPr>
            <a:r>
              <a:rPr lang="en-US" altLang="zh-CN" sz="1400"/>
              <a:t>}</a:t>
            </a:r>
          </a:p>
          <a:p>
            <a:pPr defTabSz="363855">
              <a:lnSpc>
                <a:spcPct val="120000"/>
              </a:lnSpc>
            </a:pPr>
            <a:endParaRPr lang="en-US" altLang="zh-CN" sz="1400"/>
          </a:p>
          <a:p>
            <a:pPr defTabSz="363855">
              <a:lnSpc>
                <a:spcPct val="120000"/>
              </a:lnSpc>
            </a:pPr>
            <a:r>
              <a:rPr lang="en-US" altLang="zh-CN" sz="1400"/>
              <a:t>int max(int x,int y)</a:t>
            </a:r>
          </a:p>
          <a:p>
            <a:pPr defTabSz="363855">
              <a:lnSpc>
                <a:spcPct val="120000"/>
              </a:lnSpc>
            </a:pPr>
            <a:r>
              <a:rPr lang="en-US" altLang="zh-CN" sz="1400"/>
              <a:t>{	int z;</a:t>
            </a:r>
          </a:p>
          <a:p>
            <a:pPr defTabSz="363855">
              <a:lnSpc>
                <a:spcPct val="120000"/>
              </a:lnSpc>
            </a:pPr>
            <a:r>
              <a:rPr lang="en-US" altLang="zh-CN" sz="1400"/>
              <a:t>	if(x&gt;y) z=x;</a:t>
            </a:r>
          </a:p>
          <a:p>
            <a:pPr defTabSz="363855">
              <a:lnSpc>
                <a:spcPct val="120000"/>
              </a:lnSpc>
            </a:pPr>
            <a:r>
              <a:rPr lang="en-US" altLang="zh-CN" sz="1400"/>
              <a:t>	else z=y;</a:t>
            </a:r>
          </a:p>
          <a:p>
            <a:pPr defTabSz="363855">
              <a:lnSpc>
                <a:spcPct val="120000"/>
              </a:lnSpc>
            </a:pPr>
            <a:r>
              <a:rPr lang="en-US" altLang="zh-CN" sz="1400"/>
              <a:t>	return(z);</a:t>
            </a:r>
          </a:p>
          <a:p>
            <a:pPr defTabSz="363855">
              <a:lnSpc>
                <a:spcPct val="120000"/>
              </a:lnSpc>
            </a:pPr>
            <a:r>
              <a:rPr lang="en-US" altLang="zh-CN" sz="1400"/>
              <a:t>}</a:t>
            </a:r>
          </a:p>
          <a:p>
            <a:pPr defTabSz="363855">
              <a:lnSpc>
                <a:spcPct val="120000"/>
              </a:lnSpc>
            </a:pPr>
            <a:endParaRPr lang="en-US" altLang="zh-CN" sz="1400"/>
          </a:p>
          <a:p>
            <a:pPr defTabSz="363855">
              <a:lnSpc>
                <a:spcPct val="120000"/>
              </a:lnSpc>
            </a:pPr>
            <a:r>
              <a:rPr lang="en-US" altLang="zh-CN" sz="1400"/>
              <a:t>int min(int x,int y)</a:t>
            </a:r>
          </a:p>
          <a:p>
            <a:pPr defTabSz="363855">
              <a:lnSpc>
                <a:spcPct val="120000"/>
              </a:lnSpc>
            </a:pPr>
            <a:r>
              <a:rPr lang="en-US" altLang="zh-CN" sz="1400"/>
              <a:t>{	int z;</a:t>
            </a:r>
          </a:p>
          <a:p>
            <a:pPr defTabSz="363855">
              <a:lnSpc>
                <a:spcPct val="120000"/>
              </a:lnSpc>
            </a:pPr>
            <a:r>
              <a:rPr lang="en-US" altLang="zh-CN" sz="1400"/>
              <a:t>	if(x&lt;y) z=x;</a:t>
            </a:r>
          </a:p>
          <a:p>
            <a:pPr defTabSz="363855">
              <a:lnSpc>
                <a:spcPct val="120000"/>
              </a:lnSpc>
            </a:pPr>
            <a:r>
              <a:rPr lang="en-US" altLang="zh-CN" sz="1400"/>
              <a:t>	else z=y;</a:t>
            </a:r>
          </a:p>
          <a:p>
            <a:pPr defTabSz="363855">
              <a:lnSpc>
                <a:spcPct val="120000"/>
              </a:lnSpc>
            </a:pPr>
            <a:r>
              <a:rPr lang="en-US" altLang="zh-CN" sz="1400"/>
              <a:t>	return(z);</a:t>
            </a:r>
          </a:p>
          <a:p>
            <a:pPr defTabSz="363855">
              <a:lnSpc>
                <a:spcPct val="120000"/>
              </a:lnSpc>
            </a:pPr>
            <a:r>
              <a:rPr lang="en-US" altLang="zh-CN" sz="1400"/>
              <a:t>}</a:t>
            </a:r>
            <a:endParaRPr lang="zh-CN" altLang="en-US" sz="1400" b="1" dirty="0">
              <a:solidFill>
                <a:srgbClr val="008000"/>
              </a:solidFill>
            </a:endParaRPr>
          </a:p>
        </p:txBody>
      </p:sp>
      <p:cxnSp>
        <p:nvCxnSpPr>
          <p:cNvPr id="12" name="直接连接符 11"/>
          <p:cNvCxnSpPr/>
          <p:nvPr/>
        </p:nvCxnSpPr>
        <p:spPr>
          <a:xfrm>
            <a:off x="5422875" y="1873633"/>
            <a:ext cx="0" cy="4735889"/>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5260127" y="2394986"/>
            <a:ext cx="325496" cy="260107"/>
            <a:chOff x="5926033" y="1926699"/>
            <a:chExt cx="325496" cy="260107"/>
          </a:xfrm>
        </p:grpSpPr>
        <p:sp>
          <p:nvSpPr>
            <p:cNvPr id="19" name="MH_Other_2"/>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6"/>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7"/>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5" name="组合 24"/>
          <p:cNvGrpSpPr/>
          <p:nvPr/>
        </p:nvGrpSpPr>
        <p:grpSpPr>
          <a:xfrm>
            <a:off x="5260127" y="5648008"/>
            <a:ext cx="325496" cy="260106"/>
            <a:chOff x="5926033" y="5434781"/>
            <a:chExt cx="325496" cy="260106"/>
          </a:xfrm>
        </p:grpSpPr>
        <p:sp>
          <p:nvSpPr>
            <p:cNvPr id="26" name="MH_Other_8"/>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9"/>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0"/>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7" name="图片 6"/>
          <p:cNvPicPr>
            <a:picLocks noChangeAspect="1"/>
          </p:cNvPicPr>
          <p:nvPr/>
        </p:nvPicPr>
        <p:blipFill>
          <a:blip r:embed="rId15" cstate="print"/>
          <a:stretch>
            <a:fillRect/>
          </a:stretch>
        </p:blipFill>
        <p:spPr>
          <a:xfrm>
            <a:off x="7568440" y="2176877"/>
            <a:ext cx="3495675" cy="1152525"/>
          </a:xfrm>
          <a:prstGeom prst="rect">
            <a:avLst/>
          </a:prstGeom>
        </p:spPr>
      </p:pic>
      <p:pic>
        <p:nvPicPr>
          <p:cNvPr id="8" name="图片 7"/>
          <p:cNvPicPr>
            <a:picLocks noChangeAspect="1"/>
          </p:cNvPicPr>
          <p:nvPr/>
        </p:nvPicPr>
        <p:blipFill>
          <a:blip r:embed="rId16" cstate="print"/>
          <a:stretch>
            <a:fillRect/>
          </a:stretch>
        </p:blipFill>
        <p:spPr>
          <a:xfrm>
            <a:off x="7591629" y="3986444"/>
            <a:ext cx="3495675" cy="1126705"/>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用指向函数的指针作函数参数</a:t>
            </a:r>
          </a:p>
        </p:txBody>
      </p:sp>
      <p:sp>
        <p:nvSpPr>
          <p:cNvPr id="8" name="MH_Desc_1"/>
          <p:cNvSpPr/>
          <p:nvPr>
            <p:custDataLst>
              <p:tags r:id="rId1"/>
            </p:custDataLst>
          </p:nvPr>
        </p:nvSpPr>
        <p:spPr>
          <a:xfrm>
            <a:off x="1159565" y="1451113"/>
            <a:ext cx="9942444" cy="41843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b="1">
                <a:solidFill>
                  <a:schemeClr val="tx1"/>
                </a:solidFill>
              </a:rPr>
              <a:t>指向函数的指针变量的一个重要用途是把函数的入口地址作为参数传递到其他函数。</a:t>
            </a:r>
          </a:p>
          <a:p>
            <a:pPr algn="just">
              <a:lnSpc>
                <a:spcPct val="120000"/>
              </a:lnSpc>
              <a:spcAft>
                <a:spcPts val="600"/>
              </a:spcAft>
              <a:defRPr/>
            </a:pPr>
            <a:r>
              <a:rPr lang="zh-CN" altLang="en-US" smtClean="0">
                <a:solidFill>
                  <a:schemeClr val="tx1"/>
                </a:solidFill>
              </a:rPr>
              <a:t>指向</a:t>
            </a:r>
            <a:r>
              <a:rPr lang="zh-CN" altLang="en-US">
                <a:solidFill>
                  <a:schemeClr val="tx1"/>
                </a:solidFill>
              </a:rPr>
              <a:t>函数的指针可以作为函数参数，把函数的入口地址传递给形参，这样就能够在被调用的函数中使用实参函数。它的原理可以简述如下</a:t>
            </a:r>
            <a:r>
              <a:rPr lang="en-US" altLang="zh-CN">
                <a:solidFill>
                  <a:schemeClr val="tx1"/>
                </a:solidFill>
              </a:rPr>
              <a:t>: </a:t>
            </a:r>
            <a:r>
              <a:rPr lang="zh-CN" altLang="en-US">
                <a:solidFill>
                  <a:schemeClr val="tx1"/>
                </a:solidFill>
              </a:rPr>
              <a:t>有一个函数（假设函数名为</a:t>
            </a:r>
            <a:r>
              <a:rPr lang="en-US" altLang="zh-CN">
                <a:solidFill>
                  <a:schemeClr val="tx1"/>
                </a:solidFill>
              </a:rPr>
              <a:t>fun</a:t>
            </a:r>
            <a:r>
              <a:rPr lang="zh-CN" altLang="en-US">
                <a:solidFill>
                  <a:schemeClr val="tx1"/>
                </a:solidFill>
              </a:rPr>
              <a:t>），它有两个形参（</a:t>
            </a:r>
            <a:r>
              <a:rPr lang="en-US" altLang="zh-CN">
                <a:solidFill>
                  <a:schemeClr val="tx1"/>
                </a:solidFill>
              </a:rPr>
              <a:t>x1</a:t>
            </a:r>
            <a:r>
              <a:rPr lang="zh-CN" altLang="en-US">
                <a:solidFill>
                  <a:schemeClr val="tx1"/>
                </a:solidFill>
              </a:rPr>
              <a:t>和</a:t>
            </a:r>
            <a:r>
              <a:rPr lang="en-US" altLang="zh-CN">
                <a:solidFill>
                  <a:schemeClr val="tx1"/>
                </a:solidFill>
              </a:rPr>
              <a:t>x2</a:t>
            </a:r>
            <a:r>
              <a:rPr lang="zh-CN" altLang="en-US">
                <a:solidFill>
                  <a:schemeClr val="tx1"/>
                </a:solidFill>
              </a:rPr>
              <a:t>），定义</a:t>
            </a:r>
            <a:r>
              <a:rPr lang="en-US" altLang="zh-CN">
                <a:solidFill>
                  <a:schemeClr val="tx1"/>
                </a:solidFill>
              </a:rPr>
              <a:t>x1</a:t>
            </a:r>
            <a:r>
              <a:rPr lang="zh-CN" altLang="en-US">
                <a:solidFill>
                  <a:schemeClr val="tx1"/>
                </a:solidFill>
              </a:rPr>
              <a:t>和</a:t>
            </a:r>
            <a:r>
              <a:rPr lang="en-US" altLang="zh-CN">
                <a:solidFill>
                  <a:schemeClr val="tx1"/>
                </a:solidFill>
              </a:rPr>
              <a:t>x2</a:t>
            </a:r>
            <a:r>
              <a:rPr lang="zh-CN" altLang="en-US">
                <a:solidFill>
                  <a:schemeClr val="tx1"/>
                </a:solidFill>
              </a:rPr>
              <a:t>为指向函数的指针变量。在调用函数</a:t>
            </a:r>
            <a:r>
              <a:rPr lang="en-US" altLang="zh-CN">
                <a:solidFill>
                  <a:schemeClr val="tx1"/>
                </a:solidFill>
              </a:rPr>
              <a:t>fun</a:t>
            </a:r>
            <a:r>
              <a:rPr lang="zh-CN" altLang="en-US">
                <a:solidFill>
                  <a:schemeClr val="tx1"/>
                </a:solidFill>
              </a:rPr>
              <a:t>时，实参为两个函数名</a:t>
            </a:r>
            <a:r>
              <a:rPr lang="en-US" altLang="zh-CN">
                <a:solidFill>
                  <a:schemeClr val="tx1"/>
                </a:solidFill>
              </a:rPr>
              <a:t>f1</a:t>
            </a:r>
            <a:r>
              <a:rPr lang="zh-CN" altLang="en-US">
                <a:solidFill>
                  <a:schemeClr val="tx1"/>
                </a:solidFill>
              </a:rPr>
              <a:t>和</a:t>
            </a:r>
            <a:r>
              <a:rPr lang="en-US" altLang="zh-CN">
                <a:solidFill>
                  <a:schemeClr val="tx1"/>
                </a:solidFill>
              </a:rPr>
              <a:t>f2</a:t>
            </a:r>
            <a:r>
              <a:rPr lang="zh-CN" altLang="en-US">
                <a:solidFill>
                  <a:schemeClr val="tx1"/>
                </a:solidFill>
              </a:rPr>
              <a:t>，给形参传递的是函数</a:t>
            </a:r>
            <a:r>
              <a:rPr lang="en-US" altLang="zh-CN">
                <a:solidFill>
                  <a:schemeClr val="tx1"/>
                </a:solidFill>
              </a:rPr>
              <a:t>f1</a:t>
            </a:r>
            <a:r>
              <a:rPr lang="zh-CN" altLang="en-US">
                <a:solidFill>
                  <a:schemeClr val="tx1"/>
                </a:solidFill>
              </a:rPr>
              <a:t>和</a:t>
            </a:r>
            <a:r>
              <a:rPr lang="en-US" altLang="zh-CN">
                <a:solidFill>
                  <a:schemeClr val="tx1"/>
                </a:solidFill>
              </a:rPr>
              <a:t>f2</a:t>
            </a:r>
            <a:r>
              <a:rPr lang="zh-CN" altLang="en-US">
                <a:solidFill>
                  <a:schemeClr val="tx1"/>
                </a:solidFill>
              </a:rPr>
              <a:t>的入口地址。这样在函数</a:t>
            </a:r>
            <a:r>
              <a:rPr lang="en-US" altLang="zh-CN">
                <a:solidFill>
                  <a:schemeClr val="tx1"/>
                </a:solidFill>
              </a:rPr>
              <a:t>fun</a:t>
            </a:r>
            <a:r>
              <a:rPr lang="zh-CN" altLang="en-US">
                <a:solidFill>
                  <a:schemeClr val="tx1"/>
                </a:solidFill>
              </a:rPr>
              <a:t>中就可以调用</a:t>
            </a:r>
            <a:r>
              <a:rPr lang="en-US" altLang="zh-CN">
                <a:solidFill>
                  <a:schemeClr val="tx1"/>
                </a:solidFill>
              </a:rPr>
              <a:t>f1</a:t>
            </a:r>
            <a:r>
              <a:rPr lang="zh-CN" altLang="en-US">
                <a:solidFill>
                  <a:schemeClr val="tx1"/>
                </a:solidFill>
              </a:rPr>
              <a:t>和</a:t>
            </a:r>
            <a:r>
              <a:rPr lang="en-US" altLang="zh-CN">
                <a:solidFill>
                  <a:schemeClr val="tx1"/>
                </a:solidFill>
              </a:rPr>
              <a:t>f2</a:t>
            </a:r>
            <a:r>
              <a:rPr lang="zh-CN" altLang="en-US">
                <a:solidFill>
                  <a:schemeClr val="tx1"/>
                </a:solidFill>
              </a:rPr>
              <a:t>函数了。</a:t>
            </a:r>
            <a:endParaRPr lang="zh-CN" altLang="en-US" dirty="0">
              <a:solidFill>
                <a:schemeClr val="tx1"/>
              </a:solidFill>
            </a:endParaRPr>
          </a:p>
        </p:txBody>
      </p:sp>
      <p:sp>
        <p:nvSpPr>
          <p:cNvPr id="6" name="圆角矩形 5"/>
          <p:cNvSpPr/>
          <p:nvPr/>
        </p:nvSpPr>
        <p:spPr>
          <a:xfrm>
            <a:off x="1159565" y="3864864"/>
            <a:ext cx="7836986" cy="1627884"/>
          </a:xfrm>
          <a:prstGeom prst="roundRect">
            <a:avLst>
              <a:gd name="adj" fmla="val 397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680">
              <a:lnSpc>
                <a:spcPct val="120000"/>
              </a:lnSpc>
              <a:defRPr/>
            </a:pPr>
            <a:r>
              <a:rPr lang="en-US" altLang="zh-CN" sz="1600">
                <a:solidFill>
                  <a:schemeClr val="tx1"/>
                </a:solidFill>
              </a:rPr>
              <a:t>void fun(int (*x1)(int), int(*x2) (int,int))	</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定义</a:t>
            </a:r>
            <a:r>
              <a:rPr lang="en-US" altLang="zh-CN" sz="1600">
                <a:solidFill>
                  <a:srgbClr val="008000"/>
                </a:solidFill>
              </a:rPr>
              <a:t>fun</a:t>
            </a:r>
            <a:r>
              <a:rPr lang="zh-CN" altLang="en-US" sz="1600">
                <a:solidFill>
                  <a:srgbClr val="008000"/>
                </a:solidFill>
              </a:rPr>
              <a:t>函数，形参是指向函数的指针变量</a:t>
            </a:r>
          </a:p>
          <a:p>
            <a:pPr algn="just" defTabSz="360680">
              <a:lnSpc>
                <a:spcPct val="120000"/>
              </a:lnSpc>
              <a:defRPr/>
            </a:pPr>
            <a:r>
              <a:rPr lang="en-US" altLang="zh-CN" sz="1600">
                <a:solidFill>
                  <a:schemeClr val="tx1"/>
                </a:solidFill>
              </a:rPr>
              <a:t>{	int a,b,i=3,j=5;</a:t>
            </a:r>
          </a:p>
          <a:p>
            <a:pPr algn="just" defTabSz="360680">
              <a:lnSpc>
                <a:spcPct val="120000"/>
              </a:lnSpc>
              <a:defRPr/>
            </a:pPr>
            <a:r>
              <a:rPr lang="en-US" altLang="zh-CN" sz="1600">
                <a:solidFill>
                  <a:schemeClr val="tx1"/>
                </a:solidFill>
              </a:rPr>
              <a:t>	a=(*x1)(i);	</a:t>
            </a:r>
            <a:r>
              <a:rPr lang="en-US" altLang="zh-CN" sz="1600" smtClean="0">
                <a:solidFill>
                  <a:schemeClr val="tx1"/>
                </a:solidFill>
              </a:rPr>
              <a:t>						</a:t>
            </a:r>
            <a:r>
              <a:rPr lang="en-US" altLang="zh-CN" sz="1600">
                <a:solidFill>
                  <a:srgbClr val="008000"/>
                </a:solidFill>
              </a:rPr>
              <a:t>//</a:t>
            </a:r>
            <a:r>
              <a:rPr lang="zh-CN" altLang="en-US" sz="1600">
                <a:solidFill>
                  <a:srgbClr val="008000"/>
                </a:solidFill>
              </a:rPr>
              <a:t>调用</a:t>
            </a:r>
            <a:r>
              <a:rPr lang="en-US" altLang="zh-CN" sz="1600">
                <a:solidFill>
                  <a:srgbClr val="008000"/>
                </a:solidFill>
              </a:rPr>
              <a:t>f1</a:t>
            </a:r>
            <a:r>
              <a:rPr lang="zh-CN" altLang="en-US" sz="1600">
                <a:solidFill>
                  <a:srgbClr val="008000"/>
                </a:solidFill>
              </a:rPr>
              <a:t>函数，</a:t>
            </a:r>
            <a:r>
              <a:rPr lang="en-US" altLang="zh-CN" sz="1600">
                <a:solidFill>
                  <a:srgbClr val="008000"/>
                </a:solidFill>
              </a:rPr>
              <a:t>i</a:t>
            </a:r>
            <a:r>
              <a:rPr lang="zh-CN" altLang="en-US" sz="1600">
                <a:solidFill>
                  <a:srgbClr val="008000"/>
                </a:solidFill>
              </a:rPr>
              <a:t>是实参</a:t>
            </a:r>
          </a:p>
          <a:p>
            <a:pPr algn="just" defTabSz="360680">
              <a:lnSpc>
                <a:spcPct val="120000"/>
              </a:lnSpc>
              <a:defRPr/>
            </a:pPr>
            <a:r>
              <a:rPr lang="zh-CN" altLang="en-US" sz="1600">
                <a:solidFill>
                  <a:schemeClr val="tx1"/>
                </a:solidFill>
              </a:rPr>
              <a:t>	</a:t>
            </a:r>
            <a:r>
              <a:rPr lang="en-US" altLang="zh-CN" sz="1600">
                <a:solidFill>
                  <a:schemeClr val="tx1"/>
                </a:solidFill>
              </a:rPr>
              <a:t>b=(*x2)(i,j);	</a:t>
            </a:r>
            <a:r>
              <a:rPr lang="en-US" altLang="zh-CN" sz="1600" smtClean="0">
                <a:solidFill>
                  <a:schemeClr val="tx1"/>
                </a:solidFill>
              </a:rPr>
              <a:t>						</a:t>
            </a:r>
            <a:r>
              <a:rPr lang="en-US" altLang="zh-CN" sz="1600">
                <a:solidFill>
                  <a:srgbClr val="008000"/>
                </a:solidFill>
              </a:rPr>
              <a:t>//</a:t>
            </a:r>
            <a:r>
              <a:rPr lang="zh-CN" altLang="en-US" sz="1600">
                <a:solidFill>
                  <a:srgbClr val="008000"/>
                </a:solidFill>
              </a:rPr>
              <a:t>调用</a:t>
            </a:r>
            <a:r>
              <a:rPr lang="en-US" altLang="zh-CN" sz="1600">
                <a:solidFill>
                  <a:srgbClr val="008000"/>
                </a:solidFill>
              </a:rPr>
              <a:t>f2</a:t>
            </a:r>
            <a:r>
              <a:rPr lang="zh-CN" altLang="en-US" sz="1600">
                <a:solidFill>
                  <a:srgbClr val="008000"/>
                </a:solidFill>
              </a:rPr>
              <a:t>函数，</a:t>
            </a:r>
            <a:r>
              <a:rPr lang="en-US" altLang="zh-CN" sz="1600">
                <a:solidFill>
                  <a:srgbClr val="008000"/>
                </a:solidFill>
              </a:rPr>
              <a:t>i,j</a:t>
            </a:r>
            <a:r>
              <a:rPr lang="zh-CN" altLang="en-US" sz="1600">
                <a:solidFill>
                  <a:srgbClr val="008000"/>
                </a:solidFill>
              </a:rPr>
              <a:t>是实参</a:t>
            </a:r>
          </a:p>
          <a:p>
            <a:pPr algn="just" defTabSz="360680">
              <a:lnSpc>
                <a:spcPct val="120000"/>
              </a:lnSpc>
              <a:defRPr/>
            </a:pPr>
            <a:r>
              <a:rPr lang="en-US" altLang="zh-CN" sz="1600">
                <a:solidFill>
                  <a:schemeClr val="tx1"/>
                </a:solidFill>
              </a:rPr>
              <a:t>}</a:t>
            </a:r>
          </a:p>
        </p:txBody>
      </p:sp>
      <p:sp>
        <p:nvSpPr>
          <p:cNvPr id="3" name="文本框 2"/>
          <p:cNvSpPr txBox="1"/>
          <p:nvPr/>
        </p:nvSpPr>
        <p:spPr>
          <a:xfrm>
            <a:off x="1249018" y="3325676"/>
            <a:ext cx="4764156" cy="338554"/>
          </a:xfrm>
          <a:prstGeom prst="rect">
            <a:avLst/>
          </a:prstGeom>
          <a:noFill/>
        </p:spPr>
        <p:txBody>
          <a:bodyPr wrap="square" rtlCol="0">
            <a:spAutoFit/>
          </a:bodyPr>
          <a:lstStyle/>
          <a:p>
            <a:r>
              <a:rPr lang="zh-CN" altLang="en-US" sz="1600" smtClean="0">
                <a:solidFill>
                  <a:schemeClr val="accent1"/>
                </a:solidFill>
              </a:rPr>
              <a:t>实参函数名</a:t>
            </a:r>
            <a:r>
              <a:rPr lang="en-US" altLang="zh-CN" sz="1600" smtClean="0">
                <a:solidFill>
                  <a:schemeClr val="accent1"/>
                </a:solidFill>
              </a:rPr>
              <a:t>  f1                f2</a:t>
            </a:r>
            <a:endParaRPr lang="zh-CN" altLang="en-US" sz="1600">
              <a:solidFill>
                <a:schemeClr val="accent1"/>
              </a:solidFill>
            </a:endParaRPr>
          </a:p>
        </p:txBody>
      </p:sp>
      <p:cxnSp>
        <p:nvCxnSpPr>
          <p:cNvPr id="5" name="直接箭头连接符 4"/>
          <p:cNvCxnSpPr/>
          <p:nvPr/>
        </p:nvCxnSpPr>
        <p:spPr>
          <a:xfrm>
            <a:off x="2544417" y="3624474"/>
            <a:ext cx="0" cy="36000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3631096" y="3624474"/>
            <a:ext cx="0" cy="36000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用指向函数的指针作函数参数</a:t>
            </a:r>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8.24】</a:t>
            </a:r>
            <a:r>
              <a:rPr lang="zh-CN" altLang="en-US" sz="2000">
                <a:solidFill>
                  <a:schemeClr val="accent1"/>
                </a:solidFill>
              </a:rPr>
              <a:t>有两个整数</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，由用户输入</a:t>
            </a:r>
            <a:r>
              <a:rPr lang="en-US" altLang="zh-CN" sz="2000">
                <a:solidFill>
                  <a:schemeClr val="accent1"/>
                </a:solidFill>
              </a:rPr>
              <a:t>1,2</a:t>
            </a:r>
            <a:r>
              <a:rPr lang="zh-CN" altLang="en-US" sz="2000">
                <a:solidFill>
                  <a:schemeClr val="accent1"/>
                </a:solidFill>
              </a:rPr>
              <a:t>或</a:t>
            </a:r>
            <a:r>
              <a:rPr lang="en-US" altLang="zh-CN" sz="2000">
                <a:solidFill>
                  <a:schemeClr val="accent1"/>
                </a:solidFill>
              </a:rPr>
              <a:t>3</a:t>
            </a:r>
            <a:r>
              <a:rPr lang="zh-CN" altLang="en-US" sz="2000">
                <a:solidFill>
                  <a:schemeClr val="accent1"/>
                </a:solidFill>
              </a:rPr>
              <a:t>。如输入</a:t>
            </a:r>
            <a:r>
              <a:rPr lang="en-US" altLang="zh-CN" sz="2000">
                <a:solidFill>
                  <a:schemeClr val="accent1"/>
                </a:solidFill>
              </a:rPr>
              <a:t>1</a:t>
            </a:r>
            <a:r>
              <a:rPr lang="zh-CN" altLang="en-US" sz="2000">
                <a:solidFill>
                  <a:schemeClr val="accent1"/>
                </a:solidFill>
              </a:rPr>
              <a:t>，程序就给出</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中的大者，输入</a:t>
            </a:r>
            <a:r>
              <a:rPr lang="en-US" altLang="zh-CN" sz="2000">
                <a:solidFill>
                  <a:schemeClr val="accent1"/>
                </a:solidFill>
              </a:rPr>
              <a:t>2</a:t>
            </a:r>
            <a:r>
              <a:rPr lang="zh-CN" altLang="en-US" sz="2000">
                <a:solidFill>
                  <a:schemeClr val="accent1"/>
                </a:solidFill>
              </a:rPr>
              <a:t>，就给出</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中的小者，输入</a:t>
            </a:r>
            <a:r>
              <a:rPr lang="en-US" altLang="zh-CN" sz="2000">
                <a:solidFill>
                  <a:schemeClr val="accent1"/>
                </a:solidFill>
              </a:rPr>
              <a:t>3</a:t>
            </a:r>
            <a:r>
              <a:rPr lang="zh-CN" altLang="en-US" sz="2000">
                <a:solidFill>
                  <a:schemeClr val="accent1"/>
                </a:solidFill>
              </a:rPr>
              <a:t>，则求</a:t>
            </a:r>
            <a:r>
              <a:rPr lang="en-US" altLang="zh-CN" sz="2000">
                <a:solidFill>
                  <a:schemeClr val="accent1"/>
                </a:solidFill>
              </a:rPr>
              <a:t>a</a:t>
            </a:r>
            <a:r>
              <a:rPr lang="zh-CN" altLang="en-US" sz="2000">
                <a:solidFill>
                  <a:schemeClr val="accent1"/>
                </a:solidFill>
              </a:rPr>
              <a:t>与</a:t>
            </a:r>
            <a:r>
              <a:rPr lang="en-US" altLang="zh-CN" sz="2000">
                <a:solidFill>
                  <a:schemeClr val="accent1"/>
                </a:solidFill>
              </a:rPr>
              <a:t>b</a:t>
            </a:r>
            <a:r>
              <a:rPr lang="zh-CN" altLang="en-US" sz="2000">
                <a:solidFill>
                  <a:schemeClr val="accent1"/>
                </a:solidFill>
              </a:rPr>
              <a:t>之和。</a:t>
            </a:r>
          </a:p>
        </p:txBody>
      </p:sp>
      <p:sp>
        <p:nvSpPr>
          <p:cNvPr id="11" name="圆角矩形 12"/>
          <p:cNvSpPr/>
          <p:nvPr/>
        </p:nvSpPr>
        <p:spPr>
          <a:xfrm>
            <a:off x="691932" y="1734485"/>
            <a:ext cx="9528031" cy="48750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855"/>
            <a:r>
              <a:rPr lang="en-US" altLang="zh-CN" sz="1400"/>
              <a:t>#include &lt;stdio.h&gt;</a:t>
            </a:r>
          </a:p>
          <a:p>
            <a:pPr defTabSz="363855"/>
            <a:r>
              <a:rPr lang="en-US" altLang="zh-CN" sz="1400"/>
              <a:t>int main()</a:t>
            </a:r>
          </a:p>
          <a:p>
            <a:pPr defTabSz="363855"/>
            <a:r>
              <a:rPr lang="en-US" altLang="zh-CN" sz="1400"/>
              <a:t>{	int fun(int x,int y, int (*p)(int,int));	</a:t>
            </a:r>
            <a:r>
              <a:rPr lang="en-US" altLang="zh-CN" sz="1400">
                <a:solidFill>
                  <a:srgbClr val="008000"/>
                </a:solidFill>
              </a:rPr>
              <a:t>//fun</a:t>
            </a:r>
            <a:r>
              <a:rPr lang="zh-CN" altLang="en-US" sz="1400">
                <a:solidFill>
                  <a:srgbClr val="008000"/>
                </a:solidFill>
              </a:rPr>
              <a:t>函数声明</a:t>
            </a:r>
          </a:p>
          <a:p>
            <a:pPr defTabSz="363855"/>
            <a:r>
              <a:rPr lang="zh-CN" altLang="en-US" sz="1400"/>
              <a:t>	</a:t>
            </a:r>
            <a:r>
              <a:rPr lang="en-US" altLang="zh-CN" sz="1400"/>
              <a:t>int max(int,int);	</a:t>
            </a:r>
            <a:r>
              <a:rPr lang="en-US" altLang="zh-CN" sz="1400" smtClean="0"/>
              <a:t>		</a:t>
            </a:r>
            <a:r>
              <a:rPr lang="en-US" altLang="zh-CN" sz="1400">
                <a:solidFill>
                  <a:srgbClr val="008000"/>
                </a:solidFill>
              </a:rPr>
              <a:t>//max</a:t>
            </a:r>
            <a:r>
              <a:rPr lang="zh-CN" altLang="en-US" sz="1400">
                <a:solidFill>
                  <a:srgbClr val="008000"/>
                </a:solidFill>
              </a:rPr>
              <a:t>函数声明 </a:t>
            </a:r>
          </a:p>
          <a:p>
            <a:pPr defTabSz="363855"/>
            <a:r>
              <a:rPr lang="zh-CN" altLang="en-US" sz="1400"/>
              <a:t>	</a:t>
            </a:r>
            <a:r>
              <a:rPr lang="en-US" altLang="zh-CN" sz="1400"/>
              <a:t>int min(int,int);	</a:t>
            </a:r>
            <a:r>
              <a:rPr lang="en-US" altLang="zh-CN" sz="1400" smtClean="0"/>
              <a:t>		</a:t>
            </a:r>
            <a:r>
              <a:rPr lang="en-US" altLang="zh-CN" sz="1400">
                <a:solidFill>
                  <a:srgbClr val="008000"/>
                </a:solidFill>
              </a:rPr>
              <a:t>//min</a:t>
            </a:r>
            <a:r>
              <a:rPr lang="zh-CN" altLang="en-US" sz="1400">
                <a:solidFill>
                  <a:srgbClr val="008000"/>
                </a:solidFill>
              </a:rPr>
              <a:t>函数声明</a:t>
            </a:r>
          </a:p>
          <a:p>
            <a:pPr defTabSz="363855"/>
            <a:r>
              <a:rPr lang="zh-CN" altLang="en-US" sz="1400"/>
              <a:t>	</a:t>
            </a:r>
            <a:r>
              <a:rPr lang="en-US" altLang="zh-CN" sz="1400"/>
              <a:t>int add(int,int);	</a:t>
            </a:r>
            <a:r>
              <a:rPr lang="en-US" altLang="zh-CN" sz="1400" smtClean="0"/>
              <a:t>		</a:t>
            </a:r>
            <a:r>
              <a:rPr lang="en-US" altLang="zh-CN" sz="1400">
                <a:solidFill>
                  <a:srgbClr val="008000"/>
                </a:solidFill>
              </a:rPr>
              <a:t>//add</a:t>
            </a:r>
            <a:r>
              <a:rPr lang="zh-CN" altLang="en-US" sz="1400">
                <a:solidFill>
                  <a:srgbClr val="008000"/>
                </a:solidFill>
              </a:rPr>
              <a:t>函数声明</a:t>
            </a:r>
          </a:p>
          <a:p>
            <a:pPr defTabSz="363855"/>
            <a:r>
              <a:rPr lang="zh-CN" altLang="en-US" sz="1400"/>
              <a:t>	</a:t>
            </a:r>
            <a:r>
              <a:rPr lang="en-US" altLang="zh-CN" sz="1400"/>
              <a:t>int a=34,b=-21,n;</a:t>
            </a:r>
          </a:p>
          <a:p>
            <a:pPr defTabSz="363855"/>
            <a:r>
              <a:rPr lang="en-US" altLang="zh-CN" sz="1400"/>
              <a:t>	printf("please choose 1,2 or 3:");</a:t>
            </a:r>
          </a:p>
          <a:p>
            <a:pPr defTabSz="363855"/>
            <a:r>
              <a:rPr lang="en-US" altLang="zh-CN" sz="1400"/>
              <a:t>	scanf("%d",&amp;n);	</a:t>
            </a:r>
            <a:r>
              <a:rPr lang="en-US" altLang="zh-CN" sz="1400" smtClean="0"/>
              <a:t>		</a:t>
            </a:r>
            <a:r>
              <a:rPr lang="en-US" altLang="zh-CN" sz="1400">
                <a:solidFill>
                  <a:srgbClr val="008000"/>
                </a:solidFill>
              </a:rPr>
              <a:t>//</a:t>
            </a:r>
            <a:r>
              <a:rPr lang="zh-CN" altLang="en-US" sz="1400">
                <a:solidFill>
                  <a:srgbClr val="008000"/>
                </a:solidFill>
              </a:rPr>
              <a:t>输入</a:t>
            </a:r>
            <a:r>
              <a:rPr lang="en-US" altLang="zh-CN" sz="1400">
                <a:solidFill>
                  <a:srgbClr val="008000"/>
                </a:solidFill>
              </a:rPr>
              <a:t>1,2</a:t>
            </a:r>
            <a:r>
              <a:rPr lang="zh-CN" altLang="en-US" sz="1400">
                <a:solidFill>
                  <a:srgbClr val="008000"/>
                </a:solidFill>
              </a:rPr>
              <a:t>或</a:t>
            </a:r>
            <a:r>
              <a:rPr lang="en-US" altLang="zh-CN" sz="1400">
                <a:solidFill>
                  <a:srgbClr val="008000"/>
                </a:solidFill>
              </a:rPr>
              <a:t>3</a:t>
            </a:r>
            <a:r>
              <a:rPr lang="zh-CN" altLang="en-US" sz="1400">
                <a:solidFill>
                  <a:srgbClr val="008000"/>
                </a:solidFill>
              </a:rPr>
              <a:t>之一</a:t>
            </a:r>
          </a:p>
          <a:p>
            <a:pPr defTabSz="363855"/>
            <a:r>
              <a:rPr lang="zh-CN" altLang="en-US" sz="1400"/>
              <a:t>	</a:t>
            </a:r>
            <a:r>
              <a:rPr lang="en-US" altLang="zh-CN" sz="1400"/>
              <a:t>if(n==1) </a:t>
            </a:r>
            <a:r>
              <a:rPr lang="en-US" altLang="zh-CN" sz="1400">
                <a:solidFill>
                  <a:schemeClr val="accent6"/>
                </a:solidFill>
              </a:rPr>
              <a:t>fun(a,b,max);</a:t>
            </a:r>
            <a:r>
              <a:rPr lang="en-US" altLang="zh-CN" sz="1400"/>
              <a:t>	</a:t>
            </a:r>
            <a:r>
              <a:rPr lang="en-US" altLang="zh-CN" sz="1400" smtClean="0"/>
              <a:t>	</a:t>
            </a:r>
            <a:r>
              <a:rPr lang="en-US" altLang="zh-CN" sz="1400">
                <a:solidFill>
                  <a:srgbClr val="008000"/>
                </a:solidFill>
              </a:rPr>
              <a:t>//</a:t>
            </a:r>
            <a:r>
              <a:rPr lang="zh-CN" altLang="en-US" sz="1400">
                <a:solidFill>
                  <a:srgbClr val="008000"/>
                </a:solidFill>
              </a:rPr>
              <a:t>输入</a:t>
            </a:r>
            <a:r>
              <a:rPr lang="en-US" altLang="zh-CN" sz="1400">
                <a:solidFill>
                  <a:srgbClr val="008000"/>
                </a:solidFill>
              </a:rPr>
              <a:t>1</a:t>
            </a:r>
            <a:r>
              <a:rPr lang="zh-CN" altLang="en-US" sz="1400">
                <a:solidFill>
                  <a:srgbClr val="008000"/>
                </a:solidFill>
              </a:rPr>
              <a:t>时调用</a:t>
            </a:r>
            <a:r>
              <a:rPr lang="en-US" altLang="zh-CN" sz="1400">
                <a:solidFill>
                  <a:srgbClr val="008000"/>
                </a:solidFill>
              </a:rPr>
              <a:t>max</a:t>
            </a:r>
            <a:r>
              <a:rPr lang="zh-CN" altLang="en-US" sz="1400">
                <a:solidFill>
                  <a:srgbClr val="008000"/>
                </a:solidFill>
              </a:rPr>
              <a:t>函数</a:t>
            </a:r>
          </a:p>
          <a:p>
            <a:pPr defTabSz="363855"/>
            <a:r>
              <a:rPr lang="zh-CN" altLang="en-US" sz="1400"/>
              <a:t>	</a:t>
            </a:r>
            <a:r>
              <a:rPr lang="en-US" altLang="zh-CN" sz="1400"/>
              <a:t>else if(n==2) </a:t>
            </a:r>
            <a:r>
              <a:rPr lang="en-US" altLang="zh-CN" sz="1400">
                <a:solidFill>
                  <a:schemeClr val="accent6"/>
                </a:solidFill>
              </a:rPr>
              <a:t>fun(a,b,min);</a:t>
            </a:r>
            <a:r>
              <a:rPr lang="en-US" altLang="zh-CN" sz="1400"/>
              <a:t>	</a:t>
            </a:r>
            <a:r>
              <a:rPr lang="en-US" altLang="zh-CN" sz="1400">
                <a:solidFill>
                  <a:srgbClr val="008000"/>
                </a:solidFill>
              </a:rPr>
              <a:t>//</a:t>
            </a:r>
            <a:r>
              <a:rPr lang="zh-CN" altLang="en-US" sz="1400">
                <a:solidFill>
                  <a:srgbClr val="008000"/>
                </a:solidFill>
              </a:rPr>
              <a:t>输入</a:t>
            </a:r>
            <a:r>
              <a:rPr lang="en-US" altLang="zh-CN" sz="1400">
                <a:solidFill>
                  <a:srgbClr val="008000"/>
                </a:solidFill>
              </a:rPr>
              <a:t>2</a:t>
            </a:r>
            <a:r>
              <a:rPr lang="zh-CN" altLang="en-US" sz="1400">
                <a:solidFill>
                  <a:srgbClr val="008000"/>
                </a:solidFill>
              </a:rPr>
              <a:t>时调用</a:t>
            </a:r>
            <a:r>
              <a:rPr lang="en-US" altLang="zh-CN" sz="1400">
                <a:solidFill>
                  <a:srgbClr val="008000"/>
                </a:solidFill>
              </a:rPr>
              <a:t>min</a:t>
            </a:r>
            <a:r>
              <a:rPr lang="zh-CN" altLang="en-US" sz="1400">
                <a:solidFill>
                  <a:srgbClr val="008000"/>
                </a:solidFill>
              </a:rPr>
              <a:t>函数</a:t>
            </a:r>
          </a:p>
          <a:p>
            <a:pPr defTabSz="363855"/>
            <a:r>
              <a:rPr lang="zh-CN" altLang="en-US" sz="1400"/>
              <a:t>	</a:t>
            </a:r>
            <a:r>
              <a:rPr lang="en-US" altLang="zh-CN" sz="1400"/>
              <a:t>else if(n==3) </a:t>
            </a:r>
            <a:r>
              <a:rPr lang="en-US" altLang="zh-CN" sz="1400">
                <a:solidFill>
                  <a:schemeClr val="accent6"/>
                </a:solidFill>
              </a:rPr>
              <a:t>fun(a,b,add);</a:t>
            </a:r>
            <a:r>
              <a:rPr lang="en-US" altLang="zh-CN" sz="1400"/>
              <a:t>	</a:t>
            </a:r>
            <a:r>
              <a:rPr lang="en-US" altLang="zh-CN" sz="1400">
                <a:solidFill>
                  <a:srgbClr val="008000"/>
                </a:solidFill>
              </a:rPr>
              <a:t>//</a:t>
            </a:r>
            <a:r>
              <a:rPr lang="zh-CN" altLang="en-US" sz="1400">
                <a:solidFill>
                  <a:srgbClr val="008000"/>
                </a:solidFill>
              </a:rPr>
              <a:t>输入</a:t>
            </a:r>
            <a:r>
              <a:rPr lang="en-US" altLang="zh-CN" sz="1400">
                <a:solidFill>
                  <a:srgbClr val="008000"/>
                </a:solidFill>
              </a:rPr>
              <a:t>3</a:t>
            </a:r>
            <a:r>
              <a:rPr lang="zh-CN" altLang="en-US" sz="1400">
                <a:solidFill>
                  <a:srgbClr val="008000"/>
                </a:solidFill>
              </a:rPr>
              <a:t>时调用</a:t>
            </a:r>
            <a:r>
              <a:rPr lang="en-US" altLang="zh-CN" sz="1400">
                <a:solidFill>
                  <a:srgbClr val="008000"/>
                </a:solidFill>
              </a:rPr>
              <a:t>add</a:t>
            </a:r>
            <a:r>
              <a:rPr lang="zh-CN" altLang="en-US" sz="1400">
                <a:solidFill>
                  <a:srgbClr val="008000"/>
                </a:solidFill>
              </a:rPr>
              <a:t>函数</a:t>
            </a:r>
          </a:p>
          <a:p>
            <a:pPr defTabSz="363855"/>
            <a:r>
              <a:rPr lang="zh-CN" altLang="en-US" sz="1400"/>
              <a:t>	</a:t>
            </a:r>
            <a:r>
              <a:rPr lang="en-US" altLang="zh-CN" sz="1400"/>
              <a:t>return 0;</a:t>
            </a:r>
          </a:p>
          <a:p>
            <a:pPr defTabSz="363855"/>
            <a:r>
              <a:rPr lang="en-US" altLang="zh-CN" sz="1400"/>
              <a:t>}</a:t>
            </a:r>
          </a:p>
          <a:p>
            <a:pPr defTabSz="363855"/>
            <a:endParaRPr lang="en-US" altLang="zh-CN" sz="1400"/>
          </a:p>
          <a:p>
            <a:pPr defTabSz="363855"/>
            <a:r>
              <a:rPr lang="en-US" altLang="zh-CN" sz="1400"/>
              <a:t>int fun(int x,int y,</a:t>
            </a:r>
            <a:r>
              <a:rPr lang="en-US" altLang="zh-CN" sz="1400">
                <a:solidFill>
                  <a:schemeClr val="accent6"/>
                </a:solidFill>
              </a:rPr>
              <a:t>int (*p)(int,int)</a:t>
            </a:r>
            <a:r>
              <a:rPr lang="en-US" altLang="zh-CN" sz="1400"/>
              <a:t>)	</a:t>
            </a:r>
            <a:r>
              <a:rPr lang="en-US" altLang="zh-CN" sz="1400">
                <a:solidFill>
                  <a:srgbClr val="008000"/>
                </a:solidFill>
              </a:rPr>
              <a:t>//</a:t>
            </a:r>
            <a:r>
              <a:rPr lang="zh-CN" altLang="en-US" sz="1400">
                <a:solidFill>
                  <a:srgbClr val="008000"/>
                </a:solidFill>
              </a:rPr>
              <a:t>定义</a:t>
            </a:r>
            <a:r>
              <a:rPr lang="en-US" altLang="zh-CN" sz="1400">
                <a:solidFill>
                  <a:srgbClr val="008000"/>
                </a:solidFill>
              </a:rPr>
              <a:t>fun</a:t>
            </a:r>
            <a:r>
              <a:rPr lang="zh-CN" altLang="en-US" sz="1400">
                <a:solidFill>
                  <a:srgbClr val="008000"/>
                </a:solidFill>
              </a:rPr>
              <a:t>函数</a:t>
            </a:r>
          </a:p>
          <a:p>
            <a:pPr defTabSz="363855"/>
            <a:r>
              <a:rPr lang="en-US" altLang="zh-CN" sz="1400"/>
              <a:t>{	int result; </a:t>
            </a:r>
          </a:p>
          <a:p>
            <a:pPr defTabSz="363855"/>
            <a:r>
              <a:rPr lang="en-US" altLang="zh-CN" sz="1400"/>
              <a:t>	result=</a:t>
            </a:r>
            <a:r>
              <a:rPr lang="en-US" altLang="zh-CN" sz="1400">
                <a:solidFill>
                  <a:schemeClr val="accent6"/>
                </a:solidFill>
              </a:rPr>
              <a:t>(*p)(x,y)</a:t>
            </a:r>
            <a:r>
              <a:rPr lang="en-US" altLang="zh-CN" sz="1400"/>
              <a:t>;</a:t>
            </a:r>
          </a:p>
          <a:p>
            <a:pPr defTabSz="363855"/>
            <a:r>
              <a:rPr lang="en-US" altLang="zh-CN" sz="1400"/>
              <a:t>	printf("%d\n",result);	</a:t>
            </a:r>
            <a:r>
              <a:rPr lang="en-US" altLang="zh-CN" sz="1400" smtClean="0"/>
              <a:t>	</a:t>
            </a:r>
            <a:r>
              <a:rPr lang="en-US" altLang="zh-CN" sz="1400">
                <a:solidFill>
                  <a:srgbClr val="008000"/>
                </a:solidFill>
              </a:rPr>
              <a:t>//</a:t>
            </a:r>
            <a:r>
              <a:rPr lang="zh-CN" altLang="en-US" sz="1400">
                <a:solidFill>
                  <a:srgbClr val="008000"/>
                </a:solidFill>
              </a:rPr>
              <a:t>输出结果 </a:t>
            </a:r>
          </a:p>
          <a:p>
            <a:pPr defTabSz="363855"/>
            <a:r>
              <a:rPr lang="en-US" altLang="zh-CN" sz="1400"/>
              <a:t>}</a:t>
            </a:r>
          </a:p>
          <a:p>
            <a:pPr defTabSz="363855"/>
            <a:endParaRPr lang="en-US" altLang="zh-CN" sz="1400" smtClean="0"/>
          </a:p>
          <a:p>
            <a:pPr defTabSz="363855"/>
            <a:endParaRPr lang="en-US" altLang="zh-CN" sz="1400"/>
          </a:p>
          <a:p>
            <a:pPr defTabSz="363855"/>
            <a:r>
              <a:rPr lang="en-US" altLang="zh-CN" sz="1400"/>
              <a:t>int max(int x,int y)	</a:t>
            </a:r>
            <a:r>
              <a:rPr lang="en-US" altLang="zh-CN" sz="1400">
                <a:solidFill>
                  <a:srgbClr val="008000"/>
                </a:solidFill>
              </a:rPr>
              <a:t>//</a:t>
            </a:r>
            <a:r>
              <a:rPr lang="zh-CN" altLang="en-US" sz="1400">
                <a:solidFill>
                  <a:srgbClr val="008000"/>
                </a:solidFill>
              </a:rPr>
              <a:t>定义</a:t>
            </a:r>
            <a:r>
              <a:rPr lang="en-US" altLang="zh-CN" sz="1400">
                <a:solidFill>
                  <a:srgbClr val="008000"/>
                </a:solidFill>
              </a:rPr>
              <a:t>max</a:t>
            </a:r>
            <a:r>
              <a:rPr lang="zh-CN" altLang="en-US" sz="1400">
                <a:solidFill>
                  <a:srgbClr val="008000"/>
                </a:solidFill>
              </a:rPr>
              <a:t>函数</a:t>
            </a:r>
          </a:p>
          <a:p>
            <a:pPr defTabSz="363855"/>
            <a:r>
              <a:rPr lang="en-US" altLang="zh-CN" sz="1400"/>
              <a:t>{	int z;</a:t>
            </a:r>
          </a:p>
          <a:p>
            <a:pPr defTabSz="363855"/>
            <a:r>
              <a:rPr lang="en-US" altLang="zh-CN" sz="1400"/>
              <a:t>	if(x&gt;y) z=x;</a:t>
            </a:r>
          </a:p>
          <a:p>
            <a:pPr defTabSz="363855"/>
            <a:r>
              <a:rPr lang="en-US" altLang="zh-CN" sz="1400"/>
              <a:t>	else z=y;</a:t>
            </a:r>
          </a:p>
          <a:p>
            <a:pPr defTabSz="363855"/>
            <a:r>
              <a:rPr lang="en-US" altLang="zh-CN" sz="1400"/>
              <a:t>	printf("max=" );</a:t>
            </a:r>
          </a:p>
          <a:p>
            <a:pPr defTabSz="363855"/>
            <a:r>
              <a:rPr lang="en-US" altLang="zh-CN" sz="1400"/>
              <a:t>	return(z);	</a:t>
            </a:r>
            <a:r>
              <a:rPr lang="en-US" altLang="zh-CN" sz="1400" smtClean="0"/>
              <a:t>	</a:t>
            </a:r>
            <a:r>
              <a:rPr lang="en-US" altLang="zh-CN" sz="1400">
                <a:solidFill>
                  <a:srgbClr val="008000"/>
                </a:solidFill>
              </a:rPr>
              <a:t>//</a:t>
            </a:r>
            <a:r>
              <a:rPr lang="zh-CN" altLang="en-US" sz="1400">
                <a:solidFill>
                  <a:srgbClr val="008000"/>
                </a:solidFill>
              </a:rPr>
              <a:t>返回值是两数中的大者 </a:t>
            </a:r>
          </a:p>
          <a:p>
            <a:pPr defTabSz="363855"/>
            <a:r>
              <a:rPr lang="en-US" altLang="zh-CN" sz="1400"/>
              <a:t>}</a:t>
            </a:r>
          </a:p>
          <a:p>
            <a:pPr defTabSz="363855"/>
            <a:endParaRPr lang="en-US" altLang="zh-CN" sz="1400"/>
          </a:p>
          <a:p>
            <a:pPr defTabSz="363855"/>
            <a:r>
              <a:rPr lang="en-US" altLang="zh-CN" sz="1400"/>
              <a:t>int min(int x,int y)	</a:t>
            </a:r>
            <a:r>
              <a:rPr lang="en-US" altLang="zh-CN" sz="1400">
                <a:solidFill>
                  <a:srgbClr val="008000"/>
                </a:solidFill>
              </a:rPr>
              <a:t>//</a:t>
            </a:r>
            <a:r>
              <a:rPr lang="zh-CN" altLang="en-US" sz="1400">
                <a:solidFill>
                  <a:srgbClr val="008000"/>
                </a:solidFill>
              </a:rPr>
              <a:t>定义</a:t>
            </a:r>
            <a:r>
              <a:rPr lang="en-US" altLang="zh-CN" sz="1400">
                <a:solidFill>
                  <a:srgbClr val="008000"/>
                </a:solidFill>
              </a:rPr>
              <a:t>min</a:t>
            </a:r>
            <a:r>
              <a:rPr lang="zh-CN" altLang="en-US" sz="1400">
                <a:solidFill>
                  <a:srgbClr val="008000"/>
                </a:solidFill>
              </a:rPr>
              <a:t>函数</a:t>
            </a:r>
          </a:p>
          <a:p>
            <a:pPr defTabSz="363855"/>
            <a:r>
              <a:rPr lang="en-US" altLang="zh-CN" sz="1400"/>
              <a:t>{	int z;</a:t>
            </a:r>
          </a:p>
          <a:p>
            <a:pPr defTabSz="363855"/>
            <a:r>
              <a:rPr lang="en-US" altLang="zh-CN" sz="1400"/>
              <a:t>	if(x&lt;y) z=x;</a:t>
            </a:r>
          </a:p>
          <a:p>
            <a:pPr defTabSz="363855"/>
            <a:r>
              <a:rPr lang="en-US" altLang="zh-CN" sz="1400"/>
              <a:t>	else z=y;</a:t>
            </a:r>
          </a:p>
          <a:p>
            <a:pPr defTabSz="363855"/>
            <a:r>
              <a:rPr lang="en-US" altLang="zh-CN" sz="1400"/>
              <a:t>	printf("min=");</a:t>
            </a:r>
          </a:p>
          <a:p>
            <a:pPr defTabSz="363855"/>
            <a:r>
              <a:rPr lang="en-US" altLang="zh-CN" sz="1400"/>
              <a:t>	return(z);	</a:t>
            </a:r>
            <a:r>
              <a:rPr lang="en-US" altLang="zh-CN" sz="1400" smtClean="0"/>
              <a:t>	</a:t>
            </a:r>
            <a:r>
              <a:rPr lang="en-US" altLang="zh-CN" sz="1400">
                <a:solidFill>
                  <a:srgbClr val="008000"/>
                </a:solidFill>
              </a:rPr>
              <a:t>//</a:t>
            </a:r>
            <a:r>
              <a:rPr lang="zh-CN" altLang="en-US" sz="1400">
                <a:solidFill>
                  <a:srgbClr val="008000"/>
                </a:solidFill>
              </a:rPr>
              <a:t>返回值是两数中的小者</a:t>
            </a:r>
          </a:p>
          <a:p>
            <a:pPr defTabSz="363855"/>
            <a:r>
              <a:rPr lang="en-US" altLang="zh-CN" sz="1400"/>
              <a:t>}</a:t>
            </a:r>
          </a:p>
          <a:p>
            <a:pPr defTabSz="363855"/>
            <a:endParaRPr lang="en-US" altLang="zh-CN" sz="1400"/>
          </a:p>
          <a:p>
            <a:pPr defTabSz="363855"/>
            <a:r>
              <a:rPr lang="en-US" altLang="zh-CN" sz="1400"/>
              <a:t>int add(int x,int y)	</a:t>
            </a:r>
            <a:r>
              <a:rPr lang="en-US" altLang="zh-CN" sz="1400">
                <a:solidFill>
                  <a:srgbClr val="008000"/>
                </a:solidFill>
              </a:rPr>
              <a:t>//</a:t>
            </a:r>
            <a:r>
              <a:rPr lang="zh-CN" altLang="en-US" sz="1400">
                <a:solidFill>
                  <a:srgbClr val="008000"/>
                </a:solidFill>
              </a:rPr>
              <a:t>定义</a:t>
            </a:r>
            <a:r>
              <a:rPr lang="en-US" altLang="zh-CN" sz="1400">
                <a:solidFill>
                  <a:srgbClr val="008000"/>
                </a:solidFill>
              </a:rPr>
              <a:t>add</a:t>
            </a:r>
            <a:r>
              <a:rPr lang="zh-CN" altLang="en-US" sz="1400">
                <a:solidFill>
                  <a:srgbClr val="008000"/>
                </a:solidFill>
              </a:rPr>
              <a:t>函数</a:t>
            </a:r>
          </a:p>
          <a:p>
            <a:pPr defTabSz="363855"/>
            <a:r>
              <a:rPr lang="en-US" altLang="zh-CN" sz="1400"/>
              <a:t>{	int z;</a:t>
            </a:r>
          </a:p>
          <a:p>
            <a:pPr defTabSz="363855"/>
            <a:r>
              <a:rPr lang="en-US" altLang="zh-CN" sz="1400"/>
              <a:t>	z=x+y;</a:t>
            </a:r>
          </a:p>
          <a:p>
            <a:pPr defTabSz="363855"/>
            <a:r>
              <a:rPr lang="en-US" altLang="zh-CN" sz="1400"/>
              <a:t>	printf("sum=");</a:t>
            </a:r>
          </a:p>
          <a:p>
            <a:pPr defTabSz="363855"/>
            <a:r>
              <a:rPr lang="en-US" altLang="zh-CN" sz="1400"/>
              <a:t>	return(z);	</a:t>
            </a:r>
            <a:r>
              <a:rPr lang="en-US" altLang="zh-CN" sz="1400" smtClean="0"/>
              <a:t>	</a:t>
            </a:r>
            <a:r>
              <a:rPr lang="en-US" altLang="zh-CN" sz="1400">
                <a:solidFill>
                  <a:srgbClr val="008000"/>
                </a:solidFill>
              </a:rPr>
              <a:t>//</a:t>
            </a:r>
            <a:r>
              <a:rPr lang="zh-CN" altLang="en-US" sz="1400">
                <a:solidFill>
                  <a:srgbClr val="008000"/>
                </a:solidFill>
              </a:rPr>
              <a:t>返回值是两数之和</a:t>
            </a:r>
          </a:p>
          <a:p>
            <a:pPr defTabSz="363855"/>
            <a:r>
              <a:rPr lang="en-US" altLang="zh-CN" sz="1400"/>
              <a:t>}</a:t>
            </a:r>
            <a:endParaRPr lang="zh-CN" altLang="en-US" sz="1400" b="1" dirty="0">
              <a:solidFill>
                <a:srgbClr val="008000"/>
              </a:solidFill>
            </a:endParaRPr>
          </a:p>
        </p:txBody>
      </p:sp>
      <p:cxnSp>
        <p:nvCxnSpPr>
          <p:cNvPr id="12" name="直接连接符 11"/>
          <p:cNvCxnSpPr/>
          <p:nvPr/>
        </p:nvCxnSpPr>
        <p:spPr>
          <a:xfrm>
            <a:off x="5422875" y="1734485"/>
            <a:ext cx="0" cy="4875037"/>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5260127" y="2394986"/>
            <a:ext cx="325496" cy="260107"/>
            <a:chOff x="5926033" y="1926699"/>
            <a:chExt cx="325496" cy="260107"/>
          </a:xfrm>
        </p:grpSpPr>
        <p:sp>
          <p:nvSpPr>
            <p:cNvPr id="19" name="MH_Other_2"/>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6"/>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7"/>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5" name="组合 24"/>
          <p:cNvGrpSpPr/>
          <p:nvPr/>
        </p:nvGrpSpPr>
        <p:grpSpPr>
          <a:xfrm>
            <a:off x="5260127" y="5648008"/>
            <a:ext cx="325496" cy="260106"/>
            <a:chOff x="5926033" y="5434781"/>
            <a:chExt cx="325496" cy="260106"/>
          </a:xfrm>
        </p:grpSpPr>
        <p:sp>
          <p:nvSpPr>
            <p:cNvPr id="26" name="MH_Other_8"/>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9"/>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0"/>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6" name="图片 5"/>
          <p:cNvPicPr>
            <a:picLocks noChangeAspect="1"/>
          </p:cNvPicPr>
          <p:nvPr/>
        </p:nvPicPr>
        <p:blipFill>
          <a:blip r:embed="rId15" cstate="print"/>
          <a:stretch>
            <a:fillRect/>
          </a:stretch>
        </p:blipFill>
        <p:spPr>
          <a:xfrm>
            <a:off x="8338962" y="1818353"/>
            <a:ext cx="3448050" cy="819150"/>
          </a:xfrm>
          <a:prstGeom prst="rect">
            <a:avLst/>
          </a:prstGeom>
        </p:spPr>
      </p:pic>
      <p:pic>
        <p:nvPicPr>
          <p:cNvPr id="9" name="图片 8"/>
          <p:cNvPicPr>
            <a:picLocks noChangeAspect="1"/>
          </p:cNvPicPr>
          <p:nvPr/>
        </p:nvPicPr>
        <p:blipFill>
          <a:blip r:embed="rId16" cstate="print"/>
          <a:stretch>
            <a:fillRect/>
          </a:stretch>
        </p:blipFill>
        <p:spPr>
          <a:xfrm>
            <a:off x="8329437" y="3762428"/>
            <a:ext cx="3457575" cy="819150"/>
          </a:xfrm>
          <a:prstGeom prst="rect">
            <a:avLst/>
          </a:prstGeom>
        </p:spPr>
      </p:pic>
      <p:pic>
        <p:nvPicPr>
          <p:cNvPr id="10" name="图片 9"/>
          <p:cNvPicPr>
            <a:picLocks noChangeAspect="1"/>
          </p:cNvPicPr>
          <p:nvPr/>
        </p:nvPicPr>
        <p:blipFill>
          <a:blip r:embed="rId17" cstate="print"/>
          <a:stretch>
            <a:fillRect/>
          </a:stretch>
        </p:blipFill>
        <p:spPr>
          <a:xfrm>
            <a:off x="8338962" y="5195500"/>
            <a:ext cx="3448050" cy="800100"/>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a:t>
            </a:r>
            <a:r>
              <a:rPr lang="zh-CN" altLang="en-US" smtClean="0"/>
              <a:t>返回指针的函数</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smtClean="0"/>
              <a:t>返回</a:t>
            </a:r>
            <a:r>
              <a:rPr lang="zh-CN" altLang="en-US"/>
              <a:t>指针值的函数</a:t>
            </a:r>
          </a:p>
        </p:txBody>
      </p:sp>
      <p:sp>
        <p:nvSpPr>
          <p:cNvPr id="7" name="矩形 6"/>
          <p:cNvSpPr/>
          <p:nvPr/>
        </p:nvSpPr>
        <p:spPr>
          <a:xfrm>
            <a:off x="1159565" y="1457924"/>
            <a:ext cx="4267199"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b="1" smtClean="0"/>
              <a:t>类型名 </a:t>
            </a:r>
            <a:r>
              <a:rPr lang="en-US" altLang="zh-CN" b="1" smtClean="0"/>
              <a:t>*</a:t>
            </a:r>
            <a:r>
              <a:rPr lang="zh-CN" altLang="en-US" b="1" smtClean="0"/>
              <a:t>函数名</a:t>
            </a:r>
            <a:r>
              <a:rPr lang="en-US" altLang="zh-CN" b="1" smtClean="0"/>
              <a:t>(</a:t>
            </a:r>
            <a:r>
              <a:rPr lang="zh-CN" altLang="en-US" b="1" smtClean="0"/>
              <a:t>参数表列</a:t>
            </a:r>
            <a:r>
              <a:rPr lang="en-US" altLang="zh-CN" b="1" smtClean="0"/>
              <a:t>)</a:t>
            </a:r>
            <a:endParaRPr lang="zh-CN" altLang="en-US" b="1"/>
          </a:p>
        </p:txBody>
      </p:sp>
      <p:sp>
        <p:nvSpPr>
          <p:cNvPr id="8" name="MH_Desc_1"/>
          <p:cNvSpPr/>
          <p:nvPr>
            <p:custDataLst>
              <p:tags r:id="rId1"/>
            </p:custDataLst>
          </p:nvPr>
        </p:nvSpPr>
        <p:spPr>
          <a:xfrm>
            <a:off x="1159565" y="2067339"/>
            <a:ext cx="9942444" cy="356814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a:solidFill>
                  <a:schemeClr val="tx1"/>
                </a:solidFill>
              </a:rPr>
              <a:t>一个函数可以返回一个整型值、字符值、实型值等，也可以返回指针型的数据，即地址。其概念与以前类似，只是返回的值的类型是指针类型而已。</a:t>
            </a:r>
          </a:p>
          <a:p>
            <a:pPr algn="just">
              <a:lnSpc>
                <a:spcPct val="120000"/>
              </a:lnSpc>
              <a:spcAft>
                <a:spcPts val="600"/>
              </a:spcAft>
              <a:defRPr/>
            </a:pPr>
            <a:endParaRPr lang="zh-CN" altLang="en-US">
              <a:solidFill>
                <a:schemeClr val="tx1"/>
              </a:solidFill>
            </a:endParaRPr>
          </a:p>
          <a:p>
            <a:pPr algn="just">
              <a:lnSpc>
                <a:spcPct val="120000"/>
              </a:lnSpc>
              <a:spcBef>
                <a:spcPts val="600"/>
              </a:spcBef>
              <a:spcAft>
                <a:spcPts val="600"/>
              </a:spcAft>
              <a:defRPr/>
            </a:pPr>
            <a:r>
              <a:rPr lang="en-US" altLang="zh-CN" smtClean="0">
                <a:solidFill>
                  <a:schemeClr val="tx1"/>
                </a:solidFill>
              </a:rPr>
              <a:t>a</a:t>
            </a:r>
            <a:r>
              <a:rPr lang="zh-CN" altLang="en-US">
                <a:solidFill>
                  <a:schemeClr val="tx1"/>
                </a:solidFill>
              </a:rPr>
              <a:t>是函数名，调用它以后能得到一个</a:t>
            </a:r>
            <a:r>
              <a:rPr lang="en-US" altLang="zh-CN">
                <a:solidFill>
                  <a:schemeClr val="tx1"/>
                </a:solidFill>
              </a:rPr>
              <a:t>int*</a:t>
            </a:r>
            <a:r>
              <a:rPr lang="zh-CN" altLang="en-US">
                <a:solidFill>
                  <a:schemeClr val="tx1"/>
                </a:solidFill>
              </a:rPr>
              <a:t>型</a:t>
            </a:r>
            <a:r>
              <a:rPr lang="en-US" altLang="zh-CN">
                <a:solidFill>
                  <a:schemeClr val="tx1"/>
                </a:solidFill>
              </a:rPr>
              <a:t>(</a:t>
            </a:r>
            <a:r>
              <a:rPr lang="zh-CN" altLang="en-US">
                <a:solidFill>
                  <a:schemeClr val="tx1"/>
                </a:solidFill>
              </a:rPr>
              <a:t>指向整型数据</a:t>
            </a:r>
            <a:r>
              <a:rPr lang="en-US" altLang="zh-CN">
                <a:solidFill>
                  <a:schemeClr val="tx1"/>
                </a:solidFill>
              </a:rPr>
              <a:t>)</a:t>
            </a:r>
            <a:r>
              <a:rPr lang="zh-CN" altLang="en-US">
                <a:solidFill>
                  <a:schemeClr val="tx1"/>
                </a:solidFill>
              </a:rPr>
              <a:t>的指针，即整型数据的地址。</a:t>
            </a:r>
            <a:r>
              <a:rPr lang="en-US" altLang="zh-CN">
                <a:solidFill>
                  <a:schemeClr val="tx1"/>
                </a:solidFill>
              </a:rPr>
              <a:t>x</a:t>
            </a:r>
            <a:r>
              <a:rPr lang="zh-CN" altLang="en-US">
                <a:solidFill>
                  <a:schemeClr val="tx1"/>
                </a:solidFill>
              </a:rPr>
              <a:t>和</a:t>
            </a:r>
            <a:r>
              <a:rPr lang="en-US" altLang="zh-CN">
                <a:solidFill>
                  <a:schemeClr val="tx1"/>
                </a:solidFill>
              </a:rPr>
              <a:t>y</a:t>
            </a:r>
            <a:r>
              <a:rPr lang="zh-CN" altLang="en-US">
                <a:solidFill>
                  <a:schemeClr val="tx1"/>
                </a:solidFill>
              </a:rPr>
              <a:t>是函数</a:t>
            </a:r>
            <a:r>
              <a:rPr lang="en-US" altLang="zh-CN">
                <a:solidFill>
                  <a:schemeClr val="tx1"/>
                </a:solidFill>
              </a:rPr>
              <a:t>a</a:t>
            </a:r>
            <a:r>
              <a:rPr lang="zh-CN" altLang="en-US">
                <a:solidFill>
                  <a:schemeClr val="tx1"/>
                </a:solidFill>
              </a:rPr>
              <a:t>的形参，为整型</a:t>
            </a:r>
            <a:r>
              <a:rPr lang="zh-CN" altLang="en-US" smtClean="0">
                <a:solidFill>
                  <a:schemeClr val="tx1"/>
                </a:solidFill>
              </a:rPr>
              <a:t>。</a:t>
            </a:r>
            <a:endParaRPr lang="zh-CN" altLang="en-US">
              <a:solidFill>
                <a:schemeClr val="tx1"/>
              </a:solidFill>
            </a:endParaRPr>
          </a:p>
        </p:txBody>
      </p:sp>
      <p:sp>
        <p:nvSpPr>
          <p:cNvPr id="15" name="圆角矩形 14"/>
          <p:cNvSpPr/>
          <p:nvPr/>
        </p:nvSpPr>
        <p:spPr>
          <a:xfrm>
            <a:off x="1228889" y="2886368"/>
            <a:ext cx="1882059" cy="417444"/>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855">
              <a:lnSpc>
                <a:spcPct val="120000"/>
              </a:lnSpc>
            </a:pPr>
            <a:r>
              <a:rPr lang="en-US" altLang="zh-CN" sz="1600"/>
              <a:t>int *a(int x,int y);</a:t>
            </a:r>
          </a:p>
        </p:txBody>
      </p:sp>
      <p:grpSp>
        <p:nvGrpSpPr>
          <p:cNvPr id="6" name="组合 5"/>
          <p:cNvGrpSpPr/>
          <p:nvPr/>
        </p:nvGrpSpPr>
        <p:grpSpPr>
          <a:xfrm>
            <a:off x="1228889" y="4083085"/>
            <a:ext cx="9873121" cy="1088629"/>
            <a:chOff x="8582294" y="4088153"/>
            <a:chExt cx="10188378" cy="1088629"/>
          </a:xfrm>
        </p:grpSpPr>
        <p:sp>
          <p:nvSpPr>
            <p:cNvPr id="9" name="MH_Other_1"/>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0" name="MH_SubTitle_1"/>
            <p:cNvSpPr/>
            <p:nvPr>
              <p:custDataLst>
                <p:tags r:id="rId3"/>
              </p:custDataLst>
            </p:nvPr>
          </p:nvSpPr>
          <p:spPr>
            <a:xfrm>
              <a:off x="9371544" y="4088153"/>
              <a:ext cx="9399128" cy="1088629"/>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rPr>
                <a:t>在“*</a:t>
              </a:r>
              <a:r>
                <a:rPr lang="en-US" altLang="zh-CN" sz="1600">
                  <a:solidFill>
                    <a:schemeClr val="tx1"/>
                  </a:solidFill>
                </a:rPr>
                <a:t>a”</a:t>
              </a:r>
              <a:r>
                <a:rPr lang="zh-CN" altLang="en-US" sz="1600">
                  <a:solidFill>
                    <a:schemeClr val="tx1"/>
                  </a:solidFill>
                </a:rPr>
                <a:t>两侧没有括号，在</a:t>
              </a:r>
              <a:r>
                <a:rPr lang="en-US" altLang="zh-CN" sz="1600">
                  <a:solidFill>
                    <a:schemeClr val="tx1"/>
                  </a:solidFill>
                </a:rPr>
                <a:t>a</a:t>
              </a:r>
              <a:r>
                <a:rPr lang="zh-CN" altLang="en-US" sz="1600">
                  <a:solidFill>
                    <a:schemeClr val="tx1"/>
                  </a:solidFill>
                </a:rPr>
                <a:t>的两侧分别为*运算符和</a:t>
              </a:r>
              <a:r>
                <a:rPr lang="en-US" altLang="zh-CN" sz="1600">
                  <a:solidFill>
                    <a:schemeClr val="tx1"/>
                  </a:solidFill>
                </a:rPr>
                <a:t>()</a:t>
              </a:r>
              <a:r>
                <a:rPr lang="zh-CN" altLang="en-US" sz="1600">
                  <a:solidFill>
                    <a:schemeClr val="tx1"/>
                  </a:solidFill>
                </a:rPr>
                <a:t>运算符。而</a:t>
              </a:r>
              <a:r>
                <a:rPr lang="en-US" altLang="zh-CN" sz="1600">
                  <a:solidFill>
                    <a:schemeClr val="tx1"/>
                  </a:solidFill>
                </a:rPr>
                <a:t>()</a:t>
              </a:r>
              <a:r>
                <a:rPr lang="zh-CN" altLang="en-US" sz="1600">
                  <a:solidFill>
                    <a:schemeClr val="tx1"/>
                  </a:solidFill>
                </a:rPr>
                <a:t>优先级高于*，因此</a:t>
              </a:r>
              <a:r>
                <a:rPr lang="en-US" altLang="zh-CN" sz="1600">
                  <a:solidFill>
                    <a:schemeClr val="tx1"/>
                  </a:solidFill>
                </a:rPr>
                <a:t>a</a:t>
              </a:r>
              <a:r>
                <a:rPr lang="zh-CN" altLang="en-US" sz="1600">
                  <a:solidFill>
                    <a:schemeClr val="tx1"/>
                  </a:solidFill>
                </a:rPr>
                <a:t>先与</a:t>
              </a:r>
              <a:r>
                <a:rPr lang="en-US" altLang="zh-CN" sz="1600">
                  <a:solidFill>
                    <a:schemeClr val="tx1"/>
                  </a:solidFill>
                </a:rPr>
                <a:t>()</a:t>
              </a:r>
              <a:r>
                <a:rPr lang="zh-CN" altLang="en-US" sz="1600">
                  <a:solidFill>
                    <a:schemeClr val="tx1"/>
                  </a:solidFill>
                </a:rPr>
                <a:t>结合，显然这是函数形式。这个函数前面有一个*，表示此函数是指针型函数（函数值是指针）。最前面的</a:t>
              </a:r>
              <a:r>
                <a:rPr lang="en-US" altLang="zh-CN" sz="1600">
                  <a:solidFill>
                    <a:schemeClr val="tx1"/>
                  </a:solidFill>
                </a:rPr>
                <a:t>int</a:t>
              </a:r>
              <a:r>
                <a:rPr lang="zh-CN" altLang="en-US" sz="1600">
                  <a:solidFill>
                    <a:schemeClr val="tx1"/>
                  </a:solidFill>
                </a:rPr>
                <a:t>表示返回的指针指向整型变量。</a:t>
              </a:r>
              <a:endParaRPr lang="zh-CN" altLang="en-US" sz="1600" dirty="0">
                <a:solidFill>
                  <a:schemeClr val="tx1"/>
                </a:solidFill>
              </a:endParaRPr>
            </a:p>
          </p:txBody>
        </p:sp>
        <p:sp>
          <p:nvSpPr>
            <p:cNvPr id="11" name="MH_Other_2"/>
            <p:cNvSpPr/>
            <p:nvPr>
              <p:custDataLst>
                <p:tags r:id="rId4"/>
              </p:custDataLst>
            </p:nvPr>
          </p:nvSpPr>
          <p:spPr>
            <a:xfrm rot="16200000">
              <a:off x="18469047" y="4875156"/>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返回指针值的函数</a:t>
            </a:r>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8.25】</a:t>
            </a:r>
            <a:r>
              <a:rPr lang="zh-CN" altLang="en-US" sz="2000">
                <a:solidFill>
                  <a:schemeClr val="accent1"/>
                </a:solidFill>
              </a:rPr>
              <a:t>有</a:t>
            </a:r>
            <a:r>
              <a:rPr lang="en-US" altLang="zh-CN" sz="2000">
                <a:solidFill>
                  <a:schemeClr val="accent1"/>
                </a:solidFill>
              </a:rPr>
              <a:t>a</a:t>
            </a:r>
            <a:r>
              <a:rPr lang="zh-CN" altLang="en-US" sz="2000">
                <a:solidFill>
                  <a:schemeClr val="accent1"/>
                </a:solidFill>
              </a:rPr>
              <a:t>个学生，每个学生有</a:t>
            </a:r>
            <a:r>
              <a:rPr lang="en-US" altLang="zh-CN" sz="2000">
                <a:solidFill>
                  <a:schemeClr val="accent1"/>
                </a:solidFill>
              </a:rPr>
              <a:t>b</a:t>
            </a:r>
            <a:r>
              <a:rPr lang="zh-CN" altLang="en-US" sz="2000">
                <a:solidFill>
                  <a:schemeClr val="accent1"/>
                </a:solidFill>
              </a:rPr>
              <a:t>门课程的成绩。要求在用户输入学生序号以后，能输出该学生的全部成绩。用指针函数来实现。</a:t>
            </a:r>
          </a:p>
        </p:txBody>
      </p:sp>
      <p:sp>
        <p:nvSpPr>
          <p:cNvPr id="11" name="圆角矩形 12"/>
          <p:cNvSpPr/>
          <p:nvPr/>
        </p:nvSpPr>
        <p:spPr>
          <a:xfrm>
            <a:off x="758969" y="1873634"/>
            <a:ext cx="10879753" cy="4268750"/>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855">
              <a:lnSpc>
                <a:spcPct val="120000"/>
              </a:lnSpc>
            </a:pPr>
            <a:r>
              <a:rPr lang="en-US" altLang="zh-CN" sz="1400"/>
              <a:t>#include &lt;stdio.h&gt;</a:t>
            </a:r>
          </a:p>
          <a:p>
            <a:pPr defTabSz="363855">
              <a:lnSpc>
                <a:spcPct val="120000"/>
              </a:lnSpc>
            </a:pPr>
            <a:r>
              <a:rPr lang="en-US" altLang="zh-CN" sz="1400"/>
              <a:t>int main()</a:t>
            </a:r>
          </a:p>
          <a:p>
            <a:pPr defTabSz="363855">
              <a:lnSpc>
                <a:spcPct val="120000"/>
              </a:lnSpc>
            </a:pPr>
            <a:r>
              <a:rPr lang="en-US" altLang="zh-CN" sz="1400"/>
              <a:t>{	float score[][4]={{60,70,80,90},{56,89,67,88},{34,78,90,66}};	</a:t>
            </a:r>
            <a:endParaRPr lang="en-US" altLang="zh-CN" sz="1400" smtClean="0"/>
          </a:p>
          <a:p>
            <a:pPr defTabSz="363855">
              <a:lnSpc>
                <a:spcPct val="120000"/>
              </a:lnSpc>
            </a:pPr>
            <a:r>
              <a:rPr lang="en-US" altLang="zh-CN" sz="1400"/>
              <a:t>	</a:t>
            </a:r>
            <a:r>
              <a:rPr lang="en-US" altLang="zh-CN" sz="1400" smtClean="0">
                <a:solidFill>
                  <a:srgbClr val="008000"/>
                </a:solidFill>
              </a:rPr>
              <a:t>//</a:t>
            </a:r>
            <a:r>
              <a:rPr lang="zh-CN" altLang="en-US" sz="1400">
                <a:solidFill>
                  <a:srgbClr val="008000"/>
                </a:solidFill>
              </a:rPr>
              <a:t>定义数组，存放成绩</a:t>
            </a:r>
          </a:p>
          <a:p>
            <a:pPr defTabSz="363855">
              <a:lnSpc>
                <a:spcPct val="120000"/>
              </a:lnSpc>
            </a:pPr>
            <a:r>
              <a:rPr lang="zh-CN" altLang="en-US" sz="1400"/>
              <a:t>	</a:t>
            </a:r>
            <a:r>
              <a:rPr lang="en-US" altLang="zh-CN" sz="1400"/>
              <a:t>float *search(float (*pointer)[4],int n);	</a:t>
            </a:r>
            <a:r>
              <a:rPr lang="en-US" altLang="zh-CN" sz="1400">
                <a:solidFill>
                  <a:srgbClr val="008000"/>
                </a:solidFill>
              </a:rPr>
              <a:t>//</a:t>
            </a:r>
            <a:r>
              <a:rPr lang="zh-CN" altLang="en-US" sz="1400">
                <a:solidFill>
                  <a:srgbClr val="008000"/>
                </a:solidFill>
              </a:rPr>
              <a:t>函数声明</a:t>
            </a:r>
          </a:p>
          <a:p>
            <a:pPr defTabSz="363855">
              <a:lnSpc>
                <a:spcPct val="120000"/>
              </a:lnSpc>
            </a:pPr>
            <a:r>
              <a:rPr lang="zh-CN" altLang="en-US" sz="1400"/>
              <a:t>	</a:t>
            </a:r>
            <a:r>
              <a:rPr lang="en-US" altLang="zh-CN" sz="1400">
                <a:solidFill>
                  <a:schemeClr val="accent6"/>
                </a:solidFill>
              </a:rPr>
              <a:t>float *p;</a:t>
            </a:r>
          </a:p>
          <a:p>
            <a:pPr defTabSz="363855">
              <a:lnSpc>
                <a:spcPct val="120000"/>
              </a:lnSpc>
            </a:pPr>
            <a:r>
              <a:rPr lang="en-US" altLang="zh-CN" sz="1400"/>
              <a:t>	int i,k;</a:t>
            </a:r>
          </a:p>
          <a:p>
            <a:pPr defTabSz="363855">
              <a:lnSpc>
                <a:spcPct val="120000"/>
              </a:lnSpc>
            </a:pPr>
            <a:r>
              <a:rPr lang="en-US" altLang="zh-CN" sz="1400"/>
              <a:t>	printf("enter the number of student:");</a:t>
            </a:r>
          </a:p>
          <a:p>
            <a:pPr defTabSz="363855">
              <a:lnSpc>
                <a:spcPct val="120000"/>
              </a:lnSpc>
            </a:pPr>
            <a:r>
              <a:rPr lang="en-US" altLang="zh-CN" sz="1400"/>
              <a:t>	scanf("%d",&amp;k);	</a:t>
            </a:r>
            <a:r>
              <a:rPr lang="en-US" altLang="zh-CN" sz="1400">
                <a:solidFill>
                  <a:srgbClr val="008000"/>
                </a:solidFill>
              </a:rPr>
              <a:t>//</a:t>
            </a:r>
            <a:r>
              <a:rPr lang="zh-CN" altLang="en-US" sz="1400">
                <a:solidFill>
                  <a:srgbClr val="008000"/>
                </a:solidFill>
              </a:rPr>
              <a:t>输入要找的学生的序号</a:t>
            </a:r>
          </a:p>
          <a:p>
            <a:pPr defTabSz="363855">
              <a:lnSpc>
                <a:spcPct val="120000"/>
              </a:lnSpc>
            </a:pPr>
            <a:r>
              <a:rPr lang="zh-CN" altLang="en-US" sz="1400"/>
              <a:t>	</a:t>
            </a:r>
            <a:r>
              <a:rPr lang="en-US" altLang="zh-CN" sz="1400"/>
              <a:t>printf("The scores of No.%d are:\n",k);</a:t>
            </a:r>
          </a:p>
          <a:p>
            <a:pPr defTabSz="363855">
              <a:lnSpc>
                <a:spcPct val="120000"/>
              </a:lnSpc>
            </a:pPr>
            <a:r>
              <a:rPr lang="en-US" altLang="zh-CN" sz="1400"/>
              <a:t>	</a:t>
            </a:r>
            <a:r>
              <a:rPr lang="en-US" altLang="zh-CN" sz="1400">
                <a:solidFill>
                  <a:schemeClr val="accent6"/>
                </a:solidFill>
              </a:rPr>
              <a:t>p=search(score,k);</a:t>
            </a:r>
            <a:r>
              <a:rPr lang="en-US" altLang="zh-CN" sz="140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search</a:t>
            </a:r>
            <a:r>
              <a:rPr lang="zh-CN" altLang="en-US" sz="1400">
                <a:solidFill>
                  <a:srgbClr val="008000"/>
                </a:solidFill>
              </a:rPr>
              <a:t>函数，返回</a:t>
            </a:r>
            <a:r>
              <a:rPr lang="en-US" altLang="zh-CN" sz="1400">
                <a:solidFill>
                  <a:srgbClr val="008000"/>
                </a:solidFill>
              </a:rPr>
              <a:t>score[k][0]</a:t>
            </a:r>
            <a:r>
              <a:rPr lang="zh-CN" altLang="en-US" sz="1400">
                <a:solidFill>
                  <a:srgbClr val="008000"/>
                </a:solidFill>
              </a:rPr>
              <a:t>的地址</a:t>
            </a:r>
          </a:p>
          <a:p>
            <a:pPr defTabSz="363855">
              <a:lnSpc>
                <a:spcPct val="120000"/>
              </a:lnSpc>
            </a:pPr>
            <a:r>
              <a:rPr lang="zh-CN" altLang="en-US" sz="1400"/>
              <a:t>	</a:t>
            </a:r>
            <a:r>
              <a:rPr lang="en-US" altLang="zh-CN" sz="1400"/>
              <a:t>for(i=0;i&lt;4;i++)</a:t>
            </a:r>
          </a:p>
          <a:p>
            <a:pPr defTabSz="363855">
              <a:lnSpc>
                <a:spcPct val="120000"/>
              </a:lnSpc>
            </a:pPr>
            <a:r>
              <a:rPr lang="en-US" altLang="zh-CN" sz="1400"/>
              <a:t>		printf("%5.2f\t",*(p+i));	</a:t>
            </a:r>
            <a:r>
              <a:rPr lang="en-US" altLang="zh-CN" sz="1400">
                <a:solidFill>
                  <a:srgbClr val="008000"/>
                </a:solidFill>
              </a:rPr>
              <a:t>//</a:t>
            </a:r>
            <a:r>
              <a:rPr lang="zh-CN" altLang="en-US" sz="1400">
                <a:solidFill>
                  <a:srgbClr val="008000"/>
                </a:solidFill>
              </a:rPr>
              <a:t>输出</a:t>
            </a:r>
            <a:r>
              <a:rPr lang="en-US" altLang="zh-CN" sz="1400">
                <a:solidFill>
                  <a:srgbClr val="008000"/>
                </a:solidFill>
              </a:rPr>
              <a:t>score[k][0]~score[k][3]</a:t>
            </a:r>
            <a:r>
              <a:rPr lang="zh-CN" altLang="en-US" sz="1400">
                <a:solidFill>
                  <a:srgbClr val="008000"/>
                </a:solidFill>
              </a:rPr>
              <a:t>的值</a:t>
            </a:r>
          </a:p>
          <a:p>
            <a:pPr defTabSz="363855">
              <a:lnSpc>
                <a:spcPct val="120000"/>
              </a:lnSpc>
            </a:pPr>
            <a:r>
              <a:rPr lang="zh-CN" altLang="en-US" sz="1400"/>
              <a:t>	</a:t>
            </a:r>
            <a:r>
              <a:rPr lang="en-US" altLang="zh-CN" sz="1400"/>
              <a:t>printf("\n");</a:t>
            </a:r>
          </a:p>
          <a:p>
            <a:pPr defTabSz="363855">
              <a:lnSpc>
                <a:spcPct val="120000"/>
              </a:lnSpc>
            </a:pPr>
            <a:r>
              <a:rPr lang="en-US" altLang="zh-CN" sz="1400"/>
              <a:t>	return 0;</a:t>
            </a:r>
          </a:p>
          <a:p>
            <a:pPr defTabSz="363855">
              <a:lnSpc>
                <a:spcPct val="120000"/>
              </a:lnSpc>
            </a:pPr>
            <a:r>
              <a:rPr lang="en-US" altLang="zh-CN" sz="1400" smtClean="0"/>
              <a:t>}</a:t>
            </a:r>
            <a:endParaRPr lang="en-US" altLang="zh-CN" sz="1400"/>
          </a:p>
          <a:p>
            <a:pPr defTabSz="363855">
              <a:lnSpc>
                <a:spcPct val="120000"/>
              </a:lnSpc>
            </a:pPr>
            <a:endParaRPr lang="en-US" altLang="zh-CN" sz="1400"/>
          </a:p>
          <a:p>
            <a:pPr defTabSz="363855">
              <a:lnSpc>
                <a:spcPct val="120000"/>
              </a:lnSpc>
            </a:pPr>
            <a:r>
              <a:rPr lang="en-US" altLang="zh-CN" sz="1400">
                <a:solidFill>
                  <a:schemeClr val="accent6"/>
                </a:solidFill>
              </a:rPr>
              <a:t>float *search(float (*pointer)[4],int n)</a:t>
            </a:r>
          </a:p>
          <a:p>
            <a:pPr defTabSz="363855">
              <a:lnSpc>
                <a:spcPct val="120000"/>
              </a:lnSpc>
            </a:pPr>
            <a:r>
              <a:rPr lang="en-US" altLang="zh-CN" sz="1400" smtClean="0">
                <a:solidFill>
                  <a:srgbClr val="008000"/>
                </a:solidFill>
              </a:rPr>
              <a:t>//</a:t>
            </a:r>
            <a:r>
              <a:rPr lang="zh-CN" altLang="en-US" sz="1400">
                <a:solidFill>
                  <a:srgbClr val="008000"/>
                </a:solidFill>
              </a:rPr>
              <a:t>形参</a:t>
            </a:r>
            <a:r>
              <a:rPr lang="en-US" altLang="zh-CN" sz="1400">
                <a:solidFill>
                  <a:srgbClr val="008000"/>
                </a:solidFill>
              </a:rPr>
              <a:t>pointer</a:t>
            </a:r>
            <a:r>
              <a:rPr lang="zh-CN" altLang="en-US" sz="1400">
                <a:solidFill>
                  <a:srgbClr val="008000"/>
                </a:solidFill>
              </a:rPr>
              <a:t>是指向一维数组的指针变量</a:t>
            </a:r>
          </a:p>
          <a:p>
            <a:pPr defTabSz="363855">
              <a:lnSpc>
                <a:spcPct val="120000"/>
              </a:lnSpc>
            </a:pPr>
            <a:r>
              <a:rPr lang="en-US" altLang="zh-CN" sz="1400"/>
              <a:t>{	</a:t>
            </a:r>
            <a:r>
              <a:rPr lang="en-US" altLang="zh-CN" sz="1400">
                <a:solidFill>
                  <a:schemeClr val="accent6"/>
                </a:solidFill>
              </a:rPr>
              <a:t>float *pt;</a:t>
            </a:r>
          </a:p>
          <a:p>
            <a:pPr defTabSz="363855">
              <a:lnSpc>
                <a:spcPct val="120000"/>
              </a:lnSpc>
            </a:pPr>
            <a:r>
              <a:rPr lang="en-US" altLang="zh-CN" sz="1400"/>
              <a:t>	pt=*(pointer+n);	</a:t>
            </a:r>
            <a:r>
              <a:rPr lang="en-US" altLang="zh-CN" sz="1400">
                <a:solidFill>
                  <a:srgbClr val="008000"/>
                </a:solidFill>
              </a:rPr>
              <a:t>//pt</a:t>
            </a:r>
            <a:r>
              <a:rPr lang="zh-CN" altLang="en-US" sz="1400">
                <a:solidFill>
                  <a:srgbClr val="008000"/>
                </a:solidFill>
              </a:rPr>
              <a:t>的值是</a:t>
            </a:r>
            <a:r>
              <a:rPr lang="en-US" altLang="zh-CN" sz="1400">
                <a:solidFill>
                  <a:srgbClr val="008000"/>
                </a:solidFill>
              </a:rPr>
              <a:t>&amp;score[k][0]</a:t>
            </a:r>
          </a:p>
          <a:p>
            <a:pPr defTabSz="363855">
              <a:lnSpc>
                <a:spcPct val="120000"/>
              </a:lnSpc>
            </a:pPr>
            <a:r>
              <a:rPr lang="en-US" altLang="zh-CN" sz="1400"/>
              <a:t>	</a:t>
            </a:r>
            <a:r>
              <a:rPr lang="en-US" altLang="zh-CN" sz="1400">
                <a:solidFill>
                  <a:schemeClr val="accent6"/>
                </a:solidFill>
              </a:rPr>
              <a:t>return(pt);</a:t>
            </a:r>
          </a:p>
          <a:p>
            <a:pPr defTabSz="363855">
              <a:lnSpc>
                <a:spcPct val="120000"/>
              </a:lnSpc>
            </a:pPr>
            <a:r>
              <a:rPr lang="en-US" altLang="zh-CN" sz="1400"/>
              <a:t>}</a:t>
            </a:r>
            <a:endParaRPr lang="zh-CN" altLang="en-US" sz="1400" b="1" dirty="0">
              <a:solidFill>
                <a:srgbClr val="008000"/>
              </a:solidFill>
            </a:endParaRPr>
          </a:p>
        </p:txBody>
      </p:sp>
      <p:cxnSp>
        <p:nvCxnSpPr>
          <p:cNvPr id="12" name="直接连接符 11"/>
          <p:cNvCxnSpPr/>
          <p:nvPr/>
        </p:nvCxnSpPr>
        <p:spPr>
          <a:xfrm>
            <a:off x="6118461" y="1873633"/>
            <a:ext cx="0" cy="42687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5955713" y="2394986"/>
            <a:ext cx="325496" cy="260107"/>
            <a:chOff x="5926033" y="1926699"/>
            <a:chExt cx="325496" cy="260107"/>
          </a:xfrm>
        </p:grpSpPr>
        <p:sp>
          <p:nvSpPr>
            <p:cNvPr id="19" name="MH_Other_2"/>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6"/>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7"/>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5" name="组合 24"/>
          <p:cNvGrpSpPr/>
          <p:nvPr/>
        </p:nvGrpSpPr>
        <p:grpSpPr>
          <a:xfrm>
            <a:off x="5949732" y="5419408"/>
            <a:ext cx="325496" cy="260106"/>
            <a:chOff x="5926033" y="5434781"/>
            <a:chExt cx="325496" cy="260106"/>
          </a:xfrm>
        </p:grpSpPr>
        <p:sp>
          <p:nvSpPr>
            <p:cNvPr id="26" name="MH_Other_8"/>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9"/>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0"/>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5" name="图片 4"/>
          <p:cNvPicPr>
            <a:picLocks noChangeAspect="1"/>
          </p:cNvPicPr>
          <p:nvPr/>
        </p:nvPicPr>
        <p:blipFill>
          <a:blip r:embed="rId15" cstate="print"/>
          <a:stretch>
            <a:fillRect/>
          </a:stretch>
        </p:blipFill>
        <p:spPr>
          <a:xfrm>
            <a:off x="2265642" y="5515108"/>
            <a:ext cx="3467100" cy="981075"/>
          </a:xfrm>
          <a:prstGeom prst="rect">
            <a:avLst/>
          </a:prstGeom>
        </p:spPr>
      </p:pic>
      <p:graphicFrame>
        <p:nvGraphicFramePr>
          <p:cNvPr id="6" name="表格 5"/>
          <p:cNvGraphicFramePr>
            <a:graphicFrameLocks noGrp="1"/>
          </p:cNvGraphicFramePr>
          <p:nvPr/>
        </p:nvGraphicFramePr>
        <p:xfrm>
          <a:off x="6972550" y="4068349"/>
          <a:ext cx="3812084" cy="1219200"/>
        </p:xfrm>
        <a:graphic>
          <a:graphicData uri="http://schemas.openxmlformats.org/drawingml/2006/table">
            <a:tbl>
              <a:tblPr>
                <a:tableStyleId>{5C22544A-7EE6-4342-B048-85BDC9FD1C3A}</a:tableStyleId>
              </a:tblPr>
              <a:tblGrid>
                <a:gridCol w="1008000">
                  <a:extLst>
                    <a:ext uri="{9D8B030D-6E8A-4147-A177-3AD203B41FA5}">
                      <a16:colId xmlns:a16="http://schemas.microsoft.com/office/drawing/2014/main" val="20000"/>
                    </a:ext>
                  </a:extLst>
                </a:gridCol>
                <a:gridCol w="701021">
                  <a:extLst>
                    <a:ext uri="{9D8B030D-6E8A-4147-A177-3AD203B41FA5}">
                      <a16:colId xmlns:a16="http://schemas.microsoft.com/office/drawing/2014/main" val="20001"/>
                    </a:ext>
                  </a:extLst>
                </a:gridCol>
                <a:gridCol w="701021">
                  <a:extLst>
                    <a:ext uri="{9D8B030D-6E8A-4147-A177-3AD203B41FA5}">
                      <a16:colId xmlns:a16="http://schemas.microsoft.com/office/drawing/2014/main" val="20002"/>
                    </a:ext>
                  </a:extLst>
                </a:gridCol>
                <a:gridCol w="701021">
                  <a:extLst>
                    <a:ext uri="{9D8B030D-6E8A-4147-A177-3AD203B41FA5}">
                      <a16:colId xmlns:a16="http://schemas.microsoft.com/office/drawing/2014/main" val="20003"/>
                    </a:ext>
                  </a:extLst>
                </a:gridCol>
                <a:gridCol w="701021">
                  <a:extLst>
                    <a:ext uri="{9D8B030D-6E8A-4147-A177-3AD203B41FA5}">
                      <a16:colId xmlns:a16="http://schemas.microsoft.com/office/drawing/2014/main" val="20004"/>
                    </a:ext>
                  </a:extLst>
                </a:gridCol>
              </a:tblGrid>
              <a:tr h="0">
                <a:tc>
                  <a:txBody>
                    <a:bodyPr/>
                    <a:lstStyle/>
                    <a:p>
                      <a:r>
                        <a:rPr lang="en-US" altLang="zh-CN" sz="1400" smtClean="0"/>
                        <a:t>pointer</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pPr algn="ctr"/>
                      <a:r>
                        <a:rPr lang="en-US" altLang="zh-CN" sz="1400" smtClean="0"/>
                        <a:t>score</a:t>
                      </a:r>
                      <a:r>
                        <a:rPr lang="zh-CN" altLang="en-US" sz="1400" smtClean="0"/>
                        <a:t>数组</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0">
                <a:tc>
                  <a:txBody>
                    <a:bodyPr/>
                    <a:lstStyle/>
                    <a:p>
                      <a:r>
                        <a:rPr lang="en-US" altLang="zh-CN" sz="1400" smtClean="0"/>
                        <a:t>pointer+1</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60</a:t>
                      </a:r>
                      <a:endParaRPr lang="zh-CN" altLang="en-US" sz="1400"/>
                    </a:p>
                  </a:txBody>
                  <a:tcPr>
                    <a:lnL w="12700" cmpd="sng">
                      <a:noFill/>
                    </a:lnL>
                    <a:lnT w="12700" cmpd="sng">
                      <a:noFill/>
                    </a:lnT>
                  </a:tcPr>
                </a:tc>
                <a:tc>
                  <a:txBody>
                    <a:bodyPr/>
                    <a:lstStyle/>
                    <a:p>
                      <a:pPr algn="ctr"/>
                      <a:r>
                        <a:rPr lang="en-US" altLang="zh-CN" sz="1400" smtClean="0"/>
                        <a:t>70</a:t>
                      </a:r>
                      <a:endParaRPr lang="zh-CN" altLang="en-US" sz="1400"/>
                    </a:p>
                  </a:txBody>
                  <a:tcPr>
                    <a:lnT w="12700" cmpd="sng">
                      <a:noFill/>
                    </a:lnT>
                  </a:tcPr>
                </a:tc>
                <a:tc>
                  <a:txBody>
                    <a:bodyPr/>
                    <a:lstStyle/>
                    <a:p>
                      <a:pPr algn="ctr"/>
                      <a:r>
                        <a:rPr lang="en-US" altLang="zh-CN" sz="1400" smtClean="0"/>
                        <a:t>80</a:t>
                      </a:r>
                      <a:endParaRPr lang="zh-CN" altLang="en-US" sz="1400"/>
                    </a:p>
                  </a:txBody>
                  <a:tcPr>
                    <a:lnT w="12700" cmpd="sng">
                      <a:noFill/>
                    </a:lnT>
                  </a:tcPr>
                </a:tc>
                <a:tc>
                  <a:txBody>
                    <a:bodyPr/>
                    <a:lstStyle/>
                    <a:p>
                      <a:pPr algn="ctr"/>
                      <a:r>
                        <a:rPr lang="en-US" altLang="zh-CN" sz="1400" smtClean="0"/>
                        <a:t>90</a:t>
                      </a:r>
                      <a:endParaRPr lang="zh-CN" altLang="en-US" sz="1400"/>
                    </a:p>
                  </a:txBody>
                  <a:tcPr>
                    <a:lnT w="12700" cmpd="sng">
                      <a:noFill/>
                    </a:lnT>
                  </a:tcPr>
                </a:tc>
                <a:extLst>
                  <a:ext uri="{0D108BD9-81ED-4DB2-BD59-A6C34878D82A}">
                    <a16:rowId xmlns:a16="http://schemas.microsoft.com/office/drawing/2014/main" val="10001"/>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56</a:t>
                      </a:r>
                      <a:endParaRPr lang="zh-CN" altLang="en-US" sz="1400"/>
                    </a:p>
                  </a:txBody>
                  <a:tcPr>
                    <a:lnL w="12700" cmpd="sng">
                      <a:noFill/>
                    </a:lnL>
                  </a:tcPr>
                </a:tc>
                <a:tc>
                  <a:txBody>
                    <a:bodyPr/>
                    <a:lstStyle/>
                    <a:p>
                      <a:pPr algn="ctr"/>
                      <a:r>
                        <a:rPr lang="en-US" altLang="zh-CN" sz="1400" smtClean="0"/>
                        <a:t>89</a:t>
                      </a:r>
                      <a:endParaRPr lang="zh-CN" altLang="en-US" sz="1400"/>
                    </a:p>
                  </a:txBody>
                  <a:tcPr/>
                </a:tc>
                <a:tc>
                  <a:txBody>
                    <a:bodyPr/>
                    <a:lstStyle/>
                    <a:p>
                      <a:pPr algn="ctr"/>
                      <a:r>
                        <a:rPr lang="en-US" altLang="zh-CN" sz="1400" smtClean="0"/>
                        <a:t>67</a:t>
                      </a:r>
                      <a:endParaRPr lang="zh-CN" altLang="en-US" sz="1400"/>
                    </a:p>
                  </a:txBody>
                  <a:tcPr/>
                </a:tc>
                <a:tc>
                  <a:txBody>
                    <a:bodyPr/>
                    <a:lstStyle/>
                    <a:p>
                      <a:pPr algn="ctr"/>
                      <a:r>
                        <a:rPr lang="en-US" altLang="zh-CN" sz="1400" smtClean="0"/>
                        <a:t>88</a:t>
                      </a:r>
                      <a:endParaRPr lang="zh-CN" altLang="en-US" sz="1400"/>
                    </a:p>
                  </a:txBody>
                  <a:tcPr/>
                </a:tc>
                <a:extLst>
                  <a:ext uri="{0D108BD9-81ED-4DB2-BD59-A6C34878D82A}">
                    <a16:rowId xmlns:a16="http://schemas.microsoft.com/office/drawing/2014/main" val="10002"/>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34</a:t>
                      </a:r>
                      <a:endParaRPr lang="zh-CN" altLang="en-US" sz="1400"/>
                    </a:p>
                  </a:txBody>
                  <a:tcPr>
                    <a:lnL w="12700" cmpd="sng">
                      <a:noFill/>
                    </a:lnL>
                  </a:tcPr>
                </a:tc>
                <a:tc>
                  <a:txBody>
                    <a:bodyPr/>
                    <a:lstStyle/>
                    <a:p>
                      <a:pPr algn="ctr"/>
                      <a:r>
                        <a:rPr lang="en-US" altLang="zh-CN" sz="1400" smtClean="0"/>
                        <a:t>78</a:t>
                      </a:r>
                      <a:endParaRPr lang="zh-CN" altLang="en-US" sz="1400"/>
                    </a:p>
                  </a:txBody>
                  <a:tcPr/>
                </a:tc>
                <a:tc>
                  <a:txBody>
                    <a:bodyPr/>
                    <a:lstStyle/>
                    <a:p>
                      <a:pPr algn="ctr"/>
                      <a:r>
                        <a:rPr lang="en-US" altLang="zh-CN" sz="1400" smtClean="0"/>
                        <a:t>90</a:t>
                      </a:r>
                      <a:endParaRPr lang="zh-CN" altLang="en-US" sz="1400"/>
                    </a:p>
                  </a:txBody>
                  <a:tcPr/>
                </a:tc>
                <a:tc>
                  <a:txBody>
                    <a:bodyPr/>
                    <a:lstStyle/>
                    <a:p>
                      <a:pPr algn="ctr"/>
                      <a:r>
                        <a:rPr lang="en-US" altLang="zh-CN" sz="1400" smtClean="0"/>
                        <a:t>66</a:t>
                      </a:r>
                      <a:endParaRPr lang="zh-CN" altLang="en-US" sz="1400"/>
                    </a:p>
                  </a:txBody>
                  <a:tcPr/>
                </a:tc>
                <a:extLst>
                  <a:ext uri="{0D108BD9-81ED-4DB2-BD59-A6C34878D82A}">
                    <a16:rowId xmlns:a16="http://schemas.microsoft.com/office/drawing/2014/main" val="10003"/>
                  </a:ext>
                </a:extLst>
              </a:tr>
            </a:tbl>
          </a:graphicData>
        </a:graphic>
      </p:graphicFrame>
      <p:cxnSp>
        <p:nvCxnSpPr>
          <p:cNvPr id="32" name="直接箭头连接符 31"/>
          <p:cNvCxnSpPr/>
          <p:nvPr/>
        </p:nvCxnSpPr>
        <p:spPr>
          <a:xfrm>
            <a:off x="7091263" y="4370319"/>
            <a:ext cx="86219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7101202" y="4668493"/>
            <a:ext cx="86219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返回指针值的函数</a:t>
            </a:r>
          </a:p>
        </p:txBody>
      </p:sp>
      <p:sp>
        <p:nvSpPr>
          <p:cNvPr id="3" name="内容占位符 2"/>
          <p:cNvSpPr>
            <a:spLocks noGrp="1"/>
          </p:cNvSpPr>
          <p:nvPr>
            <p:ph idx="1"/>
          </p:nvPr>
        </p:nvSpPr>
        <p:spPr>
          <a:xfrm>
            <a:off x="550891" y="844913"/>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8.26】</a:t>
            </a:r>
            <a:r>
              <a:rPr lang="zh-CN" altLang="en-US" sz="2000">
                <a:solidFill>
                  <a:schemeClr val="accent1"/>
                </a:solidFill>
              </a:rPr>
              <a:t>对例</a:t>
            </a:r>
            <a:r>
              <a:rPr lang="en-US" altLang="zh-CN" sz="2000">
                <a:solidFill>
                  <a:schemeClr val="accent1"/>
                </a:solidFill>
              </a:rPr>
              <a:t>8.25</a:t>
            </a:r>
            <a:r>
              <a:rPr lang="zh-CN" altLang="en-US" sz="2000">
                <a:solidFill>
                  <a:schemeClr val="accent1"/>
                </a:solidFill>
              </a:rPr>
              <a:t>中的学生，找出其中有不及格的课程的学生及其学生号。</a:t>
            </a:r>
          </a:p>
        </p:txBody>
      </p:sp>
      <p:sp>
        <p:nvSpPr>
          <p:cNvPr id="11" name="圆角矩形 12"/>
          <p:cNvSpPr/>
          <p:nvPr/>
        </p:nvSpPr>
        <p:spPr>
          <a:xfrm>
            <a:off x="681993" y="1315375"/>
            <a:ext cx="10879753" cy="4171025"/>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855">
              <a:lnSpc>
                <a:spcPct val="120000"/>
              </a:lnSpc>
            </a:pPr>
            <a:r>
              <a:rPr lang="en-US" altLang="zh-CN" sz="1400"/>
              <a:t>#include &lt;stdio.h&gt;</a:t>
            </a:r>
          </a:p>
          <a:p>
            <a:pPr defTabSz="363855">
              <a:lnSpc>
                <a:spcPct val="120000"/>
              </a:lnSpc>
            </a:pPr>
            <a:r>
              <a:rPr lang="en-US" altLang="zh-CN" sz="1400"/>
              <a:t>int main()</a:t>
            </a:r>
          </a:p>
          <a:p>
            <a:pPr defTabSz="363855">
              <a:lnSpc>
                <a:spcPct val="120000"/>
              </a:lnSpc>
            </a:pPr>
            <a:r>
              <a:rPr lang="en-US" altLang="zh-CN" sz="1400"/>
              <a:t>{	float score[][4]={{60,70,80,90},{56,89,67,88},{34,78,90,66}};</a:t>
            </a:r>
          </a:p>
          <a:p>
            <a:pPr defTabSz="363855">
              <a:lnSpc>
                <a:spcPct val="120000"/>
              </a:lnSpc>
            </a:pPr>
            <a:r>
              <a:rPr lang="en-US" altLang="zh-CN" sz="1400"/>
              <a:t>	</a:t>
            </a:r>
            <a:r>
              <a:rPr lang="en-US" altLang="zh-CN" sz="1400">
                <a:solidFill>
                  <a:srgbClr val="008000"/>
                </a:solidFill>
              </a:rPr>
              <a:t>//</a:t>
            </a:r>
            <a:r>
              <a:rPr lang="zh-CN" altLang="en-US" sz="1400">
                <a:solidFill>
                  <a:srgbClr val="008000"/>
                </a:solidFill>
              </a:rPr>
              <a:t>定义数组，存放成绩</a:t>
            </a:r>
          </a:p>
          <a:p>
            <a:pPr defTabSz="363855">
              <a:lnSpc>
                <a:spcPct val="120000"/>
              </a:lnSpc>
            </a:pPr>
            <a:r>
              <a:rPr lang="zh-CN" altLang="en-US" sz="1400"/>
              <a:t>	</a:t>
            </a:r>
            <a:r>
              <a:rPr lang="en-US" altLang="zh-CN" sz="1400"/>
              <a:t>float *search(float (*pointer)[4]);	</a:t>
            </a:r>
            <a:r>
              <a:rPr lang="en-US" altLang="zh-CN" sz="1400">
                <a:solidFill>
                  <a:srgbClr val="008000"/>
                </a:solidFill>
              </a:rPr>
              <a:t>//</a:t>
            </a:r>
            <a:r>
              <a:rPr lang="zh-CN" altLang="en-US" sz="1400">
                <a:solidFill>
                  <a:srgbClr val="008000"/>
                </a:solidFill>
              </a:rPr>
              <a:t>函数声明</a:t>
            </a:r>
          </a:p>
          <a:p>
            <a:pPr defTabSz="363855">
              <a:lnSpc>
                <a:spcPct val="120000"/>
              </a:lnSpc>
            </a:pPr>
            <a:r>
              <a:rPr lang="zh-CN" altLang="en-US" sz="1400"/>
              <a:t>	</a:t>
            </a:r>
            <a:r>
              <a:rPr lang="en-US" altLang="zh-CN" sz="1400">
                <a:solidFill>
                  <a:schemeClr val="accent6"/>
                </a:solidFill>
              </a:rPr>
              <a:t>float *p;</a:t>
            </a:r>
          </a:p>
          <a:p>
            <a:pPr defTabSz="363855">
              <a:lnSpc>
                <a:spcPct val="120000"/>
              </a:lnSpc>
            </a:pPr>
            <a:r>
              <a:rPr lang="en-US" altLang="zh-CN" sz="1400"/>
              <a:t>	int i,j;</a:t>
            </a:r>
          </a:p>
          <a:p>
            <a:pPr defTabSz="363855">
              <a:lnSpc>
                <a:spcPct val="120000"/>
              </a:lnSpc>
            </a:pPr>
            <a:r>
              <a:rPr lang="en-US" altLang="zh-CN" sz="1400"/>
              <a:t>	for(i=0;i&lt;3;i++)	</a:t>
            </a:r>
            <a:r>
              <a:rPr lang="en-US" altLang="zh-CN" sz="1400" smtClean="0"/>
              <a:t>			</a:t>
            </a:r>
            <a:r>
              <a:rPr lang="en-US" altLang="zh-CN" sz="1400">
                <a:solidFill>
                  <a:srgbClr val="008000"/>
                </a:solidFill>
              </a:rPr>
              <a:t>//</a:t>
            </a:r>
            <a:r>
              <a:rPr lang="zh-CN" altLang="en-US" sz="1400">
                <a:solidFill>
                  <a:srgbClr val="008000"/>
                </a:solidFill>
              </a:rPr>
              <a:t>循环</a:t>
            </a:r>
            <a:r>
              <a:rPr lang="en-US" altLang="zh-CN" sz="1400">
                <a:solidFill>
                  <a:srgbClr val="008000"/>
                </a:solidFill>
              </a:rPr>
              <a:t>3</a:t>
            </a:r>
            <a:r>
              <a:rPr lang="zh-CN" altLang="en-US" sz="1400">
                <a:solidFill>
                  <a:srgbClr val="008000"/>
                </a:solidFill>
              </a:rPr>
              <a:t>次</a:t>
            </a:r>
          </a:p>
          <a:p>
            <a:pPr defTabSz="363855">
              <a:lnSpc>
                <a:spcPct val="120000"/>
              </a:lnSpc>
            </a:pPr>
            <a:r>
              <a:rPr lang="zh-CN" altLang="en-US" sz="1400"/>
              <a:t>	</a:t>
            </a:r>
            <a:r>
              <a:rPr lang="en-US" altLang="zh-CN" sz="1400"/>
              <a:t>{	</a:t>
            </a:r>
            <a:r>
              <a:rPr lang="en-US" altLang="zh-CN" sz="1400">
                <a:solidFill>
                  <a:schemeClr val="accent6"/>
                </a:solidFill>
              </a:rPr>
              <a:t>p=search(score+i</a:t>
            </a:r>
            <a:r>
              <a:rPr lang="en-US" altLang="zh-CN" sz="1400" smtClean="0">
                <a:solidFill>
                  <a:schemeClr val="accent6"/>
                </a:solidFill>
              </a:rPr>
              <a:t>);</a:t>
            </a:r>
          </a:p>
          <a:p>
            <a:pPr defTabSz="363855">
              <a:lnSpc>
                <a:spcPct val="120000"/>
              </a:lnSpc>
            </a:pPr>
            <a:r>
              <a:rPr lang="en-US" altLang="zh-CN" sz="1400">
                <a:solidFill>
                  <a:srgbClr val="008000"/>
                </a:solidFill>
              </a:rPr>
              <a:t>//</a:t>
            </a:r>
            <a:r>
              <a:rPr lang="zh-CN" altLang="en-US" sz="1400">
                <a:solidFill>
                  <a:srgbClr val="008000"/>
                </a:solidFill>
              </a:rPr>
              <a:t>调用</a:t>
            </a:r>
            <a:r>
              <a:rPr lang="en-US" altLang="zh-CN" sz="1400">
                <a:solidFill>
                  <a:srgbClr val="008000"/>
                </a:solidFill>
              </a:rPr>
              <a:t>search</a:t>
            </a:r>
            <a:r>
              <a:rPr lang="zh-CN" altLang="en-US" sz="1400">
                <a:solidFill>
                  <a:srgbClr val="008000"/>
                </a:solidFill>
              </a:rPr>
              <a:t>函数</a:t>
            </a:r>
            <a:r>
              <a:rPr lang="en-US" altLang="zh-CN" sz="1400">
                <a:solidFill>
                  <a:srgbClr val="008000"/>
                </a:solidFill>
              </a:rPr>
              <a:t>,</a:t>
            </a:r>
            <a:r>
              <a:rPr lang="zh-CN" altLang="en-US" sz="1400">
                <a:solidFill>
                  <a:srgbClr val="008000"/>
                </a:solidFill>
              </a:rPr>
              <a:t>如有不及格返回</a:t>
            </a:r>
            <a:r>
              <a:rPr lang="en-US" altLang="zh-CN" sz="1400">
                <a:solidFill>
                  <a:srgbClr val="008000"/>
                </a:solidFill>
              </a:rPr>
              <a:t>score[i][0]</a:t>
            </a:r>
            <a:r>
              <a:rPr lang="zh-CN" altLang="en-US" sz="1400">
                <a:solidFill>
                  <a:srgbClr val="008000"/>
                </a:solidFill>
              </a:rPr>
              <a:t>的地址</a:t>
            </a:r>
            <a:r>
              <a:rPr lang="en-US" altLang="zh-CN" sz="1400">
                <a:solidFill>
                  <a:srgbClr val="008000"/>
                </a:solidFill>
              </a:rPr>
              <a:t>,</a:t>
            </a:r>
            <a:r>
              <a:rPr lang="zh-CN" altLang="en-US" sz="1400">
                <a:solidFill>
                  <a:srgbClr val="008000"/>
                </a:solidFill>
              </a:rPr>
              <a:t>否则返回</a:t>
            </a:r>
            <a:r>
              <a:rPr lang="en-US" altLang="zh-CN" sz="1400">
                <a:solidFill>
                  <a:srgbClr val="008000"/>
                </a:solidFill>
              </a:rPr>
              <a:t>NULL</a:t>
            </a:r>
          </a:p>
          <a:p>
            <a:pPr defTabSz="363855">
              <a:lnSpc>
                <a:spcPct val="120000"/>
              </a:lnSpc>
            </a:pPr>
            <a:r>
              <a:rPr lang="en-US" altLang="zh-CN" sz="1400"/>
              <a:t>		if(p==*(score+i</a:t>
            </a:r>
            <a:r>
              <a:rPr lang="en-US" altLang="zh-CN" sz="1400" smtClean="0"/>
              <a:t>))</a:t>
            </a:r>
          </a:p>
          <a:p>
            <a:pPr defTabSz="363855">
              <a:lnSpc>
                <a:spcPct val="120000"/>
              </a:lnSpc>
            </a:pPr>
            <a:r>
              <a:rPr lang="en-US" altLang="zh-CN" sz="1400" smtClean="0"/>
              <a:t>		</a:t>
            </a:r>
            <a:r>
              <a:rPr lang="en-US" altLang="zh-CN" sz="1400">
                <a:solidFill>
                  <a:srgbClr val="008000"/>
                </a:solidFill>
              </a:rPr>
              <a:t>//</a:t>
            </a:r>
            <a:r>
              <a:rPr lang="zh-CN" altLang="en-US" sz="1400">
                <a:solidFill>
                  <a:srgbClr val="008000"/>
                </a:solidFill>
              </a:rPr>
              <a:t>如果返回的是</a:t>
            </a:r>
            <a:r>
              <a:rPr lang="en-US" altLang="zh-CN" sz="1400">
                <a:solidFill>
                  <a:srgbClr val="008000"/>
                </a:solidFill>
              </a:rPr>
              <a:t>score[i][0]</a:t>
            </a:r>
            <a:r>
              <a:rPr lang="zh-CN" altLang="en-US" sz="1400">
                <a:solidFill>
                  <a:srgbClr val="008000"/>
                </a:solidFill>
              </a:rPr>
              <a:t>的地址，表示</a:t>
            </a:r>
            <a:r>
              <a:rPr lang="en-US" altLang="zh-CN" sz="1400">
                <a:solidFill>
                  <a:srgbClr val="008000"/>
                </a:solidFill>
              </a:rPr>
              <a:t>p</a:t>
            </a:r>
            <a:r>
              <a:rPr lang="zh-CN" altLang="en-US" sz="1400">
                <a:solidFill>
                  <a:srgbClr val="008000"/>
                </a:solidFill>
              </a:rPr>
              <a:t>的值不是</a:t>
            </a:r>
            <a:r>
              <a:rPr lang="en-US" altLang="zh-CN" sz="1400">
                <a:solidFill>
                  <a:srgbClr val="008000"/>
                </a:solidFill>
              </a:rPr>
              <a:t>NULL</a:t>
            </a:r>
          </a:p>
          <a:p>
            <a:pPr defTabSz="363855">
              <a:lnSpc>
                <a:spcPct val="120000"/>
              </a:lnSpc>
            </a:pPr>
            <a:r>
              <a:rPr lang="en-US" altLang="zh-CN" sz="1400"/>
              <a:t>		{	printf("No.%d score:",i</a:t>
            </a:r>
            <a:r>
              <a:rPr lang="en-US" altLang="zh-CN" sz="1400" smtClean="0"/>
              <a:t>);</a:t>
            </a:r>
            <a:endParaRPr lang="en-US" altLang="zh-CN" sz="1400"/>
          </a:p>
          <a:p>
            <a:pPr defTabSz="363855">
              <a:lnSpc>
                <a:spcPct val="120000"/>
              </a:lnSpc>
            </a:pPr>
            <a:r>
              <a:rPr lang="en-US" altLang="zh-CN" sz="1400"/>
              <a:t>	 		for(j=0;j&lt;4;j++)</a:t>
            </a:r>
          </a:p>
          <a:p>
            <a:pPr defTabSz="363855">
              <a:lnSpc>
                <a:spcPct val="120000"/>
              </a:lnSpc>
            </a:pPr>
            <a:r>
              <a:rPr lang="en-US" altLang="zh-CN" sz="1400"/>
              <a:t>				printf("%</a:t>
            </a:r>
            <a:r>
              <a:rPr lang="en-US" altLang="zh-CN" sz="1400" smtClean="0"/>
              <a:t>5.2f  ",*(</a:t>
            </a:r>
            <a:r>
              <a:rPr lang="en-US" altLang="zh-CN" sz="1400"/>
              <a:t>p+j</a:t>
            </a:r>
            <a:r>
              <a:rPr lang="en-US" altLang="zh-CN" sz="1400" smtClean="0"/>
              <a:t>));</a:t>
            </a:r>
          </a:p>
          <a:p>
            <a:pPr defTabSz="363855">
              <a:lnSpc>
                <a:spcPct val="120000"/>
              </a:lnSpc>
            </a:pPr>
            <a:r>
              <a:rPr lang="en-US" altLang="zh-CN" sz="1400"/>
              <a:t>	</a:t>
            </a:r>
            <a:r>
              <a:rPr lang="en-US" altLang="zh-CN" sz="1400" smtClean="0"/>
              <a:t>		</a:t>
            </a:r>
            <a:r>
              <a:rPr lang="en-US" altLang="zh-CN" sz="140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score[i][0]~score[i][3]</a:t>
            </a:r>
            <a:r>
              <a:rPr lang="zh-CN" altLang="en-US" sz="1400">
                <a:solidFill>
                  <a:srgbClr val="008000"/>
                </a:solidFill>
              </a:rPr>
              <a:t>的值</a:t>
            </a:r>
          </a:p>
          <a:p>
            <a:pPr defTabSz="363855">
              <a:lnSpc>
                <a:spcPct val="120000"/>
              </a:lnSpc>
            </a:pPr>
            <a:r>
              <a:rPr lang="zh-CN" altLang="en-US" sz="1400"/>
              <a:t>	 		</a:t>
            </a:r>
            <a:r>
              <a:rPr lang="en-US" altLang="zh-CN" sz="1400"/>
              <a:t>printf("\n");</a:t>
            </a:r>
          </a:p>
          <a:p>
            <a:pPr defTabSz="363855">
              <a:lnSpc>
                <a:spcPct val="120000"/>
              </a:lnSpc>
            </a:pPr>
            <a:r>
              <a:rPr lang="en-US" altLang="zh-CN" sz="1400"/>
              <a:t>		} </a:t>
            </a:r>
          </a:p>
          <a:p>
            <a:pPr defTabSz="363855">
              <a:lnSpc>
                <a:spcPct val="120000"/>
              </a:lnSpc>
            </a:pPr>
            <a:r>
              <a:rPr lang="en-US" altLang="zh-CN" sz="1400"/>
              <a:t>	}</a:t>
            </a:r>
          </a:p>
          <a:p>
            <a:pPr defTabSz="363855">
              <a:lnSpc>
                <a:spcPct val="120000"/>
              </a:lnSpc>
            </a:pPr>
            <a:r>
              <a:rPr lang="en-US" altLang="zh-CN" sz="1400"/>
              <a:t>	return 0; </a:t>
            </a:r>
          </a:p>
          <a:p>
            <a:pPr defTabSz="363855">
              <a:lnSpc>
                <a:spcPct val="120000"/>
              </a:lnSpc>
            </a:pPr>
            <a:r>
              <a:rPr lang="en-US" altLang="zh-CN" sz="1400"/>
              <a:t>}</a:t>
            </a:r>
          </a:p>
          <a:p>
            <a:pPr defTabSz="363855">
              <a:lnSpc>
                <a:spcPct val="120000"/>
              </a:lnSpc>
            </a:pPr>
            <a:endParaRPr lang="en-US" altLang="zh-CN" sz="1400"/>
          </a:p>
          <a:p>
            <a:pPr defTabSz="363855">
              <a:lnSpc>
                <a:spcPct val="120000"/>
              </a:lnSpc>
            </a:pPr>
            <a:r>
              <a:rPr lang="en-US" altLang="zh-CN" sz="1400">
                <a:solidFill>
                  <a:schemeClr val="accent6"/>
                </a:solidFill>
              </a:rPr>
              <a:t>float *search(float (*pointer)[4</a:t>
            </a:r>
            <a:r>
              <a:rPr lang="en-US" altLang="zh-CN" sz="1400" smtClean="0">
                <a:solidFill>
                  <a:schemeClr val="accent6"/>
                </a:solidFill>
              </a:rPr>
              <a:t>])</a:t>
            </a:r>
          </a:p>
          <a:p>
            <a:pPr defTabSz="363855">
              <a:lnSpc>
                <a:spcPct val="120000"/>
              </a:lnSpc>
            </a:pPr>
            <a:r>
              <a:rPr lang="en-US" altLang="zh-CN" sz="1400">
                <a:solidFill>
                  <a:srgbClr val="008000"/>
                </a:solidFill>
              </a:rPr>
              <a:t>//</a:t>
            </a:r>
            <a:r>
              <a:rPr lang="zh-CN" altLang="en-US" sz="1400">
                <a:solidFill>
                  <a:srgbClr val="008000"/>
                </a:solidFill>
              </a:rPr>
              <a:t>定义函数，形参</a:t>
            </a:r>
            <a:r>
              <a:rPr lang="en-US" altLang="zh-CN" sz="1400">
                <a:solidFill>
                  <a:srgbClr val="008000"/>
                </a:solidFill>
              </a:rPr>
              <a:t>pointer</a:t>
            </a:r>
            <a:r>
              <a:rPr lang="zh-CN" altLang="en-US" sz="1400">
                <a:solidFill>
                  <a:srgbClr val="008000"/>
                </a:solidFill>
              </a:rPr>
              <a:t>是指向一维数组的指针变量</a:t>
            </a:r>
          </a:p>
          <a:p>
            <a:pPr defTabSz="363855">
              <a:lnSpc>
                <a:spcPct val="120000"/>
              </a:lnSpc>
            </a:pPr>
            <a:r>
              <a:rPr lang="en-US" altLang="zh-CN" sz="1400"/>
              <a:t>{	int i=0;</a:t>
            </a:r>
          </a:p>
          <a:p>
            <a:pPr defTabSz="363855">
              <a:lnSpc>
                <a:spcPct val="120000"/>
              </a:lnSpc>
            </a:pPr>
            <a:r>
              <a:rPr lang="en-US" altLang="zh-CN" sz="1400"/>
              <a:t>	</a:t>
            </a:r>
            <a:r>
              <a:rPr lang="en-US" altLang="zh-CN" sz="1400">
                <a:solidFill>
                  <a:schemeClr val="accent6"/>
                </a:solidFill>
              </a:rPr>
              <a:t>float *pt;</a:t>
            </a:r>
          </a:p>
          <a:p>
            <a:pPr defTabSz="363855">
              <a:lnSpc>
                <a:spcPct val="120000"/>
              </a:lnSpc>
            </a:pPr>
            <a:r>
              <a:rPr lang="en-US" altLang="zh-CN" sz="1400"/>
              <a:t>	pt=NULL;	</a:t>
            </a:r>
            <a:r>
              <a:rPr lang="en-US" altLang="zh-CN" sz="1400">
                <a:solidFill>
                  <a:srgbClr val="008000"/>
                </a:solidFill>
              </a:rPr>
              <a:t>//</a:t>
            </a:r>
            <a:r>
              <a:rPr lang="zh-CN" altLang="en-US" sz="1400">
                <a:solidFill>
                  <a:srgbClr val="008000"/>
                </a:solidFill>
              </a:rPr>
              <a:t>先使</a:t>
            </a:r>
            <a:r>
              <a:rPr lang="en-US" altLang="zh-CN" sz="1400">
                <a:solidFill>
                  <a:srgbClr val="008000"/>
                </a:solidFill>
              </a:rPr>
              <a:t>pt</a:t>
            </a:r>
            <a:r>
              <a:rPr lang="zh-CN" altLang="en-US" sz="1400">
                <a:solidFill>
                  <a:srgbClr val="008000"/>
                </a:solidFill>
              </a:rPr>
              <a:t>的值为</a:t>
            </a:r>
            <a:r>
              <a:rPr lang="en-US" altLang="zh-CN" sz="1400">
                <a:solidFill>
                  <a:srgbClr val="008000"/>
                </a:solidFill>
              </a:rPr>
              <a:t>NULL</a:t>
            </a:r>
          </a:p>
          <a:p>
            <a:pPr defTabSz="363855">
              <a:lnSpc>
                <a:spcPct val="120000"/>
              </a:lnSpc>
            </a:pPr>
            <a:r>
              <a:rPr lang="en-US" altLang="zh-CN" sz="1400"/>
              <a:t>	for(;i&lt;4;i++)</a:t>
            </a:r>
          </a:p>
          <a:p>
            <a:pPr defTabSz="363855">
              <a:lnSpc>
                <a:spcPct val="120000"/>
              </a:lnSpc>
            </a:pPr>
            <a:r>
              <a:rPr lang="en-US" altLang="zh-CN" sz="1400"/>
              <a:t>	</a:t>
            </a:r>
            <a:r>
              <a:rPr lang="en-US" altLang="zh-CN" sz="1400" smtClean="0"/>
              <a:t>	if</a:t>
            </a:r>
            <a:r>
              <a:rPr lang="en-US" altLang="zh-CN" sz="1400"/>
              <a:t>(*(*pointer+i)&lt;60) pt=*pointer</a:t>
            </a:r>
            <a:r>
              <a:rPr lang="en-US" altLang="zh-CN" sz="1400" smtClean="0"/>
              <a:t>;</a:t>
            </a:r>
          </a:p>
          <a:p>
            <a:pPr defTabSz="363855">
              <a:lnSpc>
                <a:spcPct val="120000"/>
              </a:lnSpc>
            </a:pPr>
            <a:r>
              <a:rPr lang="en-US" altLang="zh-CN" sz="1400"/>
              <a:t>	</a:t>
            </a:r>
            <a:r>
              <a:rPr lang="en-US" altLang="zh-CN" sz="1400" smtClean="0"/>
              <a:t>	</a:t>
            </a:r>
            <a:r>
              <a:rPr lang="en-US" altLang="zh-CN" sz="1400" smtClean="0">
                <a:solidFill>
                  <a:srgbClr val="008000"/>
                </a:solidFill>
              </a:rPr>
              <a:t>//</a:t>
            </a:r>
            <a:r>
              <a:rPr lang="zh-CN" altLang="en-US" sz="1400">
                <a:solidFill>
                  <a:srgbClr val="008000"/>
                </a:solidFill>
              </a:rPr>
              <a:t>如果有不及格课程，使</a:t>
            </a:r>
            <a:r>
              <a:rPr lang="en-US" altLang="zh-CN" sz="1400">
                <a:solidFill>
                  <a:srgbClr val="008000"/>
                </a:solidFill>
              </a:rPr>
              <a:t>pt</a:t>
            </a:r>
            <a:r>
              <a:rPr lang="zh-CN" altLang="en-US" sz="1400">
                <a:solidFill>
                  <a:srgbClr val="008000"/>
                </a:solidFill>
              </a:rPr>
              <a:t>指向</a:t>
            </a:r>
            <a:r>
              <a:rPr lang="en-US" altLang="zh-CN" sz="1400">
                <a:solidFill>
                  <a:srgbClr val="008000"/>
                </a:solidFill>
              </a:rPr>
              <a:t>score[i][0] </a:t>
            </a:r>
          </a:p>
          <a:p>
            <a:pPr defTabSz="363855">
              <a:lnSpc>
                <a:spcPct val="120000"/>
              </a:lnSpc>
            </a:pPr>
            <a:r>
              <a:rPr lang="en-US" altLang="zh-CN" sz="1400"/>
              <a:t>	</a:t>
            </a:r>
            <a:r>
              <a:rPr lang="en-US" altLang="zh-CN" sz="1400">
                <a:solidFill>
                  <a:schemeClr val="accent6"/>
                </a:solidFill>
              </a:rPr>
              <a:t>return(pt);</a:t>
            </a:r>
          </a:p>
          <a:p>
            <a:pPr defTabSz="363855">
              <a:lnSpc>
                <a:spcPct val="120000"/>
              </a:lnSpc>
            </a:pPr>
            <a:r>
              <a:rPr lang="en-US" altLang="zh-CN" sz="1400"/>
              <a:t>}</a:t>
            </a:r>
            <a:endParaRPr lang="zh-CN" altLang="en-US" sz="1400" b="1" dirty="0">
              <a:solidFill>
                <a:srgbClr val="008000"/>
              </a:solidFill>
            </a:endParaRPr>
          </a:p>
        </p:txBody>
      </p:sp>
      <p:cxnSp>
        <p:nvCxnSpPr>
          <p:cNvPr id="12" name="直接连接符 11"/>
          <p:cNvCxnSpPr/>
          <p:nvPr/>
        </p:nvCxnSpPr>
        <p:spPr>
          <a:xfrm>
            <a:off x="6024229" y="1315374"/>
            <a:ext cx="0" cy="4171026"/>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5861481" y="1836727"/>
            <a:ext cx="325496" cy="260107"/>
            <a:chOff x="5926033" y="1926699"/>
            <a:chExt cx="325496" cy="260107"/>
          </a:xfrm>
        </p:grpSpPr>
        <p:sp>
          <p:nvSpPr>
            <p:cNvPr id="19" name="MH_Other_2"/>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6"/>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7"/>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5" name="组合 24"/>
          <p:cNvGrpSpPr/>
          <p:nvPr/>
        </p:nvGrpSpPr>
        <p:grpSpPr>
          <a:xfrm>
            <a:off x="5855500" y="4861149"/>
            <a:ext cx="325496" cy="260106"/>
            <a:chOff x="5926033" y="5434781"/>
            <a:chExt cx="325496" cy="260106"/>
          </a:xfrm>
        </p:grpSpPr>
        <p:sp>
          <p:nvSpPr>
            <p:cNvPr id="26" name="MH_Other_8"/>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9"/>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0"/>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6" name="表格 5"/>
          <p:cNvGraphicFramePr>
            <a:graphicFrameLocks noGrp="1"/>
          </p:cNvGraphicFramePr>
          <p:nvPr/>
        </p:nvGraphicFramePr>
        <p:xfrm>
          <a:off x="1854810" y="5943600"/>
          <a:ext cx="3812084" cy="914400"/>
        </p:xfrm>
        <a:graphic>
          <a:graphicData uri="http://schemas.openxmlformats.org/drawingml/2006/table">
            <a:tbl>
              <a:tblPr>
                <a:tableStyleId>{5C22544A-7EE6-4342-B048-85BDC9FD1C3A}</a:tableStyleId>
              </a:tblPr>
              <a:tblGrid>
                <a:gridCol w="1008000">
                  <a:extLst>
                    <a:ext uri="{9D8B030D-6E8A-4147-A177-3AD203B41FA5}">
                      <a16:colId xmlns:a16="http://schemas.microsoft.com/office/drawing/2014/main" val="20000"/>
                    </a:ext>
                  </a:extLst>
                </a:gridCol>
                <a:gridCol w="701021">
                  <a:extLst>
                    <a:ext uri="{9D8B030D-6E8A-4147-A177-3AD203B41FA5}">
                      <a16:colId xmlns:a16="http://schemas.microsoft.com/office/drawing/2014/main" val="20001"/>
                    </a:ext>
                  </a:extLst>
                </a:gridCol>
                <a:gridCol w="701021">
                  <a:extLst>
                    <a:ext uri="{9D8B030D-6E8A-4147-A177-3AD203B41FA5}">
                      <a16:colId xmlns:a16="http://schemas.microsoft.com/office/drawing/2014/main" val="20002"/>
                    </a:ext>
                  </a:extLst>
                </a:gridCol>
                <a:gridCol w="701021">
                  <a:extLst>
                    <a:ext uri="{9D8B030D-6E8A-4147-A177-3AD203B41FA5}">
                      <a16:colId xmlns:a16="http://schemas.microsoft.com/office/drawing/2014/main" val="20003"/>
                    </a:ext>
                  </a:extLst>
                </a:gridCol>
                <a:gridCol w="701021">
                  <a:extLst>
                    <a:ext uri="{9D8B030D-6E8A-4147-A177-3AD203B41FA5}">
                      <a16:colId xmlns:a16="http://schemas.microsoft.com/office/drawing/2014/main" val="20004"/>
                    </a:ext>
                  </a:extLst>
                </a:gridCol>
              </a:tblGrid>
              <a:tr h="0">
                <a:tc>
                  <a:txBody>
                    <a:bodyPr/>
                    <a:lstStyle/>
                    <a:p>
                      <a:r>
                        <a:rPr lang="en-US" altLang="zh-CN" sz="1400" smtClean="0"/>
                        <a:t>pointer</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60</a:t>
                      </a:r>
                      <a:endParaRPr lang="zh-CN" altLang="en-US" sz="1400"/>
                    </a:p>
                  </a:txBody>
                  <a:tcPr>
                    <a:lnL w="12700" cmpd="sng">
                      <a:noFill/>
                    </a:lnL>
                    <a:lnT w="12700" cmpd="sng">
                      <a:noFill/>
                    </a:lnT>
                  </a:tcPr>
                </a:tc>
                <a:tc>
                  <a:txBody>
                    <a:bodyPr/>
                    <a:lstStyle/>
                    <a:p>
                      <a:pPr algn="ctr"/>
                      <a:r>
                        <a:rPr lang="en-US" altLang="zh-CN" sz="1400" smtClean="0"/>
                        <a:t>70</a:t>
                      </a:r>
                      <a:endParaRPr lang="zh-CN" altLang="en-US" sz="1400"/>
                    </a:p>
                  </a:txBody>
                  <a:tcPr>
                    <a:lnT w="12700" cmpd="sng">
                      <a:noFill/>
                    </a:lnT>
                  </a:tcPr>
                </a:tc>
                <a:tc>
                  <a:txBody>
                    <a:bodyPr/>
                    <a:lstStyle/>
                    <a:p>
                      <a:pPr algn="ctr"/>
                      <a:r>
                        <a:rPr lang="en-US" altLang="zh-CN" sz="1400" smtClean="0"/>
                        <a:t>80</a:t>
                      </a:r>
                      <a:endParaRPr lang="zh-CN" altLang="en-US" sz="1400"/>
                    </a:p>
                  </a:txBody>
                  <a:tcPr>
                    <a:lnT w="12700" cmpd="sng">
                      <a:noFill/>
                    </a:lnT>
                  </a:tcPr>
                </a:tc>
                <a:tc>
                  <a:txBody>
                    <a:bodyPr/>
                    <a:lstStyle/>
                    <a:p>
                      <a:pPr algn="ctr"/>
                      <a:r>
                        <a:rPr lang="en-US" altLang="zh-CN" sz="1400" smtClean="0"/>
                        <a:t>90</a:t>
                      </a:r>
                      <a:endParaRPr lang="zh-CN" altLang="en-US" sz="1400"/>
                    </a:p>
                  </a:txBody>
                  <a:tcPr>
                    <a:lnT w="12700" cmpd="sng">
                      <a:noFill/>
                    </a:lnT>
                  </a:tcPr>
                </a:tc>
                <a:extLst>
                  <a:ext uri="{0D108BD9-81ED-4DB2-BD59-A6C34878D82A}">
                    <a16:rowId xmlns:a16="http://schemas.microsoft.com/office/drawing/2014/main" val="10000"/>
                  </a:ext>
                </a:extLst>
              </a:tr>
              <a:tr h="0">
                <a:tc>
                  <a:txBody>
                    <a:bodyPr/>
                    <a:lstStyle/>
                    <a:p>
                      <a:r>
                        <a:rPr lang="en-US" altLang="zh-CN" sz="1400" smtClean="0"/>
                        <a:t>score+2</a:t>
                      </a:r>
                      <a:endParaRPr lang="zh-CN" altLang="en-US" sz="1400"/>
                    </a:p>
                  </a:txBody>
                  <a:tcPr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56</a:t>
                      </a:r>
                      <a:endParaRPr lang="zh-CN" altLang="en-US" sz="1400"/>
                    </a:p>
                  </a:txBody>
                  <a:tcPr>
                    <a:lnL w="12700" cmpd="sng">
                      <a:noFill/>
                    </a:lnL>
                  </a:tcPr>
                </a:tc>
                <a:tc>
                  <a:txBody>
                    <a:bodyPr/>
                    <a:lstStyle/>
                    <a:p>
                      <a:pPr algn="ctr"/>
                      <a:r>
                        <a:rPr lang="en-US" altLang="zh-CN" sz="1400" smtClean="0"/>
                        <a:t>89</a:t>
                      </a:r>
                      <a:endParaRPr lang="zh-CN" altLang="en-US" sz="1400"/>
                    </a:p>
                  </a:txBody>
                  <a:tcPr/>
                </a:tc>
                <a:tc>
                  <a:txBody>
                    <a:bodyPr/>
                    <a:lstStyle/>
                    <a:p>
                      <a:pPr algn="ctr"/>
                      <a:r>
                        <a:rPr lang="en-US" altLang="zh-CN" sz="1400" smtClean="0"/>
                        <a:t>67</a:t>
                      </a:r>
                      <a:endParaRPr lang="zh-CN" altLang="en-US" sz="1400"/>
                    </a:p>
                  </a:txBody>
                  <a:tcPr/>
                </a:tc>
                <a:tc>
                  <a:txBody>
                    <a:bodyPr/>
                    <a:lstStyle/>
                    <a:p>
                      <a:pPr algn="ctr"/>
                      <a:r>
                        <a:rPr lang="en-US" altLang="zh-CN" sz="1400" smtClean="0"/>
                        <a:t>88</a:t>
                      </a:r>
                      <a:endParaRPr lang="zh-CN" altLang="en-US" sz="1400"/>
                    </a:p>
                  </a:txBody>
                  <a:tcPr/>
                </a:tc>
                <a:extLst>
                  <a:ext uri="{0D108BD9-81ED-4DB2-BD59-A6C34878D82A}">
                    <a16:rowId xmlns:a16="http://schemas.microsoft.com/office/drawing/2014/main" val="10001"/>
                  </a:ext>
                </a:extLst>
              </a:tr>
              <a:tr h="0">
                <a:tc>
                  <a:txBody>
                    <a:bodyPr/>
                    <a:lstStyle/>
                    <a:p>
                      <a:r>
                        <a:rPr lang="en-US" altLang="zh-CN" sz="1400" smtClean="0"/>
                        <a:t>pointer</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34</a:t>
                      </a:r>
                      <a:endParaRPr lang="zh-CN" altLang="en-US" sz="1400"/>
                    </a:p>
                  </a:txBody>
                  <a:tcPr>
                    <a:lnL w="12700" cmpd="sng">
                      <a:noFill/>
                    </a:lnL>
                  </a:tcPr>
                </a:tc>
                <a:tc>
                  <a:txBody>
                    <a:bodyPr/>
                    <a:lstStyle/>
                    <a:p>
                      <a:pPr algn="ctr"/>
                      <a:r>
                        <a:rPr lang="en-US" altLang="zh-CN" sz="1400" smtClean="0"/>
                        <a:t>78</a:t>
                      </a:r>
                      <a:endParaRPr lang="zh-CN" altLang="en-US" sz="1400"/>
                    </a:p>
                  </a:txBody>
                  <a:tcPr/>
                </a:tc>
                <a:tc>
                  <a:txBody>
                    <a:bodyPr/>
                    <a:lstStyle/>
                    <a:p>
                      <a:pPr algn="ctr"/>
                      <a:r>
                        <a:rPr lang="en-US" altLang="zh-CN" sz="1400" smtClean="0"/>
                        <a:t>90</a:t>
                      </a:r>
                      <a:endParaRPr lang="zh-CN" altLang="en-US" sz="1400"/>
                    </a:p>
                  </a:txBody>
                  <a:tcPr/>
                </a:tc>
                <a:tc>
                  <a:txBody>
                    <a:bodyPr/>
                    <a:lstStyle/>
                    <a:p>
                      <a:pPr algn="ctr"/>
                      <a:r>
                        <a:rPr lang="en-US" altLang="zh-CN" sz="1400" smtClean="0"/>
                        <a:t>66</a:t>
                      </a:r>
                      <a:endParaRPr lang="zh-CN" altLang="en-US" sz="1400"/>
                    </a:p>
                  </a:txBody>
                  <a:tcPr/>
                </a:tc>
                <a:extLst>
                  <a:ext uri="{0D108BD9-81ED-4DB2-BD59-A6C34878D82A}">
                    <a16:rowId xmlns:a16="http://schemas.microsoft.com/office/drawing/2014/main" val="10002"/>
                  </a:ext>
                </a:extLst>
              </a:tr>
            </a:tbl>
          </a:graphicData>
        </a:graphic>
      </p:graphicFrame>
      <p:cxnSp>
        <p:nvCxnSpPr>
          <p:cNvPr id="32" name="直接箭头连接符 31"/>
          <p:cNvCxnSpPr/>
          <p:nvPr/>
        </p:nvCxnSpPr>
        <p:spPr>
          <a:xfrm>
            <a:off x="1983462" y="5943600"/>
            <a:ext cx="86219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1983462" y="6563622"/>
            <a:ext cx="86219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pic>
        <p:nvPicPr>
          <p:cNvPr id="4" name="图片 3"/>
          <p:cNvPicPr>
            <a:picLocks noChangeAspect="1"/>
          </p:cNvPicPr>
          <p:nvPr/>
        </p:nvPicPr>
        <p:blipFill>
          <a:blip r:embed="rId15" cstate="print"/>
          <a:stretch>
            <a:fillRect/>
          </a:stretch>
        </p:blipFill>
        <p:spPr>
          <a:xfrm>
            <a:off x="8123991" y="1877090"/>
            <a:ext cx="3448050" cy="809625"/>
          </a:xfrm>
          <a:prstGeom prst="rect">
            <a:avLst/>
          </a:prstGeom>
        </p:spPr>
      </p:pic>
      <p:graphicFrame>
        <p:nvGraphicFramePr>
          <p:cNvPr id="8" name="表格 7"/>
          <p:cNvGraphicFramePr>
            <a:graphicFrameLocks noGrp="1"/>
          </p:cNvGraphicFramePr>
          <p:nvPr/>
        </p:nvGraphicFramePr>
        <p:xfrm>
          <a:off x="6314661" y="6248400"/>
          <a:ext cx="2804084" cy="304800"/>
        </p:xfrm>
        <a:graphic>
          <a:graphicData uri="http://schemas.openxmlformats.org/drawingml/2006/table">
            <a:tbl>
              <a:tblPr>
                <a:tableStyleId>{5C22544A-7EE6-4342-B048-85BDC9FD1C3A}</a:tableStyleId>
              </a:tblPr>
              <a:tblGrid>
                <a:gridCol w="701021">
                  <a:extLst>
                    <a:ext uri="{9D8B030D-6E8A-4147-A177-3AD203B41FA5}">
                      <a16:colId xmlns:a16="http://schemas.microsoft.com/office/drawing/2014/main" val="20000"/>
                    </a:ext>
                  </a:extLst>
                </a:gridCol>
                <a:gridCol w="701021">
                  <a:extLst>
                    <a:ext uri="{9D8B030D-6E8A-4147-A177-3AD203B41FA5}">
                      <a16:colId xmlns:a16="http://schemas.microsoft.com/office/drawing/2014/main" val="20001"/>
                    </a:ext>
                  </a:extLst>
                </a:gridCol>
                <a:gridCol w="701021">
                  <a:extLst>
                    <a:ext uri="{9D8B030D-6E8A-4147-A177-3AD203B41FA5}">
                      <a16:colId xmlns:a16="http://schemas.microsoft.com/office/drawing/2014/main" val="20002"/>
                    </a:ext>
                  </a:extLst>
                </a:gridCol>
                <a:gridCol w="701021">
                  <a:extLst>
                    <a:ext uri="{9D8B030D-6E8A-4147-A177-3AD203B41FA5}">
                      <a16:colId xmlns:a16="http://schemas.microsoft.com/office/drawing/2014/main" val="20003"/>
                    </a:ext>
                  </a:extLst>
                </a:gridCol>
              </a:tblGrid>
              <a:tr h="0">
                <a:tc>
                  <a:txBody>
                    <a:bodyPr/>
                    <a:lstStyle/>
                    <a:p>
                      <a:pPr algn="ctr"/>
                      <a:r>
                        <a:rPr lang="en-US" altLang="zh-CN" sz="1400" smtClean="0"/>
                        <a:t>56</a:t>
                      </a:r>
                      <a:endParaRPr lang="zh-CN" altLang="en-US" sz="1400"/>
                    </a:p>
                  </a:txBody>
                  <a:tcPr>
                    <a:lnL w="12700" cmpd="sng">
                      <a:noFill/>
                    </a:lnL>
                  </a:tcPr>
                </a:tc>
                <a:tc>
                  <a:txBody>
                    <a:bodyPr/>
                    <a:lstStyle/>
                    <a:p>
                      <a:pPr algn="ctr"/>
                      <a:r>
                        <a:rPr lang="en-US" altLang="zh-CN" sz="1400" smtClean="0"/>
                        <a:t>89</a:t>
                      </a:r>
                      <a:endParaRPr lang="zh-CN" altLang="en-US" sz="1400"/>
                    </a:p>
                  </a:txBody>
                  <a:tcPr/>
                </a:tc>
                <a:tc>
                  <a:txBody>
                    <a:bodyPr/>
                    <a:lstStyle/>
                    <a:p>
                      <a:pPr algn="ctr"/>
                      <a:r>
                        <a:rPr lang="en-US" altLang="zh-CN" sz="1400" smtClean="0"/>
                        <a:t>67</a:t>
                      </a:r>
                      <a:endParaRPr lang="zh-CN" altLang="en-US" sz="1400"/>
                    </a:p>
                  </a:txBody>
                  <a:tcPr/>
                </a:tc>
                <a:tc>
                  <a:txBody>
                    <a:bodyPr/>
                    <a:lstStyle/>
                    <a:p>
                      <a:pPr algn="ctr"/>
                      <a:r>
                        <a:rPr lang="en-US" altLang="zh-CN" sz="1400" smtClean="0"/>
                        <a:t>88</a:t>
                      </a:r>
                      <a:endParaRPr lang="zh-CN" altLang="en-US" sz="1400"/>
                    </a:p>
                  </a:txBody>
                  <a:tcPr/>
                </a:tc>
                <a:extLst>
                  <a:ext uri="{0D108BD9-81ED-4DB2-BD59-A6C34878D82A}">
                    <a16:rowId xmlns:a16="http://schemas.microsoft.com/office/drawing/2014/main" val="10000"/>
                  </a:ext>
                </a:extLst>
              </a:tr>
            </a:tbl>
          </a:graphicData>
        </a:graphic>
      </p:graphicFrame>
      <p:sp>
        <p:nvSpPr>
          <p:cNvPr id="7" name="文本框 6"/>
          <p:cNvSpPr txBox="1"/>
          <p:nvPr/>
        </p:nvSpPr>
        <p:spPr>
          <a:xfrm>
            <a:off x="6122502" y="5500573"/>
            <a:ext cx="5585792" cy="954107"/>
          </a:xfrm>
          <a:prstGeom prst="rect">
            <a:avLst/>
          </a:prstGeom>
          <a:noFill/>
        </p:spPr>
        <p:txBody>
          <a:bodyPr wrap="square" rtlCol="0">
            <a:spAutoFit/>
          </a:bodyPr>
          <a:lstStyle/>
          <a:p>
            <a:r>
              <a:rPr lang="en-US" altLang="zh-CN" sz="1400" smtClean="0"/>
              <a:t>pt(</a:t>
            </a:r>
            <a:r>
              <a:rPr lang="zh-CN" altLang="en-US" sz="1400" smtClean="0"/>
              <a:t>当有不及格时）</a:t>
            </a:r>
            <a:r>
              <a:rPr lang="en-US" altLang="zh-CN" sz="1400" smtClean="0"/>
              <a:t>	pt</a:t>
            </a:r>
            <a:r>
              <a:rPr lang="zh-CN" altLang="en-US" sz="1400" smtClean="0"/>
              <a:t>（当无不及格时）</a:t>
            </a:r>
            <a:endParaRPr lang="en-US" altLang="zh-CN" sz="1400" smtClean="0"/>
          </a:p>
          <a:p>
            <a:r>
              <a:rPr lang="en-US" altLang="zh-CN" sz="1400" smtClean="0"/>
              <a:t> ||		 ||</a:t>
            </a:r>
          </a:p>
          <a:p>
            <a:r>
              <a:rPr lang="zh-CN" altLang="en-US" sz="1400" smtClean="0"/>
              <a:t>*</a:t>
            </a:r>
            <a:r>
              <a:rPr lang="en-US" altLang="zh-CN" sz="1400" smtClean="0"/>
              <a:t>pointer		NULL </a:t>
            </a:r>
          </a:p>
          <a:p>
            <a:r>
              <a:rPr lang="zh-CN" altLang="en-US" sz="1400"/>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a:t>
            </a:r>
            <a:r>
              <a:rPr lang="zh-CN" altLang="en-US" smtClean="0"/>
              <a:t>指针数组和多重指针</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什么是指针</a:t>
            </a:r>
            <a:r>
              <a:rPr lang="zh-CN" altLang="en-US" smtClean="0"/>
              <a:t>数组</a:t>
            </a:r>
            <a:endParaRPr lang="zh-CN" altLang="en-US"/>
          </a:p>
        </p:txBody>
      </p:sp>
      <p:sp>
        <p:nvSpPr>
          <p:cNvPr id="7" name="矩形 6"/>
          <p:cNvSpPr/>
          <p:nvPr/>
        </p:nvSpPr>
        <p:spPr>
          <a:xfrm>
            <a:off x="4489175" y="1516525"/>
            <a:ext cx="3004930"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b="1" smtClean="0"/>
              <a:t>类型名 </a:t>
            </a:r>
            <a:r>
              <a:rPr lang="en-US" altLang="zh-CN" b="1" smtClean="0"/>
              <a:t>*</a:t>
            </a:r>
            <a:r>
              <a:rPr lang="zh-CN" altLang="en-US" b="1" smtClean="0"/>
              <a:t>数组名</a:t>
            </a:r>
            <a:r>
              <a:rPr lang="en-US" altLang="zh-CN" b="1" smtClean="0"/>
              <a:t>[</a:t>
            </a:r>
            <a:r>
              <a:rPr lang="zh-CN" altLang="en-US" b="1" smtClean="0"/>
              <a:t>数组长度</a:t>
            </a:r>
            <a:r>
              <a:rPr lang="en-US" altLang="zh-CN" b="1" smtClean="0"/>
              <a:t>];</a:t>
            </a:r>
            <a:endParaRPr lang="zh-CN" altLang="en-US" b="1"/>
          </a:p>
        </p:txBody>
      </p:sp>
      <p:sp>
        <p:nvSpPr>
          <p:cNvPr id="8" name="MH_Desc_1"/>
          <p:cNvSpPr/>
          <p:nvPr>
            <p:custDataLst>
              <p:tags r:id="rId1"/>
            </p:custDataLst>
          </p:nvPr>
        </p:nvSpPr>
        <p:spPr>
          <a:xfrm>
            <a:off x="1159565" y="2067339"/>
            <a:ext cx="9942444" cy="208721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a:solidFill>
                  <a:schemeClr val="tx1"/>
                </a:solidFill>
              </a:rPr>
              <a:t>一个数组，若其元素均为指针类型数据，称为</a:t>
            </a:r>
            <a:r>
              <a:rPr lang="zh-CN" altLang="en-US" b="1">
                <a:solidFill>
                  <a:schemeClr val="tx1"/>
                </a:solidFill>
              </a:rPr>
              <a:t>指针数组</a:t>
            </a:r>
            <a:r>
              <a:rPr lang="zh-CN" altLang="en-US">
                <a:solidFill>
                  <a:schemeClr val="tx1"/>
                </a:solidFill>
              </a:rPr>
              <a:t>，也就是说，指针数组中的每一个元素都存放一个地址，相当于一个指针变量</a:t>
            </a:r>
            <a:r>
              <a:rPr lang="zh-CN" altLang="en-US" smtClean="0">
                <a:solidFill>
                  <a:schemeClr val="tx1"/>
                </a:solidFill>
              </a:rPr>
              <a:t>。</a:t>
            </a:r>
            <a:endParaRPr lang="en-US" altLang="zh-CN" smtClean="0">
              <a:solidFill>
                <a:schemeClr val="tx1"/>
              </a:solidFill>
            </a:endParaRPr>
          </a:p>
          <a:p>
            <a:pPr algn="just">
              <a:lnSpc>
                <a:spcPct val="120000"/>
              </a:lnSpc>
              <a:spcAft>
                <a:spcPts val="600"/>
              </a:spcAft>
              <a:defRPr/>
            </a:pPr>
            <a:endParaRPr lang="en-US" altLang="zh-CN" smtClean="0">
              <a:solidFill>
                <a:schemeClr val="tx1"/>
              </a:solidFill>
            </a:endParaRPr>
          </a:p>
          <a:p>
            <a:pPr algn="just">
              <a:lnSpc>
                <a:spcPct val="120000"/>
              </a:lnSpc>
              <a:spcAft>
                <a:spcPts val="600"/>
              </a:spcAft>
              <a:defRPr/>
            </a:pPr>
            <a:r>
              <a:rPr lang="zh-CN" altLang="en-US">
                <a:solidFill>
                  <a:schemeClr val="tx1"/>
                </a:solidFill>
              </a:rPr>
              <a:t>指针数组比较适合用来指向若干个字符串，使字符串处理更加方便灵活。</a:t>
            </a:r>
          </a:p>
        </p:txBody>
      </p:sp>
      <p:sp>
        <p:nvSpPr>
          <p:cNvPr id="15" name="圆角矩形 14"/>
          <p:cNvSpPr/>
          <p:nvPr/>
        </p:nvSpPr>
        <p:spPr>
          <a:xfrm>
            <a:off x="7790496" y="1516525"/>
            <a:ext cx="1882059" cy="40069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855">
              <a:lnSpc>
                <a:spcPct val="120000"/>
              </a:lnSpc>
            </a:pPr>
            <a:r>
              <a:rPr lang="en-US" altLang="zh-CN" sz="1600"/>
              <a:t>int </a:t>
            </a:r>
            <a:r>
              <a:rPr lang="en-US" altLang="zh-CN" sz="1600" smtClean="0"/>
              <a:t>*p[4];</a:t>
            </a:r>
            <a:endParaRPr lang="en-US" altLang="zh-CN" sz="1600"/>
          </a:p>
        </p:txBody>
      </p:sp>
      <p:sp>
        <p:nvSpPr>
          <p:cNvPr id="3" name="矩形 2"/>
          <p:cNvSpPr/>
          <p:nvPr/>
        </p:nvSpPr>
        <p:spPr>
          <a:xfrm>
            <a:off x="1109870" y="1355886"/>
            <a:ext cx="6096000" cy="646331"/>
          </a:xfrm>
          <a:prstGeom prst="rect">
            <a:avLst/>
          </a:prstGeom>
        </p:spPr>
        <p:txBody>
          <a:bodyPr>
            <a:spAutoFit/>
          </a:bodyPr>
          <a:lstStyle/>
          <a:p>
            <a:endParaRPr lang="zh-CN" altLang="en-US"/>
          </a:p>
          <a:p>
            <a:r>
              <a:rPr lang="zh-CN" altLang="en-US"/>
              <a:t>定义一维指针数组的一般形式为</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怎样引用指针变量</a:t>
            </a:r>
            <a:endParaRPr lang="zh-CN" altLang="en-US"/>
          </a:p>
        </p:txBody>
      </p:sp>
      <p:sp>
        <p:nvSpPr>
          <p:cNvPr id="6" name="MH_Desc_1"/>
          <p:cNvSpPr/>
          <p:nvPr>
            <p:custDataLst>
              <p:tags r:id="rId1"/>
            </p:custDataLst>
          </p:nvPr>
        </p:nvSpPr>
        <p:spPr>
          <a:xfrm>
            <a:off x="927100" y="1381329"/>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mtClean="0">
                <a:solidFill>
                  <a:schemeClr val="tx1"/>
                </a:solidFill>
              </a:rPr>
              <a:t>① 给</a:t>
            </a:r>
            <a:r>
              <a:rPr lang="zh-CN" altLang="en-US">
                <a:solidFill>
                  <a:schemeClr val="tx1"/>
                </a:solidFill>
              </a:rPr>
              <a:t>指针变量赋值</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smtClean="0">
                <a:solidFill>
                  <a:schemeClr val="tx1"/>
                </a:solidFill>
              </a:rPr>
              <a:t>② 引用</a:t>
            </a:r>
            <a:r>
              <a:rPr lang="zh-CN" altLang="en-US">
                <a:solidFill>
                  <a:schemeClr val="tx1"/>
                </a:solidFill>
              </a:rPr>
              <a:t>指针变量指向的变量</a:t>
            </a:r>
            <a:r>
              <a:rPr lang="zh-CN" altLang="en-US" smtClean="0">
                <a:solidFill>
                  <a:schemeClr val="tx1"/>
                </a:solidFill>
              </a:rPr>
              <a:t>。</a:t>
            </a:r>
            <a:endParaRPr lang="en-US" altLang="zh-CN">
              <a:solidFill>
                <a:schemeClr val="tx1"/>
              </a:solidFill>
            </a:endParaRPr>
          </a:p>
          <a:p>
            <a:pPr algn="just">
              <a:lnSpc>
                <a:spcPct val="150000"/>
              </a:lnSpc>
              <a:defRPr/>
            </a:pPr>
            <a:r>
              <a:rPr lang="zh-CN" altLang="en-US">
                <a:solidFill>
                  <a:schemeClr val="tx1"/>
                </a:solidFill>
              </a:rPr>
              <a:t>③引用指针变量的值。</a:t>
            </a:r>
            <a:endParaRPr lang="en-US" altLang="zh-CN" smtClean="0">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a:solidFill>
                <a:schemeClr val="tx1"/>
              </a:solidFill>
            </a:endParaRPr>
          </a:p>
        </p:txBody>
      </p:sp>
      <p:sp>
        <p:nvSpPr>
          <p:cNvPr id="7" name="圆角矩形 12"/>
          <p:cNvSpPr/>
          <p:nvPr/>
        </p:nvSpPr>
        <p:spPr>
          <a:xfrm>
            <a:off x="1016000" y="2852484"/>
            <a:ext cx="10433878" cy="1748699"/>
          </a:xfrm>
          <a:prstGeom prst="roundRect">
            <a:avLst>
              <a:gd name="adj" fmla="val 353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600" smtClean="0"/>
              <a:t>int a, *p;</a:t>
            </a:r>
          </a:p>
          <a:p>
            <a:pPr defTabSz="363855">
              <a:lnSpc>
                <a:spcPct val="120000"/>
              </a:lnSpc>
            </a:pPr>
            <a:r>
              <a:rPr lang="en-US" altLang="zh-CN" sz="1600" smtClean="0"/>
              <a:t>p</a:t>
            </a:r>
            <a:r>
              <a:rPr lang="en-US" altLang="zh-CN" sz="1600"/>
              <a:t>=&amp;a</a:t>
            </a:r>
            <a:r>
              <a:rPr lang="en-US" altLang="zh-CN" sz="1600" smtClean="0"/>
              <a:t>;				</a:t>
            </a:r>
            <a:r>
              <a:rPr lang="en-US" altLang="zh-CN" sz="1600" smtClean="0">
                <a:solidFill>
                  <a:srgbClr val="008000"/>
                </a:solidFill>
              </a:rPr>
              <a:t>//</a:t>
            </a:r>
            <a:r>
              <a:rPr lang="zh-CN" altLang="en-US" sz="1600">
                <a:solidFill>
                  <a:srgbClr val="008000"/>
                </a:solidFill>
              </a:rPr>
              <a:t>把</a:t>
            </a:r>
            <a:r>
              <a:rPr lang="en-US" altLang="zh-CN" sz="1600">
                <a:solidFill>
                  <a:srgbClr val="008000"/>
                </a:solidFill>
              </a:rPr>
              <a:t>a</a:t>
            </a:r>
            <a:r>
              <a:rPr lang="zh-CN" altLang="en-US" sz="1600">
                <a:solidFill>
                  <a:srgbClr val="008000"/>
                </a:solidFill>
              </a:rPr>
              <a:t>的地址赋给指针变量</a:t>
            </a:r>
            <a:r>
              <a:rPr lang="en-US" altLang="zh-CN" sz="1600" smtClean="0">
                <a:solidFill>
                  <a:srgbClr val="008000"/>
                </a:solidFill>
              </a:rPr>
              <a:t>p														</a:t>
            </a:r>
            <a:r>
              <a:rPr lang="zh-CN" altLang="en-US" sz="1600" b="1" smtClean="0">
                <a:solidFill>
                  <a:schemeClr val="accent1"/>
                </a:solidFill>
              </a:rPr>
              <a:t>①</a:t>
            </a:r>
            <a:endParaRPr lang="en-US" altLang="zh-CN" sz="1600" b="1" smtClean="0">
              <a:solidFill>
                <a:schemeClr val="accent1"/>
              </a:solidFill>
            </a:endParaRPr>
          </a:p>
          <a:p>
            <a:pPr defTabSz="363855">
              <a:lnSpc>
                <a:spcPct val="120000"/>
              </a:lnSpc>
            </a:pPr>
            <a:r>
              <a:rPr lang="en-US" altLang="zh-CN" sz="1600" smtClean="0">
                <a:solidFill>
                  <a:schemeClr val="tx1"/>
                </a:solidFill>
              </a:rPr>
              <a:t>printf("%d",*p);		</a:t>
            </a:r>
            <a:r>
              <a:rPr lang="en-US" altLang="zh-CN" sz="1600" smtClean="0">
                <a:solidFill>
                  <a:srgbClr val="008000"/>
                </a:solidFill>
              </a:rPr>
              <a:t>//</a:t>
            </a:r>
            <a:r>
              <a:rPr lang="zh-CN" altLang="en-US" sz="1600" smtClean="0">
                <a:solidFill>
                  <a:srgbClr val="008000"/>
                </a:solidFill>
              </a:rPr>
              <a:t>以整数形式输出指针变量</a:t>
            </a:r>
            <a:r>
              <a:rPr lang="en-US" altLang="zh-CN" sz="1600" smtClean="0">
                <a:solidFill>
                  <a:srgbClr val="008000"/>
                </a:solidFill>
              </a:rPr>
              <a:t>p</a:t>
            </a:r>
            <a:r>
              <a:rPr lang="zh-CN" altLang="en-US" sz="1600" smtClean="0">
                <a:solidFill>
                  <a:srgbClr val="008000"/>
                </a:solidFill>
              </a:rPr>
              <a:t>所指向的变量的值，即</a:t>
            </a:r>
            <a:r>
              <a:rPr lang="en-US" altLang="zh-CN" sz="1600" smtClean="0">
                <a:solidFill>
                  <a:srgbClr val="008000"/>
                </a:solidFill>
              </a:rPr>
              <a:t>a</a:t>
            </a:r>
            <a:r>
              <a:rPr lang="zh-CN" altLang="en-US" sz="1600" smtClean="0">
                <a:solidFill>
                  <a:srgbClr val="008000"/>
                </a:solidFill>
              </a:rPr>
              <a:t>的值</a:t>
            </a:r>
            <a:r>
              <a:rPr lang="en-US" altLang="zh-CN" sz="1600" smtClean="0">
                <a:solidFill>
                  <a:srgbClr val="008000"/>
                </a:solidFill>
              </a:rPr>
              <a:t>							</a:t>
            </a:r>
            <a:r>
              <a:rPr lang="zh-CN" altLang="en-US" sz="1600" b="1" smtClean="0">
                <a:solidFill>
                  <a:schemeClr val="accent1"/>
                </a:solidFill>
              </a:rPr>
              <a:t>②</a:t>
            </a:r>
            <a:endParaRPr lang="en-US" altLang="zh-CN" sz="1600" b="1" smtClean="0">
              <a:solidFill>
                <a:schemeClr val="accent1"/>
              </a:solidFill>
            </a:endParaRPr>
          </a:p>
          <a:p>
            <a:pPr defTabSz="363855">
              <a:lnSpc>
                <a:spcPct val="120000"/>
              </a:lnSpc>
            </a:pPr>
            <a:r>
              <a:rPr lang="zh-CN" altLang="en-US" sz="1600" smtClean="0">
                <a:solidFill>
                  <a:schemeClr val="tx1"/>
                </a:solidFill>
              </a:rPr>
              <a:t>*</a:t>
            </a:r>
            <a:r>
              <a:rPr lang="en-US" altLang="zh-CN" sz="1600" smtClean="0">
                <a:solidFill>
                  <a:schemeClr val="tx1"/>
                </a:solidFill>
              </a:rPr>
              <a:t>p=1;				</a:t>
            </a:r>
            <a:r>
              <a:rPr lang="en-US" altLang="zh-CN" sz="1600" smtClean="0">
                <a:solidFill>
                  <a:srgbClr val="008000"/>
                </a:solidFill>
              </a:rPr>
              <a:t>//</a:t>
            </a:r>
            <a:r>
              <a:rPr lang="zh-CN" altLang="en-US" sz="1600">
                <a:solidFill>
                  <a:srgbClr val="008000"/>
                </a:solidFill>
              </a:rPr>
              <a:t>将整数</a:t>
            </a:r>
            <a:r>
              <a:rPr lang="en-US" altLang="zh-CN" sz="1600">
                <a:solidFill>
                  <a:srgbClr val="008000"/>
                </a:solidFill>
              </a:rPr>
              <a:t>1</a:t>
            </a:r>
            <a:r>
              <a:rPr lang="zh-CN" altLang="en-US" sz="1600">
                <a:solidFill>
                  <a:srgbClr val="008000"/>
                </a:solidFill>
              </a:rPr>
              <a:t>赋给</a:t>
            </a:r>
            <a:r>
              <a:rPr lang="en-US" altLang="zh-CN" sz="1600">
                <a:solidFill>
                  <a:srgbClr val="008000"/>
                </a:solidFill>
              </a:rPr>
              <a:t>p</a:t>
            </a:r>
            <a:r>
              <a:rPr lang="zh-CN" altLang="en-US" sz="1600">
                <a:solidFill>
                  <a:srgbClr val="008000"/>
                </a:solidFill>
              </a:rPr>
              <a:t>当前所指向的变量，由于</a:t>
            </a:r>
            <a:r>
              <a:rPr lang="en-US" altLang="zh-CN" sz="1600">
                <a:solidFill>
                  <a:srgbClr val="008000"/>
                </a:solidFill>
              </a:rPr>
              <a:t>p</a:t>
            </a:r>
            <a:r>
              <a:rPr lang="zh-CN" altLang="en-US" sz="1600">
                <a:solidFill>
                  <a:srgbClr val="008000"/>
                </a:solidFill>
              </a:rPr>
              <a:t>指向变量</a:t>
            </a:r>
            <a:r>
              <a:rPr lang="en-US" altLang="zh-CN" sz="1600">
                <a:solidFill>
                  <a:srgbClr val="008000"/>
                </a:solidFill>
              </a:rPr>
              <a:t>a</a:t>
            </a:r>
            <a:r>
              <a:rPr lang="zh-CN" altLang="en-US" sz="1600">
                <a:solidFill>
                  <a:srgbClr val="008000"/>
                </a:solidFill>
              </a:rPr>
              <a:t>，相当于把</a:t>
            </a:r>
            <a:r>
              <a:rPr lang="en-US" altLang="zh-CN" sz="1600">
                <a:solidFill>
                  <a:srgbClr val="008000"/>
                </a:solidFill>
              </a:rPr>
              <a:t>1</a:t>
            </a:r>
            <a:r>
              <a:rPr lang="zh-CN" altLang="en-US" sz="1600">
                <a:solidFill>
                  <a:srgbClr val="008000"/>
                </a:solidFill>
              </a:rPr>
              <a:t>赋给</a:t>
            </a:r>
            <a:r>
              <a:rPr lang="en-US" altLang="zh-CN" sz="1600">
                <a:solidFill>
                  <a:srgbClr val="008000"/>
                </a:solidFill>
              </a:rPr>
              <a:t>a</a:t>
            </a:r>
            <a:r>
              <a:rPr lang="zh-CN" altLang="en-US" sz="1600">
                <a:solidFill>
                  <a:srgbClr val="008000"/>
                </a:solidFill>
              </a:rPr>
              <a:t>，即</a:t>
            </a:r>
            <a:r>
              <a:rPr lang="en-US" altLang="zh-CN" sz="1600" smtClean="0">
                <a:solidFill>
                  <a:srgbClr val="008000"/>
                </a:solidFill>
              </a:rPr>
              <a:t>a=1	</a:t>
            </a:r>
            <a:r>
              <a:rPr lang="zh-CN" altLang="en-US" sz="1600" b="1" smtClean="0">
                <a:solidFill>
                  <a:schemeClr val="accent1"/>
                </a:solidFill>
              </a:rPr>
              <a:t>②</a:t>
            </a:r>
            <a:endParaRPr lang="en-US" altLang="zh-CN" sz="1600" b="1">
              <a:solidFill>
                <a:schemeClr val="accent1"/>
              </a:solidFill>
            </a:endParaRPr>
          </a:p>
          <a:p>
            <a:pPr defTabSz="363855">
              <a:lnSpc>
                <a:spcPct val="120000"/>
              </a:lnSpc>
            </a:pPr>
            <a:r>
              <a:rPr lang="en-US" altLang="zh-CN" sz="1600" smtClean="0">
                <a:solidFill>
                  <a:schemeClr val="tx1"/>
                </a:solidFill>
              </a:rPr>
              <a:t>printf("%o",p);		</a:t>
            </a:r>
            <a:r>
              <a:rPr lang="en-US" altLang="zh-CN" sz="1600" smtClean="0">
                <a:solidFill>
                  <a:srgbClr val="008000"/>
                </a:solidFill>
              </a:rPr>
              <a:t>//</a:t>
            </a:r>
            <a:r>
              <a:rPr lang="zh-CN" altLang="en-US" sz="1600">
                <a:solidFill>
                  <a:srgbClr val="008000"/>
                </a:solidFill>
              </a:rPr>
              <a:t>以八进制形式输出指针变量</a:t>
            </a:r>
            <a:r>
              <a:rPr lang="en-US" altLang="zh-CN" sz="1600">
                <a:solidFill>
                  <a:srgbClr val="008000"/>
                </a:solidFill>
              </a:rPr>
              <a:t>p</a:t>
            </a:r>
            <a:r>
              <a:rPr lang="zh-CN" altLang="en-US" sz="1600">
                <a:solidFill>
                  <a:srgbClr val="008000"/>
                </a:solidFill>
              </a:rPr>
              <a:t>的值，由于</a:t>
            </a:r>
            <a:r>
              <a:rPr lang="en-US" altLang="zh-CN" sz="1600">
                <a:solidFill>
                  <a:srgbClr val="008000"/>
                </a:solidFill>
              </a:rPr>
              <a:t>p</a:t>
            </a:r>
            <a:r>
              <a:rPr lang="zh-CN" altLang="en-US" sz="1600">
                <a:solidFill>
                  <a:srgbClr val="008000"/>
                </a:solidFill>
              </a:rPr>
              <a:t>指向</a:t>
            </a:r>
            <a:r>
              <a:rPr lang="en-US" altLang="zh-CN" sz="1600">
                <a:solidFill>
                  <a:srgbClr val="008000"/>
                </a:solidFill>
              </a:rPr>
              <a:t>a</a:t>
            </a:r>
            <a:r>
              <a:rPr lang="zh-CN" altLang="en-US" sz="1600">
                <a:solidFill>
                  <a:srgbClr val="008000"/>
                </a:solidFill>
              </a:rPr>
              <a:t>，相当于输出</a:t>
            </a:r>
            <a:r>
              <a:rPr lang="en-US" altLang="zh-CN" sz="1600">
                <a:solidFill>
                  <a:srgbClr val="008000"/>
                </a:solidFill>
              </a:rPr>
              <a:t>a</a:t>
            </a:r>
            <a:r>
              <a:rPr lang="zh-CN" altLang="en-US" sz="1600">
                <a:solidFill>
                  <a:srgbClr val="008000"/>
                </a:solidFill>
              </a:rPr>
              <a:t>的地址，即</a:t>
            </a:r>
            <a:r>
              <a:rPr lang="en-US" altLang="zh-CN" sz="1600">
                <a:solidFill>
                  <a:srgbClr val="008000"/>
                </a:solidFill>
              </a:rPr>
              <a:t>&amp;</a:t>
            </a:r>
            <a:r>
              <a:rPr lang="en-US" altLang="zh-CN" sz="1600" smtClean="0">
                <a:solidFill>
                  <a:srgbClr val="008000"/>
                </a:solidFill>
              </a:rPr>
              <a:t>a	</a:t>
            </a:r>
            <a:r>
              <a:rPr lang="zh-CN" altLang="en-US" sz="1600" b="1" smtClean="0">
                <a:solidFill>
                  <a:schemeClr val="accent1"/>
                </a:solidFill>
              </a:rPr>
              <a:t>③</a:t>
            </a:r>
            <a:endParaRPr lang="zh-CN" altLang="en-US" sz="1600" b="1" dirty="0">
              <a:solidFill>
                <a:schemeClr val="accent1"/>
              </a:solidFill>
            </a:endParaRPr>
          </a:p>
        </p:txBody>
      </p:sp>
      <p:grpSp>
        <p:nvGrpSpPr>
          <p:cNvPr id="8" name="组合 7"/>
          <p:cNvGrpSpPr/>
          <p:nvPr/>
        </p:nvGrpSpPr>
        <p:grpSpPr>
          <a:xfrm>
            <a:off x="1013150" y="4814783"/>
            <a:ext cx="10436728" cy="1257555"/>
            <a:chOff x="8582294" y="4088152"/>
            <a:chExt cx="10769984" cy="1257555"/>
          </a:xfrm>
        </p:grpSpPr>
        <p:sp>
          <p:nvSpPr>
            <p:cNvPr id="9" name="MH_Other_1"/>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0" name="MH_SubTitle_1"/>
            <p:cNvSpPr/>
            <p:nvPr>
              <p:custDataLst>
                <p:tags r:id="rId3"/>
              </p:custDataLst>
            </p:nvPr>
          </p:nvSpPr>
          <p:spPr>
            <a:xfrm>
              <a:off x="9371544" y="4088152"/>
              <a:ext cx="9980734" cy="125755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smtClean="0">
                  <a:solidFill>
                    <a:schemeClr val="tx1">
                      <a:lumMod val="75000"/>
                      <a:lumOff val="25000"/>
                    </a:schemeClr>
                  </a:solidFill>
                </a:rPr>
                <a:t>要</a:t>
              </a:r>
              <a:r>
                <a:rPr lang="zh-CN" altLang="en-US" sz="1600">
                  <a:solidFill>
                    <a:schemeClr val="tx1">
                      <a:lumMod val="75000"/>
                      <a:lumOff val="25000"/>
                    </a:schemeClr>
                  </a:solidFill>
                </a:rPr>
                <a:t>熟练掌握两个有关的</a:t>
              </a:r>
              <a:r>
                <a:rPr lang="zh-CN" altLang="en-US" sz="1600" smtClean="0">
                  <a:solidFill>
                    <a:schemeClr val="tx1">
                      <a:lumMod val="75000"/>
                      <a:lumOff val="25000"/>
                    </a:schemeClr>
                  </a:solidFill>
                </a:rPr>
                <a:t>运算符：</a:t>
              </a:r>
              <a:endParaRPr lang="zh-CN" altLang="en-US" sz="1600">
                <a:solidFill>
                  <a:schemeClr val="tx1">
                    <a:lumMod val="75000"/>
                    <a:lumOff val="25000"/>
                  </a:schemeClr>
                </a:solidFill>
              </a:endParaRPr>
            </a:p>
            <a:p>
              <a:pPr>
                <a:lnSpc>
                  <a:spcPct val="120000"/>
                </a:lnSpc>
                <a:spcAft>
                  <a:spcPts val="600"/>
                </a:spcAft>
                <a:defRPr/>
              </a:pPr>
              <a:r>
                <a:rPr lang="en-US" altLang="zh-CN" sz="1600">
                  <a:solidFill>
                    <a:schemeClr val="tx1">
                      <a:lumMod val="75000"/>
                      <a:lumOff val="25000"/>
                    </a:schemeClr>
                  </a:solidFill>
                </a:rPr>
                <a:t>(1) </a:t>
              </a:r>
              <a:r>
                <a:rPr lang="zh-CN" altLang="en-US" sz="1600" b="1">
                  <a:solidFill>
                    <a:schemeClr val="accent1"/>
                  </a:solidFill>
                </a:rPr>
                <a:t>＆</a:t>
              </a:r>
              <a:r>
                <a:rPr lang="zh-CN" altLang="en-US" sz="1600">
                  <a:solidFill>
                    <a:schemeClr val="tx1">
                      <a:lumMod val="75000"/>
                      <a:lumOff val="25000"/>
                    </a:schemeClr>
                  </a:solidFill>
                </a:rPr>
                <a:t>取地址运算符。</a:t>
              </a:r>
              <a:r>
                <a:rPr lang="en-US" altLang="zh-CN" sz="1600">
                  <a:solidFill>
                    <a:schemeClr val="tx1">
                      <a:lumMod val="75000"/>
                      <a:lumOff val="25000"/>
                    </a:schemeClr>
                  </a:solidFill>
                </a:rPr>
                <a:t>&amp;a</a:t>
              </a:r>
              <a:r>
                <a:rPr lang="zh-CN" altLang="en-US" sz="1600">
                  <a:solidFill>
                    <a:schemeClr val="tx1">
                      <a:lumMod val="75000"/>
                      <a:lumOff val="25000"/>
                    </a:schemeClr>
                  </a:solidFill>
                </a:rPr>
                <a:t>是变量</a:t>
              </a:r>
              <a:r>
                <a:rPr lang="en-US" altLang="zh-CN" sz="1600">
                  <a:solidFill>
                    <a:schemeClr val="tx1">
                      <a:lumMod val="75000"/>
                      <a:lumOff val="25000"/>
                    </a:schemeClr>
                  </a:solidFill>
                </a:rPr>
                <a:t>a</a:t>
              </a:r>
              <a:r>
                <a:rPr lang="zh-CN" altLang="en-US" sz="1600">
                  <a:solidFill>
                    <a:schemeClr val="tx1">
                      <a:lumMod val="75000"/>
                      <a:lumOff val="25000"/>
                    </a:schemeClr>
                  </a:solidFill>
                </a:rPr>
                <a:t>的地址</a:t>
              </a:r>
              <a:r>
                <a:rPr lang="zh-CN" altLang="en-US" sz="1600" smtClean="0">
                  <a:solidFill>
                    <a:schemeClr val="tx1">
                      <a:lumMod val="75000"/>
                      <a:lumOff val="25000"/>
                    </a:schemeClr>
                  </a:solidFill>
                </a:rPr>
                <a:t>。</a:t>
              </a:r>
              <a:endParaRPr lang="zh-CN" altLang="en-US" sz="1600">
                <a:solidFill>
                  <a:schemeClr val="tx1">
                    <a:lumMod val="75000"/>
                    <a:lumOff val="25000"/>
                  </a:schemeClr>
                </a:solidFill>
              </a:endParaRPr>
            </a:p>
            <a:p>
              <a:pPr>
                <a:lnSpc>
                  <a:spcPct val="120000"/>
                </a:lnSpc>
                <a:spcAft>
                  <a:spcPts val="600"/>
                </a:spcAft>
                <a:defRPr/>
              </a:pPr>
              <a:r>
                <a:rPr lang="en-US" altLang="zh-CN" sz="1600">
                  <a:solidFill>
                    <a:schemeClr val="tx1">
                      <a:lumMod val="75000"/>
                      <a:lumOff val="25000"/>
                    </a:schemeClr>
                  </a:solidFill>
                </a:rPr>
                <a:t>(2) </a:t>
              </a:r>
              <a:r>
                <a:rPr lang="zh-CN" altLang="en-US" sz="1600" b="1" smtClean="0">
                  <a:solidFill>
                    <a:schemeClr val="accent1"/>
                  </a:solidFill>
                </a:rPr>
                <a:t>* </a:t>
              </a:r>
              <a:r>
                <a:rPr lang="zh-CN" altLang="en-US" sz="1600" smtClean="0">
                  <a:solidFill>
                    <a:schemeClr val="tx1">
                      <a:lumMod val="75000"/>
                      <a:lumOff val="25000"/>
                    </a:schemeClr>
                  </a:solidFill>
                </a:rPr>
                <a:t>指针</a:t>
              </a:r>
              <a:r>
                <a:rPr lang="zh-CN" altLang="en-US" sz="1600">
                  <a:solidFill>
                    <a:schemeClr val="tx1">
                      <a:lumMod val="75000"/>
                      <a:lumOff val="25000"/>
                    </a:schemeClr>
                  </a:solidFill>
                </a:rPr>
                <a:t>运算符（或称“间接访问”运算符</a:t>
              </a:r>
              <a:r>
                <a:rPr lang="zh-CN" altLang="en-US" sz="1600" smtClean="0">
                  <a:solidFill>
                    <a:schemeClr val="tx1">
                      <a:lumMod val="75000"/>
                      <a:lumOff val="25000"/>
                    </a:schemeClr>
                  </a:solidFill>
                </a:rPr>
                <a:t>），*</a:t>
              </a:r>
              <a:r>
                <a:rPr lang="en-US" altLang="zh-CN" sz="1600" smtClean="0">
                  <a:solidFill>
                    <a:schemeClr val="tx1">
                      <a:lumMod val="75000"/>
                      <a:lumOff val="25000"/>
                    </a:schemeClr>
                  </a:solidFill>
                </a:rPr>
                <a:t>p</a:t>
              </a:r>
              <a:r>
                <a:rPr lang="zh-CN" altLang="en-US" sz="1600">
                  <a:solidFill>
                    <a:schemeClr val="tx1">
                      <a:lumMod val="75000"/>
                      <a:lumOff val="25000"/>
                    </a:schemeClr>
                  </a:solidFill>
                </a:rPr>
                <a:t>代表指针变量</a:t>
              </a:r>
              <a:r>
                <a:rPr lang="en-US" altLang="zh-CN" sz="1600">
                  <a:solidFill>
                    <a:schemeClr val="tx1">
                      <a:lumMod val="75000"/>
                      <a:lumOff val="25000"/>
                    </a:schemeClr>
                  </a:solidFill>
                </a:rPr>
                <a:t>p</a:t>
              </a:r>
              <a:r>
                <a:rPr lang="zh-CN" altLang="en-US" sz="1600">
                  <a:solidFill>
                    <a:schemeClr val="tx1">
                      <a:lumMod val="75000"/>
                      <a:lumOff val="25000"/>
                    </a:schemeClr>
                  </a:solidFill>
                </a:rPr>
                <a:t>指向的对象。</a:t>
              </a:r>
            </a:p>
            <a:p>
              <a:pPr marL="285750" indent="-285750">
                <a:lnSpc>
                  <a:spcPct val="120000"/>
                </a:lnSpc>
                <a:spcAft>
                  <a:spcPts val="600"/>
                </a:spcAft>
                <a:buFont typeface="Arial" panose="020B0604020202020204" pitchFamily="34" charset="0"/>
                <a:buChar char="•"/>
                <a:defRPr/>
              </a:pPr>
              <a:endParaRPr lang="zh-CN" altLang="en-US" sz="1600">
                <a:solidFill>
                  <a:schemeClr val="tx1">
                    <a:lumMod val="75000"/>
                    <a:lumOff val="25000"/>
                  </a:schemeClr>
                </a:solidFill>
              </a:endParaRPr>
            </a:p>
          </p:txBody>
        </p:sp>
        <p:sp>
          <p:nvSpPr>
            <p:cNvPr id="11" name="MH_Other_2"/>
            <p:cNvSpPr/>
            <p:nvPr>
              <p:custDataLst>
                <p:tags r:id="rId4"/>
              </p:custDataLst>
            </p:nvPr>
          </p:nvSpPr>
          <p:spPr>
            <a:xfrm rot="16200000">
              <a:off x="19050653" y="5044082"/>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688" y="425338"/>
            <a:ext cx="10515600" cy="953383"/>
          </a:xfrm>
        </p:spPr>
        <p:txBody>
          <a:bodyPr/>
          <a:lstStyle/>
          <a:p>
            <a:r>
              <a:rPr lang="zh-CN" altLang="en-US"/>
              <a:t>什么是指针数组</a:t>
            </a:r>
          </a:p>
        </p:txBody>
      </p:sp>
      <p:sp>
        <p:nvSpPr>
          <p:cNvPr id="3" name="内容占位符 2"/>
          <p:cNvSpPr>
            <a:spLocks noGrp="1"/>
          </p:cNvSpPr>
          <p:nvPr>
            <p:ph idx="1"/>
          </p:nvPr>
        </p:nvSpPr>
        <p:spPr>
          <a:xfrm>
            <a:off x="600586" y="1175897"/>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8.27】</a:t>
            </a:r>
            <a:r>
              <a:rPr lang="zh-CN" altLang="en-US" sz="2000">
                <a:solidFill>
                  <a:schemeClr val="accent1"/>
                </a:solidFill>
              </a:rPr>
              <a:t>将若干字符串按字母顺序（由小到大）输出。</a:t>
            </a:r>
          </a:p>
        </p:txBody>
      </p:sp>
      <p:graphicFrame>
        <p:nvGraphicFramePr>
          <p:cNvPr id="5" name="表格 4"/>
          <p:cNvGraphicFramePr>
            <a:graphicFrameLocks noGrp="1"/>
          </p:cNvGraphicFramePr>
          <p:nvPr/>
        </p:nvGraphicFramePr>
        <p:xfrm>
          <a:off x="1749895" y="1728557"/>
          <a:ext cx="9142502" cy="2225040"/>
        </p:xfrm>
        <a:graphic>
          <a:graphicData uri="http://schemas.openxmlformats.org/drawingml/2006/table">
            <a:tbl>
              <a:tblPr>
                <a:tableStyleId>{5C22544A-7EE6-4342-B048-85BDC9FD1C3A}</a:tableStyleId>
              </a:tblPr>
              <a:tblGrid>
                <a:gridCol w="906222">
                  <a:extLst>
                    <a:ext uri="{9D8B030D-6E8A-4147-A177-3AD203B41FA5}">
                      <a16:colId xmlns:a16="http://schemas.microsoft.com/office/drawing/2014/main" val="20000"/>
                    </a:ext>
                  </a:extLst>
                </a:gridCol>
                <a:gridCol w="720000">
                  <a:extLst>
                    <a:ext uri="{9D8B030D-6E8A-4147-A177-3AD203B41FA5}">
                      <a16:colId xmlns:a16="http://schemas.microsoft.com/office/drawing/2014/main" val="20001"/>
                    </a:ext>
                  </a:extLst>
                </a:gridCol>
                <a:gridCol w="154800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360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360000">
                  <a:extLst>
                    <a:ext uri="{9D8B030D-6E8A-4147-A177-3AD203B41FA5}">
                      <a16:colId xmlns:a16="http://schemas.microsoft.com/office/drawing/2014/main" val="20006"/>
                    </a:ext>
                  </a:extLst>
                </a:gridCol>
                <a:gridCol w="360000">
                  <a:extLst>
                    <a:ext uri="{9D8B030D-6E8A-4147-A177-3AD203B41FA5}">
                      <a16:colId xmlns:a16="http://schemas.microsoft.com/office/drawing/2014/main" val="20007"/>
                    </a:ext>
                  </a:extLst>
                </a:gridCol>
                <a:gridCol w="360000">
                  <a:extLst>
                    <a:ext uri="{9D8B030D-6E8A-4147-A177-3AD203B41FA5}">
                      <a16:colId xmlns:a16="http://schemas.microsoft.com/office/drawing/2014/main" val="20008"/>
                    </a:ext>
                  </a:extLst>
                </a:gridCol>
                <a:gridCol w="360000">
                  <a:extLst>
                    <a:ext uri="{9D8B030D-6E8A-4147-A177-3AD203B41FA5}">
                      <a16:colId xmlns:a16="http://schemas.microsoft.com/office/drawing/2014/main" val="20009"/>
                    </a:ext>
                  </a:extLst>
                </a:gridCol>
                <a:gridCol w="360000">
                  <a:extLst>
                    <a:ext uri="{9D8B030D-6E8A-4147-A177-3AD203B41FA5}">
                      <a16:colId xmlns:a16="http://schemas.microsoft.com/office/drawing/2014/main" val="20010"/>
                    </a:ext>
                  </a:extLst>
                </a:gridCol>
                <a:gridCol w="360000">
                  <a:extLst>
                    <a:ext uri="{9D8B030D-6E8A-4147-A177-3AD203B41FA5}">
                      <a16:colId xmlns:a16="http://schemas.microsoft.com/office/drawing/2014/main" val="20011"/>
                    </a:ext>
                  </a:extLst>
                </a:gridCol>
                <a:gridCol w="360000">
                  <a:extLst>
                    <a:ext uri="{9D8B030D-6E8A-4147-A177-3AD203B41FA5}">
                      <a16:colId xmlns:a16="http://schemas.microsoft.com/office/drawing/2014/main" val="20012"/>
                    </a:ext>
                  </a:extLst>
                </a:gridCol>
                <a:gridCol w="360000">
                  <a:extLst>
                    <a:ext uri="{9D8B030D-6E8A-4147-A177-3AD203B41FA5}">
                      <a16:colId xmlns:a16="http://schemas.microsoft.com/office/drawing/2014/main" val="20013"/>
                    </a:ext>
                  </a:extLst>
                </a:gridCol>
                <a:gridCol w="360000">
                  <a:extLst>
                    <a:ext uri="{9D8B030D-6E8A-4147-A177-3AD203B41FA5}">
                      <a16:colId xmlns:a16="http://schemas.microsoft.com/office/drawing/2014/main" val="20014"/>
                    </a:ext>
                  </a:extLst>
                </a:gridCol>
                <a:gridCol w="360000">
                  <a:extLst>
                    <a:ext uri="{9D8B030D-6E8A-4147-A177-3AD203B41FA5}">
                      <a16:colId xmlns:a16="http://schemas.microsoft.com/office/drawing/2014/main" val="20015"/>
                    </a:ext>
                  </a:extLst>
                </a:gridCol>
                <a:gridCol w="360000">
                  <a:extLst>
                    <a:ext uri="{9D8B030D-6E8A-4147-A177-3AD203B41FA5}">
                      <a16:colId xmlns:a16="http://schemas.microsoft.com/office/drawing/2014/main" val="20016"/>
                    </a:ext>
                  </a:extLst>
                </a:gridCol>
                <a:gridCol w="360000">
                  <a:extLst>
                    <a:ext uri="{9D8B030D-6E8A-4147-A177-3AD203B41FA5}">
                      <a16:colId xmlns:a16="http://schemas.microsoft.com/office/drawing/2014/main" val="20017"/>
                    </a:ext>
                  </a:extLst>
                </a:gridCol>
                <a:gridCol w="360000">
                  <a:extLst>
                    <a:ext uri="{9D8B030D-6E8A-4147-A177-3AD203B41FA5}">
                      <a16:colId xmlns:a16="http://schemas.microsoft.com/office/drawing/2014/main" val="20018"/>
                    </a:ext>
                  </a:extLst>
                </a:gridCol>
                <a:gridCol w="360000">
                  <a:extLst>
                    <a:ext uri="{9D8B030D-6E8A-4147-A177-3AD203B41FA5}">
                      <a16:colId xmlns:a16="http://schemas.microsoft.com/office/drawing/2014/main" val="20019"/>
                    </a:ext>
                  </a:extLst>
                </a:gridCol>
              </a:tblGrid>
              <a:tr h="370840">
                <a:tc>
                  <a:txBody>
                    <a:bodyPr/>
                    <a:lstStyle/>
                    <a:p>
                      <a:pPr algn="ctr"/>
                      <a:r>
                        <a:rPr lang="zh-CN" altLang="en-US" sz="1400" smtClean="0"/>
                        <a:t>指针数组</a:t>
                      </a:r>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smtClean="0"/>
                        <a:t>字符串</a:t>
                      </a:r>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altLang="zh-CN" sz="1400" smtClean="0"/>
                        <a:t>name[0]</a:t>
                      </a:r>
                      <a:endParaRPr lang="zh-CN" altLang="en-US" sz="1400"/>
                    </a:p>
                  </a:txBody>
                  <a:tcPr anchor="ctr">
                    <a:lnR w="12700" cmpd="sng">
                      <a:noFill/>
                    </a:lnR>
                    <a:lnT w="12700" cmpd="sng">
                      <a:noFill/>
                    </a:lnT>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Follow me</a:t>
                      </a:r>
                      <a:endParaRPr lang="zh-CN" altLang="en-US" sz="1400"/>
                    </a:p>
                  </a:txBody>
                  <a:tcPr anchor="ctr">
                    <a:lnL w="12700" cmpd="sng">
                      <a:noFill/>
                    </a:lnL>
                    <a:lnR w="12700" cmpd="sng">
                      <a:noFill/>
                    </a:lnR>
                    <a:lnT w="12700" cmpd="sng">
                      <a:noFill/>
                    </a:lnT>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a:t>
                      </a:r>
                      <a:endParaRPr lang="zh-CN" altLang="en-US" sz="1400"/>
                    </a:p>
                  </a:txBody>
                  <a:tcPr anchor="ctr">
                    <a:lnL w="12700" cmpd="sng">
                      <a:noFill/>
                    </a:lnL>
                    <a:lnT w="12700" cmpd="sng">
                      <a:noFill/>
                    </a:lnT>
                  </a:tcPr>
                </a:tc>
                <a:tc>
                  <a:txBody>
                    <a:bodyPr/>
                    <a:lstStyle/>
                    <a:p>
                      <a:r>
                        <a:rPr lang="en-US" altLang="zh-CN" sz="1400" smtClean="0"/>
                        <a:t>o</a:t>
                      </a:r>
                      <a:endParaRPr lang="zh-CN" altLang="en-US" sz="1400"/>
                    </a:p>
                  </a:txBody>
                  <a:tcPr anchor="ctr">
                    <a:lnT w="12700" cmpd="sng">
                      <a:noFill/>
                    </a:lnT>
                  </a:tcPr>
                </a:tc>
                <a:tc>
                  <a:txBody>
                    <a:bodyPr/>
                    <a:lstStyle/>
                    <a:p>
                      <a:r>
                        <a:rPr lang="en-US" altLang="zh-CN" sz="1400" smtClean="0"/>
                        <a:t>l</a:t>
                      </a:r>
                      <a:endParaRPr lang="zh-CN" altLang="en-US" sz="1400"/>
                    </a:p>
                  </a:txBody>
                  <a:tcPr anchor="ctr">
                    <a:lnT w="12700" cmpd="sng">
                      <a:noFill/>
                    </a:lnT>
                  </a:tcPr>
                </a:tc>
                <a:tc>
                  <a:txBody>
                    <a:bodyPr/>
                    <a:lstStyle/>
                    <a:p>
                      <a:r>
                        <a:rPr lang="en-US" altLang="zh-CN" sz="1400" smtClean="0"/>
                        <a:t>l</a:t>
                      </a:r>
                      <a:endParaRPr lang="zh-CN" altLang="en-US" sz="1400"/>
                    </a:p>
                  </a:txBody>
                  <a:tcPr anchor="ctr">
                    <a:lnT w="12700" cmpd="sng">
                      <a:noFill/>
                    </a:lnT>
                  </a:tcPr>
                </a:tc>
                <a:tc>
                  <a:txBody>
                    <a:bodyPr/>
                    <a:lstStyle/>
                    <a:p>
                      <a:r>
                        <a:rPr lang="en-US" altLang="zh-CN" sz="1400" smtClean="0"/>
                        <a:t>o</a:t>
                      </a:r>
                      <a:endParaRPr lang="zh-CN" altLang="en-US" sz="1400"/>
                    </a:p>
                  </a:txBody>
                  <a:tcPr anchor="ctr">
                    <a:lnT w="12700" cmpd="sng">
                      <a:noFill/>
                    </a:lnT>
                  </a:tcPr>
                </a:tc>
                <a:tc>
                  <a:txBody>
                    <a:bodyPr/>
                    <a:lstStyle/>
                    <a:p>
                      <a:r>
                        <a:rPr lang="en-US" altLang="zh-CN" sz="1400" smtClean="0"/>
                        <a:t>w</a:t>
                      </a:r>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r>
                        <a:rPr lang="en-US" altLang="zh-CN" sz="1400" smtClean="0"/>
                        <a:t>m</a:t>
                      </a:r>
                      <a:endParaRPr lang="zh-CN" altLang="en-US" sz="1400"/>
                    </a:p>
                  </a:txBody>
                  <a:tcPr anchor="ctr">
                    <a:lnT w="12700" cmpd="sng">
                      <a:noFill/>
                    </a:lnT>
                  </a:tcPr>
                </a:tc>
                <a:tc>
                  <a:txBody>
                    <a:bodyPr/>
                    <a:lstStyle/>
                    <a:p>
                      <a:r>
                        <a:rPr lang="en-US" altLang="zh-CN" sz="1400" smtClean="0"/>
                        <a:t>e</a:t>
                      </a:r>
                      <a:endParaRPr lang="zh-CN" altLang="en-US" sz="1400"/>
                    </a:p>
                  </a:txBody>
                  <a:tcPr anchor="ctr">
                    <a:lnT w="12700" cmpd="sng">
                      <a:noFill/>
                    </a:lnT>
                  </a:tcPr>
                </a:tc>
                <a:tc>
                  <a:txBody>
                    <a:bodyPr/>
                    <a:lstStyle/>
                    <a:p>
                      <a:r>
                        <a:rPr lang="en-US" altLang="zh-CN" sz="1400" smtClean="0"/>
                        <a:t>\0</a:t>
                      </a:r>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extLst>
                  <a:ext uri="{0D108BD9-81ED-4DB2-BD59-A6C34878D82A}">
                    <a16:rowId xmlns:a16="http://schemas.microsoft.com/office/drawing/2014/main" val="10001"/>
                  </a:ext>
                </a:extLst>
              </a:tr>
              <a:tr h="370840">
                <a:tc>
                  <a:txBody>
                    <a:bodyPr/>
                    <a:lstStyle/>
                    <a:p>
                      <a:pPr algn="ctr"/>
                      <a:r>
                        <a:rPr lang="en-US" altLang="zh-CN" sz="1400" smtClean="0"/>
                        <a:t>name[1]</a:t>
                      </a:r>
                      <a:endParaRPr lang="zh-CN" altLang="en-US" sz="1400"/>
                    </a:p>
                  </a:txBody>
                  <a:tcPr anchor="ctr">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smtClean="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BASIC</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B</a:t>
                      </a:r>
                      <a:endParaRPr lang="zh-CN" altLang="en-US" sz="1400"/>
                    </a:p>
                  </a:txBody>
                  <a:tcPr anchor="ctr">
                    <a:lnL w="12700" cmpd="sng">
                      <a:noFill/>
                    </a:lnL>
                  </a:tcPr>
                </a:tc>
                <a:tc>
                  <a:txBody>
                    <a:bodyPr/>
                    <a:lstStyle/>
                    <a:p>
                      <a:r>
                        <a:rPr lang="en-US" altLang="zh-CN" sz="1400" smtClean="0"/>
                        <a:t>A</a:t>
                      </a:r>
                      <a:endParaRPr lang="zh-CN" altLang="en-US" sz="1400"/>
                    </a:p>
                  </a:txBody>
                  <a:tcPr anchor="ctr"/>
                </a:tc>
                <a:tc>
                  <a:txBody>
                    <a:bodyPr/>
                    <a:lstStyle/>
                    <a:p>
                      <a:r>
                        <a:rPr lang="en-US" altLang="zh-CN" sz="1400" smtClean="0"/>
                        <a:t>S</a:t>
                      </a:r>
                      <a:endParaRPr lang="zh-CN" altLang="en-US" sz="1400"/>
                    </a:p>
                  </a:txBody>
                  <a:tcPr anchor="ctr"/>
                </a:tc>
                <a:tc>
                  <a:txBody>
                    <a:bodyPr/>
                    <a:lstStyle/>
                    <a:p>
                      <a:r>
                        <a:rPr lang="en-US" altLang="zh-CN" sz="1400" smtClean="0"/>
                        <a:t>I</a:t>
                      </a:r>
                      <a:endParaRPr lang="zh-CN" altLang="en-US" sz="1400"/>
                    </a:p>
                  </a:txBody>
                  <a:tcPr anchor="ctr"/>
                </a:tc>
                <a:tc>
                  <a:txBody>
                    <a:bodyPr/>
                    <a:lstStyle/>
                    <a:p>
                      <a:r>
                        <a:rPr lang="en-US" altLang="zh-CN" sz="1400" smtClean="0"/>
                        <a:t>C</a:t>
                      </a:r>
                      <a:endParaRPr lang="zh-CN" altLang="en-US" sz="1400"/>
                    </a:p>
                  </a:txBody>
                  <a:tcPr anchor="ctr"/>
                </a:tc>
                <a:tc>
                  <a:txBody>
                    <a:bodyPr/>
                    <a:lstStyle/>
                    <a:p>
                      <a:r>
                        <a:rPr lang="en-US" altLang="zh-CN" sz="1400" smtClean="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16:rowId xmlns:a16="http://schemas.microsoft.com/office/drawing/2014/main" val="10002"/>
                  </a:ext>
                </a:extLst>
              </a:tr>
              <a:tr h="370840">
                <a:tc>
                  <a:txBody>
                    <a:bodyPr/>
                    <a:lstStyle/>
                    <a:p>
                      <a:pPr algn="ctr"/>
                      <a:r>
                        <a:rPr lang="en-US" altLang="zh-CN" sz="1400" smtClean="0"/>
                        <a:t>name[2]</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Great Wall</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G</a:t>
                      </a:r>
                      <a:endParaRPr lang="zh-CN" altLang="en-US" sz="1400"/>
                    </a:p>
                  </a:txBody>
                  <a:tcPr anchor="ctr">
                    <a:lnL w="12700" cmpd="sng">
                      <a:noFill/>
                    </a:lnL>
                  </a:tcPr>
                </a:tc>
                <a:tc>
                  <a:txBody>
                    <a:bodyPr/>
                    <a:lstStyle/>
                    <a:p>
                      <a:r>
                        <a:rPr lang="en-US" altLang="zh-CN" sz="1400" smtClean="0"/>
                        <a:t>r</a:t>
                      </a:r>
                      <a:endParaRPr lang="zh-CN" altLang="en-US" sz="1400"/>
                    </a:p>
                  </a:txBody>
                  <a:tcPr anchor="ctr"/>
                </a:tc>
                <a:tc>
                  <a:txBody>
                    <a:bodyPr/>
                    <a:lstStyle/>
                    <a:p>
                      <a:r>
                        <a:rPr lang="en-US" altLang="zh-CN" sz="1400" smtClean="0"/>
                        <a:t>e</a:t>
                      </a:r>
                      <a:endParaRPr lang="zh-CN" altLang="en-US" sz="1400"/>
                    </a:p>
                  </a:txBody>
                  <a:tcPr anchor="ctr"/>
                </a:tc>
                <a:tc>
                  <a:txBody>
                    <a:bodyPr/>
                    <a:lstStyle/>
                    <a:p>
                      <a:r>
                        <a:rPr lang="en-US" altLang="zh-CN" sz="1400" smtClean="0"/>
                        <a:t>a</a:t>
                      </a:r>
                      <a:endParaRPr lang="zh-CN" altLang="en-US" sz="1400"/>
                    </a:p>
                  </a:txBody>
                  <a:tcPr anchor="ctr"/>
                </a:tc>
                <a:tc>
                  <a:txBody>
                    <a:bodyPr/>
                    <a:lstStyle/>
                    <a:p>
                      <a:r>
                        <a:rPr lang="en-US" altLang="zh-CN" sz="1400" smtClean="0"/>
                        <a:t>t</a:t>
                      </a:r>
                      <a:endParaRPr lang="zh-CN" altLang="en-US" sz="1400"/>
                    </a:p>
                  </a:txBody>
                  <a:tcPr anchor="ctr"/>
                </a:tc>
                <a:tc>
                  <a:txBody>
                    <a:bodyPr/>
                    <a:lstStyle/>
                    <a:p>
                      <a:endParaRPr lang="zh-CN" altLang="en-US" sz="1400"/>
                    </a:p>
                  </a:txBody>
                  <a:tcPr anchor="ctr"/>
                </a:tc>
                <a:tc>
                  <a:txBody>
                    <a:bodyPr/>
                    <a:lstStyle/>
                    <a:p>
                      <a:r>
                        <a:rPr lang="en-US" altLang="zh-CN" sz="1400" smtClean="0"/>
                        <a:t>W</a:t>
                      </a:r>
                      <a:endParaRPr lang="zh-CN" altLang="en-US" sz="1400"/>
                    </a:p>
                  </a:txBody>
                  <a:tcPr anchor="ctr"/>
                </a:tc>
                <a:tc>
                  <a:txBody>
                    <a:bodyPr/>
                    <a:lstStyle/>
                    <a:p>
                      <a:r>
                        <a:rPr lang="en-US" altLang="zh-CN" sz="1400" smtClean="0"/>
                        <a:t>a</a:t>
                      </a:r>
                      <a:endParaRPr lang="zh-CN" altLang="en-US" sz="1400"/>
                    </a:p>
                  </a:txBody>
                  <a:tcPr anchor="ctr"/>
                </a:tc>
                <a:tc>
                  <a:txBody>
                    <a:bodyPr/>
                    <a:lstStyle/>
                    <a:p>
                      <a:r>
                        <a:rPr lang="en-US" altLang="zh-CN" sz="1400" smtClean="0"/>
                        <a:t>l</a:t>
                      </a:r>
                      <a:endParaRPr lang="zh-CN" altLang="en-US" sz="1400"/>
                    </a:p>
                  </a:txBody>
                  <a:tcPr anchor="ctr"/>
                </a:tc>
                <a:tc>
                  <a:txBody>
                    <a:bodyPr/>
                    <a:lstStyle/>
                    <a:p>
                      <a:r>
                        <a:rPr lang="en-US" altLang="zh-CN" sz="1400" smtClean="0"/>
                        <a:t>l</a:t>
                      </a:r>
                      <a:endParaRPr lang="zh-CN" altLang="en-US" sz="1400"/>
                    </a:p>
                  </a:txBody>
                  <a:tcPr anchor="ctr"/>
                </a:tc>
                <a:tc>
                  <a:txBody>
                    <a:bodyPr/>
                    <a:lstStyle/>
                    <a:p>
                      <a:r>
                        <a:rPr lang="en-US" altLang="zh-CN" sz="1400" smtClean="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16:rowId xmlns:a16="http://schemas.microsoft.com/office/drawing/2014/main" val="10003"/>
                  </a:ext>
                </a:extLst>
              </a:tr>
              <a:tr h="370840">
                <a:tc>
                  <a:txBody>
                    <a:bodyPr/>
                    <a:lstStyle/>
                    <a:p>
                      <a:pPr algn="ctr"/>
                      <a:r>
                        <a:rPr lang="en-US" altLang="zh-CN" sz="1400" smtClean="0"/>
                        <a:t>name[3]</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FORTRAN</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a:t>
                      </a:r>
                      <a:endParaRPr lang="zh-CN" altLang="en-US" sz="1400"/>
                    </a:p>
                  </a:txBody>
                  <a:tcPr anchor="ctr">
                    <a:lnL w="12700" cmpd="sng">
                      <a:noFill/>
                    </a:lnL>
                  </a:tcPr>
                </a:tc>
                <a:tc>
                  <a:txBody>
                    <a:bodyPr/>
                    <a:lstStyle/>
                    <a:p>
                      <a:r>
                        <a:rPr lang="en-US" altLang="zh-CN" sz="1400" smtClean="0"/>
                        <a:t>O</a:t>
                      </a:r>
                      <a:endParaRPr lang="zh-CN" altLang="en-US" sz="1400"/>
                    </a:p>
                  </a:txBody>
                  <a:tcPr anchor="ctr"/>
                </a:tc>
                <a:tc>
                  <a:txBody>
                    <a:bodyPr/>
                    <a:lstStyle/>
                    <a:p>
                      <a:r>
                        <a:rPr lang="en-US" altLang="zh-CN" sz="1400" smtClean="0"/>
                        <a:t>R</a:t>
                      </a:r>
                      <a:endParaRPr lang="zh-CN" altLang="en-US" sz="1400"/>
                    </a:p>
                  </a:txBody>
                  <a:tcPr anchor="ctr"/>
                </a:tc>
                <a:tc>
                  <a:txBody>
                    <a:bodyPr/>
                    <a:lstStyle/>
                    <a:p>
                      <a:r>
                        <a:rPr lang="en-US" altLang="zh-CN" sz="1400" smtClean="0"/>
                        <a:t>T</a:t>
                      </a:r>
                      <a:endParaRPr lang="zh-CN" altLang="en-US" sz="1400"/>
                    </a:p>
                  </a:txBody>
                  <a:tcPr anchor="ctr"/>
                </a:tc>
                <a:tc>
                  <a:txBody>
                    <a:bodyPr/>
                    <a:lstStyle/>
                    <a:p>
                      <a:r>
                        <a:rPr lang="en-US" altLang="zh-CN" sz="1400" smtClean="0"/>
                        <a:t>R</a:t>
                      </a:r>
                      <a:endParaRPr lang="zh-CN" altLang="en-US" sz="1400"/>
                    </a:p>
                  </a:txBody>
                  <a:tcPr anchor="ctr"/>
                </a:tc>
                <a:tc>
                  <a:txBody>
                    <a:bodyPr/>
                    <a:lstStyle/>
                    <a:p>
                      <a:r>
                        <a:rPr lang="en-US" altLang="zh-CN" sz="1400" smtClean="0"/>
                        <a:t>A</a:t>
                      </a:r>
                      <a:endParaRPr lang="zh-CN" altLang="en-US" sz="1400"/>
                    </a:p>
                  </a:txBody>
                  <a:tcPr anchor="ctr"/>
                </a:tc>
                <a:tc>
                  <a:txBody>
                    <a:bodyPr/>
                    <a:lstStyle/>
                    <a:p>
                      <a:r>
                        <a:rPr lang="en-US" altLang="zh-CN" sz="1400" smtClean="0"/>
                        <a:t>N</a:t>
                      </a:r>
                      <a:endParaRPr lang="zh-CN" altLang="en-US" sz="1400"/>
                    </a:p>
                  </a:txBody>
                  <a:tcPr anchor="ctr"/>
                </a:tc>
                <a:tc>
                  <a:txBody>
                    <a:bodyPr/>
                    <a:lstStyle/>
                    <a:p>
                      <a:r>
                        <a:rPr lang="en-US" altLang="zh-CN" sz="1400" smtClean="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16:rowId xmlns:a16="http://schemas.microsoft.com/office/drawing/2014/main" val="10004"/>
                  </a:ext>
                </a:extLst>
              </a:tr>
              <a:tr h="370840">
                <a:tc>
                  <a:txBody>
                    <a:bodyPr/>
                    <a:lstStyle/>
                    <a:p>
                      <a:pPr algn="ctr"/>
                      <a:r>
                        <a:rPr lang="en-US" altLang="zh-CN" sz="1400" smtClean="0"/>
                        <a:t>name[4]</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Computer design</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C</a:t>
                      </a:r>
                      <a:endParaRPr lang="zh-CN" altLang="en-US" sz="1400"/>
                    </a:p>
                  </a:txBody>
                  <a:tcPr anchor="ctr">
                    <a:lnL w="12700" cmpd="sng">
                      <a:noFill/>
                    </a:lnL>
                  </a:tcPr>
                </a:tc>
                <a:tc>
                  <a:txBody>
                    <a:bodyPr/>
                    <a:lstStyle/>
                    <a:p>
                      <a:r>
                        <a:rPr lang="en-US" altLang="zh-CN" sz="1400" smtClean="0"/>
                        <a:t>o</a:t>
                      </a:r>
                      <a:endParaRPr lang="zh-CN" altLang="en-US" sz="1400"/>
                    </a:p>
                  </a:txBody>
                  <a:tcPr anchor="ctr"/>
                </a:tc>
                <a:tc>
                  <a:txBody>
                    <a:bodyPr/>
                    <a:lstStyle/>
                    <a:p>
                      <a:r>
                        <a:rPr lang="en-US" altLang="zh-CN" sz="1400" smtClean="0"/>
                        <a:t>m</a:t>
                      </a:r>
                      <a:endParaRPr lang="zh-CN" altLang="en-US" sz="1400"/>
                    </a:p>
                  </a:txBody>
                  <a:tcPr anchor="ctr"/>
                </a:tc>
                <a:tc>
                  <a:txBody>
                    <a:bodyPr/>
                    <a:lstStyle/>
                    <a:p>
                      <a:r>
                        <a:rPr lang="en-US" altLang="zh-CN" sz="1400" smtClean="0"/>
                        <a:t>p</a:t>
                      </a:r>
                      <a:endParaRPr lang="zh-CN" altLang="en-US" sz="1400"/>
                    </a:p>
                  </a:txBody>
                  <a:tcPr anchor="ctr"/>
                </a:tc>
                <a:tc>
                  <a:txBody>
                    <a:bodyPr/>
                    <a:lstStyle/>
                    <a:p>
                      <a:r>
                        <a:rPr lang="en-US" altLang="zh-CN" sz="1400" smtClean="0"/>
                        <a:t>u</a:t>
                      </a:r>
                      <a:endParaRPr lang="zh-CN" altLang="en-US" sz="1400"/>
                    </a:p>
                  </a:txBody>
                  <a:tcPr anchor="ctr"/>
                </a:tc>
                <a:tc>
                  <a:txBody>
                    <a:bodyPr/>
                    <a:lstStyle/>
                    <a:p>
                      <a:r>
                        <a:rPr lang="en-US" altLang="zh-CN" sz="1400" smtClean="0"/>
                        <a:t>t</a:t>
                      </a:r>
                      <a:endParaRPr lang="zh-CN" altLang="en-US" sz="1400"/>
                    </a:p>
                  </a:txBody>
                  <a:tcPr anchor="ctr"/>
                </a:tc>
                <a:tc>
                  <a:txBody>
                    <a:bodyPr/>
                    <a:lstStyle/>
                    <a:p>
                      <a:r>
                        <a:rPr lang="en-US" altLang="zh-CN" sz="1400" smtClean="0"/>
                        <a:t>e</a:t>
                      </a:r>
                      <a:endParaRPr lang="zh-CN" altLang="en-US" sz="1400"/>
                    </a:p>
                  </a:txBody>
                  <a:tcPr anchor="ctr"/>
                </a:tc>
                <a:tc>
                  <a:txBody>
                    <a:bodyPr/>
                    <a:lstStyle/>
                    <a:p>
                      <a:r>
                        <a:rPr lang="en-US" altLang="zh-CN" sz="1400" smtClean="0"/>
                        <a:t>r</a:t>
                      </a:r>
                      <a:endParaRPr lang="zh-CN" altLang="en-US" sz="1400"/>
                    </a:p>
                  </a:txBody>
                  <a:tcPr anchor="ctr"/>
                </a:tc>
                <a:tc>
                  <a:txBody>
                    <a:bodyPr/>
                    <a:lstStyle/>
                    <a:p>
                      <a:endParaRPr lang="zh-CN" altLang="en-US" sz="1400"/>
                    </a:p>
                  </a:txBody>
                  <a:tcPr anchor="ctr"/>
                </a:tc>
                <a:tc>
                  <a:txBody>
                    <a:bodyPr/>
                    <a:lstStyle/>
                    <a:p>
                      <a:r>
                        <a:rPr lang="en-US" altLang="zh-CN" sz="1400" smtClean="0"/>
                        <a:t>d</a:t>
                      </a:r>
                      <a:endParaRPr lang="zh-CN" altLang="en-US" sz="1400"/>
                    </a:p>
                  </a:txBody>
                  <a:tcPr anchor="ctr"/>
                </a:tc>
                <a:tc>
                  <a:txBody>
                    <a:bodyPr/>
                    <a:lstStyle/>
                    <a:p>
                      <a:r>
                        <a:rPr lang="en-US" altLang="zh-CN" sz="1400" smtClean="0"/>
                        <a:t>e</a:t>
                      </a:r>
                      <a:endParaRPr lang="zh-CN" altLang="en-US" sz="1400"/>
                    </a:p>
                  </a:txBody>
                  <a:tcPr anchor="ctr"/>
                </a:tc>
                <a:tc>
                  <a:txBody>
                    <a:bodyPr/>
                    <a:lstStyle/>
                    <a:p>
                      <a:r>
                        <a:rPr lang="en-US" altLang="zh-CN" sz="1400" smtClean="0"/>
                        <a:t>s</a:t>
                      </a:r>
                      <a:endParaRPr lang="zh-CN" altLang="en-US" sz="1400"/>
                    </a:p>
                  </a:txBody>
                  <a:tcPr anchor="ctr"/>
                </a:tc>
                <a:tc>
                  <a:txBody>
                    <a:bodyPr/>
                    <a:lstStyle/>
                    <a:p>
                      <a:r>
                        <a:rPr lang="en-US" altLang="zh-CN" sz="1400" smtClean="0"/>
                        <a:t>i</a:t>
                      </a:r>
                      <a:endParaRPr lang="zh-CN" altLang="en-US" sz="1400"/>
                    </a:p>
                  </a:txBody>
                  <a:tcPr anchor="ctr"/>
                </a:tc>
                <a:tc>
                  <a:txBody>
                    <a:bodyPr/>
                    <a:lstStyle/>
                    <a:p>
                      <a:r>
                        <a:rPr lang="en-US" altLang="zh-CN" sz="1400" smtClean="0"/>
                        <a:t>g</a:t>
                      </a:r>
                      <a:endParaRPr lang="zh-CN" altLang="en-US" sz="1400"/>
                    </a:p>
                  </a:txBody>
                  <a:tcPr anchor="ctr"/>
                </a:tc>
                <a:tc>
                  <a:txBody>
                    <a:bodyPr/>
                    <a:lstStyle/>
                    <a:p>
                      <a:r>
                        <a:rPr lang="en-US" altLang="zh-CN" sz="1400" smtClean="0"/>
                        <a:t>n</a:t>
                      </a:r>
                      <a:endParaRPr lang="zh-CN" altLang="en-US" sz="1400"/>
                    </a:p>
                  </a:txBody>
                  <a:tcPr anchor="ctr"/>
                </a:tc>
                <a:tc>
                  <a:txBody>
                    <a:bodyPr/>
                    <a:lstStyle/>
                    <a:p>
                      <a:r>
                        <a:rPr lang="en-US" altLang="zh-CN" sz="1400" smtClean="0"/>
                        <a:t>\0</a:t>
                      </a:r>
                      <a:endParaRPr lang="zh-CN" altLang="en-US" sz="1400"/>
                    </a:p>
                  </a:txBody>
                  <a:tcPr anchor="ctr"/>
                </a:tc>
                <a:extLst>
                  <a:ext uri="{0D108BD9-81ED-4DB2-BD59-A6C34878D82A}">
                    <a16:rowId xmlns:a16="http://schemas.microsoft.com/office/drawing/2014/main" val="10005"/>
                  </a:ext>
                </a:extLst>
              </a:tr>
            </a:tbl>
          </a:graphicData>
        </a:graphic>
      </p:graphicFrame>
      <p:cxnSp>
        <p:nvCxnSpPr>
          <p:cNvPr id="7" name="直接箭头连接符 6"/>
          <p:cNvCxnSpPr/>
          <p:nvPr/>
        </p:nvCxnSpPr>
        <p:spPr>
          <a:xfrm>
            <a:off x="2640000" y="2276061"/>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a:off x="2640000" y="2653748"/>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2640000" y="3021496"/>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a:xfrm>
            <a:off x="2640000" y="3399183"/>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5" name="直接箭头连接符 34"/>
          <p:cNvCxnSpPr/>
          <p:nvPr/>
        </p:nvCxnSpPr>
        <p:spPr>
          <a:xfrm>
            <a:off x="2640000" y="3766931"/>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graphicFrame>
        <p:nvGraphicFramePr>
          <p:cNvPr id="36" name="表格 35"/>
          <p:cNvGraphicFramePr>
            <a:graphicFrameLocks noGrp="1"/>
          </p:cNvGraphicFramePr>
          <p:nvPr/>
        </p:nvGraphicFramePr>
        <p:xfrm>
          <a:off x="1749895" y="4134679"/>
          <a:ext cx="9142502" cy="2225040"/>
        </p:xfrm>
        <a:graphic>
          <a:graphicData uri="http://schemas.openxmlformats.org/drawingml/2006/table">
            <a:tbl>
              <a:tblPr>
                <a:tableStyleId>{5C22544A-7EE6-4342-B048-85BDC9FD1C3A}</a:tableStyleId>
              </a:tblPr>
              <a:tblGrid>
                <a:gridCol w="906222">
                  <a:extLst>
                    <a:ext uri="{9D8B030D-6E8A-4147-A177-3AD203B41FA5}">
                      <a16:colId xmlns:a16="http://schemas.microsoft.com/office/drawing/2014/main" val="20000"/>
                    </a:ext>
                  </a:extLst>
                </a:gridCol>
                <a:gridCol w="720000">
                  <a:extLst>
                    <a:ext uri="{9D8B030D-6E8A-4147-A177-3AD203B41FA5}">
                      <a16:colId xmlns:a16="http://schemas.microsoft.com/office/drawing/2014/main" val="20001"/>
                    </a:ext>
                  </a:extLst>
                </a:gridCol>
                <a:gridCol w="154800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360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360000">
                  <a:extLst>
                    <a:ext uri="{9D8B030D-6E8A-4147-A177-3AD203B41FA5}">
                      <a16:colId xmlns:a16="http://schemas.microsoft.com/office/drawing/2014/main" val="20006"/>
                    </a:ext>
                  </a:extLst>
                </a:gridCol>
                <a:gridCol w="360000">
                  <a:extLst>
                    <a:ext uri="{9D8B030D-6E8A-4147-A177-3AD203B41FA5}">
                      <a16:colId xmlns:a16="http://schemas.microsoft.com/office/drawing/2014/main" val="20007"/>
                    </a:ext>
                  </a:extLst>
                </a:gridCol>
                <a:gridCol w="360000">
                  <a:extLst>
                    <a:ext uri="{9D8B030D-6E8A-4147-A177-3AD203B41FA5}">
                      <a16:colId xmlns:a16="http://schemas.microsoft.com/office/drawing/2014/main" val="20008"/>
                    </a:ext>
                  </a:extLst>
                </a:gridCol>
                <a:gridCol w="360000">
                  <a:extLst>
                    <a:ext uri="{9D8B030D-6E8A-4147-A177-3AD203B41FA5}">
                      <a16:colId xmlns:a16="http://schemas.microsoft.com/office/drawing/2014/main" val="20009"/>
                    </a:ext>
                  </a:extLst>
                </a:gridCol>
                <a:gridCol w="360000">
                  <a:extLst>
                    <a:ext uri="{9D8B030D-6E8A-4147-A177-3AD203B41FA5}">
                      <a16:colId xmlns:a16="http://schemas.microsoft.com/office/drawing/2014/main" val="20010"/>
                    </a:ext>
                  </a:extLst>
                </a:gridCol>
                <a:gridCol w="360000">
                  <a:extLst>
                    <a:ext uri="{9D8B030D-6E8A-4147-A177-3AD203B41FA5}">
                      <a16:colId xmlns:a16="http://schemas.microsoft.com/office/drawing/2014/main" val="20011"/>
                    </a:ext>
                  </a:extLst>
                </a:gridCol>
                <a:gridCol w="360000">
                  <a:extLst>
                    <a:ext uri="{9D8B030D-6E8A-4147-A177-3AD203B41FA5}">
                      <a16:colId xmlns:a16="http://schemas.microsoft.com/office/drawing/2014/main" val="20012"/>
                    </a:ext>
                  </a:extLst>
                </a:gridCol>
                <a:gridCol w="360000">
                  <a:extLst>
                    <a:ext uri="{9D8B030D-6E8A-4147-A177-3AD203B41FA5}">
                      <a16:colId xmlns:a16="http://schemas.microsoft.com/office/drawing/2014/main" val="20013"/>
                    </a:ext>
                  </a:extLst>
                </a:gridCol>
                <a:gridCol w="360000">
                  <a:extLst>
                    <a:ext uri="{9D8B030D-6E8A-4147-A177-3AD203B41FA5}">
                      <a16:colId xmlns:a16="http://schemas.microsoft.com/office/drawing/2014/main" val="20014"/>
                    </a:ext>
                  </a:extLst>
                </a:gridCol>
                <a:gridCol w="360000">
                  <a:extLst>
                    <a:ext uri="{9D8B030D-6E8A-4147-A177-3AD203B41FA5}">
                      <a16:colId xmlns:a16="http://schemas.microsoft.com/office/drawing/2014/main" val="20015"/>
                    </a:ext>
                  </a:extLst>
                </a:gridCol>
                <a:gridCol w="360000">
                  <a:extLst>
                    <a:ext uri="{9D8B030D-6E8A-4147-A177-3AD203B41FA5}">
                      <a16:colId xmlns:a16="http://schemas.microsoft.com/office/drawing/2014/main" val="20016"/>
                    </a:ext>
                  </a:extLst>
                </a:gridCol>
                <a:gridCol w="360000">
                  <a:extLst>
                    <a:ext uri="{9D8B030D-6E8A-4147-A177-3AD203B41FA5}">
                      <a16:colId xmlns:a16="http://schemas.microsoft.com/office/drawing/2014/main" val="20017"/>
                    </a:ext>
                  </a:extLst>
                </a:gridCol>
                <a:gridCol w="360000">
                  <a:extLst>
                    <a:ext uri="{9D8B030D-6E8A-4147-A177-3AD203B41FA5}">
                      <a16:colId xmlns:a16="http://schemas.microsoft.com/office/drawing/2014/main" val="20018"/>
                    </a:ext>
                  </a:extLst>
                </a:gridCol>
                <a:gridCol w="360000">
                  <a:extLst>
                    <a:ext uri="{9D8B030D-6E8A-4147-A177-3AD203B41FA5}">
                      <a16:colId xmlns:a16="http://schemas.microsoft.com/office/drawing/2014/main" val="20019"/>
                    </a:ext>
                  </a:extLst>
                </a:gridCol>
              </a:tblGrid>
              <a:tr h="370840">
                <a:tc>
                  <a:txBody>
                    <a:bodyPr/>
                    <a:lstStyle/>
                    <a:p>
                      <a:pPr algn="ctr"/>
                      <a:r>
                        <a:rPr lang="zh-CN" altLang="en-US" sz="1400" smtClean="0"/>
                        <a:t>指针数组</a:t>
                      </a:r>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smtClean="0"/>
                        <a:t>字符串</a:t>
                      </a:r>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altLang="zh-CN" sz="1400" smtClean="0"/>
                        <a:t>name[0]</a:t>
                      </a:r>
                      <a:endParaRPr lang="zh-CN" altLang="en-US" sz="1400"/>
                    </a:p>
                  </a:txBody>
                  <a:tcPr anchor="ctr">
                    <a:lnR w="12700" cmpd="sng">
                      <a:noFill/>
                    </a:lnR>
                    <a:lnT w="12700" cmpd="sng">
                      <a:noFill/>
                    </a:lnT>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Follow me</a:t>
                      </a:r>
                      <a:endParaRPr lang="zh-CN" altLang="en-US" sz="1400"/>
                    </a:p>
                  </a:txBody>
                  <a:tcPr anchor="ctr">
                    <a:lnL w="12700" cmpd="sng">
                      <a:noFill/>
                    </a:lnL>
                    <a:lnR w="12700" cmpd="sng">
                      <a:noFill/>
                    </a:lnR>
                    <a:lnT w="12700" cmpd="sng">
                      <a:noFill/>
                    </a:lnT>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a:t>
                      </a:r>
                      <a:endParaRPr lang="zh-CN" altLang="en-US" sz="1400"/>
                    </a:p>
                  </a:txBody>
                  <a:tcPr anchor="ctr">
                    <a:lnL w="12700" cmpd="sng">
                      <a:noFill/>
                    </a:lnL>
                    <a:lnT w="12700" cmpd="sng">
                      <a:noFill/>
                    </a:lnT>
                  </a:tcPr>
                </a:tc>
                <a:tc>
                  <a:txBody>
                    <a:bodyPr/>
                    <a:lstStyle/>
                    <a:p>
                      <a:r>
                        <a:rPr lang="en-US" altLang="zh-CN" sz="1400" smtClean="0"/>
                        <a:t>o</a:t>
                      </a:r>
                      <a:endParaRPr lang="zh-CN" altLang="en-US" sz="1400"/>
                    </a:p>
                  </a:txBody>
                  <a:tcPr anchor="ctr">
                    <a:lnT w="12700" cmpd="sng">
                      <a:noFill/>
                    </a:lnT>
                  </a:tcPr>
                </a:tc>
                <a:tc>
                  <a:txBody>
                    <a:bodyPr/>
                    <a:lstStyle/>
                    <a:p>
                      <a:r>
                        <a:rPr lang="en-US" altLang="zh-CN" sz="1400" smtClean="0"/>
                        <a:t>l</a:t>
                      </a:r>
                      <a:endParaRPr lang="zh-CN" altLang="en-US" sz="1400"/>
                    </a:p>
                  </a:txBody>
                  <a:tcPr anchor="ctr">
                    <a:lnT w="12700" cmpd="sng">
                      <a:noFill/>
                    </a:lnT>
                  </a:tcPr>
                </a:tc>
                <a:tc>
                  <a:txBody>
                    <a:bodyPr/>
                    <a:lstStyle/>
                    <a:p>
                      <a:r>
                        <a:rPr lang="en-US" altLang="zh-CN" sz="1400" smtClean="0"/>
                        <a:t>l</a:t>
                      </a:r>
                      <a:endParaRPr lang="zh-CN" altLang="en-US" sz="1400"/>
                    </a:p>
                  </a:txBody>
                  <a:tcPr anchor="ctr">
                    <a:lnT w="12700" cmpd="sng">
                      <a:noFill/>
                    </a:lnT>
                  </a:tcPr>
                </a:tc>
                <a:tc>
                  <a:txBody>
                    <a:bodyPr/>
                    <a:lstStyle/>
                    <a:p>
                      <a:r>
                        <a:rPr lang="en-US" altLang="zh-CN" sz="1400" smtClean="0"/>
                        <a:t>o</a:t>
                      </a:r>
                      <a:endParaRPr lang="zh-CN" altLang="en-US" sz="1400"/>
                    </a:p>
                  </a:txBody>
                  <a:tcPr anchor="ctr">
                    <a:lnT w="12700" cmpd="sng">
                      <a:noFill/>
                    </a:lnT>
                  </a:tcPr>
                </a:tc>
                <a:tc>
                  <a:txBody>
                    <a:bodyPr/>
                    <a:lstStyle/>
                    <a:p>
                      <a:r>
                        <a:rPr lang="en-US" altLang="zh-CN" sz="1400" smtClean="0"/>
                        <a:t>w</a:t>
                      </a:r>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r>
                        <a:rPr lang="en-US" altLang="zh-CN" sz="1400" smtClean="0"/>
                        <a:t>m</a:t>
                      </a:r>
                      <a:endParaRPr lang="zh-CN" altLang="en-US" sz="1400"/>
                    </a:p>
                  </a:txBody>
                  <a:tcPr anchor="ctr">
                    <a:lnT w="12700" cmpd="sng">
                      <a:noFill/>
                    </a:lnT>
                  </a:tcPr>
                </a:tc>
                <a:tc>
                  <a:txBody>
                    <a:bodyPr/>
                    <a:lstStyle/>
                    <a:p>
                      <a:r>
                        <a:rPr lang="en-US" altLang="zh-CN" sz="1400" smtClean="0"/>
                        <a:t>e</a:t>
                      </a:r>
                      <a:endParaRPr lang="zh-CN" altLang="en-US" sz="1400"/>
                    </a:p>
                  </a:txBody>
                  <a:tcPr anchor="ctr">
                    <a:lnT w="12700" cmpd="sng">
                      <a:noFill/>
                    </a:lnT>
                  </a:tcPr>
                </a:tc>
                <a:tc>
                  <a:txBody>
                    <a:bodyPr/>
                    <a:lstStyle/>
                    <a:p>
                      <a:r>
                        <a:rPr lang="en-US" altLang="zh-CN" sz="1400" smtClean="0"/>
                        <a:t>\0</a:t>
                      </a:r>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extLst>
                  <a:ext uri="{0D108BD9-81ED-4DB2-BD59-A6C34878D82A}">
                    <a16:rowId xmlns:a16="http://schemas.microsoft.com/office/drawing/2014/main" val="10001"/>
                  </a:ext>
                </a:extLst>
              </a:tr>
              <a:tr h="370840">
                <a:tc>
                  <a:txBody>
                    <a:bodyPr/>
                    <a:lstStyle/>
                    <a:p>
                      <a:pPr algn="ctr"/>
                      <a:r>
                        <a:rPr lang="en-US" altLang="zh-CN" sz="1400" smtClean="0"/>
                        <a:t>name[1]</a:t>
                      </a:r>
                      <a:endParaRPr lang="zh-CN" altLang="en-US" sz="1400"/>
                    </a:p>
                  </a:txBody>
                  <a:tcPr anchor="ctr">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smtClean="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BASIC</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B</a:t>
                      </a:r>
                      <a:endParaRPr lang="zh-CN" altLang="en-US" sz="1400"/>
                    </a:p>
                  </a:txBody>
                  <a:tcPr anchor="ctr">
                    <a:lnL w="12700" cmpd="sng">
                      <a:noFill/>
                    </a:lnL>
                  </a:tcPr>
                </a:tc>
                <a:tc>
                  <a:txBody>
                    <a:bodyPr/>
                    <a:lstStyle/>
                    <a:p>
                      <a:r>
                        <a:rPr lang="en-US" altLang="zh-CN" sz="1400" smtClean="0"/>
                        <a:t>A</a:t>
                      </a:r>
                      <a:endParaRPr lang="zh-CN" altLang="en-US" sz="1400"/>
                    </a:p>
                  </a:txBody>
                  <a:tcPr anchor="ctr"/>
                </a:tc>
                <a:tc>
                  <a:txBody>
                    <a:bodyPr/>
                    <a:lstStyle/>
                    <a:p>
                      <a:r>
                        <a:rPr lang="en-US" altLang="zh-CN" sz="1400" smtClean="0"/>
                        <a:t>S</a:t>
                      </a:r>
                      <a:endParaRPr lang="zh-CN" altLang="en-US" sz="1400"/>
                    </a:p>
                  </a:txBody>
                  <a:tcPr anchor="ctr"/>
                </a:tc>
                <a:tc>
                  <a:txBody>
                    <a:bodyPr/>
                    <a:lstStyle/>
                    <a:p>
                      <a:r>
                        <a:rPr lang="en-US" altLang="zh-CN" sz="1400" smtClean="0"/>
                        <a:t>I</a:t>
                      </a:r>
                      <a:endParaRPr lang="zh-CN" altLang="en-US" sz="1400"/>
                    </a:p>
                  </a:txBody>
                  <a:tcPr anchor="ctr"/>
                </a:tc>
                <a:tc>
                  <a:txBody>
                    <a:bodyPr/>
                    <a:lstStyle/>
                    <a:p>
                      <a:r>
                        <a:rPr lang="en-US" altLang="zh-CN" sz="1400" smtClean="0"/>
                        <a:t>C</a:t>
                      </a:r>
                      <a:endParaRPr lang="zh-CN" altLang="en-US" sz="1400"/>
                    </a:p>
                  </a:txBody>
                  <a:tcPr anchor="ctr"/>
                </a:tc>
                <a:tc>
                  <a:txBody>
                    <a:bodyPr/>
                    <a:lstStyle/>
                    <a:p>
                      <a:r>
                        <a:rPr lang="en-US" altLang="zh-CN" sz="1400" smtClean="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16:rowId xmlns:a16="http://schemas.microsoft.com/office/drawing/2014/main" val="10002"/>
                  </a:ext>
                </a:extLst>
              </a:tr>
              <a:tr h="370840">
                <a:tc>
                  <a:txBody>
                    <a:bodyPr/>
                    <a:lstStyle/>
                    <a:p>
                      <a:pPr algn="ctr"/>
                      <a:r>
                        <a:rPr lang="en-US" altLang="zh-CN" sz="1400" smtClean="0"/>
                        <a:t>name[2]</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Great Wall</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G</a:t>
                      </a:r>
                      <a:endParaRPr lang="zh-CN" altLang="en-US" sz="1400"/>
                    </a:p>
                  </a:txBody>
                  <a:tcPr anchor="ctr">
                    <a:lnL w="12700" cmpd="sng">
                      <a:noFill/>
                    </a:lnL>
                  </a:tcPr>
                </a:tc>
                <a:tc>
                  <a:txBody>
                    <a:bodyPr/>
                    <a:lstStyle/>
                    <a:p>
                      <a:r>
                        <a:rPr lang="en-US" altLang="zh-CN" sz="1400" smtClean="0"/>
                        <a:t>r</a:t>
                      </a:r>
                      <a:endParaRPr lang="zh-CN" altLang="en-US" sz="1400"/>
                    </a:p>
                  </a:txBody>
                  <a:tcPr anchor="ctr"/>
                </a:tc>
                <a:tc>
                  <a:txBody>
                    <a:bodyPr/>
                    <a:lstStyle/>
                    <a:p>
                      <a:r>
                        <a:rPr lang="en-US" altLang="zh-CN" sz="1400" smtClean="0"/>
                        <a:t>e</a:t>
                      </a:r>
                      <a:endParaRPr lang="zh-CN" altLang="en-US" sz="1400"/>
                    </a:p>
                  </a:txBody>
                  <a:tcPr anchor="ctr"/>
                </a:tc>
                <a:tc>
                  <a:txBody>
                    <a:bodyPr/>
                    <a:lstStyle/>
                    <a:p>
                      <a:r>
                        <a:rPr lang="en-US" altLang="zh-CN" sz="1400" smtClean="0"/>
                        <a:t>a</a:t>
                      </a:r>
                      <a:endParaRPr lang="zh-CN" altLang="en-US" sz="1400"/>
                    </a:p>
                  </a:txBody>
                  <a:tcPr anchor="ctr"/>
                </a:tc>
                <a:tc>
                  <a:txBody>
                    <a:bodyPr/>
                    <a:lstStyle/>
                    <a:p>
                      <a:r>
                        <a:rPr lang="en-US" altLang="zh-CN" sz="1400" smtClean="0"/>
                        <a:t>t</a:t>
                      </a:r>
                      <a:endParaRPr lang="zh-CN" altLang="en-US" sz="1400"/>
                    </a:p>
                  </a:txBody>
                  <a:tcPr anchor="ctr"/>
                </a:tc>
                <a:tc>
                  <a:txBody>
                    <a:bodyPr/>
                    <a:lstStyle/>
                    <a:p>
                      <a:endParaRPr lang="zh-CN" altLang="en-US" sz="1400"/>
                    </a:p>
                  </a:txBody>
                  <a:tcPr anchor="ctr"/>
                </a:tc>
                <a:tc>
                  <a:txBody>
                    <a:bodyPr/>
                    <a:lstStyle/>
                    <a:p>
                      <a:r>
                        <a:rPr lang="en-US" altLang="zh-CN" sz="1400" smtClean="0"/>
                        <a:t>W</a:t>
                      </a:r>
                      <a:endParaRPr lang="zh-CN" altLang="en-US" sz="1400"/>
                    </a:p>
                  </a:txBody>
                  <a:tcPr anchor="ctr"/>
                </a:tc>
                <a:tc>
                  <a:txBody>
                    <a:bodyPr/>
                    <a:lstStyle/>
                    <a:p>
                      <a:r>
                        <a:rPr lang="en-US" altLang="zh-CN" sz="1400" smtClean="0"/>
                        <a:t>a</a:t>
                      </a:r>
                      <a:endParaRPr lang="zh-CN" altLang="en-US" sz="1400"/>
                    </a:p>
                  </a:txBody>
                  <a:tcPr anchor="ctr"/>
                </a:tc>
                <a:tc>
                  <a:txBody>
                    <a:bodyPr/>
                    <a:lstStyle/>
                    <a:p>
                      <a:r>
                        <a:rPr lang="en-US" altLang="zh-CN" sz="1400" smtClean="0"/>
                        <a:t>l</a:t>
                      </a:r>
                      <a:endParaRPr lang="zh-CN" altLang="en-US" sz="1400"/>
                    </a:p>
                  </a:txBody>
                  <a:tcPr anchor="ctr"/>
                </a:tc>
                <a:tc>
                  <a:txBody>
                    <a:bodyPr/>
                    <a:lstStyle/>
                    <a:p>
                      <a:r>
                        <a:rPr lang="en-US" altLang="zh-CN" sz="1400" smtClean="0"/>
                        <a:t>l</a:t>
                      </a:r>
                      <a:endParaRPr lang="zh-CN" altLang="en-US" sz="1400"/>
                    </a:p>
                  </a:txBody>
                  <a:tcPr anchor="ctr"/>
                </a:tc>
                <a:tc>
                  <a:txBody>
                    <a:bodyPr/>
                    <a:lstStyle/>
                    <a:p>
                      <a:r>
                        <a:rPr lang="en-US" altLang="zh-CN" sz="1400" smtClean="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16:rowId xmlns:a16="http://schemas.microsoft.com/office/drawing/2014/main" val="10003"/>
                  </a:ext>
                </a:extLst>
              </a:tr>
              <a:tr h="370840">
                <a:tc>
                  <a:txBody>
                    <a:bodyPr/>
                    <a:lstStyle/>
                    <a:p>
                      <a:pPr algn="ctr"/>
                      <a:r>
                        <a:rPr lang="en-US" altLang="zh-CN" sz="1400" smtClean="0"/>
                        <a:t>name[3]</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FORTRAN</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a:t>
                      </a:r>
                      <a:endParaRPr lang="zh-CN" altLang="en-US" sz="1400"/>
                    </a:p>
                  </a:txBody>
                  <a:tcPr anchor="ctr">
                    <a:lnL w="12700" cmpd="sng">
                      <a:noFill/>
                    </a:lnL>
                  </a:tcPr>
                </a:tc>
                <a:tc>
                  <a:txBody>
                    <a:bodyPr/>
                    <a:lstStyle/>
                    <a:p>
                      <a:r>
                        <a:rPr lang="en-US" altLang="zh-CN" sz="1400" smtClean="0"/>
                        <a:t>O</a:t>
                      </a:r>
                      <a:endParaRPr lang="zh-CN" altLang="en-US" sz="1400"/>
                    </a:p>
                  </a:txBody>
                  <a:tcPr anchor="ctr"/>
                </a:tc>
                <a:tc>
                  <a:txBody>
                    <a:bodyPr/>
                    <a:lstStyle/>
                    <a:p>
                      <a:r>
                        <a:rPr lang="en-US" altLang="zh-CN" sz="1400" smtClean="0"/>
                        <a:t>R</a:t>
                      </a:r>
                      <a:endParaRPr lang="zh-CN" altLang="en-US" sz="1400"/>
                    </a:p>
                  </a:txBody>
                  <a:tcPr anchor="ctr"/>
                </a:tc>
                <a:tc>
                  <a:txBody>
                    <a:bodyPr/>
                    <a:lstStyle/>
                    <a:p>
                      <a:r>
                        <a:rPr lang="en-US" altLang="zh-CN" sz="1400" smtClean="0"/>
                        <a:t>T</a:t>
                      </a:r>
                      <a:endParaRPr lang="zh-CN" altLang="en-US" sz="1400"/>
                    </a:p>
                  </a:txBody>
                  <a:tcPr anchor="ctr"/>
                </a:tc>
                <a:tc>
                  <a:txBody>
                    <a:bodyPr/>
                    <a:lstStyle/>
                    <a:p>
                      <a:r>
                        <a:rPr lang="en-US" altLang="zh-CN" sz="1400" smtClean="0"/>
                        <a:t>R</a:t>
                      </a:r>
                      <a:endParaRPr lang="zh-CN" altLang="en-US" sz="1400"/>
                    </a:p>
                  </a:txBody>
                  <a:tcPr anchor="ctr"/>
                </a:tc>
                <a:tc>
                  <a:txBody>
                    <a:bodyPr/>
                    <a:lstStyle/>
                    <a:p>
                      <a:r>
                        <a:rPr lang="en-US" altLang="zh-CN" sz="1400" smtClean="0"/>
                        <a:t>A</a:t>
                      </a:r>
                      <a:endParaRPr lang="zh-CN" altLang="en-US" sz="1400"/>
                    </a:p>
                  </a:txBody>
                  <a:tcPr anchor="ctr"/>
                </a:tc>
                <a:tc>
                  <a:txBody>
                    <a:bodyPr/>
                    <a:lstStyle/>
                    <a:p>
                      <a:r>
                        <a:rPr lang="en-US" altLang="zh-CN" sz="1400" smtClean="0"/>
                        <a:t>N</a:t>
                      </a:r>
                      <a:endParaRPr lang="zh-CN" altLang="en-US" sz="1400"/>
                    </a:p>
                  </a:txBody>
                  <a:tcPr anchor="ctr"/>
                </a:tc>
                <a:tc>
                  <a:txBody>
                    <a:bodyPr/>
                    <a:lstStyle/>
                    <a:p>
                      <a:r>
                        <a:rPr lang="en-US" altLang="zh-CN" sz="1400" smtClean="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16:rowId xmlns:a16="http://schemas.microsoft.com/office/drawing/2014/main" val="10004"/>
                  </a:ext>
                </a:extLst>
              </a:tr>
              <a:tr h="370840">
                <a:tc>
                  <a:txBody>
                    <a:bodyPr/>
                    <a:lstStyle/>
                    <a:p>
                      <a:pPr algn="ctr"/>
                      <a:r>
                        <a:rPr lang="en-US" altLang="zh-CN" sz="1400" smtClean="0"/>
                        <a:t>name[4]</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Computer design</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C</a:t>
                      </a:r>
                      <a:endParaRPr lang="zh-CN" altLang="en-US" sz="1400"/>
                    </a:p>
                  </a:txBody>
                  <a:tcPr anchor="ctr">
                    <a:lnL w="12700" cmpd="sng">
                      <a:noFill/>
                    </a:lnL>
                  </a:tcPr>
                </a:tc>
                <a:tc>
                  <a:txBody>
                    <a:bodyPr/>
                    <a:lstStyle/>
                    <a:p>
                      <a:r>
                        <a:rPr lang="en-US" altLang="zh-CN" sz="1400" smtClean="0"/>
                        <a:t>o</a:t>
                      </a:r>
                      <a:endParaRPr lang="zh-CN" altLang="en-US" sz="1400"/>
                    </a:p>
                  </a:txBody>
                  <a:tcPr anchor="ctr"/>
                </a:tc>
                <a:tc>
                  <a:txBody>
                    <a:bodyPr/>
                    <a:lstStyle/>
                    <a:p>
                      <a:r>
                        <a:rPr lang="en-US" altLang="zh-CN" sz="1400" smtClean="0"/>
                        <a:t>m</a:t>
                      </a:r>
                      <a:endParaRPr lang="zh-CN" altLang="en-US" sz="1400"/>
                    </a:p>
                  </a:txBody>
                  <a:tcPr anchor="ctr"/>
                </a:tc>
                <a:tc>
                  <a:txBody>
                    <a:bodyPr/>
                    <a:lstStyle/>
                    <a:p>
                      <a:r>
                        <a:rPr lang="en-US" altLang="zh-CN" sz="1400" smtClean="0"/>
                        <a:t>p</a:t>
                      </a:r>
                      <a:endParaRPr lang="zh-CN" altLang="en-US" sz="1400"/>
                    </a:p>
                  </a:txBody>
                  <a:tcPr anchor="ctr"/>
                </a:tc>
                <a:tc>
                  <a:txBody>
                    <a:bodyPr/>
                    <a:lstStyle/>
                    <a:p>
                      <a:r>
                        <a:rPr lang="en-US" altLang="zh-CN" sz="1400" smtClean="0"/>
                        <a:t>u</a:t>
                      </a:r>
                      <a:endParaRPr lang="zh-CN" altLang="en-US" sz="1400"/>
                    </a:p>
                  </a:txBody>
                  <a:tcPr anchor="ctr"/>
                </a:tc>
                <a:tc>
                  <a:txBody>
                    <a:bodyPr/>
                    <a:lstStyle/>
                    <a:p>
                      <a:r>
                        <a:rPr lang="en-US" altLang="zh-CN" sz="1400" smtClean="0"/>
                        <a:t>t</a:t>
                      </a:r>
                      <a:endParaRPr lang="zh-CN" altLang="en-US" sz="1400"/>
                    </a:p>
                  </a:txBody>
                  <a:tcPr anchor="ctr"/>
                </a:tc>
                <a:tc>
                  <a:txBody>
                    <a:bodyPr/>
                    <a:lstStyle/>
                    <a:p>
                      <a:r>
                        <a:rPr lang="en-US" altLang="zh-CN" sz="1400" smtClean="0"/>
                        <a:t>e</a:t>
                      </a:r>
                      <a:endParaRPr lang="zh-CN" altLang="en-US" sz="1400"/>
                    </a:p>
                  </a:txBody>
                  <a:tcPr anchor="ctr"/>
                </a:tc>
                <a:tc>
                  <a:txBody>
                    <a:bodyPr/>
                    <a:lstStyle/>
                    <a:p>
                      <a:r>
                        <a:rPr lang="en-US" altLang="zh-CN" sz="1400" smtClean="0"/>
                        <a:t>r</a:t>
                      </a:r>
                      <a:endParaRPr lang="zh-CN" altLang="en-US" sz="1400"/>
                    </a:p>
                  </a:txBody>
                  <a:tcPr anchor="ctr"/>
                </a:tc>
                <a:tc>
                  <a:txBody>
                    <a:bodyPr/>
                    <a:lstStyle/>
                    <a:p>
                      <a:endParaRPr lang="zh-CN" altLang="en-US" sz="1400"/>
                    </a:p>
                  </a:txBody>
                  <a:tcPr anchor="ctr"/>
                </a:tc>
                <a:tc>
                  <a:txBody>
                    <a:bodyPr/>
                    <a:lstStyle/>
                    <a:p>
                      <a:r>
                        <a:rPr lang="en-US" altLang="zh-CN" sz="1400" smtClean="0"/>
                        <a:t>d</a:t>
                      </a:r>
                      <a:endParaRPr lang="zh-CN" altLang="en-US" sz="1400"/>
                    </a:p>
                  </a:txBody>
                  <a:tcPr anchor="ctr"/>
                </a:tc>
                <a:tc>
                  <a:txBody>
                    <a:bodyPr/>
                    <a:lstStyle/>
                    <a:p>
                      <a:r>
                        <a:rPr lang="en-US" altLang="zh-CN" sz="1400" smtClean="0"/>
                        <a:t>e</a:t>
                      </a:r>
                      <a:endParaRPr lang="zh-CN" altLang="en-US" sz="1400"/>
                    </a:p>
                  </a:txBody>
                  <a:tcPr anchor="ctr"/>
                </a:tc>
                <a:tc>
                  <a:txBody>
                    <a:bodyPr/>
                    <a:lstStyle/>
                    <a:p>
                      <a:r>
                        <a:rPr lang="en-US" altLang="zh-CN" sz="1400" smtClean="0"/>
                        <a:t>s</a:t>
                      </a:r>
                      <a:endParaRPr lang="zh-CN" altLang="en-US" sz="1400"/>
                    </a:p>
                  </a:txBody>
                  <a:tcPr anchor="ctr"/>
                </a:tc>
                <a:tc>
                  <a:txBody>
                    <a:bodyPr/>
                    <a:lstStyle/>
                    <a:p>
                      <a:r>
                        <a:rPr lang="en-US" altLang="zh-CN" sz="1400" smtClean="0"/>
                        <a:t>i</a:t>
                      </a:r>
                      <a:endParaRPr lang="zh-CN" altLang="en-US" sz="1400"/>
                    </a:p>
                  </a:txBody>
                  <a:tcPr anchor="ctr"/>
                </a:tc>
                <a:tc>
                  <a:txBody>
                    <a:bodyPr/>
                    <a:lstStyle/>
                    <a:p>
                      <a:r>
                        <a:rPr lang="en-US" altLang="zh-CN" sz="1400" smtClean="0"/>
                        <a:t>g</a:t>
                      </a:r>
                      <a:endParaRPr lang="zh-CN" altLang="en-US" sz="1400"/>
                    </a:p>
                  </a:txBody>
                  <a:tcPr anchor="ctr"/>
                </a:tc>
                <a:tc>
                  <a:txBody>
                    <a:bodyPr/>
                    <a:lstStyle/>
                    <a:p>
                      <a:r>
                        <a:rPr lang="en-US" altLang="zh-CN" sz="1400" smtClean="0"/>
                        <a:t>n</a:t>
                      </a:r>
                      <a:endParaRPr lang="zh-CN" altLang="en-US" sz="1400"/>
                    </a:p>
                  </a:txBody>
                  <a:tcPr anchor="ctr"/>
                </a:tc>
                <a:tc>
                  <a:txBody>
                    <a:bodyPr/>
                    <a:lstStyle/>
                    <a:p>
                      <a:r>
                        <a:rPr lang="en-US" altLang="zh-CN" sz="1400" smtClean="0"/>
                        <a:t>\0</a:t>
                      </a:r>
                      <a:endParaRPr lang="zh-CN" altLang="en-US" sz="1400"/>
                    </a:p>
                  </a:txBody>
                  <a:tcPr anchor="ctr"/>
                </a:tc>
                <a:extLst>
                  <a:ext uri="{0D108BD9-81ED-4DB2-BD59-A6C34878D82A}">
                    <a16:rowId xmlns:a16="http://schemas.microsoft.com/office/drawing/2014/main" val="10005"/>
                  </a:ext>
                </a:extLst>
              </a:tr>
            </a:tbl>
          </a:graphicData>
        </a:graphic>
      </p:graphicFrame>
      <p:cxnSp>
        <p:nvCxnSpPr>
          <p:cNvPr id="37" name="直接箭头连接符 36"/>
          <p:cNvCxnSpPr/>
          <p:nvPr/>
        </p:nvCxnSpPr>
        <p:spPr>
          <a:xfrm>
            <a:off x="2640000" y="4682183"/>
            <a:ext cx="735495" cy="377687"/>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8" name="直接箭头连接符 37"/>
          <p:cNvCxnSpPr/>
          <p:nvPr/>
        </p:nvCxnSpPr>
        <p:spPr>
          <a:xfrm>
            <a:off x="2640000" y="5059870"/>
            <a:ext cx="735495" cy="1113183"/>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9" name="直接箭头连接符 38"/>
          <p:cNvCxnSpPr/>
          <p:nvPr/>
        </p:nvCxnSpPr>
        <p:spPr>
          <a:xfrm>
            <a:off x="2640000" y="5427618"/>
            <a:ext cx="735495" cy="377687"/>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40" name="直接箭头连接符 39"/>
          <p:cNvCxnSpPr/>
          <p:nvPr/>
        </p:nvCxnSpPr>
        <p:spPr>
          <a:xfrm flipV="1">
            <a:off x="2640000" y="4682183"/>
            <a:ext cx="735495" cy="1123122"/>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flipV="1">
            <a:off x="2640000" y="5427618"/>
            <a:ext cx="735495" cy="745435"/>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731688" y="2841077"/>
            <a:ext cx="904461" cy="369332"/>
          </a:xfrm>
          <a:prstGeom prst="rect">
            <a:avLst/>
          </a:prstGeom>
          <a:noFill/>
        </p:spPr>
        <p:txBody>
          <a:bodyPr wrap="square" rtlCol="0">
            <a:spAutoFit/>
          </a:bodyPr>
          <a:lstStyle/>
          <a:p>
            <a:r>
              <a:rPr lang="zh-CN" altLang="en-US" smtClean="0"/>
              <a:t>排序前</a:t>
            </a:r>
            <a:endParaRPr lang="zh-CN" altLang="en-US"/>
          </a:p>
        </p:txBody>
      </p:sp>
      <p:sp>
        <p:nvSpPr>
          <p:cNvPr id="42" name="文本框 41"/>
          <p:cNvSpPr txBox="1"/>
          <p:nvPr/>
        </p:nvSpPr>
        <p:spPr>
          <a:xfrm>
            <a:off x="731688" y="5242952"/>
            <a:ext cx="904461" cy="369332"/>
          </a:xfrm>
          <a:prstGeom prst="rect">
            <a:avLst/>
          </a:prstGeom>
          <a:noFill/>
        </p:spPr>
        <p:txBody>
          <a:bodyPr wrap="square" rtlCol="0">
            <a:spAutoFit/>
          </a:bodyPr>
          <a:lstStyle/>
          <a:p>
            <a:r>
              <a:rPr lang="zh-CN" altLang="en-US" smtClean="0"/>
              <a:t>排序后</a:t>
            </a:r>
            <a:endParaRPr lang="zh-CN" altLang="en-US"/>
          </a:p>
        </p:txBody>
      </p:sp>
      <p:sp>
        <p:nvSpPr>
          <p:cNvPr id="16" name="矩形 15"/>
          <p:cNvSpPr/>
          <p:nvPr/>
        </p:nvSpPr>
        <p:spPr>
          <a:xfrm>
            <a:off x="528153" y="4042014"/>
            <a:ext cx="1107996"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solidFill>
                  <a:schemeClr val="lt1"/>
                </a:solidFill>
              </a:rPr>
              <a:t>指向互换</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688" y="425338"/>
            <a:ext cx="10515600" cy="953383"/>
          </a:xfrm>
        </p:spPr>
        <p:txBody>
          <a:bodyPr/>
          <a:lstStyle/>
          <a:p>
            <a:r>
              <a:rPr lang="zh-CN" altLang="en-US"/>
              <a:t>什么是指针数组</a:t>
            </a:r>
          </a:p>
        </p:txBody>
      </p:sp>
      <p:sp>
        <p:nvSpPr>
          <p:cNvPr id="3" name="内容占位符 2"/>
          <p:cNvSpPr>
            <a:spLocks noGrp="1"/>
          </p:cNvSpPr>
          <p:nvPr>
            <p:ph idx="1"/>
          </p:nvPr>
        </p:nvSpPr>
        <p:spPr>
          <a:xfrm>
            <a:off x="600586" y="1175897"/>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8.27】</a:t>
            </a:r>
            <a:r>
              <a:rPr lang="zh-CN" altLang="en-US" sz="2000">
                <a:solidFill>
                  <a:schemeClr val="accent1"/>
                </a:solidFill>
              </a:rPr>
              <a:t>将若干字符串按字母顺序（由小到大）输出。</a:t>
            </a:r>
          </a:p>
        </p:txBody>
      </p:sp>
      <p:sp>
        <p:nvSpPr>
          <p:cNvPr id="11" name="圆角矩形 12"/>
          <p:cNvSpPr/>
          <p:nvPr/>
        </p:nvSpPr>
        <p:spPr>
          <a:xfrm>
            <a:off x="798725" y="1728557"/>
            <a:ext cx="10448563" cy="4268750"/>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855">
              <a:lnSpc>
                <a:spcPct val="120000"/>
              </a:lnSpc>
            </a:pPr>
            <a:r>
              <a:rPr lang="en-US" altLang="zh-CN" sz="1400" smtClean="0"/>
              <a:t>#include </a:t>
            </a:r>
            <a:r>
              <a:rPr lang="en-US" altLang="zh-CN" sz="1400"/>
              <a:t>&lt;stdio.h&gt;</a:t>
            </a:r>
          </a:p>
          <a:p>
            <a:pPr defTabSz="363855">
              <a:lnSpc>
                <a:spcPct val="120000"/>
              </a:lnSpc>
            </a:pPr>
            <a:r>
              <a:rPr lang="en-US" altLang="zh-CN" sz="1400"/>
              <a:t>#include &lt;string.h&gt;</a:t>
            </a:r>
          </a:p>
          <a:p>
            <a:pPr defTabSz="363855">
              <a:lnSpc>
                <a:spcPct val="120000"/>
              </a:lnSpc>
            </a:pPr>
            <a:r>
              <a:rPr lang="en-US" altLang="zh-CN" sz="1400"/>
              <a:t>int main()</a:t>
            </a:r>
          </a:p>
          <a:p>
            <a:pPr defTabSz="363855">
              <a:lnSpc>
                <a:spcPct val="120000"/>
              </a:lnSpc>
            </a:pPr>
            <a:r>
              <a:rPr lang="en-US" altLang="zh-CN" sz="1400"/>
              <a:t>{	void sort(char *name[],int n);	</a:t>
            </a:r>
            <a:r>
              <a:rPr lang="en-US" altLang="zh-CN" sz="1400" smtClean="0"/>
              <a:t>	</a:t>
            </a:r>
            <a:r>
              <a:rPr lang="en-US" altLang="zh-CN" sz="1400" smtClean="0">
                <a:solidFill>
                  <a:srgbClr val="008000"/>
                </a:solidFill>
              </a:rPr>
              <a:t>//</a:t>
            </a:r>
            <a:r>
              <a:rPr lang="zh-CN" altLang="en-US" sz="1400">
                <a:solidFill>
                  <a:srgbClr val="008000"/>
                </a:solidFill>
              </a:rPr>
              <a:t>函数声明</a:t>
            </a:r>
          </a:p>
          <a:p>
            <a:pPr defTabSz="363855">
              <a:lnSpc>
                <a:spcPct val="120000"/>
              </a:lnSpc>
            </a:pPr>
            <a:r>
              <a:rPr lang="zh-CN" altLang="en-US" sz="1400"/>
              <a:t>	</a:t>
            </a:r>
            <a:r>
              <a:rPr lang="en-US" altLang="zh-CN" sz="1400"/>
              <a:t>void print(char *name[],int n);	</a:t>
            </a:r>
            <a:r>
              <a:rPr lang="en-US" altLang="zh-CN" sz="1400">
                <a:solidFill>
                  <a:srgbClr val="008000"/>
                </a:solidFill>
              </a:rPr>
              <a:t>//</a:t>
            </a:r>
            <a:r>
              <a:rPr lang="zh-CN" altLang="en-US" sz="1400">
                <a:solidFill>
                  <a:srgbClr val="008000"/>
                </a:solidFill>
              </a:rPr>
              <a:t>函数声明</a:t>
            </a:r>
          </a:p>
          <a:p>
            <a:pPr defTabSz="363855">
              <a:lnSpc>
                <a:spcPct val="120000"/>
              </a:lnSpc>
            </a:pPr>
            <a:r>
              <a:rPr lang="zh-CN" altLang="en-US" sz="1400"/>
              <a:t>	</a:t>
            </a:r>
            <a:r>
              <a:rPr lang="en-US" altLang="zh-CN" sz="1400">
                <a:solidFill>
                  <a:schemeClr val="accent6"/>
                </a:solidFill>
              </a:rPr>
              <a:t>char *name[]={"Follow me","BASIC</a:t>
            </a:r>
            <a:r>
              <a:rPr lang="en-US" altLang="zh-CN" sz="1400" smtClean="0">
                <a:solidFill>
                  <a:schemeClr val="accent6"/>
                </a:solidFill>
              </a:rPr>
              <a:t>",</a:t>
            </a:r>
          </a:p>
          <a:p>
            <a:pPr defTabSz="363855">
              <a:lnSpc>
                <a:spcPct val="120000"/>
              </a:lnSpc>
            </a:pPr>
            <a:r>
              <a:rPr lang="en-US" altLang="zh-CN" sz="1400">
                <a:solidFill>
                  <a:schemeClr val="accent6"/>
                </a:solidFill>
              </a:rPr>
              <a:t>	</a:t>
            </a:r>
            <a:r>
              <a:rPr lang="en-US" altLang="zh-CN" sz="1400" smtClean="0">
                <a:solidFill>
                  <a:schemeClr val="accent6"/>
                </a:solidFill>
              </a:rPr>
              <a:t>"</a:t>
            </a:r>
            <a:r>
              <a:rPr lang="en-US" altLang="zh-CN" sz="1400">
                <a:solidFill>
                  <a:schemeClr val="accent6"/>
                </a:solidFill>
              </a:rPr>
              <a:t>Great Wall","FORTRAN","Computer design"}; </a:t>
            </a:r>
          </a:p>
          <a:p>
            <a:pPr defTabSz="363855">
              <a:lnSpc>
                <a:spcPct val="120000"/>
              </a:lnSpc>
            </a:pPr>
            <a:r>
              <a:rPr lang="en-US" altLang="zh-CN" sz="1400"/>
              <a:t>	</a:t>
            </a:r>
            <a:r>
              <a:rPr lang="en-US" altLang="zh-CN" sz="1400">
                <a:solidFill>
                  <a:srgbClr val="008000"/>
                </a:solidFill>
              </a:rPr>
              <a:t>//</a:t>
            </a:r>
            <a:r>
              <a:rPr lang="zh-CN" altLang="en-US" sz="1400">
                <a:solidFill>
                  <a:srgbClr val="008000"/>
                </a:solidFill>
              </a:rPr>
              <a:t>定义指针数组，它的元素分别指向</a:t>
            </a:r>
            <a:r>
              <a:rPr lang="en-US" altLang="zh-CN" sz="1400">
                <a:solidFill>
                  <a:srgbClr val="008000"/>
                </a:solidFill>
              </a:rPr>
              <a:t>5</a:t>
            </a:r>
            <a:r>
              <a:rPr lang="zh-CN" altLang="en-US" sz="1400">
                <a:solidFill>
                  <a:srgbClr val="008000"/>
                </a:solidFill>
              </a:rPr>
              <a:t>个字符串</a:t>
            </a:r>
          </a:p>
          <a:p>
            <a:pPr defTabSz="363855">
              <a:lnSpc>
                <a:spcPct val="120000"/>
              </a:lnSpc>
            </a:pPr>
            <a:r>
              <a:rPr lang="zh-CN" altLang="en-US" sz="1400"/>
              <a:t>	</a:t>
            </a:r>
            <a:r>
              <a:rPr lang="en-US" altLang="zh-CN" sz="1400"/>
              <a:t>int n=5;</a:t>
            </a:r>
          </a:p>
          <a:p>
            <a:pPr defTabSz="363855">
              <a:lnSpc>
                <a:spcPct val="120000"/>
              </a:lnSpc>
            </a:pPr>
            <a:r>
              <a:rPr lang="en-US" altLang="zh-CN" sz="1400"/>
              <a:t>	sort(</a:t>
            </a:r>
            <a:r>
              <a:rPr lang="en-US" altLang="zh-CN" sz="1400">
                <a:solidFill>
                  <a:schemeClr val="accent6"/>
                </a:solidFill>
              </a:rPr>
              <a:t>name</a:t>
            </a:r>
            <a:r>
              <a:rPr lang="en-US" altLang="zh-CN" sz="1400"/>
              <a:t>,n); </a:t>
            </a:r>
            <a:r>
              <a:rPr lang="en-US" altLang="zh-CN" sz="1400" smtClean="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sort</a:t>
            </a:r>
            <a:r>
              <a:rPr lang="zh-CN" altLang="en-US" sz="1400">
                <a:solidFill>
                  <a:srgbClr val="008000"/>
                </a:solidFill>
              </a:rPr>
              <a:t>函数，对字符串排序 </a:t>
            </a:r>
          </a:p>
          <a:p>
            <a:pPr defTabSz="363855">
              <a:lnSpc>
                <a:spcPct val="120000"/>
              </a:lnSpc>
            </a:pPr>
            <a:r>
              <a:rPr lang="zh-CN" altLang="en-US" sz="1400"/>
              <a:t>	</a:t>
            </a:r>
            <a:r>
              <a:rPr lang="en-US" altLang="zh-CN" sz="1400"/>
              <a:t>print(</a:t>
            </a:r>
            <a:r>
              <a:rPr lang="en-US" altLang="zh-CN" sz="1400">
                <a:solidFill>
                  <a:schemeClr val="accent6"/>
                </a:solidFill>
              </a:rPr>
              <a:t>name</a:t>
            </a:r>
            <a:r>
              <a:rPr lang="en-US" altLang="zh-CN" sz="1400"/>
              <a:t>,n</a:t>
            </a:r>
            <a:r>
              <a:rPr lang="en-US" altLang="zh-CN" sz="1400" smtClean="0"/>
              <a:t>);</a:t>
            </a:r>
            <a:r>
              <a:rPr lang="en-US" altLang="zh-CN" sz="1400">
                <a:solidFill>
                  <a:srgbClr val="008000"/>
                </a:solidFill>
              </a:rPr>
              <a:t>	//</a:t>
            </a:r>
            <a:r>
              <a:rPr lang="zh-CN" altLang="en-US" sz="1400">
                <a:solidFill>
                  <a:srgbClr val="008000"/>
                </a:solidFill>
              </a:rPr>
              <a:t>调用</a:t>
            </a:r>
            <a:r>
              <a:rPr lang="en-US" altLang="zh-CN" sz="1400">
                <a:solidFill>
                  <a:srgbClr val="008000"/>
                </a:solidFill>
              </a:rPr>
              <a:t>print</a:t>
            </a:r>
            <a:r>
              <a:rPr lang="zh-CN" altLang="en-US" sz="1400">
                <a:solidFill>
                  <a:srgbClr val="008000"/>
                </a:solidFill>
              </a:rPr>
              <a:t>函数，输出字符串</a:t>
            </a:r>
          </a:p>
          <a:p>
            <a:pPr defTabSz="363855">
              <a:lnSpc>
                <a:spcPct val="120000"/>
              </a:lnSpc>
            </a:pPr>
            <a:r>
              <a:rPr lang="zh-CN" altLang="en-US" sz="1400"/>
              <a:t>	</a:t>
            </a:r>
            <a:r>
              <a:rPr lang="en-US" altLang="zh-CN" sz="1400"/>
              <a:t>return 0;</a:t>
            </a:r>
          </a:p>
          <a:p>
            <a:pPr defTabSz="363855">
              <a:lnSpc>
                <a:spcPct val="120000"/>
              </a:lnSpc>
            </a:pPr>
            <a:r>
              <a:rPr lang="en-US" altLang="zh-CN" sz="1400" smtClean="0"/>
              <a:t>}</a:t>
            </a:r>
          </a:p>
          <a:p>
            <a:pPr defTabSz="363855">
              <a:lnSpc>
                <a:spcPct val="120000"/>
              </a:lnSpc>
            </a:pPr>
            <a:endParaRPr lang="en-US" altLang="zh-CN" sz="1400" smtClean="0"/>
          </a:p>
          <a:p>
            <a:pPr defTabSz="363855">
              <a:lnSpc>
                <a:spcPct val="120000"/>
              </a:lnSpc>
            </a:pPr>
            <a:r>
              <a:rPr lang="en-US" altLang="zh-CN" sz="1400" smtClean="0"/>
              <a:t>void sort(</a:t>
            </a:r>
            <a:r>
              <a:rPr lang="en-US" altLang="zh-CN" sz="1400" smtClean="0">
                <a:solidFill>
                  <a:schemeClr val="accent6"/>
                </a:solidFill>
              </a:rPr>
              <a:t>char *name[]</a:t>
            </a:r>
            <a:r>
              <a:rPr lang="en-US" altLang="zh-CN" sz="1400" smtClean="0"/>
              <a:t>,int </a:t>
            </a:r>
            <a:r>
              <a:rPr lang="en-US" altLang="zh-CN" sz="1400"/>
              <a:t>n</a:t>
            </a:r>
            <a:r>
              <a:rPr lang="en-US" altLang="zh-CN" sz="1400" smtClean="0"/>
              <a:t>)		</a:t>
            </a:r>
            <a:r>
              <a:rPr lang="en-US" altLang="zh-CN" sz="1400"/>
              <a:t>	</a:t>
            </a:r>
            <a:r>
              <a:rPr lang="en-US" altLang="zh-CN" sz="1400">
                <a:solidFill>
                  <a:srgbClr val="008000"/>
                </a:solidFill>
              </a:rPr>
              <a:t>//</a:t>
            </a:r>
            <a:r>
              <a:rPr lang="zh-CN" altLang="en-US" sz="1400">
                <a:solidFill>
                  <a:srgbClr val="008000"/>
                </a:solidFill>
              </a:rPr>
              <a:t>定义</a:t>
            </a:r>
            <a:r>
              <a:rPr lang="en-US" altLang="zh-CN" sz="1400">
                <a:solidFill>
                  <a:srgbClr val="008000"/>
                </a:solidFill>
              </a:rPr>
              <a:t>sort</a:t>
            </a:r>
            <a:r>
              <a:rPr lang="zh-CN" altLang="en-US" sz="1400">
                <a:solidFill>
                  <a:srgbClr val="008000"/>
                </a:solidFill>
              </a:rPr>
              <a:t>函数</a:t>
            </a:r>
          </a:p>
          <a:p>
            <a:pPr defTabSz="363855">
              <a:lnSpc>
                <a:spcPct val="120000"/>
              </a:lnSpc>
            </a:pPr>
            <a:r>
              <a:rPr lang="en-US" altLang="zh-CN" sz="1400"/>
              <a:t>{	char *temp</a:t>
            </a:r>
            <a:r>
              <a:rPr lang="en-US" altLang="zh-CN" sz="1400" smtClean="0"/>
              <a:t>;</a:t>
            </a:r>
            <a:endParaRPr lang="en-US" altLang="zh-CN" sz="1400"/>
          </a:p>
          <a:p>
            <a:pPr defTabSz="363855">
              <a:lnSpc>
                <a:spcPct val="120000"/>
              </a:lnSpc>
            </a:pPr>
            <a:r>
              <a:rPr lang="en-US" altLang="zh-CN" sz="1400"/>
              <a:t>	int i,j,k;</a:t>
            </a:r>
          </a:p>
          <a:p>
            <a:pPr defTabSz="363855">
              <a:lnSpc>
                <a:spcPct val="120000"/>
              </a:lnSpc>
            </a:pPr>
            <a:r>
              <a:rPr lang="en-US" altLang="zh-CN" sz="1400"/>
              <a:t>	for(i=0;i&lt;n-1;i++)	</a:t>
            </a:r>
            <a:r>
              <a:rPr lang="en-US" altLang="zh-CN" sz="1400" smtClean="0"/>
              <a:t>		</a:t>
            </a:r>
            <a:r>
              <a:rPr lang="en-US" altLang="zh-CN" sz="1400" smtClean="0">
                <a:solidFill>
                  <a:srgbClr val="008000"/>
                </a:solidFill>
              </a:rPr>
              <a:t>//</a:t>
            </a:r>
            <a:r>
              <a:rPr lang="zh-CN" altLang="en-US" sz="1400">
                <a:solidFill>
                  <a:srgbClr val="008000"/>
                </a:solidFill>
              </a:rPr>
              <a:t>用选择法排序</a:t>
            </a:r>
          </a:p>
          <a:p>
            <a:pPr defTabSz="363855">
              <a:lnSpc>
                <a:spcPct val="120000"/>
              </a:lnSpc>
            </a:pPr>
            <a:r>
              <a:rPr lang="zh-CN" altLang="en-US" sz="1400"/>
              <a:t>	</a:t>
            </a:r>
            <a:r>
              <a:rPr lang="en-US" altLang="zh-CN" sz="1400"/>
              <a:t>{	k=i;</a:t>
            </a:r>
          </a:p>
          <a:p>
            <a:pPr defTabSz="363855">
              <a:lnSpc>
                <a:spcPct val="120000"/>
              </a:lnSpc>
            </a:pPr>
            <a:r>
              <a:rPr lang="en-US" altLang="zh-CN" sz="1400"/>
              <a:t>		for(j=i+1;j&lt;n;j++)</a:t>
            </a:r>
          </a:p>
          <a:p>
            <a:pPr defTabSz="363855">
              <a:lnSpc>
                <a:spcPct val="120000"/>
              </a:lnSpc>
            </a:pPr>
            <a:r>
              <a:rPr lang="en-US" altLang="zh-CN" sz="1400"/>
              <a:t>			if(</a:t>
            </a:r>
            <a:r>
              <a:rPr lang="en-US" altLang="zh-CN" sz="1400">
                <a:solidFill>
                  <a:schemeClr val="accent6"/>
                </a:solidFill>
              </a:rPr>
              <a:t>strcmp(name[k],name[j])&gt;0</a:t>
            </a:r>
            <a:r>
              <a:rPr lang="en-US" altLang="zh-CN" sz="1400"/>
              <a:t>) k=j;</a:t>
            </a:r>
          </a:p>
          <a:p>
            <a:pPr defTabSz="363855">
              <a:lnSpc>
                <a:spcPct val="120000"/>
              </a:lnSpc>
            </a:pPr>
            <a:r>
              <a:rPr lang="en-US" altLang="zh-CN" sz="1400"/>
              <a:t>		if(k!=i)</a:t>
            </a:r>
          </a:p>
          <a:p>
            <a:pPr defTabSz="363855">
              <a:lnSpc>
                <a:spcPct val="120000"/>
              </a:lnSpc>
            </a:pPr>
            <a:r>
              <a:rPr lang="en-US" altLang="zh-CN" sz="1400"/>
              <a:t>		{	temp=name[i]; name[i]=name[k]; name[k]=temp;}</a:t>
            </a:r>
          </a:p>
          <a:p>
            <a:pPr defTabSz="363855">
              <a:lnSpc>
                <a:spcPct val="120000"/>
              </a:lnSpc>
            </a:pPr>
            <a:r>
              <a:rPr lang="en-US" altLang="zh-CN" sz="1400"/>
              <a:t>	}</a:t>
            </a:r>
          </a:p>
          <a:p>
            <a:pPr defTabSz="363855">
              <a:lnSpc>
                <a:spcPct val="120000"/>
              </a:lnSpc>
            </a:pPr>
            <a:r>
              <a:rPr lang="en-US" altLang="zh-CN" sz="1400"/>
              <a:t>}</a:t>
            </a:r>
          </a:p>
          <a:p>
            <a:pPr defTabSz="363855">
              <a:lnSpc>
                <a:spcPct val="120000"/>
              </a:lnSpc>
            </a:pPr>
            <a:endParaRPr lang="en-US" altLang="zh-CN" sz="1400"/>
          </a:p>
          <a:p>
            <a:pPr defTabSz="363855">
              <a:lnSpc>
                <a:spcPct val="120000"/>
              </a:lnSpc>
            </a:pPr>
            <a:r>
              <a:rPr lang="en-US" altLang="zh-CN" sz="1400"/>
              <a:t>void print(</a:t>
            </a:r>
            <a:r>
              <a:rPr lang="en-US" altLang="zh-CN" sz="1400">
                <a:solidFill>
                  <a:schemeClr val="accent6"/>
                </a:solidFill>
              </a:rPr>
              <a:t>char *name[]</a:t>
            </a:r>
            <a:r>
              <a:rPr lang="en-US" altLang="zh-CN" sz="1400"/>
              <a:t>,int n)	</a:t>
            </a:r>
            <a:r>
              <a:rPr lang="en-US" altLang="zh-CN" sz="1400">
                <a:solidFill>
                  <a:srgbClr val="008000"/>
                </a:solidFill>
              </a:rPr>
              <a:t>//</a:t>
            </a:r>
            <a:r>
              <a:rPr lang="zh-CN" altLang="en-US" sz="1400">
                <a:solidFill>
                  <a:srgbClr val="008000"/>
                </a:solidFill>
              </a:rPr>
              <a:t>定义</a:t>
            </a:r>
            <a:r>
              <a:rPr lang="en-US" altLang="zh-CN" sz="1400">
                <a:solidFill>
                  <a:srgbClr val="008000"/>
                </a:solidFill>
              </a:rPr>
              <a:t>print</a:t>
            </a:r>
            <a:r>
              <a:rPr lang="zh-CN" altLang="en-US" sz="1400">
                <a:solidFill>
                  <a:srgbClr val="008000"/>
                </a:solidFill>
              </a:rPr>
              <a:t>函数</a:t>
            </a:r>
          </a:p>
          <a:p>
            <a:pPr defTabSz="363855">
              <a:lnSpc>
                <a:spcPct val="120000"/>
              </a:lnSpc>
            </a:pPr>
            <a:r>
              <a:rPr lang="en-US" altLang="zh-CN" sz="1400"/>
              <a:t>{	int i;</a:t>
            </a:r>
          </a:p>
          <a:p>
            <a:pPr defTabSz="363855">
              <a:lnSpc>
                <a:spcPct val="120000"/>
              </a:lnSpc>
            </a:pPr>
            <a:r>
              <a:rPr lang="en-US" altLang="zh-CN" sz="1400"/>
              <a:t>	for(i=0;i&lt;n;i++)</a:t>
            </a:r>
          </a:p>
          <a:p>
            <a:pPr defTabSz="363855">
              <a:lnSpc>
                <a:spcPct val="120000"/>
              </a:lnSpc>
            </a:pPr>
            <a:r>
              <a:rPr lang="en-US" altLang="zh-CN" sz="1400"/>
              <a:t>		printf("%s\n",name[i</a:t>
            </a:r>
            <a:r>
              <a:rPr lang="en-US" altLang="zh-CN" sz="1400" smtClean="0"/>
              <a:t>]);</a:t>
            </a:r>
          </a:p>
          <a:p>
            <a:pPr defTabSz="363855">
              <a:lnSpc>
                <a:spcPct val="120000"/>
              </a:lnSpc>
            </a:pPr>
            <a:r>
              <a:rPr lang="en-US" altLang="zh-CN" sz="1400"/>
              <a:t>		</a:t>
            </a:r>
            <a:r>
              <a:rPr lang="en-US" altLang="zh-CN" sz="1400">
                <a:solidFill>
                  <a:srgbClr val="008000"/>
                </a:solidFill>
              </a:rPr>
              <a:t>//</a:t>
            </a:r>
            <a:r>
              <a:rPr lang="zh-CN" altLang="en-US" sz="1400">
                <a:solidFill>
                  <a:srgbClr val="008000"/>
                </a:solidFill>
              </a:rPr>
              <a:t>按指针数组元素的顺序输出它们所指向的字符串</a:t>
            </a:r>
          </a:p>
          <a:p>
            <a:pPr defTabSz="363855">
              <a:lnSpc>
                <a:spcPct val="120000"/>
              </a:lnSpc>
            </a:pPr>
            <a:r>
              <a:rPr lang="en-US" altLang="zh-CN" sz="1400"/>
              <a:t>}</a:t>
            </a:r>
            <a:endParaRPr lang="zh-CN" altLang="en-US" sz="1400" b="1" dirty="0">
              <a:solidFill>
                <a:srgbClr val="008000"/>
              </a:solidFill>
            </a:endParaRPr>
          </a:p>
        </p:txBody>
      </p:sp>
      <p:cxnSp>
        <p:nvCxnSpPr>
          <p:cNvPr id="12" name="直接连接符 11"/>
          <p:cNvCxnSpPr/>
          <p:nvPr/>
        </p:nvCxnSpPr>
        <p:spPr>
          <a:xfrm>
            <a:off x="5532052" y="1728556"/>
            <a:ext cx="0" cy="42687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5369304" y="2249909"/>
            <a:ext cx="325496" cy="260107"/>
            <a:chOff x="5926033" y="1926699"/>
            <a:chExt cx="325496" cy="260107"/>
          </a:xfrm>
        </p:grpSpPr>
        <p:sp>
          <p:nvSpPr>
            <p:cNvPr id="19" name="MH_Other_2"/>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6"/>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7"/>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5" name="组合 24"/>
          <p:cNvGrpSpPr/>
          <p:nvPr/>
        </p:nvGrpSpPr>
        <p:grpSpPr>
          <a:xfrm>
            <a:off x="5363323" y="5274331"/>
            <a:ext cx="325496" cy="260106"/>
            <a:chOff x="5926033" y="5434781"/>
            <a:chExt cx="325496" cy="260106"/>
          </a:xfrm>
        </p:grpSpPr>
        <p:sp>
          <p:nvSpPr>
            <p:cNvPr id="26" name="MH_Other_8"/>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9"/>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0"/>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4" name="图片 3"/>
          <p:cNvPicPr>
            <a:picLocks noChangeAspect="1"/>
          </p:cNvPicPr>
          <p:nvPr/>
        </p:nvPicPr>
        <p:blipFill>
          <a:blip r:embed="rId15" cstate="print"/>
          <a:stretch>
            <a:fillRect/>
          </a:stretch>
        </p:blipFill>
        <p:spPr>
          <a:xfrm>
            <a:off x="8199368" y="614570"/>
            <a:ext cx="3486150" cy="1295400"/>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0235" y="118931"/>
            <a:ext cx="7229060" cy="1325563"/>
          </a:xfrm>
        </p:spPr>
        <p:txBody>
          <a:bodyPr/>
          <a:lstStyle/>
          <a:p>
            <a:r>
              <a:rPr lang="zh-CN" altLang="en-US"/>
              <a:t>指向指针数据的指针变量</a:t>
            </a:r>
          </a:p>
        </p:txBody>
      </p:sp>
      <p:sp>
        <p:nvSpPr>
          <p:cNvPr id="8" name="MH_Desc_1"/>
          <p:cNvSpPr/>
          <p:nvPr>
            <p:custDataLst>
              <p:tags r:id="rId1"/>
            </p:custDataLst>
          </p:nvPr>
        </p:nvSpPr>
        <p:spPr>
          <a:xfrm>
            <a:off x="1119808" y="1142999"/>
            <a:ext cx="9942444" cy="523792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rPr>
              <a:t>在了解了指针数组的基础上，需要了解</a:t>
            </a:r>
            <a:r>
              <a:rPr lang="zh-CN" altLang="en-US" sz="1600" b="1">
                <a:solidFill>
                  <a:schemeClr val="tx1"/>
                </a:solidFill>
              </a:rPr>
              <a:t>指向指针数据的指针变量</a:t>
            </a:r>
            <a:r>
              <a:rPr lang="zh-CN" altLang="en-US" sz="1600">
                <a:solidFill>
                  <a:schemeClr val="tx1"/>
                </a:solidFill>
              </a:rPr>
              <a:t>，简称为</a:t>
            </a:r>
            <a:r>
              <a:rPr lang="zh-CN" altLang="en-US" sz="1600" b="1">
                <a:solidFill>
                  <a:schemeClr val="tx1"/>
                </a:solidFill>
              </a:rPr>
              <a:t>指向指针的指针</a:t>
            </a:r>
            <a:r>
              <a:rPr lang="zh-CN" altLang="en-US" sz="1600" smtClean="0">
                <a:solidFill>
                  <a:schemeClr val="tx1"/>
                </a:solidFill>
              </a:rPr>
              <a:t>。</a:t>
            </a:r>
            <a:endParaRPr lang="en-US" altLang="zh-CN" sz="1600" smtClean="0">
              <a:solidFill>
                <a:schemeClr val="tx1"/>
              </a:solidFill>
            </a:endParaRPr>
          </a:p>
          <a:p>
            <a:pPr algn="just">
              <a:lnSpc>
                <a:spcPct val="120000"/>
              </a:lnSpc>
              <a:spcAft>
                <a:spcPts val="600"/>
              </a:spcAft>
              <a:defRPr/>
            </a:pPr>
            <a:endParaRPr lang="en-US" altLang="zh-CN" sz="1600" smtClean="0">
              <a:solidFill>
                <a:schemeClr val="tx1"/>
              </a:solidFill>
            </a:endParaRPr>
          </a:p>
          <a:p>
            <a:pPr algn="just">
              <a:lnSpc>
                <a:spcPct val="120000"/>
              </a:lnSpc>
              <a:spcAft>
                <a:spcPts val="600"/>
              </a:spcAft>
              <a:defRPr/>
            </a:pPr>
            <a:endParaRPr lang="en-US" altLang="zh-CN" sz="1600">
              <a:solidFill>
                <a:schemeClr val="tx1"/>
              </a:solidFill>
            </a:endParaRPr>
          </a:p>
          <a:p>
            <a:pPr algn="just">
              <a:lnSpc>
                <a:spcPct val="120000"/>
              </a:lnSpc>
              <a:spcAft>
                <a:spcPts val="600"/>
              </a:spcAft>
              <a:defRPr/>
            </a:pPr>
            <a:endParaRPr lang="en-US" altLang="zh-CN" sz="1600" smtClean="0">
              <a:solidFill>
                <a:schemeClr val="tx1"/>
              </a:solidFill>
            </a:endParaRPr>
          </a:p>
          <a:p>
            <a:pPr algn="just">
              <a:lnSpc>
                <a:spcPct val="120000"/>
              </a:lnSpc>
              <a:spcAft>
                <a:spcPts val="600"/>
              </a:spcAft>
              <a:defRPr/>
            </a:pPr>
            <a:endParaRPr lang="en-US" altLang="zh-CN" sz="1600" smtClean="0">
              <a:solidFill>
                <a:schemeClr val="tx1"/>
              </a:solidFill>
            </a:endParaRPr>
          </a:p>
          <a:p>
            <a:pPr algn="just">
              <a:lnSpc>
                <a:spcPct val="120000"/>
              </a:lnSpc>
              <a:spcAft>
                <a:spcPts val="600"/>
              </a:spcAft>
              <a:defRPr/>
            </a:pPr>
            <a:endParaRPr lang="en-US" altLang="zh-CN" sz="1600">
              <a:solidFill>
                <a:schemeClr val="tx1"/>
              </a:solidFill>
            </a:endParaRPr>
          </a:p>
          <a:p>
            <a:pPr algn="just">
              <a:lnSpc>
                <a:spcPct val="120000"/>
              </a:lnSpc>
              <a:spcAft>
                <a:spcPts val="600"/>
              </a:spcAft>
              <a:defRPr/>
            </a:pPr>
            <a:r>
              <a:rPr lang="en-US" altLang="zh-CN" sz="1600" smtClean="0">
                <a:solidFill>
                  <a:schemeClr val="tx1"/>
                </a:solidFill>
              </a:rPr>
              <a:t>name</a:t>
            </a:r>
            <a:r>
              <a:rPr lang="zh-CN" altLang="en-US" sz="1600">
                <a:solidFill>
                  <a:schemeClr val="tx1"/>
                </a:solidFill>
              </a:rPr>
              <a:t>是一个指针数组</a:t>
            </a:r>
            <a:r>
              <a:rPr lang="zh-CN" altLang="en-US" sz="1600" smtClean="0">
                <a:solidFill>
                  <a:schemeClr val="tx1"/>
                </a:solidFill>
              </a:rPr>
              <a:t>，它</a:t>
            </a:r>
            <a:r>
              <a:rPr lang="zh-CN" altLang="en-US" sz="1600">
                <a:solidFill>
                  <a:schemeClr val="tx1"/>
                </a:solidFill>
              </a:rPr>
              <a:t>的每一个元素是一个指针型的变量，其值为地址。</a:t>
            </a:r>
            <a:r>
              <a:rPr lang="en-US" altLang="zh-CN" sz="1600">
                <a:solidFill>
                  <a:schemeClr val="tx1"/>
                </a:solidFill>
              </a:rPr>
              <a:t>name</a:t>
            </a:r>
            <a:r>
              <a:rPr lang="zh-CN" altLang="en-US" sz="1600">
                <a:solidFill>
                  <a:schemeClr val="tx1"/>
                </a:solidFill>
              </a:rPr>
              <a:t>既然是一个数组，它的每一元素都应有相应的地址。数组名</a:t>
            </a:r>
            <a:r>
              <a:rPr lang="en-US" altLang="zh-CN" sz="1600">
                <a:solidFill>
                  <a:schemeClr val="tx1"/>
                </a:solidFill>
              </a:rPr>
              <a:t>name</a:t>
            </a:r>
            <a:r>
              <a:rPr lang="zh-CN" altLang="en-US" sz="1600">
                <a:solidFill>
                  <a:schemeClr val="tx1"/>
                </a:solidFill>
              </a:rPr>
              <a:t>代表该指针数组首元素的地址。</a:t>
            </a:r>
            <a:r>
              <a:rPr lang="en-US" altLang="zh-CN" sz="1600">
                <a:solidFill>
                  <a:schemeClr val="tx1"/>
                </a:solidFill>
              </a:rPr>
              <a:t>name+i</a:t>
            </a:r>
            <a:r>
              <a:rPr lang="zh-CN" altLang="en-US" sz="1600">
                <a:solidFill>
                  <a:schemeClr val="tx1"/>
                </a:solidFill>
              </a:rPr>
              <a:t>是</a:t>
            </a:r>
            <a:r>
              <a:rPr lang="en-US" altLang="zh-CN" sz="1600">
                <a:solidFill>
                  <a:schemeClr val="tx1"/>
                </a:solidFill>
              </a:rPr>
              <a:t>name[i]</a:t>
            </a:r>
            <a:r>
              <a:rPr lang="zh-CN" altLang="en-US" sz="1600">
                <a:solidFill>
                  <a:schemeClr val="tx1"/>
                </a:solidFill>
              </a:rPr>
              <a:t>的地址。</a:t>
            </a:r>
            <a:r>
              <a:rPr lang="en-US" altLang="zh-CN" sz="1600">
                <a:solidFill>
                  <a:schemeClr val="tx1"/>
                </a:solidFill>
              </a:rPr>
              <a:t>name+i</a:t>
            </a:r>
            <a:r>
              <a:rPr lang="zh-CN" altLang="en-US" sz="1600">
                <a:solidFill>
                  <a:schemeClr val="tx1"/>
                </a:solidFill>
              </a:rPr>
              <a:t>就是指向指针型数据的指针。还可以设置一个指针变量</a:t>
            </a:r>
            <a:r>
              <a:rPr lang="en-US" altLang="zh-CN" sz="1600">
                <a:solidFill>
                  <a:schemeClr val="tx1"/>
                </a:solidFill>
              </a:rPr>
              <a:t>p</a:t>
            </a:r>
            <a:r>
              <a:rPr lang="zh-CN" altLang="en-US" sz="1600">
                <a:solidFill>
                  <a:schemeClr val="tx1"/>
                </a:solidFill>
              </a:rPr>
              <a:t>，它指向指针数组的</a:t>
            </a:r>
            <a:r>
              <a:rPr lang="zh-CN" altLang="en-US" sz="1600" smtClean="0">
                <a:solidFill>
                  <a:schemeClr val="tx1"/>
                </a:solidFill>
              </a:rPr>
              <a:t>元素。</a:t>
            </a:r>
            <a:r>
              <a:rPr lang="en-US" altLang="zh-CN" sz="1600">
                <a:solidFill>
                  <a:schemeClr val="tx1"/>
                </a:solidFill>
              </a:rPr>
              <a:t>p</a:t>
            </a:r>
            <a:r>
              <a:rPr lang="zh-CN" altLang="en-US" sz="1600">
                <a:solidFill>
                  <a:schemeClr val="tx1"/>
                </a:solidFill>
              </a:rPr>
              <a:t>就是指向指针型数据的指针变量。</a:t>
            </a:r>
          </a:p>
          <a:p>
            <a:pPr algn="just">
              <a:lnSpc>
                <a:spcPct val="120000"/>
              </a:lnSpc>
              <a:spcAft>
                <a:spcPts val="600"/>
              </a:spcAft>
              <a:defRPr/>
            </a:pPr>
            <a:r>
              <a:rPr lang="zh-CN" altLang="en-US" sz="1600" smtClean="0">
                <a:solidFill>
                  <a:schemeClr val="tx1"/>
                </a:solidFill>
              </a:rPr>
              <a:t>定义</a:t>
            </a:r>
            <a:r>
              <a:rPr lang="zh-CN" altLang="en-US" sz="1600">
                <a:solidFill>
                  <a:schemeClr val="tx1"/>
                </a:solidFill>
              </a:rPr>
              <a:t>一个指向指针数据的指针变量</a:t>
            </a:r>
            <a:r>
              <a:rPr lang="en-US" altLang="zh-CN" sz="1600">
                <a:solidFill>
                  <a:schemeClr val="tx1"/>
                </a:solidFill>
              </a:rPr>
              <a:t>: </a:t>
            </a:r>
          </a:p>
          <a:p>
            <a:pPr algn="just">
              <a:lnSpc>
                <a:spcPct val="120000"/>
              </a:lnSpc>
              <a:spcAft>
                <a:spcPts val="600"/>
              </a:spcAft>
              <a:defRPr/>
            </a:pPr>
            <a:r>
              <a:rPr lang="en-US" altLang="zh-CN" sz="1600" smtClean="0">
                <a:solidFill>
                  <a:schemeClr val="tx1"/>
                </a:solidFill>
              </a:rPr>
              <a:t>p</a:t>
            </a:r>
            <a:r>
              <a:rPr lang="zh-CN" altLang="en-US" sz="1600">
                <a:solidFill>
                  <a:schemeClr val="tx1"/>
                </a:solidFill>
              </a:rPr>
              <a:t>的前面有两个*号</a:t>
            </a:r>
            <a:r>
              <a:rPr lang="zh-CN" altLang="en-US" sz="1600" smtClean="0">
                <a:solidFill>
                  <a:schemeClr val="tx1"/>
                </a:solidFill>
              </a:rPr>
              <a:t>。</a:t>
            </a:r>
            <a:r>
              <a:rPr lang="en-US" altLang="zh-CN" sz="1600" smtClean="0">
                <a:solidFill>
                  <a:schemeClr val="tx1"/>
                </a:solidFill>
              </a:rPr>
              <a:t>p</a:t>
            </a:r>
            <a:r>
              <a:rPr lang="zh-CN" altLang="en-US" sz="1600">
                <a:solidFill>
                  <a:schemeClr val="tx1"/>
                </a:solidFill>
              </a:rPr>
              <a:t>指向一个字符指针变量（这个字符指针变量指向一个字符型数据）。如果引用*</a:t>
            </a:r>
            <a:r>
              <a:rPr lang="en-US" altLang="zh-CN" sz="1600">
                <a:solidFill>
                  <a:schemeClr val="tx1"/>
                </a:solidFill>
              </a:rPr>
              <a:t>p</a:t>
            </a:r>
            <a:r>
              <a:rPr lang="zh-CN" altLang="en-US" sz="1600">
                <a:solidFill>
                  <a:schemeClr val="tx1"/>
                </a:solidFill>
              </a:rPr>
              <a:t>，就得到</a:t>
            </a:r>
            <a:r>
              <a:rPr lang="en-US" altLang="zh-CN" sz="1600">
                <a:solidFill>
                  <a:schemeClr val="tx1"/>
                </a:solidFill>
              </a:rPr>
              <a:t>p</a:t>
            </a:r>
            <a:r>
              <a:rPr lang="zh-CN" altLang="en-US" sz="1600">
                <a:solidFill>
                  <a:schemeClr val="tx1"/>
                </a:solidFill>
              </a:rPr>
              <a:t>所指向的字符指针变量的</a:t>
            </a:r>
            <a:r>
              <a:rPr lang="zh-CN" altLang="en-US" sz="1600" smtClean="0">
                <a:solidFill>
                  <a:schemeClr val="tx1"/>
                </a:solidFill>
              </a:rPr>
              <a:t>值。</a:t>
            </a:r>
            <a:endParaRPr lang="en-US" altLang="zh-CN" sz="1600">
              <a:solidFill>
                <a:schemeClr val="tx1"/>
              </a:solidFill>
            </a:endParaRPr>
          </a:p>
        </p:txBody>
      </p:sp>
      <p:sp>
        <p:nvSpPr>
          <p:cNvPr id="9" name="圆角矩形 8"/>
          <p:cNvSpPr/>
          <p:nvPr/>
        </p:nvSpPr>
        <p:spPr>
          <a:xfrm>
            <a:off x="4436896" y="4316435"/>
            <a:ext cx="1882059" cy="40069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855">
              <a:lnSpc>
                <a:spcPct val="120000"/>
              </a:lnSpc>
            </a:pPr>
            <a:r>
              <a:rPr lang="en-US" altLang="zh-CN" sz="1600"/>
              <a:t>char **p;</a:t>
            </a:r>
          </a:p>
        </p:txBody>
      </p:sp>
      <p:sp>
        <p:nvSpPr>
          <p:cNvPr id="10" name="圆角矩形 9"/>
          <p:cNvSpPr/>
          <p:nvPr/>
        </p:nvSpPr>
        <p:spPr>
          <a:xfrm>
            <a:off x="4436896" y="5100049"/>
            <a:ext cx="6160730" cy="1083365"/>
          </a:xfrm>
          <a:prstGeom prst="roundRect">
            <a:avLst>
              <a:gd name="adj" fmla="val 6182"/>
            </a:avLst>
          </a:prstGeom>
        </p:spPr>
        <p:style>
          <a:lnRef idx="2">
            <a:schemeClr val="accent1"/>
          </a:lnRef>
          <a:fillRef idx="1">
            <a:schemeClr val="lt1"/>
          </a:fillRef>
          <a:effectRef idx="0">
            <a:schemeClr val="accent1"/>
          </a:effectRef>
          <a:fontRef idx="minor">
            <a:schemeClr val="dk1"/>
          </a:fontRef>
        </p:style>
        <p:txBody>
          <a:bodyPr lIns="180000" tIns="0" bIns="0" rtlCol="0" anchor="t"/>
          <a:lstStyle/>
          <a:p>
            <a:pPr algn="just">
              <a:lnSpc>
                <a:spcPct val="120000"/>
              </a:lnSpc>
              <a:spcAft>
                <a:spcPts val="600"/>
              </a:spcAft>
              <a:defRPr/>
            </a:pPr>
            <a:r>
              <a:rPr lang="en-US" altLang="zh-CN" sz="1600">
                <a:solidFill>
                  <a:schemeClr val="tx1"/>
                </a:solidFill>
              </a:rPr>
              <a:t>p=name+2;</a:t>
            </a:r>
          </a:p>
          <a:p>
            <a:pPr algn="just">
              <a:lnSpc>
                <a:spcPct val="120000"/>
              </a:lnSpc>
              <a:spcAft>
                <a:spcPts val="600"/>
              </a:spcAft>
              <a:defRPr/>
            </a:pPr>
            <a:r>
              <a:rPr lang="en-US" altLang="zh-CN" sz="1600">
                <a:solidFill>
                  <a:schemeClr val="tx1"/>
                </a:solidFill>
              </a:rPr>
              <a:t>printf(″%d\n″,*p</a:t>
            </a:r>
            <a:r>
              <a:rPr lang="en-US" altLang="zh-CN" sz="1600" smtClean="0">
                <a:solidFill>
                  <a:schemeClr val="tx1"/>
                </a:solidFill>
              </a:rPr>
              <a:t>);	//</a:t>
            </a:r>
            <a:r>
              <a:rPr lang="en-US" altLang="zh-CN" sz="1600">
                <a:solidFill>
                  <a:schemeClr val="tx1"/>
                </a:solidFill>
              </a:rPr>
              <a:t>name[2]</a:t>
            </a:r>
            <a:r>
              <a:rPr lang="zh-CN" altLang="en-US" sz="1600">
                <a:solidFill>
                  <a:schemeClr val="tx1"/>
                </a:solidFill>
              </a:rPr>
              <a:t>的值（它是一个地址）</a:t>
            </a:r>
            <a:endParaRPr lang="en-US" altLang="zh-CN" sz="1600">
              <a:solidFill>
                <a:schemeClr val="tx1"/>
              </a:solidFill>
            </a:endParaRPr>
          </a:p>
          <a:p>
            <a:pPr algn="just">
              <a:lnSpc>
                <a:spcPct val="120000"/>
              </a:lnSpc>
              <a:spcAft>
                <a:spcPts val="600"/>
              </a:spcAft>
              <a:defRPr/>
            </a:pPr>
            <a:r>
              <a:rPr lang="en-US" altLang="zh-CN" sz="1600">
                <a:solidFill>
                  <a:schemeClr val="tx1"/>
                </a:solidFill>
              </a:rPr>
              <a:t>printf(″%s\n″,*p</a:t>
            </a:r>
            <a:r>
              <a:rPr lang="en-US" altLang="zh-CN" sz="1600" smtClean="0">
                <a:solidFill>
                  <a:schemeClr val="tx1"/>
                </a:solidFill>
              </a:rPr>
              <a:t>);	//</a:t>
            </a:r>
            <a:r>
              <a:rPr lang="zh-CN" altLang="en-US" sz="1600">
                <a:solidFill>
                  <a:schemeClr val="tx1"/>
                </a:solidFill>
              </a:rPr>
              <a:t>以字符串形式</a:t>
            </a:r>
            <a:r>
              <a:rPr lang="en-US" altLang="zh-CN" sz="1600">
                <a:solidFill>
                  <a:schemeClr val="tx1"/>
                </a:solidFill>
              </a:rPr>
              <a:t>(%s)</a:t>
            </a:r>
            <a:r>
              <a:rPr lang="zh-CN" altLang="en-US" sz="1600">
                <a:solidFill>
                  <a:schemeClr val="tx1"/>
                </a:solidFill>
              </a:rPr>
              <a:t>输出字符串</a:t>
            </a:r>
            <a:r>
              <a:rPr lang="en-US" altLang="zh-CN" sz="1600">
                <a:solidFill>
                  <a:schemeClr val="tx1"/>
                </a:solidFill>
              </a:rPr>
              <a:t>″Great Wall</a:t>
            </a:r>
            <a:r>
              <a:rPr lang="en-US" altLang="zh-CN" sz="1600" smtClean="0">
                <a:solidFill>
                  <a:schemeClr val="tx1"/>
                </a:solidFill>
              </a:rPr>
              <a:t>″</a:t>
            </a:r>
            <a:endParaRPr lang="zh-CN" altLang="en-US" sz="1600">
              <a:solidFill>
                <a:schemeClr val="tx1"/>
              </a:solidFill>
            </a:endParaRPr>
          </a:p>
        </p:txBody>
      </p:sp>
      <p:graphicFrame>
        <p:nvGraphicFramePr>
          <p:cNvPr id="11" name="表格 10"/>
          <p:cNvGraphicFramePr>
            <a:graphicFrameLocks noGrp="1"/>
          </p:cNvGraphicFramePr>
          <p:nvPr/>
        </p:nvGraphicFramePr>
        <p:xfrm>
          <a:off x="2600243" y="1580207"/>
          <a:ext cx="5555366" cy="1712160"/>
        </p:xfrm>
        <a:graphic>
          <a:graphicData uri="http://schemas.openxmlformats.org/drawingml/2006/table">
            <a:tbl>
              <a:tblPr>
                <a:tableStyleId>{5C22544A-7EE6-4342-B048-85BDC9FD1C3A}</a:tableStyleId>
              </a:tblPr>
              <a:tblGrid>
                <a:gridCol w="1233786">
                  <a:extLst>
                    <a:ext uri="{9D8B030D-6E8A-4147-A177-3AD203B41FA5}">
                      <a16:colId xmlns:a16="http://schemas.microsoft.com/office/drawing/2014/main" val="20000"/>
                    </a:ext>
                  </a:extLst>
                </a:gridCol>
                <a:gridCol w="1233786">
                  <a:extLst>
                    <a:ext uri="{9D8B030D-6E8A-4147-A177-3AD203B41FA5}">
                      <a16:colId xmlns:a16="http://schemas.microsoft.com/office/drawing/2014/main" val="20001"/>
                    </a:ext>
                  </a:extLst>
                </a:gridCol>
                <a:gridCol w="980252">
                  <a:extLst>
                    <a:ext uri="{9D8B030D-6E8A-4147-A177-3AD203B41FA5}">
                      <a16:colId xmlns:a16="http://schemas.microsoft.com/office/drawing/2014/main" val="20002"/>
                    </a:ext>
                  </a:extLst>
                </a:gridCol>
                <a:gridCol w="2107542">
                  <a:extLst>
                    <a:ext uri="{9D8B030D-6E8A-4147-A177-3AD203B41FA5}">
                      <a16:colId xmlns:a16="http://schemas.microsoft.com/office/drawing/2014/main" val="20003"/>
                    </a:ext>
                  </a:extLst>
                </a:gridCol>
              </a:tblGrid>
              <a:tr h="200458">
                <a:tc>
                  <a:txBody>
                    <a:bodyPr/>
                    <a:lstStyle/>
                    <a:p>
                      <a:pPr algn="ctr"/>
                      <a:r>
                        <a:rPr lang="en-US" altLang="zh-CN" sz="1400" smtClean="0"/>
                        <a:t>name</a:t>
                      </a: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name</a:t>
                      </a:r>
                      <a:r>
                        <a:rPr lang="zh-CN" altLang="en-US" sz="1400" smtClean="0"/>
                        <a:t>数组</a:t>
                      </a: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0" marR="0"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smtClean="0"/>
                        <a:t>字符串</a:t>
                      </a: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00458">
                <a:tc>
                  <a:txBody>
                    <a:bodyPr/>
                    <a:lstStyle/>
                    <a:p>
                      <a:pPr algn="ct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name[0]</a:t>
                      </a:r>
                      <a:endParaRPr lang="zh-CN" altLang="en-US" sz="1400"/>
                    </a:p>
                  </a:txBody>
                  <a:tcPr marT="0" marB="0" anchor="ctr">
                    <a:lnL w="12700" cmpd="sng">
                      <a:noFill/>
                    </a:lnL>
                    <a:lnR w="12700" cmpd="sng">
                      <a:noFill/>
                    </a:lnR>
                    <a:lnT w="12700" cmpd="sng">
                      <a:noFill/>
                    </a:lnT>
                  </a:tcPr>
                </a:tc>
                <a:tc>
                  <a:txBody>
                    <a:bodyPr/>
                    <a:lstStyle/>
                    <a:p>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Follow me</a:t>
                      </a:r>
                      <a:endParaRPr lang="zh-CN" altLang="en-US" sz="1400"/>
                    </a:p>
                  </a:txBody>
                  <a:tcPr marT="0" marB="0" anchor="ctr">
                    <a:lnL w="12700" cmpd="sng">
                      <a:noFill/>
                    </a:lnL>
                    <a:lnR w="12700" cmpd="sng">
                      <a:noFill/>
                    </a:lnR>
                    <a:lnT w="12700" cmpd="sng">
                      <a:noFill/>
                    </a:lnT>
                  </a:tcPr>
                </a:tc>
                <a:extLst>
                  <a:ext uri="{0D108BD9-81ED-4DB2-BD59-A6C34878D82A}">
                    <a16:rowId xmlns:a16="http://schemas.microsoft.com/office/drawing/2014/main" val="10001"/>
                  </a:ext>
                </a:extLst>
              </a:tr>
              <a:tr h="200458">
                <a:tc>
                  <a:txBody>
                    <a:bodyPr/>
                    <a:lstStyle/>
                    <a:p>
                      <a:pPr algn="ctr"/>
                      <a:r>
                        <a:rPr lang="en-US" altLang="zh-CN" sz="1400" smtClean="0"/>
                        <a:t>p</a:t>
                      </a: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name[1]</a:t>
                      </a:r>
                      <a:endParaRPr lang="zh-CN" altLang="en-US" sz="1400"/>
                    </a:p>
                  </a:txBody>
                  <a:tcPr marT="0" marB="0" anchor="ctr">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smtClean="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BASIC</a:t>
                      </a:r>
                      <a:endParaRPr lang="zh-CN" altLang="en-US" sz="1400"/>
                    </a:p>
                  </a:txBody>
                  <a:tcPr marT="0" marB="0" anchor="ctr">
                    <a:lnL w="12700" cmpd="sng">
                      <a:noFill/>
                    </a:lnL>
                    <a:lnR w="12700" cmpd="sng">
                      <a:noFill/>
                    </a:lnR>
                  </a:tcPr>
                </a:tc>
                <a:extLst>
                  <a:ext uri="{0D108BD9-81ED-4DB2-BD59-A6C34878D82A}">
                    <a16:rowId xmlns:a16="http://schemas.microsoft.com/office/drawing/2014/main" val="10002"/>
                  </a:ext>
                </a:extLst>
              </a:tr>
              <a:tr h="200458">
                <a:tc>
                  <a:txBody>
                    <a:bodyPr/>
                    <a:lstStyle/>
                    <a:p>
                      <a:pPr algn="ct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name[2]</a:t>
                      </a:r>
                      <a:endParaRPr lang="zh-CN" altLang="en-US" sz="1400"/>
                    </a:p>
                  </a:txBody>
                  <a:tcPr marT="0" marB="0" anchor="ctr">
                    <a:lnL w="12700" cmpd="sng">
                      <a:noFill/>
                    </a:lnL>
                    <a:lnR w="12700" cmpd="sng">
                      <a:noFill/>
                    </a:lnR>
                  </a:tcPr>
                </a:tc>
                <a:tc>
                  <a:txBody>
                    <a:bodyPr/>
                    <a:lstStyle/>
                    <a:p>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Great Wall</a:t>
                      </a:r>
                      <a:endParaRPr lang="zh-CN" altLang="en-US" sz="1400"/>
                    </a:p>
                  </a:txBody>
                  <a:tcPr marT="0" marB="0" anchor="ctr">
                    <a:lnL w="12700" cmpd="sng">
                      <a:noFill/>
                    </a:lnL>
                    <a:lnR w="12700" cmpd="sng">
                      <a:noFill/>
                    </a:lnR>
                  </a:tcPr>
                </a:tc>
                <a:extLst>
                  <a:ext uri="{0D108BD9-81ED-4DB2-BD59-A6C34878D82A}">
                    <a16:rowId xmlns:a16="http://schemas.microsoft.com/office/drawing/2014/main" val="10003"/>
                  </a:ext>
                </a:extLst>
              </a:tr>
              <a:tr h="200458">
                <a:tc>
                  <a:txBody>
                    <a:bodyPr/>
                    <a:lstStyle/>
                    <a:p>
                      <a:pPr algn="ct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name[3]</a:t>
                      </a:r>
                      <a:endParaRPr lang="zh-CN" altLang="en-US" sz="1400"/>
                    </a:p>
                  </a:txBody>
                  <a:tcPr marT="0" marB="0" anchor="ctr">
                    <a:lnL w="12700" cmpd="sng">
                      <a:noFill/>
                    </a:lnL>
                    <a:lnR w="12700" cmpd="sng">
                      <a:noFill/>
                    </a:lnR>
                  </a:tcPr>
                </a:tc>
                <a:tc>
                  <a:txBody>
                    <a:bodyPr/>
                    <a:lstStyle/>
                    <a:p>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FORTRAN</a:t>
                      </a:r>
                      <a:endParaRPr lang="zh-CN" altLang="en-US" sz="1400"/>
                    </a:p>
                  </a:txBody>
                  <a:tcPr marT="0" marB="0" anchor="ctr">
                    <a:lnL w="12700" cmpd="sng">
                      <a:noFill/>
                    </a:lnL>
                    <a:lnR w="12700" cmpd="sng">
                      <a:noFill/>
                    </a:lnR>
                  </a:tcPr>
                </a:tc>
                <a:extLst>
                  <a:ext uri="{0D108BD9-81ED-4DB2-BD59-A6C34878D82A}">
                    <a16:rowId xmlns:a16="http://schemas.microsoft.com/office/drawing/2014/main" val="10004"/>
                  </a:ext>
                </a:extLst>
              </a:tr>
              <a:tr h="200458">
                <a:tc>
                  <a:txBody>
                    <a:bodyPr/>
                    <a:lstStyle/>
                    <a:p>
                      <a:pPr algn="ct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name[4]</a:t>
                      </a:r>
                      <a:endParaRPr lang="zh-CN" altLang="en-US" sz="1400"/>
                    </a:p>
                  </a:txBody>
                  <a:tcPr marT="0" marB="0" anchor="ctr">
                    <a:lnL w="12700" cmpd="sng">
                      <a:noFill/>
                    </a:lnL>
                    <a:lnR w="12700" cmpd="sng">
                      <a:noFill/>
                    </a:lnR>
                  </a:tcPr>
                </a:tc>
                <a:tc>
                  <a:txBody>
                    <a:bodyPr/>
                    <a:lstStyle/>
                    <a:p>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Computer design</a:t>
                      </a:r>
                      <a:endParaRPr lang="zh-CN" altLang="en-US" sz="1400"/>
                    </a:p>
                  </a:txBody>
                  <a:tcPr marT="0" marB="0" anchor="ctr">
                    <a:lnL w="12700" cmpd="sng">
                      <a:noFill/>
                    </a:lnL>
                    <a:lnR w="12700" cmpd="sng">
                      <a:noFill/>
                    </a:lnR>
                  </a:tcPr>
                </a:tc>
                <a:extLst>
                  <a:ext uri="{0D108BD9-81ED-4DB2-BD59-A6C34878D82A}">
                    <a16:rowId xmlns:a16="http://schemas.microsoft.com/office/drawing/2014/main" val="10005"/>
                  </a:ext>
                </a:extLst>
              </a:tr>
            </a:tbl>
          </a:graphicData>
        </a:graphic>
      </p:graphicFrame>
      <p:cxnSp>
        <p:nvCxnSpPr>
          <p:cNvPr id="12" name="直接箭头连接符 11"/>
          <p:cNvCxnSpPr/>
          <p:nvPr/>
        </p:nvCxnSpPr>
        <p:spPr>
          <a:xfrm>
            <a:off x="5055207" y="2027582"/>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a:off x="5055207" y="2310847"/>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a:xfrm>
            <a:off x="5055207" y="2594112"/>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6" name="直接箭头连接符 15"/>
          <p:cNvCxnSpPr/>
          <p:nvPr/>
        </p:nvCxnSpPr>
        <p:spPr>
          <a:xfrm>
            <a:off x="5055207" y="2877377"/>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a:off x="5055207" y="3160643"/>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a:off x="2848720" y="1868556"/>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a:off x="2838781" y="2435086"/>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688" y="425338"/>
            <a:ext cx="10515600" cy="953383"/>
          </a:xfrm>
        </p:spPr>
        <p:txBody>
          <a:bodyPr/>
          <a:lstStyle/>
          <a:p>
            <a:r>
              <a:rPr lang="zh-CN" altLang="en-US"/>
              <a:t>指向指针数据的指针变量</a:t>
            </a:r>
          </a:p>
        </p:txBody>
      </p:sp>
      <p:sp>
        <p:nvSpPr>
          <p:cNvPr id="3" name="内容占位符 2"/>
          <p:cNvSpPr>
            <a:spLocks noGrp="1"/>
          </p:cNvSpPr>
          <p:nvPr>
            <p:ph idx="1"/>
          </p:nvPr>
        </p:nvSpPr>
        <p:spPr>
          <a:xfrm>
            <a:off x="600586" y="1175897"/>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8.28】</a:t>
            </a:r>
            <a:r>
              <a:rPr lang="zh-CN" altLang="en-US" sz="2000">
                <a:solidFill>
                  <a:schemeClr val="accent1"/>
                </a:solidFill>
              </a:rPr>
              <a:t>使用指向指针数据的指针变量。</a:t>
            </a:r>
          </a:p>
        </p:txBody>
      </p:sp>
      <p:sp>
        <p:nvSpPr>
          <p:cNvPr id="11" name="圆角矩形 12"/>
          <p:cNvSpPr/>
          <p:nvPr/>
        </p:nvSpPr>
        <p:spPr>
          <a:xfrm>
            <a:off x="798725" y="1728557"/>
            <a:ext cx="10448563" cy="2992530"/>
          </a:xfrm>
          <a:prstGeom prst="roundRect">
            <a:avLst>
              <a:gd name="adj" fmla="val 17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p>
          <a:p>
            <a:pPr defTabSz="363855">
              <a:lnSpc>
                <a:spcPct val="120000"/>
              </a:lnSpc>
            </a:pPr>
            <a:r>
              <a:rPr lang="en-US" altLang="zh-CN" sz="1400"/>
              <a:t>int main()</a:t>
            </a:r>
          </a:p>
          <a:p>
            <a:pPr defTabSz="363855">
              <a:lnSpc>
                <a:spcPct val="120000"/>
              </a:lnSpc>
            </a:pPr>
            <a:r>
              <a:rPr lang="en-US" altLang="zh-CN" sz="1400"/>
              <a:t>{	char *name[]={"Follow me","BASIC","Great Wall","FORTRAN","Computer design"};</a:t>
            </a:r>
          </a:p>
          <a:p>
            <a:pPr defTabSz="363855">
              <a:lnSpc>
                <a:spcPct val="120000"/>
              </a:lnSpc>
            </a:pPr>
            <a:r>
              <a:rPr lang="en-US" altLang="zh-CN" sz="1400"/>
              <a:t>	</a:t>
            </a:r>
            <a:r>
              <a:rPr lang="en-US" altLang="zh-CN" sz="1400">
                <a:solidFill>
                  <a:schemeClr val="accent6"/>
                </a:solidFill>
              </a:rPr>
              <a:t>char **p;</a:t>
            </a:r>
          </a:p>
          <a:p>
            <a:pPr defTabSz="363855">
              <a:lnSpc>
                <a:spcPct val="120000"/>
              </a:lnSpc>
            </a:pPr>
            <a:r>
              <a:rPr lang="en-US" altLang="zh-CN" sz="1400"/>
              <a:t>	int i;</a:t>
            </a:r>
          </a:p>
          <a:p>
            <a:pPr defTabSz="363855">
              <a:lnSpc>
                <a:spcPct val="120000"/>
              </a:lnSpc>
            </a:pPr>
            <a:r>
              <a:rPr lang="en-US" altLang="zh-CN" sz="1400"/>
              <a:t>	for(i=0;i&lt;5;i++)</a:t>
            </a:r>
          </a:p>
          <a:p>
            <a:pPr defTabSz="363855">
              <a:lnSpc>
                <a:spcPct val="120000"/>
              </a:lnSpc>
            </a:pPr>
            <a:r>
              <a:rPr lang="en-US" altLang="zh-CN" sz="1400"/>
              <a:t>	{	</a:t>
            </a:r>
            <a:r>
              <a:rPr lang="en-US" altLang="zh-CN" sz="1400">
                <a:solidFill>
                  <a:schemeClr val="accent6"/>
                </a:solidFill>
              </a:rPr>
              <a:t>p=name+i;</a:t>
            </a:r>
          </a:p>
          <a:p>
            <a:pPr defTabSz="363855">
              <a:lnSpc>
                <a:spcPct val="120000"/>
              </a:lnSpc>
            </a:pPr>
            <a:r>
              <a:rPr lang="en-US" altLang="zh-CN" sz="1400"/>
              <a:t>		printf("%s\n",</a:t>
            </a:r>
            <a:r>
              <a:rPr lang="en-US" altLang="zh-CN" sz="1400">
                <a:solidFill>
                  <a:schemeClr val="accent6"/>
                </a:solidFill>
              </a:rPr>
              <a:t>*p</a:t>
            </a:r>
            <a:r>
              <a:rPr lang="en-US" altLang="zh-CN" sz="1400"/>
              <a:t>);</a:t>
            </a:r>
          </a:p>
          <a:p>
            <a:pPr defTabSz="363855">
              <a:lnSpc>
                <a:spcPct val="120000"/>
              </a:lnSpc>
            </a:pPr>
            <a:r>
              <a:rPr lang="en-US" altLang="zh-CN" sz="1400"/>
              <a:t>	}</a:t>
            </a:r>
          </a:p>
          <a:p>
            <a:pPr defTabSz="363855">
              <a:lnSpc>
                <a:spcPct val="120000"/>
              </a:lnSpc>
            </a:pPr>
            <a:r>
              <a:rPr lang="en-US" altLang="zh-CN" sz="1400"/>
              <a:t>	return 0;</a:t>
            </a:r>
          </a:p>
          <a:p>
            <a:pPr defTabSz="363855">
              <a:lnSpc>
                <a:spcPct val="120000"/>
              </a:lnSpc>
            </a:pPr>
            <a:r>
              <a:rPr lang="en-US" altLang="zh-CN" sz="1400"/>
              <a:t>}</a:t>
            </a:r>
            <a:endParaRPr lang="zh-CN" altLang="en-US" sz="1400" b="1" dirty="0">
              <a:solidFill>
                <a:srgbClr val="008000"/>
              </a:solidFill>
            </a:endParaRPr>
          </a:p>
        </p:txBody>
      </p:sp>
      <p:pic>
        <p:nvPicPr>
          <p:cNvPr id="5" name="图片 4"/>
          <p:cNvPicPr>
            <a:picLocks noChangeAspect="1"/>
          </p:cNvPicPr>
          <p:nvPr/>
        </p:nvPicPr>
        <p:blipFill>
          <a:blip r:embed="rId3" cstate="print"/>
          <a:stretch>
            <a:fillRect/>
          </a:stretch>
        </p:blipFill>
        <p:spPr>
          <a:xfrm>
            <a:off x="7706760" y="3312836"/>
            <a:ext cx="3457575" cy="1285875"/>
          </a:xfrm>
          <a:prstGeom prst="rect">
            <a:avLst/>
          </a:prstGeom>
        </p:spPr>
      </p:pic>
      <p:grpSp>
        <p:nvGrpSpPr>
          <p:cNvPr id="32" name="组合 31"/>
          <p:cNvGrpSpPr/>
          <p:nvPr/>
        </p:nvGrpSpPr>
        <p:grpSpPr>
          <a:xfrm>
            <a:off x="798725" y="4920817"/>
            <a:ext cx="10448563" cy="1420229"/>
            <a:chOff x="8050698" y="5019262"/>
            <a:chExt cx="10448563" cy="1420229"/>
          </a:xfrm>
          <a:effectLst>
            <a:outerShdw blurRad="63500" sx="102000" sy="102000" algn="ctr" rotWithShape="0">
              <a:prstClr val="black">
                <a:alpha val="40000"/>
              </a:prstClr>
            </a:outerShdw>
          </a:effectLst>
        </p:grpSpPr>
        <p:sp>
          <p:nvSpPr>
            <p:cNvPr id="33" name="剪去单角的矩形 32"/>
            <p:cNvSpPr/>
            <p:nvPr/>
          </p:nvSpPr>
          <p:spPr>
            <a:xfrm>
              <a:off x="8050698" y="5019262"/>
              <a:ext cx="10448563" cy="1420229"/>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34" name="图片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35" name="文本框 34"/>
            <p:cNvSpPr txBox="1"/>
            <p:nvPr/>
          </p:nvSpPr>
          <p:spPr>
            <a:xfrm>
              <a:off x="8388007" y="5054496"/>
              <a:ext cx="9926218" cy="1384995"/>
            </a:xfrm>
            <a:prstGeom prst="rect">
              <a:avLst/>
            </a:prstGeom>
            <a:noFill/>
          </p:spPr>
          <p:txBody>
            <a:bodyPr wrap="square" rtlCol="0">
              <a:spAutoFit/>
            </a:bodyPr>
            <a:lstStyle/>
            <a:p>
              <a:pPr>
                <a:lnSpc>
                  <a:spcPct val="120000"/>
                </a:lnSpc>
              </a:pPr>
              <a:r>
                <a:rPr lang="en-US" altLang="zh-CN" sz="1400">
                  <a:solidFill>
                    <a:schemeClr val="bg1"/>
                  </a:solidFill>
                </a:rPr>
                <a:t>p</a:t>
              </a:r>
              <a:r>
                <a:rPr lang="zh-CN" altLang="en-US" sz="1400">
                  <a:solidFill>
                    <a:schemeClr val="bg1"/>
                  </a:solidFill>
                </a:rPr>
                <a:t>是指向</a:t>
              </a:r>
              <a:r>
                <a:rPr lang="en-US" altLang="zh-CN" sz="1400">
                  <a:solidFill>
                    <a:schemeClr val="bg1"/>
                  </a:solidFill>
                </a:rPr>
                <a:t>char*</a:t>
              </a:r>
              <a:r>
                <a:rPr lang="zh-CN" altLang="en-US" sz="1400">
                  <a:solidFill>
                    <a:schemeClr val="bg1"/>
                  </a:solidFill>
                </a:rPr>
                <a:t>型数据的指针变量，即指向指针的指针。在第</a:t>
              </a:r>
              <a:r>
                <a:rPr lang="en-US" altLang="zh-CN" sz="1400">
                  <a:solidFill>
                    <a:schemeClr val="bg1"/>
                  </a:solidFill>
                </a:rPr>
                <a:t>1</a:t>
              </a:r>
              <a:r>
                <a:rPr lang="zh-CN" altLang="en-US" sz="1400">
                  <a:solidFill>
                    <a:schemeClr val="bg1"/>
                  </a:solidFill>
                </a:rPr>
                <a:t>次执行</a:t>
              </a:r>
              <a:r>
                <a:rPr lang="en-US" altLang="zh-CN" sz="1400">
                  <a:solidFill>
                    <a:schemeClr val="bg1"/>
                  </a:solidFill>
                </a:rPr>
                <a:t>for</a:t>
              </a:r>
              <a:r>
                <a:rPr lang="zh-CN" altLang="en-US" sz="1400">
                  <a:solidFill>
                    <a:schemeClr val="bg1"/>
                  </a:solidFill>
                </a:rPr>
                <a:t>循环体时，赋值语句“</a:t>
              </a:r>
              <a:r>
                <a:rPr lang="en-US" altLang="zh-CN" sz="1400">
                  <a:solidFill>
                    <a:schemeClr val="bg1"/>
                  </a:solidFill>
                </a:rPr>
                <a:t>p=name+i;”</a:t>
              </a:r>
              <a:r>
                <a:rPr lang="zh-CN" altLang="en-US" sz="1400">
                  <a:solidFill>
                    <a:schemeClr val="bg1"/>
                  </a:solidFill>
                </a:rPr>
                <a:t>使</a:t>
              </a:r>
              <a:r>
                <a:rPr lang="en-US" altLang="zh-CN" sz="1400">
                  <a:solidFill>
                    <a:schemeClr val="bg1"/>
                  </a:solidFill>
                </a:rPr>
                <a:t>p</a:t>
              </a:r>
              <a:r>
                <a:rPr lang="zh-CN" altLang="en-US" sz="1400">
                  <a:solidFill>
                    <a:schemeClr val="bg1"/>
                  </a:solidFill>
                </a:rPr>
                <a:t>指向</a:t>
              </a:r>
              <a:r>
                <a:rPr lang="en-US" altLang="zh-CN" sz="1400">
                  <a:solidFill>
                    <a:schemeClr val="bg1"/>
                  </a:solidFill>
                </a:rPr>
                <a:t>name</a:t>
              </a:r>
              <a:r>
                <a:rPr lang="zh-CN" altLang="en-US" sz="1400">
                  <a:solidFill>
                    <a:schemeClr val="bg1"/>
                  </a:solidFill>
                </a:rPr>
                <a:t>数组的</a:t>
              </a:r>
              <a:r>
                <a:rPr lang="en-US" altLang="zh-CN" sz="1400">
                  <a:solidFill>
                    <a:schemeClr val="bg1"/>
                  </a:solidFill>
                </a:rPr>
                <a:t>0</a:t>
              </a:r>
              <a:r>
                <a:rPr lang="zh-CN" altLang="en-US" sz="1400">
                  <a:solidFill>
                    <a:schemeClr val="bg1"/>
                  </a:solidFill>
                </a:rPr>
                <a:t>号元素</a:t>
              </a:r>
              <a:r>
                <a:rPr lang="en-US" altLang="zh-CN" sz="1400">
                  <a:solidFill>
                    <a:schemeClr val="bg1"/>
                  </a:solidFill>
                </a:rPr>
                <a:t>name</a:t>
              </a:r>
              <a:r>
                <a:rPr lang="zh-CN" altLang="en-US" sz="1400">
                  <a:solidFill>
                    <a:schemeClr val="bg1"/>
                  </a:solidFill>
                </a:rPr>
                <a:t>［</a:t>
              </a:r>
              <a:r>
                <a:rPr lang="en-US" altLang="zh-CN" sz="1400">
                  <a:solidFill>
                    <a:schemeClr val="bg1"/>
                  </a:solidFill>
                </a:rPr>
                <a:t>0</a:t>
              </a:r>
              <a:r>
                <a:rPr lang="zh-CN" altLang="en-US" sz="1400">
                  <a:solidFill>
                    <a:schemeClr val="bg1"/>
                  </a:solidFill>
                </a:rPr>
                <a:t>］，*</a:t>
              </a:r>
              <a:r>
                <a:rPr lang="en-US" altLang="zh-CN" sz="1400">
                  <a:solidFill>
                    <a:schemeClr val="bg1"/>
                  </a:solidFill>
                </a:rPr>
                <a:t>p</a:t>
              </a:r>
              <a:r>
                <a:rPr lang="zh-CN" altLang="en-US" sz="1400">
                  <a:solidFill>
                    <a:schemeClr val="bg1"/>
                  </a:solidFill>
                </a:rPr>
                <a:t>是</a:t>
              </a:r>
              <a:r>
                <a:rPr lang="en-US" altLang="zh-CN" sz="1400">
                  <a:solidFill>
                    <a:schemeClr val="bg1"/>
                  </a:solidFill>
                </a:rPr>
                <a:t>name</a:t>
              </a:r>
              <a:r>
                <a:rPr lang="zh-CN" altLang="en-US" sz="1400">
                  <a:solidFill>
                    <a:schemeClr val="bg1"/>
                  </a:solidFill>
                </a:rPr>
                <a:t>［</a:t>
              </a:r>
              <a:r>
                <a:rPr lang="en-US" altLang="zh-CN" sz="1400">
                  <a:solidFill>
                    <a:schemeClr val="bg1"/>
                  </a:solidFill>
                </a:rPr>
                <a:t>0</a:t>
              </a:r>
              <a:r>
                <a:rPr lang="zh-CN" altLang="en-US" sz="1400">
                  <a:solidFill>
                    <a:schemeClr val="bg1"/>
                  </a:solidFill>
                </a:rPr>
                <a:t>］的值，即第</a:t>
              </a:r>
              <a:r>
                <a:rPr lang="en-US" altLang="zh-CN" sz="1400">
                  <a:solidFill>
                    <a:schemeClr val="bg1"/>
                  </a:solidFill>
                </a:rPr>
                <a:t>1</a:t>
              </a:r>
              <a:r>
                <a:rPr lang="zh-CN" altLang="en-US" sz="1400">
                  <a:solidFill>
                    <a:schemeClr val="bg1"/>
                  </a:solidFill>
                </a:rPr>
                <a:t>个字符串首字符的地址，用</a:t>
              </a:r>
              <a:r>
                <a:rPr lang="en-US" altLang="zh-CN" sz="1400">
                  <a:solidFill>
                    <a:schemeClr val="bg1"/>
                  </a:solidFill>
                </a:rPr>
                <a:t>printf</a:t>
              </a:r>
              <a:r>
                <a:rPr lang="zh-CN" altLang="en-US" sz="1400">
                  <a:solidFill>
                    <a:schemeClr val="bg1"/>
                  </a:solidFill>
                </a:rPr>
                <a:t>函数输出第</a:t>
              </a:r>
              <a:r>
                <a:rPr lang="en-US" altLang="zh-CN" sz="1400">
                  <a:solidFill>
                    <a:schemeClr val="bg1"/>
                  </a:solidFill>
                </a:rPr>
                <a:t>1</a:t>
              </a:r>
              <a:r>
                <a:rPr lang="zh-CN" altLang="en-US" sz="1400">
                  <a:solidFill>
                    <a:schemeClr val="bg1"/>
                  </a:solidFill>
                </a:rPr>
                <a:t>个字符串（格式符为</a:t>
              </a:r>
              <a:r>
                <a:rPr lang="en-US" altLang="zh-CN" sz="1400">
                  <a:solidFill>
                    <a:schemeClr val="bg1"/>
                  </a:solidFill>
                </a:rPr>
                <a:t>%s</a:t>
              </a:r>
              <a:r>
                <a:rPr lang="zh-CN" altLang="en-US" sz="1400">
                  <a:solidFill>
                    <a:schemeClr val="bg1"/>
                  </a:solidFill>
                </a:rPr>
                <a:t>）。执行</a:t>
              </a:r>
              <a:r>
                <a:rPr lang="en-US" altLang="zh-CN" sz="1400">
                  <a:solidFill>
                    <a:schemeClr val="bg1"/>
                  </a:solidFill>
                </a:rPr>
                <a:t>5</a:t>
              </a:r>
              <a:r>
                <a:rPr lang="zh-CN" altLang="en-US" sz="1400">
                  <a:solidFill>
                    <a:schemeClr val="bg1"/>
                  </a:solidFill>
                </a:rPr>
                <a:t>次循环体，依次输出</a:t>
              </a:r>
              <a:r>
                <a:rPr lang="en-US" altLang="zh-CN" sz="1400">
                  <a:solidFill>
                    <a:schemeClr val="bg1"/>
                  </a:solidFill>
                </a:rPr>
                <a:t>5</a:t>
              </a:r>
              <a:r>
                <a:rPr lang="zh-CN" altLang="en-US" sz="1400">
                  <a:solidFill>
                    <a:schemeClr val="bg1"/>
                  </a:solidFill>
                </a:rPr>
                <a:t>个字符串</a:t>
              </a:r>
              <a:r>
                <a:rPr lang="zh-CN" altLang="en-US" sz="1400" smtClean="0">
                  <a:solidFill>
                    <a:schemeClr val="bg1"/>
                  </a:solidFill>
                </a:rPr>
                <a:t>。</a:t>
              </a:r>
              <a:endParaRPr lang="en-US" altLang="zh-CN" sz="1400" smtClean="0">
                <a:solidFill>
                  <a:schemeClr val="bg1"/>
                </a:solidFill>
              </a:endParaRPr>
            </a:p>
            <a:p>
              <a:pPr>
                <a:lnSpc>
                  <a:spcPct val="120000"/>
                </a:lnSpc>
              </a:pPr>
              <a:endParaRPr lang="en-US" altLang="zh-CN" sz="1400" b="1">
                <a:solidFill>
                  <a:schemeClr val="bg1"/>
                </a:solidFill>
              </a:endParaRPr>
            </a:p>
            <a:p>
              <a:pPr>
                <a:lnSpc>
                  <a:spcPct val="120000"/>
                </a:lnSpc>
              </a:pPr>
              <a:r>
                <a:rPr lang="zh-CN" altLang="en-US" sz="1400">
                  <a:solidFill>
                    <a:schemeClr val="bg1"/>
                  </a:solidFill>
                </a:rPr>
                <a:t>指针数组的元素也可以不指向字符串，而指向整型数据或实型数据</a:t>
              </a:r>
              <a:r>
                <a:rPr lang="zh-CN" altLang="en-US" sz="1400" smtClean="0">
                  <a:solidFill>
                    <a:schemeClr val="bg1"/>
                  </a:solidFill>
                </a:rPr>
                <a:t>等</a:t>
              </a:r>
              <a:r>
                <a:rPr lang="zh-CN" altLang="en-US" sz="1400">
                  <a:solidFill>
                    <a:schemeClr val="bg1"/>
                  </a:solidFill>
                </a:rPr>
                <a:t>。</a:t>
              </a:r>
              <a:endParaRPr lang="en-US" altLang="zh-CN" sz="140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810" y="560445"/>
            <a:ext cx="10515600" cy="953383"/>
          </a:xfrm>
        </p:spPr>
        <p:txBody>
          <a:bodyPr/>
          <a:lstStyle/>
          <a:p>
            <a:r>
              <a:rPr lang="zh-CN" altLang="en-US"/>
              <a:t>指向指针数据的指针变量</a:t>
            </a:r>
          </a:p>
        </p:txBody>
      </p:sp>
      <p:sp>
        <p:nvSpPr>
          <p:cNvPr id="3" name="内容占位符 2"/>
          <p:cNvSpPr>
            <a:spLocks noGrp="1"/>
          </p:cNvSpPr>
          <p:nvPr>
            <p:ph idx="1"/>
          </p:nvPr>
        </p:nvSpPr>
        <p:spPr>
          <a:xfrm>
            <a:off x="570769" y="1327338"/>
            <a:ext cx="11157403" cy="552660"/>
          </a:xfrm>
        </p:spPr>
        <p:txBody>
          <a:bodyPr>
            <a:noAutofit/>
          </a:bodyPr>
          <a:lstStyle/>
          <a:p>
            <a:pPr marL="88900" indent="-88900">
              <a:lnSpc>
                <a:spcPct val="15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8.29】</a:t>
            </a:r>
            <a:r>
              <a:rPr lang="zh-CN" altLang="en-US" sz="2000">
                <a:solidFill>
                  <a:schemeClr val="accent1"/>
                </a:solidFill>
              </a:rPr>
              <a:t>有一个指针数组，其元素分别指向一个整型数组的元素，用指向指针数据的指针变量，输出整型数组各元素的值。</a:t>
            </a:r>
          </a:p>
        </p:txBody>
      </p:sp>
      <p:sp>
        <p:nvSpPr>
          <p:cNvPr id="11" name="圆角矩形 12"/>
          <p:cNvSpPr/>
          <p:nvPr/>
        </p:nvSpPr>
        <p:spPr>
          <a:xfrm>
            <a:off x="3896139" y="2165879"/>
            <a:ext cx="7331271" cy="3449730"/>
          </a:xfrm>
          <a:prstGeom prst="roundRect">
            <a:avLst>
              <a:gd name="adj" fmla="val 17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p>
          <a:p>
            <a:pPr defTabSz="363855">
              <a:lnSpc>
                <a:spcPct val="120000"/>
              </a:lnSpc>
            </a:pPr>
            <a:r>
              <a:rPr lang="en-US" altLang="zh-CN" sz="1400"/>
              <a:t>int main()</a:t>
            </a:r>
          </a:p>
          <a:p>
            <a:pPr defTabSz="363855">
              <a:lnSpc>
                <a:spcPct val="120000"/>
              </a:lnSpc>
            </a:pPr>
            <a:r>
              <a:rPr lang="en-US" altLang="zh-CN" sz="1400"/>
              <a:t>{	int a[5]={1,3,5,7,9};</a:t>
            </a:r>
          </a:p>
          <a:p>
            <a:pPr defTabSz="363855">
              <a:lnSpc>
                <a:spcPct val="120000"/>
              </a:lnSpc>
            </a:pPr>
            <a:r>
              <a:rPr lang="en-US" altLang="zh-CN" sz="1400"/>
              <a:t>	</a:t>
            </a:r>
            <a:r>
              <a:rPr lang="en-US" altLang="zh-CN" sz="1400">
                <a:solidFill>
                  <a:schemeClr val="accent6"/>
                </a:solidFill>
              </a:rPr>
              <a:t>int *num[5]={&amp;a[0],&amp;a[1],&amp;a[2],&amp;a[3],&amp;a[4]};</a:t>
            </a:r>
          </a:p>
          <a:p>
            <a:pPr defTabSz="363855">
              <a:lnSpc>
                <a:spcPct val="120000"/>
              </a:lnSpc>
            </a:pPr>
            <a:r>
              <a:rPr lang="en-US" altLang="zh-CN" sz="1400"/>
              <a:t>	int </a:t>
            </a:r>
            <a:r>
              <a:rPr lang="en-US" altLang="zh-CN" sz="1400">
                <a:solidFill>
                  <a:schemeClr val="accent6"/>
                </a:solidFill>
              </a:rPr>
              <a:t>**p</a:t>
            </a:r>
            <a:r>
              <a:rPr lang="en-US" altLang="zh-CN" sz="1400"/>
              <a:t>,i</a:t>
            </a:r>
            <a:r>
              <a:rPr lang="en-US" altLang="zh-CN" sz="1400" smtClean="0"/>
              <a:t>;	</a:t>
            </a:r>
            <a:r>
              <a:rPr lang="en-US" altLang="zh-CN" sz="1400"/>
              <a:t>	</a:t>
            </a:r>
            <a:r>
              <a:rPr lang="en-US" altLang="zh-CN" sz="1400" smtClean="0"/>
              <a:t>		</a:t>
            </a:r>
            <a:r>
              <a:rPr lang="en-US" altLang="zh-CN" sz="1400" smtClean="0">
                <a:solidFill>
                  <a:srgbClr val="008000"/>
                </a:solidFill>
              </a:rPr>
              <a:t>//</a:t>
            </a:r>
            <a:r>
              <a:rPr lang="en-US" altLang="zh-CN" sz="1400">
                <a:solidFill>
                  <a:srgbClr val="008000"/>
                </a:solidFill>
              </a:rPr>
              <a:t>p</a:t>
            </a:r>
            <a:r>
              <a:rPr lang="zh-CN" altLang="en-US" sz="1400">
                <a:solidFill>
                  <a:srgbClr val="008000"/>
                </a:solidFill>
              </a:rPr>
              <a:t>是指向指针型数据的指针变量</a:t>
            </a:r>
          </a:p>
          <a:p>
            <a:pPr defTabSz="363855">
              <a:lnSpc>
                <a:spcPct val="120000"/>
              </a:lnSpc>
            </a:pPr>
            <a:r>
              <a:rPr lang="zh-CN" altLang="en-US" sz="1400"/>
              <a:t>	</a:t>
            </a:r>
            <a:r>
              <a:rPr lang="en-US" altLang="zh-CN" sz="1400">
                <a:solidFill>
                  <a:schemeClr val="accent6"/>
                </a:solidFill>
              </a:rPr>
              <a:t>p=num;</a:t>
            </a:r>
            <a:r>
              <a:rPr lang="en-US" altLang="zh-CN" sz="1400"/>
              <a:t>		</a:t>
            </a:r>
            <a:r>
              <a:rPr lang="en-US" altLang="zh-CN" sz="1400" smtClean="0"/>
              <a:t>		</a:t>
            </a:r>
            <a:r>
              <a:rPr lang="en-US" altLang="zh-CN" sz="1400" smtClean="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num[0]</a:t>
            </a:r>
          </a:p>
          <a:p>
            <a:pPr defTabSz="363855">
              <a:lnSpc>
                <a:spcPct val="120000"/>
              </a:lnSpc>
            </a:pPr>
            <a:r>
              <a:rPr lang="en-US" altLang="zh-CN" sz="1400"/>
              <a:t>	for(i=0;i&lt;5;i++)</a:t>
            </a:r>
          </a:p>
          <a:p>
            <a:pPr defTabSz="363855">
              <a:lnSpc>
                <a:spcPct val="120000"/>
              </a:lnSpc>
            </a:pPr>
            <a:r>
              <a:rPr lang="en-US" altLang="zh-CN" sz="1400"/>
              <a:t>	{	printf("%d ",</a:t>
            </a:r>
            <a:r>
              <a:rPr lang="en-US" altLang="zh-CN" sz="1400">
                <a:solidFill>
                  <a:schemeClr val="accent6"/>
                </a:solidFill>
              </a:rPr>
              <a:t>**p</a:t>
            </a:r>
            <a:r>
              <a:rPr lang="en-US" altLang="zh-CN" sz="1400"/>
              <a:t>);</a:t>
            </a:r>
          </a:p>
          <a:p>
            <a:pPr defTabSz="363855">
              <a:lnSpc>
                <a:spcPct val="120000"/>
              </a:lnSpc>
            </a:pPr>
            <a:r>
              <a:rPr lang="en-US" altLang="zh-CN" sz="1400"/>
              <a:t>		p++;</a:t>
            </a:r>
          </a:p>
          <a:p>
            <a:pPr defTabSz="363855">
              <a:lnSpc>
                <a:spcPct val="120000"/>
              </a:lnSpc>
            </a:pPr>
            <a:r>
              <a:rPr lang="en-US" altLang="zh-CN" sz="1400"/>
              <a:t>	}</a:t>
            </a:r>
          </a:p>
          <a:p>
            <a:pPr defTabSz="363855">
              <a:lnSpc>
                <a:spcPct val="120000"/>
              </a:lnSpc>
            </a:pPr>
            <a:r>
              <a:rPr lang="en-US" altLang="zh-CN" sz="1400"/>
              <a:t>	printf("\n");</a:t>
            </a:r>
          </a:p>
          <a:p>
            <a:pPr defTabSz="363855">
              <a:lnSpc>
                <a:spcPct val="120000"/>
              </a:lnSpc>
            </a:pPr>
            <a:r>
              <a:rPr lang="en-US" altLang="zh-CN" sz="1400"/>
              <a:t>	return 0;</a:t>
            </a:r>
          </a:p>
          <a:p>
            <a:pPr defTabSz="363855">
              <a:lnSpc>
                <a:spcPct val="120000"/>
              </a:lnSpc>
            </a:pPr>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3" cstate="print"/>
          <a:stretch>
            <a:fillRect/>
          </a:stretch>
        </p:blipFill>
        <p:spPr>
          <a:xfrm>
            <a:off x="7637186" y="4795217"/>
            <a:ext cx="3457575" cy="666750"/>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0235" y="118931"/>
            <a:ext cx="7229060" cy="1325563"/>
          </a:xfrm>
        </p:spPr>
        <p:txBody>
          <a:bodyPr/>
          <a:lstStyle/>
          <a:p>
            <a:r>
              <a:rPr lang="zh-CN" altLang="en-US"/>
              <a:t>指向指针数据的指针变量</a:t>
            </a:r>
          </a:p>
        </p:txBody>
      </p:sp>
      <p:sp>
        <p:nvSpPr>
          <p:cNvPr id="8" name="MH_Desc_1"/>
          <p:cNvSpPr/>
          <p:nvPr>
            <p:custDataLst>
              <p:tags r:id="rId1"/>
            </p:custDataLst>
          </p:nvPr>
        </p:nvSpPr>
        <p:spPr>
          <a:xfrm>
            <a:off x="1119808" y="1142999"/>
            <a:ext cx="9942444" cy="523792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a:solidFill>
                  <a:schemeClr val="tx1"/>
                </a:solidFill>
              </a:rPr>
              <a:t>利用指针变量访问另一个变量就是“间接访问”</a:t>
            </a:r>
            <a:r>
              <a:rPr lang="zh-CN" altLang="en-US" smtClean="0">
                <a:solidFill>
                  <a:schemeClr val="tx1"/>
                </a:solidFill>
              </a:rPr>
              <a:t>。</a:t>
            </a:r>
            <a:endParaRPr lang="en-US" altLang="zh-CN" smtClean="0">
              <a:solidFill>
                <a:schemeClr val="tx1"/>
              </a:solidFill>
            </a:endParaRPr>
          </a:p>
          <a:p>
            <a:pPr algn="just">
              <a:lnSpc>
                <a:spcPct val="150000"/>
              </a:lnSpc>
              <a:spcAft>
                <a:spcPts val="600"/>
              </a:spcAft>
              <a:defRPr/>
            </a:pPr>
            <a:r>
              <a:rPr lang="zh-CN" altLang="en-US" smtClean="0">
                <a:solidFill>
                  <a:schemeClr val="tx1"/>
                </a:solidFill>
              </a:rPr>
              <a:t>如果</a:t>
            </a:r>
            <a:r>
              <a:rPr lang="zh-CN" altLang="en-US">
                <a:solidFill>
                  <a:schemeClr val="tx1"/>
                </a:solidFill>
              </a:rPr>
              <a:t>在一个指针变量中存放一个目标变量的地址，这就是“单级间址</a:t>
            </a:r>
            <a:r>
              <a:rPr lang="zh-CN" altLang="en-US" smtClean="0">
                <a:solidFill>
                  <a:schemeClr val="tx1"/>
                </a:solidFill>
              </a:rPr>
              <a:t>”；</a:t>
            </a:r>
            <a:endParaRPr lang="en-US" altLang="zh-CN" smtClean="0">
              <a:solidFill>
                <a:schemeClr val="tx1"/>
              </a:solidFill>
            </a:endParaRPr>
          </a:p>
          <a:p>
            <a:pPr algn="just">
              <a:lnSpc>
                <a:spcPct val="150000"/>
              </a:lnSpc>
              <a:spcAft>
                <a:spcPts val="600"/>
              </a:spcAft>
              <a:defRPr/>
            </a:pPr>
            <a:endParaRPr lang="en-US" altLang="zh-CN" smtClean="0">
              <a:solidFill>
                <a:schemeClr val="tx1"/>
              </a:solidFill>
            </a:endParaRPr>
          </a:p>
          <a:p>
            <a:pPr algn="just">
              <a:lnSpc>
                <a:spcPct val="150000"/>
              </a:lnSpc>
              <a:spcAft>
                <a:spcPts val="600"/>
              </a:spcAft>
              <a:defRPr/>
            </a:pPr>
            <a:endParaRPr lang="en-US" altLang="zh-CN" smtClean="0">
              <a:solidFill>
                <a:schemeClr val="tx1"/>
              </a:solidFill>
            </a:endParaRPr>
          </a:p>
          <a:p>
            <a:pPr algn="just">
              <a:lnSpc>
                <a:spcPct val="150000"/>
              </a:lnSpc>
              <a:spcAft>
                <a:spcPts val="600"/>
              </a:spcAft>
              <a:defRPr/>
            </a:pPr>
            <a:r>
              <a:rPr lang="zh-CN" altLang="en-US" smtClean="0">
                <a:solidFill>
                  <a:schemeClr val="tx1"/>
                </a:solidFill>
              </a:rPr>
              <a:t>指向</a:t>
            </a:r>
            <a:r>
              <a:rPr lang="zh-CN" altLang="en-US">
                <a:solidFill>
                  <a:schemeClr val="tx1"/>
                </a:solidFill>
              </a:rPr>
              <a:t>指针数据的指针用的是“二级间址”</a:t>
            </a:r>
            <a:r>
              <a:rPr lang="zh-CN" altLang="en-US" smtClean="0">
                <a:solidFill>
                  <a:schemeClr val="tx1"/>
                </a:solidFill>
              </a:rPr>
              <a:t>方法；</a:t>
            </a:r>
            <a:endParaRPr lang="en-US" altLang="zh-CN" smtClean="0">
              <a:solidFill>
                <a:schemeClr val="tx1"/>
              </a:solidFill>
            </a:endParaRPr>
          </a:p>
          <a:p>
            <a:pPr algn="just">
              <a:lnSpc>
                <a:spcPct val="150000"/>
              </a:lnSpc>
              <a:spcAft>
                <a:spcPts val="600"/>
              </a:spcAft>
              <a:defRPr/>
            </a:pPr>
            <a:endParaRPr lang="en-US" altLang="zh-CN" smtClean="0">
              <a:solidFill>
                <a:schemeClr val="tx1"/>
              </a:solidFill>
            </a:endParaRPr>
          </a:p>
          <a:p>
            <a:pPr algn="just">
              <a:lnSpc>
                <a:spcPct val="150000"/>
              </a:lnSpc>
              <a:spcAft>
                <a:spcPts val="600"/>
              </a:spcAft>
              <a:defRPr/>
            </a:pPr>
            <a:endParaRPr lang="en-US" altLang="zh-CN" smtClean="0">
              <a:solidFill>
                <a:schemeClr val="tx1"/>
              </a:solidFill>
            </a:endParaRPr>
          </a:p>
          <a:p>
            <a:pPr algn="just">
              <a:lnSpc>
                <a:spcPct val="150000"/>
              </a:lnSpc>
              <a:spcAft>
                <a:spcPts val="600"/>
              </a:spcAft>
              <a:defRPr/>
            </a:pPr>
            <a:r>
              <a:rPr lang="zh-CN" altLang="en-US" smtClean="0">
                <a:solidFill>
                  <a:schemeClr val="tx1"/>
                </a:solidFill>
              </a:rPr>
              <a:t>从</a:t>
            </a:r>
            <a:r>
              <a:rPr lang="zh-CN" altLang="en-US">
                <a:solidFill>
                  <a:schemeClr val="tx1"/>
                </a:solidFill>
              </a:rPr>
              <a:t>理论上说，间址方法可以延伸到更多的级，即多重</a:t>
            </a:r>
            <a:r>
              <a:rPr lang="zh-CN" altLang="en-US" smtClean="0">
                <a:solidFill>
                  <a:schemeClr val="tx1"/>
                </a:solidFill>
              </a:rPr>
              <a:t>指针。</a:t>
            </a:r>
            <a:endParaRPr lang="en-US" altLang="zh-CN">
              <a:solidFill>
                <a:schemeClr val="tx1"/>
              </a:solidFill>
            </a:endParaRPr>
          </a:p>
        </p:txBody>
      </p:sp>
      <p:graphicFrame>
        <p:nvGraphicFramePr>
          <p:cNvPr id="3" name="表格 2"/>
          <p:cNvGraphicFramePr>
            <a:graphicFrameLocks noGrp="1"/>
          </p:cNvGraphicFramePr>
          <p:nvPr/>
        </p:nvGraphicFramePr>
        <p:xfrm>
          <a:off x="4852890" y="2186284"/>
          <a:ext cx="2592000" cy="741680"/>
        </p:xfrm>
        <a:graphic>
          <a:graphicData uri="http://schemas.openxmlformats.org/drawingml/2006/table">
            <a:tbl>
              <a:tblPr>
                <a:tableStyleId>{5C22544A-7EE6-4342-B048-85BDC9FD1C3A}</a:tableStyleId>
              </a:tblPr>
              <a:tblGrid>
                <a:gridCol w="1188000">
                  <a:extLst>
                    <a:ext uri="{9D8B030D-6E8A-4147-A177-3AD203B41FA5}">
                      <a16:colId xmlns:a16="http://schemas.microsoft.com/office/drawing/2014/main" val="20000"/>
                    </a:ext>
                  </a:extLst>
                </a:gridCol>
                <a:gridCol w="216000">
                  <a:extLst>
                    <a:ext uri="{9D8B030D-6E8A-4147-A177-3AD203B41FA5}">
                      <a16:colId xmlns:a16="http://schemas.microsoft.com/office/drawing/2014/main" val="20001"/>
                    </a:ext>
                  </a:extLst>
                </a:gridCol>
                <a:gridCol w="1188000">
                  <a:extLst>
                    <a:ext uri="{9D8B030D-6E8A-4147-A177-3AD203B41FA5}">
                      <a16:colId xmlns:a16="http://schemas.microsoft.com/office/drawing/2014/main" val="20002"/>
                    </a:ext>
                  </a:extLst>
                </a:gridCol>
              </a:tblGrid>
              <a:tr h="370840">
                <a:tc>
                  <a:txBody>
                    <a:bodyPr/>
                    <a:lstStyle/>
                    <a:p>
                      <a:pPr algn="ctr"/>
                      <a:r>
                        <a:rPr lang="zh-CN" altLang="en-US" sz="1600" smtClean="0"/>
                        <a:t>指针变量</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变量</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zh-CN" altLang="en-US" sz="1600" smtClean="0"/>
                        <a:t>地址</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值</a:t>
                      </a:r>
                      <a:endParaRPr lang="zh-CN" altLang="en-US" sz="1600"/>
                    </a:p>
                  </a:txBody>
                  <a:tcPr anchor="ctr">
                    <a:lnL w="12700" cmpd="sng">
                      <a:noFill/>
                    </a:lnL>
                    <a:lnT w="12700" cmpd="sng">
                      <a:noFill/>
                    </a:lnT>
                  </a:tcPr>
                </a:tc>
                <a:extLst>
                  <a:ext uri="{0D108BD9-81ED-4DB2-BD59-A6C34878D82A}">
                    <a16:rowId xmlns:a16="http://schemas.microsoft.com/office/drawing/2014/main" val="10001"/>
                  </a:ext>
                </a:extLst>
              </a:tr>
            </a:tbl>
          </a:graphicData>
        </a:graphic>
      </p:graphicFrame>
      <p:graphicFrame>
        <p:nvGraphicFramePr>
          <p:cNvPr id="15" name="表格 14"/>
          <p:cNvGraphicFramePr>
            <a:graphicFrameLocks noGrp="1"/>
          </p:cNvGraphicFramePr>
          <p:nvPr/>
        </p:nvGraphicFramePr>
        <p:xfrm>
          <a:off x="4150890" y="3669754"/>
          <a:ext cx="3996000" cy="741680"/>
        </p:xfrm>
        <a:graphic>
          <a:graphicData uri="http://schemas.openxmlformats.org/drawingml/2006/table">
            <a:tbl>
              <a:tblPr>
                <a:tableStyleId>{5C22544A-7EE6-4342-B048-85BDC9FD1C3A}</a:tableStyleId>
              </a:tblPr>
              <a:tblGrid>
                <a:gridCol w="1188000">
                  <a:extLst>
                    <a:ext uri="{9D8B030D-6E8A-4147-A177-3AD203B41FA5}">
                      <a16:colId xmlns:a16="http://schemas.microsoft.com/office/drawing/2014/main" val="20000"/>
                    </a:ext>
                  </a:extLst>
                </a:gridCol>
                <a:gridCol w="216000">
                  <a:extLst>
                    <a:ext uri="{9D8B030D-6E8A-4147-A177-3AD203B41FA5}">
                      <a16:colId xmlns:a16="http://schemas.microsoft.com/office/drawing/2014/main" val="20001"/>
                    </a:ext>
                  </a:extLst>
                </a:gridCol>
                <a:gridCol w="1188000">
                  <a:extLst>
                    <a:ext uri="{9D8B030D-6E8A-4147-A177-3AD203B41FA5}">
                      <a16:colId xmlns:a16="http://schemas.microsoft.com/office/drawing/2014/main" val="20002"/>
                    </a:ext>
                  </a:extLst>
                </a:gridCol>
                <a:gridCol w="216000">
                  <a:extLst>
                    <a:ext uri="{9D8B030D-6E8A-4147-A177-3AD203B41FA5}">
                      <a16:colId xmlns:a16="http://schemas.microsoft.com/office/drawing/2014/main" val="20003"/>
                    </a:ext>
                  </a:extLst>
                </a:gridCol>
                <a:gridCol w="1188000">
                  <a:extLst>
                    <a:ext uri="{9D8B030D-6E8A-4147-A177-3AD203B41FA5}">
                      <a16:colId xmlns:a16="http://schemas.microsoft.com/office/drawing/2014/main" val="20004"/>
                    </a:ext>
                  </a:extLst>
                </a:gridCol>
              </a:tblGrid>
              <a:tr h="370840">
                <a:tc>
                  <a:txBody>
                    <a:bodyPr/>
                    <a:lstStyle/>
                    <a:p>
                      <a:pPr algn="ctr"/>
                      <a:r>
                        <a:rPr lang="zh-CN" altLang="en-US" sz="1600" smtClean="0"/>
                        <a:t>指针变量</a:t>
                      </a:r>
                      <a:r>
                        <a:rPr lang="en-US" altLang="zh-CN" sz="1600" smtClean="0"/>
                        <a:t>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指针变量</a:t>
                      </a:r>
                      <a:r>
                        <a:rPr lang="en-US" altLang="zh-CN" sz="1600" smtClean="0"/>
                        <a:t>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变量</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zh-CN" altLang="en-US" sz="1600" smtClean="0"/>
                        <a:t>地址</a:t>
                      </a:r>
                      <a:r>
                        <a:rPr lang="en-US" altLang="zh-CN" sz="1600" smtClean="0"/>
                        <a:t>1</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地址</a:t>
                      </a:r>
                      <a:r>
                        <a:rPr lang="en-US" altLang="zh-CN" sz="1600" smtClean="0"/>
                        <a:t>2</a:t>
                      </a:r>
                      <a:endParaRPr lang="zh-CN" altLang="en-US" sz="1600"/>
                    </a:p>
                  </a:txBody>
                  <a:tcPr anchor="ctr">
                    <a:lnL w="12700" cmpd="sng">
                      <a:noFill/>
                    </a:lnL>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值</a:t>
                      </a:r>
                      <a:endParaRPr lang="zh-CN" altLang="en-US" sz="1600"/>
                    </a:p>
                  </a:txBody>
                  <a:tcPr anchor="ctr">
                    <a:lnL w="12700" cmpd="sng">
                      <a:noFill/>
                    </a:lnL>
                    <a:lnT w="12700" cmpd="sng">
                      <a:noFill/>
                    </a:lnT>
                  </a:tcPr>
                </a:tc>
                <a:extLst>
                  <a:ext uri="{0D108BD9-81ED-4DB2-BD59-A6C34878D82A}">
                    <a16:rowId xmlns:a16="http://schemas.microsoft.com/office/drawing/2014/main" val="10001"/>
                  </a:ext>
                </a:extLst>
              </a:tr>
            </a:tbl>
          </a:graphicData>
        </a:graphic>
      </p:graphicFrame>
      <p:graphicFrame>
        <p:nvGraphicFramePr>
          <p:cNvPr id="20" name="表格 19"/>
          <p:cNvGraphicFramePr>
            <a:graphicFrameLocks noGrp="1"/>
          </p:cNvGraphicFramePr>
          <p:nvPr/>
        </p:nvGraphicFramePr>
        <p:xfrm>
          <a:off x="2409545" y="5153224"/>
          <a:ext cx="7362970" cy="741680"/>
        </p:xfrm>
        <a:graphic>
          <a:graphicData uri="http://schemas.openxmlformats.org/drawingml/2006/table">
            <a:tbl>
              <a:tblPr>
                <a:tableStyleId>{5C22544A-7EE6-4342-B048-85BDC9FD1C3A}</a:tableStyleId>
              </a:tblPr>
              <a:tblGrid>
                <a:gridCol w="1188000">
                  <a:extLst>
                    <a:ext uri="{9D8B030D-6E8A-4147-A177-3AD203B41FA5}">
                      <a16:colId xmlns:a16="http://schemas.microsoft.com/office/drawing/2014/main" val="20000"/>
                    </a:ext>
                  </a:extLst>
                </a:gridCol>
                <a:gridCol w="216000">
                  <a:extLst>
                    <a:ext uri="{9D8B030D-6E8A-4147-A177-3AD203B41FA5}">
                      <a16:colId xmlns:a16="http://schemas.microsoft.com/office/drawing/2014/main" val="20001"/>
                    </a:ext>
                  </a:extLst>
                </a:gridCol>
                <a:gridCol w="1188000">
                  <a:extLst>
                    <a:ext uri="{9D8B030D-6E8A-4147-A177-3AD203B41FA5}">
                      <a16:colId xmlns:a16="http://schemas.microsoft.com/office/drawing/2014/main" val="20002"/>
                    </a:ext>
                  </a:extLst>
                </a:gridCol>
                <a:gridCol w="216000">
                  <a:extLst>
                    <a:ext uri="{9D8B030D-6E8A-4147-A177-3AD203B41FA5}">
                      <a16:colId xmlns:a16="http://schemas.microsoft.com/office/drawing/2014/main" val="20003"/>
                    </a:ext>
                  </a:extLst>
                </a:gridCol>
                <a:gridCol w="1800000">
                  <a:extLst>
                    <a:ext uri="{9D8B030D-6E8A-4147-A177-3AD203B41FA5}">
                      <a16:colId xmlns:a16="http://schemas.microsoft.com/office/drawing/2014/main" val="20004"/>
                    </a:ext>
                  </a:extLst>
                </a:gridCol>
                <a:gridCol w="216000">
                  <a:extLst>
                    <a:ext uri="{9D8B030D-6E8A-4147-A177-3AD203B41FA5}">
                      <a16:colId xmlns:a16="http://schemas.microsoft.com/office/drawing/2014/main" val="20005"/>
                    </a:ext>
                  </a:extLst>
                </a:gridCol>
                <a:gridCol w="1188000">
                  <a:extLst>
                    <a:ext uri="{9D8B030D-6E8A-4147-A177-3AD203B41FA5}">
                      <a16:colId xmlns:a16="http://schemas.microsoft.com/office/drawing/2014/main" val="20006"/>
                    </a:ext>
                  </a:extLst>
                </a:gridCol>
                <a:gridCol w="216000">
                  <a:extLst>
                    <a:ext uri="{9D8B030D-6E8A-4147-A177-3AD203B41FA5}">
                      <a16:colId xmlns:a16="http://schemas.microsoft.com/office/drawing/2014/main" val="20007"/>
                    </a:ext>
                  </a:extLst>
                </a:gridCol>
                <a:gridCol w="1134970">
                  <a:extLst>
                    <a:ext uri="{9D8B030D-6E8A-4147-A177-3AD203B41FA5}">
                      <a16:colId xmlns:a16="http://schemas.microsoft.com/office/drawing/2014/main" val="20008"/>
                    </a:ext>
                  </a:extLst>
                </a:gridCol>
              </a:tblGrid>
              <a:tr h="370840">
                <a:tc>
                  <a:txBody>
                    <a:bodyPr/>
                    <a:lstStyle/>
                    <a:p>
                      <a:pPr algn="ctr"/>
                      <a:r>
                        <a:rPr lang="zh-CN" altLang="en-US" sz="1600" smtClean="0"/>
                        <a:t>指针变量</a:t>
                      </a:r>
                      <a:r>
                        <a:rPr lang="en-US" altLang="zh-CN" sz="1600" smtClean="0"/>
                        <a:t>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指针变量</a:t>
                      </a:r>
                      <a:r>
                        <a:rPr lang="en-US" altLang="zh-CN" sz="1600" smtClean="0"/>
                        <a:t>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指针变量</a:t>
                      </a:r>
                      <a:r>
                        <a:rPr lang="en-US" altLang="zh-CN" sz="1600" smtClean="0"/>
                        <a:t>n</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变量</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zh-CN" altLang="en-US" sz="1600" smtClean="0"/>
                        <a:t>地址</a:t>
                      </a:r>
                      <a:r>
                        <a:rPr lang="en-US" altLang="zh-CN" sz="1600" smtClean="0"/>
                        <a:t>1</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地址</a:t>
                      </a:r>
                      <a:r>
                        <a:rPr lang="en-US" altLang="zh-CN" sz="1600" smtClean="0"/>
                        <a:t>2</a:t>
                      </a:r>
                      <a:endParaRPr lang="zh-CN" altLang="en-US" sz="1600"/>
                    </a:p>
                  </a:txBody>
                  <a:tcPr anchor="ctr">
                    <a:lnL w="12700" cmpd="sng">
                      <a:noFill/>
                    </a:lnL>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blipFill>
                      <a:blip r:embed="rId3"/>
                      <a:stretch>
                        <a:fillRect l="-156081" t="-101639" r="-153378" b="-14754"/>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smtClean="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地址</a:t>
                      </a:r>
                      <a:r>
                        <a:rPr lang="en-US" altLang="zh-CN" sz="1600" smtClean="0"/>
                        <a:t>n</a:t>
                      </a:r>
                      <a:endParaRPr lang="zh-CN" altLang="en-US" sz="1600"/>
                    </a:p>
                  </a:txBody>
                  <a:tcPr anchor="ctr">
                    <a:lnL w="12700" cmpd="sng">
                      <a:noFill/>
                    </a:lnL>
                    <a:lnR w="12700" cmpd="sng">
                      <a:noFill/>
                    </a:lnR>
                    <a:lnT w="12700" cmpd="sng">
                      <a:noFill/>
                    </a:lnT>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smtClean="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值</a:t>
                      </a:r>
                      <a:endParaRPr lang="zh-CN" altLang="en-US" sz="1600"/>
                    </a:p>
                  </a:txBody>
                  <a:tcPr anchor="ctr">
                    <a:lnL w="12700" cmpd="sng">
                      <a:noFill/>
                    </a:lnL>
                    <a:lnT w="12700" cmpd="sng">
                      <a:noFill/>
                    </a:lnT>
                  </a:tcPr>
                </a:tc>
                <a:extLst>
                  <a:ext uri="{0D108BD9-81ED-4DB2-BD59-A6C34878D82A}">
                    <a16:rowId xmlns:a16="http://schemas.microsoft.com/office/drawing/2014/main" val="10001"/>
                  </a:ext>
                </a:extLst>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1397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342900" indent="-342900">
              <a:lnSpc>
                <a:spcPct val="150000"/>
              </a:lnSpc>
              <a:spcBef>
                <a:spcPct val="0"/>
              </a:spcBef>
              <a:buAutoNum type="arabicParenBoth"/>
            </a:pPr>
            <a:r>
              <a:rPr lang="zh-CN" altLang="en-US" sz="1800" smtClean="0">
                <a:solidFill>
                  <a:srgbClr val="FFFFFF"/>
                </a:solidFill>
                <a:latin typeface="+mn-ea"/>
                <a:ea typeface="+mn-ea"/>
              </a:rPr>
              <a:t>首先</a:t>
            </a:r>
            <a:r>
              <a:rPr lang="zh-CN" altLang="en-US" sz="1800">
                <a:solidFill>
                  <a:srgbClr val="FFFFFF"/>
                </a:solidFill>
                <a:latin typeface="+mn-ea"/>
                <a:ea typeface="+mn-ea"/>
              </a:rPr>
              <a:t>要准确理解指针的含义。“指针”是</a:t>
            </a:r>
            <a:r>
              <a:rPr lang="en-US" altLang="zh-CN" sz="1800">
                <a:solidFill>
                  <a:srgbClr val="FFFFFF"/>
                </a:solidFill>
                <a:latin typeface="+mn-ea"/>
                <a:ea typeface="+mn-ea"/>
              </a:rPr>
              <a:t>C</a:t>
            </a:r>
            <a:r>
              <a:rPr lang="zh-CN" altLang="en-US" sz="1800">
                <a:solidFill>
                  <a:srgbClr val="FFFFFF"/>
                </a:solidFill>
                <a:latin typeface="+mn-ea"/>
                <a:ea typeface="+mn-ea"/>
              </a:rPr>
              <a:t>语言中一个形象化的名词，形象地表示“指向”的关系，其在物理上的实现是通过地址来完成的</a:t>
            </a:r>
            <a:r>
              <a:rPr lang="zh-CN" altLang="en-US" sz="1800" smtClean="0">
                <a:solidFill>
                  <a:srgbClr val="FFFFFF"/>
                </a:solidFill>
                <a:latin typeface="+mn-ea"/>
                <a:ea typeface="+mn-ea"/>
              </a:rPr>
              <a:t>。</a:t>
            </a:r>
            <a:endParaRPr lang="en-US" altLang="zh-CN" sz="1800" smtClean="0">
              <a:solidFill>
                <a:srgbClr val="FFFFFF"/>
              </a:solidFill>
              <a:latin typeface="+mn-ea"/>
              <a:ea typeface="+mn-ea"/>
            </a:endParaRPr>
          </a:p>
          <a:p>
            <a:pPr marL="1028700" lvl="1">
              <a:lnSpc>
                <a:spcPct val="150000"/>
              </a:lnSpc>
              <a:spcBef>
                <a:spcPct val="0"/>
              </a:spcBef>
            </a:pPr>
            <a:r>
              <a:rPr lang="en-US" altLang="zh-CN" sz="1600">
                <a:solidFill>
                  <a:srgbClr val="FFFFFF"/>
                </a:solidFill>
                <a:latin typeface="+mn-ea"/>
                <a:ea typeface="+mn-ea"/>
              </a:rPr>
              <a:t>&amp;a</a:t>
            </a:r>
            <a:r>
              <a:rPr lang="zh-CN" altLang="en-US" sz="1600">
                <a:solidFill>
                  <a:srgbClr val="FFFFFF"/>
                </a:solidFill>
                <a:latin typeface="+mn-ea"/>
                <a:ea typeface="+mn-ea"/>
              </a:rPr>
              <a:t>是变量</a:t>
            </a:r>
            <a:r>
              <a:rPr lang="en-US" altLang="zh-CN" sz="1600">
                <a:solidFill>
                  <a:srgbClr val="FFFFFF"/>
                </a:solidFill>
                <a:latin typeface="+mn-ea"/>
                <a:ea typeface="+mn-ea"/>
              </a:rPr>
              <a:t>a</a:t>
            </a:r>
            <a:r>
              <a:rPr lang="zh-CN" altLang="en-US" sz="1600">
                <a:solidFill>
                  <a:srgbClr val="FFFFFF"/>
                </a:solidFill>
                <a:latin typeface="+mn-ea"/>
                <a:ea typeface="+mn-ea"/>
              </a:rPr>
              <a:t>的地址，也可称为变量</a:t>
            </a:r>
            <a:r>
              <a:rPr lang="en-US" altLang="zh-CN" sz="1600">
                <a:solidFill>
                  <a:srgbClr val="FFFFFF"/>
                </a:solidFill>
                <a:latin typeface="+mn-ea"/>
                <a:ea typeface="+mn-ea"/>
              </a:rPr>
              <a:t>a</a:t>
            </a:r>
            <a:r>
              <a:rPr lang="zh-CN" altLang="en-US" sz="1600">
                <a:solidFill>
                  <a:srgbClr val="FFFFFF"/>
                </a:solidFill>
                <a:latin typeface="+mn-ea"/>
                <a:ea typeface="+mn-ea"/>
              </a:rPr>
              <a:t>的指针。</a:t>
            </a:r>
          </a:p>
          <a:p>
            <a:pPr marL="1028700" lvl="1">
              <a:lnSpc>
                <a:spcPct val="150000"/>
              </a:lnSpc>
              <a:spcBef>
                <a:spcPct val="0"/>
              </a:spcBef>
            </a:pPr>
            <a:r>
              <a:rPr lang="zh-CN" altLang="en-US" sz="1600" smtClean="0">
                <a:solidFill>
                  <a:srgbClr val="FFFFFF"/>
                </a:solidFill>
                <a:latin typeface="+mn-ea"/>
                <a:ea typeface="+mn-ea"/>
              </a:rPr>
              <a:t>指针</a:t>
            </a:r>
            <a:r>
              <a:rPr lang="zh-CN" altLang="en-US" sz="1600">
                <a:solidFill>
                  <a:srgbClr val="FFFFFF"/>
                </a:solidFill>
                <a:latin typeface="+mn-ea"/>
                <a:ea typeface="+mn-ea"/>
              </a:rPr>
              <a:t>变量是存放地址的变量，也可以说，指针变量是存放指针的变量。</a:t>
            </a:r>
          </a:p>
          <a:p>
            <a:pPr marL="1028700" lvl="1">
              <a:lnSpc>
                <a:spcPct val="150000"/>
              </a:lnSpc>
              <a:spcBef>
                <a:spcPct val="0"/>
              </a:spcBef>
            </a:pPr>
            <a:r>
              <a:rPr lang="zh-CN" altLang="en-US" sz="1600" smtClean="0">
                <a:solidFill>
                  <a:srgbClr val="FFFFFF"/>
                </a:solidFill>
                <a:latin typeface="+mn-ea"/>
                <a:ea typeface="+mn-ea"/>
              </a:rPr>
              <a:t>指针</a:t>
            </a:r>
            <a:r>
              <a:rPr lang="zh-CN" altLang="en-US" sz="1600">
                <a:solidFill>
                  <a:srgbClr val="FFFFFF"/>
                </a:solidFill>
                <a:latin typeface="+mn-ea"/>
                <a:ea typeface="+mn-ea"/>
              </a:rPr>
              <a:t>变量的值是一个地址，也可以说，指针变量的值是一个指针。</a:t>
            </a:r>
          </a:p>
          <a:p>
            <a:pPr marL="1028700" lvl="1">
              <a:lnSpc>
                <a:spcPct val="150000"/>
              </a:lnSpc>
              <a:spcBef>
                <a:spcPct val="0"/>
              </a:spcBef>
            </a:pPr>
            <a:r>
              <a:rPr lang="zh-CN" altLang="en-US" sz="1600" smtClean="0">
                <a:solidFill>
                  <a:srgbClr val="FFFFFF"/>
                </a:solidFill>
                <a:latin typeface="+mn-ea"/>
                <a:ea typeface="+mn-ea"/>
              </a:rPr>
              <a:t>指针</a:t>
            </a:r>
            <a:r>
              <a:rPr lang="zh-CN" altLang="en-US" sz="1600">
                <a:solidFill>
                  <a:srgbClr val="FFFFFF"/>
                </a:solidFill>
                <a:latin typeface="+mn-ea"/>
                <a:ea typeface="+mn-ea"/>
              </a:rPr>
              <a:t>变量也可称为地址变量，它的值是地址。</a:t>
            </a:r>
          </a:p>
          <a:p>
            <a:pPr marL="1028700" lvl="1">
              <a:lnSpc>
                <a:spcPct val="150000"/>
              </a:lnSpc>
              <a:spcBef>
                <a:spcPct val="0"/>
              </a:spcBef>
            </a:pPr>
            <a:r>
              <a:rPr lang="en-US" altLang="zh-CN" sz="1600" smtClean="0">
                <a:solidFill>
                  <a:srgbClr val="FFFFFF"/>
                </a:solidFill>
                <a:latin typeface="+mn-ea"/>
                <a:ea typeface="+mn-ea"/>
              </a:rPr>
              <a:t>&amp;</a:t>
            </a:r>
            <a:r>
              <a:rPr lang="zh-CN" altLang="en-US" sz="1600">
                <a:solidFill>
                  <a:srgbClr val="FFFFFF"/>
                </a:solidFill>
                <a:latin typeface="+mn-ea"/>
                <a:ea typeface="+mn-ea"/>
              </a:rPr>
              <a:t>是取地址运算符，</a:t>
            </a:r>
            <a:r>
              <a:rPr lang="en-US" altLang="zh-CN" sz="1600">
                <a:solidFill>
                  <a:srgbClr val="FFFFFF"/>
                </a:solidFill>
                <a:latin typeface="+mn-ea"/>
                <a:ea typeface="+mn-ea"/>
              </a:rPr>
              <a:t>&amp;a</a:t>
            </a:r>
            <a:r>
              <a:rPr lang="zh-CN" altLang="en-US" sz="1600">
                <a:solidFill>
                  <a:srgbClr val="FFFFFF"/>
                </a:solidFill>
                <a:latin typeface="+mn-ea"/>
                <a:ea typeface="+mn-ea"/>
              </a:rPr>
              <a:t>是</a:t>
            </a:r>
            <a:r>
              <a:rPr lang="en-US" altLang="zh-CN" sz="1600">
                <a:solidFill>
                  <a:srgbClr val="FFFFFF"/>
                </a:solidFill>
                <a:latin typeface="+mn-ea"/>
                <a:ea typeface="+mn-ea"/>
              </a:rPr>
              <a:t>a</a:t>
            </a:r>
            <a:r>
              <a:rPr lang="zh-CN" altLang="en-US" sz="1600">
                <a:solidFill>
                  <a:srgbClr val="FFFFFF"/>
                </a:solidFill>
                <a:latin typeface="+mn-ea"/>
                <a:ea typeface="+mn-ea"/>
              </a:rPr>
              <a:t>的地址，也可以说，</a:t>
            </a:r>
            <a:r>
              <a:rPr lang="en-US" altLang="zh-CN" sz="1600">
                <a:solidFill>
                  <a:srgbClr val="FFFFFF"/>
                </a:solidFill>
                <a:latin typeface="+mn-ea"/>
                <a:ea typeface="+mn-ea"/>
              </a:rPr>
              <a:t>&amp;</a:t>
            </a:r>
            <a:r>
              <a:rPr lang="zh-CN" altLang="en-US" sz="1600">
                <a:solidFill>
                  <a:srgbClr val="FFFFFF"/>
                </a:solidFill>
                <a:latin typeface="+mn-ea"/>
                <a:ea typeface="+mn-ea"/>
              </a:rPr>
              <a:t>是取指针运算符。</a:t>
            </a:r>
            <a:r>
              <a:rPr lang="en-US" altLang="zh-CN" sz="1600">
                <a:solidFill>
                  <a:srgbClr val="FFFFFF"/>
                </a:solidFill>
                <a:latin typeface="+mn-ea"/>
                <a:ea typeface="+mn-ea"/>
              </a:rPr>
              <a:t>&amp;a</a:t>
            </a:r>
            <a:r>
              <a:rPr lang="zh-CN" altLang="en-US" sz="1600">
                <a:solidFill>
                  <a:srgbClr val="FFFFFF"/>
                </a:solidFill>
                <a:latin typeface="+mn-ea"/>
                <a:ea typeface="+mn-ea"/>
              </a:rPr>
              <a:t>是变量</a:t>
            </a:r>
            <a:r>
              <a:rPr lang="en-US" altLang="zh-CN" sz="1600">
                <a:solidFill>
                  <a:srgbClr val="FFFFFF"/>
                </a:solidFill>
                <a:latin typeface="+mn-ea"/>
                <a:ea typeface="+mn-ea"/>
              </a:rPr>
              <a:t>a</a:t>
            </a:r>
            <a:r>
              <a:rPr lang="zh-CN" altLang="en-US" sz="1600">
                <a:solidFill>
                  <a:srgbClr val="FFFFFF"/>
                </a:solidFill>
                <a:latin typeface="+mn-ea"/>
                <a:ea typeface="+mn-ea"/>
              </a:rPr>
              <a:t>的指针（即指向变量</a:t>
            </a:r>
            <a:r>
              <a:rPr lang="en-US" altLang="zh-CN" sz="1600">
                <a:solidFill>
                  <a:srgbClr val="FFFFFF"/>
                </a:solidFill>
                <a:latin typeface="+mn-ea"/>
                <a:ea typeface="+mn-ea"/>
              </a:rPr>
              <a:t>a</a:t>
            </a:r>
            <a:r>
              <a:rPr lang="zh-CN" altLang="en-US" sz="1600">
                <a:solidFill>
                  <a:srgbClr val="FFFFFF"/>
                </a:solidFill>
                <a:latin typeface="+mn-ea"/>
                <a:ea typeface="+mn-ea"/>
              </a:rPr>
              <a:t>的指针）。</a:t>
            </a:r>
          </a:p>
          <a:p>
            <a:pPr marL="1028700" lvl="1">
              <a:lnSpc>
                <a:spcPct val="150000"/>
              </a:lnSpc>
              <a:spcBef>
                <a:spcPct val="0"/>
              </a:spcBef>
            </a:pPr>
            <a:r>
              <a:rPr lang="zh-CN" altLang="en-US" sz="1600" smtClean="0">
                <a:solidFill>
                  <a:srgbClr val="FFFFFF"/>
                </a:solidFill>
                <a:latin typeface="+mn-ea"/>
                <a:ea typeface="+mn-ea"/>
              </a:rPr>
              <a:t>数组</a:t>
            </a:r>
            <a:r>
              <a:rPr lang="zh-CN" altLang="en-US" sz="1600">
                <a:solidFill>
                  <a:srgbClr val="FFFFFF"/>
                </a:solidFill>
                <a:latin typeface="+mn-ea"/>
                <a:ea typeface="+mn-ea"/>
              </a:rPr>
              <a:t>名是一个地址，是数组首元素的地址，也可以说，数组名是一个指针，是数组首元素的指针。</a:t>
            </a:r>
          </a:p>
          <a:p>
            <a:pPr marL="1028700" lvl="1">
              <a:lnSpc>
                <a:spcPct val="150000"/>
              </a:lnSpc>
              <a:spcBef>
                <a:spcPct val="0"/>
              </a:spcBef>
            </a:pPr>
            <a:r>
              <a:rPr lang="zh-CN" altLang="en-US" sz="1600" smtClean="0">
                <a:solidFill>
                  <a:srgbClr val="FFFFFF"/>
                </a:solidFill>
                <a:latin typeface="+mn-ea"/>
                <a:ea typeface="+mn-ea"/>
              </a:rPr>
              <a:t>函数</a:t>
            </a:r>
            <a:r>
              <a:rPr lang="zh-CN" altLang="en-US" sz="1600">
                <a:solidFill>
                  <a:srgbClr val="FFFFFF"/>
                </a:solidFill>
                <a:latin typeface="+mn-ea"/>
                <a:ea typeface="+mn-ea"/>
              </a:rPr>
              <a:t>名是一个指针</a:t>
            </a:r>
            <a:r>
              <a:rPr lang="en-US" altLang="zh-CN" sz="1600">
                <a:solidFill>
                  <a:srgbClr val="FFFFFF"/>
                </a:solidFill>
                <a:latin typeface="+mn-ea"/>
                <a:ea typeface="+mn-ea"/>
              </a:rPr>
              <a:t>(</a:t>
            </a:r>
            <a:r>
              <a:rPr lang="zh-CN" altLang="en-US" sz="1600">
                <a:solidFill>
                  <a:srgbClr val="FFFFFF"/>
                </a:solidFill>
                <a:latin typeface="+mn-ea"/>
                <a:ea typeface="+mn-ea"/>
              </a:rPr>
              <a:t>指向函数代码区的首字节</a:t>
            </a:r>
            <a:r>
              <a:rPr lang="en-US" altLang="zh-CN" sz="1600">
                <a:solidFill>
                  <a:srgbClr val="FFFFFF"/>
                </a:solidFill>
                <a:latin typeface="+mn-ea"/>
                <a:ea typeface="+mn-ea"/>
              </a:rPr>
              <a:t>)</a:t>
            </a:r>
            <a:r>
              <a:rPr lang="zh-CN" altLang="en-US" sz="1600">
                <a:solidFill>
                  <a:srgbClr val="FFFFFF"/>
                </a:solidFill>
                <a:latin typeface="+mn-ea"/>
                <a:ea typeface="+mn-ea"/>
              </a:rPr>
              <a:t>，也可以说函数名是一个地址</a:t>
            </a:r>
            <a:r>
              <a:rPr lang="en-US" altLang="zh-CN" sz="1600">
                <a:solidFill>
                  <a:srgbClr val="FFFFFF"/>
                </a:solidFill>
                <a:latin typeface="+mn-ea"/>
                <a:ea typeface="+mn-ea"/>
              </a:rPr>
              <a:t>(</a:t>
            </a:r>
            <a:r>
              <a:rPr lang="zh-CN" altLang="en-US" sz="1600">
                <a:solidFill>
                  <a:srgbClr val="FFFFFF"/>
                </a:solidFill>
                <a:latin typeface="+mn-ea"/>
                <a:ea typeface="+mn-ea"/>
              </a:rPr>
              <a:t>函数代码区首字节的地址</a:t>
            </a:r>
            <a:r>
              <a:rPr lang="en-US" altLang="zh-CN" sz="1600">
                <a:solidFill>
                  <a:srgbClr val="FFFFFF"/>
                </a:solidFill>
                <a:latin typeface="+mn-ea"/>
                <a:ea typeface="+mn-ea"/>
              </a:rPr>
              <a:t>)</a:t>
            </a:r>
            <a:r>
              <a:rPr lang="zh-CN" altLang="en-US" sz="1600">
                <a:solidFill>
                  <a:srgbClr val="FFFFFF"/>
                </a:solidFill>
                <a:latin typeface="+mn-ea"/>
                <a:ea typeface="+mn-ea"/>
              </a:rPr>
              <a:t>。</a:t>
            </a:r>
          </a:p>
          <a:p>
            <a:pPr marL="1028700" lvl="1">
              <a:lnSpc>
                <a:spcPct val="150000"/>
              </a:lnSpc>
              <a:spcBef>
                <a:spcPct val="0"/>
              </a:spcBef>
            </a:pPr>
            <a:r>
              <a:rPr lang="zh-CN" altLang="en-US" sz="1600" smtClean="0">
                <a:solidFill>
                  <a:srgbClr val="FFFFFF"/>
                </a:solidFill>
                <a:latin typeface="+mn-ea"/>
                <a:ea typeface="+mn-ea"/>
              </a:rPr>
              <a:t>函数</a:t>
            </a:r>
            <a:r>
              <a:rPr lang="zh-CN" altLang="en-US" sz="1600">
                <a:solidFill>
                  <a:srgbClr val="FFFFFF"/>
                </a:solidFill>
                <a:latin typeface="+mn-ea"/>
                <a:ea typeface="+mn-ea"/>
              </a:rPr>
              <a:t>的实参如果是数组名，传递给形参的是一个地址，也可以说，传递给形参的是一个指针。</a:t>
            </a:r>
            <a:endParaRPr lang="en-US" altLang="zh-CN" sz="1600" smtClean="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Tree>
    <p:custDataLst>
      <p:tags r:id="rId1"/>
    </p:custData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1397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smtClean="0">
                <a:solidFill>
                  <a:srgbClr val="FFFFFF"/>
                </a:solidFill>
                <a:latin typeface="+mn-ea"/>
                <a:ea typeface="+mn-ea"/>
              </a:rPr>
              <a:t>(2)  </a:t>
            </a:r>
            <a:r>
              <a:rPr lang="zh-CN" altLang="en-US" sz="1800" smtClean="0">
                <a:solidFill>
                  <a:srgbClr val="FFFFFF"/>
                </a:solidFill>
                <a:latin typeface="+mn-ea"/>
                <a:ea typeface="+mn-ea"/>
              </a:rPr>
              <a:t>一</a:t>
            </a:r>
            <a:r>
              <a:rPr lang="zh-CN" altLang="en-US" sz="1800">
                <a:solidFill>
                  <a:srgbClr val="FFFFFF"/>
                </a:solidFill>
                <a:latin typeface="+mn-ea"/>
                <a:ea typeface="+mn-ea"/>
              </a:rPr>
              <a:t>个地址型的数据实际上包含</a:t>
            </a:r>
            <a:r>
              <a:rPr lang="en-US" altLang="zh-CN" sz="1800">
                <a:solidFill>
                  <a:srgbClr val="FFFFFF"/>
                </a:solidFill>
                <a:latin typeface="+mn-ea"/>
                <a:ea typeface="+mn-ea"/>
              </a:rPr>
              <a:t>3</a:t>
            </a:r>
            <a:r>
              <a:rPr lang="zh-CN" altLang="en-US" sz="1800">
                <a:solidFill>
                  <a:srgbClr val="FFFFFF"/>
                </a:solidFill>
                <a:latin typeface="+mn-ea"/>
                <a:ea typeface="+mn-ea"/>
              </a:rPr>
              <a:t>个</a:t>
            </a:r>
            <a:r>
              <a:rPr lang="zh-CN" altLang="en-US" sz="1800" smtClean="0">
                <a:solidFill>
                  <a:srgbClr val="FFFFFF"/>
                </a:solidFill>
                <a:latin typeface="+mn-ea"/>
                <a:ea typeface="+mn-ea"/>
              </a:rPr>
              <a:t>信息</a:t>
            </a:r>
            <a:r>
              <a:rPr lang="zh-CN" altLang="en-US" sz="1800">
                <a:solidFill>
                  <a:srgbClr val="FFFFFF"/>
                </a:solidFill>
                <a:latin typeface="+mn-ea"/>
                <a:ea typeface="+mn-ea"/>
              </a:rPr>
              <a:t>：</a:t>
            </a:r>
            <a:endParaRPr lang="en-US" altLang="zh-CN" sz="1800">
              <a:solidFill>
                <a:srgbClr val="FFFFFF"/>
              </a:solidFill>
              <a:latin typeface="+mn-ea"/>
              <a:ea typeface="+mn-ea"/>
            </a:endParaRPr>
          </a:p>
          <a:p>
            <a:pPr lvl="1">
              <a:lnSpc>
                <a:spcPct val="150000"/>
              </a:lnSpc>
              <a:spcBef>
                <a:spcPct val="0"/>
              </a:spcBef>
              <a:buNone/>
            </a:pPr>
            <a:r>
              <a:rPr lang="en-US" altLang="zh-CN" smtClean="0">
                <a:solidFill>
                  <a:srgbClr val="FFFFFF"/>
                </a:solidFill>
                <a:latin typeface="+mn-ea"/>
                <a:ea typeface="+mn-ea"/>
              </a:rPr>
              <a:t>① </a:t>
            </a:r>
            <a:r>
              <a:rPr lang="zh-CN" altLang="en-US">
                <a:solidFill>
                  <a:srgbClr val="FFFFFF"/>
                </a:solidFill>
                <a:latin typeface="+mn-ea"/>
                <a:ea typeface="+mn-ea"/>
              </a:rPr>
              <a:t>表示内存编号的纯地址。</a:t>
            </a:r>
          </a:p>
          <a:p>
            <a:pPr lvl="1">
              <a:lnSpc>
                <a:spcPct val="150000"/>
              </a:lnSpc>
              <a:spcBef>
                <a:spcPct val="0"/>
              </a:spcBef>
              <a:buNone/>
            </a:pPr>
            <a:r>
              <a:rPr lang="zh-CN" altLang="en-US" smtClean="0">
                <a:solidFill>
                  <a:srgbClr val="FFFFFF"/>
                </a:solidFill>
                <a:latin typeface="+mn-ea"/>
                <a:ea typeface="+mn-ea"/>
              </a:rPr>
              <a:t>② </a:t>
            </a:r>
            <a:r>
              <a:rPr lang="zh-CN" altLang="en-US">
                <a:solidFill>
                  <a:srgbClr val="FFFFFF"/>
                </a:solidFill>
                <a:latin typeface="+mn-ea"/>
                <a:ea typeface="+mn-ea"/>
              </a:rPr>
              <a:t>它本身的类型，即指针类型。</a:t>
            </a:r>
          </a:p>
          <a:p>
            <a:pPr lvl="1">
              <a:lnSpc>
                <a:spcPct val="150000"/>
              </a:lnSpc>
              <a:spcBef>
                <a:spcPct val="0"/>
              </a:spcBef>
              <a:buNone/>
            </a:pPr>
            <a:r>
              <a:rPr lang="zh-CN" altLang="en-US" smtClean="0">
                <a:solidFill>
                  <a:srgbClr val="FFFFFF"/>
                </a:solidFill>
                <a:latin typeface="+mn-ea"/>
                <a:ea typeface="+mn-ea"/>
              </a:rPr>
              <a:t>③ </a:t>
            </a:r>
            <a:r>
              <a:rPr lang="zh-CN" altLang="en-US">
                <a:solidFill>
                  <a:srgbClr val="FFFFFF"/>
                </a:solidFill>
                <a:latin typeface="+mn-ea"/>
                <a:ea typeface="+mn-ea"/>
              </a:rPr>
              <a:t>以它为标识的存储单元中存放的是什么类型的数据，即基类型</a:t>
            </a:r>
            <a:r>
              <a:rPr lang="zh-CN" altLang="en-US" sz="1500">
                <a:solidFill>
                  <a:srgbClr val="FFFFFF"/>
                </a:solidFill>
                <a:latin typeface="+mn-ea"/>
                <a:ea typeface="+mn-ea"/>
              </a:rPr>
              <a:t>。</a:t>
            </a:r>
            <a:endParaRPr lang="en-US" altLang="zh-CN" sz="1300" smtClean="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p:cNvSpPr/>
          <p:nvPr/>
        </p:nvSpPr>
        <p:spPr>
          <a:xfrm>
            <a:off x="1702264" y="3523541"/>
            <a:ext cx="9260808" cy="1466748"/>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600" smtClean="0">
                <a:solidFill>
                  <a:schemeClr val="bg1"/>
                </a:solidFill>
              </a:rPr>
              <a:t>int </a:t>
            </a:r>
            <a:r>
              <a:rPr lang="en-US" altLang="zh-CN" sz="1600">
                <a:solidFill>
                  <a:schemeClr val="bg1"/>
                </a:solidFill>
              </a:rPr>
              <a:t>a</a:t>
            </a:r>
            <a:r>
              <a:rPr lang="en-US" altLang="zh-CN" sz="1600" smtClean="0">
                <a:solidFill>
                  <a:schemeClr val="bg1"/>
                </a:solidFill>
              </a:rPr>
              <a:t>;</a:t>
            </a:r>
          </a:p>
          <a:p>
            <a:pPr defTabSz="363855">
              <a:lnSpc>
                <a:spcPct val="120000"/>
              </a:lnSpc>
            </a:pPr>
            <a:r>
              <a:rPr lang="en-US" altLang="zh-CN" sz="1600" smtClean="0">
                <a:solidFill>
                  <a:srgbClr val="92D050"/>
                </a:solidFill>
              </a:rPr>
              <a:t>/</a:t>
            </a:r>
            <a:r>
              <a:rPr lang="zh-CN" altLang="en-US" sz="1600" smtClean="0">
                <a:solidFill>
                  <a:srgbClr val="92D050"/>
                </a:solidFill>
              </a:rPr>
              <a:t>* </a:t>
            </a:r>
            <a:r>
              <a:rPr lang="en-US" altLang="zh-CN" sz="1600" smtClean="0">
                <a:solidFill>
                  <a:srgbClr val="92D050"/>
                </a:solidFill>
              </a:rPr>
              <a:t>&amp;a</a:t>
            </a:r>
            <a:r>
              <a:rPr lang="zh-CN" altLang="en-US" sz="1600">
                <a:solidFill>
                  <a:srgbClr val="92D050"/>
                </a:solidFill>
              </a:rPr>
              <a:t>为</a:t>
            </a:r>
            <a:r>
              <a:rPr lang="en-US" altLang="zh-CN" sz="1600">
                <a:solidFill>
                  <a:srgbClr val="92D050"/>
                </a:solidFill>
              </a:rPr>
              <a:t>a</a:t>
            </a:r>
            <a:r>
              <a:rPr lang="zh-CN" altLang="en-US" sz="1600">
                <a:solidFill>
                  <a:srgbClr val="92D050"/>
                </a:solidFill>
              </a:rPr>
              <a:t>的地址，它就包括以上</a:t>
            </a:r>
            <a:r>
              <a:rPr lang="en-US" altLang="zh-CN" sz="1600">
                <a:solidFill>
                  <a:srgbClr val="92D050"/>
                </a:solidFill>
              </a:rPr>
              <a:t>3</a:t>
            </a:r>
            <a:r>
              <a:rPr lang="zh-CN" altLang="en-US" sz="1600">
                <a:solidFill>
                  <a:srgbClr val="92D050"/>
                </a:solidFill>
              </a:rPr>
              <a:t>个信息，它代表的是一个整型数据的地址，</a:t>
            </a:r>
            <a:r>
              <a:rPr lang="en-US" altLang="zh-CN" sz="1600">
                <a:solidFill>
                  <a:srgbClr val="92D050"/>
                </a:solidFill>
              </a:rPr>
              <a:t>int</a:t>
            </a:r>
            <a:r>
              <a:rPr lang="zh-CN" altLang="en-US" sz="1600">
                <a:solidFill>
                  <a:srgbClr val="92D050"/>
                </a:solidFill>
              </a:rPr>
              <a:t>是</a:t>
            </a:r>
            <a:r>
              <a:rPr lang="en-US" altLang="zh-CN" sz="1600">
                <a:solidFill>
                  <a:srgbClr val="92D050"/>
                </a:solidFill>
              </a:rPr>
              <a:t>&amp;a</a:t>
            </a:r>
            <a:r>
              <a:rPr lang="zh-CN" altLang="en-US" sz="1600">
                <a:solidFill>
                  <a:srgbClr val="92D050"/>
                </a:solidFill>
              </a:rPr>
              <a:t>的基类型</a:t>
            </a:r>
            <a:r>
              <a:rPr lang="en-US" altLang="zh-CN" sz="1600">
                <a:solidFill>
                  <a:srgbClr val="92D050"/>
                </a:solidFill>
              </a:rPr>
              <a:t>(</a:t>
            </a:r>
            <a:r>
              <a:rPr lang="zh-CN" altLang="en-US" sz="1600">
                <a:solidFill>
                  <a:srgbClr val="92D050"/>
                </a:solidFill>
              </a:rPr>
              <a:t>即它指向的是</a:t>
            </a:r>
            <a:r>
              <a:rPr lang="en-US" altLang="zh-CN" sz="1600">
                <a:solidFill>
                  <a:srgbClr val="92D050"/>
                </a:solidFill>
              </a:rPr>
              <a:t>int</a:t>
            </a:r>
            <a:r>
              <a:rPr lang="zh-CN" altLang="en-US" sz="1600">
                <a:solidFill>
                  <a:srgbClr val="92D050"/>
                </a:solidFill>
              </a:rPr>
              <a:t>型的存储单元</a:t>
            </a:r>
            <a:r>
              <a:rPr lang="en-US" altLang="zh-CN" sz="1600">
                <a:solidFill>
                  <a:srgbClr val="92D050"/>
                </a:solidFill>
              </a:rPr>
              <a:t>)</a:t>
            </a:r>
            <a:r>
              <a:rPr lang="zh-CN" altLang="en-US" sz="1600" smtClean="0">
                <a:solidFill>
                  <a:srgbClr val="92D050"/>
                </a:solidFill>
              </a:rPr>
              <a:t>。</a:t>
            </a:r>
            <a:r>
              <a:rPr lang="en-US" altLang="zh-CN" sz="1600" smtClean="0">
                <a:solidFill>
                  <a:srgbClr val="92D050"/>
                </a:solidFill>
              </a:rPr>
              <a:t>&amp;a</a:t>
            </a:r>
            <a:r>
              <a:rPr lang="zh-CN" altLang="en-US" sz="1600" smtClean="0">
                <a:solidFill>
                  <a:srgbClr val="92D050"/>
                </a:solidFill>
              </a:rPr>
              <a:t>就是“</a:t>
            </a:r>
            <a:r>
              <a:rPr lang="zh-CN" altLang="en-US" sz="1600">
                <a:solidFill>
                  <a:srgbClr val="92D050"/>
                </a:solidFill>
              </a:rPr>
              <a:t>指向整型数据的指针类型”或“基类型为整型的指针类型”，其类型可以表示为“</a:t>
            </a:r>
            <a:r>
              <a:rPr lang="en-US" altLang="zh-CN" sz="1600" smtClean="0">
                <a:solidFill>
                  <a:srgbClr val="92D050"/>
                </a:solidFill>
              </a:rPr>
              <a:t>int *”</a:t>
            </a:r>
            <a:r>
              <a:rPr lang="zh-CN" altLang="en-US" sz="1600">
                <a:solidFill>
                  <a:srgbClr val="92D050"/>
                </a:solidFill>
              </a:rPr>
              <a:t>型</a:t>
            </a:r>
            <a:r>
              <a:rPr lang="zh-CN" altLang="en-US" sz="1600" smtClean="0">
                <a:solidFill>
                  <a:srgbClr val="92D050"/>
                </a:solidFill>
              </a:rPr>
              <a:t>。*</a:t>
            </a:r>
            <a:r>
              <a:rPr lang="en-US" altLang="zh-CN" sz="1600" smtClean="0">
                <a:solidFill>
                  <a:srgbClr val="92D050"/>
                </a:solidFill>
              </a:rPr>
              <a:t>/</a:t>
            </a:r>
            <a:endParaRPr lang="zh-CN" altLang="en-US" sz="1600">
              <a:solidFill>
                <a:srgbClr val="92D050"/>
              </a:solidFill>
            </a:endParaRPr>
          </a:p>
        </p:txBody>
      </p:sp>
    </p:spTree>
    <p:custDataLst>
      <p:tags r:id="rId1"/>
    </p:custData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1397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spcAft>
                <a:spcPts val="600"/>
              </a:spcAft>
              <a:buNone/>
            </a:pPr>
            <a:r>
              <a:rPr lang="en-US" altLang="zh-CN" sz="1800" smtClean="0">
                <a:solidFill>
                  <a:srgbClr val="FFFFFF"/>
                </a:solidFill>
                <a:latin typeface="+mn-ea"/>
                <a:ea typeface="+mn-ea"/>
              </a:rPr>
              <a:t>(3) </a:t>
            </a:r>
            <a:r>
              <a:rPr lang="zh-CN" altLang="en-US" sz="1800" smtClean="0">
                <a:solidFill>
                  <a:srgbClr val="FFFFFF"/>
                </a:solidFill>
                <a:latin typeface="+mn-ea"/>
                <a:ea typeface="+mn-ea"/>
              </a:rPr>
              <a:t>要区别指针和指针变量。指针就是地址，而指针变量是用来存放地址的变量。</a:t>
            </a:r>
            <a:endParaRPr lang="en-US" altLang="zh-CN" sz="1800" smtClean="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8"/>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9"/>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4" name="矩形 3"/>
          <p:cNvSpPr/>
          <p:nvPr/>
        </p:nvSpPr>
        <p:spPr>
          <a:xfrm>
            <a:off x="1192695" y="2152047"/>
            <a:ext cx="6096000" cy="1338828"/>
          </a:xfrm>
          <a:prstGeom prst="rect">
            <a:avLst/>
          </a:prstGeom>
        </p:spPr>
        <p:txBody>
          <a:bodyPr>
            <a:spAutoFit/>
          </a:bodyPr>
          <a:lstStyle/>
          <a:p>
            <a:pPr marL="301625" indent="-301625">
              <a:lnSpc>
                <a:spcPct val="150000"/>
              </a:lnSpc>
              <a:spcBef>
                <a:spcPct val="0"/>
              </a:spcBef>
              <a:spcAft>
                <a:spcPts val="600"/>
              </a:spcAft>
              <a:buNone/>
            </a:pPr>
            <a:r>
              <a:rPr lang="en-US" altLang="zh-CN">
                <a:solidFill>
                  <a:srgbClr val="FFFFFF"/>
                </a:solidFill>
                <a:latin typeface="+mn-ea"/>
              </a:rPr>
              <a:t>(4) </a:t>
            </a:r>
            <a:r>
              <a:rPr lang="zh-CN" altLang="en-US">
                <a:solidFill>
                  <a:srgbClr val="FFFFFF"/>
                </a:solidFill>
                <a:latin typeface="+mn-ea"/>
              </a:rPr>
              <a:t>什么叫“指向”？地址就意味着指向，因为通过地址能找到具有该地址的对象。对于指针变量来说，把谁的地址存放在指针变量中，就说此指针变量指向谁</a:t>
            </a:r>
            <a:r>
              <a:rPr lang="zh-CN" altLang="en-US" smtClean="0">
                <a:solidFill>
                  <a:srgbClr val="FFFFFF"/>
                </a:solidFill>
                <a:latin typeface="+mn-ea"/>
              </a:rPr>
              <a:t>。</a:t>
            </a:r>
            <a:endParaRPr lang="en-US" altLang="zh-CN">
              <a:solidFill>
                <a:srgbClr val="FFFFFF"/>
              </a:solidFill>
              <a:latin typeface="+mn-ea"/>
            </a:endParaRPr>
          </a:p>
        </p:txBody>
      </p:sp>
      <p:grpSp>
        <p:nvGrpSpPr>
          <p:cNvPr id="11" name="组合 10"/>
          <p:cNvGrpSpPr/>
          <p:nvPr/>
        </p:nvGrpSpPr>
        <p:grpSpPr>
          <a:xfrm>
            <a:off x="7528507" y="2152047"/>
            <a:ext cx="4183597" cy="1338828"/>
            <a:chOff x="8582294" y="4088153"/>
            <a:chExt cx="4317182" cy="1338828"/>
          </a:xfrm>
        </p:grpSpPr>
        <p:sp>
          <p:nvSpPr>
            <p:cNvPr id="12" name="MH_Other_1"/>
            <p:cNvSpPr/>
            <p:nvPr>
              <p:custDataLst>
                <p:tags r:id="rId5"/>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3" name="MH_SubTitle_1"/>
            <p:cNvSpPr/>
            <p:nvPr>
              <p:custDataLst>
                <p:tags r:id="rId6"/>
              </p:custDataLst>
            </p:nvPr>
          </p:nvSpPr>
          <p:spPr>
            <a:xfrm>
              <a:off x="9371544" y="4088153"/>
              <a:ext cx="3527932" cy="133882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latin typeface="+mn-ea"/>
                </a:rPr>
                <a:t>并不是任何类型数据的地址都可以存放在同一个指针变量中的，只有与指针变量的基类型相同的数据的地址才能存放在相应的指针变量中。</a:t>
              </a:r>
              <a:endParaRPr lang="zh-CN" altLang="en-US" sz="1600" dirty="0">
                <a:solidFill>
                  <a:schemeClr val="tx1"/>
                </a:solidFill>
              </a:endParaRPr>
            </a:p>
          </p:txBody>
        </p:sp>
        <p:sp>
          <p:nvSpPr>
            <p:cNvPr id="14" name="MH_Other_2"/>
            <p:cNvSpPr/>
            <p:nvPr>
              <p:custDataLst>
                <p:tags r:id="rId7"/>
              </p:custDataLst>
            </p:nvPr>
          </p:nvSpPr>
          <p:spPr>
            <a:xfrm rot="16200000">
              <a:off x="12597851" y="5125355"/>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5" name="圆角矩形 14"/>
          <p:cNvSpPr/>
          <p:nvPr/>
        </p:nvSpPr>
        <p:spPr>
          <a:xfrm>
            <a:off x="1656684" y="3477381"/>
            <a:ext cx="6271359" cy="1320833"/>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600">
                <a:solidFill>
                  <a:schemeClr val="bg1"/>
                </a:solidFill>
              </a:rPr>
              <a:t>int a,*p</a:t>
            </a:r>
            <a:r>
              <a:rPr lang="en-US" altLang="zh-CN" sz="1600" smtClean="0">
                <a:solidFill>
                  <a:schemeClr val="bg1"/>
                </a:solidFill>
              </a:rPr>
              <a:t>;		</a:t>
            </a:r>
            <a:r>
              <a:rPr lang="en-US" altLang="zh-CN" sz="1600" smtClean="0">
                <a:solidFill>
                  <a:srgbClr val="92D050"/>
                </a:solidFill>
              </a:rPr>
              <a:t>//</a:t>
            </a:r>
            <a:r>
              <a:rPr lang="en-US" altLang="zh-CN" sz="1600">
                <a:solidFill>
                  <a:srgbClr val="92D050"/>
                </a:solidFill>
              </a:rPr>
              <a:t>p</a:t>
            </a:r>
            <a:r>
              <a:rPr lang="zh-CN" altLang="en-US" sz="1600">
                <a:solidFill>
                  <a:srgbClr val="92D050"/>
                </a:solidFill>
              </a:rPr>
              <a:t>是</a:t>
            </a:r>
            <a:r>
              <a:rPr lang="en-US" altLang="zh-CN" sz="1600">
                <a:solidFill>
                  <a:srgbClr val="92D050"/>
                </a:solidFill>
              </a:rPr>
              <a:t>int*</a:t>
            </a:r>
            <a:r>
              <a:rPr lang="zh-CN" altLang="en-US" sz="1600">
                <a:solidFill>
                  <a:srgbClr val="92D050"/>
                </a:solidFill>
              </a:rPr>
              <a:t>型的指针变量，基类型是</a:t>
            </a:r>
            <a:r>
              <a:rPr lang="en-US" altLang="zh-CN" sz="1600">
                <a:solidFill>
                  <a:srgbClr val="92D050"/>
                </a:solidFill>
              </a:rPr>
              <a:t>int</a:t>
            </a:r>
            <a:r>
              <a:rPr lang="zh-CN" altLang="en-US" sz="1600">
                <a:solidFill>
                  <a:srgbClr val="92D050"/>
                </a:solidFill>
              </a:rPr>
              <a:t>型 </a:t>
            </a:r>
          </a:p>
          <a:p>
            <a:pPr defTabSz="363855">
              <a:lnSpc>
                <a:spcPct val="120000"/>
              </a:lnSpc>
            </a:pPr>
            <a:r>
              <a:rPr lang="en-US" altLang="zh-CN" sz="1600" smtClean="0">
                <a:solidFill>
                  <a:schemeClr val="bg1"/>
                </a:solidFill>
              </a:rPr>
              <a:t>float </a:t>
            </a:r>
            <a:r>
              <a:rPr lang="en-US" altLang="zh-CN" sz="1600">
                <a:solidFill>
                  <a:schemeClr val="bg1"/>
                </a:solidFill>
              </a:rPr>
              <a:t>b;</a:t>
            </a:r>
          </a:p>
          <a:p>
            <a:pPr defTabSz="363855">
              <a:lnSpc>
                <a:spcPct val="120000"/>
              </a:lnSpc>
            </a:pPr>
            <a:r>
              <a:rPr lang="en-US" altLang="zh-CN" sz="1600" smtClean="0">
                <a:solidFill>
                  <a:schemeClr val="bg1"/>
                </a:solidFill>
              </a:rPr>
              <a:t>p</a:t>
            </a:r>
            <a:r>
              <a:rPr lang="en-US" altLang="zh-CN" sz="1600">
                <a:solidFill>
                  <a:schemeClr val="bg1"/>
                </a:solidFill>
              </a:rPr>
              <a:t>=&amp;a</a:t>
            </a:r>
            <a:r>
              <a:rPr lang="en-US" altLang="zh-CN" sz="1600" smtClean="0">
                <a:solidFill>
                  <a:schemeClr val="bg1"/>
                </a:solidFill>
              </a:rPr>
              <a:t>;		</a:t>
            </a:r>
            <a:r>
              <a:rPr lang="en-US" altLang="zh-CN" sz="1600" smtClean="0">
                <a:solidFill>
                  <a:srgbClr val="92D050"/>
                </a:solidFill>
              </a:rPr>
              <a:t>//</a:t>
            </a:r>
            <a:r>
              <a:rPr lang="en-US" altLang="zh-CN" sz="1600">
                <a:solidFill>
                  <a:srgbClr val="92D050"/>
                </a:solidFill>
              </a:rPr>
              <a:t>a</a:t>
            </a:r>
            <a:r>
              <a:rPr lang="zh-CN" altLang="en-US" sz="1600">
                <a:solidFill>
                  <a:srgbClr val="92D050"/>
                </a:solidFill>
              </a:rPr>
              <a:t>是</a:t>
            </a:r>
            <a:r>
              <a:rPr lang="en-US" altLang="zh-CN" sz="1600">
                <a:solidFill>
                  <a:srgbClr val="92D050"/>
                </a:solidFill>
              </a:rPr>
              <a:t>int</a:t>
            </a:r>
            <a:r>
              <a:rPr lang="zh-CN" altLang="en-US" sz="1600">
                <a:solidFill>
                  <a:srgbClr val="92D050"/>
                </a:solidFill>
              </a:rPr>
              <a:t>型，合法 </a:t>
            </a:r>
          </a:p>
          <a:p>
            <a:pPr defTabSz="363855">
              <a:lnSpc>
                <a:spcPct val="120000"/>
              </a:lnSpc>
            </a:pPr>
            <a:r>
              <a:rPr lang="en-US" altLang="zh-CN" sz="1600" smtClean="0">
                <a:solidFill>
                  <a:schemeClr val="bg1"/>
                </a:solidFill>
              </a:rPr>
              <a:t>p</a:t>
            </a:r>
            <a:r>
              <a:rPr lang="en-US" altLang="zh-CN" sz="1600">
                <a:solidFill>
                  <a:schemeClr val="bg1"/>
                </a:solidFill>
              </a:rPr>
              <a:t>=&amp;b</a:t>
            </a:r>
            <a:r>
              <a:rPr lang="en-US" altLang="zh-CN" sz="1600" smtClean="0">
                <a:solidFill>
                  <a:schemeClr val="bg1"/>
                </a:solidFill>
              </a:rPr>
              <a:t>;		</a:t>
            </a:r>
            <a:r>
              <a:rPr lang="en-US" altLang="zh-CN" sz="1600" smtClean="0">
                <a:solidFill>
                  <a:srgbClr val="92D050"/>
                </a:solidFill>
              </a:rPr>
              <a:t>//</a:t>
            </a:r>
            <a:r>
              <a:rPr lang="en-US" altLang="zh-CN" sz="1600">
                <a:solidFill>
                  <a:srgbClr val="92D050"/>
                </a:solidFill>
              </a:rPr>
              <a:t>b</a:t>
            </a:r>
            <a:r>
              <a:rPr lang="zh-CN" altLang="en-US" sz="1600">
                <a:solidFill>
                  <a:srgbClr val="92D050"/>
                </a:solidFill>
              </a:rPr>
              <a:t>是</a:t>
            </a:r>
            <a:r>
              <a:rPr lang="en-US" altLang="zh-CN" sz="1600">
                <a:solidFill>
                  <a:srgbClr val="92D050"/>
                </a:solidFill>
              </a:rPr>
              <a:t>float</a:t>
            </a:r>
            <a:r>
              <a:rPr lang="zh-CN" altLang="en-US" sz="1600">
                <a:solidFill>
                  <a:srgbClr val="92D050"/>
                </a:solidFill>
              </a:rPr>
              <a:t>型，类型不匹配</a:t>
            </a:r>
          </a:p>
        </p:txBody>
      </p:sp>
      <p:sp>
        <p:nvSpPr>
          <p:cNvPr id="5" name="矩形 4"/>
          <p:cNvSpPr/>
          <p:nvPr/>
        </p:nvSpPr>
        <p:spPr>
          <a:xfrm>
            <a:off x="1569396" y="4816209"/>
            <a:ext cx="10142708" cy="923330"/>
          </a:xfrm>
          <a:prstGeom prst="rect">
            <a:avLst/>
          </a:prstGeom>
        </p:spPr>
        <p:txBody>
          <a:bodyPr wrap="square">
            <a:spAutoFit/>
          </a:bodyPr>
          <a:lstStyle/>
          <a:p>
            <a:pPr>
              <a:lnSpc>
                <a:spcPct val="150000"/>
              </a:lnSpc>
            </a:pPr>
            <a:r>
              <a:rPr lang="zh-CN" altLang="en-US">
                <a:solidFill>
                  <a:schemeClr val="bg1"/>
                </a:solidFill>
              </a:rPr>
              <a:t>void *指针是一种特殊的指针，不指向任何类型的数据。如果需要用此地址指向某类型的数据，应先对地址进行类型转换。</a:t>
            </a:r>
          </a:p>
        </p:txBody>
      </p:sp>
    </p:spTree>
    <p:custDataLst>
      <p:tags r:id="rId1"/>
    </p:custData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5"/>
            <a:ext cx="10999304" cy="39354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a:solidFill>
                  <a:srgbClr val="FFFFFF"/>
                </a:solidFill>
                <a:latin typeface="+mn-ea"/>
                <a:ea typeface="+mn-ea"/>
              </a:rPr>
              <a:t>(5) </a:t>
            </a:r>
            <a:r>
              <a:rPr lang="zh-CN" altLang="en-US" sz="1800" smtClean="0">
                <a:solidFill>
                  <a:srgbClr val="FFFFFF"/>
                </a:solidFill>
                <a:latin typeface="+mn-ea"/>
                <a:ea typeface="+mn-ea"/>
              </a:rPr>
              <a:t>要</a:t>
            </a:r>
            <a:r>
              <a:rPr lang="zh-CN" altLang="en-US" sz="1800">
                <a:solidFill>
                  <a:srgbClr val="FFFFFF"/>
                </a:solidFill>
                <a:latin typeface="+mn-ea"/>
                <a:ea typeface="+mn-ea"/>
              </a:rPr>
              <a:t>深入掌握在对数组的操作中正确地使用指针，搞清楚指针的指向。</a:t>
            </a:r>
            <a:endParaRPr lang="en-US" altLang="zh-CN" sz="1300" smtClean="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p:cNvSpPr/>
          <p:nvPr/>
        </p:nvSpPr>
        <p:spPr>
          <a:xfrm>
            <a:off x="1614715" y="2231891"/>
            <a:ext cx="9260808" cy="764228"/>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600">
                <a:solidFill>
                  <a:schemeClr val="bg1"/>
                </a:solidFill>
              </a:rPr>
              <a:t>int *p, a[10];		</a:t>
            </a:r>
            <a:r>
              <a:rPr lang="en-US" altLang="zh-CN" sz="1600">
                <a:solidFill>
                  <a:srgbClr val="92D050"/>
                </a:solidFill>
              </a:rPr>
              <a:t>//p</a:t>
            </a:r>
            <a:r>
              <a:rPr lang="zh-CN" altLang="en-US" sz="1600">
                <a:solidFill>
                  <a:srgbClr val="92D050"/>
                </a:solidFill>
              </a:rPr>
              <a:t>是指向</a:t>
            </a:r>
            <a:r>
              <a:rPr lang="en-US" altLang="zh-CN" sz="1600">
                <a:solidFill>
                  <a:srgbClr val="92D050"/>
                </a:solidFill>
              </a:rPr>
              <a:t>int</a:t>
            </a:r>
            <a:r>
              <a:rPr lang="zh-CN" altLang="en-US" sz="1600">
                <a:solidFill>
                  <a:srgbClr val="92D050"/>
                </a:solidFill>
              </a:rPr>
              <a:t>型类型的指针</a:t>
            </a:r>
            <a:r>
              <a:rPr lang="zh-CN" altLang="en-US" sz="1600" smtClean="0">
                <a:solidFill>
                  <a:srgbClr val="92D050"/>
                </a:solidFill>
              </a:rPr>
              <a:t>变量</a:t>
            </a:r>
            <a:endParaRPr lang="en-US" altLang="zh-CN" sz="1600" smtClean="0">
              <a:solidFill>
                <a:srgbClr val="92D050"/>
              </a:solidFill>
            </a:endParaRPr>
          </a:p>
          <a:p>
            <a:pPr defTabSz="363855">
              <a:lnSpc>
                <a:spcPct val="120000"/>
              </a:lnSpc>
            </a:pPr>
            <a:r>
              <a:rPr lang="en-US" altLang="zh-CN" sz="1600">
                <a:solidFill>
                  <a:schemeClr val="bg1"/>
                </a:solidFill>
              </a:rPr>
              <a:t>p=a;			</a:t>
            </a:r>
            <a:r>
              <a:rPr lang="en-US" altLang="zh-CN" sz="1600">
                <a:solidFill>
                  <a:srgbClr val="92D050"/>
                </a:solidFill>
              </a:rPr>
              <a:t>//p</a:t>
            </a:r>
            <a:r>
              <a:rPr lang="zh-CN" altLang="en-US" sz="1600">
                <a:solidFill>
                  <a:srgbClr val="92D050"/>
                </a:solidFill>
              </a:rPr>
              <a:t>指向</a:t>
            </a:r>
            <a:r>
              <a:rPr lang="en-US" altLang="zh-CN" sz="1600">
                <a:solidFill>
                  <a:srgbClr val="92D050"/>
                </a:solidFill>
              </a:rPr>
              <a:t>a</a:t>
            </a:r>
            <a:r>
              <a:rPr lang="zh-CN" altLang="en-US" sz="1600">
                <a:solidFill>
                  <a:srgbClr val="92D050"/>
                </a:solidFill>
              </a:rPr>
              <a:t>数组的首元素</a:t>
            </a:r>
            <a:endParaRPr lang="en-US" altLang="zh-CN" sz="1600" smtClean="0">
              <a:solidFill>
                <a:srgbClr val="92D050"/>
              </a:solidFill>
            </a:endParaRPr>
          </a:p>
        </p:txBody>
      </p:sp>
    </p:spTree>
    <p:custDataLst>
      <p:tags r:id="rId1"/>
    </p:custData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怎样引用指针变量</a:t>
            </a:r>
            <a:endParaRPr lang="zh-CN" altLang="en-US" dirty="0"/>
          </a:p>
        </p:txBody>
      </p:sp>
      <p:sp>
        <p:nvSpPr>
          <p:cNvPr id="3" name="内容占位符 2"/>
          <p:cNvSpPr>
            <a:spLocks noGrp="1"/>
          </p:cNvSpPr>
          <p:nvPr>
            <p:ph idx="1"/>
          </p:nvPr>
        </p:nvSpPr>
        <p:spPr>
          <a:xfrm>
            <a:off x="413649" y="1025180"/>
            <a:ext cx="10970796"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a:t>
            </a:r>
            <a:r>
              <a:rPr lang="zh-CN" altLang="en-US" sz="2000">
                <a:solidFill>
                  <a:schemeClr val="accent1"/>
                </a:solidFill>
              </a:rPr>
              <a:t>输入</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两个整数，按先大后小的顺序输出</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a:t>
            </a:r>
            <a:endParaRPr lang="zh-CN" altLang="en-US" sz="2000" dirty="0">
              <a:solidFill>
                <a:schemeClr val="accent1"/>
              </a:solidFill>
            </a:endParaRPr>
          </a:p>
        </p:txBody>
      </p:sp>
      <p:sp>
        <p:nvSpPr>
          <p:cNvPr id="32" name="圆角矩形 12"/>
          <p:cNvSpPr/>
          <p:nvPr/>
        </p:nvSpPr>
        <p:spPr>
          <a:xfrm>
            <a:off x="673510" y="1913025"/>
            <a:ext cx="6320602" cy="346643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p>
          <a:p>
            <a:pPr defTabSz="363855">
              <a:lnSpc>
                <a:spcPct val="120000"/>
              </a:lnSpc>
            </a:pPr>
            <a:r>
              <a:rPr lang="en-US" altLang="zh-CN" sz="1400"/>
              <a:t>int main()</a:t>
            </a:r>
          </a:p>
          <a:p>
            <a:pPr defTabSz="363855">
              <a:lnSpc>
                <a:spcPct val="120000"/>
              </a:lnSpc>
            </a:pPr>
            <a:r>
              <a:rPr lang="en-US" altLang="zh-CN" sz="1400"/>
              <a:t>{	int *p1,*p2,*p,a,b</a:t>
            </a:r>
            <a:r>
              <a:rPr lang="en-US" altLang="zh-CN" sz="1400" smtClean="0"/>
              <a:t>;					</a:t>
            </a:r>
            <a:r>
              <a:rPr lang="en-US" altLang="zh-CN" sz="1400" smtClean="0">
                <a:solidFill>
                  <a:srgbClr val="008000"/>
                </a:solidFill>
              </a:rPr>
              <a:t>//</a:t>
            </a:r>
            <a:r>
              <a:rPr lang="en-US" altLang="zh-CN" sz="1400">
                <a:solidFill>
                  <a:srgbClr val="008000"/>
                </a:solidFill>
              </a:rPr>
              <a:t>p1,p2</a:t>
            </a:r>
            <a:r>
              <a:rPr lang="zh-CN" altLang="en-US" sz="1400">
                <a:solidFill>
                  <a:srgbClr val="008000"/>
                </a:solidFill>
              </a:rPr>
              <a:t>的类型是</a:t>
            </a:r>
            <a:r>
              <a:rPr lang="en-US" altLang="zh-CN" sz="1400">
                <a:solidFill>
                  <a:srgbClr val="008000"/>
                </a:solidFill>
              </a:rPr>
              <a:t>int *</a:t>
            </a:r>
            <a:r>
              <a:rPr lang="zh-CN" altLang="en-US" sz="1400">
                <a:solidFill>
                  <a:srgbClr val="008000"/>
                </a:solidFill>
              </a:rPr>
              <a:t>类型</a:t>
            </a:r>
          </a:p>
          <a:p>
            <a:pPr defTabSz="363855">
              <a:lnSpc>
                <a:spcPct val="120000"/>
              </a:lnSpc>
            </a:pPr>
            <a:r>
              <a:rPr lang="zh-CN" altLang="en-US" sz="1400"/>
              <a:t>	</a:t>
            </a:r>
            <a:r>
              <a:rPr lang="en-US" altLang="zh-CN" sz="1400"/>
              <a:t>printf("please enter two integer numbers:");</a:t>
            </a:r>
          </a:p>
          <a:p>
            <a:pPr defTabSz="363855">
              <a:lnSpc>
                <a:spcPct val="120000"/>
              </a:lnSpc>
            </a:pPr>
            <a:r>
              <a:rPr lang="en-US" altLang="zh-CN" sz="1400"/>
              <a:t>	scanf("%d,%d",&amp;a,&amp;b</a:t>
            </a:r>
            <a:r>
              <a:rPr lang="en-US" altLang="zh-CN" sz="1400" smtClean="0"/>
              <a:t>);				</a:t>
            </a:r>
            <a:r>
              <a:rPr lang="en-US" altLang="zh-CN" sz="1400">
                <a:solidFill>
                  <a:srgbClr val="008000"/>
                </a:solidFill>
              </a:rPr>
              <a:t>//</a:t>
            </a:r>
            <a:r>
              <a:rPr lang="zh-CN" altLang="en-US" sz="1400">
                <a:solidFill>
                  <a:srgbClr val="008000"/>
                </a:solidFill>
              </a:rPr>
              <a:t>输入两个整数 </a:t>
            </a:r>
          </a:p>
          <a:p>
            <a:pPr defTabSz="363855">
              <a:lnSpc>
                <a:spcPct val="120000"/>
              </a:lnSpc>
            </a:pPr>
            <a:r>
              <a:rPr lang="zh-CN" altLang="en-US" sz="1400"/>
              <a:t>	</a:t>
            </a:r>
            <a:r>
              <a:rPr lang="en-US" altLang="zh-CN" sz="1400"/>
              <a:t>p1=&amp;a</a:t>
            </a:r>
            <a:r>
              <a:rPr lang="en-US" altLang="zh-CN" sz="1400" smtClean="0"/>
              <a:t>;							</a:t>
            </a:r>
            <a:r>
              <a:rPr lang="en-US" altLang="zh-CN" sz="1400">
                <a:solidFill>
                  <a:srgbClr val="008000"/>
                </a:solidFill>
              </a:rPr>
              <a:t>//</a:t>
            </a:r>
            <a:r>
              <a:rPr lang="zh-CN" altLang="en-US" sz="1400">
                <a:solidFill>
                  <a:srgbClr val="008000"/>
                </a:solidFill>
              </a:rPr>
              <a:t>使</a:t>
            </a:r>
            <a:r>
              <a:rPr lang="en-US" altLang="zh-CN" sz="1400">
                <a:solidFill>
                  <a:srgbClr val="008000"/>
                </a:solidFill>
              </a:rPr>
              <a:t>p1</a:t>
            </a:r>
            <a:r>
              <a:rPr lang="zh-CN" altLang="en-US" sz="1400">
                <a:solidFill>
                  <a:srgbClr val="008000"/>
                </a:solidFill>
              </a:rPr>
              <a:t>指向变量</a:t>
            </a:r>
            <a:r>
              <a:rPr lang="en-US" altLang="zh-CN" sz="1400">
                <a:solidFill>
                  <a:srgbClr val="008000"/>
                </a:solidFill>
              </a:rPr>
              <a:t>a</a:t>
            </a:r>
          </a:p>
          <a:p>
            <a:pPr defTabSz="363855">
              <a:lnSpc>
                <a:spcPct val="120000"/>
              </a:lnSpc>
            </a:pPr>
            <a:r>
              <a:rPr lang="en-US" altLang="zh-CN" sz="1400"/>
              <a:t>	p2=&amp;b</a:t>
            </a:r>
            <a:r>
              <a:rPr lang="en-US" altLang="zh-CN" sz="1400" smtClean="0"/>
              <a:t>;							</a:t>
            </a:r>
            <a:r>
              <a:rPr lang="en-US" altLang="zh-CN" sz="1400">
                <a:solidFill>
                  <a:srgbClr val="008000"/>
                </a:solidFill>
              </a:rPr>
              <a:t>//</a:t>
            </a:r>
            <a:r>
              <a:rPr lang="zh-CN" altLang="en-US" sz="1400">
                <a:solidFill>
                  <a:srgbClr val="008000"/>
                </a:solidFill>
              </a:rPr>
              <a:t>使</a:t>
            </a:r>
            <a:r>
              <a:rPr lang="en-US" altLang="zh-CN" sz="1400">
                <a:solidFill>
                  <a:srgbClr val="008000"/>
                </a:solidFill>
              </a:rPr>
              <a:t>p2</a:t>
            </a:r>
            <a:r>
              <a:rPr lang="zh-CN" altLang="en-US" sz="1400">
                <a:solidFill>
                  <a:srgbClr val="008000"/>
                </a:solidFill>
              </a:rPr>
              <a:t>指向变量</a:t>
            </a:r>
            <a:r>
              <a:rPr lang="en-US" altLang="zh-CN" sz="1400">
                <a:solidFill>
                  <a:srgbClr val="008000"/>
                </a:solidFill>
              </a:rPr>
              <a:t>b</a:t>
            </a:r>
          </a:p>
          <a:p>
            <a:pPr defTabSz="363855">
              <a:lnSpc>
                <a:spcPct val="120000"/>
              </a:lnSpc>
            </a:pPr>
            <a:r>
              <a:rPr lang="en-US" altLang="zh-CN" sz="1400"/>
              <a:t>	if(a&lt;b</a:t>
            </a:r>
            <a:r>
              <a:rPr lang="en-US" altLang="zh-CN" sz="1400" smtClean="0"/>
              <a:t>)							</a:t>
            </a:r>
            <a:r>
              <a:rPr lang="en-US" altLang="zh-CN" sz="1400">
                <a:solidFill>
                  <a:srgbClr val="008000"/>
                </a:solidFill>
              </a:rPr>
              <a:t>//</a:t>
            </a:r>
            <a:r>
              <a:rPr lang="zh-CN" altLang="en-US" sz="1400">
                <a:solidFill>
                  <a:srgbClr val="008000"/>
                </a:solidFill>
              </a:rPr>
              <a:t>如果</a:t>
            </a:r>
            <a:r>
              <a:rPr lang="en-US" altLang="zh-CN" sz="1400">
                <a:solidFill>
                  <a:srgbClr val="008000"/>
                </a:solidFill>
              </a:rPr>
              <a:t>a&lt;b</a:t>
            </a:r>
          </a:p>
          <a:p>
            <a:pPr defTabSz="363855">
              <a:lnSpc>
                <a:spcPct val="120000"/>
              </a:lnSpc>
            </a:pPr>
            <a:r>
              <a:rPr lang="en-US" altLang="zh-CN" sz="1400"/>
              <a:t>	{	p=p1;p1=p2;p2=p</a:t>
            </a:r>
            <a:r>
              <a:rPr lang="en-US" altLang="zh-CN" sz="1400" smtClean="0"/>
              <a:t>;}			</a:t>
            </a:r>
            <a:r>
              <a:rPr lang="en-US" altLang="zh-CN" sz="1400">
                <a:solidFill>
                  <a:srgbClr val="008000"/>
                </a:solidFill>
              </a:rPr>
              <a:t>//</a:t>
            </a:r>
            <a:r>
              <a:rPr lang="zh-CN" altLang="en-US" sz="1400">
                <a:solidFill>
                  <a:srgbClr val="008000"/>
                </a:solidFill>
              </a:rPr>
              <a:t>使</a:t>
            </a:r>
            <a:r>
              <a:rPr lang="en-US" altLang="zh-CN" sz="1400">
                <a:solidFill>
                  <a:srgbClr val="008000"/>
                </a:solidFill>
              </a:rPr>
              <a:t>p1</a:t>
            </a:r>
            <a:r>
              <a:rPr lang="zh-CN" altLang="en-US" sz="1400">
                <a:solidFill>
                  <a:srgbClr val="008000"/>
                </a:solidFill>
              </a:rPr>
              <a:t>与</a:t>
            </a:r>
            <a:r>
              <a:rPr lang="en-US" altLang="zh-CN" sz="1400">
                <a:solidFill>
                  <a:srgbClr val="008000"/>
                </a:solidFill>
              </a:rPr>
              <a:t>p2</a:t>
            </a:r>
            <a:r>
              <a:rPr lang="zh-CN" altLang="en-US" sz="1400">
                <a:solidFill>
                  <a:srgbClr val="008000"/>
                </a:solidFill>
              </a:rPr>
              <a:t>的值互换</a:t>
            </a:r>
          </a:p>
          <a:p>
            <a:pPr defTabSz="363855">
              <a:lnSpc>
                <a:spcPct val="120000"/>
              </a:lnSpc>
            </a:pPr>
            <a:r>
              <a:rPr lang="zh-CN" altLang="en-US" sz="1400"/>
              <a:t>	</a:t>
            </a:r>
            <a:r>
              <a:rPr lang="en-US" altLang="zh-CN" sz="1400"/>
              <a:t>printf("a=%d,b=%d\n",a,b</a:t>
            </a:r>
            <a:r>
              <a:rPr lang="en-US" altLang="zh-CN" sz="1400" smtClean="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a,b</a:t>
            </a:r>
          </a:p>
          <a:p>
            <a:pPr defTabSz="363855">
              <a:lnSpc>
                <a:spcPct val="120000"/>
              </a:lnSpc>
            </a:pPr>
            <a:r>
              <a:rPr lang="en-US" altLang="zh-CN" sz="1400"/>
              <a:t>	printf("max=%d,min=%d\n",*p1,*p2</a:t>
            </a:r>
            <a:r>
              <a:rPr lang="en-US" altLang="zh-CN" sz="1400" smtClean="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p1</a:t>
            </a:r>
            <a:r>
              <a:rPr lang="zh-CN" altLang="en-US" sz="1400">
                <a:solidFill>
                  <a:srgbClr val="008000"/>
                </a:solidFill>
              </a:rPr>
              <a:t>和</a:t>
            </a:r>
            <a:r>
              <a:rPr lang="en-US" altLang="zh-CN" sz="1400">
                <a:solidFill>
                  <a:srgbClr val="008000"/>
                </a:solidFill>
              </a:rPr>
              <a:t>p2</a:t>
            </a:r>
            <a:r>
              <a:rPr lang="zh-CN" altLang="en-US" sz="1400">
                <a:solidFill>
                  <a:srgbClr val="008000"/>
                </a:solidFill>
              </a:rPr>
              <a:t>所指向的变量的值</a:t>
            </a:r>
          </a:p>
          <a:p>
            <a:pPr defTabSz="363855">
              <a:lnSpc>
                <a:spcPct val="120000"/>
              </a:lnSpc>
            </a:pPr>
            <a:r>
              <a:rPr lang="zh-CN" altLang="en-US" sz="1400"/>
              <a:t>	</a:t>
            </a:r>
            <a:r>
              <a:rPr lang="en-US" altLang="zh-CN" sz="1400"/>
              <a:t>return 0;</a:t>
            </a:r>
          </a:p>
          <a:p>
            <a:pPr defTabSz="363855">
              <a:lnSpc>
                <a:spcPct val="120000"/>
              </a:lnSpc>
            </a:pPr>
            <a:r>
              <a:rPr lang="en-US" altLang="zh-CN" sz="1400"/>
              <a:t>}</a:t>
            </a:r>
            <a:endParaRPr lang="en-US" altLang="zh-CN" sz="1400" dirty="0"/>
          </a:p>
        </p:txBody>
      </p:sp>
      <p:grpSp>
        <p:nvGrpSpPr>
          <p:cNvPr id="12" name="组合 11"/>
          <p:cNvGrpSpPr/>
          <p:nvPr/>
        </p:nvGrpSpPr>
        <p:grpSpPr>
          <a:xfrm>
            <a:off x="6301595" y="4015962"/>
            <a:ext cx="5082850" cy="1665883"/>
            <a:chOff x="8582294" y="4088152"/>
            <a:chExt cx="5245151" cy="1665883"/>
          </a:xfrm>
        </p:grpSpPr>
        <p:sp>
          <p:nvSpPr>
            <p:cNvPr id="13" name="MH_Other_1"/>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4" name="MH_SubTitle_1"/>
            <p:cNvSpPr/>
            <p:nvPr>
              <p:custDataLst>
                <p:tags r:id="rId2"/>
              </p:custDataLst>
            </p:nvPr>
          </p:nvSpPr>
          <p:spPr>
            <a:xfrm>
              <a:off x="9371544" y="4088152"/>
              <a:ext cx="4455901" cy="166588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en-US" altLang="zh-CN" sz="1600">
                  <a:solidFill>
                    <a:schemeClr val="tx1">
                      <a:lumMod val="75000"/>
                      <a:lumOff val="25000"/>
                    </a:schemeClr>
                  </a:solidFill>
                </a:rPr>
                <a:t>a</a:t>
              </a:r>
              <a:r>
                <a:rPr lang="zh-CN" altLang="en-US" sz="1600">
                  <a:solidFill>
                    <a:schemeClr val="tx1">
                      <a:lumMod val="75000"/>
                      <a:lumOff val="25000"/>
                    </a:schemeClr>
                  </a:solidFill>
                </a:rPr>
                <a:t>和</a:t>
              </a:r>
              <a:r>
                <a:rPr lang="en-US" altLang="zh-CN" sz="1600">
                  <a:solidFill>
                    <a:schemeClr val="tx1">
                      <a:lumMod val="75000"/>
                      <a:lumOff val="25000"/>
                    </a:schemeClr>
                  </a:solidFill>
                </a:rPr>
                <a:t>b</a:t>
              </a:r>
              <a:r>
                <a:rPr lang="zh-CN" altLang="en-US" sz="1600">
                  <a:solidFill>
                    <a:schemeClr val="tx1">
                      <a:lumMod val="75000"/>
                      <a:lumOff val="25000"/>
                    </a:schemeClr>
                  </a:solidFill>
                </a:rPr>
                <a:t>的值并未交换，它们仍保持原值，但</a:t>
              </a:r>
              <a:r>
                <a:rPr lang="en-US" altLang="zh-CN" sz="1600">
                  <a:solidFill>
                    <a:schemeClr val="tx1">
                      <a:lumMod val="75000"/>
                      <a:lumOff val="25000"/>
                    </a:schemeClr>
                  </a:solidFill>
                </a:rPr>
                <a:t>p1</a:t>
              </a:r>
              <a:r>
                <a:rPr lang="zh-CN" altLang="en-US" sz="1600">
                  <a:solidFill>
                    <a:schemeClr val="tx1">
                      <a:lumMod val="75000"/>
                      <a:lumOff val="25000"/>
                    </a:schemeClr>
                  </a:solidFill>
                </a:rPr>
                <a:t>和</a:t>
              </a:r>
              <a:r>
                <a:rPr lang="en-US" altLang="zh-CN" sz="1600">
                  <a:solidFill>
                    <a:schemeClr val="tx1">
                      <a:lumMod val="75000"/>
                      <a:lumOff val="25000"/>
                    </a:schemeClr>
                  </a:solidFill>
                </a:rPr>
                <a:t>p2</a:t>
              </a:r>
              <a:r>
                <a:rPr lang="zh-CN" altLang="en-US" sz="1600">
                  <a:solidFill>
                    <a:schemeClr val="tx1">
                      <a:lumMod val="75000"/>
                      <a:lumOff val="25000"/>
                    </a:schemeClr>
                  </a:solidFill>
                </a:rPr>
                <a:t>的值改变了</a:t>
              </a:r>
              <a:r>
                <a:rPr lang="zh-CN" altLang="en-US" sz="1600" smtClean="0">
                  <a:solidFill>
                    <a:schemeClr val="tx1">
                      <a:lumMod val="75000"/>
                      <a:lumOff val="25000"/>
                    </a:schemeClr>
                  </a:solidFill>
                </a:rPr>
                <a:t>。</a:t>
              </a:r>
              <a:endParaRPr lang="en-US" altLang="zh-CN" sz="1600" smtClean="0">
                <a:solidFill>
                  <a:schemeClr val="tx1">
                    <a:lumMod val="75000"/>
                    <a:lumOff val="25000"/>
                  </a:schemeClr>
                </a:solidFill>
              </a:endParaRPr>
            </a:p>
            <a:p>
              <a:pPr marL="285750" indent="-285750">
                <a:lnSpc>
                  <a:spcPct val="120000"/>
                </a:lnSpc>
                <a:spcAft>
                  <a:spcPts val="600"/>
                </a:spcAft>
                <a:buFont typeface="Arial" panose="020B0604020202020204" pitchFamily="34" charset="0"/>
                <a:buChar char="•"/>
                <a:defRPr/>
              </a:pPr>
              <a:r>
                <a:rPr lang="zh-CN" altLang="en-US" sz="1600" smtClean="0">
                  <a:solidFill>
                    <a:schemeClr val="tx1">
                      <a:lumMod val="75000"/>
                      <a:lumOff val="25000"/>
                    </a:schemeClr>
                  </a:solidFill>
                </a:rPr>
                <a:t>实际上</a:t>
              </a:r>
              <a:r>
                <a:rPr lang="zh-CN" altLang="en-US" sz="1600">
                  <a:solidFill>
                    <a:schemeClr val="tx1">
                      <a:lumMod val="75000"/>
                      <a:lumOff val="25000"/>
                    </a:schemeClr>
                  </a:solidFill>
                </a:rPr>
                <a:t>，第</a:t>
              </a:r>
              <a:r>
                <a:rPr lang="en-US" altLang="zh-CN" sz="1600">
                  <a:solidFill>
                    <a:schemeClr val="tx1">
                      <a:lumMod val="75000"/>
                      <a:lumOff val="25000"/>
                    </a:schemeClr>
                  </a:solidFill>
                </a:rPr>
                <a:t>9</a:t>
              </a:r>
              <a:r>
                <a:rPr lang="zh-CN" altLang="en-US" sz="1600">
                  <a:solidFill>
                    <a:schemeClr val="tx1">
                      <a:lumMod val="75000"/>
                      <a:lumOff val="25000"/>
                    </a:schemeClr>
                  </a:solidFill>
                </a:rPr>
                <a:t>行可以</a:t>
              </a:r>
              <a:r>
                <a:rPr lang="zh-CN" altLang="en-US" sz="1600" smtClean="0">
                  <a:solidFill>
                    <a:schemeClr val="tx1">
                      <a:lumMod val="75000"/>
                      <a:lumOff val="25000"/>
                    </a:schemeClr>
                  </a:solidFill>
                </a:rPr>
                <a:t>改为</a:t>
              </a:r>
              <a:r>
                <a:rPr lang="en-US" altLang="zh-CN" sz="1600" smtClean="0">
                  <a:solidFill>
                    <a:schemeClr val="tx1">
                      <a:lumMod val="75000"/>
                      <a:lumOff val="25000"/>
                    </a:schemeClr>
                  </a:solidFill>
                </a:rPr>
                <a:t>{</a:t>
              </a:r>
              <a:r>
                <a:rPr lang="en-US" altLang="zh-CN" sz="1600">
                  <a:solidFill>
                    <a:schemeClr val="tx1">
                      <a:lumMod val="75000"/>
                      <a:lumOff val="25000"/>
                    </a:schemeClr>
                  </a:solidFill>
                </a:rPr>
                <a:t>p1=&amp;b; p2=&amp;a</a:t>
              </a:r>
              <a:r>
                <a:rPr lang="en-US" altLang="zh-CN" sz="1600" smtClean="0">
                  <a:solidFill>
                    <a:schemeClr val="tx1">
                      <a:lumMod val="75000"/>
                      <a:lumOff val="25000"/>
                    </a:schemeClr>
                  </a:solidFill>
                </a:rPr>
                <a:t>;}</a:t>
              </a:r>
              <a:r>
                <a:rPr lang="zh-CN" altLang="en-US" sz="1600" smtClean="0">
                  <a:solidFill>
                    <a:schemeClr val="tx1">
                      <a:lumMod val="75000"/>
                      <a:lumOff val="25000"/>
                    </a:schemeClr>
                  </a:solidFill>
                </a:rPr>
                <a:t>即</a:t>
              </a:r>
              <a:r>
                <a:rPr lang="zh-CN" altLang="en-US" sz="1600">
                  <a:solidFill>
                    <a:schemeClr val="tx1">
                      <a:lumMod val="75000"/>
                      <a:lumOff val="25000"/>
                    </a:schemeClr>
                  </a:solidFill>
                </a:rPr>
                <a:t>直接对</a:t>
              </a:r>
              <a:r>
                <a:rPr lang="en-US" altLang="zh-CN" sz="1600">
                  <a:solidFill>
                    <a:schemeClr val="tx1">
                      <a:lumMod val="75000"/>
                      <a:lumOff val="25000"/>
                    </a:schemeClr>
                  </a:solidFill>
                </a:rPr>
                <a:t>p1</a:t>
              </a:r>
              <a:r>
                <a:rPr lang="zh-CN" altLang="en-US" sz="1600">
                  <a:solidFill>
                    <a:schemeClr val="tx1">
                      <a:lumMod val="75000"/>
                      <a:lumOff val="25000"/>
                    </a:schemeClr>
                  </a:solidFill>
                </a:rPr>
                <a:t>和</a:t>
              </a:r>
              <a:r>
                <a:rPr lang="en-US" altLang="zh-CN" sz="1600">
                  <a:solidFill>
                    <a:schemeClr val="tx1">
                      <a:lumMod val="75000"/>
                      <a:lumOff val="25000"/>
                    </a:schemeClr>
                  </a:solidFill>
                </a:rPr>
                <a:t>p2</a:t>
              </a:r>
              <a:r>
                <a:rPr lang="zh-CN" altLang="en-US" sz="1600">
                  <a:solidFill>
                    <a:schemeClr val="tx1">
                      <a:lumMod val="75000"/>
                      <a:lumOff val="25000"/>
                    </a:schemeClr>
                  </a:solidFill>
                </a:rPr>
                <a:t>赋以新值，这样可以不必定义中间变量</a:t>
              </a:r>
              <a:r>
                <a:rPr lang="en-US" altLang="zh-CN" sz="1600">
                  <a:solidFill>
                    <a:schemeClr val="tx1">
                      <a:lumMod val="75000"/>
                      <a:lumOff val="25000"/>
                    </a:schemeClr>
                  </a:solidFill>
                </a:rPr>
                <a:t>p</a:t>
              </a:r>
              <a:r>
                <a:rPr lang="zh-CN" altLang="en-US" sz="1600">
                  <a:solidFill>
                    <a:schemeClr val="tx1">
                      <a:lumMod val="75000"/>
                      <a:lumOff val="25000"/>
                    </a:schemeClr>
                  </a:solidFill>
                </a:rPr>
                <a:t>，使程序更加简练。</a:t>
              </a:r>
              <a:endParaRPr lang="zh-CN" altLang="en-US" sz="1600" dirty="0">
                <a:solidFill>
                  <a:schemeClr val="tx1">
                    <a:lumMod val="75000"/>
                    <a:lumOff val="25000"/>
                  </a:schemeClr>
                </a:solidFill>
              </a:endParaRPr>
            </a:p>
          </p:txBody>
        </p:sp>
        <p:sp>
          <p:nvSpPr>
            <p:cNvPr id="15" name="MH_Other_2"/>
            <p:cNvSpPr/>
            <p:nvPr>
              <p:custDataLst>
                <p:tags r:id="rId3"/>
              </p:custDataLst>
            </p:nvPr>
          </p:nvSpPr>
          <p:spPr>
            <a:xfrm rot="16200000">
              <a:off x="13525820" y="5452409"/>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pic>
        <p:nvPicPr>
          <p:cNvPr id="4" name="图片 3"/>
          <p:cNvPicPr>
            <a:picLocks noChangeAspect="1"/>
          </p:cNvPicPr>
          <p:nvPr/>
        </p:nvPicPr>
        <p:blipFill>
          <a:blip r:embed="rId6" cstate="print"/>
          <a:stretch>
            <a:fillRect/>
          </a:stretch>
        </p:blipFill>
        <p:spPr>
          <a:xfrm>
            <a:off x="3451262" y="5086126"/>
            <a:ext cx="3457575" cy="1028700"/>
          </a:xfrm>
          <a:prstGeom prst="rect">
            <a:avLst/>
          </a:prstGeom>
        </p:spPr>
      </p:pic>
      <p:sp>
        <p:nvSpPr>
          <p:cNvPr id="20" name="矩形 19"/>
          <p:cNvSpPr/>
          <p:nvPr/>
        </p:nvSpPr>
        <p:spPr>
          <a:xfrm>
            <a:off x="567296" y="1443419"/>
            <a:ext cx="10781599" cy="369332"/>
          </a:xfrm>
          <a:prstGeom prst="rect">
            <a:avLst/>
          </a:prstGeom>
        </p:spPr>
        <p:txBody>
          <a:bodyPr wrap="square">
            <a:spAutoFit/>
          </a:bodyPr>
          <a:lstStyle/>
          <a:p>
            <a:r>
              <a:rPr lang="zh-CN" altLang="en-US" b="1" dirty="0"/>
              <a:t>解题</a:t>
            </a:r>
            <a:r>
              <a:rPr lang="zh-CN" altLang="en-US" b="1"/>
              <a:t>思路</a:t>
            </a:r>
            <a:r>
              <a:rPr lang="en-US" altLang="zh-CN" b="1" smtClean="0"/>
              <a:t>:</a:t>
            </a:r>
            <a:r>
              <a:rPr lang="zh-CN" altLang="en-US"/>
              <a:t>不交换整型变量的值，而是交换两个指针变量的值（即</a:t>
            </a:r>
            <a:r>
              <a:rPr lang="en-US" altLang="zh-CN"/>
              <a:t>a</a:t>
            </a:r>
            <a:r>
              <a:rPr lang="zh-CN" altLang="en-US"/>
              <a:t>和</a:t>
            </a:r>
            <a:r>
              <a:rPr lang="en-US" altLang="zh-CN"/>
              <a:t>b</a:t>
            </a:r>
            <a:r>
              <a:rPr lang="zh-CN" altLang="en-US"/>
              <a:t>的地址）。</a:t>
            </a:r>
            <a:endParaRPr lang="zh-CN" altLang="en-US" dirty="0"/>
          </a:p>
        </p:txBody>
      </p:sp>
      <p:grpSp>
        <p:nvGrpSpPr>
          <p:cNvPr id="21" name="组合 20"/>
          <p:cNvGrpSpPr/>
          <p:nvPr/>
        </p:nvGrpSpPr>
        <p:grpSpPr>
          <a:xfrm>
            <a:off x="7066423" y="1913025"/>
            <a:ext cx="4318022" cy="2019787"/>
            <a:chOff x="8050698" y="5019263"/>
            <a:chExt cx="4318022" cy="2019787"/>
          </a:xfrm>
          <a:effectLst>
            <a:outerShdw blurRad="63500" sx="102000" sy="102000" algn="ctr" rotWithShape="0">
              <a:prstClr val="black">
                <a:alpha val="40000"/>
              </a:prstClr>
            </a:outerShdw>
          </a:effectLst>
        </p:grpSpPr>
        <p:sp>
          <p:nvSpPr>
            <p:cNvPr id="22" name="剪去单角的矩形 51"/>
            <p:cNvSpPr/>
            <p:nvPr/>
          </p:nvSpPr>
          <p:spPr>
            <a:xfrm>
              <a:off x="8050698" y="5019263"/>
              <a:ext cx="4318022" cy="2019787"/>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grpSp>
      <p:graphicFrame>
        <p:nvGraphicFramePr>
          <p:cNvPr id="24" name="表格 23"/>
          <p:cNvGraphicFramePr>
            <a:graphicFrameLocks noGrp="1"/>
          </p:cNvGraphicFramePr>
          <p:nvPr/>
        </p:nvGraphicFramePr>
        <p:xfrm>
          <a:off x="7835590" y="2321587"/>
          <a:ext cx="1147937" cy="1483360"/>
        </p:xfrm>
        <a:graphic>
          <a:graphicData uri="http://schemas.openxmlformats.org/drawingml/2006/table">
            <a:tbl>
              <a:tblPr>
                <a:tableStyleId>{5C22544A-7EE6-4342-B048-85BDC9FD1C3A}</a:tableStyleId>
              </a:tblPr>
              <a:tblGrid>
                <a:gridCol w="468000">
                  <a:extLst>
                    <a:ext uri="{9D8B030D-6E8A-4147-A177-3AD203B41FA5}">
                      <a16:colId xmlns:a16="http://schemas.microsoft.com/office/drawing/2014/main" val="20000"/>
                    </a:ext>
                  </a:extLst>
                </a:gridCol>
                <a:gridCol w="211937">
                  <a:extLst>
                    <a:ext uri="{9D8B030D-6E8A-4147-A177-3AD203B41FA5}">
                      <a16:colId xmlns:a16="http://schemas.microsoft.com/office/drawing/2014/main" val="20001"/>
                    </a:ext>
                  </a:extLst>
                </a:gridCol>
                <a:gridCol w="468000">
                  <a:extLst>
                    <a:ext uri="{9D8B030D-6E8A-4147-A177-3AD203B41FA5}">
                      <a16:colId xmlns:a16="http://schemas.microsoft.com/office/drawing/2014/main" val="20002"/>
                    </a:ext>
                  </a:extLst>
                </a:gridCol>
              </a:tblGrid>
              <a:tr h="370840">
                <a:tc>
                  <a:txBody>
                    <a:bodyPr/>
                    <a:lstStyle/>
                    <a:p>
                      <a:pPr algn="ctr"/>
                      <a:r>
                        <a:rPr lang="en-US" altLang="zh-CN" sz="1600" smtClean="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val="10001"/>
                  </a:ext>
                </a:extLst>
              </a:tr>
              <a:tr h="370840">
                <a:tc>
                  <a:txBody>
                    <a:bodyPr/>
                    <a:lstStyle/>
                    <a:p>
                      <a:pPr algn="ctr"/>
                      <a:r>
                        <a:rPr lang="en-US" altLang="zh-CN" sz="1600" smtClean="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val="10003"/>
                  </a:ext>
                </a:extLst>
              </a:tr>
            </a:tbl>
          </a:graphicData>
        </a:graphic>
      </p:graphicFrame>
      <p:graphicFrame>
        <p:nvGraphicFramePr>
          <p:cNvPr id="25" name="表格 24"/>
          <p:cNvGraphicFramePr>
            <a:graphicFrameLocks noGrp="1"/>
          </p:cNvGraphicFramePr>
          <p:nvPr/>
        </p:nvGraphicFramePr>
        <p:xfrm>
          <a:off x="7194361" y="2692427"/>
          <a:ext cx="468000" cy="741680"/>
        </p:xfrm>
        <a:graphic>
          <a:graphicData uri="http://schemas.openxmlformats.org/drawingml/2006/table">
            <a:tbl>
              <a:tblPr>
                <a:tableStyleId>{5C22544A-7EE6-4342-B048-85BDC9FD1C3A}</a:tableStyleId>
              </a:tblPr>
              <a:tblGrid>
                <a:gridCol w="468000">
                  <a:extLst>
                    <a:ext uri="{9D8B030D-6E8A-4147-A177-3AD203B41FA5}">
                      <a16:colId xmlns:a16="http://schemas.microsoft.com/office/drawing/2014/main" val="20000"/>
                    </a:ext>
                  </a:extLst>
                </a:gridCol>
              </a:tblGrid>
              <a:tr h="370840">
                <a:tc>
                  <a:txBody>
                    <a:bodyPr/>
                    <a:lstStyle/>
                    <a:p>
                      <a:pPr algn="ctr"/>
                      <a:r>
                        <a:rPr lang="en-US" altLang="zh-CN" sz="1600" smtClean="0"/>
                        <a:t>p</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endParaRPr lang="zh-CN" altLang="en-US" sz="1600"/>
                    </a:p>
                  </a:txBody>
                  <a:tcPr anchor="ctr">
                    <a:lnR w="12700" cmpd="sng">
                      <a:noFill/>
                    </a:lnR>
                    <a:lnT w="12700" cmpd="sng">
                      <a:noFill/>
                    </a:lnT>
                    <a:lnB w="12700" cmpd="sng">
                      <a:noFill/>
                    </a:lnB>
                  </a:tcPr>
                </a:tc>
                <a:extLst>
                  <a:ext uri="{0D108BD9-81ED-4DB2-BD59-A6C34878D82A}">
                    <a16:rowId xmlns:a16="http://schemas.microsoft.com/office/drawing/2014/main" val="10001"/>
                  </a:ext>
                </a:extLst>
              </a:tr>
            </a:tbl>
          </a:graphicData>
        </a:graphic>
      </p:graphicFrame>
      <p:sp>
        <p:nvSpPr>
          <p:cNvPr id="7" name="文本框 6"/>
          <p:cNvSpPr txBox="1"/>
          <p:nvPr/>
        </p:nvSpPr>
        <p:spPr>
          <a:xfrm>
            <a:off x="7835590" y="1976507"/>
            <a:ext cx="3256563" cy="369332"/>
          </a:xfrm>
          <a:prstGeom prst="rect">
            <a:avLst/>
          </a:prstGeom>
          <a:noFill/>
        </p:spPr>
        <p:txBody>
          <a:bodyPr wrap="square" rtlCol="0">
            <a:spAutoFit/>
          </a:bodyPr>
          <a:lstStyle/>
          <a:p>
            <a:pPr defTabSz="719455"/>
            <a:r>
              <a:rPr lang="zh-CN" altLang="en-US" smtClean="0">
                <a:solidFill>
                  <a:schemeClr val="bg1"/>
                </a:solidFill>
              </a:rPr>
              <a:t>交换前</a:t>
            </a:r>
            <a:r>
              <a:rPr lang="en-US" altLang="zh-CN" smtClean="0">
                <a:solidFill>
                  <a:schemeClr val="bg1"/>
                </a:solidFill>
              </a:rPr>
              <a:t>			</a:t>
            </a:r>
            <a:r>
              <a:rPr lang="zh-CN" altLang="en-US" smtClean="0">
                <a:solidFill>
                  <a:schemeClr val="bg1"/>
                </a:solidFill>
              </a:rPr>
              <a:t>交换后</a:t>
            </a:r>
            <a:endParaRPr lang="zh-CN" altLang="en-US">
              <a:solidFill>
                <a:schemeClr val="bg1"/>
              </a:solidFill>
            </a:endParaRPr>
          </a:p>
        </p:txBody>
      </p:sp>
      <p:graphicFrame>
        <p:nvGraphicFramePr>
          <p:cNvPr id="28" name="表格 27"/>
          <p:cNvGraphicFramePr>
            <a:graphicFrameLocks noGrp="1"/>
          </p:cNvGraphicFramePr>
          <p:nvPr/>
        </p:nvGraphicFramePr>
        <p:xfrm>
          <a:off x="9944216" y="2348448"/>
          <a:ext cx="1147937" cy="1483360"/>
        </p:xfrm>
        <a:graphic>
          <a:graphicData uri="http://schemas.openxmlformats.org/drawingml/2006/table">
            <a:tbl>
              <a:tblPr>
                <a:tableStyleId>{5C22544A-7EE6-4342-B048-85BDC9FD1C3A}</a:tableStyleId>
              </a:tblPr>
              <a:tblGrid>
                <a:gridCol w="468000">
                  <a:extLst>
                    <a:ext uri="{9D8B030D-6E8A-4147-A177-3AD203B41FA5}">
                      <a16:colId xmlns:a16="http://schemas.microsoft.com/office/drawing/2014/main" val="20000"/>
                    </a:ext>
                  </a:extLst>
                </a:gridCol>
                <a:gridCol w="211937">
                  <a:extLst>
                    <a:ext uri="{9D8B030D-6E8A-4147-A177-3AD203B41FA5}">
                      <a16:colId xmlns:a16="http://schemas.microsoft.com/office/drawing/2014/main" val="20001"/>
                    </a:ext>
                  </a:extLst>
                </a:gridCol>
                <a:gridCol w="468000">
                  <a:extLst>
                    <a:ext uri="{9D8B030D-6E8A-4147-A177-3AD203B41FA5}">
                      <a16:colId xmlns:a16="http://schemas.microsoft.com/office/drawing/2014/main" val="20002"/>
                    </a:ext>
                  </a:extLst>
                </a:gridCol>
              </a:tblGrid>
              <a:tr h="370840">
                <a:tc>
                  <a:txBody>
                    <a:bodyPr/>
                    <a:lstStyle/>
                    <a:p>
                      <a:pPr algn="ctr"/>
                      <a:r>
                        <a:rPr lang="en-US" altLang="zh-CN" sz="1600" smtClean="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val="10001"/>
                  </a:ext>
                </a:extLst>
              </a:tr>
              <a:tr h="370840">
                <a:tc>
                  <a:txBody>
                    <a:bodyPr/>
                    <a:lstStyle/>
                    <a:p>
                      <a:pPr algn="ctr"/>
                      <a:r>
                        <a:rPr lang="en-US" altLang="zh-CN" sz="1600" smtClean="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val="10003"/>
                  </a:ext>
                </a:extLst>
              </a:tr>
            </a:tbl>
          </a:graphicData>
        </a:graphic>
      </p:graphicFrame>
      <p:graphicFrame>
        <p:nvGraphicFramePr>
          <p:cNvPr id="30" name="表格 29"/>
          <p:cNvGraphicFramePr>
            <a:graphicFrameLocks noGrp="1"/>
          </p:cNvGraphicFramePr>
          <p:nvPr/>
        </p:nvGraphicFramePr>
        <p:xfrm>
          <a:off x="9302987" y="2719288"/>
          <a:ext cx="468000" cy="741680"/>
        </p:xfrm>
        <a:graphic>
          <a:graphicData uri="http://schemas.openxmlformats.org/drawingml/2006/table">
            <a:tbl>
              <a:tblPr>
                <a:tableStyleId>{5C22544A-7EE6-4342-B048-85BDC9FD1C3A}</a:tableStyleId>
              </a:tblPr>
              <a:tblGrid>
                <a:gridCol w="468000">
                  <a:extLst>
                    <a:ext uri="{9D8B030D-6E8A-4147-A177-3AD203B41FA5}">
                      <a16:colId xmlns:a16="http://schemas.microsoft.com/office/drawing/2014/main" val="20000"/>
                    </a:ext>
                  </a:extLst>
                </a:gridCol>
              </a:tblGrid>
              <a:tr h="370840">
                <a:tc>
                  <a:txBody>
                    <a:bodyPr/>
                    <a:lstStyle/>
                    <a:p>
                      <a:pPr algn="ctr"/>
                      <a:r>
                        <a:rPr lang="en-US" altLang="zh-CN" sz="1600" smtClean="0"/>
                        <a:t>p</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endParaRPr lang="zh-CN" altLang="en-US" sz="1600"/>
                    </a:p>
                  </a:txBody>
                  <a:tcPr anchor="ctr">
                    <a:lnR w="12700" cmpd="sng">
                      <a:noFill/>
                    </a:lnR>
                    <a:lnT w="12700" cmpd="sng">
                      <a:noFill/>
                    </a:lnT>
                    <a:lnB w="12700" cmpd="sng">
                      <a:noFill/>
                    </a:lnB>
                  </a:tcPr>
                </a:tc>
                <a:extLst>
                  <a:ext uri="{0D108BD9-81ED-4DB2-BD59-A6C34878D82A}">
                    <a16:rowId xmlns:a16="http://schemas.microsoft.com/office/drawing/2014/main" val="10001"/>
                  </a:ext>
                </a:extLst>
              </a:tr>
            </a:tbl>
          </a:graphicData>
        </a:graphic>
      </p:graphicFrame>
      <p:cxnSp>
        <p:nvCxnSpPr>
          <p:cNvPr id="9" name="直接箭头连接符 8"/>
          <p:cNvCxnSpPr/>
          <p:nvPr/>
        </p:nvCxnSpPr>
        <p:spPr>
          <a:xfrm flipV="1">
            <a:off x="10426148" y="2898843"/>
            <a:ext cx="186729" cy="71900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10424819" y="2944938"/>
            <a:ext cx="186729" cy="701302"/>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5" name="直接连接符 34"/>
          <p:cNvCxnSpPr>
            <a:endCxn id="22" idx="1"/>
          </p:cNvCxnSpPr>
          <p:nvPr/>
        </p:nvCxnSpPr>
        <p:spPr>
          <a:xfrm>
            <a:off x="9225434" y="1892808"/>
            <a:ext cx="0" cy="2040004"/>
          </a:xfrm>
          <a:prstGeom prst="line">
            <a:avLst/>
          </a:prstGeom>
          <a:ln>
            <a:gradFill>
              <a:gsLst>
                <a:gs pos="0">
                  <a:schemeClr val="accent1"/>
                </a:gs>
                <a:gs pos="33000">
                  <a:schemeClr val="bg1"/>
                </a:gs>
                <a:gs pos="66000">
                  <a:schemeClr val="bg1"/>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38" name="KSO_Shape"/>
          <p:cNvSpPr/>
          <p:nvPr/>
        </p:nvSpPr>
        <p:spPr>
          <a:xfrm flipV="1">
            <a:off x="5717791" y="4145069"/>
            <a:ext cx="1696498" cy="786364"/>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5"/>
            <a:ext cx="10999304" cy="44412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a:solidFill>
                  <a:srgbClr val="FFFFFF"/>
                </a:solidFill>
                <a:latin typeface="+mn-ea"/>
                <a:ea typeface="+mn-ea"/>
              </a:rPr>
              <a:t>(6) </a:t>
            </a:r>
            <a:r>
              <a:rPr lang="zh-CN" altLang="en-US" sz="1800">
                <a:solidFill>
                  <a:srgbClr val="FFFFFF"/>
                </a:solidFill>
                <a:latin typeface="+mn-ea"/>
                <a:ea typeface="+mn-ea"/>
              </a:rPr>
              <a:t>有关指针变量的归纳比较</a:t>
            </a:r>
            <a:endParaRPr lang="en-US" altLang="zh-CN" sz="1300" smtClean="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4" name="表格 3"/>
          <p:cNvGraphicFramePr>
            <a:graphicFrameLocks noGrp="1"/>
          </p:cNvGraphicFramePr>
          <p:nvPr/>
        </p:nvGraphicFramePr>
        <p:xfrm>
          <a:off x="2829668" y="2159360"/>
          <a:ext cx="8640000" cy="3688080"/>
        </p:xfrm>
        <a:graphic>
          <a:graphicData uri="http://schemas.openxmlformats.org/drawingml/2006/table">
            <a:tbl>
              <a:tblPr firstRow="1">
                <a:tableStyleId>{5C22544A-7EE6-4342-B048-85BDC9FD1C3A}</a:tableStyleId>
              </a:tblPr>
              <a:tblGrid>
                <a:gridCol w="1440000">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5760000">
                  <a:extLst>
                    <a:ext uri="{9D8B030D-6E8A-4147-A177-3AD203B41FA5}">
                      <a16:colId xmlns:a16="http://schemas.microsoft.com/office/drawing/2014/main" val="20002"/>
                    </a:ext>
                  </a:extLst>
                </a:gridCol>
              </a:tblGrid>
              <a:tr h="203413">
                <a:tc>
                  <a:txBody>
                    <a:bodyPr/>
                    <a:lstStyle/>
                    <a:p>
                      <a:pPr algn="ctr"/>
                      <a:r>
                        <a:rPr lang="zh-CN" altLang="en-US" sz="1600" smtClean="0"/>
                        <a:t>变量定义</a:t>
                      </a:r>
                      <a:endParaRPr lang="zh-CN" altLang="en-US" sz="1600"/>
                    </a:p>
                  </a:txBody>
                  <a:tcPr/>
                </a:tc>
                <a:tc>
                  <a:txBody>
                    <a:bodyPr/>
                    <a:lstStyle/>
                    <a:p>
                      <a:pPr algn="ctr"/>
                      <a:r>
                        <a:rPr lang="zh-CN" altLang="en-US" sz="1600" smtClean="0"/>
                        <a:t>类型表示</a:t>
                      </a:r>
                      <a:endParaRPr lang="zh-CN" altLang="en-US" sz="1600"/>
                    </a:p>
                  </a:txBody>
                  <a:tcPr/>
                </a:tc>
                <a:tc>
                  <a:txBody>
                    <a:bodyPr/>
                    <a:lstStyle/>
                    <a:p>
                      <a:pPr algn="ctr"/>
                      <a:r>
                        <a:rPr lang="zh-CN" altLang="en-US" sz="1600" smtClean="0"/>
                        <a:t>含义</a:t>
                      </a:r>
                      <a:endParaRPr lang="zh-CN" altLang="en-US" sz="1600"/>
                    </a:p>
                  </a:txBody>
                  <a:tcPr/>
                </a:tc>
                <a:extLst>
                  <a:ext uri="{0D108BD9-81ED-4DB2-BD59-A6C34878D82A}">
                    <a16:rowId xmlns:a16="http://schemas.microsoft.com/office/drawing/2014/main" val="10000"/>
                  </a:ext>
                </a:extLst>
              </a:tr>
              <a:tr h="203413">
                <a:tc>
                  <a:txBody>
                    <a:bodyPr/>
                    <a:lstStyle/>
                    <a:p>
                      <a:r>
                        <a:rPr lang="en-US" altLang="zh-CN" sz="1600" smtClean="0"/>
                        <a:t>int i;</a:t>
                      </a:r>
                      <a:endParaRPr lang="zh-CN" altLang="en-US" sz="1600"/>
                    </a:p>
                  </a:txBody>
                  <a:tcPr/>
                </a:tc>
                <a:tc>
                  <a:txBody>
                    <a:bodyPr/>
                    <a:lstStyle/>
                    <a:p>
                      <a:r>
                        <a:rPr lang="en-US" altLang="zh-CN" sz="1600" smtClean="0"/>
                        <a:t>int</a:t>
                      </a:r>
                      <a:endParaRPr lang="zh-CN" altLang="en-US" sz="1600"/>
                    </a:p>
                  </a:txBody>
                  <a:tcPr/>
                </a:tc>
                <a:tc>
                  <a:txBody>
                    <a:bodyPr/>
                    <a:lstStyle/>
                    <a:p>
                      <a:r>
                        <a:rPr lang="zh-CN" altLang="en-US" sz="1600" smtClean="0"/>
                        <a:t>定义整型变量</a:t>
                      </a:r>
                      <a:r>
                        <a:rPr lang="en-US" altLang="zh-CN" sz="1600" smtClean="0"/>
                        <a:t>i</a:t>
                      </a:r>
                      <a:endParaRPr lang="zh-CN" altLang="en-US" sz="1600"/>
                    </a:p>
                  </a:txBody>
                  <a:tcPr/>
                </a:tc>
                <a:extLst>
                  <a:ext uri="{0D108BD9-81ED-4DB2-BD59-A6C34878D82A}">
                    <a16:rowId xmlns:a16="http://schemas.microsoft.com/office/drawing/2014/main" val="10001"/>
                  </a:ext>
                </a:extLst>
              </a:tr>
              <a:tr h="203413">
                <a:tc>
                  <a:txBody>
                    <a:bodyPr/>
                    <a:lstStyle/>
                    <a:p>
                      <a:r>
                        <a:rPr lang="en-US" altLang="zh-CN" sz="1600" smtClean="0"/>
                        <a:t>int *p;</a:t>
                      </a:r>
                      <a:endParaRPr lang="zh-CN" altLang="en-US" sz="1600"/>
                    </a:p>
                  </a:txBody>
                  <a:tcPr/>
                </a:tc>
                <a:tc>
                  <a:txBody>
                    <a:bodyPr/>
                    <a:lstStyle/>
                    <a:p>
                      <a:r>
                        <a:rPr lang="en-US" altLang="zh-CN" sz="1600" smtClean="0"/>
                        <a:t>int *</a:t>
                      </a:r>
                      <a:endParaRPr lang="zh-CN" altLang="en-US" sz="1600"/>
                    </a:p>
                  </a:txBody>
                  <a:tcPr/>
                </a:tc>
                <a:tc>
                  <a:txBody>
                    <a:bodyPr/>
                    <a:lstStyle/>
                    <a:p>
                      <a:r>
                        <a:rPr lang="zh-CN" altLang="en-US" sz="1600" smtClean="0"/>
                        <a:t>定义</a:t>
                      </a:r>
                      <a:r>
                        <a:rPr lang="en-US" altLang="zh-CN" sz="1600" smtClean="0"/>
                        <a:t>p</a:t>
                      </a:r>
                      <a:r>
                        <a:rPr lang="zh-CN" altLang="en-US" sz="1600" smtClean="0"/>
                        <a:t>为指向整型数据的指针变量</a:t>
                      </a:r>
                      <a:endParaRPr lang="zh-CN" altLang="en-US" sz="1600"/>
                    </a:p>
                  </a:txBody>
                  <a:tcPr/>
                </a:tc>
                <a:extLst>
                  <a:ext uri="{0D108BD9-81ED-4DB2-BD59-A6C34878D82A}">
                    <a16:rowId xmlns:a16="http://schemas.microsoft.com/office/drawing/2014/main" val="10002"/>
                  </a:ext>
                </a:extLst>
              </a:tr>
              <a:tr h="203413">
                <a:tc>
                  <a:txBody>
                    <a:bodyPr/>
                    <a:lstStyle/>
                    <a:p>
                      <a:r>
                        <a:rPr lang="en-US" altLang="zh-CN" sz="1600" smtClean="0"/>
                        <a:t>int a[5];</a:t>
                      </a:r>
                      <a:endParaRPr lang="zh-CN" altLang="en-US" sz="1600"/>
                    </a:p>
                  </a:txBody>
                  <a:tcPr/>
                </a:tc>
                <a:tc>
                  <a:txBody>
                    <a:bodyPr/>
                    <a:lstStyle/>
                    <a:p>
                      <a:r>
                        <a:rPr lang="en-US" altLang="zh-CN" sz="1600" smtClean="0"/>
                        <a:t>int [5]</a:t>
                      </a:r>
                      <a:endParaRPr lang="zh-CN" altLang="en-US" sz="1600"/>
                    </a:p>
                  </a:txBody>
                  <a:tcPr/>
                </a:tc>
                <a:tc>
                  <a:txBody>
                    <a:bodyPr/>
                    <a:lstStyle/>
                    <a:p>
                      <a:r>
                        <a:rPr lang="zh-CN" altLang="en-US" sz="1600" smtClean="0"/>
                        <a:t>定义整型数组</a:t>
                      </a:r>
                      <a:r>
                        <a:rPr lang="en-US" altLang="zh-CN" sz="1600" smtClean="0"/>
                        <a:t>a</a:t>
                      </a:r>
                      <a:r>
                        <a:rPr lang="zh-CN" altLang="en-US" sz="1600" smtClean="0"/>
                        <a:t>，它有</a:t>
                      </a:r>
                      <a:r>
                        <a:rPr lang="en-US" altLang="zh-CN" sz="1600" smtClean="0"/>
                        <a:t>5</a:t>
                      </a:r>
                      <a:r>
                        <a:rPr lang="zh-CN" altLang="en-US" sz="1600" smtClean="0"/>
                        <a:t>个元素</a:t>
                      </a:r>
                      <a:endParaRPr lang="zh-CN" altLang="en-US" sz="1600"/>
                    </a:p>
                  </a:txBody>
                  <a:tcPr/>
                </a:tc>
                <a:extLst>
                  <a:ext uri="{0D108BD9-81ED-4DB2-BD59-A6C34878D82A}">
                    <a16:rowId xmlns:a16="http://schemas.microsoft.com/office/drawing/2014/main" val="10003"/>
                  </a:ext>
                </a:extLst>
              </a:tr>
              <a:tr h="203413">
                <a:tc>
                  <a:txBody>
                    <a:bodyPr/>
                    <a:lstStyle/>
                    <a:p>
                      <a:r>
                        <a:rPr lang="en-US" altLang="zh-CN" sz="1600" smtClean="0"/>
                        <a:t>int *p[4];</a:t>
                      </a:r>
                      <a:endParaRPr lang="zh-CN" altLang="en-US" sz="1600"/>
                    </a:p>
                  </a:txBody>
                  <a:tcPr/>
                </a:tc>
                <a:tc>
                  <a:txBody>
                    <a:bodyPr/>
                    <a:lstStyle/>
                    <a:p>
                      <a:r>
                        <a:rPr lang="en-US" altLang="zh-CN" sz="1600" smtClean="0"/>
                        <a:t>int *[4]</a:t>
                      </a:r>
                      <a:endParaRPr lang="zh-CN" altLang="en-US" sz="1600"/>
                    </a:p>
                  </a:txBody>
                  <a:tcPr/>
                </a:tc>
                <a:tc>
                  <a:txBody>
                    <a:bodyPr/>
                    <a:lstStyle/>
                    <a:p>
                      <a:r>
                        <a:rPr lang="zh-CN" altLang="en-US" sz="1600" smtClean="0"/>
                        <a:t>定义指针数组</a:t>
                      </a:r>
                      <a:r>
                        <a:rPr lang="en-US" altLang="zh-CN" sz="1600" smtClean="0"/>
                        <a:t>p</a:t>
                      </a:r>
                      <a:r>
                        <a:rPr lang="zh-CN" altLang="en-US" sz="1600" smtClean="0"/>
                        <a:t>，它由</a:t>
                      </a:r>
                      <a:r>
                        <a:rPr lang="en-US" altLang="zh-CN" sz="1600" smtClean="0"/>
                        <a:t>4</a:t>
                      </a:r>
                      <a:r>
                        <a:rPr lang="zh-CN" altLang="en-US" sz="1600" smtClean="0"/>
                        <a:t>个指向整型数据的指针元素组成</a:t>
                      </a:r>
                      <a:endParaRPr lang="zh-CN" altLang="en-US" sz="1600"/>
                    </a:p>
                  </a:txBody>
                  <a:tcPr/>
                </a:tc>
                <a:extLst>
                  <a:ext uri="{0D108BD9-81ED-4DB2-BD59-A6C34878D82A}">
                    <a16:rowId xmlns:a16="http://schemas.microsoft.com/office/drawing/2014/main" val="10004"/>
                  </a:ext>
                </a:extLst>
              </a:tr>
              <a:tr h="203413">
                <a:tc>
                  <a:txBody>
                    <a:bodyPr/>
                    <a:lstStyle/>
                    <a:p>
                      <a:r>
                        <a:rPr lang="en-US" altLang="zh-CN" sz="1600" smtClean="0"/>
                        <a:t>int (*p)[4];</a:t>
                      </a:r>
                      <a:endParaRPr lang="zh-CN" altLang="en-US" sz="1600"/>
                    </a:p>
                  </a:txBody>
                  <a:tcPr/>
                </a:tc>
                <a:tc>
                  <a:txBody>
                    <a:bodyPr/>
                    <a:lstStyle/>
                    <a:p>
                      <a:r>
                        <a:rPr lang="en-US" altLang="zh-CN" sz="1600" smtClean="0"/>
                        <a:t>int (</a:t>
                      </a:r>
                      <a:r>
                        <a:rPr lang="zh-CN" altLang="en-US" sz="1600" smtClean="0"/>
                        <a:t>*</a:t>
                      </a:r>
                      <a:r>
                        <a:rPr lang="en-US" altLang="zh-CN" sz="1600" smtClean="0"/>
                        <a:t>)[4]</a:t>
                      </a:r>
                      <a:endParaRPr lang="zh-CN" altLang="en-US" sz="1600"/>
                    </a:p>
                  </a:txBody>
                  <a:tcPr/>
                </a:tc>
                <a:tc>
                  <a:txBody>
                    <a:bodyPr/>
                    <a:lstStyle/>
                    <a:p>
                      <a:r>
                        <a:rPr lang="en-US" altLang="zh-CN" sz="1600" smtClean="0"/>
                        <a:t>p</a:t>
                      </a:r>
                      <a:r>
                        <a:rPr lang="zh-CN" altLang="en-US" sz="1600" smtClean="0"/>
                        <a:t>为指向包含</a:t>
                      </a:r>
                      <a:r>
                        <a:rPr lang="en-US" altLang="zh-CN" sz="1600" smtClean="0"/>
                        <a:t>4</a:t>
                      </a:r>
                      <a:r>
                        <a:rPr lang="zh-CN" altLang="en-US" sz="1600" smtClean="0"/>
                        <a:t>个元素的一维数组的指针变量</a:t>
                      </a:r>
                      <a:endParaRPr lang="zh-CN" altLang="en-US" sz="1600"/>
                    </a:p>
                  </a:txBody>
                  <a:tcPr/>
                </a:tc>
                <a:extLst>
                  <a:ext uri="{0D108BD9-81ED-4DB2-BD59-A6C34878D82A}">
                    <a16:rowId xmlns:a16="http://schemas.microsoft.com/office/drawing/2014/main" val="10005"/>
                  </a:ext>
                </a:extLst>
              </a:tr>
              <a:tr h="203413">
                <a:tc>
                  <a:txBody>
                    <a:bodyPr/>
                    <a:lstStyle/>
                    <a:p>
                      <a:r>
                        <a:rPr lang="en-US" altLang="zh-CN" sz="1600" smtClean="0"/>
                        <a:t>int f();</a:t>
                      </a:r>
                      <a:endParaRPr lang="zh-CN" altLang="en-US" sz="1600"/>
                    </a:p>
                  </a:txBody>
                  <a:tcPr/>
                </a:tc>
                <a:tc>
                  <a:txBody>
                    <a:bodyPr/>
                    <a:lstStyle/>
                    <a:p>
                      <a:r>
                        <a:rPr lang="en-US" altLang="zh-CN" sz="1600" smtClean="0"/>
                        <a:t>int ()</a:t>
                      </a:r>
                      <a:endParaRPr lang="zh-CN" altLang="en-US" sz="1600"/>
                    </a:p>
                  </a:txBody>
                  <a:tcPr/>
                </a:tc>
                <a:tc>
                  <a:txBody>
                    <a:bodyPr/>
                    <a:lstStyle/>
                    <a:p>
                      <a:r>
                        <a:rPr lang="en-US" altLang="zh-CN" sz="1600" smtClean="0"/>
                        <a:t>f</a:t>
                      </a:r>
                      <a:r>
                        <a:rPr lang="zh-CN" altLang="en-US" sz="1600" smtClean="0"/>
                        <a:t>为返回整型函数值的函数</a:t>
                      </a:r>
                      <a:endParaRPr lang="zh-CN" altLang="en-US" sz="1600"/>
                    </a:p>
                  </a:txBody>
                  <a:tcPr/>
                </a:tc>
                <a:extLst>
                  <a:ext uri="{0D108BD9-81ED-4DB2-BD59-A6C34878D82A}">
                    <a16:rowId xmlns:a16="http://schemas.microsoft.com/office/drawing/2014/main" val="10006"/>
                  </a:ext>
                </a:extLst>
              </a:tr>
              <a:tr h="203413">
                <a:tc>
                  <a:txBody>
                    <a:bodyPr/>
                    <a:lstStyle/>
                    <a:p>
                      <a:r>
                        <a:rPr lang="en-US" altLang="zh-CN" sz="1600" smtClean="0"/>
                        <a:t>int *p();</a:t>
                      </a:r>
                      <a:endParaRPr lang="zh-CN" altLang="en-US" sz="1600"/>
                    </a:p>
                  </a:txBody>
                  <a:tcPr/>
                </a:tc>
                <a:tc>
                  <a:txBody>
                    <a:bodyPr/>
                    <a:lstStyle/>
                    <a:p>
                      <a:r>
                        <a:rPr lang="en-US" altLang="zh-CN" sz="1600" smtClean="0"/>
                        <a:t>int *()</a:t>
                      </a:r>
                      <a:endParaRPr lang="zh-CN" altLang="en-US" sz="1600"/>
                    </a:p>
                  </a:txBody>
                  <a:tcPr/>
                </a:tc>
                <a:tc>
                  <a:txBody>
                    <a:bodyPr/>
                    <a:lstStyle/>
                    <a:p>
                      <a:r>
                        <a:rPr lang="en-US" altLang="zh-CN" sz="1600" smtClean="0"/>
                        <a:t>p</a:t>
                      </a:r>
                      <a:r>
                        <a:rPr lang="zh-CN" altLang="en-US" sz="1600" smtClean="0"/>
                        <a:t>为返回一个指针的函数，该指针指向整型数据</a:t>
                      </a:r>
                      <a:endParaRPr lang="zh-CN" altLang="en-US" sz="1600"/>
                    </a:p>
                  </a:txBody>
                  <a:tcPr/>
                </a:tc>
                <a:extLst>
                  <a:ext uri="{0D108BD9-81ED-4DB2-BD59-A6C34878D82A}">
                    <a16:rowId xmlns:a16="http://schemas.microsoft.com/office/drawing/2014/main" val="10007"/>
                  </a:ext>
                </a:extLst>
              </a:tr>
              <a:tr h="203413">
                <a:tc>
                  <a:txBody>
                    <a:bodyPr/>
                    <a:lstStyle/>
                    <a:p>
                      <a:r>
                        <a:rPr lang="en-US" altLang="zh-CN" sz="1600" smtClean="0"/>
                        <a:t>int (*p)();</a:t>
                      </a:r>
                      <a:endParaRPr lang="zh-CN" altLang="en-US" sz="1600"/>
                    </a:p>
                  </a:txBody>
                  <a:tcPr/>
                </a:tc>
                <a:tc>
                  <a:txBody>
                    <a:bodyPr/>
                    <a:lstStyle/>
                    <a:p>
                      <a:r>
                        <a:rPr lang="en-US" altLang="zh-CN" sz="1600" smtClean="0"/>
                        <a:t>int (*)()</a:t>
                      </a:r>
                      <a:endParaRPr lang="zh-CN" altLang="en-US" sz="1600"/>
                    </a:p>
                  </a:txBody>
                  <a:tcPr/>
                </a:tc>
                <a:tc>
                  <a:txBody>
                    <a:bodyPr/>
                    <a:lstStyle/>
                    <a:p>
                      <a:r>
                        <a:rPr lang="en-US" altLang="zh-CN" sz="1600" smtClean="0"/>
                        <a:t>p</a:t>
                      </a:r>
                      <a:r>
                        <a:rPr lang="zh-CN" altLang="en-US" sz="1600" smtClean="0"/>
                        <a:t>为指向函数的指针，该函数返回一个整型值</a:t>
                      </a:r>
                      <a:endParaRPr lang="zh-CN" altLang="en-US" sz="1600"/>
                    </a:p>
                  </a:txBody>
                  <a:tcPr/>
                </a:tc>
                <a:extLst>
                  <a:ext uri="{0D108BD9-81ED-4DB2-BD59-A6C34878D82A}">
                    <a16:rowId xmlns:a16="http://schemas.microsoft.com/office/drawing/2014/main" val="10008"/>
                  </a:ext>
                </a:extLst>
              </a:tr>
              <a:tr h="203413">
                <a:tc>
                  <a:txBody>
                    <a:bodyPr/>
                    <a:lstStyle/>
                    <a:p>
                      <a:r>
                        <a:rPr lang="en-US" altLang="zh-CN" sz="1600" smtClean="0"/>
                        <a:t>int **p;</a:t>
                      </a:r>
                      <a:endParaRPr lang="zh-CN" altLang="en-US" sz="1600"/>
                    </a:p>
                  </a:txBody>
                  <a:tcPr/>
                </a:tc>
                <a:tc>
                  <a:txBody>
                    <a:bodyPr/>
                    <a:lstStyle/>
                    <a:p>
                      <a:r>
                        <a:rPr lang="en-US" altLang="zh-CN" sz="1600" smtClean="0"/>
                        <a:t>int **</a:t>
                      </a:r>
                      <a:endParaRPr lang="zh-CN" altLang="en-US" sz="1600"/>
                    </a:p>
                  </a:txBody>
                  <a:tcPr/>
                </a:tc>
                <a:tc>
                  <a:txBody>
                    <a:bodyPr/>
                    <a:lstStyle/>
                    <a:p>
                      <a:r>
                        <a:rPr lang="en-US" altLang="zh-CN" sz="1600" smtClean="0"/>
                        <a:t>p</a:t>
                      </a:r>
                      <a:r>
                        <a:rPr lang="zh-CN" altLang="en-US" sz="1600" smtClean="0"/>
                        <a:t>是一个指针变量，它指向一个指向整型数据的指针变量</a:t>
                      </a:r>
                      <a:endParaRPr lang="zh-CN" altLang="en-US" sz="1600"/>
                    </a:p>
                  </a:txBody>
                  <a:tcPr/>
                </a:tc>
                <a:extLst>
                  <a:ext uri="{0D108BD9-81ED-4DB2-BD59-A6C34878D82A}">
                    <a16:rowId xmlns:a16="http://schemas.microsoft.com/office/drawing/2014/main" val="10009"/>
                  </a:ext>
                </a:extLst>
              </a:tr>
              <a:tr h="203413">
                <a:tc>
                  <a:txBody>
                    <a:bodyPr/>
                    <a:lstStyle/>
                    <a:p>
                      <a:r>
                        <a:rPr lang="en-US" altLang="zh-CN" sz="1600" smtClean="0"/>
                        <a:t>void *p;</a:t>
                      </a:r>
                      <a:endParaRPr lang="zh-CN" altLang="en-US" sz="1600"/>
                    </a:p>
                  </a:txBody>
                  <a:tcPr/>
                </a:tc>
                <a:tc>
                  <a:txBody>
                    <a:bodyPr/>
                    <a:lstStyle/>
                    <a:p>
                      <a:r>
                        <a:rPr lang="en-US" altLang="zh-CN" sz="1600" smtClean="0"/>
                        <a:t>void *</a:t>
                      </a:r>
                      <a:endParaRPr lang="zh-CN" altLang="en-US" sz="1600"/>
                    </a:p>
                  </a:txBody>
                  <a:tcPr/>
                </a:tc>
                <a:tc>
                  <a:txBody>
                    <a:bodyPr/>
                    <a:lstStyle/>
                    <a:p>
                      <a:r>
                        <a:rPr lang="en-US" altLang="zh-CN" sz="1600" smtClean="0"/>
                        <a:t>p</a:t>
                      </a:r>
                      <a:r>
                        <a:rPr lang="zh-CN" altLang="en-US" sz="1600" smtClean="0"/>
                        <a:t>是一个指针变量，基类型为</a:t>
                      </a:r>
                      <a:r>
                        <a:rPr lang="en-US" altLang="zh-CN" sz="1600" smtClean="0"/>
                        <a:t>void(</a:t>
                      </a:r>
                      <a:r>
                        <a:rPr lang="zh-CN" altLang="en-US" sz="1600" smtClean="0"/>
                        <a:t>空类型</a:t>
                      </a:r>
                      <a:r>
                        <a:rPr lang="en-US" altLang="zh-CN" sz="1600" smtClean="0"/>
                        <a:t>)</a:t>
                      </a:r>
                      <a:r>
                        <a:rPr lang="zh-CN" altLang="en-US" sz="1600" smtClean="0"/>
                        <a:t>，不指向具体的对象</a:t>
                      </a:r>
                      <a:endParaRPr lang="zh-CN" altLang="en-US" sz="1600"/>
                    </a:p>
                  </a:txBody>
                  <a:tcPr/>
                </a:tc>
                <a:extLst>
                  <a:ext uri="{0D108BD9-81ED-4DB2-BD59-A6C34878D82A}">
                    <a16:rowId xmlns:a16="http://schemas.microsoft.com/office/drawing/2014/main" val="10010"/>
                  </a:ext>
                </a:extLst>
              </a:tr>
            </a:tbl>
          </a:graphicData>
        </a:graphic>
      </p:graphicFrame>
    </p:spTree>
    <p:custDataLst>
      <p:tags r:id="rId1"/>
    </p:custData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50930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smtClean="0">
                <a:solidFill>
                  <a:srgbClr val="FFFFFF"/>
                </a:solidFill>
                <a:latin typeface="+mn-ea"/>
                <a:ea typeface="+mn-ea"/>
              </a:rPr>
              <a:t>(7) </a:t>
            </a:r>
            <a:r>
              <a:rPr lang="zh-CN" altLang="en-US" sz="1800" smtClean="0">
                <a:solidFill>
                  <a:srgbClr val="FFFFFF"/>
                </a:solidFill>
                <a:latin typeface="+mn-ea"/>
                <a:ea typeface="+mn-ea"/>
              </a:rPr>
              <a:t>指针运算</a:t>
            </a:r>
            <a:endParaRPr lang="en-US" altLang="zh-CN" sz="1800" smtClean="0">
              <a:solidFill>
                <a:srgbClr val="FFFFFF"/>
              </a:solidFill>
              <a:latin typeface="+mn-ea"/>
              <a:ea typeface="+mn-ea"/>
            </a:endParaRPr>
          </a:p>
          <a:p>
            <a:pPr lvl="1">
              <a:lnSpc>
                <a:spcPct val="150000"/>
              </a:lnSpc>
              <a:spcBef>
                <a:spcPct val="0"/>
              </a:spcBef>
              <a:buNone/>
            </a:pPr>
            <a:r>
              <a:rPr lang="en-US" altLang="zh-CN" smtClean="0">
                <a:solidFill>
                  <a:srgbClr val="FFFFFF"/>
                </a:solidFill>
                <a:latin typeface="+mn-ea"/>
                <a:ea typeface="+mn-ea"/>
              </a:rPr>
              <a:t>① </a:t>
            </a:r>
            <a:r>
              <a:rPr lang="zh-CN" altLang="en-US" smtClean="0">
                <a:solidFill>
                  <a:srgbClr val="FFFFFF"/>
                </a:solidFill>
                <a:latin typeface="+mn-ea"/>
                <a:ea typeface="+mn-ea"/>
              </a:rPr>
              <a:t>指针</a:t>
            </a:r>
            <a:r>
              <a:rPr lang="zh-CN" altLang="en-US">
                <a:solidFill>
                  <a:srgbClr val="FFFFFF"/>
                </a:solidFill>
                <a:latin typeface="+mn-ea"/>
                <a:ea typeface="+mn-ea"/>
              </a:rPr>
              <a:t>变量加（减）一个</a:t>
            </a:r>
            <a:r>
              <a:rPr lang="zh-CN" altLang="en-US" smtClean="0">
                <a:solidFill>
                  <a:srgbClr val="FFFFFF"/>
                </a:solidFill>
                <a:latin typeface="+mn-ea"/>
                <a:ea typeface="+mn-ea"/>
              </a:rPr>
              <a:t>整数。</a:t>
            </a:r>
            <a:endParaRPr lang="en-US" altLang="zh-CN" smtClean="0">
              <a:solidFill>
                <a:srgbClr val="FFFFFF"/>
              </a:solidFill>
              <a:latin typeface="+mn-ea"/>
              <a:ea typeface="+mn-ea"/>
            </a:endParaRPr>
          </a:p>
          <a:p>
            <a:pPr lvl="1">
              <a:lnSpc>
                <a:spcPct val="150000"/>
              </a:lnSpc>
              <a:spcBef>
                <a:spcPct val="0"/>
              </a:spcBef>
              <a:buNone/>
            </a:pPr>
            <a:endParaRPr lang="en-US" altLang="zh-CN" smtClean="0">
              <a:solidFill>
                <a:srgbClr val="FFFFFF"/>
              </a:solidFill>
              <a:latin typeface="+mn-ea"/>
              <a:ea typeface="+mn-ea"/>
            </a:endParaRPr>
          </a:p>
          <a:p>
            <a:pPr lvl="1">
              <a:lnSpc>
                <a:spcPct val="150000"/>
              </a:lnSpc>
              <a:spcBef>
                <a:spcPct val="0"/>
              </a:spcBef>
              <a:buNone/>
            </a:pPr>
            <a:r>
              <a:rPr lang="zh-CN" altLang="en-US" smtClean="0">
                <a:solidFill>
                  <a:srgbClr val="FFFFFF"/>
                </a:solidFill>
                <a:latin typeface="+mn-ea"/>
                <a:ea typeface="+mn-ea"/>
              </a:rPr>
              <a:t>② 指针</a:t>
            </a:r>
            <a:r>
              <a:rPr lang="zh-CN" altLang="en-US">
                <a:solidFill>
                  <a:srgbClr val="FFFFFF"/>
                </a:solidFill>
                <a:latin typeface="+mn-ea"/>
                <a:ea typeface="+mn-ea"/>
              </a:rPr>
              <a:t>变量赋值。将一个变量地址赋给一个指针变量。 不应把一个整数赋给指针变量。</a:t>
            </a:r>
            <a:endParaRPr lang="en-US" altLang="zh-CN" smtClean="0">
              <a:solidFill>
                <a:srgbClr val="FFFFFF"/>
              </a:solidFill>
              <a:latin typeface="+mn-ea"/>
              <a:ea typeface="+mn-ea"/>
            </a:endParaRPr>
          </a:p>
          <a:p>
            <a:pPr lvl="1">
              <a:lnSpc>
                <a:spcPct val="150000"/>
              </a:lnSpc>
              <a:spcBef>
                <a:spcPct val="0"/>
              </a:spcBef>
              <a:buNone/>
            </a:pPr>
            <a:endParaRPr lang="en-US" altLang="zh-CN">
              <a:solidFill>
                <a:srgbClr val="FFFFFF"/>
              </a:solidFill>
              <a:latin typeface="+mn-ea"/>
              <a:ea typeface="+mn-ea"/>
            </a:endParaRPr>
          </a:p>
          <a:p>
            <a:pPr lvl="1">
              <a:lnSpc>
                <a:spcPct val="150000"/>
              </a:lnSpc>
              <a:spcBef>
                <a:spcPct val="0"/>
              </a:spcBef>
              <a:buNone/>
            </a:pPr>
            <a:endParaRPr lang="en-US" altLang="zh-CN" smtClean="0">
              <a:solidFill>
                <a:srgbClr val="FFFFFF"/>
              </a:solidFill>
              <a:latin typeface="+mn-ea"/>
              <a:ea typeface="+mn-ea"/>
            </a:endParaRPr>
          </a:p>
          <a:p>
            <a:pPr lvl="1">
              <a:lnSpc>
                <a:spcPct val="150000"/>
              </a:lnSpc>
              <a:spcBef>
                <a:spcPct val="0"/>
              </a:spcBef>
              <a:buNone/>
            </a:pPr>
            <a:endParaRPr lang="en-US" altLang="zh-CN">
              <a:solidFill>
                <a:srgbClr val="FFFFFF"/>
              </a:solidFill>
              <a:latin typeface="+mn-ea"/>
              <a:ea typeface="+mn-ea"/>
            </a:endParaRPr>
          </a:p>
          <a:p>
            <a:pPr lvl="1">
              <a:lnSpc>
                <a:spcPct val="150000"/>
              </a:lnSpc>
              <a:spcBef>
                <a:spcPct val="0"/>
              </a:spcBef>
              <a:buNone/>
            </a:pPr>
            <a:endParaRPr lang="en-US" altLang="zh-CN" smtClean="0">
              <a:solidFill>
                <a:srgbClr val="FFFFFF"/>
              </a:solidFill>
              <a:latin typeface="+mn-ea"/>
              <a:ea typeface="+mn-ea"/>
            </a:endParaRPr>
          </a:p>
          <a:p>
            <a:pPr lvl="1">
              <a:lnSpc>
                <a:spcPct val="150000"/>
              </a:lnSpc>
              <a:spcBef>
                <a:spcPct val="0"/>
              </a:spcBef>
              <a:buNone/>
            </a:pPr>
            <a:r>
              <a:rPr lang="zh-CN" altLang="en-US" smtClean="0">
                <a:solidFill>
                  <a:srgbClr val="FFFFFF"/>
                </a:solidFill>
                <a:latin typeface="+mn-ea"/>
                <a:ea typeface="+mn-ea"/>
              </a:rPr>
              <a:t>③ 两</a:t>
            </a:r>
            <a:r>
              <a:rPr lang="zh-CN" altLang="en-US">
                <a:solidFill>
                  <a:srgbClr val="FFFFFF"/>
                </a:solidFill>
                <a:latin typeface="+mn-ea"/>
                <a:ea typeface="+mn-ea"/>
              </a:rPr>
              <a:t>个指针变量可以相减</a:t>
            </a:r>
            <a:r>
              <a:rPr lang="zh-CN" altLang="en-US" smtClean="0">
                <a:solidFill>
                  <a:srgbClr val="FFFFFF"/>
                </a:solidFill>
                <a:latin typeface="+mn-ea"/>
                <a:ea typeface="+mn-ea"/>
              </a:rPr>
              <a:t>。如果</a:t>
            </a:r>
            <a:r>
              <a:rPr lang="zh-CN" altLang="en-US">
                <a:solidFill>
                  <a:srgbClr val="FFFFFF"/>
                </a:solidFill>
                <a:latin typeface="+mn-ea"/>
                <a:ea typeface="+mn-ea"/>
              </a:rPr>
              <a:t>两个指针变量都指向同一个数组中的元素，则两个指针变量值之差是两个指针之间的元素</a:t>
            </a:r>
            <a:r>
              <a:rPr lang="zh-CN" altLang="en-US" smtClean="0">
                <a:solidFill>
                  <a:srgbClr val="FFFFFF"/>
                </a:solidFill>
                <a:latin typeface="+mn-ea"/>
                <a:ea typeface="+mn-ea"/>
              </a:rPr>
              <a:t>个数。</a:t>
            </a:r>
            <a:endParaRPr lang="en-US" altLang="zh-CN" smtClean="0">
              <a:solidFill>
                <a:srgbClr val="FFFFFF"/>
              </a:solidFill>
              <a:latin typeface="+mn-ea"/>
              <a:ea typeface="+mn-ea"/>
            </a:endParaRPr>
          </a:p>
          <a:p>
            <a:pPr lvl="1">
              <a:lnSpc>
                <a:spcPct val="150000"/>
              </a:lnSpc>
              <a:spcBef>
                <a:spcPct val="0"/>
              </a:spcBef>
              <a:buNone/>
            </a:pPr>
            <a:r>
              <a:rPr lang="zh-CN" altLang="en-US">
                <a:solidFill>
                  <a:srgbClr val="FFFFFF"/>
                </a:solidFill>
                <a:latin typeface="+mn-ea"/>
                <a:ea typeface="+mn-ea"/>
              </a:rPr>
              <a:t>④ 两个指针变量</a:t>
            </a:r>
            <a:r>
              <a:rPr lang="zh-CN" altLang="en-US" smtClean="0">
                <a:solidFill>
                  <a:srgbClr val="FFFFFF"/>
                </a:solidFill>
                <a:latin typeface="+mn-ea"/>
                <a:ea typeface="+mn-ea"/>
              </a:rPr>
              <a:t>比较。若</a:t>
            </a:r>
            <a:r>
              <a:rPr lang="zh-CN" altLang="en-US">
                <a:solidFill>
                  <a:srgbClr val="FFFFFF"/>
                </a:solidFill>
                <a:latin typeface="+mn-ea"/>
                <a:ea typeface="+mn-ea"/>
              </a:rPr>
              <a:t>两个指针指向同一个数组的元素，则可以进行比较。指向前面的元素的指针变量“小于”指向后面元素的指针变量。如果</a:t>
            </a:r>
            <a:r>
              <a:rPr lang="en-US" altLang="zh-CN">
                <a:solidFill>
                  <a:srgbClr val="FFFFFF"/>
                </a:solidFill>
                <a:latin typeface="+mn-ea"/>
                <a:ea typeface="+mn-ea"/>
              </a:rPr>
              <a:t>p1</a:t>
            </a:r>
            <a:r>
              <a:rPr lang="zh-CN" altLang="en-US">
                <a:solidFill>
                  <a:srgbClr val="FFFFFF"/>
                </a:solidFill>
                <a:latin typeface="+mn-ea"/>
                <a:ea typeface="+mn-ea"/>
              </a:rPr>
              <a:t>和</a:t>
            </a:r>
            <a:r>
              <a:rPr lang="en-US" altLang="zh-CN">
                <a:solidFill>
                  <a:srgbClr val="FFFFFF"/>
                </a:solidFill>
                <a:latin typeface="+mn-ea"/>
                <a:ea typeface="+mn-ea"/>
              </a:rPr>
              <a:t>p2</a:t>
            </a:r>
            <a:r>
              <a:rPr lang="zh-CN" altLang="en-US">
                <a:solidFill>
                  <a:srgbClr val="FFFFFF"/>
                </a:solidFill>
                <a:latin typeface="+mn-ea"/>
                <a:ea typeface="+mn-ea"/>
              </a:rPr>
              <a:t>不指向同一数组则比较无意义</a:t>
            </a:r>
            <a:r>
              <a:rPr lang="zh-CN" altLang="en-US" smtClean="0">
                <a:solidFill>
                  <a:srgbClr val="FFFFFF"/>
                </a:solidFill>
                <a:latin typeface="+mn-ea"/>
                <a:ea typeface="+mn-ea"/>
              </a:rPr>
              <a:t>。</a:t>
            </a:r>
            <a:endParaRPr lang="zh-CN" altLang="en-US">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p:cNvSpPr/>
          <p:nvPr/>
        </p:nvSpPr>
        <p:spPr>
          <a:xfrm>
            <a:off x="2061944" y="2531319"/>
            <a:ext cx="9260808" cy="406433"/>
          </a:xfrm>
          <a:prstGeom prst="roundRect">
            <a:avLst>
              <a:gd name="adj" fmla="val 1212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600" smtClean="0">
                <a:solidFill>
                  <a:schemeClr val="bg1"/>
                </a:solidFill>
              </a:rPr>
              <a:t>p++;		</a:t>
            </a:r>
            <a:r>
              <a:rPr lang="en-US" altLang="zh-CN" sz="1600" smtClean="0">
                <a:solidFill>
                  <a:srgbClr val="92D050"/>
                </a:solidFill>
              </a:rPr>
              <a:t>//</a:t>
            </a:r>
            <a:r>
              <a:rPr lang="zh-CN" altLang="en-US" sz="1600">
                <a:solidFill>
                  <a:srgbClr val="92D050"/>
                </a:solidFill>
              </a:rPr>
              <a:t>将该指针变量的原值</a:t>
            </a:r>
            <a:r>
              <a:rPr lang="en-US" altLang="zh-CN" sz="1600">
                <a:solidFill>
                  <a:srgbClr val="92D050"/>
                </a:solidFill>
              </a:rPr>
              <a:t>(</a:t>
            </a:r>
            <a:r>
              <a:rPr lang="zh-CN" altLang="en-US" sz="1600">
                <a:solidFill>
                  <a:srgbClr val="92D050"/>
                </a:solidFill>
              </a:rPr>
              <a:t>是一个地址</a:t>
            </a:r>
            <a:r>
              <a:rPr lang="en-US" altLang="zh-CN" sz="1600">
                <a:solidFill>
                  <a:srgbClr val="92D050"/>
                </a:solidFill>
              </a:rPr>
              <a:t>)</a:t>
            </a:r>
            <a:r>
              <a:rPr lang="zh-CN" altLang="en-US" sz="1600">
                <a:solidFill>
                  <a:srgbClr val="92D050"/>
                </a:solidFill>
              </a:rPr>
              <a:t>和它指向的变量所占用的存储单元的字节数相加</a:t>
            </a:r>
          </a:p>
        </p:txBody>
      </p:sp>
      <p:sp>
        <p:nvSpPr>
          <p:cNvPr id="9" name="圆角矩形 8"/>
          <p:cNvSpPr/>
          <p:nvPr/>
        </p:nvSpPr>
        <p:spPr>
          <a:xfrm>
            <a:off x="2061944" y="3292206"/>
            <a:ext cx="6576218" cy="1620262"/>
          </a:xfrm>
          <a:prstGeom prst="roundRect">
            <a:avLst>
              <a:gd name="adj" fmla="val 4320"/>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600">
                <a:solidFill>
                  <a:schemeClr val="bg1"/>
                </a:solidFill>
              </a:rPr>
              <a:t>p=&amp;a; </a:t>
            </a:r>
            <a:r>
              <a:rPr lang="en-US" altLang="zh-CN" sz="1600" smtClean="0">
                <a:solidFill>
                  <a:srgbClr val="92D050"/>
                </a:solidFill>
              </a:rPr>
              <a:t>		//</a:t>
            </a:r>
            <a:r>
              <a:rPr lang="zh-CN" altLang="en-US" sz="1600" smtClean="0">
                <a:solidFill>
                  <a:srgbClr val="92D050"/>
                </a:solidFill>
              </a:rPr>
              <a:t>将</a:t>
            </a:r>
            <a:r>
              <a:rPr lang="zh-CN" altLang="en-US" sz="1600">
                <a:solidFill>
                  <a:srgbClr val="92D050"/>
                </a:solidFill>
              </a:rPr>
              <a:t>变量</a:t>
            </a:r>
            <a:r>
              <a:rPr lang="en-US" altLang="zh-CN" sz="1600">
                <a:solidFill>
                  <a:srgbClr val="92D050"/>
                </a:solidFill>
              </a:rPr>
              <a:t>a</a:t>
            </a:r>
            <a:r>
              <a:rPr lang="zh-CN" altLang="en-US" sz="1600">
                <a:solidFill>
                  <a:srgbClr val="92D050"/>
                </a:solidFill>
              </a:rPr>
              <a:t>的地址赋给</a:t>
            </a:r>
            <a:r>
              <a:rPr lang="en-US" altLang="zh-CN" sz="1600" smtClean="0">
                <a:solidFill>
                  <a:srgbClr val="92D050"/>
                </a:solidFill>
              </a:rPr>
              <a:t>p</a:t>
            </a:r>
            <a:endParaRPr lang="zh-CN" altLang="en-US" sz="1600">
              <a:solidFill>
                <a:srgbClr val="92D050"/>
              </a:solidFill>
            </a:endParaRPr>
          </a:p>
          <a:p>
            <a:pPr defTabSz="363855">
              <a:lnSpc>
                <a:spcPct val="120000"/>
              </a:lnSpc>
            </a:pPr>
            <a:r>
              <a:rPr lang="en-US" altLang="zh-CN" sz="1600">
                <a:solidFill>
                  <a:schemeClr val="bg1"/>
                </a:solidFill>
              </a:rPr>
              <a:t>p=array; </a:t>
            </a:r>
            <a:r>
              <a:rPr lang="en-US" altLang="zh-CN" sz="1600" smtClean="0">
                <a:solidFill>
                  <a:srgbClr val="92D050"/>
                </a:solidFill>
              </a:rPr>
              <a:t>	//</a:t>
            </a:r>
            <a:r>
              <a:rPr lang="zh-CN" altLang="en-US" sz="1600" smtClean="0">
                <a:solidFill>
                  <a:srgbClr val="92D050"/>
                </a:solidFill>
              </a:rPr>
              <a:t>将</a:t>
            </a:r>
            <a:r>
              <a:rPr lang="zh-CN" altLang="en-US" sz="1600">
                <a:solidFill>
                  <a:srgbClr val="92D050"/>
                </a:solidFill>
              </a:rPr>
              <a:t>数组</a:t>
            </a:r>
            <a:r>
              <a:rPr lang="en-US" altLang="zh-CN" sz="1600">
                <a:solidFill>
                  <a:srgbClr val="92D050"/>
                </a:solidFill>
              </a:rPr>
              <a:t>array</a:t>
            </a:r>
            <a:r>
              <a:rPr lang="zh-CN" altLang="en-US" sz="1600">
                <a:solidFill>
                  <a:srgbClr val="92D050"/>
                </a:solidFill>
              </a:rPr>
              <a:t>首元素地址赋给</a:t>
            </a:r>
            <a:r>
              <a:rPr lang="en-US" altLang="zh-CN" sz="1600" smtClean="0">
                <a:solidFill>
                  <a:srgbClr val="92D050"/>
                </a:solidFill>
              </a:rPr>
              <a:t>p</a:t>
            </a:r>
            <a:endParaRPr lang="zh-CN" altLang="en-US" sz="1600">
              <a:solidFill>
                <a:srgbClr val="92D050"/>
              </a:solidFill>
            </a:endParaRPr>
          </a:p>
          <a:p>
            <a:pPr defTabSz="363855">
              <a:lnSpc>
                <a:spcPct val="120000"/>
              </a:lnSpc>
            </a:pPr>
            <a:r>
              <a:rPr lang="en-US" altLang="zh-CN" sz="1600">
                <a:solidFill>
                  <a:schemeClr val="bg1"/>
                </a:solidFill>
              </a:rPr>
              <a:t>p=&amp;array[i</a:t>
            </a:r>
            <a:r>
              <a:rPr lang="en-US" altLang="zh-CN" sz="1600" smtClean="0">
                <a:solidFill>
                  <a:schemeClr val="bg1"/>
                </a:solidFill>
              </a:rPr>
              <a:t>];	</a:t>
            </a:r>
            <a:r>
              <a:rPr lang="en-US" altLang="zh-CN" sz="1600" smtClean="0">
                <a:solidFill>
                  <a:srgbClr val="92D050"/>
                </a:solidFill>
              </a:rPr>
              <a:t>//</a:t>
            </a:r>
            <a:r>
              <a:rPr lang="zh-CN" altLang="en-US" sz="1600" smtClean="0">
                <a:solidFill>
                  <a:srgbClr val="92D050"/>
                </a:solidFill>
              </a:rPr>
              <a:t>将</a:t>
            </a:r>
            <a:r>
              <a:rPr lang="zh-CN" altLang="en-US" sz="1600">
                <a:solidFill>
                  <a:srgbClr val="92D050"/>
                </a:solidFill>
              </a:rPr>
              <a:t>数组</a:t>
            </a:r>
            <a:r>
              <a:rPr lang="en-US" altLang="zh-CN" sz="1600">
                <a:solidFill>
                  <a:srgbClr val="92D050"/>
                </a:solidFill>
              </a:rPr>
              <a:t>array</a:t>
            </a:r>
            <a:r>
              <a:rPr lang="zh-CN" altLang="en-US" sz="1600">
                <a:solidFill>
                  <a:srgbClr val="92D050"/>
                </a:solidFill>
              </a:rPr>
              <a:t>第</a:t>
            </a:r>
            <a:r>
              <a:rPr lang="en-US" altLang="zh-CN" sz="1600">
                <a:solidFill>
                  <a:srgbClr val="92D050"/>
                </a:solidFill>
              </a:rPr>
              <a:t>i</a:t>
            </a:r>
            <a:r>
              <a:rPr lang="zh-CN" altLang="en-US" sz="1600">
                <a:solidFill>
                  <a:srgbClr val="92D050"/>
                </a:solidFill>
              </a:rPr>
              <a:t>个元素的地址赋给</a:t>
            </a:r>
            <a:r>
              <a:rPr lang="en-US" altLang="zh-CN" sz="1600" smtClean="0">
                <a:solidFill>
                  <a:srgbClr val="92D050"/>
                </a:solidFill>
              </a:rPr>
              <a:t>p</a:t>
            </a:r>
            <a:endParaRPr lang="zh-CN" altLang="en-US" sz="1600">
              <a:solidFill>
                <a:srgbClr val="92D050"/>
              </a:solidFill>
            </a:endParaRPr>
          </a:p>
          <a:p>
            <a:pPr defTabSz="363855">
              <a:lnSpc>
                <a:spcPct val="120000"/>
              </a:lnSpc>
            </a:pPr>
            <a:r>
              <a:rPr lang="en-US" altLang="zh-CN" sz="1600">
                <a:solidFill>
                  <a:schemeClr val="bg1"/>
                </a:solidFill>
              </a:rPr>
              <a:t>p=max</a:t>
            </a:r>
            <a:r>
              <a:rPr lang="en-US" altLang="zh-CN" sz="1600" smtClean="0">
                <a:solidFill>
                  <a:schemeClr val="bg1"/>
                </a:solidFill>
              </a:rPr>
              <a:t>;	</a:t>
            </a:r>
            <a:r>
              <a:rPr lang="en-US" altLang="zh-CN" sz="1600" smtClean="0">
                <a:solidFill>
                  <a:srgbClr val="92D050"/>
                </a:solidFill>
              </a:rPr>
              <a:t>	//max</a:t>
            </a:r>
            <a:r>
              <a:rPr lang="zh-CN" altLang="en-US" sz="1600">
                <a:solidFill>
                  <a:srgbClr val="92D050"/>
                </a:solidFill>
              </a:rPr>
              <a:t>为已定义的函数，将ｍ</a:t>
            </a:r>
            <a:r>
              <a:rPr lang="en-US" altLang="zh-CN" sz="1600">
                <a:solidFill>
                  <a:srgbClr val="92D050"/>
                </a:solidFill>
              </a:rPr>
              <a:t>ax</a:t>
            </a:r>
            <a:r>
              <a:rPr lang="zh-CN" altLang="en-US" sz="1600">
                <a:solidFill>
                  <a:srgbClr val="92D050"/>
                </a:solidFill>
              </a:rPr>
              <a:t>的入口地址赋给</a:t>
            </a:r>
            <a:r>
              <a:rPr lang="en-US" altLang="zh-CN" sz="1600" smtClean="0">
                <a:solidFill>
                  <a:srgbClr val="92D050"/>
                </a:solidFill>
              </a:rPr>
              <a:t>p</a:t>
            </a:r>
            <a:endParaRPr lang="zh-CN" altLang="en-US" sz="1600">
              <a:solidFill>
                <a:srgbClr val="92D050"/>
              </a:solidFill>
            </a:endParaRPr>
          </a:p>
          <a:p>
            <a:pPr defTabSz="363855">
              <a:lnSpc>
                <a:spcPct val="120000"/>
              </a:lnSpc>
            </a:pPr>
            <a:r>
              <a:rPr lang="en-US" altLang="zh-CN" sz="1600" smtClean="0">
                <a:solidFill>
                  <a:schemeClr val="bg1"/>
                </a:solidFill>
              </a:rPr>
              <a:t>p1=p2;</a:t>
            </a:r>
            <a:r>
              <a:rPr lang="en-US" altLang="zh-CN" sz="1600" smtClean="0">
                <a:solidFill>
                  <a:srgbClr val="92D050"/>
                </a:solidFill>
              </a:rPr>
              <a:t>		//p1</a:t>
            </a:r>
            <a:r>
              <a:rPr lang="zh-CN" altLang="en-US" sz="1600">
                <a:solidFill>
                  <a:srgbClr val="92D050"/>
                </a:solidFill>
              </a:rPr>
              <a:t>和</a:t>
            </a:r>
            <a:r>
              <a:rPr lang="en-US" altLang="zh-CN" sz="1600">
                <a:solidFill>
                  <a:srgbClr val="92D050"/>
                </a:solidFill>
              </a:rPr>
              <a:t>p2</a:t>
            </a:r>
            <a:r>
              <a:rPr lang="zh-CN" altLang="en-US" sz="1600">
                <a:solidFill>
                  <a:srgbClr val="92D050"/>
                </a:solidFill>
              </a:rPr>
              <a:t>是基类型相同指针变量，将</a:t>
            </a:r>
            <a:r>
              <a:rPr lang="en-US" altLang="zh-CN" sz="1600">
                <a:solidFill>
                  <a:srgbClr val="92D050"/>
                </a:solidFill>
              </a:rPr>
              <a:t>p2</a:t>
            </a:r>
            <a:r>
              <a:rPr lang="zh-CN" altLang="en-US" sz="1600">
                <a:solidFill>
                  <a:srgbClr val="92D050"/>
                </a:solidFill>
              </a:rPr>
              <a:t>的值赋给</a:t>
            </a:r>
            <a:r>
              <a:rPr lang="en-US" altLang="zh-CN" sz="1600" smtClean="0">
                <a:solidFill>
                  <a:srgbClr val="92D050"/>
                </a:solidFill>
              </a:rPr>
              <a:t>p1</a:t>
            </a:r>
            <a:endParaRPr lang="zh-CN" altLang="en-US" sz="1600">
              <a:solidFill>
                <a:srgbClr val="92D050"/>
              </a:solidFill>
            </a:endParaRPr>
          </a:p>
        </p:txBody>
      </p:sp>
      <p:graphicFrame>
        <p:nvGraphicFramePr>
          <p:cNvPr id="11" name="表格 10"/>
          <p:cNvGraphicFramePr>
            <a:graphicFrameLocks noGrp="1"/>
          </p:cNvGraphicFramePr>
          <p:nvPr/>
        </p:nvGraphicFramePr>
        <p:xfrm>
          <a:off x="10037046" y="3514419"/>
          <a:ext cx="1260000" cy="1493520"/>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val="20000"/>
                    </a:ext>
                  </a:extLst>
                </a:gridCol>
                <a:gridCol w="720000">
                  <a:extLst>
                    <a:ext uri="{9D8B030D-6E8A-4147-A177-3AD203B41FA5}">
                      <a16:colId xmlns:a16="http://schemas.microsoft.com/office/drawing/2014/main" val="20001"/>
                    </a:ext>
                  </a:extLst>
                </a:gridCol>
              </a:tblGrid>
              <a:tr h="159474">
                <a:tc>
                  <a:txBody>
                    <a:bodyPr/>
                    <a:lstStyle/>
                    <a:p>
                      <a:endParaRPr lang="zh-CN" altLang="en-US" sz="1400"/>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59474">
                <a:tc>
                  <a:txBody>
                    <a:bodyPr/>
                    <a:lstStyle/>
                    <a:p>
                      <a:r>
                        <a:rPr lang="en-US" altLang="zh-CN" sz="1400" smtClean="0"/>
                        <a:t>p1</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a[0]</a:t>
                      </a:r>
                      <a:endParaRPr lang="zh-CN" altLang="en-US" sz="1400"/>
                    </a:p>
                  </a:txBody>
                  <a:tcPr marT="0" marB="0" anchor="ctr">
                    <a:lnL w="12700" cmpd="sng">
                      <a:noFill/>
                    </a:lnL>
                    <a:lnR w="12700" cmpd="sng">
                      <a:noFill/>
                    </a:lnR>
                    <a:lnT w="12700" cmpd="sng">
                      <a:noFill/>
                    </a:lnT>
                  </a:tcPr>
                </a:tc>
                <a:extLst>
                  <a:ext uri="{0D108BD9-81ED-4DB2-BD59-A6C34878D82A}">
                    <a16:rowId xmlns:a16="http://schemas.microsoft.com/office/drawing/2014/main" val="10001"/>
                  </a:ext>
                </a:extLst>
              </a:tr>
              <a:tr h="159474">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a[1]</a:t>
                      </a:r>
                      <a:endParaRPr lang="zh-CN" altLang="en-US" sz="1400"/>
                    </a:p>
                  </a:txBody>
                  <a:tcPr marT="0" marB="0" anchor="ctr">
                    <a:lnL w="12700" cmpd="sng">
                      <a:noFill/>
                    </a:lnL>
                    <a:lnR w="12700" cmpd="sng">
                      <a:noFill/>
                    </a:lnR>
                  </a:tcPr>
                </a:tc>
                <a:extLst>
                  <a:ext uri="{0D108BD9-81ED-4DB2-BD59-A6C34878D82A}">
                    <a16:rowId xmlns:a16="http://schemas.microsoft.com/office/drawing/2014/main" val="10002"/>
                  </a:ext>
                </a:extLst>
              </a:tr>
              <a:tr h="159474">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a[2]</a:t>
                      </a:r>
                      <a:endParaRPr lang="zh-CN" altLang="en-US" sz="1400"/>
                    </a:p>
                  </a:txBody>
                  <a:tcPr marT="0" marB="0" anchor="ctr">
                    <a:lnL w="12700" cmpd="sng">
                      <a:noFill/>
                    </a:lnL>
                    <a:lnR w="12700" cmpd="sng">
                      <a:noFill/>
                    </a:lnR>
                  </a:tcPr>
                </a:tc>
                <a:extLst>
                  <a:ext uri="{0D108BD9-81ED-4DB2-BD59-A6C34878D82A}">
                    <a16:rowId xmlns:a16="http://schemas.microsoft.com/office/drawing/2014/main" val="10003"/>
                  </a:ext>
                </a:extLst>
              </a:tr>
              <a:tr h="159474">
                <a:tc>
                  <a:txBody>
                    <a:bodyPr/>
                    <a:lstStyle/>
                    <a:p>
                      <a:r>
                        <a:rPr lang="en-US" altLang="zh-CN" sz="1400" smtClean="0"/>
                        <a:t>p2</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a[3]</a:t>
                      </a:r>
                      <a:endParaRPr lang="zh-CN" altLang="en-US" sz="1400"/>
                    </a:p>
                  </a:txBody>
                  <a:tcPr marT="0" marB="0" anchor="ctr">
                    <a:lnL w="12700" cmpd="sng">
                      <a:noFill/>
                    </a:lnL>
                    <a:lnR w="12700" cmpd="sng">
                      <a:noFill/>
                    </a:lnR>
                  </a:tcPr>
                </a:tc>
                <a:extLst>
                  <a:ext uri="{0D108BD9-81ED-4DB2-BD59-A6C34878D82A}">
                    <a16:rowId xmlns:a16="http://schemas.microsoft.com/office/drawing/2014/main" val="10004"/>
                  </a:ext>
                </a:extLst>
              </a:tr>
              <a:tr h="159474">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a[4]</a:t>
                      </a:r>
                      <a:endParaRPr lang="zh-CN" altLang="en-US" sz="1400"/>
                    </a:p>
                  </a:txBody>
                  <a:tcPr marT="0" marB="0" anchor="ctr">
                    <a:lnL w="12700" cmpd="sng">
                      <a:noFill/>
                    </a:lnL>
                    <a:lnR w="12700" cmpd="sng">
                      <a:noFill/>
                    </a:lnR>
                  </a:tcPr>
                </a:tc>
                <a:extLst>
                  <a:ext uri="{0D108BD9-81ED-4DB2-BD59-A6C34878D82A}">
                    <a16:rowId xmlns:a16="http://schemas.microsoft.com/office/drawing/2014/main" val="10005"/>
                  </a:ext>
                </a:extLst>
              </a:tr>
              <a:tr h="159474">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a[5]</a:t>
                      </a:r>
                      <a:endParaRPr lang="zh-CN" altLang="en-US" sz="1400"/>
                    </a:p>
                  </a:txBody>
                  <a:tcPr marT="0" marB="0" anchor="ctr">
                    <a:lnL w="12700" cmpd="sng">
                      <a:noFill/>
                    </a:lnL>
                    <a:lnR w="12700" cmpd="sng">
                      <a:noFill/>
                    </a:lnR>
                  </a:tcPr>
                </a:tc>
                <a:extLst>
                  <a:ext uri="{0D108BD9-81ED-4DB2-BD59-A6C34878D82A}">
                    <a16:rowId xmlns:a16="http://schemas.microsoft.com/office/drawing/2014/main" val="10006"/>
                  </a:ext>
                </a:extLst>
              </a:tr>
            </a:tbl>
          </a:graphicData>
        </a:graphic>
      </p:graphicFrame>
      <p:cxnSp>
        <p:nvCxnSpPr>
          <p:cNvPr id="12" name="直接箭头连接符 11"/>
          <p:cNvCxnSpPr/>
          <p:nvPr/>
        </p:nvCxnSpPr>
        <p:spPr>
          <a:xfrm>
            <a:off x="10037046" y="3942436"/>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a:off x="10037046" y="4584461"/>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Tree>
    <p:custDataLst>
      <p:tags r:id="rId1"/>
    </p:custData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5"/>
            <a:ext cx="10999304" cy="39354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smtClean="0">
                <a:solidFill>
                  <a:srgbClr val="FFFFFF"/>
                </a:solidFill>
                <a:latin typeface="+mn-ea"/>
                <a:ea typeface="+mn-ea"/>
              </a:rPr>
              <a:t>(8) </a:t>
            </a:r>
            <a:r>
              <a:rPr lang="zh-CN" altLang="en-US" sz="1800" smtClean="0">
                <a:solidFill>
                  <a:srgbClr val="FFFFFF"/>
                </a:solidFill>
                <a:latin typeface="+mn-ea"/>
                <a:ea typeface="+mn-ea"/>
              </a:rPr>
              <a:t>指针</a:t>
            </a:r>
            <a:r>
              <a:rPr lang="zh-CN" altLang="en-US" sz="1800">
                <a:solidFill>
                  <a:srgbClr val="FFFFFF"/>
                </a:solidFill>
                <a:latin typeface="+mn-ea"/>
                <a:ea typeface="+mn-ea"/>
              </a:rPr>
              <a:t>变量可以有空值，即该指针变量不指向任何变量</a:t>
            </a:r>
            <a:r>
              <a:rPr lang="zh-CN" altLang="en-US" sz="1800" smtClean="0">
                <a:solidFill>
                  <a:srgbClr val="FFFFFF"/>
                </a:solidFill>
                <a:latin typeface="+mn-ea"/>
                <a:ea typeface="+mn-ea"/>
              </a:rPr>
              <a:t>。</a:t>
            </a:r>
            <a:endParaRPr lang="en-US" altLang="zh-CN" sz="1800" smtClean="0">
              <a:solidFill>
                <a:srgbClr val="FFFFFF"/>
              </a:solidFill>
              <a:latin typeface="+mn-ea"/>
              <a:ea typeface="+mn-ea"/>
            </a:endParaRPr>
          </a:p>
          <a:p>
            <a:pPr>
              <a:lnSpc>
                <a:spcPct val="150000"/>
              </a:lnSpc>
              <a:spcBef>
                <a:spcPct val="0"/>
              </a:spcBef>
              <a:buNone/>
            </a:pPr>
            <a:r>
              <a:rPr lang="en-US" altLang="zh-CN" sz="1800" smtClean="0">
                <a:solidFill>
                  <a:srgbClr val="FFFFFF"/>
                </a:solidFill>
                <a:latin typeface="+mn-ea"/>
                <a:ea typeface="+mn-ea"/>
              </a:rPr>
              <a:t>NULL</a:t>
            </a:r>
            <a:r>
              <a:rPr lang="zh-CN" altLang="en-US" sz="1800">
                <a:solidFill>
                  <a:srgbClr val="FFFFFF"/>
                </a:solidFill>
                <a:latin typeface="+mn-ea"/>
                <a:ea typeface="+mn-ea"/>
              </a:rPr>
              <a:t>是一个符号常量，代表整数</a:t>
            </a:r>
            <a:r>
              <a:rPr lang="en-US" altLang="zh-CN" sz="1800">
                <a:solidFill>
                  <a:srgbClr val="FFFFFF"/>
                </a:solidFill>
                <a:latin typeface="+mn-ea"/>
                <a:ea typeface="+mn-ea"/>
              </a:rPr>
              <a:t>0</a:t>
            </a:r>
            <a:r>
              <a:rPr lang="zh-CN" altLang="en-US" sz="1800">
                <a:solidFill>
                  <a:srgbClr val="FFFFFF"/>
                </a:solidFill>
                <a:latin typeface="+mn-ea"/>
                <a:ea typeface="+mn-ea"/>
              </a:rPr>
              <a:t>。在</a:t>
            </a:r>
            <a:r>
              <a:rPr lang="en-US" altLang="zh-CN" sz="1800">
                <a:solidFill>
                  <a:srgbClr val="FFFFFF"/>
                </a:solidFill>
                <a:latin typeface="+mn-ea"/>
                <a:ea typeface="+mn-ea"/>
              </a:rPr>
              <a:t>stdio.h</a:t>
            </a:r>
            <a:r>
              <a:rPr lang="zh-CN" altLang="en-US" sz="1800">
                <a:solidFill>
                  <a:srgbClr val="FFFFFF"/>
                </a:solidFill>
                <a:latin typeface="+mn-ea"/>
                <a:ea typeface="+mn-ea"/>
              </a:rPr>
              <a:t>头文件中对</a:t>
            </a:r>
            <a:r>
              <a:rPr lang="en-US" altLang="zh-CN" sz="1800">
                <a:solidFill>
                  <a:srgbClr val="FFFFFF"/>
                </a:solidFill>
                <a:latin typeface="+mn-ea"/>
                <a:ea typeface="+mn-ea"/>
              </a:rPr>
              <a:t>NULL</a:t>
            </a:r>
            <a:r>
              <a:rPr lang="zh-CN" altLang="en-US" sz="1800">
                <a:solidFill>
                  <a:srgbClr val="FFFFFF"/>
                </a:solidFill>
                <a:latin typeface="+mn-ea"/>
                <a:ea typeface="+mn-ea"/>
              </a:rPr>
              <a:t>进行了</a:t>
            </a:r>
            <a:r>
              <a:rPr lang="zh-CN" altLang="en-US" sz="1800" smtClean="0">
                <a:solidFill>
                  <a:srgbClr val="FFFFFF"/>
                </a:solidFill>
                <a:latin typeface="+mn-ea"/>
                <a:ea typeface="+mn-ea"/>
              </a:rPr>
              <a:t>定义</a:t>
            </a:r>
            <a:r>
              <a:rPr lang="zh-CN" altLang="en-US" sz="1800">
                <a:solidFill>
                  <a:srgbClr val="FFFFFF"/>
                </a:solidFill>
                <a:latin typeface="+mn-ea"/>
                <a:ea typeface="+mn-ea"/>
              </a:rPr>
              <a:t>：</a:t>
            </a:r>
            <a:r>
              <a:rPr lang="en-US" altLang="zh-CN" sz="1800" smtClean="0">
                <a:solidFill>
                  <a:srgbClr val="FFFFFF"/>
                </a:solidFill>
                <a:latin typeface="+mn-ea"/>
                <a:ea typeface="+mn-ea"/>
              </a:rPr>
              <a:t>#</a:t>
            </a:r>
            <a:r>
              <a:rPr lang="en-US" altLang="zh-CN" sz="1800">
                <a:solidFill>
                  <a:srgbClr val="FFFFFF"/>
                </a:solidFill>
                <a:latin typeface="+mn-ea"/>
                <a:ea typeface="+mn-ea"/>
              </a:rPr>
              <a:t>define NULL 0</a:t>
            </a:r>
          </a:p>
          <a:p>
            <a:pPr>
              <a:lnSpc>
                <a:spcPct val="150000"/>
              </a:lnSpc>
              <a:spcBef>
                <a:spcPct val="0"/>
              </a:spcBef>
              <a:buNone/>
            </a:pPr>
            <a:r>
              <a:rPr lang="zh-CN" altLang="en-US" sz="1800" smtClean="0">
                <a:solidFill>
                  <a:srgbClr val="FFFFFF"/>
                </a:solidFill>
                <a:latin typeface="+mn-ea"/>
                <a:ea typeface="+mn-ea"/>
              </a:rPr>
              <a:t>它</a:t>
            </a:r>
            <a:r>
              <a:rPr lang="zh-CN" altLang="en-US" sz="1800">
                <a:solidFill>
                  <a:srgbClr val="FFFFFF"/>
                </a:solidFill>
                <a:latin typeface="+mn-ea"/>
                <a:ea typeface="+mn-ea"/>
              </a:rPr>
              <a:t>使</a:t>
            </a:r>
            <a:r>
              <a:rPr lang="en-US" altLang="zh-CN" sz="1800">
                <a:solidFill>
                  <a:srgbClr val="FFFFFF"/>
                </a:solidFill>
                <a:latin typeface="+mn-ea"/>
                <a:ea typeface="+mn-ea"/>
              </a:rPr>
              <a:t>p</a:t>
            </a:r>
            <a:r>
              <a:rPr lang="zh-CN" altLang="en-US" sz="1800">
                <a:solidFill>
                  <a:srgbClr val="FFFFFF"/>
                </a:solidFill>
                <a:latin typeface="+mn-ea"/>
                <a:ea typeface="+mn-ea"/>
              </a:rPr>
              <a:t>指向地址为</a:t>
            </a:r>
            <a:r>
              <a:rPr lang="en-US" altLang="zh-CN" sz="1800">
                <a:solidFill>
                  <a:srgbClr val="FFFFFF"/>
                </a:solidFill>
                <a:latin typeface="+mn-ea"/>
                <a:ea typeface="+mn-ea"/>
              </a:rPr>
              <a:t>0</a:t>
            </a:r>
            <a:r>
              <a:rPr lang="zh-CN" altLang="en-US" sz="1800">
                <a:solidFill>
                  <a:srgbClr val="FFFFFF"/>
                </a:solidFill>
                <a:latin typeface="+mn-ea"/>
                <a:ea typeface="+mn-ea"/>
              </a:rPr>
              <a:t>的单元。系统保证使该单元不作它用（不存放有效数据）。 </a:t>
            </a:r>
            <a:endParaRPr lang="en-US" altLang="zh-CN" sz="1800" smtClean="0">
              <a:solidFill>
                <a:srgbClr val="FFFFFF"/>
              </a:solidFill>
              <a:latin typeface="+mn-ea"/>
              <a:ea typeface="+mn-ea"/>
            </a:endParaRPr>
          </a:p>
          <a:p>
            <a:pPr>
              <a:lnSpc>
                <a:spcPct val="150000"/>
              </a:lnSpc>
              <a:spcBef>
                <a:spcPct val="0"/>
              </a:spcBef>
              <a:buNone/>
            </a:pPr>
            <a:endParaRPr lang="en-US" altLang="zh-CN" sz="1800">
              <a:solidFill>
                <a:srgbClr val="FFFFFF"/>
              </a:solidFill>
              <a:latin typeface="+mn-ea"/>
              <a:ea typeface="+mn-ea"/>
            </a:endParaRPr>
          </a:p>
          <a:p>
            <a:pPr>
              <a:lnSpc>
                <a:spcPct val="150000"/>
              </a:lnSpc>
              <a:spcBef>
                <a:spcPct val="0"/>
              </a:spcBef>
              <a:buNone/>
            </a:pPr>
            <a:endParaRPr lang="en-US" altLang="zh-CN" sz="1800" smtClean="0">
              <a:solidFill>
                <a:srgbClr val="FFFFFF"/>
              </a:solidFill>
              <a:latin typeface="+mn-ea"/>
              <a:ea typeface="+mn-ea"/>
            </a:endParaRPr>
          </a:p>
          <a:p>
            <a:pPr>
              <a:lnSpc>
                <a:spcPct val="150000"/>
              </a:lnSpc>
              <a:spcBef>
                <a:spcPct val="0"/>
              </a:spcBef>
              <a:buNone/>
            </a:pPr>
            <a:endParaRPr lang="en-US" altLang="zh-CN" sz="1800">
              <a:solidFill>
                <a:srgbClr val="FFFFFF"/>
              </a:solidFill>
              <a:latin typeface="+mn-ea"/>
              <a:ea typeface="+mn-ea"/>
            </a:endParaRPr>
          </a:p>
          <a:p>
            <a:pPr>
              <a:lnSpc>
                <a:spcPct val="150000"/>
              </a:lnSpc>
              <a:spcBef>
                <a:spcPct val="0"/>
              </a:spcBef>
              <a:buNone/>
            </a:pPr>
            <a:r>
              <a:rPr lang="zh-CN" altLang="en-US" sz="1800">
                <a:solidFill>
                  <a:srgbClr val="FFFFFF"/>
                </a:solidFill>
                <a:latin typeface="+mn-ea"/>
                <a:ea typeface="+mn-ea"/>
              </a:rPr>
              <a:t>任何指针变量或地址都可以与</a:t>
            </a:r>
            <a:r>
              <a:rPr lang="en-US" altLang="zh-CN" sz="1800">
                <a:solidFill>
                  <a:srgbClr val="FFFFFF"/>
                </a:solidFill>
                <a:latin typeface="+mn-ea"/>
                <a:ea typeface="+mn-ea"/>
              </a:rPr>
              <a:t>NULL</a:t>
            </a:r>
            <a:r>
              <a:rPr lang="zh-CN" altLang="en-US" sz="1800">
                <a:solidFill>
                  <a:srgbClr val="FFFFFF"/>
                </a:solidFill>
                <a:latin typeface="+mn-ea"/>
                <a:ea typeface="+mn-ea"/>
              </a:rPr>
              <a:t>作相等或不相等的</a:t>
            </a:r>
            <a:r>
              <a:rPr lang="zh-CN" altLang="en-US" sz="1800" smtClean="0">
                <a:solidFill>
                  <a:srgbClr val="FFFFFF"/>
                </a:solidFill>
                <a:latin typeface="+mn-ea"/>
                <a:ea typeface="+mn-ea"/>
              </a:rPr>
              <a:t>比较。</a:t>
            </a:r>
            <a:endParaRPr lang="zh-CN" altLang="en-US" sz="180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8"/>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9"/>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p:cNvSpPr/>
          <p:nvPr/>
        </p:nvSpPr>
        <p:spPr>
          <a:xfrm>
            <a:off x="7178935" y="1715384"/>
            <a:ext cx="1371677" cy="404305"/>
          </a:xfrm>
          <a:prstGeom prst="roundRect">
            <a:avLst>
              <a:gd name="adj" fmla="val 12163"/>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600" smtClean="0">
                <a:solidFill>
                  <a:schemeClr val="bg1"/>
                </a:solidFill>
              </a:rPr>
              <a:t>p=NULL;</a:t>
            </a:r>
            <a:endParaRPr lang="en-US" altLang="zh-CN" sz="1600" smtClean="0">
              <a:solidFill>
                <a:srgbClr val="92D050"/>
              </a:solidFill>
            </a:endParaRPr>
          </a:p>
        </p:txBody>
      </p:sp>
      <p:grpSp>
        <p:nvGrpSpPr>
          <p:cNvPr id="9" name="组合 8"/>
          <p:cNvGrpSpPr/>
          <p:nvPr/>
        </p:nvGrpSpPr>
        <p:grpSpPr>
          <a:xfrm>
            <a:off x="1322260" y="3017809"/>
            <a:ext cx="9105790" cy="1037202"/>
            <a:chOff x="8582294" y="4088153"/>
            <a:chExt cx="9396544" cy="1037202"/>
          </a:xfrm>
        </p:grpSpPr>
        <p:sp>
          <p:nvSpPr>
            <p:cNvPr id="11" name="MH_Other_1"/>
            <p:cNvSpPr/>
            <p:nvPr>
              <p:custDataLst>
                <p:tags r:id="rId5"/>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2" name="MH_SubTitle_1"/>
            <p:cNvSpPr/>
            <p:nvPr>
              <p:custDataLst>
                <p:tags r:id="rId6"/>
              </p:custDataLst>
            </p:nvPr>
          </p:nvSpPr>
          <p:spPr>
            <a:xfrm>
              <a:off x="9371545" y="4088153"/>
              <a:ext cx="8607293" cy="103720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en-US" altLang="zh-CN" sz="1600">
                  <a:solidFill>
                    <a:schemeClr val="tx1"/>
                  </a:solidFill>
                  <a:latin typeface="+mn-ea"/>
                </a:rPr>
                <a:t>p</a:t>
              </a:r>
              <a:r>
                <a:rPr lang="zh-CN" altLang="en-US" sz="1600">
                  <a:solidFill>
                    <a:schemeClr val="tx1"/>
                  </a:solidFill>
                  <a:latin typeface="+mn-ea"/>
                </a:rPr>
                <a:t>的值为</a:t>
              </a:r>
              <a:r>
                <a:rPr lang="en-US" altLang="zh-CN" sz="1600">
                  <a:solidFill>
                    <a:schemeClr val="tx1"/>
                  </a:solidFill>
                  <a:latin typeface="+mn-ea"/>
                </a:rPr>
                <a:t>NULL</a:t>
              </a:r>
              <a:r>
                <a:rPr lang="zh-CN" altLang="en-US" sz="1600">
                  <a:solidFill>
                    <a:schemeClr val="tx1"/>
                  </a:solidFill>
                  <a:latin typeface="+mn-ea"/>
                </a:rPr>
                <a:t>与未对</a:t>
              </a:r>
              <a:r>
                <a:rPr lang="en-US" altLang="zh-CN" sz="1600">
                  <a:solidFill>
                    <a:schemeClr val="tx1"/>
                  </a:solidFill>
                  <a:latin typeface="+mn-ea"/>
                </a:rPr>
                <a:t>p</a:t>
              </a:r>
              <a:r>
                <a:rPr lang="zh-CN" altLang="en-US" sz="1600">
                  <a:solidFill>
                    <a:schemeClr val="tx1"/>
                  </a:solidFill>
                  <a:latin typeface="+mn-ea"/>
                </a:rPr>
                <a:t>赋值是两个不同的概念。前者是有值的（值为</a:t>
              </a:r>
              <a:r>
                <a:rPr lang="en-US" altLang="zh-CN" sz="1600">
                  <a:solidFill>
                    <a:schemeClr val="tx1"/>
                  </a:solidFill>
                  <a:latin typeface="+mn-ea"/>
                </a:rPr>
                <a:t>0</a:t>
              </a:r>
              <a:r>
                <a:rPr lang="zh-CN" altLang="en-US" sz="1600">
                  <a:solidFill>
                    <a:schemeClr val="tx1"/>
                  </a:solidFill>
                  <a:latin typeface="+mn-ea"/>
                </a:rPr>
                <a:t>），不指向任何变量，后者虽未对</a:t>
              </a:r>
              <a:r>
                <a:rPr lang="en-US" altLang="zh-CN" sz="1600">
                  <a:solidFill>
                    <a:schemeClr val="tx1"/>
                  </a:solidFill>
                  <a:latin typeface="+mn-ea"/>
                </a:rPr>
                <a:t>p</a:t>
              </a:r>
              <a:r>
                <a:rPr lang="zh-CN" altLang="en-US" sz="1600">
                  <a:solidFill>
                    <a:schemeClr val="tx1"/>
                  </a:solidFill>
                  <a:latin typeface="+mn-ea"/>
                </a:rPr>
                <a:t>赋值但并不等于</a:t>
              </a:r>
              <a:r>
                <a:rPr lang="en-US" altLang="zh-CN" sz="1600">
                  <a:solidFill>
                    <a:schemeClr val="tx1"/>
                  </a:solidFill>
                  <a:latin typeface="+mn-ea"/>
                </a:rPr>
                <a:t>p</a:t>
              </a:r>
              <a:r>
                <a:rPr lang="zh-CN" altLang="en-US" sz="1600">
                  <a:solidFill>
                    <a:schemeClr val="tx1"/>
                  </a:solidFill>
                  <a:latin typeface="+mn-ea"/>
                </a:rPr>
                <a:t>无值，只是它的值是一个无法预料的值，也就是</a:t>
              </a:r>
              <a:r>
                <a:rPr lang="en-US" altLang="zh-CN" sz="1600">
                  <a:solidFill>
                    <a:schemeClr val="tx1"/>
                  </a:solidFill>
                  <a:latin typeface="+mn-ea"/>
                </a:rPr>
                <a:t>p</a:t>
              </a:r>
              <a:r>
                <a:rPr lang="zh-CN" altLang="en-US" sz="1600">
                  <a:solidFill>
                    <a:schemeClr val="tx1"/>
                  </a:solidFill>
                  <a:latin typeface="+mn-ea"/>
                </a:rPr>
                <a:t>可能指向一个事先未指定的单元。</a:t>
              </a:r>
              <a:endParaRPr lang="zh-CN" altLang="en-US" sz="1600" dirty="0">
                <a:solidFill>
                  <a:schemeClr val="tx1"/>
                </a:solidFill>
              </a:endParaRPr>
            </a:p>
          </p:txBody>
        </p:sp>
        <p:sp>
          <p:nvSpPr>
            <p:cNvPr id="13" name="MH_Other_2"/>
            <p:cNvSpPr/>
            <p:nvPr>
              <p:custDataLst>
                <p:tags r:id="rId7"/>
              </p:custDataLst>
            </p:nvPr>
          </p:nvSpPr>
          <p:spPr>
            <a:xfrm rot="16200000">
              <a:off x="17677213" y="482373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4" name="圆角矩形 13"/>
          <p:cNvSpPr/>
          <p:nvPr/>
        </p:nvSpPr>
        <p:spPr>
          <a:xfrm>
            <a:off x="7305394" y="4165335"/>
            <a:ext cx="1371677" cy="404305"/>
          </a:xfrm>
          <a:prstGeom prst="roundRect">
            <a:avLst>
              <a:gd name="adj" fmla="val 12163"/>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600" smtClean="0">
                <a:solidFill>
                  <a:schemeClr val="bg1"/>
                </a:solidFill>
              </a:rPr>
              <a:t>if(p==NULL)</a:t>
            </a:r>
            <a:endParaRPr lang="en-US" altLang="zh-CN" sz="1600" smtClean="0">
              <a:solidFill>
                <a:srgbClr val="92D050"/>
              </a:solidFill>
            </a:endParaRPr>
          </a:p>
        </p:txBody>
      </p:sp>
    </p:spTree>
    <p:custDataLst>
      <p:tags r:id="rId1"/>
    </p:custData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5"/>
            <a:ext cx="10999304" cy="39354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16000"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zh-CN" altLang="en-US" sz="2000" b="1" smtClean="0">
                <a:solidFill>
                  <a:srgbClr val="FFFFFF"/>
                </a:solidFill>
                <a:latin typeface="+mn-ea"/>
                <a:ea typeface="+mn-ea"/>
              </a:rPr>
              <a:t>指针的优点：</a:t>
            </a:r>
            <a:endParaRPr lang="en-US" altLang="zh-CN" sz="2000" b="1" smtClean="0">
              <a:solidFill>
                <a:srgbClr val="FFFFFF"/>
              </a:solidFill>
              <a:latin typeface="+mn-ea"/>
              <a:ea typeface="+mn-ea"/>
            </a:endParaRPr>
          </a:p>
          <a:p>
            <a:pPr marL="457200" indent="-457200">
              <a:lnSpc>
                <a:spcPct val="150000"/>
              </a:lnSpc>
              <a:spcBef>
                <a:spcPct val="0"/>
              </a:spcBef>
              <a:buFont typeface="+mj-ea"/>
              <a:buAutoNum type="circleNumDbPlain"/>
            </a:pPr>
            <a:r>
              <a:rPr lang="zh-CN" altLang="en-US" sz="2000" b="1" smtClean="0">
                <a:solidFill>
                  <a:srgbClr val="FFFFFF"/>
                </a:solidFill>
                <a:latin typeface="+mn-ea"/>
                <a:ea typeface="+mn-ea"/>
              </a:rPr>
              <a:t>提高</a:t>
            </a:r>
            <a:r>
              <a:rPr lang="zh-CN" altLang="en-US" sz="2000" b="1">
                <a:solidFill>
                  <a:srgbClr val="FFFFFF"/>
                </a:solidFill>
                <a:latin typeface="+mn-ea"/>
                <a:ea typeface="+mn-ea"/>
              </a:rPr>
              <a:t>程序效率</a:t>
            </a:r>
            <a:r>
              <a:rPr lang="zh-CN" altLang="en-US" sz="2000" b="1" smtClean="0">
                <a:solidFill>
                  <a:srgbClr val="FFFFFF"/>
                </a:solidFill>
                <a:latin typeface="+mn-ea"/>
                <a:ea typeface="+mn-ea"/>
              </a:rPr>
              <a:t>；</a:t>
            </a:r>
            <a:endParaRPr lang="en-US" altLang="zh-CN" sz="2000" b="1" smtClean="0">
              <a:solidFill>
                <a:srgbClr val="FFFFFF"/>
              </a:solidFill>
              <a:latin typeface="+mn-ea"/>
              <a:ea typeface="+mn-ea"/>
            </a:endParaRPr>
          </a:p>
          <a:p>
            <a:pPr marL="457200" indent="-457200">
              <a:lnSpc>
                <a:spcPct val="150000"/>
              </a:lnSpc>
              <a:spcBef>
                <a:spcPct val="0"/>
              </a:spcBef>
              <a:buFont typeface="+mj-ea"/>
              <a:buAutoNum type="circleNumDbPlain"/>
            </a:pPr>
            <a:r>
              <a:rPr lang="zh-CN" altLang="en-US" sz="2000" b="1" smtClean="0">
                <a:solidFill>
                  <a:srgbClr val="FFFFFF"/>
                </a:solidFill>
                <a:latin typeface="+mn-ea"/>
                <a:ea typeface="+mn-ea"/>
              </a:rPr>
              <a:t>在</a:t>
            </a:r>
            <a:r>
              <a:rPr lang="zh-CN" altLang="en-US" sz="2000" b="1">
                <a:solidFill>
                  <a:srgbClr val="FFFFFF"/>
                </a:solidFill>
                <a:latin typeface="+mn-ea"/>
                <a:ea typeface="+mn-ea"/>
              </a:rPr>
              <a:t>调用函数时当指针指向的变量的值改变时，这些值能够为主调函数使用，即可以从函数调用得到多个可改变的值</a:t>
            </a:r>
            <a:r>
              <a:rPr lang="zh-CN" altLang="en-US" sz="2000" b="1" smtClean="0">
                <a:solidFill>
                  <a:srgbClr val="FFFFFF"/>
                </a:solidFill>
                <a:latin typeface="+mn-ea"/>
                <a:ea typeface="+mn-ea"/>
              </a:rPr>
              <a:t>；</a:t>
            </a:r>
            <a:endParaRPr lang="en-US" altLang="zh-CN" sz="2000" b="1" smtClean="0">
              <a:solidFill>
                <a:srgbClr val="FFFFFF"/>
              </a:solidFill>
              <a:latin typeface="+mn-ea"/>
              <a:ea typeface="+mn-ea"/>
            </a:endParaRPr>
          </a:p>
          <a:p>
            <a:pPr marL="457200" indent="-457200">
              <a:lnSpc>
                <a:spcPct val="150000"/>
              </a:lnSpc>
              <a:spcBef>
                <a:spcPct val="0"/>
              </a:spcBef>
              <a:buFont typeface="+mj-ea"/>
              <a:buAutoNum type="circleNumDbPlain"/>
            </a:pPr>
            <a:r>
              <a:rPr lang="zh-CN" altLang="en-US" sz="2000" b="1" smtClean="0">
                <a:solidFill>
                  <a:srgbClr val="FFFFFF"/>
                </a:solidFill>
                <a:latin typeface="+mn-ea"/>
                <a:ea typeface="+mn-ea"/>
              </a:rPr>
              <a:t>可以</a:t>
            </a:r>
            <a:r>
              <a:rPr lang="zh-CN" altLang="en-US" sz="2000" b="1">
                <a:solidFill>
                  <a:srgbClr val="FFFFFF"/>
                </a:solidFill>
                <a:latin typeface="+mn-ea"/>
                <a:ea typeface="+mn-ea"/>
              </a:rPr>
              <a:t>实现动态存储分配</a:t>
            </a:r>
            <a:r>
              <a:rPr lang="zh-CN" altLang="en-US" sz="2000" b="1" smtClean="0">
                <a:solidFill>
                  <a:srgbClr val="FFFFFF"/>
                </a:solidFill>
                <a:latin typeface="+mn-ea"/>
                <a:ea typeface="+mn-ea"/>
              </a:rPr>
              <a:t>。</a:t>
            </a:r>
            <a:endParaRPr lang="en-US" altLang="zh-CN" sz="2000" b="1" smtClean="0">
              <a:solidFill>
                <a:srgbClr val="FFFFFF"/>
              </a:solidFill>
              <a:latin typeface="+mn-ea"/>
              <a:ea typeface="+mn-ea"/>
            </a:endParaRPr>
          </a:p>
          <a:p>
            <a:pPr marL="457200" indent="-457200">
              <a:lnSpc>
                <a:spcPct val="150000"/>
              </a:lnSpc>
              <a:spcBef>
                <a:spcPct val="0"/>
              </a:spcBef>
              <a:buFont typeface="+mj-ea"/>
              <a:buAutoNum type="circleNumDbPlain"/>
            </a:pPr>
            <a:endParaRPr lang="en-US" altLang="zh-CN" sz="2000" b="1" smtClean="0">
              <a:solidFill>
                <a:srgbClr val="FFFFFF"/>
              </a:solidFill>
              <a:latin typeface="+mn-ea"/>
              <a:ea typeface="+mn-ea"/>
            </a:endParaRPr>
          </a:p>
          <a:p>
            <a:pPr>
              <a:lnSpc>
                <a:spcPct val="150000"/>
              </a:lnSpc>
              <a:spcBef>
                <a:spcPct val="0"/>
              </a:spcBef>
              <a:buNone/>
            </a:pPr>
            <a:r>
              <a:rPr lang="zh-CN" altLang="en-US" sz="2000" b="1">
                <a:solidFill>
                  <a:srgbClr val="FFFFFF"/>
                </a:solidFill>
                <a:latin typeface="+mn-ea"/>
                <a:ea typeface="+mn-ea"/>
              </a:rPr>
              <a:t>如果使用指针不当，会出现隐蔽的、难以发现和排除的故障。因此，使用指针要十分</a:t>
            </a:r>
            <a:r>
              <a:rPr lang="zh-CN" altLang="en-US" sz="2000" b="1" smtClean="0">
                <a:solidFill>
                  <a:srgbClr val="FFFFFF"/>
                </a:solidFill>
                <a:latin typeface="+mn-ea"/>
                <a:ea typeface="+mn-ea"/>
              </a:rPr>
              <a:t>小心谨慎。</a:t>
            </a:r>
            <a:endParaRPr lang="zh-CN" altLang="en-US" sz="2000" b="1">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Tree>
    <p:custDataLst>
      <p:tags r:id="rId1"/>
    </p:custData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指针变量作为函数参数</a:t>
            </a:r>
          </a:p>
        </p:txBody>
      </p:sp>
      <p:sp>
        <p:nvSpPr>
          <p:cNvPr id="3" name="内容占位符 2"/>
          <p:cNvSpPr>
            <a:spLocks noGrp="1"/>
          </p:cNvSpPr>
          <p:nvPr>
            <p:ph idx="1"/>
          </p:nvPr>
        </p:nvSpPr>
        <p:spPr>
          <a:xfrm>
            <a:off x="413648" y="846927"/>
            <a:ext cx="7631125"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8.3】</a:t>
            </a:r>
            <a:r>
              <a:rPr lang="zh-CN" altLang="en-US" sz="2000">
                <a:solidFill>
                  <a:schemeClr val="accent1"/>
                </a:solidFill>
              </a:rPr>
              <a:t>题目要求同例</a:t>
            </a:r>
            <a:r>
              <a:rPr lang="en-US" altLang="zh-CN" sz="2000">
                <a:solidFill>
                  <a:schemeClr val="accent1"/>
                </a:solidFill>
              </a:rPr>
              <a:t>8.2</a:t>
            </a:r>
            <a:r>
              <a:rPr lang="zh-CN" altLang="en-US" sz="2000">
                <a:solidFill>
                  <a:schemeClr val="accent1"/>
                </a:solidFill>
              </a:rPr>
              <a:t>，即对输入的两个整数按大小顺序输出。现用函数处理，而且用指针类型的数据作函数参数。</a:t>
            </a:r>
            <a:endParaRPr lang="zh-CN" altLang="en-US" sz="2000" dirty="0">
              <a:solidFill>
                <a:schemeClr val="accent1"/>
              </a:solidFill>
            </a:endParaRPr>
          </a:p>
        </p:txBody>
      </p:sp>
      <p:sp>
        <p:nvSpPr>
          <p:cNvPr id="32" name="圆角矩形 12"/>
          <p:cNvSpPr/>
          <p:nvPr/>
        </p:nvSpPr>
        <p:spPr>
          <a:xfrm>
            <a:off x="567295" y="1648615"/>
            <a:ext cx="11031670" cy="227150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855"/>
            <a:r>
              <a:rPr lang="en-US" altLang="zh-CN" sz="1400"/>
              <a:t>#include &lt;stdio.h&gt;</a:t>
            </a:r>
          </a:p>
          <a:p>
            <a:pPr defTabSz="363855"/>
            <a:r>
              <a:rPr lang="en-US" altLang="zh-CN" sz="1400"/>
              <a:t>int main()</a:t>
            </a:r>
          </a:p>
          <a:p>
            <a:pPr defTabSz="363855"/>
            <a:r>
              <a:rPr lang="en-US" altLang="zh-CN" sz="1400"/>
              <a:t>{	void swap(int *p1,int *p2</a:t>
            </a:r>
            <a:r>
              <a:rPr lang="en-US" altLang="zh-CN" sz="1400" smtClean="0"/>
              <a:t>);	</a:t>
            </a:r>
            <a:r>
              <a:rPr lang="en-US" altLang="zh-CN" sz="1400" smtClean="0">
                <a:solidFill>
                  <a:srgbClr val="008000"/>
                </a:solidFill>
              </a:rPr>
              <a:t>//</a:t>
            </a:r>
            <a:r>
              <a:rPr lang="zh-CN" altLang="en-US" sz="1400">
                <a:solidFill>
                  <a:srgbClr val="008000"/>
                </a:solidFill>
              </a:rPr>
              <a:t>对</a:t>
            </a:r>
            <a:r>
              <a:rPr lang="en-US" altLang="zh-CN" sz="1400">
                <a:solidFill>
                  <a:srgbClr val="008000"/>
                </a:solidFill>
              </a:rPr>
              <a:t>swap</a:t>
            </a:r>
            <a:r>
              <a:rPr lang="zh-CN" altLang="en-US" sz="1400">
                <a:solidFill>
                  <a:srgbClr val="008000"/>
                </a:solidFill>
              </a:rPr>
              <a:t>函数的声明 </a:t>
            </a:r>
          </a:p>
          <a:p>
            <a:pPr defTabSz="363855"/>
            <a:r>
              <a:rPr lang="zh-CN" altLang="en-US" sz="1400"/>
              <a:t>	</a:t>
            </a:r>
            <a:r>
              <a:rPr lang="en-US" altLang="zh-CN" sz="1400"/>
              <a:t>int a,b;</a:t>
            </a:r>
          </a:p>
          <a:p>
            <a:pPr defTabSz="363855"/>
            <a:r>
              <a:rPr lang="en-US" altLang="zh-CN" sz="1400"/>
              <a:t>	int *pointer_1,*pointer_2</a:t>
            </a:r>
            <a:r>
              <a:rPr lang="en-US" altLang="zh-CN" sz="1400" smtClean="0"/>
              <a:t>;	</a:t>
            </a:r>
            <a:r>
              <a:rPr lang="en-US" altLang="zh-CN" sz="1400">
                <a:solidFill>
                  <a:srgbClr val="008000"/>
                </a:solidFill>
              </a:rPr>
              <a:t>//</a:t>
            </a:r>
            <a:r>
              <a:rPr lang="zh-CN" altLang="en-US" sz="1400">
                <a:solidFill>
                  <a:srgbClr val="008000"/>
                </a:solidFill>
              </a:rPr>
              <a:t>定义两个</a:t>
            </a:r>
            <a:r>
              <a:rPr lang="en-US" altLang="zh-CN" sz="1400">
                <a:solidFill>
                  <a:srgbClr val="008000"/>
                </a:solidFill>
              </a:rPr>
              <a:t>int *</a:t>
            </a:r>
            <a:r>
              <a:rPr lang="zh-CN" altLang="en-US" sz="1400">
                <a:solidFill>
                  <a:srgbClr val="008000"/>
                </a:solidFill>
              </a:rPr>
              <a:t>型的指针变量</a:t>
            </a:r>
          </a:p>
          <a:p>
            <a:pPr defTabSz="363855"/>
            <a:r>
              <a:rPr lang="zh-CN" altLang="en-US" sz="1400"/>
              <a:t>	</a:t>
            </a:r>
            <a:r>
              <a:rPr lang="en-US" altLang="zh-CN" sz="1400"/>
              <a:t>printf("please enter a and b:");</a:t>
            </a:r>
          </a:p>
          <a:p>
            <a:pPr defTabSz="363855"/>
            <a:r>
              <a:rPr lang="en-US" altLang="zh-CN" sz="1400"/>
              <a:t>	scanf("%d,%d",&amp;a,&amp;b</a:t>
            </a:r>
            <a:r>
              <a:rPr lang="en-US" altLang="zh-CN" sz="1400" smtClean="0"/>
              <a:t>);		</a:t>
            </a:r>
            <a:r>
              <a:rPr lang="en-US" altLang="zh-CN" sz="1400">
                <a:solidFill>
                  <a:srgbClr val="008000"/>
                </a:solidFill>
              </a:rPr>
              <a:t>//</a:t>
            </a:r>
            <a:r>
              <a:rPr lang="zh-CN" altLang="en-US" sz="1400">
                <a:solidFill>
                  <a:srgbClr val="008000"/>
                </a:solidFill>
              </a:rPr>
              <a:t>输入两个整数</a:t>
            </a:r>
          </a:p>
          <a:p>
            <a:pPr defTabSz="363855"/>
            <a:r>
              <a:rPr lang="zh-CN" altLang="en-US" sz="1400"/>
              <a:t>	</a:t>
            </a:r>
            <a:r>
              <a:rPr lang="en-US" altLang="zh-CN" sz="1400"/>
              <a:t>pointer_1=&amp;a</a:t>
            </a:r>
            <a:r>
              <a:rPr lang="en-US" altLang="zh-CN" sz="1400" smtClean="0"/>
              <a:t>;			</a:t>
            </a:r>
            <a:r>
              <a:rPr lang="en-US" altLang="zh-CN" sz="1400">
                <a:solidFill>
                  <a:srgbClr val="008000"/>
                </a:solidFill>
              </a:rPr>
              <a:t>//</a:t>
            </a:r>
            <a:r>
              <a:rPr lang="zh-CN" altLang="en-US" sz="1400">
                <a:solidFill>
                  <a:srgbClr val="008000"/>
                </a:solidFill>
              </a:rPr>
              <a:t>使</a:t>
            </a:r>
            <a:r>
              <a:rPr lang="en-US" altLang="zh-CN" sz="1400">
                <a:solidFill>
                  <a:srgbClr val="008000"/>
                </a:solidFill>
              </a:rPr>
              <a:t>pointer_1</a:t>
            </a:r>
            <a:r>
              <a:rPr lang="zh-CN" altLang="en-US" sz="1400">
                <a:solidFill>
                  <a:srgbClr val="008000"/>
                </a:solidFill>
              </a:rPr>
              <a:t>指向</a:t>
            </a:r>
            <a:r>
              <a:rPr lang="en-US" altLang="zh-CN" sz="1400">
                <a:solidFill>
                  <a:srgbClr val="008000"/>
                </a:solidFill>
              </a:rPr>
              <a:t>a</a:t>
            </a:r>
          </a:p>
          <a:p>
            <a:pPr defTabSz="363855"/>
            <a:r>
              <a:rPr lang="en-US" altLang="zh-CN" sz="1400"/>
              <a:t>	pointer_2=&amp;b</a:t>
            </a:r>
            <a:r>
              <a:rPr lang="en-US" altLang="zh-CN" sz="1400" smtClean="0"/>
              <a:t>;			</a:t>
            </a:r>
            <a:r>
              <a:rPr lang="en-US" altLang="zh-CN" sz="1400">
                <a:solidFill>
                  <a:srgbClr val="008000"/>
                </a:solidFill>
              </a:rPr>
              <a:t>//</a:t>
            </a:r>
            <a:r>
              <a:rPr lang="zh-CN" altLang="en-US" sz="1400">
                <a:solidFill>
                  <a:srgbClr val="008000"/>
                </a:solidFill>
              </a:rPr>
              <a:t>使</a:t>
            </a:r>
            <a:r>
              <a:rPr lang="en-US" altLang="zh-CN" sz="1400">
                <a:solidFill>
                  <a:srgbClr val="008000"/>
                </a:solidFill>
              </a:rPr>
              <a:t>pointer_2</a:t>
            </a:r>
            <a:r>
              <a:rPr lang="zh-CN" altLang="en-US" sz="1400">
                <a:solidFill>
                  <a:srgbClr val="008000"/>
                </a:solidFill>
              </a:rPr>
              <a:t>指向</a:t>
            </a:r>
            <a:r>
              <a:rPr lang="en-US" altLang="zh-CN" sz="1400">
                <a:solidFill>
                  <a:srgbClr val="008000"/>
                </a:solidFill>
              </a:rPr>
              <a:t>b </a:t>
            </a:r>
          </a:p>
          <a:p>
            <a:pPr defTabSz="363855"/>
            <a:r>
              <a:rPr lang="en-US" altLang="zh-CN" sz="1400"/>
              <a:t>	if(a&lt;b) swap(pointer_1,pointer_2</a:t>
            </a:r>
            <a:r>
              <a:rPr lang="en-US" altLang="zh-CN" sz="1400" smtClean="0"/>
              <a:t>); </a:t>
            </a:r>
            <a:r>
              <a:rPr lang="en-US" altLang="zh-CN" sz="1400">
                <a:solidFill>
                  <a:srgbClr val="008000"/>
                </a:solidFill>
              </a:rPr>
              <a:t>//</a:t>
            </a:r>
            <a:r>
              <a:rPr lang="zh-CN" altLang="en-US" sz="1400">
                <a:solidFill>
                  <a:srgbClr val="008000"/>
                </a:solidFill>
              </a:rPr>
              <a:t>如果</a:t>
            </a:r>
            <a:r>
              <a:rPr lang="en-US" altLang="zh-CN" sz="1400">
                <a:solidFill>
                  <a:srgbClr val="008000"/>
                </a:solidFill>
              </a:rPr>
              <a:t>a&lt;b</a:t>
            </a:r>
            <a:r>
              <a:rPr lang="zh-CN" altLang="en-US" sz="1400">
                <a:solidFill>
                  <a:srgbClr val="008000"/>
                </a:solidFill>
              </a:rPr>
              <a:t>，调用</a:t>
            </a:r>
            <a:r>
              <a:rPr lang="en-US" altLang="zh-CN" sz="1400">
                <a:solidFill>
                  <a:srgbClr val="008000"/>
                </a:solidFill>
              </a:rPr>
              <a:t>swap</a:t>
            </a:r>
            <a:r>
              <a:rPr lang="zh-CN" altLang="en-US" sz="1400">
                <a:solidFill>
                  <a:srgbClr val="008000"/>
                </a:solidFill>
              </a:rPr>
              <a:t>函数</a:t>
            </a:r>
          </a:p>
          <a:p>
            <a:pPr defTabSz="363855"/>
            <a:r>
              <a:rPr lang="zh-CN" altLang="en-US" sz="1400"/>
              <a:t>	</a:t>
            </a:r>
            <a:r>
              <a:rPr lang="en-US" altLang="zh-CN" sz="1400"/>
              <a:t>printf("max=%d,min=%d\n",a,b); </a:t>
            </a:r>
            <a:r>
              <a:rPr lang="en-US" altLang="zh-CN" sz="1400" smtClean="0"/>
              <a:t>	</a:t>
            </a:r>
            <a:r>
              <a:rPr lang="en-US" altLang="zh-CN" sz="1400">
                <a:solidFill>
                  <a:srgbClr val="008000"/>
                </a:solidFill>
              </a:rPr>
              <a:t>//</a:t>
            </a:r>
            <a:r>
              <a:rPr lang="zh-CN" altLang="en-US" sz="1400">
                <a:solidFill>
                  <a:srgbClr val="008000"/>
                </a:solidFill>
              </a:rPr>
              <a:t>输出结果</a:t>
            </a:r>
          </a:p>
          <a:p>
            <a:pPr defTabSz="363855"/>
            <a:r>
              <a:rPr lang="zh-CN" altLang="en-US" sz="1400"/>
              <a:t>	</a:t>
            </a:r>
            <a:r>
              <a:rPr lang="en-US" altLang="zh-CN" sz="1400"/>
              <a:t>return 0;</a:t>
            </a:r>
          </a:p>
          <a:p>
            <a:pPr defTabSz="363855"/>
            <a:r>
              <a:rPr lang="en-US" altLang="zh-CN" sz="1400"/>
              <a:t>}</a:t>
            </a:r>
          </a:p>
          <a:p>
            <a:pPr defTabSz="363855"/>
            <a:endParaRPr lang="en-US" altLang="zh-CN" sz="1400"/>
          </a:p>
          <a:p>
            <a:pPr defTabSz="363855"/>
            <a:r>
              <a:rPr lang="en-US" altLang="zh-CN" sz="1400"/>
              <a:t>void swap(int *p1,int *p2</a:t>
            </a:r>
            <a:r>
              <a:rPr lang="en-US" altLang="zh-CN" sz="1400" smtClean="0"/>
              <a:t>)			</a:t>
            </a:r>
            <a:r>
              <a:rPr lang="en-US" altLang="zh-CN" sz="1400">
                <a:solidFill>
                  <a:srgbClr val="008000"/>
                </a:solidFill>
              </a:rPr>
              <a:t>//</a:t>
            </a:r>
            <a:r>
              <a:rPr lang="zh-CN" altLang="en-US" sz="1400">
                <a:solidFill>
                  <a:srgbClr val="008000"/>
                </a:solidFill>
              </a:rPr>
              <a:t>定义</a:t>
            </a:r>
            <a:r>
              <a:rPr lang="en-US" altLang="zh-CN" sz="1400">
                <a:solidFill>
                  <a:srgbClr val="008000"/>
                </a:solidFill>
              </a:rPr>
              <a:t>swap</a:t>
            </a:r>
            <a:r>
              <a:rPr lang="zh-CN" altLang="en-US" sz="1400">
                <a:solidFill>
                  <a:srgbClr val="008000"/>
                </a:solidFill>
              </a:rPr>
              <a:t>函数</a:t>
            </a:r>
          </a:p>
          <a:p>
            <a:pPr defTabSz="363855"/>
            <a:r>
              <a:rPr lang="en-US" altLang="zh-CN" sz="1400"/>
              <a:t>{	int temp;</a:t>
            </a:r>
          </a:p>
          <a:p>
            <a:pPr defTabSz="363855"/>
            <a:r>
              <a:rPr lang="en-US" altLang="zh-CN" sz="1400"/>
              <a:t>	</a:t>
            </a:r>
            <a:r>
              <a:rPr lang="en-US" altLang="zh-CN" sz="1400">
                <a:solidFill>
                  <a:schemeClr val="accent6"/>
                </a:solidFill>
              </a:rPr>
              <a:t>temp=*p1</a:t>
            </a:r>
            <a:r>
              <a:rPr lang="en-US" altLang="zh-CN" sz="1400" smtClean="0">
                <a:solidFill>
                  <a:schemeClr val="accent6"/>
                </a:solidFill>
              </a:rPr>
              <a:t>;</a:t>
            </a:r>
            <a:r>
              <a:rPr lang="en-US" altLang="zh-CN" sz="1400" smtClean="0"/>
              <a:t>					</a:t>
            </a:r>
            <a:r>
              <a:rPr lang="en-US" altLang="zh-CN" sz="1400">
                <a:solidFill>
                  <a:srgbClr val="008000"/>
                </a:solidFill>
              </a:rPr>
              <a:t>//</a:t>
            </a:r>
            <a:r>
              <a:rPr lang="zh-CN" altLang="en-US" sz="1400">
                <a:solidFill>
                  <a:srgbClr val="008000"/>
                </a:solidFill>
              </a:rPr>
              <a:t>使*</a:t>
            </a:r>
            <a:r>
              <a:rPr lang="en-US" altLang="zh-CN" sz="1400">
                <a:solidFill>
                  <a:srgbClr val="008000"/>
                </a:solidFill>
              </a:rPr>
              <a:t>p1</a:t>
            </a:r>
            <a:r>
              <a:rPr lang="zh-CN" altLang="en-US" sz="1400">
                <a:solidFill>
                  <a:srgbClr val="008000"/>
                </a:solidFill>
              </a:rPr>
              <a:t>和*</a:t>
            </a:r>
            <a:r>
              <a:rPr lang="en-US" altLang="zh-CN" sz="1400">
                <a:solidFill>
                  <a:srgbClr val="008000"/>
                </a:solidFill>
              </a:rPr>
              <a:t>p2</a:t>
            </a:r>
            <a:r>
              <a:rPr lang="zh-CN" altLang="en-US" sz="1400">
                <a:solidFill>
                  <a:srgbClr val="008000"/>
                </a:solidFill>
              </a:rPr>
              <a:t>互换</a:t>
            </a:r>
          </a:p>
          <a:p>
            <a:pPr defTabSz="363855"/>
            <a:r>
              <a:rPr lang="zh-CN" altLang="en-US" sz="1400"/>
              <a:t>	</a:t>
            </a:r>
            <a:r>
              <a:rPr lang="zh-CN" altLang="en-US" sz="1400">
                <a:solidFill>
                  <a:schemeClr val="accent6"/>
                </a:solidFill>
              </a:rPr>
              <a:t>*</a:t>
            </a:r>
            <a:r>
              <a:rPr lang="en-US" altLang="zh-CN" sz="1400">
                <a:solidFill>
                  <a:schemeClr val="accent6"/>
                </a:solidFill>
              </a:rPr>
              <a:t>p1=*p2;</a:t>
            </a:r>
          </a:p>
          <a:p>
            <a:pPr defTabSz="363855"/>
            <a:r>
              <a:rPr lang="en-US" altLang="zh-CN" sz="1400"/>
              <a:t>	</a:t>
            </a:r>
            <a:r>
              <a:rPr lang="en-US" altLang="zh-CN" sz="1400">
                <a:solidFill>
                  <a:schemeClr val="accent6"/>
                </a:solidFill>
              </a:rPr>
              <a:t>*p2=temp;</a:t>
            </a:r>
          </a:p>
          <a:p>
            <a:pPr defTabSz="363855"/>
            <a:r>
              <a:rPr lang="en-US" altLang="zh-CN" sz="1400" smtClean="0"/>
              <a:t>}	</a:t>
            </a:r>
            <a:r>
              <a:rPr lang="en-US" altLang="zh-CN" sz="1400" b="1" smtClean="0">
                <a:solidFill>
                  <a:srgbClr val="FF0000"/>
                </a:solidFill>
              </a:rPr>
              <a:t>//</a:t>
            </a:r>
            <a:r>
              <a:rPr lang="zh-CN" altLang="en-US" sz="1400" b="1" smtClean="0">
                <a:solidFill>
                  <a:srgbClr val="FF0000"/>
                </a:solidFill>
              </a:rPr>
              <a:t>本例交换</a:t>
            </a:r>
            <a:r>
              <a:rPr lang="en-US" altLang="zh-CN" sz="1400" b="1">
                <a:solidFill>
                  <a:srgbClr val="FF0000"/>
                </a:solidFill>
              </a:rPr>
              <a:t>a</a:t>
            </a:r>
            <a:r>
              <a:rPr lang="zh-CN" altLang="en-US" sz="1400" b="1">
                <a:solidFill>
                  <a:srgbClr val="FF0000"/>
                </a:solidFill>
              </a:rPr>
              <a:t>和</a:t>
            </a:r>
            <a:r>
              <a:rPr lang="en-US" altLang="zh-CN" sz="1400" b="1">
                <a:solidFill>
                  <a:srgbClr val="FF0000"/>
                </a:solidFill>
              </a:rPr>
              <a:t>b</a:t>
            </a:r>
            <a:r>
              <a:rPr lang="zh-CN" altLang="en-US" sz="1400" b="1">
                <a:solidFill>
                  <a:srgbClr val="FF0000"/>
                </a:solidFill>
              </a:rPr>
              <a:t>的值，而</a:t>
            </a:r>
            <a:r>
              <a:rPr lang="en-US" altLang="zh-CN" sz="1400" b="1">
                <a:solidFill>
                  <a:srgbClr val="FF0000"/>
                </a:solidFill>
              </a:rPr>
              <a:t>p1</a:t>
            </a:r>
            <a:r>
              <a:rPr lang="zh-CN" altLang="en-US" sz="1400" b="1">
                <a:solidFill>
                  <a:srgbClr val="FF0000"/>
                </a:solidFill>
              </a:rPr>
              <a:t>和</a:t>
            </a:r>
            <a:r>
              <a:rPr lang="en-US" altLang="zh-CN" sz="1400" b="1">
                <a:solidFill>
                  <a:srgbClr val="FF0000"/>
                </a:solidFill>
              </a:rPr>
              <a:t>p2</a:t>
            </a:r>
            <a:r>
              <a:rPr lang="zh-CN" altLang="en-US" sz="1400" b="1">
                <a:solidFill>
                  <a:srgbClr val="FF0000"/>
                </a:solidFill>
              </a:rPr>
              <a:t>的值不变。这恰和例</a:t>
            </a:r>
            <a:r>
              <a:rPr lang="en-US" altLang="zh-CN" sz="1400" b="1">
                <a:solidFill>
                  <a:srgbClr val="FF0000"/>
                </a:solidFill>
              </a:rPr>
              <a:t>8.2</a:t>
            </a:r>
            <a:r>
              <a:rPr lang="zh-CN" altLang="en-US" sz="1400" b="1" smtClean="0">
                <a:solidFill>
                  <a:srgbClr val="FF0000"/>
                </a:solidFill>
              </a:rPr>
              <a:t>相反</a:t>
            </a:r>
            <a:endParaRPr lang="en-US" altLang="zh-CN" sz="1400" b="1" dirty="0">
              <a:solidFill>
                <a:srgbClr val="FF0000"/>
              </a:solidFill>
            </a:endParaRPr>
          </a:p>
        </p:txBody>
      </p:sp>
      <p:cxnSp>
        <p:nvCxnSpPr>
          <p:cNvPr id="20" name="直接连接符 19"/>
          <p:cNvCxnSpPr/>
          <p:nvPr/>
        </p:nvCxnSpPr>
        <p:spPr>
          <a:xfrm>
            <a:off x="6003717" y="1648615"/>
            <a:ext cx="0" cy="2271505"/>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5840969" y="2042436"/>
            <a:ext cx="325496" cy="260107"/>
            <a:chOff x="5926033" y="1926699"/>
            <a:chExt cx="325496" cy="260107"/>
          </a:xfrm>
        </p:grpSpPr>
        <p:sp>
          <p:nvSpPr>
            <p:cNvPr id="22" name="MH_Other_2"/>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3"/>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4"/>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5"/>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6"/>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7"/>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8" name="组合 27"/>
          <p:cNvGrpSpPr/>
          <p:nvPr/>
        </p:nvGrpSpPr>
        <p:grpSpPr>
          <a:xfrm>
            <a:off x="5840969" y="3319522"/>
            <a:ext cx="325496" cy="260106"/>
            <a:chOff x="5926033" y="5434781"/>
            <a:chExt cx="325496" cy="260106"/>
          </a:xfrm>
        </p:grpSpPr>
        <p:sp>
          <p:nvSpPr>
            <p:cNvPr id="30" name="MH_Other_8"/>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9"/>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0"/>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1"/>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12"/>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13"/>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39" name="表格 38"/>
          <p:cNvGraphicFramePr>
            <a:graphicFrameLocks noGrp="1"/>
          </p:cNvGraphicFramePr>
          <p:nvPr/>
        </p:nvGraphicFramePr>
        <p:xfrm>
          <a:off x="567295" y="4484761"/>
          <a:ext cx="2393420" cy="182880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val="20000"/>
                    </a:ext>
                  </a:extLst>
                </a:gridCol>
                <a:gridCol w="216000">
                  <a:extLst>
                    <a:ext uri="{9D8B030D-6E8A-4147-A177-3AD203B41FA5}">
                      <a16:colId xmlns:a16="http://schemas.microsoft.com/office/drawing/2014/main" val="20001"/>
                    </a:ext>
                  </a:extLst>
                </a:gridCol>
                <a:gridCol w="1088710">
                  <a:extLst>
                    <a:ext uri="{9D8B030D-6E8A-4147-A177-3AD203B41FA5}">
                      <a16:colId xmlns:a16="http://schemas.microsoft.com/office/drawing/2014/main" val="20002"/>
                    </a:ext>
                  </a:extLst>
                </a:gridCol>
              </a:tblGrid>
              <a:tr h="324000">
                <a:tc>
                  <a:txBody>
                    <a:bodyPr/>
                    <a:lstStyle/>
                    <a:p>
                      <a:pPr algn="ctr"/>
                      <a:r>
                        <a:rPr lang="en-US" altLang="zh-CN" sz="1600" smtClean="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400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val="10001"/>
                  </a:ext>
                </a:extLst>
              </a:tr>
              <a:tr h="324000">
                <a:tc>
                  <a:txBody>
                    <a:bodyPr/>
                    <a:lstStyle/>
                    <a:p>
                      <a:pPr algn="ctr"/>
                      <a:r>
                        <a:rPr lang="en-US" altLang="zh-CN" sz="1600" smtClean="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2400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val="10003"/>
                  </a:ext>
                </a:extLst>
              </a:tr>
            </a:tbl>
          </a:graphicData>
        </a:graphic>
      </p:graphicFrame>
      <p:graphicFrame>
        <p:nvGraphicFramePr>
          <p:cNvPr id="42" name="表格 41"/>
          <p:cNvGraphicFramePr>
            <a:graphicFrameLocks noGrp="1"/>
          </p:cNvGraphicFramePr>
          <p:nvPr/>
        </p:nvGraphicFramePr>
        <p:xfrm>
          <a:off x="3446712" y="3920120"/>
          <a:ext cx="2393420" cy="158496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val="20000"/>
                    </a:ext>
                  </a:extLst>
                </a:gridCol>
                <a:gridCol w="216000">
                  <a:extLst>
                    <a:ext uri="{9D8B030D-6E8A-4147-A177-3AD203B41FA5}">
                      <a16:colId xmlns:a16="http://schemas.microsoft.com/office/drawing/2014/main" val="20001"/>
                    </a:ext>
                  </a:extLst>
                </a:gridCol>
                <a:gridCol w="1088710">
                  <a:extLst>
                    <a:ext uri="{9D8B030D-6E8A-4147-A177-3AD203B41FA5}">
                      <a16:colId xmlns:a16="http://schemas.microsoft.com/office/drawing/2014/main" val="20002"/>
                    </a:ext>
                  </a:extLst>
                </a:gridCol>
              </a:tblGrid>
              <a:tr h="324000">
                <a:tc>
                  <a:txBody>
                    <a:bodyPr/>
                    <a:lstStyle/>
                    <a:p>
                      <a:pPr algn="ctr"/>
                      <a:r>
                        <a:rPr lang="en-US" altLang="zh-CN" sz="1600" smtClean="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400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24000">
                <a:tc>
                  <a:txBody>
                    <a:bodyPr/>
                    <a:lstStyle/>
                    <a:p>
                      <a:pPr algn="ctr"/>
                      <a:r>
                        <a:rPr lang="en-US" altLang="zh-CN" sz="1600" smtClean="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T w="12700" cmpd="sng">
                      <a:noFill/>
                    </a:lnT>
                    <a:lnB w="12700" cmpd="sng">
                      <a:noFill/>
                    </a:lnB>
                  </a:tcPr>
                </a:tc>
                <a:extLst>
                  <a:ext uri="{0D108BD9-81ED-4DB2-BD59-A6C34878D82A}">
                    <a16:rowId xmlns:a16="http://schemas.microsoft.com/office/drawing/2014/main" val="10002"/>
                  </a:ext>
                </a:extLst>
              </a:tr>
              <a:tr h="324000">
                <a:tc>
                  <a:txBody>
                    <a:bodyPr/>
                    <a:lstStyle/>
                    <a:p>
                      <a:pPr algn="ctr"/>
                      <a:r>
                        <a:rPr lang="en-US" altLang="zh-CN" sz="1600" smtClean="0"/>
                        <a:t>&amp;a</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46" name="表格 45"/>
          <p:cNvGraphicFramePr>
            <a:graphicFrameLocks noGrp="1"/>
          </p:cNvGraphicFramePr>
          <p:nvPr/>
        </p:nvGraphicFramePr>
        <p:xfrm>
          <a:off x="9205545" y="4484761"/>
          <a:ext cx="2393420" cy="182880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val="20000"/>
                    </a:ext>
                  </a:extLst>
                </a:gridCol>
                <a:gridCol w="216000">
                  <a:extLst>
                    <a:ext uri="{9D8B030D-6E8A-4147-A177-3AD203B41FA5}">
                      <a16:colId xmlns:a16="http://schemas.microsoft.com/office/drawing/2014/main" val="20001"/>
                    </a:ext>
                  </a:extLst>
                </a:gridCol>
                <a:gridCol w="1088710">
                  <a:extLst>
                    <a:ext uri="{9D8B030D-6E8A-4147-A177-3AD203B41FA5}">
                      <a16:colId xmlns:a16="http://schemas.microsoft.com/office/drawing/2014/main" val="20002"/>
                    </a:ext>
                  </a:extLst>
                </a:gridCol>
              </a:tblGrid>
              <a:tr h="324000">
                <a:tc>
                  <a:txBody>
                    <a:bodyPr/>
                    <a:lstStyle/>
                    <a:p>
                      <a:pPr algn="ctr"/>
                      <a:r>
                        <a:rPr lang="en-US" altLang="zh-CN" sz="1600" smtClean="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400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val="10001"/>
                  </a:ext>
                </a:extLst>
              </a:tr>
              <a:tr h="324000">
                <a:tc>
                  <a:txBody>
                    <a:bodyPr/>
                    <a:lstStyle/>
                    <a:p>
                      <a:pPr algn="ctr"/>
                      <a:r>
                        <a:rPr lang="en-US" altLang="zh-CN" sz="1600" smtClean="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2400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val="10003"/>
                  </a:ext>
                </a:extLst>
              </a:tr>
            </a:tbl>
          </a:graphicData>
        </a:graphic>
      </p:graphicFrame>
      <p:graphicFrame>
        <p:nvGraphicFramePr>
          <p:cNvPr id="47" name="表格 46"/>
          <p:cNvGraphicFramePr>
            <a:graphicFrameLocks noGrp="1"/>
          </p:cNvGraphicFramePr>
          <p:nvPr/>
        </p:nvGraphicFramePr>
        <p:xfrm>
          <a:off x="6326129" y="3920120"/>
          <a:ext cx="2393420" cy="158496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val="20000"/>
                    </a:ext>
                  </a:extLst>
                </a:gridCol>
                <a:gridCol w="216000">
                  <a:extLst>
                    <a:ext uri="{9D8B030D-6E8A-4147-A177-3AD203B41FA5}">
                      <a16:colId xmlns:a16="http://schemas.microsoft.com/office/drawing/2014/main" val="20001"/>
                    </a:ext>
                  </a:extLst>
                </a:gridCol>
                <a:gridCol w="1088710">
                  <a:extLst>
                    <a:ext uri="{9D8B030D-6E8A-4147-A177-3AD203B41FA5}">
                      <a16:colId xmlns:a16="http://schemas.microsoft.com/office/drawing/2014/main" val="20002"/>
                    </a:ext>
                  </a:extLst>
                </a:gridCol>
              </a:tblGrid>
              <a:tr h="324000">
                <a:tc>
                  <a:txBody>
                    <a:bodyPr/>
                    <a:lstStyle/>
                    <a:p>
                      <a:pPr algn="ctr"/>
                      <a:r>
                        <a:rPr lang="en-US" altLang="zh-CN" sz="1600" smtClean="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400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24000">
                <a:tc>
                  <a:txBody>
                    <a:bodyPr/>
                    <a:lstStyle/>
                    <a:p>
                      <a:pPr algn="ctr"/>
                      <a:r>
                        <a:rPr lang="en-US" altLang="zh-CN" sz="1600" smtClean="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T w="12700" cmpd="sng">
                      <a:noFill/>
                    </a:lnT>
                    <a:lnB w="12700" cmpd="sng">
                      <a:noFill/>
                    </a:lnB>
                  </a:tcPr>
                </a:tc>
                <a:extLst>
                  <a:ext uri="{0D108BD9-81ED-4DB2-BD59-A6C34878D82A}">
                    <a16:rowId xmlns:a16="http://schemas.microsoft.com/office/drawing/2014/main" val="10002"/>
                  </a:ext>
                </a:extLst>
              </a:tr>
              <a:tr h="324000">
                <a:tc>
                  <a:txBody>
                    <a:bodyPr/>
                    <a:lstStyle/>
                    <a:p>
                      <a:pPr algn="ctr"/>
                      <a:r>
                        <a:rPr lang="en-US" altLang="zh-CN" sz="1600" smtClean="0"/>
                        <a:t>&amp;a</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48" name="表格 47"/>
          <p:cNvGraphicFramePr>
            <a:graphicFrameLocks noGrp="1"/>
          </p:cNvGraphicFramePr>
          <p:nvPr/>
        </p:nvGraphicFramePr>
        <p:xfrm>
          <a:off x="3481906" y="5372584"/>
          <a:ext cx="2393420" cy="158496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val="20000"/>
                    </a:ext>
                  </a:extLst>
                </a:gridCol>
                <a:gridCol w="216000">
                  <a:extLst>
                    <a:ext uri="{9D8B030D-6E8A-4147-A177-3AD203B41FA5}">
                      <a16:colId xmlns:a16="http://schemas.microsoft.com/office/drawing/2014/main" val="20001"/>
                    </a:ext>
                  </a:extLst>
                </a:gridCol>
                <a:gridCol w="1088710">
                  <a:extLst>
                    <a:ext uri="{9D8B030D-6E8A-4147-A177-3AD203B41FA5}">
                      <a16:colId xmlns:a16="http://schemas.microsoft.com/office/drawing/2014/main" val="20002"/>
                    </a:ext>
                  </a:extLst>
                </a:gridCol>
              </a:tblGrid>
              <a:tr h="324000">
                <a:tc>
                  <a:txBody>
                    <a:bodyPr/>
                    <a:lstStyle/>
                    <a:p>
                      <a:pPr algn="ctr"/>
                      <a:r>
                        <a:rPr lang="en-US" altLang="zh-CN" sz="1600" smtClean="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4000">
                <a:tc>
                  <a:txBody>
                    <a:bodyPr/>
                    <a:lstStyle/>
                    <a:p>
                      <a:pPr algn="ctr"/>
                      <a:r>
                        <a:rPr lang="en-US" altLang="zh-CN" sz="1600" smtClean="0"/>
                        <a:t>&amp;b</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24000">
                <a:tc>
                  <a:txBody>
                    <a:bodyPr/>
                    <a:lstStyle/>
                    <a:p>
                      <a:pPr algn="ctr"/>
                      <a:r>
                        <a:rPr lang="en-US" altLang="zh-CN" sz="1600" smtClean="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T w="12700" cmpd="sng">
                      <a:noFill/>
                    </a:lnT>
                    <a:lnB w="12700" cmpd="sng">
                      <a:noFill/>
                    </a:lnB>
                  </a:tcPr>
                </a:tc>
                <a:extLst>
                  <a:ext uri="{0D108BD9-81ED-4DB2-BD59-A6C34878D82A}">
                    <a16:rowId xmlns:a16="http://schemas.microsoft.com/office/drawing/2014/main" val="10002"/>
                  </a:ext>
                </a:extLst>
              </a:tr>
              <a:tr h="32400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49" name="表格 48"/>
          <p:cNvGraphicFramePr>
            <a:graphicFrameLocks noGrp="1"/>
          </p:cNvGraphicFramePr>
          <p:nvPr/>
        </p:nvGraphicFramePr>
        <p:xfrm>
          <a:off x="6326129" y="5375500"/>
          <a:ext cx="2393420" cy="158496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val="20000"/>
                    </a:ext>
                  </a:extLst>
                </a:gridCol>
                <a:gridCol w="216000">
                  <a:extLst>
                    <a:ext uri="{9D8B030D-6E8A-4147-A177-3AD203B41FA5}">
                      <a16:colId xmlns:a16="http://schemas.microsoft.com/office/drawing/2014/main" val="20001"/>
                    </a:ext>
                  </a:extLst>
                </a:gridCol>
                <a:gridCol w="1088710">
                  <a:extLst>
                    <a:ext uri="{9D8B030D-6E8A-4147-A177-3AD203B41FA5}">
                      <a16:colId xmlns:a16="http://schemas.microsoft.com/office/drawing/2014/main" val="20002"/>
                    </a:ext>
                  </a:extLst>
                </a:gridCol>
              </a:tblGrid>
              <a:tr h="324000">
                <a:tc>
                  <a:txBody>
                    <a:bodyPr/>
                    <a:lstStyle/>
                    <a:p>
                      <a:pPr algn="ctr"/>
                      <a:r>
                        <a:rPr lang="en-US" altLang="zh-CN" sz="1600" smtClean="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4000">
                <a:tc>
                  <a:txBody>
                    <a:bodyPr/>
                    <a:lstStyle/>
                    <a:p>
                      <a:pPr algn="ctr"/>
                      <a:r>
                        <a:rPr lang="en-US" altLang="zh-CN" sz="1600" smtClean="0"/>
                        <a:t>&amp;b</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24000">
                <a:tc>
                  <a:txBody>
                    <a:bodyPr/>
                    <a:lstStyle/>
                    <a:p>
                      <a:pPr algn="ctr"/>
                      <a:r>
                        <a:rPr lang="en-US" altLang="zh-CN" sz="1600" smtClean="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T w="12700" cmpd="sng">
                      <a:noFill/>
                    </a:lnT>
                    <a:lnB w="12700" cmpd="sng">
                      <a:noFill/>
                    </a:lnB>
                  </a:tcPr>
                </a:tc>
                <a:extLst>
                  <a:ext uri="{0D108BD9-81ED-4DB2-BD59-A6C34878D82A}">
                    <a16:rowId xmlns:a16="http://schemas.microsoft.com/office/drawing/2014/main" val="10002"/>
                  </a:ext>
                </a:extLst>
              </a:tr>
              <a:tr h="32400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cxnSp>
        <p:nvCxnSpPr>
          <p:cNvPr id="50" name="直接箭头连接符 49"/>
          <p:cNvCxnSpPr/>
          <p:nvPr/>
        </p:nvCxnSpPr>
        <p:spPr>
          <a:xfrm>
            <a:off x="4540037" y="4435990"/>
            <a:ext cx="216789" cy="33056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7414444" y="4425398"/>
            <a:ext cx="216789" cy="33056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7414444" y="5841695"/>
            <a:ext cx="216789" cy="33056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4562849" y="5825881"/>
            <a:ext cx="216789" cy="33056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4540037" y="4766553"/>
            <a:ext cx="216789" cy="38093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V="1">
            <a:off x="4570221" y="6172258"/>
            <a:ext cx="216789" cy="38093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7414443" y="4749504"/>
            <a:ext cx="216789" cy="38093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7408071" y="6191625"/>
            <a:ext cx="216789" cy="38093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62" name="图片 61"/>
          <p:cNvPicPr>
            <a:picLocks noChangeAspect="1"/>
          </p:cNvPicPr>
          <p:nvPr/>
        </p:nvPicPr>
        <p:blipFill>
          <a:blip r:embed="rId15" cstate="print"/>
          <a:stretch>
            <a:fillRect/>
          </a:stretch>
        </p:blipFill>
        <p:spPr>
          <a:xfrm>
            <a:off x="8122340" y="762880"/>
            <a:ext cx="3476625" cy="838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指针变量作为函数参数</a:t>
            </a:r>
          </a:p>
        </p:txBody>
      </p:sp>
      <p:sp>
        <p:nvSpPr>
          <p:cNvPr id="3" name="内容占位符 2"/>
          <p:cNvSpPr>
            <a:spLocks noGrp="1"/>
          </p:cNvSpPr>
          <p:nvPr>
            <p:ph idx="1"/>
          </p:nvPr>
        </p:nvSpPr>
        <p:spPr>
          <a:xfrm>
            <a:off x="413649" y="846927"/>
            <a:ext cx="11185316"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8.3】</a:t>
            </a:r>
            <a:r>
              <a:rPr lang="zh-CN" altLang="en-US" sz="2000">
                <a:solidFill>
                  <a:schemeClr val="accent1"/>
                </a:solidFill>
              </a:rPr>
              <a:t>题目要求同例</a:t>
            </a:r>
            <a:r>
              <a:rPr lang="en-US" altLang="zh-CN" sz="2000">
                <a:solidFill>
                  <a:schemeClr val="accent1"/>
                </a:solidFill>
              </a:rPr>
              <a:t>8.2</a:t>
            </a:r>
            <a:r>
              <a:rPr lang="zh-CN" altLang="en-US" sz="2000">
                <a:solidFill>
                  <a:schemeClr val="accent1"/>
                </a:solidFill>
              </a:rPr>
              <a:t>，即对输入的两个整数按大小顺序输出。现用函数处理，而且用指针类型的数据作函数参数。</a:t>
            </a:r>
            <a:endParaRPr lang="zh-CN" altLang="en-US" sz="2000" dirty="0">
              <a:solidFill>
                <a:schemeClr val="accent1"/>
              </a:solidFill>
            </a:endParaRPr>
          </a:p>
        </p:txBody>
      </p:sp>
      <p:sp>
        <p:nvSpPr>
          <p:cNvPr id="38" name="圆角矩形 12"/>
          <p:cNvSpPr/>
          <p:nvPr/>
        </p:nvSpPr>
        <p:spPr>
          <a:xfrm>
            <a:off x="567296" y="1728199"/>
            <a:ext cx="3816000" cy="1384652"/>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r>
              <a:rPr lang="en-US" altLang="zh-CN" sz="1400"/>
              <a:t>void swap(int *p1,int *p2</a:t>
            </a:r>
            <a:r>
              <a:rPr lang="en-US" altLang="zh-CN" sz="1400" smtClean="0"/>
              <a:t>)	</a:t>
            </a:r>
            <a:r>
              <a:rPr lang="en-US" altLang="zh-CN" sz="1400" smtClean="0">
                <a:solidFill>
                  <a:srgbClr val="008000"/>
                </a:solidFill>
              </a:rPr>
              <a:t>//</a:t>
            </a:r>
            <a:r>
              <a:rPr lang="zh-CN" altLang="en-US" sz="1400">
                <a:solidFill>
                  <a:srgbClr val="008000"/>
                </a:solidFill>
              </a:rPr>
              <a:t>定义</a:t>
            </a:r>
            <a:r>
              <a:rPr lang="en-US" altLang="zh-CN" sz="1400">
                <a:solidFill>
                  <a:srgbClr val="008000"/>
                </a:solidFill>
              </a:rPr>
              <a:t>swap</a:t>
            </a:r>
            <a:r>
              <a:rPr lang="zh-CN" altLang="en-US" sz="1400">
                <a:solidFill>
                  <a:srgbClr val="008000"/>
                </a:solidFill>
              </a:rPr>
              <a:t>函数</a:t>
            </a:r>
          </a:p>
          <a:p>
            <a:pPr defTabSz="363855"/>
            <a:r>
              <a:rPr lang="en-US" altLang="zh-CN" sz="1400"/>
              <a:t>{	int temp;</a:t>
            </a:r>
          </a:p>
          <a:p>
            <a:pPr defTabSz="363855"/>
            <a:r>
              <a:rPr lang="en-US" altLang="zh-CN" sz="1400"/>
              <a:t>	</a:t>
            </a:r>
            <a:r>
              <a:rPr lang="en-US" altLang="zh-CN" sz="1400">
                <a:solidFill>
                  <a:schemeClr val="tx1"/>
                </a:solidFill>
              </a:rPr>
              <a:t>temp=*p1;	</a:t>
            </a:r>
            <a:r>
              <a:rPr lang="en-US" altLang="zh-CN" sz="1400"/>
              <a:t>		</a:t>
            </a:r>
            <a:r>
              <a:rPr lang="en-US" altLang="zh-CN" sz="1400" smtClean="0">
                <a:solidFill>
                  <a:srgbClr val="008000"/>
                </a:solidFill>
              </a:rPr>
              <a:t>//</a:t>
            </a:r>
            <a:r>
              <a:rPr lang="zh-CN" altLang="en-US" sz="1400">
                <a:solidFill>
                  <a:srgbClr val="008000"/>
                </a:solidFill>
              </a:rPr>
              <a:t>使*</a:t>
            </a:r>
            <a:r>
              <a:rPr lang="en-US" altLang="zh-CN" sz="1400">
                <a:solidFill>
                  <a:srgbClr val="008000"/>
                </a:solidFill>
              </a:rPr>
              <a:t>p1</a:t>
            </a:r>
            <a:r>
              <a:rPr lang="zh-CN" altLang="en-US" sz="1400">
                <a:solidFill>
                  <a:srgbClr val="008000"/>
                </a:solidFill>
              </a:rPr>
              <a:t>和*</a:t>
            </a:r>
            <a:r>
              <a:rPr lang="en-US" altLang="zh-CN" sz="1400">
                <a:solidFill>
                  <a:srgbClr val="008000"/>
                </a:solidFill>
              </a:rPr>
              <a:t>p2</a:t>
            </a:r>
            <a:r>
              <a:rPr lang="zh-CN" altLang="en-US" sz="1400">
                <a:solidFill>
                  <a:srgbClr val="008000"/>
                </a:solidFill>
              </a:rPr>
              <a:t>互换</a:t>
            </a:r>
          </a:p>
          <a:p>
            <a:pPr defTabSz="363855"/>
            <a:r>
              <a:rPr lang="zh-CN" altLang="en-US" sz="1400"/>
              <a:t>	</a:t>
            </a:r>
            <a:r>
              <a:rPr lang="zh-CN" altLang="en-US" sz="1400">
                <a:solidFill>
                  <a:schemeClr val="tx1"/>
                </a:solidFill>
              </a:rPr>
              <a:t>*</a:t>
            </a:r>
            <a:r>
              <a:rPr lang="en-US" altLang="zh-CN" sz="1400">
                <a:solidFill>
                  <a:schemeClr val="tx1"/>
                </a:solidFill>
              </a:rPr>
              <a:t>p1=*p2;</a:t>
            </a:r>
          </a:p>
          <a:p>
            <a:pPr defTabSz="363855"/>
            <a:r>
              <a:rPr lang="en-US" altLang="zh-CN" sz="1400">
                <a:solidFill>
                  <a:schemeClr val="tx1"/>
                </a:solidFill>
              </a:rPr>
              <a:t>	*p2=temp;</a:t>
            </a:r>
          </a:p>
          <a:p>
            <a:pPr defTabSz="363855"/>
            <a:r>
              <a:rPr lang="en-US" altLang="zh-CN" sz="1400"/>
              <a:t>}</a:t>
            </a:r>
            <a:endParaRPr lang="en-US" altLang="zh-CN" sz="1400" dirty="0"/>
          </a:p>
        </p:txBody>
      </p:sp>
      <p:pic>
        <p:nvPicPr>
          <p:cNvPr id="40" name="图片 39"/>
          <p:cNvPicPr>
            <a:picLocks noChangeAspect="1"/>
          </p:cNvPicPr>
          <p:nvPr/>
        </p:nvPicPr>
        <p:blipFill>
          <a:blip r:embed="rId5" cstate="print"/>
          <a:stretch>
            <a:fillRect/>
          </a:stretch>
        </p:blipFill>
        <p:spPr>
          <a:xfrm>
            <a:off x="3166463" y="2569926"/>
            <a:ext cx="552450" cy="542925"/>
          </a:xfrm>
          <a:prstGeom prst="rect">
            <a:avLst/>
          </a:prstGeom>
        </p:spPr>
      </p:pic>
      <p:sp>
        <p:nvSpPr>
          <p:cNvPr id="41" name="圆角矩形 12"/>
          <p:cNvSpPr/>
          <p:nvPr/>
        </p:nvSpPr>
        <p:spPr>
          <a:xfrm>
            <a:off x="4572001" y="1728199"/>
            <a:ext cx="3240000" cy="1384652"/>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r>
              <a:rPr lang="en-US" altLang="zh-CN" sz="1400">
                <a:solidFill>
                  <a:schemeClr val="tx1"/>
                </a:solidFill>
              </a:rPr>
              <a:t>void swap(int *p1,int *p2</a:t>
            </a:r>
            <a:r>
              <a:rPr lang="en-US" altLang="zh-CN" sz="1400" smtClean="0">
                <a:solidFill>
                  <a:schemeClr val="tx1"/>
                </a:solidFill>
              </a:rPr>
              <a:t>)</a:t>
            </a:r>
            <a:endParaRPr lang="en-US" altLang="zh-CN" sz="1400">
              <a:solidFill>
                <a:schemeClr val="tx1"/>
              </a:solidFill>
            </a:endParaRPr>
          </a:p>
          <a:p>
            <a:pPr defTabSz="363855"/>
            <a:r>
              <a:rPr lang="en-US" altLang="zh-CN" sz="1400" smtClean="0">
                <a:solidFill>
                  <a:schemeClr val="tx1"/>
                </a:solidFill>
              </a:rPr>
              <a:t>{</a:t>
            </a:r>
            <a:r>
              <a:rPr lang="en-US" altLang="zh-CN" sz="1400">
                <a:solidFill>
                  <a:schemeClr val="tx1"/>
                </a:solidFill>
              </a:rPr>
              <a:t>	int </a:t>
            </a:r>
            <a:r>
              <a:rPr lang="en-US" altLang="zh-CN" sz="1400" smtClean="0">
                <a:solidFill>
                  <a:schemeClr val="tx1"/>
                </a:solidFill>
              </a:rPr>
              <a:t>*temp</a:t>
            </a:r>
            <a:r>
              <a:rPr lang="en-US" altLang="zh-CN" sz="1400">
                <a:solidFill>
                  <a:schemeClr val="tx1"/>
                </a:solidFill>
              </a:rPr>
              <a:t>;</a:t>
            </a:r>
          </a:p>
          <a:p>
            <a:pPr defTabSz="363855"/>
            <a:r>
              <a:rPr lang="en-US" altLang="zh-CN" sz="1400">
                <a:solidFill>
                  <a:schemeClr val="tx1"/>
                </a:solidFill>
              </a:rPr>
              <a:t>	</a:t>
            </a:r>
            <a:r>
              <a:rPr lang="en-US" altLang="zh-CN" sz="1400" smtClean="0">
                <a:solidFill>
                  <a:schemeClr val="accent1"/>
                </a:solidFill>
              </a:rPr>
              <a:t>*temp</a:t>
            </a:r>
            <a:r>
              <a:rPr lang="en-US" altLang="zh-CN" sz="1400">
                <a:solidFill>
                  <a:schemeClr val="accent1"/>
                </a:solidFill>
              </a:rPr>
              <a:t>=*p1</a:t>
            </a:r>
            <a:r>
              <a:rPr lang="en-US" altLang="zh-CN" sz="1400" smtClean="0">
                <a:solidFill>
                  <a:schemeClr val="accent1"/>
                </a:solidFill>
              </a:rPr>
              <a:t>;</a:t>
            </a:r>
          </a:p>
          <a:p>
            <a:pPr defTabSz="363855"/>
            <a:r>
              <a:rPr lang="en-US" altLang="zh-CN" sz="1400" smtClean="0">
                <a:solidFill>
                  <a:schemeClr val="tx1"/>
                </a:solidFill>
              </a:rPr>
              <a:t> </a:t>
            </a:r>
            <a:r>
              <a:rPr lang="zh-CN" altLang="en-US" sz="1400">
                <a:solidFill>
                  <a:schemeClr val="tx1"/>
                </a:solidFill>
              </a:rPr>
              <a:t>	*</a:t>
            </a:r>
            <a:r>
              <a:rPr lang="en-US" altLang="zh-CN" sz="1400">
                <a:solidFill>
                  <a:schemeClr val="tx1"/>
                </a:solidFill>
              </a:rPr>
              <a:t>p1=*p2;</a:t>
            </a:r>
          </a:p>
          <a:p>
            <a:pPr defTabSz="363855"/>
            <a:r>
              <a:rPr lang="en-US" altLang="zh-CN" sz="1400">
                <a:solidFill>
                  <a:schemeClr val="tx1"/>
                </a:solidFill>
              </a:rPr>
              <a:t>	*p2</a:t>
            </a:r>
            <a:r>
              <a:rPr lang="en-US" altLang="zh-CN" sz="1400" smtClean="0">
                <a:solidFill>
                  <a:schemeClr val="tx1"/>
                </a:solidFill>
              </a:rPr>
              <a:t>=*temp</a:t>
            </a:r>
            <a:r>
              <a:rPr lang="en-US" altLang="zh-CN" sz="1400">
                <a:solidFill>
                  <a:schemeClr val="tx1"/>
                </a:solidFill>
              </a:rPr>
              <a:t>;</a:t>
            </a:r>
          </a:p>
          <a:p>
            <a:pPr defTabSz="363855"/>
            <a:r>
              <a:rPr lang="en-US" altLang="zh-CN" sz="1400">
                <a:solidFill>
                  <a:schemeClr val="tx1"/>
                </a:solidFill>
              </a:rPr>
              <a:t>}</a:t>
            </a:r>
            <a:endParaRPr lang="en-US" altLang="zh-CN" sz="1400" dirty="0">
              <a:solidFill>
                <a:schemeClr val="tx1"/>
              </a:solidFill>
            </a:endParaRPr>
          </a:p>
        </p:txBody>
      </p:sp>
      <p:pic>
        <p:nvPicPr>
          <p:cNvPr id="43" name="图片 42"/>
          <p:cNvPicPr>
            <a:picLocks noChangeAspect="1"/>
          </p:cNvPicPr>
          <p:nvPr/>
        </p:nvPicPr>
        <p:blipFill>
          <a:blip r:embed="rId6" cstate="print"/>
          <a:stretch>
            <a:fillRect/>
          </a:stretch>
        </p:blipFill>
        <p:spPr>
          <a:xfrm>
            <a:off x="6735124" y="2017476"/>
            <a:ext cx="542925" cy="552450"/>
          </a:xfrm>
          <a:prstGeom prst="rect">
            <a:avLst/>
          </a:prstGeom>
        </p:spPr>
      </p:pic>
      <p:sp>
        <p:nvSpPr>
          <p:cNvPr id="44" name="MH_Desc_1"/>
          <p:cNvSpPr/>
          <p:nvPr>
            <p:custDataLst>
              <p:tags r:id="rId1"/>
            </p:custDataLst>
          </p:nvPr>
        </p:nvSpPr>
        <p:spPr>
          <a:xfrm>
            <a:off x="4572001" y="3278222"/>
            <a:ext cx="3240000" cy="308366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sz="1600" smtClean="0">
                <a:solidFill>
                  <a:schemeClr val="tx1"/>
                </a:solidFill>
              </a:rPr>
              <a:t>*p1</a:t>
            </a:r>
            <a:r>
              <a:rPr lang="zh-CN" altLang="en-US" sz="1600">
                <a:solidFill>
                  <a:schemeClr val="tx1"/>
                </a:solidFill>
              </a:rPr>
              <a:t>就是</a:t>
            </a:r>
            <a:r>
              <a:rPr lang="en-US" altLang="zh-CN" sz="1600">
                <a:solidFill>
                  <a:schemeClr val="tx1"/>
                </a:solidFill>
              </a:rPr>
              <a:t>a</a:t>
            </a:r>
            <a:r>
              <a:rPr lang="zh-CN" altLang="en-US" sz="1600">
                <a:solidFill>
                  <a:schemeClr val="tx1"/>
                </a:solidFill>
              </a:rPr>
              <a:t>，是整型变量。</a:t>
            </a:r>
            <a:r>
              <a:rPr lang="zh-CN" altLang="en-US" sz="1600" smtClean="0">
                <a:solidFill>
                  <a:schemeClr val="tx1"/>
                </a:solidFill>
              </a:rPr>
              <a:t>而</a:t>
            </a:r>
            <a:r>
              <a:rPr lang="en-US" altLang="zh-CN" sz="1600" smtClean="0">
                <a:solidFill>
                  <a:schemeClr val="tx1"/>
                </a:solidFill>
              </a:rPr>
              <a:t>*temp</a:t>
            </a:r>
            <a:r>
              <a:rPr lang="zh-CN" altLang="en-US" sz="1600">
                <a:solidFill>
                  <a:schemeClr val="tx1"/>
                </a:solidFill>
              </a:rPr>
              <a:t>是指针变量</a:t>
            </a:r>
            <a:r>
              <a:rPr lang="en-US" altLang="zh-CN" sz="1600">
                <a:solidFill>
                  <a:schemeClr val="tx1"/>
                </a:solidFill>
              </a:rPr>
              <a:t>temp</a:t>
            </a:r>
            <a:r>
              <a:rPr lang="zh-CN" altLang="en-US" sz="1600">
                <a:solidFill>
                  <a:schemeClr val="tx1"/>
                </a:solidFill>
              </a:rPr>
              <a:t>所指向的变量。但由于未给</a:t>
            </a:r>
            <a:r>
              <a:rPr lang="en-US" altLang="zh-CN" sz="1600">
                <a:solidFill>
                  <a:schemeClr val="tx1"/>
                </a:solidFill>
              </a:rPr>
              <a:t>temp</a:t>
            </a:r>
            <a:r>
              <a:rPr lang="zh-CN" altLang="en-US" sz="1600">
                <a:solidFill>
                  <a:schemeClr val="tx1"/>
                </a:solidFill>
              </a:rPr>
              <a:t>赋值，因此</a:t>
            </a:r>
            <a:r>
              <a:rPr lang="en-US" altLang="zh-CN" sz="1600">
                <a:solidFill>
                  <a:schemeClr val="tx1"/>
                </a:solidFill>
              </a:rPr>
              <a:t>temp</a:t>
            </a:r>
            <a:r>
              <a:rPr lang="zh-CN" altLang="en-US" sz="1600">
                <a:solidFill>
                  <a:schemeClr val="tx1"/>
                </a:solidFill>
              </a:rPr>
              <a:t>中并无确定的值</a:t>
            </a:r>
            <a:r>
              <a:rPr lang="en-US" altLang="zh-CN" sz="1600">
                <a:solidFill>
                  <a:schemeClr val="tx1"/>
                </a:solidFill>
              </a:rPr>
              <a:t>(</a:t>
            </a:r>
            <a:r>
              <a:rPr lang="zh-CN" altLang="en-US" sz="1600">
                <a:solidFill>
                  <a:schemeClr val="tx1"/>
                </a:solidFill>
              </a:rPr>
              <a:t>它的值是不可预见的</a:t>
            </a:r>
            <a:r>
              <a:rPr lang="en-US" altLang="zh-CN" sz="1600">
                <a:solidFill>
                  <a:schemeClr val="tx1"/>
                </a:solidFill>
              </a:rPr>
              <a:t>)</a:t>
            </a:r>
            <a:r>
              <a:rPr lang="zh-CN" altLang="en-US" sz="1600">
                <a:solidFill>
                  <a:schemeClr val="tx1"/>
                </a:solidFill>
              </a:rPr>
              <a:t>，所以</a:t>
            </a:r>
            <a:r>
              <a:rPr lang="en-US" altLang="zh-CN" sz="1600">
                <a:solidFill>
                  <a:schemeClr val="tx1"/>
                </a:solidFill>
              </a:rPr>
              <a:t>temp</a:t>
            </a:r>
            <a:r>
              <a:rPr lang="zh-CN" altLang="en-US" sz="1600">
                <a:solidFill>
                  <a:schemeClr val="tx1"/>
                </a:solidFill>
              </a:rPr>
              <a:t>所指向的单元也是不可预见的。所以，</a:t>
            </a:r>
            <a:r>
              <a:rPr lang="zh-CN" altLang="en-US" sz="1600" smtClean="0">
                <a:solidFill>
                  <a:schemeClr val="tx1"/>
                </a:solidFill>
              </a:rPr>
              <a:t>对</a:t>
            </a:r>
            <a:r>
              <a:rPr lang="en-US" altLang="zh-CN" sz="1600" smtClean="0">
                <a:solidFill>
                  <a:schemeClr val="tx1"/>
                </a:solidFill>
              </a:rPr>
              <a:t>*temp</a:t>
            </a:r>
            <a:r>
              <a:rPr lang="zh-CN" altLang="en-US" sz="1600">
                <a:solidFill>
                  <a:schemeClr val="tx1"/>
                </a:solidFill>
              </a:rPr>
              <a:t>赋值就是向一个未知的存储单元赋值，而这个未知的存储单元中可能存储着一个有用的数据，这样就有可能破坏系统的正常工作状况。</a:t>
            </a:r>
            <a:endParaRPr lang="en-US" altLang="zh-CN" sz="1600">
              <a:solidFill>
                <a:schemeClr val="tx1"/>
              </a:solidFill>
            </a:endParaRPr>
          </a:p>
        </p:txBody>
      </p:sp>
      <p:sp>
        <p:nvSpPr>
          <p:cNvPr id="45" name="圆角矩形 12"/>
          <p:cNvSpPr/>
          <p:nvPr/>
        </p:nvSpPr>
        <p:spPr>
          <a:xfrm>
            <a:off x="8000706" y="1705419"/>
            <a:ext cx="3240000" cy="1384652"/>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r>
              <a:rPr lang="en-US" altLang="zh-CN" sz="1400">
                <a:solidFill>
                  <a:schemeClr val="tx1"/>
                </a:solidFill>
              </a:rPr>
              <a:t>void swap(int x</a:t>
            </a:r>
            <a:r>
              <a:rPr lang="en-US" altLang="zh-CN" sz="1400" smtClean="0">
                <a:solidFill>
                  <a:schemeClr val="tx1"/>
                </a:solidFill>
              </a:rPr>
              <a:t>,int y)</a:t>
            </a:r>
            <a:endParaRPr lang="en-US" altLang="zh-CN" sz="1400">
              <a:solidFill>
                <a:schemeClr val="tx1"/>
              </a:solidFill>
            </a:endParaRPr>
          </a:p>
          <a:p>
            <a:pPr defTabSz="363855"/>
            <a:r>
              <a:rPr lang="en-US" altLang="zh-CN" sz="1400" smtClean="0">
                <a:solidFill>
                  <a:schemeClr val="tx1"/>
                </a:solidFill>
              </a:rPr>
              <a:t>{</a:t>
            </a:r>
            <a:r>
              <a:rPr lang="en-US" altLang="zh-CN" sz="1400">
                <a:solidFill>
                  <a:schemeClr val="tx1"/>
                </a:solidFill>
              </a:rPr>
              <a:t>	int </a:t>
            </a:r>
            <a:r>
              <a:rPr lang="en-US" altLang="zh-CN" sz="1400" smtClean="0">
                <a:solidFill>
                  <a:schemeClr val="tx1"/>
                </a:solidFill>
              </a:rPr>
              <a:t>temp</a:t>
            </a:r>
            <a:r>
              <a:rPr lang="en-US" altLang="zh-CN" sz="1400">
                <a:solidFill>
                  <a:schemeClr val="tx1"/>
                </a:solidFill>
              </a:rPr>
              <a:t>;</a:t>
            </a:r>
          </a:p>
          <a:p>
            <a:pPr defTabSz="363855"/>
            <a:r>
              <a:rPr lang="en-US" altLang="zh-CN" sz="1400">
                <a:solidFill>
                  <a:schemeClr val="tx1"/>
                </a:solidFill>
              </a:rPr>
              <a:t>	</a:t>
            </a:r>
            <a:r>
              <a:rPr lang="en-US" altLang="zh-CN" sz="1400" smtClean="0">
                <a:solidFill>
                  <a:schemeClr val="tx1"/>
                </a:solidFill>
              </a:rPr>
              <a:t>temp=x;</a:t>
            </a:r>
          </a:p>
          <a:p>
            <a:pPr defTabSz="363855"/>
            <a:r>
              <a:rPr lang="en-US" altLang="zh-CN" sz="1400" smtClean="0">
                <a:solidFill>
                  <a:schemeClr val="tx1"/>
                </a:solidFill>
              </a:rPr>
              <a:t> </a:t>
            </a:r>
            <a:r>
              <a:rPr lang="zh-CN" altLang="en-US" sz="1400">
                <a:solidFill>
                  <a:schemeClr val="tx1"/>
                </a:solidFill>
              </a:rPr>
              <a:t>	</a:t>
            </a:r>
            <a:r>
              <a:rPr lang="en-US" altLang="zh-CN" sz="1400" smtClean="0">
                <a:solidFill>
                  <a:schemeClr val="tx1"/>
                </a:solidFill>
              </a:rPr>
              <a:t>x=y;</a:t>
            </a:r>
            <a:endParaRPr lang="en-US" altLang="zh-CN" sz="1400">
              <a:solidFill>
                <a:schemeClr val="tx1"/>
              </a:solidFill>
            </a:endParaRPr>
          </a:p>
          <a:p>
            <a:pPr defTabSz="363855"/>
            <a:r>
              <a:rPr lang="en-US" altLang="zh-CN" sz="1400">
                <a:solidFill>
                  <a:schemeClr val="tx1"/>
                </a:solidFill>
              </a:rPr>
              <a:t>	</a:t>
            </a:r>
            <a:r>
              <a:rPr lang="en-US" altLang="zh-CN" sz="1400" smtClean="0">
                <a:solidFill>
                  <a:schemeClr val="tx1"/>
                </a:solidFill>
              </a:rPr>
              <a:t>y=temp</a:t>
            </a:r>
            <a:r>
              <a:rPr lang="en-US" altLang="zh-CN" sz="1400">
                <a:solidFill>
                  <a:schemeClr val="tx1"/>
                </a:solidFill>
              </a:rPr>
              <a:t>;</a:t>
            </a:r>
          </a:p>
          <a:p>
            <a:pPr defTabSz="363855"/>
            <a:r>
              <a:rPr lang="en-US" altLang="zh-CN" sz="1400">
                <a:solidFill>
                  <a:schemeClr val="tx1"/>
                </a:solidFill>
              </a:rPr>
              <a:t>}</a:t>
            </a:r>
            <a:endParaRPr lang="en-US" altLang="zh-CN" sz="1400" dirty="0">
              <a:solidFill>
                <a:schemeClr val="tx1"/>
              </a:solidFill>
            </a:endParaRPr>
          </a:p>
        </p:txBody>
      </p:sp>
      <p:pic>
        <p:nvPicPr>
          <p:cNvPr id="51" name="图片 50"/>
          <p:cNvPicPr>
            <a:picLocks noChangeAspect="1"/>
          </p:cNvPicPr>
          <p:nvPr/>
        </p:nvPicPr>
        <p:blipFill>
          <a:blip r:embed="rId6" cstate="print"/>
          <a:stretch>
            <a:fillRect/>
          </a:stretch>
        </p:blipFill>
        <p:spPr>
          <a:xfrm>
            <a:off x="10266265" y="2017476"/>
            <a:ext cx="542925" cy="552450"/>
          </a:xfrm>
          <a:prstGeom prst="rect">
            <a:avLst/>
          </a:prstGeom>
        </p:spPr>
      </p:pic>
      <p:sp>
        <p:nvSpPr>
          <p:cNvPr id="52" name="MH_Desc_1"/>
          <p:cNvSpPr/>
          <p:nvPr>
            <p:custDataLst>
              <p:tags r:id="rId2"/>
            </p:custDataLst>
          </p:nvPr>
        </p:nvSpPr>
        <p:spPr>
          <a:xfrm>
            <a:off x="8093414" y="3278222"/>
            <a:ext cx="3240000" cy="308366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zh-CN" altLang="en-US" sz="1600">
                <a:solidFill>
                  <a:schemeClr val="tx1"/>
                </a:solidFill>
              </a:rPr>
              <a:t>在函数调用时，</a:t>
            </a:r>
            <a:r>
              <a:rPr lang="en-US" altLang="zh-CN" sz="1600">
                <a:solidFill>
                  <a:schemeClr val="tx1"/>
                </a:solidFill>
              </a:rPr>
              <a:t>a</a:t>
            </a:r>
            <a:r>
              <a:rPr lang="zh-CN" altLang="en-US" sz="1600">
                <a:solidFill>
                  <a:schemeClr val="tx1"/>
                </a:solidFill>
              </a:rPr>
              <a:t>的值传送给</a:t>
            </a:r>
            <a:r>
              <a:rPr lang="en-US" altLang="zh-CN" sz="1600">
                <a:solidFill>
                  <a:schemeClr val="tx1"/>
                </a:solidFill>
              </a:rPr>
              <a:t>x</a:t>
            </a:r>
            <a:r>
              <a:rPr lang="zh-CN" altLang="en-US" sz="1600">
                <a:solidFill>
                  <a:schemeClr val="tx1"/>
                </a:solidFill>
              </a:rPr>
              <a:t>，</a:t>
            </a:r>
            <a:r>
              <a:rPr lang="en-US" altLang="zh-CN" sz="1600">
                <a:solidFill>
                  <a:schemeClr val="tx1"/>
                </a:solidFill>
              </a:rPr>
              <a:t>b</a:t>
            </a:r>
            <a:r>
              <a:rPr lang="zh-CN" altLang="en-US" sz="1600">
                <a:solidFill>
                  <a:schemeClr val="tx1"/>
                </a:solidFill>
              </a:rPr>
              <a:t>的值传送</a:t>
            </a:r>
            <a:r>
              <a:rPr lang="zh-CN" altLang="en-US" sz="1600" smtClean="0">
                <a:solidFill>
                  <a:schemeClr val="tx1"/>
                </a:solidFill>
              </a:rPr>
              <a:t>给。</a:t>
            </a:r>
            <a:r>
              <a:rPr lang="zh-CN" altLang="en-US" sz="1600">
                <a:solidFill>
                  <a:schemeClr val="tx1"/>
                </a:solidFill>
              </a:rPr>
              <a:t>执行完</a:t>
            </a:r>
            <a:r>
              <a:rPr lang="en-US" altLang="zh-CN" sz="1600">
                <a:solidFill>
                  <a:schemeClr val="tx1"/>
                </a:solidFill>
              </a:rPr>
              <a:t>swap</a:t>
            </a:r>
            <a:r>
              <a:rPr lang="zh-CN" altLang="en-US" sz="1600">
                <a:solidFill>
                  <a:schemeClr val="tx1"/>
                </a:solidFill>
              </a:rPr>
              <a:t>函数后</a:t>
            </a:r>
            <a:r>
              <a:rPr lang="zh-CN" altLang="en-US" sz="1600" smtClean="0">
                <a:solidFill>
                  <a:schemeClr val="tx1"/>
                </a:solidFill>
              </a:rPr>
              <a:t>，</a:t>
            </a:r>
            <a:r>
              <a:rPr lang="en-US" altLang="zh-CN" sz="1600" smtClean="0">
                <a:solidFill>
                  <a:schemeClr val="tx1"/>
                </a:solidFill>
              </a:rPr>
              <a:t>x</a:t>
            </a:r>
            <a:r>
              <a:rPr lang="zh-CN" altLang="en-US" sz="1600">
                <a:solidFill>
                  <a:schemeClr val="tx1"/>
                </a:solidFill>
              </a:rPr>
              <a:t>和</a:t>
            </a:r>
            <a:r>
              <a:rPr lang="en-US" altLang="zh-CN" sz="1600">
                <a:solidFill>
                  <a:schemeClr val="tx1"/>
                </a:solidFill>
              </a:rPr>
              <a:t>y</a:t>
            </a:r>
            <a:r>
              <a:rPr lang="zh-CN" altLang="en-US" sz="1600">
                <a:solidFill>
                  <a:schemeClr val="tx1"/>
                </a:solidFill>
              </a:rPr>
              <a:t>的值是互换了，但并未影响到</a:t>
            </a:r>
            <a:r>
              <a:rPr lang="en-US" altLang="zh-CN" sz="1600">
                <a:solidFill>
                  <a:schemeClr val="tx1"/>
                </a:solidFill>
              </a:rPr>
              <a:t>a</a:t>
            </a:r>
            <a:r>
              <a:rPr lang="zh-CN" altLang="en-US" sz="1600">
                <a:solidFill>
                  <a:schemeClr val="tx1"/>
                </a:solidFill>
              </a:rPr>
              <a:t>和</a:t>
            </a:r>
            <a:r>
              <a:rPr lang="en-US" altLang="zh-CN" sz="1600">
                <a:solidFill>
                  <a:schemeClr val="tx1"/>
                </a:solidFill>
              </a:rPr>
              <a:t>b</a:t>
            </a:r>
            <a:r>
              <a:rPr lang="zh-CN" altLang="en-US" sz="1600">
                <a:solidFill>
                  <a:schemeClr val="tx1"/>
                </a:solidFill>
              </a:rPr>
              <a:t>的值。在函数结束时，变量</a:t>
            </a:r>
            <a:r>
              <a:rPr lang="en-US" altLang="zh-CN" sz="1600">
                <a:solidFill>
                  <a:schemeClr val="tx1"/>
                </a:solidFill>
              </a:rPr>
              <a:t>x</a:t>
            </a:r>
            <a:r>
              <a:rPr lang="zh-CN" altLang="en-US" sz="1600">
                <a:solidFill>
                  <a:schemeClr val="tx1"/>
                </a:solidFill>
              </a:rPr>
              <a:t>和</a:t>
            </a:r>
            <a:r>
              <a:rPr lang="en-US" altLang="zh-CN" sz="1600">
                <a:solidFill>
                  <a:schemeClr val="tx1"/>
                </a:solidFill>
              </a:rPr>
              <a:t>y</a:t>
            </a:r>
            <a:r>
              <a:rPr lang="zh-CN" altLang="en-US" sz="1600">
                <a:solidFill>
                  <a:schemeClr val="tx1"/>
                </a:solidFill>
              </a:rPr>
              <a:t>释放了，</a:t>
            </a:r>
            <a:r>
              <a:rPr lang="en-US" altLang="zh-CN" sz="1600">
                <a:solidFill>
                  <a:schemeClr val="tx1"/>
                </a:solidFill>
              </a:rPr>
              <a:t>main</a:t>
            </a:r>
            <a:r>
              <a:rPr lang="zh-CN" altLang="en-US" sz="1600">
                <a:solidFill>
                  <a:schemeClr val="tx1"/>
                </a:solidFill>
              </a:rPr>
              <a:t>函数中的</a:t>
            </a:r>
            <a:r>
              <a:rPr lang="en-US" altLang="zh-CN" sz="1600">
                <a:solidFill>
                  <a:schemeClr val="tx1"/>
                </a:solidFill>
              </a:rPr>
              <a:t>a</a:t>
            </a:r>
            <a:r>
              <a:rPr lang="zh-CN" altLang="en-US" sz="1600">
                <a:solidFill>
                  <a:schemeClr val="tx1"/>
                </a:solidFill>
              </a:rPr>
              <a:t>和</a:t>
            </a:r>
            <a:r>
              <a:rPr lang="en-US" altLang="zh-CN" sz="1600">
                <a:solidFill>
                  <a:schemeClr val="tx1"/>
                </a:solidFill>
              </a:rPr>
              <a:t>b</a:t>
            </a:r>
            <a:r>
              <a:rPr lang="zh-CN" altLang="en-US" sz="1600">
                <a:solidFill>
                  <a:schemeClr val="tx1"/>
                </a:solidFill>
              </a:rPr>
              <a:t>并未</a:t>
            </a:r>
            <a:r>
              <a:rPr lang="zh-CN" altLang="en-US" sz="1600" smtClean="0">
                <a:solidFill>
                  <a:schemeClr val="tx1"/>
                </a:solidFill>
              </a:rPr>
              <a:t>互换。</a:t>
            </a:r>
            <a:endParaRPr lang="en-US" altLang="zh-CN" sz="1600">
              <a:solidFill>
                <a:schemeClr val="tx1"/>
              </a:solidFill>
            </a:endParaRPr>
          </a:p>
        </p:txBody>
      </p:sp>
      <p:graphicFrame>
        <p:nvGraphicFramePr>
          <p:cNvPr id="57" name="表格 56"/>
          <p:cNvGraphicFramePr>
            <a:graphicFrameLocks noGrp="1"/>
          </p:cNvGraphicFramePr>
          <p:nvPr/>
        </p:nvGraphicFramePr>
        <p:xfrm>
          <a:off x="8255074" y="5059242"/>
          <a:ext cx="1365632" cy="1219200"/>
        </p:xfrm>
        <a:graphic>
          <a:graphicData uri="http://schemas.openxmlformats.org/drawingml/2006/table">
            <a:tbl>
              <a:tblPr>
                <a:tableStyleId>{5C22544A-7EE6-4342-B048-85BDC9FD1C3A}</a:tableStyleId>
              </a:tblPr>
              <a:tblGrid>
                <a:gridCol w="578676">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578676">
                  <a:extLst>
                    <a:ext uri="{9D8B030D-6E8A-4147-A177-3AD203B41FA5}">
                      <a16:colId xmlns:a16="http://schemas.microsoft.com/office/drawing/2014/main" val="20002"/>
                    </a:ext>
                  </a:extLst>
                </a:gridCol>
              </a:tblGrid>
              <a:tr h="0">
                <a:tc>
                  <a:txBody>
                    <a:bodyPr/>
                    <a:lstStyle/>
                    <a:p>
                      <a:pPr algn="ctr"/>
                      <a:r>
                        <a:rPr lang="en-US" altLang="zh-CN" sz="1600" smtClean="0"/>
                        <a:t>a</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algn="ctr"/>
                      <a:r>
                        <a:rPr lang="en-US" altLang="zh-CN" sz="1600" smtClean="0"/>
                        <a:t>5</a:t>
                      </a:r>
                      <a:endParaRPr lang="zh-CN" altLang="en-US" sz="1600"/>
                    </a:p>
                  </a:txBody>
                  <a:tcPr marT="0" marB="0" anchor="ctr">
                    <a:lnR w="12700" cmpd="sng">
                      <a:noFill/>
                    </a:lnR>
                    <a:lnT w="12700" cmpd="sng">
                      <a:noFill/>
                    </a:lnT>
                    <a:lnB w="12700" cmpd="sng">
                      <a:noFill/>
                    </a:lnB>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marT="0" marB="0" anchor="ctr">
                    <a:lnL w="12700" cmpd="sng">
                      <a:noFill/>
                    </a:lnL>
                    <a:lnR w="12700" cmpd="sng">
                      <a:noFill/>
                    </a:lnR>
                    <a:lnT w="12700" cmpd="sng">
                      <a:noFill/>
                    </a:lnT>
                    <a:lnB w="12700" cmpd="sng">
                      <a:noFill/>
                    </a:lnB>
                  </a:tcPr>
                </a:tc>
                <a:extLst>
                  <a:ext uri="{0D108BD9-81ED-4DB2-BD59-A6C34878D82A}">
                    <a16:rowId xmlns:a16="http://schemas.microsoft.com/office/drawing/2014/main" val="10001"/>
                  </a:ext>
                </a:extLst>
              </a:tr>
              <a:tr h="152888">
                <a:tc>
                  <a:txBody>
                    <a:bodyPr/>
                    <a:lstStyle/>
                    <a:p>
                      <a:pPr algn="ctr"/>
                      <a:r>
                        <a:rPr lang="zh-CN" altLang="en-US" sz="1600" smtClean="0"/>
                        <a:t>↓</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smtClean="0"/>
                        <a:t>↓</a:t>
                      </a: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pPr algn="ctr"/>
                      <a:r>
                        <a:rPr lang="en-US" altLang="zh-CN" sz="1600" smtClean="0"/>
                        <a:t>5</a:t>
                      </a:r>
                      <a:endParaRPr lang="zh-CN" altLang="en-US" sz="1600"/>
                    </a:p>
                  </a:txBody>
                  <a:tcPr marT="0" marB="0" anchor="ctr">
                    <a:lnR w="12700" cmpd="sng">
                      <a:noFill/>
                    </a:lnR>
                    <a:lnT w="12700" cmpd="sng">
                      <a:noFill/>
                    </a:lnT>
                    <a:lnB w="12700" cmpd="sng">
                      <a:noFill/>
                    </a:lnB>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marT="0" marB="0" anchor="ctr">
                    <a:lnL w="12700" cmpd="sng">
                      <a:noFill/>
                    </a:lnL>
                    <a:lnR w="12700" cmpd="sng">
                      <a:noFill/>
                    </a:lnR>
                    <a:lnT w="12700" cmpd="sng">
                      <a:noFill/>
                    </a:lnT>
                    <a:lnB w="12700" cmpd="sng">
                      <a:noFill/>
                    </a:lnB>
                  </a:tcPr>
                </a:tc>
                <a:extLst>
                  <a:ext uri="{0D108BD9-81ED-4DB2-BD59-A6C34878D82A}">
                    <a16:rowId xmlns:a16="http://schemas.microsoft.com/office/drawing/2014/main" val="10003"/>
                  </a:ext>
                </a:extLst>
              </a:tr>
              <a:tr h="0">
                <a:tc>
                  <a:txBody>
                    <a:bodyPr/>
                    <a:lstStyle/>
                    <a:p>
                      <a:pPr algn="ctr"/>
                      <a:r>
                        <a:rPr lang="en-US" altLang="zh-CN" sz="1600" smtClean="0"/>
                        <a:t>x</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y</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aphicFrame>
        <p:nvGraphicFramePr>
          <p:cNvPr id="58" name="表格 57"/>
          <p:cNvGraphicFramePr>
            <a:graphicFrameLocks noGrp="1"/>
          </p:cNvGraphicFramePr>
          <p:nvPr/>
        </p:nvGraphicFramePr>
        <p:xfrm>
          <a:off x="9902119" y="5059242"/>
          <a:ext cx="1365632" cy="1219200"/>
        </p:xfrm>
        <a:graphic>
          <a:graphicData uri="http://schemas.openxmlformats.org/drawingml/2006/table">
            <a:tbl>
              <a:tblPr>
                <a:tableStyleId>{5C22544A-7EE6-4342-B048-85BDC9FD1C3A}</a:tableStyleId>
              </a:tblPr>
              <a:tblGrid>
                <a:gridCol w="578676">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578676">
                  <a:extLst>
                    <a:ext uri="{9D8B030D-6E8A-4147-A177-3AD203B41FA5}">
                      <a16:colId xmlns:a16="http://schemas.microsoft.com/office/drawing/2014/main" val="20002"/>
                    </a:ext>
                  </a:extLst>
                </a:gridCol>
              </a:tblGrid>
              <a:tr h="0">
                <a:tc>
                  <a:txBody>
                    <a:bodyPr/>
                    <a:lstStyle/>
                    <a:p>
                      <a:pPr algn="ctr"/>
                      <a:r>
                        <a:rPr lang="en-US" altLang="zh-CN" sz="1600" smtClean="0"/>
                        <a:t>a</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algn="ctr"/>
                      <a:r>
                        <a:rPr lang="en-US" altLang="zh-CN" sz="1600" smtClean="0"/>
                        <a:t>5</a:t>
                      </a:r>
                      <a:endParaRPr lang="zh-CN" altLang="en-US" sz="1600"/>
                    </a:p>
                  </a:txBody>
                  <a:tcPr marT="0" marB="0" anchor="ctr">
                    <a:lnR w="12700" cmpd="sng">
                      <a:noFill/>
                    </a:lnR>
                    <a:lnT w="12700" cmpd="sng">
                      <a:noFill/>
                    </a:lnT>
                    <a:lnB w="12700" cmpd="sng">
                      <a:noFill/>
                    </a:lnB>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marT="0" marB="0" anchor="ctr">
                    <a:lnL w="12700" cmpd="sng">
                      <a:noFill/>
                    </a:lnL>
                    <a:lnR w="12700" cmpd="sng">
                      <a:noFill/>
                    </a:lnR>
                    <a:lnT w="12700" cmpd="sng">
                      <a:noFill/>
                    </a:lnT>
                    <a:lnB w="12700" cmpd="sng">
                      <a:noFill/>
                    </a:lnB>
                  </a:tcPr>
                </a:tc>
                <a:extLst>
                  <a:ext uri="{0D108BD9-81ED-4DB2-BD59-A6C34878D82A}">
                    <a16:rowId xmlns:a16="http://schemas.microsoft.com/office/drawing/2014/main" val="10001"/>
                  </a:ext>
                </a:extLst>
              </a:tr>
              <a:tr h="152888">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600" smtClean="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pPr algn="ctr"/>
                      <a:r>
                        <a:rPr lang="en-US" altLang="zh-CN" sz="1600" smtClean="0"/>
                        <a:t>9</a:t>
                      </a:r>
                      <a:endParaRPr lang="zh-CN" altLang="en-US" sz="1600"/>
                    </a:p>
                  </a:txBody>
                  <a:tcPr marT="0" marB="0" anchor="ctr">
                    <a:lnR w="12700" cmpd="sng">
                      <a:noFill/>
                    </a:lnR>
                    <a:lnT w="12700" cmpd="sng">
                      <a:noFill/>
                    </a:lnT>
                    <a:lnB w="12700" cmpd="sng">
                      <a:noFill/>
                    </a:lnB>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marT="0" marB="0" anchor="ctr">
                    <a:lnL w="12700" cmpd="sng">
                      <a:noFill/>
                    </a:lnL>
                    <a:lnR w="12700" cmpd="sng">
                      <a:noFill/>
                    </a:lnR>
                    <a:lnT w="12700" cmpd="sng">
                      <a:noFill/>
                    </a:lnT>
                    <a:lnB w="12700" cmpd="sng">
                      <a:noFill/>
                    </a:lnB>
                  </a:tcPr>
                </a:tc>
                <a:extLst>
                  <a:ext uri="{0D108BD9-81ED-4DB2-BD59-A6C34878D82A}">
                    <a16:rowId xmlns:a16="http://schemas.microsoft.com/office/drawing/2014/main" val="10003"/>
                  </a:ext>
                </a:extLst>
              </a:tr>
              <a:tr h="0">
                <a:tc>
                  <a:txBody>
                    <a:bodyPr/>
                    <a:lstStyle/>
                    <a:p>
                      <a:pPr algn="ctr"/>
                      <a:r>
                        <a:rPr lang="en-US" altLang="zh-CN" sz="1600" smtClean="0"/>
                        <a:t>x</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y</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0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0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0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0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0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0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0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0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0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1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1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1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1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1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1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1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1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1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2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2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2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2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2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2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3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3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3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3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4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4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5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6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6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6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6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6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6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6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7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7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7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7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7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7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7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7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7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7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8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8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8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8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8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8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8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8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8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8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9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9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9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9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9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9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9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9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9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9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0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20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20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20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20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20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20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20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0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09.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1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1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1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1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1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15.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1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1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1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1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22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21.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2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2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2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2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2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2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2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2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230.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3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3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3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3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3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3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3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3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3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24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4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42.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4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4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4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4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4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4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4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25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5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5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5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5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5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5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57.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5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5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26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6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6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3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3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3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3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4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4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6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6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6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6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6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6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7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7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7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7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8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8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8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8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8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8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8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9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9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9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9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9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9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8939</Words>
  <Application>Microsoft Office PowerPoint</Application>
  <PresentationFormat>宽屏</PresentationFormat>
  <Paragraphs>2007</Paragraphs>
  <Slides>73</Slides>
  <Notes>58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73</vt:i4>
      </vt:variant>
    </vt:vector>
  </HeadingPairs>
  <TitlesOfParts>
    <vt:vector size="86" baseType="lpstr">
      <vt:lpstr>Arial Unicode MS</vt:lpstr>
      <vt:lpstr>等线</vt:lpstr>
      <vt:lpstr>等线 Light</vt:lpstr>
      <vt:lpstr>华文隶书</vt:lpstr>
      <vt:lpstr>华文中宋</vt:lpstr>
      <vt:lpstr>宋体</vt:lpstr>
      <vt:lpstr>微软雅黑</vt:lpstr>
      <vt:lpstr>Arial</vt:lpstr>
      <vt:lpstr>Baskerville Old Face</vt:lpstr>
      <vt:lpstr>Calibri</vt:lpstr>
      <vt:lpstr>Cambria Math</vt:lpstr>
      <vt:lpstr>Microsoft New Tai Lue</vt:lpstr>
      <vt:lpstr>Office 主题​​</vt:lpstr>
      <vt:lpstr>PowerPoint 演示文稿</vt:lpstr>
      <vt:lpstr>PowerPoint 演示文稿</vt:lpstr>
      <vt:lpstr>指针变量</vt:lpstr>
      <vt:lpstr>使用指针变量的例子</vt:lpstr>
      <vt:lpstr>怎样定义指针变量</vt:lpstr>
      <vt:lpstr>怎样引用指针变量</vt:lpstr>
      <vt:lpstr>怎样引用指针变量</vt:lpstr>
      <vt:lpstr>指针变量作为函数参数</vt:lpstr>
      <vt:lpstr>指针变量作为函数参数</vt:lpstr>
      <vt:lpstr>指针变量作为函数参数</vt:lpstr>
      <vt:lpstr>指针变量作为函数参数</vt:lpstr>
      <vt:lpstr>指针变量作为函数参数</vt:lpstr>
      <vt:lpstr>通过指针引用数组</vt:lpstr>
      <vt:lpstr>数组元素的指针</vt:lpstr>
      <vt:lpstr>在引用数组元素时指针的运算</vt:lpstr>
      <vt:lpstr>通过指针引用数组元素</vt:lpstr>
      <vt:lpstr>通过指针引用数组元素</vt:lpstr>
      <vt:lpstr>通过指针引用数组元素</vt:lpstr>
      <vt:lpstr>通过指针引用数组元素</vt:lpstr>
      <vt:lpstr>用数组名作函数参数</vt:lpstr>
      <vt:lpstr>用数组名作函数参数</vt:lpstr>
      <vt:lpstr>用数组名作函数参数</vt:lpstr>
      <vt:lpstr>用数组名作函数参数</vt:lpstr>
      <vt:lpstr>用数组名作函数参数</vt:lpstr>
      <vt:lpstr>用数组名作函数参数</vt:lpstr>
      <vt:lpstr>*通过指针引用多维数组</vt:lpstr>
      <vt:lpstr>多维数组元素的地址</vt:lpstr>
      <vt:lpstr>多维数组元素的地址</vt:lpstr>
      <vt:lpstr>多维数组元素的地址</vt:lpstr>
      <vt:lpstr>指向数组元素的指针变量</vt:lpstr>
      <vt:lpstr>指向由m个元素组成的一维数组的指针变量</vt:lpstr>
      <vt:lpstr>指向由m个元素组成的一维数组的指针变量</vt:lpstr>
      <vt:lpstr>用指向数组的指针作函数参数</vt:lpstr>
      <vt:lpstr>用指向数组的指针作函数参数</vt:lpstr>
      <vt:lpstr>用指向数组的指针作函数参数</vt:lpstr>
      <vt:lpstr>通过指针引用字符串</vt:lpstr>
      <vt:lpstr>字符串的引用方式</vt:lpstr>
      <vt:lpstr>字符串的引用方式</vt:lpstr>
      <vt:lpstr>字符串的引用方式</vt:lpstr>
      <vt:lpstr>字符串的引用方式</vt:lpstr>
      <vt:lpstr>字符指针作函数参数</vt:lpstr>
      <vt:lpstr>字符指针作函数参数</vt:lpstr>
      <vt:lpstr>字符指针作函数参数</vt:lpstr>
      <vt:lpstr>字符指针作函数参数</vt:lpstr>
      <vt:lpstr>使用字符指针变量和字符数组的比较</vt:lpstr>
      <vt:lpstr>使用字符指针变量和字符数组的比较</vt:lpstr>
      <vt:lpstr>*指向函数的指针</vt:lpstr>
      <vt:lpstr>什么是函数的指针</vt:lpstr>
      <vt:lpstr>用函数指针变量调用函数</vt:lpstr>
      <vt:lpstr>怎样定义和使用指向函数的指针变量</vt:lpstr>
      <vt:lpstr>怎样定义和使用指向函数的指针变量</vt:lpstr>
      <vt:lpstr>用指向函数的指针作函数参数</vt:lpstr>
      <vt:lpstr>用指向函数的指针作函数参数</vt:lpstr>
      <vt:lpstr>*返回指针的函数</vt:lpstr>
      <vt:lpstr>返回指针值的函数</vt:lpstr>
      <vt:lpstr>返回指针值的函数</vt:lpstr>
      <vt:lpstr>返回指针值的函数</vt:lpstr>
      <vt:lpstr>*指针数组和多重指针</vt:lpstr>
      <vt:lpstr>什么是指针数组</vt:lpstr>
      <vt:lpstr>什么是指针数组</vt:lpstr>
      <vt:lpstr>什么是指针数组</vt:lpstr>
      <vt:lpstr>指向指针数据的指针变量</vt:lpstr>
      <vt:lpstr>指向指针数据的指针变量</vt:lpstr>
      <vt:lpstr>指向指针数据的指针变量</vt:lpstr>
      <vt:lpstr>指向指针数据的指针变量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yp</cp:lastModifiedBy>
  <cp:revision>255</cp:revision>
  <dcterms:created xsi:type="dcterms:W3CDTF">2017-08-03T06:51:00Z</dcterms:created>
  <dcterms:modified xsi:type="dcterms:W3CDTF">2020-09-28T08:16:47Z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