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8" r:id="rId2"/>
    <p:sldId id="261" r:id="rId3"/>
    <p:sldId id="263" r:id="rId4"/>
    <p:sldId id="262" r:id="rId5"/>
    <p:sldId id="341" r:id="rId6"/>
    <p:sldId id="342" r:id="rId7"/>
    <p:sldId id="264" r:id="rId8"/>
    <p:sldId id="343" r:id="rId9"/>
    <p:sldId id="344" r:id="rId10"/>
    <p:sldId id="265" r:id="rId11"/>
    <p:sldId id="348" r:id="rId12"/>
    <p:sldId id="280" r:id="rId13"/>
    <p:sldId id="349" r:id="rId14"/>
    <p:sldId id="281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6" r:id="rId24"/>
    <p:sldId id="367" r:id="rId25"/>
    <p:sldId id="368" r:id="rId26"/>
    <p:sldId id="370" r:id="rId27"/>
    <p:sldId id="371" r:id="rId28"/>
    <p:sldId id="372" r:id="rId29"/>
    <p:sldId id="369" r:id="rId30"/>
    <p:sldId id="373" r:id="rId31"/>
    <p:sldId id="374" r:id="rId32"/>
    <p:sldId id="37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8811" autoAdjust="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9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用户自己建立数据类型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296" y="17582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472" y="936379"/>
            <a:ext cx="10669248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9.2】</a:t>
            </a:r>
            <a:r>
              <a:rPr lang="zh-CN" altLang="en-US" sz="2000">
                <a:solidFill>
                  <a:schemeClr val="accent1"/>
                </a:solidFill>
              </a:rPr>
              <a:t>输入两个学生的学号、姓名和成绩，输出成绩较高的学生的学号、姓名和成绩。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/>
          <p:cNvSpPr/>
          <p:nvPr/>
        </p:nvSpPr>
        <p:spPr>
          <a:xfrm>
            <a:off x="696505" y="1381071"/>
            <a:ext cx="8560617" cy="5279509"/>
          </a:xfrm>
          <a:prstGeom prst="roundRect">
            <a:avLst>
              <a:gd name="adj" fmla="val 10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{	struct Student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声明结构体类型</a:t>
            </a:r>
            <a:r>
              <a:rPr lang="en-US" altLang="zh-CN" sz="1400">
                <a:solidFill>
                  <a:srgbClr val="008000"/>
                </a:solidFill>
              </a:rPr>
              <a:t>struct Student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{	int num;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char name[20];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float score;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}student1,student2;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定义两个结构体变量</a:t>
            </a:r>
            <a:r>
              <a:rPr lang="en-US" altLang="zh-CN" sz="1400">
                <a:solidFill>
                  <a:srgbClr val="008000"/>
                </a:solidFill>
              </a:rPr>
              <a:t>student1,student2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scanf("%d%s%f",&amp;student1.num,student1.name,&amp;student1.score);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输入学生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的数据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scanf("%d%s%f",&amp;student2.num,student2.name,&amp;student2.score);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输入学生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的数据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printf("The higher score is:\n");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if(student1.score&gt;student2.score)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printf("%</a:t>
            </a:r>
            <a:r>
              <a:rPr lang="en-US" altLang="zh-CN" sz="1400" smtClean="0"/>
              <a:t>d  %s  %</a:t>
            </a:r>
            <a:r>
              <a:rPr lang="en-US" altLang="zh-CN" sz="1400"/>
              <a:t>6.2f\n",student1.num,student1.name,student1.score);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else if(student1.score&lt;student2.score)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printf("%</a:t>
            </a:r>
            <a:r>
              <a:rPr lang="en-US" altLang="zh-CN" sz="1400" smtClean="0"/>
              <a:t>d  %s  %</a:t>
            </a:r>
            <a:r>
              <a:rPr lang="en-US" altLang="zh-CN" sz="1400"/>
              <a:t>6.2f\n",student2.num,student2.name,student2.score);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else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{	printf("%</a:t>
            </a:r>
            <a:r>
              <a:rPr lang="en-US" altLang="zh-CN" sz="1400" smtClean="0"/>
              <a:t>d  %s  %</a:t>
            </a:r>
            <a:r>
              <a:rPr lang="en-US" altLang="zh-CN" sz="1400"/>
              <a:t>6.2f\n",student1.num,student1.name,student1.score);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printf("%</a:t>
            </a:r>
            <a:r>
              <a:rPr lang="en-US" altLang="zh-CN" sz="1400" smtClean="0"/>
              <a:t>d  %s  %</a:t>
            </a:r>
            <a:r>
              <a:rPr lang="en-US" altLang="zh-CN" sz="1400"/>
              <a:t>6.2f\n",student2.num,student2.name,student2.score);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6914" y="5555680"/>
            <a:ext cx="345757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 smtClean="0"/>
              <a:t>用</a:t>
            </a:r>
            <a:r>
              <a:rPr lang="zh-CN" altLang="en-US"/>
              <a:t>指针处理链表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206" y="559259"/>
            <a:ext cx="10515600" cy="953383"/>
          </a:xfrm>
        </p:spPr>
        <p:txBody>
          <a:bodyPr/>
          <a:lstStyle/>
          <a:p>
            <a:r>
              <a:rPr lang="zh-CN" altLang="en-US"/>
              <a:t>什么是链表 </a:t>
            </a:r>
          </a:p>
        </p:txBody>
      </p:sp>
      <p:sp>
        <p:nvSpPr>
          <p:cNvPr id="14" name="MH_Desc_1"/>
          <p:cNvSpPr/>
          <p:nvPr>
            <p:custDataLst>
              <p:tags r:id="rId1"/>
            </p:custDataLst>
          </p:nvPr>
        </p:nvSpPr>
        <p:spPr>
          <a:xfrm>
            <a:off x="564206" y="1391478"/>
            <a:ext cx="10749062" cy="47409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链表是一种常见的重要的数据结构。它是动态地进行存储分配的一种结构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链表有一个“</a:t>
            </a:r>
            <a:r>
              <a:rPr lang="zh-CN" altLang="en-US" b="1">
                <a:solidFill>
                  <a:schemeClr val="tx1"/>
                </a:solidFill>
              </a:rPr>
              <a:t>头指针</a:t>
            </a:r>
            <a:r>
              <a:rPr lang="zh-CN" altLang="en-US">
                <a:solidFill>
                  <a:schemeClr val="tx1"/>
                </a:solidFill>
              </a:rPr>
              <a:t>”变量，图中以</a:t>
            </a:r>
            <a:r>
              <a:rPr lang="en-US" altLang="zh-CN">
                <a:solidFill>
                  <a:schemeClr val="tx1"/>
                </a:solidFill>
              </a:rPr>
              <a:t>head</a:t>
            </a:r>
            <a:r>
              <a:rPr lang="zh-CN" altLang="en-US">
                <a:solidFill>
                  <a:schemeClr val="tx1"/>
                </a:solidFill>
              </a:rPr>
              <a:t>表示，它存放一个地址，该地址指向一个元素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链表</a:t>
            </a:r>
            <a:r>
              <a:rPr lang="zh-CN" altLang="en-US">
                <a:solidFill>
                  <a:schemeClr val="tx1"/>
                </a:solidFill>
              </a:rPr>
              <a:t>中每一个元素称为“</a:t>
            </a:r>
            <a:r>
              <a:rPr lang="zh-CN" altLang="en-US" b="1">
                <a:solidFill>
                  <a:schemeClr val="tx1"/>
                </a:solidFill>
              </a:rPr>
              <a:t>结点</a:t>
            </a:r>
            <a:r>
              <a:rPr lang="zh-CN" altLang="en-US">
                <a:solidFill>
                  <a:schemeClr val="tx1"/>
                </a:solidFill>
              </a:rPr>
              <a:t>”，每个结点都应包括两个部分</a:t>
            </a:r>
            <a:r>
              <a:rPr lang="zh-CN" altLang="en-US" smtClean="0">
                <a:solidFill>
                  <a:schemeClr val="tx1"/>
                </a:solidFill>
              </a:rPr>
              <a:t>：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(1</a:t>
            </a:r>
            <a:r>
              <a:rPr lang="en-US" altLang="zh-CN" smtClean="0">
                <a:solidFill>
                  <a:schemeClr val="tx1"/>
                </a:solidFill>
              </a:rPr>
              <a:t>) </a:t>
            </a:r>
            <a:r>
              <a:rPr lang="zh-CN" altLang="en-US" smtClean="0">
                <a:solidFill>
                  <a:schemeClr val="tx1"/>
                </a:solidFill>
              </a:rPr>
              <a:t>用户</a:t>
            </a:r>
            <a:r>
              <a:rPr lang="zh-CN" altLang="en-US">
                <a:solidFill>
                  <a:schemeClr val="tx1"/>
                </a:solidFill>
              </a:rPr>
              <a:t>需要用的实际数据</a:t>
            </a:r>
            <a:r>
              <a:rPr lang="zh-CN" altLang="en-US" smtClean="0">
                <a:solidFill>
                  <a:schemeClr val="tx1"/>
                </a:solidFill>
              </a:rPr>
              <a:t>；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(2</a:t>
            </a:r>
            <a:r>
              <a:rPr lang="en-US" altLang="zh-CN" smtClean="0">
                <a:solidFill>
                  <a:schemeClr val="tx1"/>
                </a:solidFill>
              </a:rPr>
              <a:t>) </a:t>
            </a:r>
            <a:r>
              <a:rPr lang="zh-CN" altLang="en-US" smtClean="0">
                <a:solidFill>
                  <a:schemeClr val="tx1"/>
                </a:solidFill>
              </a:rPr>
              <a:t>下</a:t>
            </a:r>
            <a:r>
              <a:rPr lang="zh-CN" altLang="en-US">
                <a:solidFill>
                  <a:schemeClr val="tx1"/>
                </a:solidFill>
              </a:rPr>
              <a:t>一个结点的地址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head</a:t>
            </a:r>
            <a:r>
              <a:rPr lang="zh-CN" altLang="en-US">
                <a:solidFill>
                  <a:schemeClr val="tx1"/>
                </a:solidFill>
              </a:rPr>
              <a:t>指向第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个元素，第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个元素又指向第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个元素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  <a:r>
              <a:rPr lang="zh-CN" altLang="en-US">
                <a:solidFill>
                  <a:schemeClr val="tx1"/>
                </a:solidFill>
              </a:rPr>
              <a:t>直到最后一个元素，该元素不再指向其他元素，它称为“</a:t>
            </a:r>
            <a:r>
              <a:rPr lang="zh-CN" altLang="en-US" b="1">
                <a:solidFill>
                  <a:schemeClr val="tx1"/>
                </a:solidFill>
              </a:rPr>
              <a:t>表尾</a:t>
            </a:r>
            <a:r>
              <a:rPr lang="zh-CN" altLang="en-US">
                <a:solidFill>
                  <a:schemeClr val="tx1"/>
                </a:solidFill>
              </a:rPr>
              <a:t>”，它的地址部分放一个“</a:t>
            </a:r>
            <a:r>
              <a:rPr lang="en-US" altLang="zh-CN" b="1">
                <a:solidFill>
                  <a:schemeClr val="tx1"/>
                </a:solidFill>
              </a:rPr>
              <a:t>NULL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（表示“空地址”），链表到此结束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64954" y="1951951"/>
          <a:ext cx="647434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9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head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1249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1356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1475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1021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1249</a:t>
                      </a:r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1356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1475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1021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NULL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3269974" y="2536419"/>
            <a:ext cx="725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V="1">
            <a:off x="4721087" y="2508211"/>
            <a:ext cx="735496" cy="34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6144698" y="2508211"/>
            <a:ext cx="735496" cy="34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7564498" y="2508211"/>
            <a:ext cx="735496" cy="34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206" y="559259"/>
            <a:ext cx="10515600" cy="953383"/>
          </a:xfrm>
        </p:spPr>
        <p:txBody>
          <a:bodyPr/>
          <a:lstStyle/>
          <a:p>
            <a:r>
              <a:rPr lang="zh-CN" altLang="en-US"/>
              <a:t>什么是链表 </a:t>
            </a:r>
          </a:p>
        </p:txBody>
      </p:sp>
      <p:sp>
        <p:nvSpPr>
          <p:cNvPr id="14" name="MH_Desc_1"/>
          <p:cNvSpPr/>
          <p:nvPr>
            <p:custDataLst>
              <p:tags r:id="rId1"/>
            </p:custDataLst>
          </p:nvPr>
        </p:nvSpPr>
        <p:spPr>
          <a:xfrm>
            <a:off x="564206" y="1391478"/>
            <a:ext cx="10749062" cy="474096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可以用结构体变量建立链表。</a:t>
            </a:r>
            <a:r>
              <a:rPr lang="zh-CN" altLang="en-US">
                <a:solidFill>
                  <a:schemeClr val="tx1"/>
                </a:solidFill>
              </a:rPr>
              <a:t>一个结构体变量包含若干成员，这些成员可以是数值类型、字符类型、数组类型，也可以是指针类型。用指针类型成员来存放下一个结点的地址。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45727" y="2269565"/>
            <a:ext cx="6008684" cy="1984383"/>
          </a:xfrm>
          <a:prstGeom prst="roundRect">
            <a:avLst>
              <a:gd name="adj" fmla="val 28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50000"/>
              </a:lnSpc>
            </a:pPr>
            <a:r>
              <a:rPr lang="en-US" altLang="zh-CN" sz="1600"/>
              <a:t>struct Student</a:t>
            </a:r>
          </a:p>
          <a:p>
            <a:pPr defTabSz="363855">
              <a:lnSpc>
                <a:spcPct val="150000"/>
              </a:lnSpc>
            </a:pPr>
            <a:r>
              <a:rPr lang="en-US" altLang="zh-CN" sz="1600" smtClean="0"/>
              <a:t>{	int </a:t>
            </a:r>
            <a:r>
              <a:rPr lang="en-US" altLang="zh-CN" sz="1600"/>
              <a:t>num;</a:t>
            </a:r>
          </a:p>
          <a:p>
            <a:pPr defTabSz="363855">
              <a:lnSpc>
                <a:spcPct val="150000"/>
              </a:lnSpc>
            </a:pPr>
            <a:r>
              <a:rPr lang="en-US" altLang="zh-CN" sz="1600" smtClean="0"/>
              <a:t>	float </a:t>
            </a:r>
            <a:r>
              <a:rPr lang="en-US" altLang="zh-CN" sz="1600"/>
              <a:t>score;</a:t>
            </a:r>
          </a:p>
          <a:p>
            <a:pPr defTabSz="363855">
              <a:lnSpc>
                <a:spcPct val="150000"/>
              </a:lnSpc>
            </a:pPr>
            <a:r>
              <a:rPr lang="en-US" altLang="zh-CN" sz="1600" smtClean="0"/>
              <a:t>	struct Student *</a:t>
            </a:r>
            <a:r>
              <a:rPr lang="en-US" altLang="zh-CN" sz="1600"/>
              <a:t>next; </a:t>
            </a:r>
            <a:r>
              <a:rPr lang="en-US" altLang="zh-CN" sz="1600" smtClean="0"/>
              <a:t>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en-US" altLang="zh-CN" sz="1600">
                <a:solidFill>
                  <a:srgbClr val="008000"/>
                </a:solidFill>
              </a:rPr>
              <a:t>next</a:t>
            </a:r>
            <a:r>
              <a:rPr lang="zh-CN" altLang="en-US" sz="1600">
                <a:solidFill>
                  <a:srgbClr val="008000"/>
                </a:solidFill>
              </a:rPr>
              <a:t>是指针变量，指向结构体变量</a:t>
            </a:r>
          </a:p>
          <a:p>
            <a:pPr defTabSz="363855">
              <a:lnSpc>
                <a:spcPct val="150000"/>
              </a:lnSpc>
            </a:pPr>
            <a:r>
              <a:rPr lang="en-US" altLang="zh-CN" sz="1600" smtClean="0"/>
              <a:t>};</a:t>
            </a:r>
            <a:r>
              <a:rPr lang="zh-CN" altLang="en-US" sz="1600" smtClean="0"/>
              <a:t> </a:t>
            </a:r>
            <a:endParaRPr lang="zh-CN" altLang="en-US" sz="1600" b="1" dirty="0">
              <a:solidFill>
                <a:srgbClr val="008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54411" y="2649440"/>
          <a:ext cx="4335672" cy="13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10101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10103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10107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score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89.5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90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85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next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肘形连接符 10"/>
          <p:cNvCxnSpPr/>
          <p:nvPr/>
        </p:nvCxnSpPr>
        <p:spPr>
          <a:xfrm flipV="1">
            <a:off x="7871791" y="2782957"/>
            <a:ext cx="950456" cy="82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9303025" y="2758440"/>
            <a:ext cx="950456" cy="82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45727" y="4253948"/>
            <a:ext cx="6008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成员num和score用来存放结点中的有用数据（用户需要用到的数据</a:t>
            </a:r>
            <a:r>
              <a:rPr lang="zh-CN" altLang="en-US" smtClean="0"/>
              <a:t>）。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next</a:t>
            </a:r>
            <a:r>
              <a:rPr lang="zh-CN" altLang="en-US"/>
              <a:t>是指针类型的成员</a:t>
            </a:r>
            <a:r>
              <a:rPr lang="zh-CN" altLang="en-US" smtClean="0"/>
              <a:t>，它</a:t>
            </a:r>
            <a:r>
              <a:rPr lang="zh-CN" altLang="en-US"/>
              <a:t>指向</a:t>
            </a:r>
            <a:r>
              <a:rPr lang="en-US" altLang="zh-CN"/>
              <a:t>struct Student</a:t>
            </a:r>
            <a:r>
              <a:rPr lang="zh-CN" altLang="en-US"/>
              <a:t>类型数据（就是</a:t>
            </a:r>
            <a:r>
              <a:rPr lang="en-US" altLang="zh-CN"/>
              <a:t>next</a:t>
            </a:r>
            <a:r>
              <a:rPr lang="zh-CN" altLang="en-US"/>
              <a:t>所在的结构体类型）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805662" y="4364034"/>
            <a:ext cx="4274144" cy="1118155"/>
            <a:chOff x="8582294" y="4088153"/>
            <a:chExt cx="4410621" cy="1118155"/>
          </a:xfrm>
        </p:grpSpPr>
        <p:sp>
          <p:nvSpPr>
            <p:cNvPr id="18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9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4" y="4088153"/>
              <a:ext cx="3621370" cy="1118155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上面只是定义了一个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struct Student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类型，并未实际分配存储空间，只有定义了变量才分配存储单元。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2691290" y="490468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建立简单的静态链表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955" y="1073790"/>
            <a:ext cx="1022736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9.8】</a:t>
            </a:r>
            <a:r>
              <a:rPr lang="zh-CN" altLang="en-US" sz="2000">
                <a:solidFill>
                  <a:schemeClr val="accent1"/>
                </a:solidFill>
              </a:rPr>
              <a:t>建立一</a:t>
            </a:r>
            <a:r>
              <a:rPr lang="zh-CN" altLang="en-US" sz="2000" smtClean="0">
                <a:solidFill>
                  <a:schemeClr val="accent1"/>
                </a:solidFill>
              </a:rPr>
              <a:t>个简单</a:t>
            </a:r>
            <a:r>
              <a:rPr lang="zh-CN" altLang="en-US" sz="2000">
                <a:solidFill>
                  <a:schemeClr val="accent1"/>
                </a:solidFill>
              </a:rPr>
              <a:t>链表，它由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个学生数据的结点组成，要求输出各结点中的数据。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圆角矩形 12"/>
          <p:cNvSpPr/>
          <p:nvPr/>
        </p:nvSpPr>
        <p:spPr>
          <a:xfrm>
            <a:off x="701872" y="1569893"/>
            <a:ext cx="6633206" cy="4930297"/>
          </a:xfrm>
          <a:prstGeom prst="roundRect">
            <a:avLst>
              <a:gd name="adj" fmla="val 1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/>
            <a:r>
              <a:rPr lang="en-US" altLang="zh-CN" sz="1400"/>
              <a:t>#include &lt;stdio.h&gt;</a:t>
            </a:r>
          </a:p>
          <a:p>
            <a:pPr defTabSz="363855"/>
            <a:r>
              <a:rPr lang="en-US" altLang="zh-CN" sz="1400"/>
              <a:t>struct </a:t>
            </a:r>
            <a:r>
              <a:rPr lang="en-US" altLang="zh-CN" sz="1400" smtClean="0"/>
              <a:t>Student					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声明结构体类型</a:t>
            </a:r>
            <a:r>
              <a:rPr lang="en-US" altLang="zh-CN" sz="1400">
                <a:solidFill>
                  <a:srgbClr val="008000"/>
                </a:solidFill>
              </a:rPr>
              <a:t>struct Student</a:t>
            </a:r>
          </a:p>
          <a:p>
            <a:pPr defTabSz="363855"/>
            <a:r>
              <a:rPr lang="en-US" altLang="zh-CN" sz="1400"/>
              <a:t>{	int num;</a:t>
            </a:r>
          </a:p>
          <a:p>
            <a:pPr defTabSz="363855"/>
            <a:r>
              <a:rPr lang="en-US" altLang="zh-CN" sz="1400"/>
              <a:t>	float score;</a:t>
            </a:r>
          </a:p>
          <a:p>
            <a:pPr defTabSz="363855"/>
            <a:r>
              <a:rPr lang="en-US" altLang="zh-CN" sz="1400"/>
              <a:t>	struct Student*next;</a:t>
            </a:r>
          </a:p>
          <a:p>
            <a:pPr defTabSz="363855"/>
            <a:r>
              <a:rPr lang="en-US" altLang="zh-CN" sz="1400"/>
              <a:t>};</a:t>
            </a:r>
          </a:p>
          <a:p>
            <a:pPr defTabSz="363855"/>
            <a:r>
              <a:rPr lang="en-US" altLang="zh-CN" sz="1400"/>
              <a:t>int main()</a:t>
            </a:r>
          </a:p>
          <a:p>
            <a:pPr defTabSz="363855"/>
            <a:r>
              <a:rPr lang="en-US" altLang="zh-CN" sz="1400"/>
              <a:t>{	struct Student a,b,c,*head,*p;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</a:t>
            </a:r>
            <a:r>
              <a:rPr lang="en-US" altLang="zh-CN" sz="1400">
                <a:solidFill>
                  <a:srgbClr val="008000"/>
                </a:solidFill>
              </a:rPr>
              <a:t>3</a:t>
            </a:r>
            <a:r>
              <a:rPr lang="zh-CN" altLang="en-US" sz="1400">
                <a:solidFill>
                  <a:srgbClr val="008000"/>
                </a:solidFill>
              </a:rPr>
              <a:t>个结构体变量</a:t>
            </a:r>
            <a:r>
              <a:rPr lang="en-US" altLang="zh-CN" sz="1400">
                <a:solidFill>
                  <a:srgbClr val="008000"/>
                </a:solidFill>
              </a:rPr>
              <a:t>a,b,c</a:t>
            </a:r>
            <a:r>
              <a:rPr lang="zh-CN" altLang="en-US" sz="1400">
                <a:solidFill>
                  <a:srgbClr val="008000"/>
                </a:solidFill>
              </a:rPr>
              <a:t>作为链表的结点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a.num=10101; a.score=89.5;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对结点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的</a:t>
            </a:r>
            <a:r>
              <a:rPr lang="en-US" altLang="zh-CN" sz="1400">
                <a:solidFill>
                  <a:srgbClr val="008000"/>
                </a:solidFill>
              </a:rPr>
              <a:t>num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score</a:t>
            </a:r>
            <a:r>
              <a:rPr lang="zh-CN" altLang="en-US" sz="1400">
                <a:solidFill>
                  <a:srgbClr val="008000"/>
                </a:solidFill>
              </a:rPr>
              <a:t>成员赋值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b.num=10103; b.score=90;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对结点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的</a:t>
            </a:r>
            <a:r>
              <a:rPr lang="en-US" altLang="zh-CN" sz="1400">
                <a:solidFill>
                  <a:srgbClr val="008000"/>
                </a:solidFill>
              </a:rPr>
              <a:t>num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score</a:t>
            </a:r>
            <a:r>
              <a:rPr lang="zh-CN" altLang="en-US" sz="1400">
                <a:solidFill>
                  <a:srgbClr val="008000"/>
                </a:solidFill>
              </a:rPr>
              <a:t>成员赋值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c.num=10107; c.score=85;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对结点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</a:t>
            </a:r>
            <a:r>
              <a:rPr lang="en-US" altLang="zh-CN" sz="1400">
                <a:solidFill>
                  <a:srgbClr val="008000"/>
                </a:solidFill>
              </a:rPr>
              <a:t>num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score</a:t>
            </a:r>
            <a:r>
              <a:rPr lang="zh-CN" altLang="en-US" sz="1400">
                <a:solidFill>
                  <a:srgbClr val="008000"/>
                </a:solidFill>
              </a:rPr>
              <a:t>成员赋值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head=&amp;a;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将结点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的起始地址赋给头指针</a:t>
            </a:r>
            <a:r>
              <a:rPr lang="en-US" altLang="zh-CN" sz="1400">
                <a:solidFill>
                  <a:srgbClr val="008000"/>
                </a:solidFill>
              </a:rPr>
              <a:t>head</a:t>
            </a:r>
          </a:p>
          <a:p>
            <a:pPr defTabSz="363855"/>
            <a:r>
              <a:rPr lang="en-US" altLang="zh-CN" sz="1400"/>
              <a:t>	a.next=&amp;b;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将结点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的起始地址赋给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结点的</a:t>
            </a:r>
            <a:r>
              <a:rPr lang="en-US" altLang="zh-CN" sz="1400">
                <a:solidFill>
                  <a:srgbClr val="008000"/>
                </a:solidFill>
              </a:rPr>
              <a:t>next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b.next=&amp;c;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将结点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的起始地址赋给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结点的</a:t>
            </a:r>
            <a:r>
              <a:rPr lang="en-US" altLang="zh-CN" sz="1400">
                <a:solidFill>
                  <a:srgbClr val="008000"/>
                </a:solidFill>
              </a:rPr>
              <a:t>next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c.next=NULL;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//c</a:t>
            </a:r>
            <a:r>
              <a:rPr lang="zh-CN" altLang="en-US" sz="1400">
                <a:solidFill>
                  <a:srgbClr val="008000"/>
                </a:solidFill>
              </a:rPr>
              <a:t>结点的</a:t>
            </a:r>
            <a:r>
              <a:rPr lang="en-US" altLang="zh-CN" sz="1400">
                <a:solidFill>
                  <a:srgbClr val="008000"/>
                </a:solidFill>
              </a:rPr>
              <a:t>next</a:t>
            </a:r>
            <a:r>
              <a:rPr lang="zh-CN" altLang="en-US" sz="1400">
                <a:solidFill>
                  <a:srgbClr val="008000"/>
                </a:solidFill>
              </a:rPr>
              <a:t>成员不存放其他结点地址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p=head;	</a:t>
            </a:r>
            <a:r>
              <a:rPr lang="en-US" altLang="zh-CN" sz="1400" smtClean="0"/>
              <a:t>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</a:t>
            </a:r>
            <a:r>
              <a:rPr lang="zh-CN" altLang="en-US" sz="1400">
                <a:solidFill>
                  <a:srgbClr val="008000"/>
                </a:solidFill>
              </a:rPr>
              <a:t>指向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结点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do</a:t>
            </a:r>
          </a:p>
          <a:p>
            <a:pPr defTabSz="363855"/>
            <a:r>
              <a:rPr lang="en-US" altLang="zh-CN" sz="1400"/>
              <a:t>	{	printf("%ld %5.1f\n",p-&gt;num,p-&gt;score);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p</a:t>
            </a:r>
            <a:r>
              <a:rPr lang="zh-CN" altLang="en-US" sz="1400">
                <a:solidFill>
                  <a:srgbClr val="008000"/>
                </a:solidFill>
              </a:rPr>
              <a:t>指向的结点的数据</a:t>
            </a:r>
          </a:p>
          <a:p>
            <a:pPr defTabSz="363855"/>
            <a:r>
              <a:rPr lang="zh-CN" altLang="en-US" sz="1400"/>
              <a:t>		</a:t>
            </a:r>
            <a:r>
              <a:rPr lang="en-US" altLang="zh-CN" sz="1400"/>
              <a:t>p=p-&gt;next;	</a:t>
            </a:r>
            <a:r>
              <a:rPr lang="en-US" altLang="zh-CN" sz="1400" smtClean="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</a:t>
            </a:r>
            <a:r>
              <a:rPr lang="zh-CN" altLang="en-US" sz="1400">
                <a:solidFill>
                  <a:srgbClr val="008000"/>
                </a:solidFill>
              </a:rPr>
              <a:t>指向下一结点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}while(p!=NULL);	</a:t>
            </a:r>
            <a:r>
              <a:rPr lang="en-US" altLang="zh-CN" sz="1400" smtClean="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输出完</a:t>
            </a:r>
            <a:r>
              <a:rPr lang="en-US" altLang="zh-CN" sz="1400">
                <a:solidFill>
                  <a:srgbClr val="008000"/>
                </a:solidFill>
              </a:rPr>
              <a:t>c</a:t>
            </a:r>
            <a:r>
              <a:rPr lang="zh-CN" altLang="en-US" sz="1400">
                <a:solidFill>
                  <a:srgbClr val="008000"/>
                </a:solidFill>
              </a:rPr>
              <a:t>结点后</a:t>
            </a:r>
            <a:r>
              <a:rPr lang="en-US" altLang="zh-CN" sz="1400">
                <a:solidFill>
                  <a:srgbClr val="008000"/>
                </a:solidFill>
              </a:rPr>
              <a:t>p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NULL</a:t>
            </a:r>
            <a:r>
              <a:rPr lang="zh-CN" altLang="en-US" sz="1400">
                <a:solidFill>
                  <a:srgbClr val="008000"/>
                </a:solidFill>
              </a:rPr>
              <a:t>，循环终止</a:t>
            </a:r>
          </a:p>
          <a:p>
            <a:pPr defTabSz="363855"/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855"/>
            <a:r>
              <a:rPr lang="en-US" altLang="zh-CN" sz="140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5078" y="5072869"/>
            <a:ext cx="3476625" cy="97155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35078" y="2237139"/>
          <a:ext cx="4335672" cy="13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10101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10103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10107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score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89.5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90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85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next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肘形连接符 11"/>
          <p:cNvCxnSpPr/>
          <p:nvPr/>
        </p:nvCxnSpPr>
        <p:spPr>
          <a:xfrm flipV="1">
            <a:off x="8552458" y="2370656"/>
            <a:ext cx="950456" cy="82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9983692" y="2346139"/>
            <a:ext cx="950456" cy="825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*</a:t>
            </a:r>
            <a:r>
              <a:rPr lang="zh-CN" altLang="en-US"/>
              <a:t>共用体类型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91124" y="1130897"/>
            <a:ext cx="10522778" cy="530966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使几个</a:t>
            </a:r>
            <a:r>
              <a:rPr lang="zh-CN" altLang="en-US" smtClean="0">
                <a:solidFill>
                  <a:schemeClr val="tx1"/>
                </a:solidFill>
              </a:rPr>
              <a:t>不同类型的</a:t>
            </a:r>
            <a:r>
              <a:rPr lang="zh-CN" altLang="en-US">
                <a:solidFill>
                  <a:schemeClr val="tx1"/>
                </a:solidFill>
              </a:rPr>
              <a:t>变量共享同一段内存的结构，称为 </a:t>
            </a:r>
            <a:r>
              <a:rPr lang="zh-CN" altLang="en-US" b="1">
                <a:solidFill>
                  <a:schemeClr val="tx1"/>
                </a:solidFill>
              </a:rPr>
              <a:t>“共用体”类型</a:t>
            </a:r>
            <a:r>
              <a:rPr lang="zh-CN" altLang="en-US">
                <a:solidFill>
                  <a:schemeClr val="tx1"/>
                </a:solidFill>
              </a:rPr>
              <a:t>的结构。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13" y="150954"/>
            <a:ext cx="10515600" cy="1325563"/>
          </a:xfrm>
        </p:spPr>
        <p:txBody>
          <a:bodyPr/>
          <a:lstStyle/>
          <a:p>
            <a:r>
              <a:rPr lang="zh-CN" altLang="en-US"/>
              <a:t>什么是共用体类型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909249" y="1792279"/>
            <a:ext cx="2360725" cy="117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/>
              <a:t>union</a:t>
            </a:r>
            <a:r>
              <a:rPr lang="zh-CN" altLang="en-US" sz="2000" b="1"/>
              <a:t>共用体名</a:t>
            </a:r>
          </a:p>
          <a:p>
            <a:pPr defTabSz="536575">
              <a:lnSpc>
                <a:spcPct val="120000"/>
              </a:lnSpc>
            </a:pPr>
            <a:r>
              <a:rPr lang="en-US" altLang="zh-CN" sz="2000" b="1" smtClean="0"/>
              <a:t>{	</a:t>
            </a:r>
            <a:r>
              <a:rPr lang="zh-CN" altLang="en-US" sz="2000" b="1" smtClean="0"/>
              <a:t>成员</a:t>
            </a:r>
            <a:r>
              <a:rPr lang="zh-CN" altLang="en-US" sz="2000" b="1"/>
              <a:t>表列</a:t>
            </a:r>
          </a:p>
          <a:p>
            <a:pPr>
              <a:lnSpc>
                <a:spcPct val="120000"/>
              </a:lnSpc>
            </a:pPr>
            <a:r>
              <a:rPr lang="en-US" altLang="zh-CN" sz="2000" b="1" smtClean="0"/>
              <a:t>}</a:t>
            </a:r>
            <a:r>
              <a:rPr lang="zh-CN" altLang="en-US" sz="2000" b="1"/>
              <a:t>变量表</a:t>
            </a:r>
            <a:r>
              <a:rPr lang="zh-CN" altLang="en-US" sz="2000" b="1" smtClean="0"/>
              <a:t>列</a:t>
            </a:r>
            <a:r>
              <a:rPr lang="en-US" altLang="zh-CN" sz="2000" b="1" smtClean="0"/>
              <a:t>;</a:t>
            </a:r>
            <a:r>
              <a:rPr lang="zh-CN" altLang="en-US" sz="2000" b="1" smtClean="0"/>
              <a:t> </a:t>
            </a:r>
            <a:endParaRPr lang="zh-CN" altLang="en-US" sz="2000" b="1"/>
          </a:p>
        </p:txBody>
      </p:sp>
      <p:sp>
        <p:nvSpPr>
          <p:cNvPr id="5" name="圆角矩形 4"/>
          <p:cNvSpPr/>
          <p:nvPr/>
        </p:nvSpPr>
        <p:spPr>
          <a:xfrm>
            <a:off x="909250" y="3092974"/>
            <a:ext cx="5680394" cy="1469087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union Data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i</a:t>
            </a:r>
            <a:r>
              <a:rPr lang="en-US" altLang="zh-CN" sz="1600" smtClean="0">
                <a:solidFill>
                  <a:schemeClr val="tx1"/>
                </a:solidFill>
              </a:rPr>
              <a:t>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表示不同类型的变量</a:t>
            </a:r>
            <a:r>
              <a:rPr lang="en-US" altLang="zh-CN" sz="1600">
                <a:solidFill>
                  <a:srgbClr val="008000"/>
                </a:solidFill>
              </a:rPr>
              <a:t>i,ch,f</a:t>
            </a:r>
            <a:r>
              <a:rPr lang="zh-CN" altLang="en-US" sz="1600">
                <a:solidFill>
                  <a:srgbClr val="008000"/>
                </a:solidFill>
              </a:rPr>
              <a:t>可以存放到同一段存储单元中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ch;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float </a:t>
            </a:r>
            <a:r>
              <a:rPr lang="en-US" altLang="zh-CN" sz="1600">
                <a:solidFill>
                  <a:schemeClr val="tx1"/>
                </a:solidFill>
              </a:rPr>
              <a:t>f; 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</a:t>
            </a:r>
            <a:r>
              <a:rPr lang="en-US" altLang="zh-CN" sz="1600">
                <a:solidFill>
                  <a:schemeClr val="tx1"/>
                </a:solidFill>
              </a:rPr>
              <a:t>a,b,c</a:t>
            </a:r>
            <a:r>
              <a:rPr lang="en-US" altLang="zh-CN" sz="1600" smtClean="0">
                <a:solidFill>
                  <a:schemeClr val="tx1"/>
                </a:solidFill>
              </a:rPr>
              <a:t>;		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在声明类型同时定义变量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77821" y="1700665"/>
          <a:ext cx="3211824" cy="126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326">
                <a:tc gridSpan="4">
                  <a:txBody>
                    <a:bodyPr/>
                    <a:lstStyle/>
                    <a:p>
                      <a:r>
                        <a:rPr lang="en-US" altLang="zh-CN" sz="1600" smtClean="0"/>
                        <a:t>1000</a:t>
                      </a:r>
                      <a:r>
                        <a:rPr lang="zh-CN" altLang="en-US" sz="1600" smtClean="0"/>
                        <a:t>地址</a:t>
                      </a:r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T="36000" marB="36000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347982" y="2000418"/>
          <a:ext cx="1800488" cy="94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短整型变量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字符型变量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ch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600" smtClean="0">
                          <a:solidFill>
                            <a:schemeClr val="tx1"/>
                          </a:solidFill>
                        </a:rPr>
                        <a:t>实型变量</a:t>
                      </a:r>
                      <a:r>
                        <a:rPr lang="en-US" altLang="zh-CN" sz="16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909250" y="4800446"/>
            <a:ext cx="5680394" cy="1469087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union </a:t>
            </a:r>
            <a:r>
              <a:rPr lang="en-US" altLang="zh-CN" sz="1600" smtClean="0">
                <a:solidFill>
                  <a:schemeClr val="tx1"/>
                </a:solidFill>
              </a:rPr>
              <a:t>Data	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声明共用体类型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	int i;</a:t>
            </a:r>
            <a:endParaRPr lang="en-US" altLang="zh-CN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ch;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float </a:t>
            </a:r>
            <a:r>
              <a:rPr lang="en-US" altLang="zh-CN" sz="1600">
                <a:solidFill>
                  <a:schemeClr val="tx1"/>
                </a:solidFill>
              </a:rPr>
              <a:t>f; 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};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union </a:t>
            </a:r>
            <a:r>
              <a:rPr lang="en-US" altLang="zh-CN" sz="1600">
                <a:solidFill>
                  <a:schemeClr val="tx1"/>
                </a:solidFill>
              </a:rPr>
              <a:t>Data a,b,c</a:t>
            </a:r>
            <a:r>
              <a:rPr lang="en-US" altLang="zh-CN" sz="1600" smtClean="0">
                <a:solidFill>
                  <a:schemeClr val="tx1"/>
                </a:solidFill>
              </a:rPr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用共用体类型定义变量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55565" y="1739634"/>
            <a:ext cx="3971987" cy="1469087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union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没有定义共用体类型名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i;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ch;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float </a:t>
            </a:r>
            <a:r>
              <a:rPr lang="en-US" altLang="zh-CN" sz="1600">
                <a:solidFill>
                  <a:schemeClr val="tx1"/>
                </a:solidFill>
              </a:rPr>
              <a:t>f; 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</a:t>
            </a:r>
            <a:r>
              <a:rPr lang="en-US" altLang="zh-CN" sz="1600">
                <a:solidFill>
                  <a:schemeClr val="tx1"/>
                </a:solidFill>
              </a:rPr>
              <a:t>a,b,c;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55565" y="3324228"/>
            <a:ext cx="397198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“共用体”与“结构体”的定义形式相似。但它们的含义是不同的。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结构体</a:t>
            </a:r>
            <a:r>
              <a:rPr lang="zh-CN" altLang="en-US"/>
              <a:t>变量所占内存长度是各成员占的内存长度之和。每个成员分别占有其自己的内存单元。而共用体变量所占的内存长度等于最长的成员的长度。几</a:t>
            </a:r>
            <a:r>
              <a:rPr lang="zh-CN" altLang="en-US" smtClean="0"/>
              <a:t>个</a:t>
            </a:r>
            <a:r>
              <a:rPr lang="zh-CN" altLang="en-US"/>
              <a:t>成员</a:t>
            </a:r>
            <a:r>
              <a:rPr lang="zh-CN" altLang="en-US" smtClean="0"/>
              <a:t>共</a:t>
            </a:r>
            <a:r>
              <a:rPr lang="zh-CN" altLang="en-US"/>
              <a:t>用一个内存区。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1143000" y="1476517"/>
            <a:ext cx="9780104" cy="426830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只有先定义了共用体变量才能引用它，但应注意，不能引用共用体变量，而只能引用共用体变量中的成员。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41378"/>
            <a:ext cx="10515600" cy="1325563"/>
          </a:xfrm>
        </p:spPr>
        <p:txBody>
          <a:bodyPr/>
          <a:lstStyle/>
          <a:p>
            <a:r>
              <a:rPr lang="zh-CN" altLang="en-US"/>
              <a:t>引用共用体变量的方式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238859" y="2596017"/>
            <a:ext cx="3950985" cy="1091400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a.i </a:t>
            </a:r>
            <a:r>
              <a:rPr lang="en-US" altLang="zh-CN" sz="1600" smtClean="0">
                <a:solidFill>
                  <a:schemeClr val="tx1"/>
                </a:solidFill>
              </a:rPr>
              <a:t>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引用</a:t>
            </a:r>
            <a:r>
              <a:rPr lang="zh-CN" altLang="en-US" sz="1600">
                <a:solidFill>
                  <a:srgbClr val="008000"/>
                </a:solidFill>
              </a:rPr>
              <a:t>共用体变量中的整型变量</a:t>
            </a:r>
            <a:r>
              <a:rPr lang="en-US" altLang="zh-CN" sz="1600" smtClean="0">
                <a:solidFill>
                  <a:srgbClr val="008000"/>
                </a:solidFill>
              </a:rPr>
              <a:t>i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855">
              <a:lnSpc>
                <a:spcPct val="15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a.ch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引用</a:t>
            </a:r>
            <a:r>
              <a:rPr lang="zh-CN" altLang="en-US" sz="1600">
                <a:solidFill>
                  <a:srgbClr val="008000"/>
                </a:solidFill>
              </a:rPr>
              <a:t>共用体变量中的字符变量</a:t>
            </a:r>
            <a:r>
              <a:rPr lang="en-US" altLang="zh-CN" sz="1600" smtClean="0">
                <a:solidFill>
                  <a:srgbClr val="008000"/>
                </a:solidFill>
              </a:rPr>
              <a:t>ch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855">
              <a:lnSpc>
                <a:spcPct val="15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a.f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引用</a:t>
            </a:r>
            <a:r>
              <a:rPr lang="zh-CN" altLang="en-US" sz="1600">
                <a:solidFill>
                  <a:srgbClr val="008000"/>
                </a:solidFill>
              </a:rPr>
              <a:t>共用体变量中的实型变量</a:t>
            </a:r>
            <a:r>
              <a:rPr lang="en-US" altLang="zh-CN" sz="1600" smtClean="0">
                <a:solidFill>
                  <a:srgbClr val="008000"/>
                </a:solidFill>
              </a:rPr>
              <a:t>f</a:t>
            </a:r>
            <a:r>
              <a:rPr lang="zh-CN" altLang="en-US" sz="1600" smtClean="0">
                <a:solidFill>
                  <a:srgbClr val="008000"/>
                </a:solidFill>
              </a:rPr>
              <a:t> 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38859" y="4084081"/>
            <a:ext cx="3950985" cy="380765"/>
          </a:xfrm>
          <a:prstGeom prst="roundRect">
            <a:avLst>
              <a:gd name="adj" fmla="val 85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printf(″%d″,a); 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38859" y="4797435"/>
            <a:ext cx="3950985" cy="380765"/>
          </a:xfrm>
          <a:prstGeom prst="roundRect">
            <a:avLst>
              <a:gd name="adj" fmla="val 85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</a:rPr>
              <a:t>printf(″%d″,a.i);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584" y="3912396"/>
            <a:ext cx="542925" cy="552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6059" y="4632500"/>
            <a:ext cx="5524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801063" y="979942"/>
            <a:ext cx="10522778" cy="55301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zh-CN" altLang="en-US" smtClean="0">
                <a:solidFill>
                  <a:schemeClr val="tx1"/>
                </a:solidFill>
              </a:rPr>
              <a:t>同</a:t>
            </a:r>
            <a:r>
              <a:rPr lang="zh-CN" altLang="en-US">
                <a:solidFill>
                  <a:schemeClr val="tx1"/>
                </a:solidFill>
              </a:rPr>
              <a:t>一个内存段可以用来存放几种不同类型的成员，但在每一瞬时只能存放其中一个成员，而不是同时存放几个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(2) </a:t>
            </a: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对共用体变量初始化，但初始化表中只能有一个常量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(3) </a:t>
            </a:r>
            <a:r>
              <a:rPr lang="zh-CN" altLang="en-US" smtClean="0">
                <a:solidFill>
                  <a:schemeClr val="tx1"/>
                </a:solidFill>
              </a:rPr>
              <a:t>共</a:t>
            </a:r>
            <a:r>
              <a:rPr lang="zh-CN" altLang="en-US">
                <a:solidFill>
                  <a:schemeClr val="tx1"/>
                </a:solidFill>
              </a:rPr>
              <a:t>用体变量中起作用的成员是最后一次被赋值的成员，</a:t>
            </a:r>
            <a:r>
              <a:rPr lang="zh-CN" altLang="en-US" smtClean="0">
                <a:solidFill>
                  <a:schemeClr val="tx1"/>
                </a:solidFill>
              </a:rPr>
              <a:t>在</a:t>
            </a:r>
            <a:endParaRPr lang="en-US" altLang="zh-CN" smtClean="0">
              <a:solidFill>
                <a:schemeClr val="tx1"/>
              </a:solidFill>
            </a:endParaRPr>
          </a:p>
          <a:p>
            <a:pPr indent="317500"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对</a:t>
            </a:r>
            <a:r>
              <a:rPr lang="zh-CN" altLang="en-US">
                <a:solidFill>
                  <a:schemeClr val="tx1"/>
                </a:solidFill>
              </a:rPr>
              <a:t>共用体变量中的一个成员赋值后，原有变量存储单元</a:t>
            </a:r>
            <a:r>
              <a:rPr lang="zh-CN" altLang="en-US" smtClean="0">
                <a:solidFill>
                  <a:schemeClr val="tx1"/>
                </a:solidFill>
              </a:rPr>
              <a:t>中</a:t>
            </a:r>
            <a:endParaRPr lang="en-US" altLang="zh-CN" smtClean="0">
              <a:solidFill>
                <a:schemeClr val="tx1"/>
              </a:solidFill>
            </a:endParaRPr>
          </a:p>
          <a:p>
            <a:pPr indent="317500"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的值</a:t>
            </a:r>
            <a:r>
              <a:rPr lang="zh-CN" altLang="en-US" smtClean="0">
                <a:solidFill>
                  <a:schemeClr val="tx1"/>
                </a:solidFill>
              </a:rPr>
              <a:t>就被取代。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共用体变量的地址和它的各成员的地址都是同一地址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不能对共用体变量名赋值，也不能企图引用变量名来得</a:t>
            </a:r>
            <a:r>
              <a:rPr lang="zh-CN" altLang="en-US" smtClean="0">
                <a:solidFill>
                  <a:schemeClr val="tx1"/>
                </a:solidFill>
              </a:rPr>
              <a:t>到</a:t>
            </a:r>
            <a:endParaRPr lang="en-US" altLang="zh-CN" smtClean="0">
              <a:solidFill>
                <a:schemeClr val="tx1"/>
              </a:solidFill>
            </a:endParaRPr>
          </a:p>
          <a:p>
            <a:pPr indent="328930"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一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zh-CN" altLang="en-US" smtClean="0">
                <a:solidFill>
                  <a:schemeClr val="tx1"/>
                </a:solidFill>
              </a:rPr>
              <a:t>值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 smtClean="0">
                <a:solidFill>
                  <a:schemeClr val="tx1"/>
                </a:solidFill>
              </a:rPr>
              <a:t>C </a:t>
            </a:r>
            <a:r>
              <a:rPr lang="en-US" altLang="zh-CN">
                <a:solidFill>
                  <a:schemeClr val="tx1"/>
                </a:solidFill>
              </a:rPr>
              <a:t>99</a:t>
            </a:r>
            <a:r>
              <a:rPr lang="zh-CN" altLang="en-US">
                <a:solidFill>
                  <a:schemeClr val="tx1"/>
                </a:solidFill>
              </a:rPr>
              <a:t>允许同类型的共用体变量互相赋值。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(6) </a:t>
            </a:r>
            <a:r>
              <a:rPr lang="en-US" altLang="zh-CN" smtClean="0">
                <a:solidFill>
                  <a:schemeClr val="tx1"/>
                </a:solidFill>
              </a:rPr>
              <a:t>C </a:t>
            </a:r>
            <a:r>
              <a:rPr lang="en-US" altLang="zh-CN">
                <a:solidFill>
                  <a:schemeClr val="tx1"/>
                </a:solidFill>
              </a:rPr>
              <a:t>99</a:t>
            </a:r>
            <a:r>
              <a:rPr lang="zh-CN" altLang="en-US">
                <a:solidFill>
                  <a:schemeClr val="tx1"/>
                </a:solidFill>
              </a:rPr>
              <a:t>允许用共用体变量作为函数参数。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7) </a:t>
            </a:r>
            <a:r>
              <a:rPr lang="zh-CN" altLang="en-US">
                <a:solidFill>
                  <a:schemeClr val="tx1"/>
                </a:solidFill>
              </a:rPr>
              <a:t>共用体类型可以出现在结构体类型定义中，也可以定义共用体数组。反之，结构体也可以出现在共用体类型定义中，数组也可以作为共用体的成员。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952" y="0"/>
            <a:ext cx="10515600" cy="1325563"/>
          </a:xfrm>
        </p:spPr>
        <p:txBody>
          <a:bodyPr/>
          <a:lstStyle/>
          <a:p>
            <a:r>
              <a:rPr lang="zh-CN" altLang="en-US"/>
              <a:t>共用体类型数据的特点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55565" y="1439306"/>
            <a:ext cx="3971987" cy="2295939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union Date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i;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ch;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float </a:t>
            </a:r>
            <a:r>
              <a:rPr lang="en-US" altLang="zh-CN" sz="1600">
                <a:solidFill>
                  <a:schemeClr val="tx1"/>
                </a:solidFill>
              </a:rPr>
              <a:t>f;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</a:t>
            </a:r>
            <a:r>
              <a:rPr lang="en-US" altLang="zh-CN" sz="1600">
                <a:solidFill>
                  <a:schemeClr val="tx1"/>
                </a:solidFill>
              </a:rPr>
              <a:t>a;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a.i=97</a:t>
            </a:r>
            <a:r>
              <a:rPr lang="en-US" altLang="zh-CN" sz="1600">
                <a:solidFill>
                  <a:schemeClr val="tx1"/>
                </a:solidFill>
              </a:rPr>
              <a:t>;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printf</a:t>
            </a:r>
            <a:r>
              <a:rPr lang="en-US" altLang="zh-CN" sz="1600">
                <a:solidFill>
                  <a:schemeClr val="tx1"/>
                </a:solidFill>
              </a:rPr>
              <a:t>(″%d″,a.i); </a:t>
            </a:r>
            <a:r>
              <a:rPr lang="en-US" altLang="zh-CN" sz="1600" smtClean="0">
                <a:solidFill>
                  <a:schemeClr val="tx1"/>
                </a:solidFill>
              </a:rPr>
              <a:t>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输出</a:t>
            </a:r>
            <a:r>
              <a:rPr lang="zh-CN" altLang="en-US" sz="1600">
                <a:solidFill>
                  <a:srgbClr val="008000"/>
                </a:solidFill>
              </a:rPr>
              <a:t>整数</a:t>
            </a:r>
            <a:r>
              <a:rPr lang="en-US" altLang="zh-CN" sz="1600" smtClean="0">
                <a:solidFill>
                  <a:srgbClr val="008000"/>
                </a:solidFill>
              </a:rPr>
              <a:t>97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printf</a:t>
            </a:r>
            <a:r>
              <a:rPr lang="en-US" altLang="zh-CN" sz="1600">
                <a:solidFill>
                  <a:schemeClr val="tx1"/>
                </a:solidFill>
              </a:rPr>
              <a:t>(″%c″,a.ch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输出字符</a:t>
            </a:r>
            <a:r>
              <a:rPr lang="en-US" altLang="zh-CN" sz="1600">
                <a:solidFill>
                  <a:srgbClr val="008000"/>
                </a:solidFill>
              </a:rPr>
              <a:t>′a′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printf</a:t>
            </a:r>
            <a:r>
              <a:rPr lang="en-US" altLang="zh-CN" sz="1600">
                <a:solidFill>
                  <a:schemeClr val="tx1"/>
                </a:solidFill>
              </a:rPr>
              <a:t>(″%f″,a.f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输出实数</a:t>
            </a:r>
            <a:r>
              <a:rPr lang="en-US" altLang="zh-CN" sz="1600">
                <a:solidFill>
                  <a:srgbClr val="008000"/>
                </a:solidFill>
              </a:rPr>
              <a:t>0.000000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53029" y="2368614"/>
            <a:ext cx="3971987" cy="362780"/>
          </a:xfrm>
          <a:prstGeom prst="roundRect">
            <a:avLst>
              <a:gd name="adj" fmla="val 124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union Data a={1,'a',1.5};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3844" y="2233608"/>
            <a:ext cx="542925" cy="55245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7255565" y="4038387"/>
            <a:ext cx="3971987" cy="810041"/>
          </a:xfrm>
          <a:prstGeom prst="roundRect">
            <a:avLst>
              <a:gd name="adj" fmla="val 80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en-US" altLang="zh-CN" sz="1600">
                <a:solidFill>
                  <a:schemeClr val="tx1"/>
                </a:solidFill>
              </a:rPr>
              <a:t>a=1</a:t>
            </a:r>
            <a:r>
              <a:rPr lang="en-US" altLang="zh-CN" sz="1600" smtClean="0">
                <a:solidFill>
                  <a:schemeClr val="tx1"/>
                </a:solidFill>
              </a:rPr>
              <a:t>; 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不能对共用体变量</a:t>
            </a:r>
            <a:r>
              <a:rPr lang="zh-CN" altLang="en-US" sz="1600" smtClean="0">
                <a:solidFill>
                  <a:srgbClr val="008000"/>
                </a:solidFill>
              </a:rPr>
              <a:t>赋值，赋给谁？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m=a; 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企图引用共用体变量名以得到一个值赋给整型变量</a:t>
            </a:r>
            <a:r>
              <a:rPr lang="en-US" altLang="zh-CN" sz="1600">
                <a:solidFill>
                  <a:srgbClr val="008000"/>
                </a:solidFill>
              </a:rPr>
              <a:t>m</a:t>
            </a:r>
            <a:endParaRPr lang="zh-CN" altLang="en-US" sz="160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57598" y="4572203"/>
            <a:ext cx="542925" cy="55245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5269571" y="5201542"/>
            <a:ext cx="5957981" cy="362504"/>
          </a:xfrm>
          <a:prstGeom prst="roundRect">
            <a:avLst>
              <a:gd name="adj" fmla="val 124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b=a</a:t>
            </a:r>
            <a:r>
              <a:rPr lang="en-US" altLang="zh-CN" sz="1600" smtClean="0">
                <a:solidFill>
                  <a:schemeClr val="tx1"/>
                </a:solidFill>
              </a:rPr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和</a:t>
            </a:r>
            <a:r>
              <a:rPr lang="en-US" altLang="zh-CN" sz="1600">
                <a:solidFill>
                  <a:srgbClr val="008000"/>
                </a:solidFill>
              </a:rPr>
              <a:t>b</a:t>
            </a:r>
            <a:r>
              <a:rPr lang="zh-CN" altLang="en-US" sz="1600">
                <a:solidFill>
                  <a:srgbClr val="008000"/>
                </a:solidFill>
              </a:rPr>
              <a:t>是同类型的共用体变量，合法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54" y="488820"/>
            <a:ext cx="10515600" cy="953383"/>
          </a:xfrm>
        </p:spPr>
        <p:txBody>
          <a:bodyPr/>
          <a:lstStyle/>
          <a:p>
            <a:r>
              <a:rPr lang="zh-CN" altLang="en-US"/>
              <a:t>共用体类型数据的特点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892" y="1289049"/>
            <a:ext cx="1103231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9.10】</a:t>
            </a:r>
            <a:r>
              <a:rPr lang="zh-CN" altLang="en-US" sz="2000">
                <a:solidFill>
                  <a:schemeClr val="accent1"/>
                </a:solidFill>
              </a:rPr>
              <a:t>有若干个人员的数据，其中有学生和教师。学生的数据中包括： 姓名、号码、性别、职业、班级。教师的数据包括： 姓名、号码、性别、职业、职务。要求用同一个表格来处理。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3346" y="2251179"/>
          <a:ext cx="5154108" cy="17245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sex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job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smtClean="0"/>
                        <a:t>class(</a:t>
                      </a:r>
                      <a:r>
                        <a:rPr lang="zh-CN" altLang="en-US" sz="1600" smtClean="0"/>
                        <a:t>班</a:t>
                      </a:r>
                      <a:r>
                        <a:rPr lang="en-US" altLang="zh-CN" sz="1600" smtClean="0"/>
                        <a:t>)</a:t>
                      </a:r>
                    </a:p>
                    <a:p>
                      <a:pPr algn="r"/>
                      <a:r>
                        <a:rPr lang="en-US" altLang="zh-CN" sz="1600" smtClean="0"/>
                        <a:t>position(</a:t>
                      </a:r>
                      <a:r>
                        <a:rPr lang="zh-CN" altLang="en-US" sz="1600" smtClean="0"/>
                        <a:t>职务</a:t>
                      </a:r>
                      <a:r>
                        <a:rPr lang="en-US" altLang="zh-CN" sz="1600" smtClean="0"/>
                        <a:t>)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Li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f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501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102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Wang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t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prof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32330" y="2266550"/>
          <a:ext cx="4904494" cy="364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CN" altLang="en-US" sz="1600" smtClean="0"/>
                        <a:t>循环</a:t>
                      </a:r>
                      <a:r>
                        <a:rPr lang="en-US" altLang="zh-CN" sz="1600" smtClean="0"/>
                        <a:t>n</a:t>
                      </a:r>
                      <a:r>
                        <a:rPr lang="zh-CN" altLang="en-US" sz="1600" smtClean="0"/>
                        <a:t>次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读入号码、姓名、性别、职业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92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真</a:t>
                      </a:r>
                      <a:endParaRPr lang="en-US" altLang="zh-CN" sz="1600" smtClean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600" smtClean="0"/>
                        <a:t>假</a:t>
                      </a:r>
                      <a:endParaRPr lang="zh-CN" altLang="en-US" sz="16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smtClean="0"/>
                        <a:t>读入</a:t>
                      </a:r>
                      <a:r>
                        <a:rPr lang="en-US" altLang="zh-CN" sz="1600" smtClean="0"/>
                        <a:t>class</a:t>
                      </a: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真</a:t>
                      </a:r>
                      <a:endParaRPr lang="zh-CN" altLang="en-US" sz="16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smtClean="0"/>
                        <a:t>假</a:t>
                      </a:r>
                      <a:endParaRPr lang="zh-CN" altLang="en-US" sz="16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读入</a:t>
                      </a:r>
                      <a:r>
                        <a:rPr lang="en-US" altLang="zh-CN" sz="1600" smtClean="0"/>
                        <a:t>position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输出“输入错”</a:t>
                      </a:r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zh-CN" altLang="en-US" sz="1600" smtClean="0"/>
                        <a:t>循环</a:t>
                      </a:r>
                      <a:r>
                        <a:rPr lang="en-US" altLang="zh-CN" sz="1600" smtClean="0"/>
                        <a:t>n</a:t>
                      </a:r>
                      <a:r>
                        <a:rPr lang="zh-CN" altLang="en-US" sz="1600" smtClean="0"/>
                        <a:t>次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真</a:t>
                      </a:r>
                      <a:endParaRPr lang="zh-CN" altLang="en-US" sz="16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600" smtClean="0"/>
                        <a:t>假</a:t>
                      </a:r>
                      <a:endParaRPr lang="zh-CN" altLang="en-US" sz="16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smtClean="0"/>
                        <a:t>输出：号码、姓名、性别、职业、班级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smtClean="0"/>
                        <a:t>输出：号码、姓名、性别、职业、职务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10939" y="2961862"/>
            <a:ext cx="2017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mtClean="0"/>
              <a:t>职业</a:t>
            </a:r>
            <a:r>
              <a:rPr lang="en-US" altLang="zh-CN" sz="1600" smtClean="0"/>
              <a:t>job</a:t>
            </a:r>
            <a:r>
              <a:rPr lang="zh-CN" altLang="en-US" sz="1600" smtClean="0"/>
              <a:t>等于</a:t>
            </a:r>
            <a:r>
              <a:rPr lang="en-US" altLang="zh-CN" sz="1600" smtClean="0"/>
              <a:t>'s'?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9640957" y="3270599"/>
            <a:ext cx="118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job</a:t>
            </a:r>
            <a:r>
              <a:rPr lang="zh-CN" altLang="en-US" sz="1600" smtClean="0"/>
              <a:t>等于</a:t>
            </a:r>
            <a:r>
              <a:rPr lang="en-US" altLang="zh-CN" sz="1600" smtClean="0"/>
              <a:t>'t'?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8348870" y="4672016"/>
            <a:ext cx="118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job</a:t>
            </a:r>
            <a:r>
              <a:rPr lang="zh-CN" altLang="en-US" sz="1600" smtClean="0"/>
              <a:t>等于</a:t>
            </a:r>
            <a:r>
              <a:rPr lang="en-US" altLang="zh-CN" sz="1600" smtClean="0"/>
              <a:t>'s'?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定义和使用结构体变量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共用体类型数据的特点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2882348" y="2209644"/>
            <a:ext cx="6808304" cy="3107791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struct	</a:t>
            </a:r>
            <a:r>
              <a:rPr lang="en-US" altLang="zh-CN" sz="1400" smtClean="0"/>
              <a:t>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声明无名结构体类型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{	int num;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num(</a:t>
            </a:r>
            <a:r>
              <a:rPr lang="zh-CN" altLang="en-US" sz="1400">
                <a:solidFill>
                  <a:srgbClr val="008000"/>
                </a:solidFill>
              </a:rPr>
              <a:t>编号</a:t>
            </a:r>
            <a:r>
              <a:rPr lang="en-US" altLang="zh-CN" sz="1400">
                <a:solidFill>
                  <a:srgbClr val="008000"/>
                </a:solidFill>
              </a:rPr>
              <a:t>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char name[10];	</a:t>
            </a:r>
            <a:r>
              <a:rPr lang="en-US" altLang="zh-CN" sz="1400" smtClean="0"/>
              <a:t>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name(</a:t>
            </a:r>
            <a:r>
              <a:rPr lang="zh-CN" altLang="en-US" sz="1400">
                <a:solidFill>
                  <a:srgbClr val="008000"/>
                </a:solidFill>
              </a:rPr>
              <a:t>姓名</a:t>
            </a:r>
            <a:r>
              <a:rPr lang="en-US" altLang="zh-CN" sz="1400">
                <a:solidFill>
                  <a:srgbClr val="008000"/>
                </a:solidFill>
              </a:rPr>
              <a:t>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char sex;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sex(</a:t>
            </a:r>
            <a:r>
              <a:rPr lang="zh-CN" altLang="en-US" sz="1400">
                <a:solidFill>
                  <a:srgbClr val="008000"/>
                </a:solidFill>
              </a:rPr>
              <a:t>性别</a:t>
            </a:r>
            <a:r>
              <a:rPr lang="en-US" altLang="zh-CN" sz="1400">
                <a:solidFill>
                  <a:srgbClr val="008000"/>
                </a:solidFill>
              </a:rPr>
              <a:t>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char job;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job(</a:t>
            </a:r>
            <a:r>
              <a:rPr lang="zh-CN" altLang="en-US" sz="1400">
                <a:solidFill>
                  <a:srgbClr val="008000"/>
                </a:solidFill>
              </a:rPr>
              <a:t>职业</a:t>
            </a:r>
            <a:r>
              <a:rPr lang="en-US" altLang="zh-CN" sz="1400">
                <a:solidFill>
                  <a:srgbClr val="008000"/>
                </a:solidFill>
              </a:rPr>
              <a:t>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union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声明无名共用体类型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int clas;	</a:t>
            </a:r>
            <a:r>
              <a:rPr lang="en-US" altLang="zh-CN" sz="1400" smtClean="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clas(</a:t>
            </a:r>
            <a:r>
              <a:rPr lang="zh-CN" altLang="en-US" sz="1400">
                <a:solidFill>
                  <a:srgbClr val="008000"/>
                </a:solidFill>
              </a:rPr>
              <a:t>班级</a:t>
            </a:r>
            <a:r>
              <a:rPr lang="en-US" altLang="zh-CN" sz="1400">
                <a:solidFill>
                  <a:srgbClr val="008000"/>
                </a:solidFill>
              </a:rPr>
              <a:t>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char position[10];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position(</a:t>
            </a:r>
            <a:r>
              <a:rPr lang="zh-CN" altLang="en-US" sz="1400">
                <a:solidFill>
                  <a:srgbClr val="008000"/>
                </a:solidFill>
              </a:rPr>
              <a:t>职务</a:t>
            </a:r>
            <a:r>
              <a:rPr lang="en-US" altLang="zh-CN" sz="1400">
                <a:solidFill>
                  <a:srgbClr val="008000"/>
                </a:solidFill>
              </a:rPr>
              <a:t>)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}category;	</a:t>
            </a:r>
            <a:r>
              <a:rPr lang="en-US" altLang="zh-CN" sz="1400" smtClean="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成员</a:t>
            </a:r>
            <a:r>
              <a:rPr lang="en-US" altLang="zh-CN" sz="1400">
                <a:solidFill>
                  <a:srgbClr val="008000"/>
                </a:solidFill>
              </a:rPr>
              <a:t>category</a:t>
            </a:r>
            <a:r>
              <a:rPr lang="zh-CN" altLang="en-US" sz="1400">
                <a:solidFill>
                  <a:srgbClr val="008000"/>
                </a:solidFill>
              </a:rPr>
              <a:t>是共用体变量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}person[2];	</a:t>
            </a:r>
            <a:r>
              <a:rPr lang="en-US" altLang="zh-CN" sz="1400" smtClean="0"/>
              <a:t>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定义结构体数组</a:t>
            </a:r>
            <a:r>
              <a:rPr lang="en-US" altLang="zh-CN" sz="1400">
                <a:solidFill>
                  <a:srgbClr val="008000"/>
                </a:solidFill>
              </a:rPr>
              <a:t>person</a:t>
            </a:r>
            <a:r>
              <a:rPr lang="zh-CN" altLang="en-US" sz="1400">
                <a:solidFill>
                  <a:srgbClr val="008000"/>
                </a:solidFill>
              </a:rPr>
              <a:t>，有两个</a:t>
            </a:r>
            <a:r>
              <a:rPr lang="zh-CN" altLang="en-US" sz="1400" smtClean="0">
                <a:solidFill>
                  <a:srgbClr val="008000"/>
                </a:solidFill>
              </a:rPr>
              <a:t>元素</a:t>
            </a:r>
            <a:endParaRPr lang="zh-CN" altLang="en-US" sz="1400">
              <a:solidFill>
                <a:srgbClr val="008000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7196" y="1112882"/>
            <a:ext cx="1103231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9.10】</a:t>
            </a:r>
            <a:r>
              <a:rPr lang="zh-CN" altLang="en-US" sz="2000">
                <a:solidFill>
                  <a:schemeClr val="accent1"/>
                </a:solidFill>
              </a:rPr>
              <a:t>有若干个人员的数据，其中有学生和教师。学生的数据中包括： 姓名、号码、性别、职业、班级。教师的数据包括： 姓名、号码、性别、职业、职务。要求用同一个表格来处理。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12"/>
          <p:cNvSpPr/>
          <p:nvPr/>
        </p:nvSpPr>
        <p:spPr>
          <a:xfrm>
            <a:off x="271301" y="862012"/>
            <a:ext cx="11109002" cy="5831112"/>
          </a:xfrm>
          <a:prstGeom prst="roundRect">
            <a:avLst>
              <a:gd name="adj" fmla="val 1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{	int i;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for(i=0;i&lt;2;i++)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{	printf("please enter the data of person:\n");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scanf("%d %s %c %c",&amp;person[i].num,person[i].name,&amp;person[i].sex,&amp;person[i].job);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输入前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项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if(person[i].job=='s')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	scanf("%d",&amp;person[i].category.clas);		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如是学生，输入班级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else if(person[i].job=='t')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	scanf("%s",person[i].category.position);		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如是教师，输入职务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else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	printf("Input error!");					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</a:t>
            </a:r>
            <a:r>
              <a:rPr lang="en-US" altLang="zh-CN" sz="1400">
                <a:solidFill>
                  <a:srgbClr val="008000"/>
                </a:solidFill>
              </a:rPr>
              <a:t>job</a:t>
            </a:r>
            <a:r>
              <a:rPr lang="zh-CN" altLang="en-US" sz="1400">
                <a:solidFill>
                  <a:srgbClr val="008000"/>
                </a:solidFill>
              </a:rPr>
              <a:t>不是</a:t>
            </a:r>
            <a:r>
              <a:rPr lang="en-US" altLang="zh-CN" sz="1400">
                <a:solidFill>
                  <a:srgbClr val="008000"/>
                </a:solidFill>
              </a:rPr>
              <a:t>'s'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't'</a:t>
            </a:r>
            <a:r>
              <a:rPr lang="zh-CN" altLang="en-US" sz="1400">
                <a:solidFill>
                  <a:srgbClr val="008000"/>
                </a:solidFill>
              </a:rPr>
              <a:t>，显示“输入错误”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printf("No.namesex job class/position\n");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for(i=0;i&lt;2;i++)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{	if (person[i].job=='s')						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若是学生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printf("%-6d%-10s%-4c%-4c%-10d\n",person[i].num,person[i].name,person[i].sex,person[i].job,person[i].category.clas);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else											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若是教师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printf("%-6d%-10s%-4c%-4c%-10s\n",person[i].num, person[i].name,person[i].sex,person[i].job,person[i].category.position);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}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7871" y="218661"/>
            <a:ext cx="344805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使用枚举类型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77" y="0"/>
            <a:ext cx="10515600" cy="1325563"/>
          </a:xfrm>
        </p:spPr>
        <p:txBody>
          <a:bodyPr/>
          <a:lstStyle/>
          <a:p>
            <a:r>
              <a:rPr lang="zh-CN" altLang="en-US"/>
              <a:t>使用枚举类型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769976" y="1046163"/>
            <a:ext cx="4716423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enum [</a:t>
            </a:r>
            <a:r>
              <a:rPr lang="zh-CN" altLang="en-US" sz="2400" b="1" smtClean="0"/>
              <a:t>枚举名</a:t>
            </a:r>
            <a:r>
              <a:rPr lang="en-US" altLang="zh-CN" sz="2400" b="1" smtClean="0"/>
              <a:t>]{</a:t>
            </a:r>
            <a:r>
              <a:rPr lang="zh-CN" altLang="en-US" sz="2400" b="1" smtClean="0"/>
              <a:t>枚举元素列表</a:t>
            </a:r>
            <a:r>
              <a:rPr lang="en-US" altLang="zh-CN" sz="2400" b="1" smtClean="0"/>
              <a:t>}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5685183" y="1046163"/>
            <a:ext cx="5607572" cy="558800"/>
          </a:xfrm>
          <a:prstGeom prst="roundRect">
            <a:avLst>
              <a:gd name="adj" fmla="val 80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>
                <a:solidFill>
                  <a:schemeClr val="tx1"/>
                </a:solidFill>
              </a:rPr>
              <a:t>enum Weekday{sun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mon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tue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wed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thu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fri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sat};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9977" y="1731348"/>
            <a:ext cx="10522778" cy="468793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如果一个变量只有几种可能的值，则可以定义为</a:t>
            </a:r>
            <a:r>
              <a:rPr lang="zh-CN" altLang="en-US" b="1">
                <a:solidFill>
                  <a:schemeClr val="tx1"/>
                </a:solidFill>
              </a:rPr>
              <a:t>枚举</a:t>
            </a:r>
            <a:r>
              <a:rPr lang="en-US" altLang="zh-CN">
                <a:solidFill>
                  <a:schemeClr val="tx1"/>
                </a:solidFill>
              </a:rPr>
              <a:t>(enumeration)</a:t>
            </a:r>
            <a:r>
              <a:rPr lang="zh-CN" altLang="en-US" b="1">
                <a:solidFill>
                  <a:schemeClr val="tx1"/>
                </a:solidFill>
              </a:rPr>
              <a:t>类型</a:t>
            </a:r>
            <a:r>
              <a:rPr lang="zh-CN" altLang="en-US">
                <a:solidFill>
                  <a:schemeClr val="tx1"/>
                </a:solidFill>
              </a:rPr>
              <a:t>，所谓“枚举”就是指把可能的值一一列举出来，变量的值只限于列举出来的值的范围内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声明枚举类型用</a:t>
            </a:r>
            <a:r>
              <a:rPr lang="en-US" altLang="zh-CN">
                <a:solidFill>
                  <a:schemeClr val="tx1"/>
                </a:solidFill>
              </a:rPr>
              <a:t>enum</a:t>
            </a:r>
            <a:r>
              <a:rPr lang="zh-CN" altLang="en-US">
                <a:solidFill>
                  <a:schemeClr val="tx1"/>
                </a:solidFill>
              </a:rPr>
              <a:t>开头。花括号中的</a:t>
            </a:r>
            <a:r>
              <a:rPr lang="en-US" altLang="zh-CN">
                <a:solidFill>
                  <a:schemeClr val="tx1"/>
                </a:solidFill>
              </a:rPr>
              <a:t>sun,mon,…,</a:t>
            </a:r>
            <a:r>
              <a:rPr lang="en-US" altLang="zh-CN" smtClean="0">
                <a:solidFill>
                  <a:schemeClr val="tx1"/>
                </a:solidFill>
              </a:rPr>
              <a:t>sat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称为</a:t>
            </a:r>
            <a:r>
              <a:rPr lang="zh-CN" altLang="en-US" b="1">
                <a:solidFill>
                  <a:schemeClr val="tx1"/>
                </a:solidFill>
              </a:rPr>
              <a:t>枚举元素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zh-CN" altLang="en-US" b="1">
                <a:solidFill>
                  <a:schemeClr val="tx1"/>
                </a:solidFill>
              </a:rPr>
              <a:t>枚举常量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也可以不声明有名字的枚举类型，而直接定义枚举</a:t>
            </a:r>
            <a:r>
              <a:rPr lang="zh-CN" altLang="en-US" smtClean="0">
                <a:solidFill>
                  <a:schemeClr val="tx1"/>
                </a:solidFill>
              </a:rPr>
              <a:t>变量：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arenBoth"/>
              <a:defRPr/>
            </a:pPr>
            <a:r>
              <a:rPr lang="en-US" altLang="zh-CN" smtClean="0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编译对枚举类型的枚举元素按常量处理，故称枚举常量。不要因为它们是标识符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有名字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而把它们看作变量，不能对它们赋值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>
                <a:solidFill>
                  <a:schemeClr val="tx1"/>
                </a:solidFill>
              </a:rPr>
              <a:t>每一个枚举元素都代表一个整数，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语言编译按定义时的顺序默认它们的值为</a:t>
            </a:r>
            <a:r>
              <a:rPr lang="en-US" altLang="zh-CN">
                <a:solidFill>
                  <a:schemeClr val="tx1"/>
                </a:solidFill>
              </a:rPr>
              <a:t>0,1,2,3,4,5…</a:t>
            </a:r>
            <a:r>
              <a:rPr lang="zh-CN" altLang="en-US">
                <a:solidFill>
                  <a:schemeClr val="tx1"/>
                </a:solidFill>
              </a:rPr>
              <a:t>。也</a:t>
            </a: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在定义枚举类型时显式地</a:t>
            </a:r>
            <a:r>
              <a:rPr lang="zh-CN" altLang="en-US" smtClean="0">
                <a:solidFill>
                  <a:schemeClr val="tx1"/>
                </a:solidFill>
              </a:rPr>
              <a:t>指定枚举</a:t>
            </a:r>
            <a:r>
              <a:rPr lang="zh-CN" altLang="en-US">
                <a:solidFill>
                  <a:schemeClr val="tx1"/>
                </a:solidFill>
              </a:rPr>
              <a:t>元素的</a:t>
            </a:r>
            <a:r>
              <a:rPr lang="zh-CN" altLang="en-US" smtClean="0">
                <a:solidFill>
                  <a:schemeClr val="tx1"/>
                </a:solidFill>
              </a:rPr>
              <a:t>数值。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arenBoth"/>
              <a:defRPr/>
            </a:pPr>
            <a:r>
              <a:rPr lang="zh-CN" altLang="en-US" smtClean="0">
                <a:solidFill>
                  <a:schemeClr val="tx1"/>
                </a:solidFill>
              </a:rPr>
              <a:t>枚举</a:t>
            </a:r>
            <a:r>
              <a:rPr lang="zh-CN" altLang="en-US">
                <a:solidFill>
                  <a:schemeClr val="tx1"/>
                </a:solidFill>
              </a:rPr>
              <a:t>元素可以用来作判断比较。枚举元素的比较规则是按其在初始化时指定的整数来进行比较的。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72602" y="2258737"/>
            <a:ext cx="3802023" cy="1268260"/>
          </a:xfrm>
          <a:prstGeom prst="roundRect">
            <a:avLst>
              <a:gd name="adj" fmla="val 49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>
                <a:solidFill>
                  <a:schemeClr val="tx1"/>
                </a:solidFill>
              </a:rPr>
              <a:t>enum </a:t>
            </a:r>
            <a:r>
              <a:rPr lang="en-US" altLang="zh-CN" smtClean="0">
                <a:solidFill>
                  <a:schemeClr val="tx1"/>
                </a:solidFill>
              </a:rPr>
              <a:t>Weekday workday,weekend;</a:t>
            </a:r>
          </a:p>
          <a:p>
            <a:pPr defTabSz="363855"/>
            <a:endParaRPr lang="en-US" altLang="zh-CN">
              <a:solidFill>
                <a:schemeClr val="tx1"/>
              </a:solidFill>
            </a:endParaRPr>
          </a:p>
          <a:p>
            <a:pPr defTabSz="363855"/>
            <a:endParaRPr lang="en-US" altLang="zh-CN" smtClean="0">
              <a:solidFill>
                <a:schemeClr val="tx1"/>
              </a:solidFill>
            </a:endParaRP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    </a:t>
            </a:r>
            <a:r>
              <a:rPr lang="zh-CN" altLang="en-US" smtClean="0">
                <a:solidFill>
                  <a:schemeClr val="tx1"/>
                </a:solidFill>
              </a:rPr>
              <a:t>枚举类型</a:t>
            </a:r>
            <a:r>
              <a:rPr lang="en-US" altLang="zh-CN" smtClean="0">
                <a:solidFill>
                  <a:schemeClr val="tx1"/>
                </a:solidFill>
              </a:rPr>
              <a:t>		  </a:t>
            </a:r>
            <a:r>
              <a:rPr lang="zh-CN" altLang="en-US" smtClean="0">
                <a:solidFill>
                  <a:schemeClr val="tx1"/>
                </a:solidFill>
              </a:rPr>
              <a:t>枚举变量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673008" y="2632475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8975034" y="2622536"/>
            <a:ext cx="964096" cy="198783"/>
          </a:xfrm>
          <a:custGeom>
            <a:avLst/>
            <a:gdLst>
              <a:gd name="connsiteX0" fmla="*/ 0 w 964096"/>
              <a:gd name="connsiteY0" fmla="*/ 0 h 198783"/>
              <a:gd name="connsiteX1" fmla="*/ 0 w 964096"/>
              <a:gd name="connsiteY1" fmla="*/ 198783 h 198783"/>
              <a:gd name="connsiteX2" fmla="*/ 964096 w 964096"/>
              <a:gd name="connsiteY2" fmla="*/ 198783 h 198783"/>
              <a:gd name="connsiteX3" fmla="*/ 964096 w 964096"/>
              <a:gd name="connsiteY3" fmla="*/ 9939 h 19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198783">
                <a:moveTo>
                  <a:pt x="0" y="0"/>
                </a:moveTo>
                <a:lnTo>
                  <a:pt x="0" y="198783"/>
                </a:lnTo>
                <a:lnTo>
                  <a:pt x="964096" y="198783"/>
                </a:lnTo>
                <a:lnTo>
                  <a:pt x="964096" y="993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422295" y="2821319"/>
            <a:ext cx="0" cy="24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69366" y="3841274"/>
            <a:ext cx="7718041" cy="426224"/>
          </a:xfrm>
          <a:prstGeom prst="roundRect">
            <a:avLst>
              <a:gd name="adj" fmla="val 127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>
                <a:solidFill>
                  <a:schemeClr val="tx1"/>
                </a:solidFill>
              </a:rPr>
              <a:t>enum </a:t>
            </a:r>
            <a:r>
              <a:rPr lang="en-US" altLang="zh-CN" smtClean="0">
                <a:solidFill>
                  <a:schemeClr val="tx1"/>
                </a:solidFill>
              </a:rPr>
              <a:t>{</a:t>
            </a:r>
            <a:r>
              <a:rPr lang="en-US" altLang="zh-CN">
                <a:solidFill>
                  <a:schemeClr val="tx1"/>
                </a:solidFill>
              </a:rPr>
              <a:t>sun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mon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tue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wed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thu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fri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 smtClean="0">
                <a:solidFill>
                  <a:schemeClr val="tx1"/>
                </a:solidFill>
              </a:rPr>
              <a:t>sat}workday,weekend;</a:t>
            </a:r>
            <a:endParaRPr lang="zh-CN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使用枚举类型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7197" y="1112881"/>
            <a:ext cx="2812655" cy="310130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9.12】</a:t>
            </a:r>
            <a:r>
              <a:rPr lang="zh-CN" altLang="en-US" sz="2000">
                <a:solidFill>
                  <a:schemeClr val="accent1"/>
                </a:solidFill>
              </a:rPr>
              <a:t>口袋中有红、黄、蓝、白、黑</a:t>
            </a:r>
            <a:r>
              <a:rPr lang="en-US" altLang="zh-CN" sz="2000">
                <a:solidFill>
                  <a:schemeClr val="accent1"/>
                </a:solidFill>
              </a:rPr>
              <a:t>5</a:t>
            </a:r>
            <a:r>
              <a:rPr lang="zh-CN" altLang="en-US" sz="2000">
                <a:solidFill>
                  <a:schemeClr val="accent1"/>
                </a:solidFill>
              </a:rPr>
              <a:t>种颜色的球若干个。每次从口袋中先后取出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个球，问得到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种不同颜色的球的可能取法，输出每种排列的情况。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5" name="圆角矩形 12"/>
          <p:cNvSpPr/>
          <p:nvPr/>
        </p:nvSpPr>
        <p:spPr>
          <a:xfrm>
            <a:off x="3558209" y="467139"/>
            <a:ext cx="8508662" cy="6003234"/>
          </a:xfrm>
          <a:prstGeom prst="roundRect">
            <a:avLst>
              <a:gd name="adj" fmla="val 1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36000" bIns="36000" numCol="1" spcCol="360000" rtlCol="0" anchor="t"/>
          <a:lstStyle/>
          <a:p>
            <a:pPr defTabSz="363855"/>
            <a:r>
              <a:rPr lang="en-US" altLang="zh-CN" sz="1100"/>
              <a:t>#include &lt;stdio.h&gt;</a:t>
            </a:r>
          </a:p>
          <a:p>
            <a:pPr defTabSz="363855"/>
            <a:r>
              <a:rPr lang="en-US" altLang="zh-CN" sz="1100"/>
              <a:t>int main()</a:t>
            </a:r>
          </a:p>
          <a:p>
            <a:pPr defTabSz="363855"/>
            <a:r>
              <a:rPr lang="en-US" altLang="zh-CN" sz="1100"/>
              <a:t>{	enum Color {red,yellow,blue,white,black};	</a:t>
            </a:r>
            <a:r>
              <a:rPr lang="en-US" altLang="zh-CN" sz="1100" smtClean="0"/>
              <a:t>				</a:t>
            </a:r>
            <a:r>
              <a:rPr lang="en-US" altLang="zh-CN" sz="1100" smtClean="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声明枚举类型</a:t>
            </a:r>
            <a:r>
              <a:rPr lang="en-US" altLang="zh-CN" sz="1100">
                <a:solidFill>
                  <a:srgbClr val="008000"/>
                </a:solidFill>
              </a:rPr>
              <a:t>enum Color</a:t>
            </a:r>
          </a:p>
          <a:p>
            <a:pPr defTabSz="363855"/>
            <a:r>
              <a:rPr lang="en-US" altLang="zh-CN" sz="1100"/>
              <a:t>	enum Color i,j,k,pri;	</a:t>
            </a:r>
            <a:r>
              <a:rPr lang="en-US" altLang="zh-CN" sz="1100" smtClean="0"/>
              <a:t>				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定义枚举变量</a:t>
            </a:r>
            <a:r>
              <a:rPr lang="en-US" altLang="zh-CN" sz="1100">
                <a:solidFill>
                  <a:srgbClr val="008000"/>
                </a:solidFill>
              </a:rPr>
              <a:t>i,j,k,pri</a:t>
            </a:r>
          </a:p>
          <a:p>
            <a:pPr defTabSz="363855"/>
            <a:r>
              <a:rPr lang="en-US" altLang="zh-CN" sz="1100"/>
              <a:t>	int n,loop;</a:t>
            </a:r>
          </a:p>
          <a:p>
            <a:pPr defTabSz="363855"/>
            <a:r>
              <a:rPr lang="en-US" altLang="zh-CN" sz="1100"/>
              <a:t>	n=0</a:t>
            </a:r>
            <a:r>
              <a:rPr lang="en-US" altLang="zh-CN" sz="1100" smtClean="0"/>
              <a:t>;</a:t>
            </a:r>
            <a:endParaRPr lang="en-US" altLang="zh-CN" sz="1100"/>
          </a:p>
          <a:p>
            <a:pPr defTabSz="363855"/>
            <a:r>
              <a:rPr lang="en-US" altLang="zh-CN" sz="1100"/>
              <a:t>	for(i=red;i&lt;=black;i++)	</a:t>
            </a:r>
            <a:r>
              <a:rPr lang="en-US" altLang="zh-CN" sz="1100" smtClean="0"/>
              <a:t>				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外循环使</a:t>
            </a:r>
            <a:r>
              <a:rPr lang="en-US" altLang="zh-CN" sz="1100">
                <a:solidFill>
                  <a:srgbClr val="008000"/>
                </a:solidFill>
              </a:rPr>
              <a:t>i</a:t>
            </a:r>
            <a:r>
              <a:rPr lang="zh-CN" altLang="en-US" sz="1100">
                <a:solidFill>
                  <a:srgbClr val="008000"/>
                </a:solidFill>
              </a:rPr>
              <a:t>的值从</a:t>
            </a:r>
            <a:r>
              <a:rPr lang="en-US" altLang="zh-CN" sz="1100">
                <a:solidFill>
                  <a:srgbClr val="008000"/>
                </a:solidFill>
              </a:rPr>
              <a:t>red</a:t>
            </a:r>
            <a:r>
              <a:rPr lang="zh-CN" altLang="en-US" sz="1100">
                <a:solidFill>
                  <a:srgbClr val="008000"/>
                </a:solidFill>
              </a:rPr>
              <a:t>变到</a:t>
            </a:r>
            <a:r>
              <a:rPr lang="en-US" altLang="zh-CN" sz="1100">
                <a:solidFill>
                  <a:srgbClr val="008000"/>
                </a:solidFill>
              </a:rPr>
              <a:t>black</a:t>
            </a:r>
          </a:p>
          <a:p>
            <a:pPr defTabSz="363855"/>
            <a:r>
              <a:rPr lang="en-US" altLang="zh-CN" sz="1100"/>
              <a:t>		for(j=red;j&lt;=black;j++)	</a:t>
            </a:r>
            <a:r>
              <a:rPr lang="en-US" altLang="zh-CN" sz="1100" smtClean="0"/>
              <a:t>			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中循环使</a:t>
            </a:r>
            <a:r>
              <a:rPr lang="en-US" altLang="zh-CN" sz="1100">
                <a:solidFill>
                  <a:srgbClr val="008000"/>
                </a:solidFill>
              </a:rPr>
              <a:t>j</a:t>
            </a:r>
            <a:r>
              <a:rPr lang="zh-CN" altLang="en-US" sz="1100">
                <a:solidFill>
                  <a:srgbClr val="008000"/>
                </a:solidFill>
              </a:rPr>
              <a:t>的值从</a:t>
            </a:r>
            <a:r>
              <a:rPr lang="en-US" altLang="zh-CN" sz="1100">
                <a:solidFill>
                  <a:srgbClr val="008000"/>
                </a:solidFill>
              </a:rPr>
              <a:t>red</a:t>
            </a:r>
            <a:r>
              <a:rPr lang="zh-CN" altLang="en-US" sz="1100">
                <a:solidFill>
                  <a:srgbClr val="008000"/>
                </a:solidFill>
              </a:rPr>
              <a:t>变到</a:t>
            </a:r>
            <a:r>
              <a:rPr lang="en-US" altLang="zh-CN" sz="1100">
                <a:solidFill>
                  <a:srgbClr val="008000"/>
                </a:solidFill>
              </a:rPr>
              <a:t>black</a:t>
            </a:r>
          </a:p>
          <a:p>
            <a:pPr defTabSz="363855"/>
            <a:r>
              <a:rPr lang="en-US" altLang="zh-CN" sz="1100"/>
              <a:t>			if(i!=j)	//</a:t>
            </a:r>
            <a:r>
              <a:rPr lang="zh-CN" altLang="en-US" sz="1100"/>
              <a:t>如果二球不同色</a:t>
            </a:r>
          </a:p>
          <a:p>
            <a:pPr defTabSz="363855"/>
            <a:r>
              <a:rPr lang="zh-CN" altLang="en-US" sz="1100"/>
              <a:t>			</a:t>
            </a:r>
            <a:r>
              <a:rPr lang="en-US" altLang="zh-CN" sz="1100"/>
              <a:t>{	for (k=red;k&lt;=black;k++)	</a:t>
            </a:r>
            <a:r>
              <a:rPr lang="en-US" altLang="zh-CN" sz="1100" smtClean="0"/>
              <a:t>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內循环使</a:t>
            </a:r>
            <a:r>
              <a:rPr lang="en-US" altLang="zh-CN" sz="1100">
                <a:solidFill>
                  <a:srgbClr val="008000"/>
                </a:solidFill>
              </a:rPr>
              <a:t>k</a:t>
            </a:r>
            <a:r>
              <a:rPr lang="zh-CN" altLang="en-US" sz="1100">
                <a:solidFill>
                  <a:srgbClr val="008000"/>
                </a:solidFill>
              </a:rPr>
              <a:t>的值从</a:t>
            </a:r>
            <a:r>
              <a:rPr lang="en-US" altLang="zh-CN" sz="1100">
                <a:solidFill>
                  <a:srgbClr val="008000"/>
                </a:solidFill>
              </a:rPr>
              <a:t>red</a:t>
            </a:r>
            <a:r>
              <a:rPr lang="zh-CN" altLang="en-US" sz="1100">
                <a:solidFill>
                  <a:srgbClr val="008000"/>
                </a:solidFill>
              </a:rPr>
              <a:t>变到</a:t>
            </a:r>
            <a:r>
              <a:rPr lang="en-US" altLang="zh-CN" sz="1100">
                <a:solidFill>
                  <a:srgbClr val="008000"/>
                </a:solidFill>
              </a:rPr>
              <a:t>black</a:t>
            </a:r>
          </a:p>
          <a:p>
            <a:pPr defTabSz="363855"/>
            <a:r>
              <a:rPr lang="en-US" altLang="zh-CN" sz="1100"/>
              <a:t>					if ((k!=i) &amp;&amp; (k!=j))	</a:t>
            </a:r>
            <a:r>
              <a:rPr lang="en-US" altLang="zh-CN" sz="1100" smtClean="0"/>
              <a:t>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如果</a:t>
            </a:r>
            <a:r>
              <a:rPr lang="en-US" altLang="zh-CN" sz="1100">
                <a:solidFill>
                  <a:srgbClr val="008000"/>
                </a:solidFill>
              </a:rPr>
              <a:t>3</a:t>
            </a:r>
            <a:r>
              <a:rPr lang="zh-CN" altLang="en-US" sz="1100">
                <a:solidFill>
                  <a:srgbClr val="008000"/>
                </a:solidFill>
              </a:rPr>
              <a:t>球不同色</a:t>
            </a:r>
          </a:p>
          <a:p>
            <a:pPr defTabSz="363855"/>
            <a:r>
              <a:rPr lang="zh-CN" altLang="en-US" sz="1100"/>
              <a:t>					</a:t>
            </a:r>
            <a:r>
              <a:rPr lang="en-US" altLang="zh-CN" sz="1100"/>
              <a:t>{	n=n+1;	</a:t>
            </a:r>
            <a:r>
              <a:rPr lang="en-US" altLang="zh-CN" sz="1100" smtClean="0"/>
              <a:t>	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符合条件的次数加</a:t>
            </a:r>
            <a:r>
              <a:rPr lang="en-US" altLang="zh-CN" sz="1100">
                <a:solidFill>
                  <a:srgbClr val="008000"/>
                </a:solidFill>
              </a:rPr>
              <a:t>1</a:t>
            </a:r>
          </a:p>
          <a:p>
            <a:pPr defTabSz="363855"/>
            <a:r>
              <a:rPr lang="en-US" altLang="zh-CN" sz="1100"/>
              <a:t>						printf("%-4d",n);	</a:t>
            </a:r>
            <a:r>
              <a:rPr lang="en-US" altLang="zh-CN" sz="1100" smtClean="0"/>
              <a:t>		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输出当前是第几个符合条件的组合</a:t>
            </a:r>
          </a:p>
          <a:p>
            <a:pPr defTabSz="363855"/>
            <a:r>
              <a:rPr lang="zh-CN" altLang="en-US" sz="1100"/>
              <a:t>						</a:t>
            </a:r>
            <a:r>
              <a:rPr lang="en-US" altLang="zh-CN" sz="1100"/>
              <a:t>for(loop=1;loop&lt;=3;loop++)	</a:t>
            </a:r>
            <a:r>
              <a:rPr lang="en-US" altLang="zh-CN" sz="1100" smtClean="0"/>
              <a:t>	</a:t>
            </a:r>
            <a:r>
              <a:rPr lang="en-US" altLang="zh-CN" sz="1100">
                <a:solidFill>
                  <a:srgbClr val="008000"/>
                </a:solidFill>
              </a:rPr>
              <a:t>//</a:t>
            </a:r>
            <a:r>
              <a:rPr lang="zh-CN" altLang="en-US" sz="1100">
                <a:solidFill>
                  <a:srgbClr val="008000"/>
                </a:solidFill>
              </a:rPr>
              <a:t>先后对</a:t>
            </a:r>
            <a:r>
              <a:rPr lang="en-US" altLang="zh-CN" sz="1100">
                <a:solidFill>
                  <a:srgbClr val="008000"/>
                </a:solidFill>
              </a:rPr>
              <a:t>3</a:t>
            </a:r>
            <a:r>
              <a:rPr lang="zh-CN" altLang="en-US" sz="1100">
                <a:solidFill>
                  <a:srgbClr val="008000"/>
                </a:solidFill>
              </a:rPr>
              <a:t>个球分别处理</a:t>
            </a:r>
          </a:p>
          <a:p>
            <a:pPr defTabSz="363855"/>
            <a:r>
              <a:rPr lang="zh-CN" altLang="en-US" sz="1100"/>
              <a:t>						</a:t>
            </a:r>
            <a:r>
              <a:rPr lang="en-US" altLang="zh-CN" sz="1100"/>
              <a:t>{	switch (loop)	</a:t>
            </a:r>
            <a:r>
              <a:rPr lang="en-US" altLang="zh-CN" sz="1100" smtClean="0"/>
              <a:t>		</a:t>
            </a:r>
            <a:r>
              <a:rPr lang="en-US" altLang="zh-CN" sz="1100">
                <a:solidFill>
                  <a:srgbClr val="008000"/>
                </a:solidFill>
              </a:rPr>
              <a:t>//loop</a:t>
            </a:r>
            <a:r>
              <a:rPr lang="zh-CN" altLang="en-US" sz="1100">
                <a:solidFill>
                  <a:srgbClr val="008000"/>
                </a:solidFill>
              </a:rPr>
              <a:t>的值从</a:t>
            </a:r>
            <a:r>
              <a:rPr lang="en-US" altLang="zh-CN" sz="1100">
                <a:solidFill>
                  <a:srgbClr val="008000"/>
                </a:solidFill>
              </a:rPr>
              <a:t>1</a:t>
            </a:r>
            <a:r>
              <a:rPr lang="zh-CN" altLang="en-US" sz="1100">
                <a:solidFill>
                  <a:srgbClr val="008000"/>
                </a:solidFill>
              </a:rPr>
              <a:t>变到</a:t>
            </a:r>
            <a:r>
              <a:rPr lang="en-US" altLang="zh-CN" sz="1100">
                <a:solidFill>
                  <a:srgbClr val="008000"/>
                </a:solidFill>
              </a:rPr>
              <a:t>3</a:t>
            </a:r>
          </a:p>
          <a:p>
            <a:pPr defTabSz="363855"/>
            <a:r>
              <a:rPr lang="en-US" altLang="zh-CN" sz="1100"/>
              <a:t>							{	case 1: pri=i;break;	</a:t>
            </a:r>
            <a:r>
              <a:rPr lang="en-US" altLang="zh-CN" sz="1100">
                <a:solidFill>
                  <a:srgbClr val="008000"/>
                </a:solidFill>
              </a:rPr>
              <a:t>//loop</a:t>
            </a:r>
            <a:r>
              <a:rPr lang="zh-CN" altLang="en-US" sz="1100">
                <a:solidFill>
                  <a:srgbClr val="008000"/>
                </a:solidFill>
              </a:rPr>
              <a:t>的值为</a:t>
            </a:r>
            <a:r>
              <a:rPr lang="en-US" altLang="zh-CN" sz="1100">
                <a:solidFill>
                  <a:srgbClr val="008000"/>
                </a:solidFill>
              </a:rPr>
              <a:t>1</a:t>
            </a:r>
            <a:r>
              <a:rPr lang="zh-CN" altLang="en-US" sz="1100">
                <a:solidFill>
                  <a:srgbClr val="008000"/>
                </a:solidFill>
              </a:rPr>
              <a:t>时，把第</a:t>
            </a:r>
            <a:r>
              <a:rPr lang="en-US" altLang="zh-CN" sz="1100">
                <a:solidFill>
                  <a:srgbClr val="008000"/>
                </a:solidFill>
              </a:rPr>
              <a:t>1</a:t>
            </a:r>
            <a:r>
              <a:rPr lang="zh-CN" altLang="en-US" sz="1100">
                <a:solidFill>
                  <a:srgbClr val="008000"/>
                </a:solidFill>
              </a:rPr>
              <a:t>球的颜色赋给</a:t>
            </a:r>
            <a:r>
              <a:rPr lang="en-US" altLang="zh-CN" sz="1100">
                <a:solidFill>
                  <a:srgbClr val="008000"/>
                </a:solidFill>
              </a:rPr>
              <a:t>pri</a:t>
            </a:r>
          </a:p>
          <a:p>
            <a:pPr defTabSz="363855"/>
            <a:r>
              <a:rPr lang="en-US" altLang="zh-CN" sz="1100"/>
              <a:t>								case 2: pri=j;break;	</a:t>
            </a:r>
            <a:r>
              <a:rPr lang="en-US" altLang="zh-CN" sz="1100">
                <a:solidFill>
                  <a:srgbClr val="008000"/>
                </a:solidFill>
              </a:rPr>
              <a:t>//loop</a:t>
            </a:r>
            <a:r>
              <a:rPr lang="zh-CN" altLang="en-US" sz="1100">
                <a:solidFill>
                  <a:srgbClr val="008000"/>
                </a:solidFill>
              </a:rPr>
              <a:t>的值为</a:t>
            </a:r>
            <a:r>
              <a:rPr lang="en-US" altLang="zh-CN" sz="1100">
                <a:solidFill>
                  <a:srgbClr val="008000"/>
                </a:solidFill>
              </a:rPr>
              <a:t>2</a:t>
            </a:r>
            <a:r>
              <a:rPr lang="zh-CN" altLang="en-US" sz="1100">
                <a:solidFill>
                  <a:srgbClr val="008000"/>
                </a:solidFill>
              </a:rPr>
              <a:t>时，把第</a:t>
            </a:r>
            <a:r>
              <a:rPr lang="en-US" altLang="zh-CN" sz="1100">
                <a:solidFill>
                  <a:srgbClr val="008000"/>
                </a:solidFill>
              </a:rPr>
              <a:t>2</a:t>
            </a:r>
            <a:r>
              <a:rPr lang="zh-CN" altLang="en-US" sz="1100">
                <a:solidFill>
                  <a:srgbClr val="008000"/>
                </a:solidFill>
              </a:rPr>
              <a:t>球的颜色赋给</a:t>
            </a:r>
            <a:r>
              <a:rPr lang="en-US" altLang="zh-CN" sz="1100">
                <a:solidFill>
                  <a:srgbClr val="008000"/>
                </a:solidFill>
              </a:rPr>
              <a:t>pri </a:t>
            </a:r>
          </a:p>
          <a:p>
            <a:pPr defTabSz="363855"/>
            <a:r>
              <a:rPr lang="en-US" altLang="zh-CN" sz="1100"/>
              <a:t>								case 3: pri=k;break;	</a:t>
            </a:r>
            <a:r>
              <a:rPr lang="en-US" altLang="zh-CN" sz="1100">
                <a:solidFill>
                  <a:srgbClr val="008000"/>
                </a:solidFill>
              </a:rPr>
              <a:t>//loop</a:t>
            </a:r>
            <a:r>
              <a:rPr lang="zh-CN" altLang="en-US" sz="1100">
                <a:solidFill>
                  <a:srgbClr val="008000"/>
                </a:solidFill>
              </a:rPr>
              <a:t>的值为</a:t>
            </a:r>
            <a:r>
              <a:rPr lang="en-US" altLang="zh-CN" sz="1100">
                <a:solidFill>
                  <a:srgbClr val="008000"/>
                </a:solidFill>
              </a:rPr>
              <a:t>3</a:t>
            </a:r>
            <a:r>
              <a:rPr lang="zh-CN" altLang="en-US" sz="1100">
                <a:solidFill>
                  <a:srgbClr val="008000"/>
                </a:solidFill>
              </a:rPr>
              <a:t>时，把第</a:t>
            </a:r>
            <a:r>
              <a:rPr lang="en-US" altLang="zh-CN" sz="1100">
                <a:solidFill>
                  <a:srgbClr val="008000"/>
                </a:solidFill>
              </a:rPr>
              <a:t>3</a:t>
            </a:r>
            <a:r>
              <a:rPr lang="zh-CN" altLang="en-US" sz="1100">
                <a:solidFill>
                  <a:srgbClr val="008000"/>
                </a:solidFill>
              </a:rPr>
              <a:t>球的颜色赋给</a:t>
            </a:r>
            <a:r>
              <a:rPr lang="en-US" altLang="zh-CN" sz="1100">
                <a:solidFill>
                  <a:srgbClr val="008000"/>
                </a:solidFill>
              </a:rPr>
              <a:t>pri</a:t>
            </a:r>
          </a:p>
          <a:p>
            <a:pPr defTabSz="363855"/>
            <a:r>
              <a:rPr lang="en-US" altLang="zh-CN" sz="1100"/>
              <a:t>								default:break;</a:t>
            </a:r>
          </a:p>
          <a:p>
            <a:pPr defTabSz="363855"/>
            <a:r>
              <a:rPr lang="en-US" altLang="zh-CN" sz="1100"/>
              <a:t>							}</a:t>
            </a:r>
          </a:p>
          <a:p>
            <a:pPr defTabSz="363855"/>
            <a:r>
              <a:rPr lang="en-US" altLang="zh-CN" sz="1100"/>
              <a:t>							switch (pri)//</a:t>
            </a:r>
            <a:r>
              <a:rPr lang="zh-CN" altLang="en-US" sz="1100"/>
              <a:t>根据球的颜色输出相应的文字</a:t>
            </a:r>
          </a:p>
          <a:p>
            <a:pPr defTabSz="363855"/>
            <a:r>
              <a:rPr lang="zh-CN" altLang="en-US" sz="1100"/>
              <a:t>							</a:t>
            </a:r>
            <a:r>
              <a:rPr lang="en-US" altLang="zh-CN" sz="1100"/>
              <a:t>{	case red:printf("%-10s","red");break;	</a:t>
            </a:r>
            <a:r>
              <a:rPr lang="en-US" altLang="zh-CN" sz="1100" smtClean="0"/>
              <a:t>	</a:t>
            </a:r>
            <a:r>
              <a:rPr lang="en-US" altLang="zh-CN" sz="1100">
                <a:solidFill>
                  <a:srgbClr val="008000"/>
                </a:solidFill>
              </a:rPr>
              <a:t>//pri</a:t>
            </a:r>
            <a:r>
              <a:rPr lang="zh-CN" altLang="en-US" sz="1100">
                <a:solidFill>
                  <a:srgbClr val="008000"/>
                </a:solidFill>
              </a:rPr>
              <a:t>的值等于枚举常量</a:t>
            </a:r>
            <a:r>
              <a:rPr lang="en-US" altLang="zh-CN" sz="1100">
                <a:solidFill>
                  <a:srgbClr val="008000"/>
                </a:solidFill>
              </a:rPr>
              <a:t>red</a:t>
            </a:r>
            <a:r>
              <a:rPr lang="zh-CN" altLang="en-US" sz="1100">
                <a:solidFill>
                  <a:srgbClr val="008000"/>
                </a:solidFill>
              </a:rPr>
              <a:t>时输出</a:t>
            </a:r>
            <a:r>
              <a:rPr lang="en-US" altLang="zh-CN" sz="1100">
                <a:solidFill>
                  <a:srgbClr val="008000"/>
                </a:solidFill>
              </a:rPr>
              <a:t>"red"</a:t>
            </a:r>
          </a:p>
          <a:p>
            <a:pPr defTabSz="363855"/>
            <a:r>
              <a:rPr lang="en-US" altLang="zh-CN" sz="1100"/>
              <a:t>								case yellow: printf("%-10s","yellow");break;	</a:t>
            </a:r>
            <a:r>
              <a:rPr lang="en-US" altLang="zh-CN" sz="1100">
                <a:solidFill>
                  <a:srgbClr val="008000"/>
                </a:solidFill>
              </a:rPr>
              <a:t>//pri</a:t>
            </a:r>
            <a:r>
              <a:rPr lang="zh-CN" altLang="en-US" sz="1100">
                <a:solidFill>
                  <a:srgbClr val="008000"/>
                </a:solidFill>
              </a:rPr>
              <a:t>的值等于枚举常量</a:t>
            </a:r>
            <a:r>
              <a:rPr lang="en-US" altLang="zh-CN" sz="1100">
                <a:solidFill>
                  <a:srgbClr val="008000"/>
                </a:solidFill>
              </a:rPr>
              <a:t>yellow</a:t>
            </a:r>
            <a:r>
              <a:rPr lang="zh-CN" altLang="en-US" sz="1100">
                <a:solidFill>
                  <a:srgbClr val="008000"/>
                </a:solidFill>
              </a:rPr>
              <a:t>时输出</a:t>
            </a:r>
            <a:r>
              <a:rPr lang="en-US" altLang="zh-CN" sz="1100">
                <a:solidFill>
                  <a:srgbClr val="008000"/>
                </a:solidFill>
              </a:rPr>
              <a:t>"yellow"</a:t>
            </a:r>
          </a:p>
          <a:p>
            <a:pPr defTabSz="363855"/>
            <a:r>
              <a:rPr lang="en-US" altLang="zh-CN" sz="1100"/>
              <a:t>								case blue: printf("%-10s","blue");break;	</a:t>
            </a:r>
            <a:r>
              <a:rPr lang="en-US" altLang="zh-CN" sz="1100">
                <a:solidFill>
                  <a:srgbClr val="008000"/>
                </a:solidFill>
              </a:rPr>
              <a:t>//pri</a:t>
            </a:r>
            <a:r>
              <a:rPr lang="zh-CN" altLang="en-US" sz="1100">
                <a:solidFill>
                  <a:srgbClr val="008000"/>
                </a:solidFill>
              </a:rPr>
              <a:t>的值等于枚举常量</a:t>
            </a:r>
            <a:r>
              <a:rPr lang="en-US" altLang="zh-CN" sz="1100">
                <a:solidFill>
                  <a:srgbClr val="008000"/>
                </a:solidFill>
              </a:rPr>
              <a:t>blue</a:t>
            </a:r>
            <a:r>
              <a:rPr lang="zh-CN" altLang="en-US" sz="1100">
                <a:solidFill>
                  <a:srgbClr val="008000"/>
                </a:solidFill>
              </a:rPr>
              <a:t>时输出</a:t>
            </a:r>
            <a:r>
              <a:rPr lang="en-US" altLang="zh-CN" sz="1100">
                <a:solidFill>
                  <a:srgbClr val="008000"/>
                </a:solidFill>
              </a:rPr>
              <a:t>"blue" </a:t>
            </a:r>
          </a:p>
          <a:p>
            <a:pPr defTabSz="363855"/>
            <a:r>
              <a:rPr lang="en-US" altLang="zh-CN" sz="1100"/>
              <a:t>								case white: printf("%-10s","white");break;	</a:t>
            </a:r>
            <a:r>
              <a:rPr lang="en-US" altLang="zh-CN" sz="1100">
                <a:solidFill>
                  <a:srgbClr val="008000"/>
                </a:solidFill>
              </a:rPr>
              <a:t>//pri</a:t>
            </a:r>
            <a:r>
              <a:rPr lang="zh-CN" altLang="en-US" sz="1100">
                <a:solidFill>
                  <a:srgbClr val="008000"/>
                </a:solidFill>
              </a:rPr>
              <a:t>的值等于枚举常量</a:t>
            </a:r>
            <a:r>
              <a:rPr lang="en-US" altLang="zh-CN" sz="1100">
                <a:solidFill>
                  <a:srgbClr val="008000"/>
                </a:solidFill>
              </a:rPr>
              <a:t>white</a:t>
            </a:r>
            <a:r>
              <a:rPr lang="zh-CN" altLang="en-US" sz="1100">
                <a:solidFill>
                  <a:srgbClr val="008000"/>
                </a:solidFill>
              </a:rPr>
              <a:t>时输出</a:t>
            </a:r>
            <a:r>
              <a:rPr lang="en-US" altLang="zh-CN" sz="1100">
                <a:solidFill>
                  <a:srgbClr val="008000"/>
                </a:solidFill>
              </a:rPr>
              <a:t>"white"</a:t>
            </a:r>
          </a:p>
          <a:p>
            <a:pPr defTabSz="363855"/>
            <a:r>
              <a:rPr lang="en-US" altLang="zh-CN" sz="1100"/>
              <a:t>								case black: printf("%-10s","black"); break;	</a:t>
            </a:r>
            <a:r>
              <a:rPr lang="en-US" altLang="zh-CN" sz="1100">
                <a:solidFill>
                  <a:srgbClr val="008000"/>
                </a:solidFill>
              </a:rPr>
              <a:t>//pri</a:t>
            </a:r>
            <a:r>
              <a:rPr lang="zh-CN" altLang="en-US" sz="1100">
                <a:solidFill>
                  <a:srgbClr val="008000"/>
                </a:solidFill>
              </a:rPr>
              <a:t>的值等于枚举常量</a:t>
            </a:r>
            <a:r>
              <a:rPr lang="en-US" altLang="zh-CN" sz="1100">
                <a:solidFill>
                  <a:srgbClr val="008000"/>
                </a:solidFill>
              </a:rPr>
              <a:t>black</a:t>
            </a:r>
            <a:r>
              <a:rPr lang="zh-CN" altLang="en-US" sz="1100">
                <a:solidFill>
                  <a:srgbClr val="008000"/>
                </a:solidFill>
              </a:rPr>
              <a:t>时输出</a:t>
            </a:r>
            <a:r>
              <a:rPr lang="en-US" altLang="zh-CN" sz="1100">
                <a:solidFill>
                  <a:srgbClr val="008000"/>
                </a:solidFill>
              </a:rPr>
              <a:t>"black"</a:t>
            </a:r>
          </a:p>
          <a:p>
            <a:pPr defTabSz="363855"/>
            <a:r>
              <a:rPr lang="en-US" altLang="zh-CN" sz="1100"/>
              <a:t>								default:break;</a:t>
            </a:r>
          </a:p>
          <a:p>
            <a:pPr defTabSz="363855"/>
            <a:r>
              <a:rPr lang="en-US" altLang="zh-CN" sz="1100"/>
              <a:t>							}</a:t>
            </a:r>
          </a:p>
          <a:p>
            <a:pPr defTabSz="363855"/>
            <a:r>
              <a:rPr lang="en-US" altLang="zh-CN" sz="1100"/>
              <a:t>						}</a:t>
            </a:r>
          </a:p>
          <a:p>
            <a:pPr defTabSz="363855"/>
            <a:r>
              <a:rPr lang="en-US" altLang="zh-CN" sz="1100"/>
              <a:t>						printf("\n");</a:t>
            </a:r>
          </a:p>
          <a:p>
            <a:pPr defTabSz="363855"/>
            <a:r>
              <a:rPr lang="en-US" altLang="zh-CN" sz="1100"/>
              <a:t>					}</a:t>
            </a:r>
          </a:p>
          <a:p>
            <a:pPr defTabSz="363855"/>
            <a:r>
              <a:rPr lang="en-US" altLang="zh-CN" sz="1100"/>
              <a:t>			}</a:t>
            </a:r>
          </a:p>
          <a:p>
            <a:pPr defTabSz="363855"/>
            <a:r>
              <a:rPr lang="en-US" altLang="zh-CN" sz="1100"/>
              <a:t>	printf("\ntotal:%5d\n",n);</a:t>
            </a:r>
          </a:p>
          <a:p>
            <a:pPr defTabSz="363855"/>
            <a:r>
              <a:rPr lang="en-US" altLang="zh-CN" sz="1100"/>
              <a:t>	return 0;</a:t>
            </a:r>
          </a:p>
          <a:p>
            <a:pPr defTabSz="363855"/>
            <a:r>
              <a:rPr lang="en-US" altLang="zh-CN" sz="1100"/>
              <a:t>}</a:t>
            </a:r>
            <a:endParaRPr lang="zh-CN" altLang="en-US" sz="1100" b="1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483" y="467139"/>
            <a:ext cx="2471804" cy="595063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</a:t>
            </a: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878965" y="1940560"/>
            <a:ext cx="6808470" cy="197104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是指相互之间存在一种或多种特定关系的数据元素的集合。</a:t>
            </a:r>
          </a:p>
          <a:p>
            <a:pPr algn="l"/>
            <a:r>
              <a:rPr lang="zh-CN" altLang="en-US" sz="2000">
                <a:sym typeface="+mn-ea"/>
              </a:rPr>
              <a:t>     简单理解：数据结构就是描述对象间逻辑关系的学科。比如：队列就是一种先进先出的逻辑结构，栈是一种先进后出的逻辑结构，家谱是一种树形的逻辑结构！</a:t>
            </a:r>
            <a:endParaRPr lang="zh-CN" altLang="en-US" sz="2000">
              <a:solidFill>
                <a:srgbClr val="008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</a:t>
            </a: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741805" y="1600200"/>
            <a:ext cx="8707755" cy="364617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描述数据在计算机中存储方式的学科；常用的数据存储方式就两种：顺序存储，非顺序存储！</a:t>
            </a: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    顺序存储就是把数据存储在一块连续的存储介质（比如硬盘或内存）。     比如：从内存中拿出第100个字节到1000个字节间的连续位置，存储数据；数组就是典型的顺序存储！</a:t>
            </a:r>
          </a:p>
          <a:p>
            <a:pPr algn="l"/>
            <a:r>
              <a:rPr lang="zh-CN" altLang="en-US" sz="2000">
                <a:sym typeface="+mn-ea"/>
              </a:rPr>
              <a:t>    非顺序存储就是各个数据不一定存在一个连续的位置上，只要每个数据知道它前面的数据和后面的数据，就能把所有数据连续起来啦；链表就是典型的非顺序存储啦！ </a:t>
            </a:r>
          </a:p>
          <a:p>
            <a:pPr algn="l"/>
            <a:r>
              <a:rPr lang="zh-CN" altLang="en-US" sz="2000">
                <a:sym typeface="+mn-ea"/>
              </a:rPr>
              <a:t>   数组、链表、堆栈和队列是最基本的数据结构，任何程序都会涉及到其中的一种或多种。 </a:t>
            </a:r>
          </a:p>
          <a:p>
            <a:pPr algn="l"/>
            <a:r>
              <a:rPr lang="zh-CN" altLang="en-US" sz="2000">
                <a:sym typeface="+mn-ea"/>
              </a:rPr>
              <a:t>   </a:t>
            </a:r>
          </a:p>
          <a:p>
            <a:pPr algn="l"/>
            <a:r>
              <a:rPr lang="zh-CN" altLang="en-US" sz="2000">
                <a:sym typeface="+mn-ea"/>
              </a:rPr>
              <a:t>  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数组</a:t>
            </a:r>
            <a:endParaRPr lang="zh-CN" altLang="en-US" sz="32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296670" y="1600200"/>
            <a:ext cx="9152890" cy="137287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数组是最最基本的数据结构，很多语言都内置支持数组。数组是使用一块连续的内存空间保存数据，保存的数据的个数在分配内存的时候就是确定的。</a:t>
            </a:r>
          </a:p>
          <a:p>
            <a:pPr algn="l"/>
            <a:r>
              <a:rPr lang="en-US" altLang="zh-CN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sym typeface="+mn-ea"/>
              </a:rPr>
              <a:t>在数组的任意位置插入或者删除数据的时候，后面的数据全部需要移动，移动操作复杂度与数据个数有关 。</a:t>
            </a:r>
            <a:endParaRPr lang="zh-CN" altLang="en-US" sz="20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>
                <a:sym typeface="+mn-ea"/>
              </a:rPr>
              <a:t>  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7875" y="4700270"/>
            <a:ext cx="7650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475" y="3374390"/>
            <a:ext cx="489585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链表</a:t>
            </a:r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969010" y="1611630"/>
            <a:ext cx="10007600" cy="1466215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 </a:t>
            </a:r>
            <a:r>
              <a:rPr sz="2000">
                <a:sym typeface="+mn-ea"/>
              </a:rPr>
              <a:t>链表是在非连续的内存单元中保存数据，并且通过指针将各个内存单元链接在一起，最有一个节点的指针指向 NULL 。链表不需要提前分配固定大小存储空间，当需要存储数据的时候分配一块内存并将这块内存插入链表中。 </a:t>
            </a:r>
          </a:p>
          <a:p>
            <a:pPr algn="l"/>
            <a:r>
              <a:rPr sz="2000">
                <a:sym typeface="+mn-ea"/>
              </a:rPr>
              <a:t>  在链表中查找第 n 个数据</a:t>
            </a:r>
            <a:r>
              <a:rPr lang="zh-CN" sz="2000">
                <a:sym typeface="+mn-ea"/>
              </a:rPr>
              <a:t>比较</a:t>
            </a:r>
            <a:r>
              <a:rPr sz="2000">
                <a:sym typeface="+mn-ea"/>
              </a:rPr>
              <a:t>复杂，但是插入和删除数据只需要调整指针就可以</a:t>
            </a:r>
            <a:r>
              <a:rPr lang="zh-CN" sz="2000">
                <a:sym typeface="+mn-ea"/>
              </a:rPr>
              <a:t>。</a:t>
            </a:r>
            <a:r>
              <a:rPr lang="zh-CN" altLang="en-US" sz="2000">
                <a:sym typeface="+mn-ea"/>
              </a:rPr>
              <a:t>  </a:t>
            </a:r>
          </a:p>
        </p:txBody>
      </p:sp>
      <p:pic>
        <p:nvPicPr>
          <p:cNvPr id="3" name="图片 2" descr="MU5O60([CL@T3FFMDOI[Z]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4357370"/>
            <a:ext cx="5146675" cy="1272540"/>
          </a:xfrm>
          <a:prstGeom prst="rect">
            <a:avLst/>
          </a:prstGeom>
        </p:spPr>
      </p:pic>
      <p:pic>
        <p:nvPicPr>
          <p:cNvPr id="5" name="图片 4" descr="6UJJ4TSCF8R6AS8]J4LYC)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055" y="3487420"/>
            <a:ext cx="5048250" cy="657225"/>
          </a:xfrm>
          <a:prstGeom prst="rect">
            <a:avLst/>
          </a:prstGeom>
        </p:spPr>
      </p:pic>
      <p:pic>
        <p:nvPicPr>
          <p:cNvPr id="6" name="图片 5" descr="YI(L0]RRW1J~V7AM]~YU(Q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0" y="4451985"/>
            <a:ext cx="5328285" cy="7816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73300" y="5796280"/>
            <a:ext cx="250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向链表中插入数据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33690" y="5923280"/>
            <a:ext cx="250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从链表中删除数据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40" y="473710"/>
            <a:ext cx="6362700" cy="15716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86985" y="21742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双向链表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155" y="2783840"/>
            <a:ext cx="4107815" cy="3155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2105" y="59391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循环链表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81185" y="1250166"/>
            <a:ext cx="10522778" cy="427514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语言允许用户自己建立由不同类型数据组成的组合型的数据结构，它称为</a:t>
            </a:r>
            <a:r>
              <a:rPr lang="zh-CN" altLang="en-US" b="1">
                <a:solidFill>
                  <a:schemeClr val="tx1"/>
                </a:solidFill>
              </a:rPr>
              <a:t>结构体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 dirty="0" err="1">
                <a:solidFill>
                  <a:schemeClr val="tx1"/>
                </a:solidFill>
              </a:rPr>
              <a:t>structre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在程序</a:t>
            </a:r>
            <a:r>
              <a:rPr lang="zh-CN" altLang="en-US" smtClean="0">
                <a:solidFill>
                  <a:schemeClr val="tx1"/>
                </a:solidFill>
              </a:rPr>
              <a:t>中建立</a:t>
            </a:r>
            <a:r>
              <a:rPr lang="zh-CN" altLang="en-US">
                <a:solidFill>
                  <a:schemeClr val="tx1"/>
                </a:solidFill>
              </a:rPr>
              <a:t>一个结构体</a:t>
            </a:r>
            <a:r>
              <a:rPr lang="zh-CN" altLang="en-US" smtClean="0">
                <a:solidFill>
                  <a:schemeClr val="tx1"/>
                </a:solidFill>
              </a:rPr>
              <a:t>类型：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013" y="150954"/>
            <a:ext cx="10515600" cy="1325563"/>
          </a:xfrm>
        </p:spPr>
        <p:txBody>
          <a:bodyPr/>
          <a:lstStyle/>
          <a:p>
            <a:r>
              <a:rPr lang="zh-CN" altLang="en-US"/>
              <a:t>自己建立结构体类型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7646363" y="426981"/>
            <a:ext cx="3657600" cy="77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struct </a:t>
            </a:r>
            <a:r>
              <a:rPr lang="zh-CN" altLang="en-US" sz="2400" b="1" smtClean="0"/>
              <a:t>结构体名</a:t>
            </a:r>
            <a:endParaRPr lang="en-US" altLang="zh-CN" sz="2400" b="1" smtClean="0"/>
          </a:p>
          <a:p>
            <a:pPr algn="ctr"/>
            <a:r>
              <a:rPr lang="en-US" altLang="zh-CN" sz="2400" b="1" smtClean="0"/>
              <a:t>{</a:t>
            </a:r>
            <a:r>
              <a:rPr lang="zh-CN" altLang="en-US" sz="2400" b="1" smtClean="0"/>
              <a:t>成员表列</a:t>
            </a:r>
            <a:r>
              <a:rPr lang="en-US" altLang="zh-CN" sz="2400" b="1" smtClean="0"/>
              <a:t>};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909249" y="3003522"/>
            <a:ext cx="5102444" cy="2298051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>
                <a:solidFill>
                  <a:schemeClr val="tx1"/>
                </a:solidFill>
              </a:rPr>
              <a:t>struct Student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{	int </a:t>
            </a:r>
            <a:r>
              <a:rPr lang="en-US" altLang="zh-CN">
                <a:solidFill>
                  <a:schemeClr val="tx1"/>
                </a:solidFill>
              </a:rPr>
              <a:t>num</a:t>
            </a:r>
            <a:r>
              <a:rPr lang="en-US" altLang="zh-CN" smtClean="0">
                <a:solidFill>
                  <a:schemeClr val="tx1"/>
                </a:solidFill>
              </a:rPr>
              <a:t>;	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学号为整型 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	char </a:t>
            </a:r>
            <a:r>
              <a:rPr lang="en-US" altLang="zh-CN">
                <a:solidFill>
                  <a:schemeClr val="tx1"/>
                </a:solidFill>
              </a:rPr>
              <a:t>name[20</a:t>
            </a:r>
            <a:r>
              <a:rPr lang="en-US" altLang="zh-CN" smtClean="0">
                <a:solidFill>
                  <a:schemeClr val="tx1"/>
                </a:solidFill>
              </a:rPr>
              <a:t>];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姓名为字符串 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	char sex;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性别为字符型 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	int age;	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年龄为整型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	float score;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成绩为实型 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	char </a:t>
            </a:r>
            <a:r>
              <a:rPr lang="en-US" altLang="zh-CN">
                <a:solidFill>
                  <a:schemeClr val="tx1"/>
                </a:solidFill>
              </a:rPr>
              <a:t>addr[30</a:t>
            </a:r>
            <a:r>
              <a:rPr lang="en-US" altLang="zh-CN" smtClean="0">
                <a:solidFill>
                  <a:schemeClr val="tx1"/>
                </a:solidFill>
              </a:rPr>
              <a:t>];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地址为字符串 </a:t>
            </a:r>
          </a:p>
          <a:p>
            <a:pPr defTabSz="363855"/>
            <a:r>
              <a:rPr lang="en-US" altLang="zh-CN" smtClean="0">
                <a:solidFill>
                  <a:schemeClr val="tx1"/>
                </a:solidFill>
              </a:rPr>
              <a:t>};			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注意最后有一个分号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09249" y="2145418"/>
          <a:ext cx="510244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2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num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sex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age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score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addr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10010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Li Fang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18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87.5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Beijing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30405" y="2010357"/>
            <a:ext cx="4873558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/>
              <a:t>结构体类型的名字是由一个关键字</a:t>
            </a:r>
            <a:r>
              <a:rPr lang="zh-CN" altLang="en-US" b="1"/>
              <a:t>struct</a:t>
            </a:r>
            <a:r>
              <a:rPr lang="zh-CN" altLang="en-US"/>
              <a:t>和结构体名组合而成</a:t>
            </a:r>
            <a:r>
              <a:rPr lang="zh-CN" altLang="en-US" smtClean="0"/>
              <a:t>的。</a:t>
            </a:r>
            <a:r>
              <a:rPr lang="zh-CN" altLang="en-US"/>
              <a:t>结构体</a:t>
            </a:r>
            <a:r>
              <a:rPr lang="zh-CN" altLang="en-US" smtClean="0"/>
              <a:t>名由</a:t>
            </a:r>
            <a:r>
              <a:rPr lang="zh-CN" altLang="en-US"/>
              <a:t>用户</a:t>
            </a:r>
            <a:r>
              <a:rPr lang="zh-CN" altLang="en-US" smtClean="0"/>
              <a:t>指定，</a:t>
            </a:r>
            <a:r>
              <a:rPr lang="zh-CN" altLang="en-US"/>
              <a:t>又称“结构体标记”(structure tag</a:t>
            </a:r>
            <a:r>
              <a:rPr lang="zh-CN" altLang="en-US" smtClean="0"/>
              <a:t>) 。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花括号</a:t>
            </a:r>
            <a:r>
              <a:rPr lang="zh-CN" altLang="en-US"/>
              <a:t>内是该结构体所包括的子项，称为结构体的成员(member)</a:t>
            </a:r>
            <a:r>
              <a:rPr lang="zh-CN" altLang="en-US" smtClean="0"/>
              <a:t>。对</a:t>
            </a:r>
            <a:r>
              <a:rPr lang="zh-CN" altLang="en-US"/>
              <a:t>各成员都应进行类型声明，即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mtClean="0"/>
              <a:t>“成员表列”</a:t>
            </a:r>
            <a:r>
              <a:rPr lang="zh-CN" altLang="en-US"/>
              <a:t>(member list)也称为“域表”(field list)，每一个成员是结构体中的一个域。成员名命名规则与变量名相同。</a:t>
            </a:r>
          </a:p>
        </p:txBody>
      </p:sp>
      <p:sp>
        <p:nvSpPr>
          <p:cNvPr id="8" name="矩形 7"/>
          <p:cNvSpPr/>
          <p:nvPr/>
        </p:nvSpPr>
        <p:spPr>
          <a:xfrm>
            <a:off x="7301136" y="3871448"/>
            <a:ext cx="2052325" cy="346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latin typeface="+mn-ea"/>
              </a:rPr>
              <a:t>类型名 成员</a:t>
            </a:r>
            <a:r>
              <a:rPr lang="zh-CN" altLang="en-US" sz="2000" smtClean="0">
                <a:latin typeface="+mn-ea"/>
              </a:rPr>
              <a:t>名</a:t>
            </a:r>
            <a:r>
              <a:rPr lang="en-US" altLang="zh-CN" sz="2000">
                <a:latin typeface="+mn-ea"/>
              </a:rPr>
              <a:t>;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堆栈</a:t>
            </a:r>
            <a:endParaRPr lang="zh-CN" altLang="en-US" sz="32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296670" y="1600200"/>
            <a:ext cx="9152890" cy="110363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 </a:t>
            </a:r>
            <a:r>
              <a:rPr sz="2000">
                <a:sym typeface="+mn-ea"/>
              </a:rPr>
              <a:t>堆栈实现了一种后进先出的语义 。可以使用数组或者是链表来实现它：</a:t>
            </a:r>
          </a:p>
          <a:p>
            <a:pPr algn="l"/>
            <a:r>
              <a:rPr lang="zh-CN" altLang="en-US" sz="2000">
                <a:sym typeface="+mn-ea"/>
              </a:rPr>
              <a:t>   对于堆栈中的数据的所有操作都是在栈的顶部完成的，只可以查看栈顶部的数据，只能够向栈的顶部压入数据，也只能从栈的顶部弹出数据。  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7875" y="4700270"/>
            <a:ext cx="7650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45" y="3544570"/>
            <a:ext cx="3752850" cy="1809750"/>
          </a:xfrm>
          <a:prstGeom prst="rect">
            <a:avLst/>
          </a:prstGeom>
        </p:spPr>
      </p:pic>
      <p:pic>
        <p:nvPicPr>
          <p:cNvPr id="8" name="图片 7" descr="1~Z}6M5[U0EZ{J9JXBA$CM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70" y="3060065"/>
            <a:ext cx="4370705" cy="22942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</a:t>
            </a:r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队列</a:t>
            </a:r>
            <a:endParaRPr lang="zh-CN" altLang="en-US" sz="32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296670" y="1576705"/>
            <a:ext cx="9152890" cy="110363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</a:t>
            </a:r>
            <a:r>
              <a:rPr sz="2000">
                <a:sym typeface="+mn-ea"/>
              </a:rPr>
              <a:t>队列实现了先入先出的语义。队列也可以使用数组和链表来实现：</a:t>
            </a:r>
            <a:r>
              <a:rPr lang="zh-CN" altLang="en-US" sz="2000">
                <a:sym typeface="+mn-ea"/>
              </a:rPr>
              <a:t>   队列只允许在队尾添加数据，在队头删除数据。但是可以查看队头和队尾的数据。还有一种是双端队列，在两端都可以插入和删除：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7875" y="4700270"/>
            <a:ext cx="7650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80" y="2800985"/>
            <a:ext cx="5972175" cy="857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" y="3728085"/>
            <a:ext cx="5972175" cy="1257300"/>
          </a:xfrm>
          <a:prstGeom prst="rect">
            <a:avLst/>
          </a:prstGeom>
        </p:spPr>
      </p:pic>
      <p:pic>
        <p:nvPicPr>
          <p:cNvPr id="8" name="图片 7" descr="P4M1VHW58XM]H$8Q(TWS)Q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665" y="3014345"/>
            <a:ext cx="524827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145" y="803275"/>
            <a:ext cx="1068451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数据存储结构：二叉树</a:t>
            </a:r>
          </a:p>
          <a:p>
            <a:pPr algn="l"/>
            <a:r>
              <a:rPr lang="zh-CN" altLang="en-US" sz="3600" b="1">
                <a:solidFill>
                  <a:srgbClr val="FF0000"/>
                </a:solidFill>
              </a:rPr>
              <a:t>   </a:t>
            </a:r>
          </a:p>
        </p:txBody>
      </p:sp>
      <p:sp>
        <p:nvSpPr>
          <p:cNvPr id="28" name="圆角矩形 12"/>
          <p:cNvSpPr/>
          <p:nvPr/>
        </p:nvSpPr>
        <p:spPr>
          <a:xfrm>
            <a:off x="1296670" y="1576705"/>
            <a:ext cx="9152890" cy="1103630"/>
          </a:xfrm>
          <a:prstGeom prst="roundRect">
            <a:avLst>
              <a:gd name="adj" fmla="val 20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l"/>
            <a:r>
              <a:rPr lang="en-US" altLang="zh-CN" sz="2000">
                <a:sym typeface="+mn-ea"/>
              </a:rPr>
              <a:t>  </a:t>
            </a:r>
            <a:r>
              <a:rPr sz="2000">
                <a:sym typeface="+mn-ea"/>
              </a:rPr>
              <a:t>队列实现了先入先出的语义。队列也可以使用数组和链表来实现：</a:t>
            </a:r>
            <a:r>
              <a:rPr lang="zh-CN" altLang="en-US" sz="2000">
                <a:sym typeface="+mn-ea"/>
              </a:rPr>
              <a:t>   队列只允许在队尾添加数据，在队头删除数据。但是可以查看队头和队尾的数据。还有一种是双端队列，在两端都可以插入和删除：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47875" y="4700270"/>
            <a:ext cx="7650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55" y="2840355"/>
            <a:ext cx="5368290" cy="343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自己建立结构体类型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927100" y="1381329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结构体类型并非只有一种，而是可以设计出许多种结构体类型</a:t>
            </a:r>
            <a:r>
              <a:rPr lang="zh-CN" altLang="en-US" smtClean="0">
                <a:solidFill>
                  <a:schemeClr val="tx1"/>
                </a:solidFill>
              </a:rPr>
              <a:t>，各自</a:t>
            </a:r>
            <a:r>
              <a:rPr lang="zh-CN" altLang="en-US">
                <a:solidFill>
                  <a:schemeClr val="tx1"/>
                </a:solidFill>
              </a:rPr>
              <a:t>包含不同的成员。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 smtClean="0">
                <a:solidFill>
                  <a:schemeClr val="tx1"/>
                </a:solidFill>
              </a:rPr>
              <a:t>成员</a:t>
            </a:r>
            <a:r>
              <a:rPr lang="zh-CN" altLang="en-US">
                <a:solidFill>
                  <a:schemeClr val="tx1"/>
                </a:solidFill>
              </a:rPr>
              <a:t>可以属于另一个结构体类型。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75412" y="2706892"/>
            <a:ext cx="6104392" cy="1322962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struct </a:t>
            </a:r>
            <a:r>
              <a:rPr lang="en-US" altLang="zh-CN" sz="1600" smtClean="0">
                <a:solidFill>
                  <a:schemeClr val="tx1"/>
                </a:solidFill>
              </a:rPr>
              <a:t>Date		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声明一个结构体类型 </a:t>
            </a:r>
            <a:r>
              <a:rPr lang="en-US" altLang="zh-CN" sz="1600">
                <a:solidFill>
                  <a:srgbClr val="008000"/>
                </a:solidFill>
              </a:rPr>
              <a:t>struct Date 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	int month;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月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int day;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日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	int year;		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年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};</a:t>
            </a:r>
            <a:r>
              <a:rPr lang="zh-CN" altLang="en-US" sz="1600" smtClean="0">
                <a:solidFill>
                  <a:schemeClr val="tx1"/>
                </a:solidFill>
              </a:rPr>
              <a:t> 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75412" y="4120965"/>
            <a:ext cx="6104393" cy="2052537"/>
          </a:xfrm>
          <a:prstGeom prst="roundRect">
            <a:avLst>
              <a:gd name="adj" fmla="val 29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struct </a:t>
            </a:r>
            <a:r>
              <a:rPr lang="en-US" altLang="zh-CN" sz="1600" smtClean="0">
                <a:solidFill>
                  <a:schemeClr val="tx1"/>
                </a:solidFill>
              </a:rPr>
              <a:t>Student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声明一个结构体类型 </a:t>
            </a:r>
            <a:r>
              <a:rPr lang="en-US" altLang="zh-CN" sz="1600">
                <a:solidFill>
                  <a:srgbClr val="008000"/>
                </a:solidFill>
              </a:rPr>
              <a:t>struct Student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{ </a:t>
            </a:r>
            <a:r>
              <a:rPr lang="en-US" altLang="zh-CN" sz="1600">
                <a:solidFill>
                  <a:schemeClr val="tx1"/>
                </a:solidFill>
              </a:rPr>
              <a:t>int </a:t>
            </a:r>
            <a:r>
              <a:rPr lang="en-US" altLang="zh-CN" sz="1600" smtClean="0">
                <a:solidFill>
                  <a:schemeClr val="tx1"/>
                </a:solidFill>
              </a:rPr>
              <a:t>num;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char name[20];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char sex;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int age;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struct </a:t>
            </a:r>
            <a:r>
              <a:rPr lang="en-US" altLang="zh-CN" sz="1600">
                <a:solidFill>
                  <a:schemeClr val="tx1"/>
                </a:solidFill>
              </a:rPr>
              <a:t>Date </a:t>
            </a:r>
            <a:r>
              <a:rPr lang="en-US" altLang="zh-CN" sz="1600" smtClean="0">
                <a:solidFill>
                  <a:schemeClr val="tx1"/>
                </a:solidFill>
              </a:rPr>
              <a:t>birthday;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成员</a:t>
            </a:r>
            <a:r>
              <a:rPr lang="en-US" altLang="zh-CN" sz="1600">
                <a:solidFill>
                  <a:srgbClr val="008000"/>
                </a:solidFill>
              </a:rPr>
              <a:t>birthday</a:t>
            </a:r>
            <a:r>
              <a:rPr lang="zh-CN" altLang="en-US" sz="1600">
                <a:solidFill>
                  <a:srgbClr val="008000"/>
                </a:solidFill>
              </a:rPr>
              <a:t>属于</a:t>
            </a:r>
            <a:r>
              <a:rPr lang="en-US" altLang="zh-CN" sz="1600">
                <a:solidFill>
                  <a:srgbClr val="008000"/>
                </a:solidFill>
              </a:rPr>
              <a:t>struct Date</a:t>
            </a:r>
            <a:r>
              <a:rPr lang="zh-CN" altLang="en-US" sz="1600">
                <a:solidFill>
                  <a:srgbClr val="008000"/>
                </a:solidFill>
              </a:rPr>
              <a:t>类型</a:t>
            </a: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char addr[30];</a:t>
            </a:r>
            <a:r>
              <a:rPr lang="zh-CN" altLang="en-US" sz="1600" smtClean="0">
                <a:solidFill>
                  <a:schemeClr val="tx1"/>
                </a:solidFill>
              </a:rPr>
              <a:t> </a:t>
            </a:r>
            <a:endParaRPr lang="zh-CN" altLang="en-US" sz="1600">
              <a:solidFill>
                <a:schemeClr val="tx1"/>
              </a:solidFill>
            </a:endParaRPr>
          </a:p>
          <a:p>
            <a:pPr defTabSz="363855"/>
            <a:r>
              <a:rPr lang="en-US" altLang="zh-CN" sz="1600" smtClean="0">
                <a:solidFill>
                  <a:schemeClr val="tx1"/>
                </a:solidFill>
              </a:rPr>
              <a:t>};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992204" y="385258"/>
          <a:ext cx="61158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4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275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num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name</a:t>
                      </a:r>
                      <a:endParaRPr lang="zh-CN" altLang="en-US" sz="16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sex</a:t>
                      </a:r>
                      <a:endParaRPr lang="zh-CN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age</a:t>
                      </a:r>
                      <a:endParaRPr lang="zh-CN" altLang="en-US" sz="16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birthday</a:t>
                      </a:r>
                      <a:endParaRPr lang="zh-CN" altLang="en-US" sz="16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addr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5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month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day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year</a:t>
                      </a:r>
                      <a:endParaRPr lang="zh-CN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定义结构体类型变量 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r>
              <a:rPr lang="zh-CN" altLang="en-US" smtClean="0">
                <a:solidFill>
                  <a:schemeClr val="tx1"/>
                </a:solidFill>
              </a:rPr>
              <a:t>先</a:t>
            </a:r>
            <a:r>
              <a:rPr lang="zh-CN" altLang="en-US">
                <a:solidFill>
                  <a:schemeClr val="tx1"/>
                </a:solidFill>
              </a:rPr>
              <a:t>声明结构体类型，再定义该类型的</a:t>
            </a:r>
            <a:r>
              <a:rPr lang="zh-CN" altLang="en-US" smtClean="0">
                <a:solidFill>
                  <a:schemeClr val="tx1"/>
                </a:solidFill>
              </a:rPr>
              <a:t>变量</a:t>
            </a:r>
            <a:r>
              <a:rPr lang="en-US" altLang="zh-CN" smtClean="0">
                <a:solidFill>
                  <a:schemeClr val="tx1"/>
                </a:solidFill>
              </a:rPr>
              <a:t>		2. </a:t>
            </a:r>
            <a:r>
              <a:rPr lang="zh-CN" altLang="en-US" smtClean="0">
                <a:solidFill>
                  <a:schemeClr val="tx1"/>
                </a:solidFill>
              </a:rPr>
              <a:t>在</a:t>
            </a:r>
            <a:r>
              <a:rPr lang="zh-CN" altLang="en-US">
                <a:solidFill>
                  <a:schemeClr val="tx1"/>
                </a:solidFill>
              </a:rPr>
              <a:t>声明类型的同时定义</a:t>
            </a:r>
            <a:r>
              <a:rPr lang="zh-CN" altLang="en-US" smtClean="0">
                <a:solidFill>
                  <a:schemeClr val="tx1"/>
                </a:solidFill>
              </a:rPr>
              <a:t>变量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				3. </a:t>
            </a:r>
            <a:r>
              <a:rPr lang="zh-CN" altLang="en-US" smtClean="0">
                <a:solidFill>
                  <a:schemeClr val="tx1"/>
                </a:solidFill>
              </a:rPr>
              <a:t>不</a:t>
            </a:r>
            <a:r>
              <a:rPr lang="zh-CN" altLang="en-US">
                <a:solidFill>
                  <a:schemeClr val="tx1"/>
                </a:solidFill>
              </a:rPr>
              <a:t>指定类型名而直接定义结构体类型变量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5709" y="4443616"/>
            <a:ext cx="5125396" cy="838502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/>
            <a:r>
              <a:rPr lang="en-US" altLang="zh-CN" sz="1600" u="sng">
                <a:solidFill>
                  <a:schemeClr val="tx1"/>
                </a:solidFill>
              </a:rPr>
              <a:t>struct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</a:t>
            </a:r>
            <a:r>
              <a:rPr lang="en-US" altLang="zh-CN" sz="1600" smtClean="0">
                <a:solidFill>
                  <a:schemeClr val="tx1"/>
                </a:solidFill>
              </a:rPr>
              <a:t> 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student1</a:t>
            </a:r>
            <a:r>
              <a:rPr lang="en-US" altLang="zh-CN" sz="1600" smtClean="0">
                <a:solidFill>
                  <a:schemeClr val="tx1"/>
                </a:solidFill>
              </a:rPr>
              <a:t>, </a:t>
            </a:r>
            <a:r>
              <a:rPr lang="en-US" altLang="zh-CN" sz="1600" u="sng" smtClean="0">
                <a:solidFill>
                  <a:schemeClr val="tx1"/>
                </a:solidFill>
              </a:rPr>
              <a:t>student2</a:t>
            </a:r>
            <a:r>
              <a:rPr lang="en-US" altLang="zh-CN" sz="1600" smtClean="0">
                <a:solidFill>
                  <a:schemeClr val="tx1"/>
                </a:solidFill>
              </a:rPr>
              <a:t>;</a:t>
            </a:r>
          </a:p>
          <a:p>
            <a:pPr defTabSz="363855"/>
            <a:r>
              <a:rPr lang="en-US" altLang="zh-CN" sz="1600">
                <a:solidFill>
                  <a:schemeClr val="tx1"/>
                </a:solidFill>
              </a:rPr>
              <a:t>	</a:t>
            </a:r>
            <a:r>
              <a:rPr lang="en-US" altLang="zh-CN" sz="1600" smtClean="0">
                <a:solidFill>
                  <a:schemeClr val="tx1"/>
                </a:solidFill>
              </a:rPr>
              <a:t>    |			    |		       |</a:t>
            </a:r>
          </a:p>
          <a:p>
            <a:pPr defTabSz="363855"/>
            <a:r>
              <a:rPr lang="zh-CN" altLang="en-US" sz="1600" smtClean="0">
                <a:solidFill>
                  <a:schemeClr val="accent1"/>
                </a:solidFill>
              </a:rPr>
              <a:t>结构体类型名</a:t>
            </a:r>
            <a:r>
              <a:rPr lang="en-US" altLang="zh-CN" sz="1600" smtClean="0">
                <a:solidFill>
                  <a:schemeClr val="accent1"/>
                </a:solidFill>
              </a:rPr>
              <a:t>	 </a:t>
            </a:r>
            <a:r>
              <a:rPr lang="zh-CN" altLang="en-US" sz="1600" smtClean="0">
                <a:solidFill>
                  <a:schemeClr val="accent1"/>
                </a:solidFill>
              </a:rPr>
              <a:t>结构体变量名</a:t>
            </a:r>
            <a:endParaRPr lang="en-US" altLang="zh-CN" sz="1600" smtClean="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5709" y="1838527"/>
            <a:ext cx="5125396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num</a:t>
            </a:r>
            <a:r>
              <a:rPr lang="en-US" altLang="zh-CN" sz="1600" smtClean="0">
                <a:solidFill>
                  <a:schemeClr val="tx1"/>
                </a:solidFill>
              </a:rPr>
              <a:t>;		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学号为整型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name[20</a:t>
            </a:r>
            <a:r>
              <a:rPr lang="en-US" altLang="zh-CN" sz="1600" smtClean="0">
                <a:solidFill>
                  <a:schemeClr val="tx1"/>
                </a:solidFill>
              </a:rPr>
              <a:t>];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姓名为字符串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sex;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性别为字符型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int age;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年龄为整型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float score;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成绩为实型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addr[30</a:t>
            </a:r>
            <a:r>
              <a:rPr lang="en-US" altLang="zh-CN" sz="1600" smtClean="0">
                <a:solidFill>
                  <a:schemeClr val="tx1"/>
                </a:solidFill>
              </a:rPr>
              <a:t>];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地址为字符串 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};		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注意最后有一个分号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2425" y="5383070"/>
          <a:ext cx="575977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sutdent1: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10001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Zhang Xin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90.5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Shanghai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student2: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10002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Wang Li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F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20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98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Beijing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594527" y="1834003"/>
            <a:ext cx="2549473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855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{	int </a:t>
            </a:r>
            <a:r>
              <a:rPr lang="en-US" altLang="zh-CN" sz="1600">
                <a:solidFill>
                  <a:schemeClr val="tx1"/>
                </a:solidFill>
              </a:rPr>
              <a:t>num</a:t>
            </a:r>
            <a:r>
              <a:rPr lang="en-US" altLang="zh-CN" sz="1600" smtClean="0">
                <a:solidFill>
                  <a:schemeClr val="tx1"/>
                </a:solidFill>
              </a:rPr>
              <a:t>;		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name[20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sex;	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int age;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float score;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	char </a:t>
            </a:r>
            <a:r>
              <a:rPr lang="en-US" altLang="zh-CN" sz="1600">
                <a:solidFill>
                  <a:schemeClr val="tx1"/>
                </a:solidFill>
              </a:rPr>
              <a:t>addr[30</a:t>
            </a:r>
            <a:r>
              <a:rPr lang="en-US" altLang="zh-CN" sz="1600" smtClean="0">
                <a:solidFill>
                  <a:schemeClr val="tx1"/>
                </a:solidFill>
              </a:rPr>
              <a:t>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855">
              <a:lnSpc>
                <a:spcPct val="120000"/>
              </a:lnSpc>
            </a:pPr>
            <a:r>
              <a:rPr lang="en-US" altLang="zh-CN" sz="1600" smtClean="0">
                <a:solidFill>
                  <a:schemeClr val="tx1"/>
                </a:solidFill>
              </a:rPr>
              <a:t>}student1, student2;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2891" y="1834003"/>
            <a:ext cx="2283798" cy="117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dirty="0" err="1" smtClean="0"/>
              <a:t>struct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结构体名</a:t>
            </a:r>
            <a:endParaRPr lang="en-US" altLang="zh-CN" sz="2000" b="1" dirty="0" smtClean="0"/>
          </a:p>
          <a:p>
            <a:pPr defTabSz="535305">
              <a:lnSpc>
                <a:spcPct val="120000"/>
              </a:lnSpc>
            </a:pPr>
            <a:r>
              <a:rPr lang="en-US" altLang="zh-CN" sz="2000" b="1" dirty="0" smtClean="0"/>
              <a:t>{	</a:t>
            </a:r>
            <a:r>
              <a:rPr lang="zh-CN" altLang="en-US" sz="2000" b="1" dirty="0" smtClean="0"/>
              <a:t>成员表列</a:t>
            </a:r>
            <a:endParaRPr lang="en-US" altLang="zh-CN" sz="2000" b="1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变量名表列</a:t>
            </a:r>
            <a:r>
              <a:rPr lang="en-US" altLang="zh-CN" sz="2000" b="1" dirty="0" smtClean="0"/>
              <a:t>;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6594527" y="4740310"/>
            <a:ext cx="2001617" cy="109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 smtClean="0"/>
              <a:t>struct</a:t>
            </a:r>
          </a:p>
          <a:p>
            <a:pPr defTabSz="535305">
              <a:lnSpc>
                <a:spcPct val="120000"/>
              </a:lnSpc>
            </a:pPr>
            <a:r>
              <a:rPr lang="en-US" altLang="zh-CN" sz="2000" b="1" smtClean="0"/>
              <a:t>{	</a:t>
            </a:r>
            <a:r>
              <a:rPr lang="zh-CN" altLang="en-US" sz="2000" b="1" smtClean="0"/>
              <a:t>成员表列</a:t>
            </a:r>
            <a:endParaRPr lang="en-US" altLang="zh-CN" sz="2000" b="1" smtClean="0"/>
          </a:p>
          <a:p>
            <a:pPr>
              <a:lnSpc>
                <a:spcPct val="120000"/>
              </a:lnSpc>
            </a:pPr>
            <a:r>
              <a:rPr lang="en-US" altLang="zh-CN" sz="2000" b="1" smtClean="0"/>
              <a:t>}</a:t>
            </a:r>
            <a:r>
              <a:rPr lang="zh-CN" altLang="en-US" sz="2000" b="1" smtClean="0"/>
              <a:t>变量名表列</a:t>
            </a:r>
            <a:r>
              <a:rPr lang="en-US" altLang="zh-CN" sz="2000" b="1" smtClean="0"/>
              <a:t>;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定义结构体类型变量 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结构体类型与结构体变量是不同的概念，不要混淆。只能对变量赋值、存取或运算，而不能对一个类型赋值、存取或运算。在编译时，对类型是不分配空间的，只对变量分配空间。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结构体类型中的成员名可以与程序中的变量名</a:t>
            </a:r>
            <a:r>
              <a:rPr lang="zh-CN" altLang="en-US" smtClean="0">
                <a:solidFill>
                  <a:schemeClr val="tx1"/>
                </a:solidFill>
              </a:rPr>
              <a:t>相同，但</a:t>
            </a:r>
            <a:r>
              <a:rPr lang="zh-CN" altLang="en-US">
                <a:solidFill>
                  <a:schemeClr val="tx1"/>
                </a:solidFill>
              </a:rPr>
              <a:t>二者不代表同一对象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对结构体变量中的成员（即“域”），可以单独使用，它的作用与地位相当于普通变量。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667" y="562331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67" y="1611564"/>
            <a:ext cx="10846332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9.1】</a:t>
            </a:r>
            <a:r>
              <a:rPr lang="zh-CN" altLang="en-US" sz="2000">
                <a:solidFill>
                  <a:schemeClr val="accent1"/>
                </a:solidFill>
              </a:rPr>
              <a:t>把一个学生的信息</a:t>
            </a:r>
            <a:r>
              <a:rPr lang="en-US" altLang="zh-CN" sz="2000">
                <a:solidFill>
                  <a:schemeClr val="accent1"/>
                </a:solidFill>
              </a:rPr>
              <a:t>(</a:t>
            </a:r>
            <a:r>
              <a:rPr lang="zh-CN" altLang="en-US" sz="2000">
                <a:solidFill>
                  <a:schemeClr val="accent1"/>
                </a:solidFill>
              </a:rPr>
              <a:t>包括学号、姓名、性别、住址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r>
              <a:rPr lang="zh-CN" altLang="en-US" sz="2000">
                <a:solidFill>
                  <a:schemeClr val="accent1"/>
                </a:solidFill>
              </a:rPr>
              <a:t>放在一个结构体变量中，然后输出这个学生的信息。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/>
          <p:cNvSpPr/>
          <p:nvPr/>
        </p:nvSpPr>
        <p:spPr>
          <a:xfrm>
            <a:off x="926429" y="2632872"/>
            <a:ext cx="6740779" cy="293134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855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{	struct Student	</a:t>
            </a:r>
            <a:r>
              <a:rPr lang="en-US" altLang="zh-CN" sz="1400" smtClean="0"/>
              <a:t>	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声明结构体类型</a:t>
            </a:r>
            <a:r>
              <a:rPr lang="en-US" altLang="zh-CN" sz="1400">
                <a:solidFill>
                  <a:srgbClr val="008000"/>
                </a:solidFill>
              </a:rPr>
              <a:t>struct Student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{	long int num;	</a:t>
            </a:r>
            <a:r>
              <a:rPr lang="en-US" altLang="zh-CN" sz="1400" smtClean="0"/>
              <a:t>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以下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行为结构体的成员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char name[20];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char sex;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	char addr[20];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a={10101,"Li Lin",'M',"123 Beijing Road"};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定义结构体变量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并初始化</a:t>
            </a:r>
          </a:p>
          <a:p>
            <a:pPr defTabSz="363855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printf("NO.:%ld\nname:%s\nsex:%c\naddress:%s\n",a.num,a.name,a.sex,a.addr);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855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4407" y="2632872"/>
            <a:ext cx="34671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r>
              <a:rPr lang="zh-CN" altLang="en-US" smtClean="0">
                <a:solidFill>
                  <a:schemeClr val="tx1"/>
                </a:solidFill>
              </a:rPr>
              <a:t>在</a:t>
            </a:r>
            <a:r>
              <a:rPr lang="zh-CN" altLang="en-US">
                <a:solidFill>
                  <a:schemeClr val="tx1"/>
                </a:solidFill>
              </a:rPr>
              <a:t>定义结构体变量时可以对它的成员初始化。初始化列表是用花括号括起来的一些常量，这些常量依次赋给结构体变量中的各成员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buAutoNum type="arabicParenBoth"/>
              <a:defRPr/>
            </a:pP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引用结构体变量中成员的值，引用方式为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“.”</a:t>
            </a:r>
            <a:r>
              <a:rPr lang="zh-CN" altLang="en-US">
                <a:solidFill>
                  <a:schemeClr val="tx1"/>
                </a:solidFill>
              </a:rPr>
              <a:t>是成员</a:t>
            </a:r>
            <a:r>
              <a:rPr lang="zh-CN" altLang="en-US" smtClean="0">
                <a:solidFill>
                  <a:schemeClr val="tx1"/>
                </a:solidFill>
              </a:rPr>
              <a:t>运算符，它</a:t>
            </a:r>
            <a:r>
              <a:rPr lang="zh-CN" altLang="en-US">
                <a:solidFill>
                  <a:schemeClr val="tx1"/>
                </a:solidFill>
              </a:rPr>
              <a:t>在所有的运算符中优先级</a:t>
            </a:r>
            <a:r>
              <a:rPr lang="zh-CN" altLang="en-US" smtClean="0">
                <a:solidFill>
                  <a:schemeClr val="tx1"/>
                </a:solidFill>
              </a:rPr>
              <a:t>最高，因此</a:t>
            </a:r>
            <a:r>
              <a:rPr lang="zh-CN" altLang="en-US">
                <a:solidFill>
                  <a:schemeClr val="tx1"/>
                </a:solidFill>
              </a:rPr>
              <a:t>可以把</a:t>
            </a:r>
            <a:r>
              <a:rPr lang="en-US" altLang="zh-CN">
                <a:solidFill>
                  <a:schemeClr val="tx1"/>
                </a:solidFill>
              </a:rPr>
              <a:t>student1.num</a:t>
            </a:r>
            <a:r>
              <a:rPr lang="zh-CN" altLang="en-US">
                <a:solidFill>
                  <a:schemeClr val="tx1"/>
                </a:solidFill>
              </a:rPr>
              <a:t>作为一个整体来看待，相当于一个变量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lvl="1" algn="just">
              <a:lnSpc>
                <a:spcPct val="12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不能</a:t>
            </a:r>
            <a:r>
              <a:rPr lang="zh-CN" altLang="en-US">
                <a:solidFill>
                  <a:schemeClr val="tx1"/>
                </a:solidFill>
              </a:rPr>
              <a:t>企图通过输出结构体变量名来达到输出结构体变量所有成员的值。只能对结构体变量中的各个成员分别进行输入和输出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1806" y="2380196"/>
            <a:ext cx="2675933" cy="38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>
              <a:defRPr/>
            </a:pPr>
            <a:r>
              <a:rPr lang="zh-CN" altLang="en-US" sz="2000" b="1">
                <a:solidFill>
                  <a:schemeClr val="bg1"/>
                </a:solidFill>
              </a:rPr>
              <a:t>结构体变量名</a:t>
            </a:r>
            <a:r>
              <a:rPr lang="en-US" altLang="zh-CN" sz="2000" b="1">
                <a:solidFill>
                  <a:schemeClr val="bg1"/>
                </a:solidFill>
              </a:rPr>
              <a:t>.</a:t>
            </a:r>
            <a:r>
              <a:rPr lang="zh-CN" altLang="en-US" sz="2000" b="1">
                <a:solidFill>
                  <a:schemeClr val="bg1"/>
                </a:solidFill>
              </a:rPr>
              <a:t>成员名</a:t>
            </a:r>
          </a:p>
        </p:txBody>
      </p:sp>
      <p:sp>
        <p:nvSpPr>
          <p:cNvPr id="7" name="圆角矩形 12"/>
          <p:cNvSpPr/>
          <p:nvPr/>
        </p:nvSpPr>
        <p:spPr>
          <a:xfrm>
            <a:off x="1186574" y="2874025"/>
            <a:ext cx="7328512" cy="1053548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student1.num=10010</a:t>
            </a:r>
            <a:r>
              <a:rPr lang="en-US" altLang="zh-CN" sz="1600" smtClean="0">
                <a:solidFill>
                  <a:schemeClr val="tx1"/>
                </a:solidFill>
              </a:rPr>
              <a:t>;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rgbClr val="008000"/>
                </a:solidFill>
              </a:rPr>
              <a:t>/</a:t>
            </a:r>
            <a:r>
              <a:rPr lang="zh-CN" altLang="en-US" sz="1600" smtClean="0">
                <a:solidFill>
                  <a:srgbClr val="008000"/>
                </a:solidFill>
              </a:rPr>
              <a:t>*已</a:t>
            </a:r>
            <a:r>
              <a:rPr lang="zh-CN" altLang="en-US" sz="1600">
                <a:solidFill>
                  <a:srgbClr val="008000"/>
                </a:solidFill>
              </a:rPr>
              <a:t>定义了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student</a:t>
            </a:r>
            <a:r>
              <a:rPr lang="zh-CN" altLang="en-US" sz="1600">
                <a:solidFill>
                  <a:srgbClr val="008000"/>
                </a:solidFill>
              </a:rPr>
              <a:t>类型的结构体变量，则</a:t>
            </a:r>
            <a:r>
              <a:rPr lang="en-US" altLang="zh-CN" sz="1600">
                <a:solidFill>
                  <a:srgbClr val="008000"/>
                </a:solidFill>
              </a:rPr>
              <a:t>student1.num</a:t>
            </a:r>
            <a:r>
              <a:rPr lang="zh-CN" altLang="en-US" sz="1600">
                <a:solidFill>
                  <a:srgbClr val="008000"/>
                </a:solidFill>
              </a:rPr>
              <a:t>表示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变量中的</a:t>
            </a:r>
            <a:r>
              <a:rPr lang="en-US" altLang="zh-CN" sz="1600">
                <a:solidFill>
                  <a:srgbClr val="008000"/>
                </a:solidFill>
              </a:rPr>
              <a:t>num</a:t>
            </a:r>
            <a:r>
              <a:rPr lang="zh-CN" altLang="en-US" sz="1600" smtClean="0">
                <a:solidFill>
                  <a:srgbClr val="008000"/>
                </a:solidFill>
              </a:rPr>
              <a:t>成员，即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的</a:t>
            </a:r>
            <a:r>
              <a:rPr lang="en-US" altLang="zh-CN" sz="1600">
                <a:solidFill>
                  <a:srgbClr val="008000"/>
                </a:solidFill>
              </a:rPr>
              <a:t>num(</a:t>
            </a:r>
            <a:r>
              <a:rPr lang="zh-CN" altLang="en-US" sz="1600">
                <a:solidFill>
                  <a:srgbClr val="008000"/>
                </a:solidFill>
              </a:rPr>
              <a:t>学号</a:t>
            </a:r>
            <a:r>
              <a:rPr lang="en-US" altLang="zh-CN" sz="1600">
                <a:solidFill>
                  <a:srgbClr val="008000"/>
                </a:solidFill>
              </a:rPr>
              <a:t>)</a:t>
            </a:r>
            <a:r>
              <a:rPr lang="zh-CN" altLang="en-US" sz="1600" smtClean="0">
                <a:solidFill>
                  <a:srgbClr val="008000"/>
                </a:solidFill>
              </a:rPr>
              <a:t>成员*</a:t>
            </a:r>
            <a:r>
              <a:rPr lang="en-US" altLang="zh-CN" sz="1600" smtClean="0">
                <a:solidFill>
                  <a:srgbClr val="008000"/>
                </a:solidFill>
              </a:rPr>
              <a:t>/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1221531" y="4824790"/>
            <a:ext cx="7405676" cy="487018"/>
          </a:xfrm>
          <a:prstGeom prst="roundRect">
            <a:avLst>
              <a:gd name="adj" fmla="val 109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printf(″%s\n″,student1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企图用结构体变量名输出所有成员的值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24814" y="4759358"/>
            <a:ext cx="542925" cy="55245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517574" y="1752361"/>
            <a:ext cx="5766934" cy="522288"/>
            <a:chOff x="8582294" y="4088153"/>
            <a:chExt cx="5951075" cy="522288"/>
          </a:xfrm>
        </p:grpSpPr>
        <p:sp>
          <p:nvSpPr>
            <p:cNvPr id="11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4" y="4088153"/>
              <a:ext cx="5147274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algn="just">
                <a:lnSpc>
                  <a:spcPct val="120000"/>
                </a:lnSpc>
                <a:spcAft>
                  <a:spcPts val="600"/>
                </a:spcAft>
                <a:defRPr/>
              </a:pPr>
              <a:r>
                <a:rPr lang="zh-CN" altLang="en-US" sz="1600">
                  <a:solidFill>
                    <a:schemeClr val="tx1"/>
                  </a:solidFill>
                </a:rPr>
                <a:t>对结构体变量初始化</a:t>
              </a:r>
              <a:r>
                <a:rPr lang="zh-CN" altLang="en-US" sz="1600" smtClean="0">
                  <a:solidFill>
                    <a:schemeClr val="tx1"/>
                  </a:solidFill>
                </a:rPr>
                <a:t>，不是</a:t>
              </a:r>
              <a:r>
                <a:rPr lang="zh-CN" altLang="en-US" sz="1600">
                  <a:solidFill>
                    <a:schemeClr val="tx1"/>
                  </a:solidFill>
                </a:rPr>
                <a:t>对结构体类型初始化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231744" y="4308814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317" y="97614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682217" y="1113818"/>
            <a:ext cx="10522778" cy="53565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17500" indent="-31750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3) </a:t>
            </a:r>
            <a:r>
              <a:rPr lang="zh-CN" altLang="en-US">
                <a:solidFill>
                  <a:schemeClr val="tx1"/>
                </a:solidFill>
              </a:rPr>
              <a:t>如果成员本身又属一个结构体</a:t>
            </a:r>
            <a:r>
              <a:rPr lang="zh-CN" altLang="en-US" smtClean="0">
                <a:solidFill>
                  <a:schemeClr val="tx1"/>
                </a:solidFill>
              </a:rPr>
              <a:t>类型，则</a:t>
            </a:r>
            <a:r>
              <a:rPr lang="zh-CN" altLang="en-US">
                <a:solidFill>
                  <a:schemeClr val="tx1"/>
                </a:solidFill>
              </a:rPr>
              <a:t>要用若干个成员</a:t>
            </a:r>
            <a:r>
              <a:rPr lang="zh-CN" altLang="en-US" smtClean="0">
                <a:solidFill>
                  <a:schemeClr val="tx1"/>
                </a:solidFill>
              </a:rPr>
              <a:t>运算符，一级</a:t>
            </a:r>
            <a:r>
              <a:rPr lang="zh-CN" altLang="en-US">
                <a:solidFill>
                  <a:schemeClr val="tx1"/>
                </a:solidFill>
              </a:rPr>
              <a:t>一级地找到最低的一级的成员。只能对最低级的成员进行赋值或存取以及运算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(4) </a:t>
            </a:r>
            <a:r>
              <a:rPr lang="zh-CN" altLang="en-US">
                <a:solidFill>
                  <a:schemeClr val="tx1"/>
                </a:solidFill>
              </a:rPr>
              <a:t>对结构体变量的成员可以像普通变量一样进行各种运算（根据其类型决定可以进行的运算）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5) </a:t>
            </a:r>
            <a:r>
              <a:rPr lang="zh-CN" altLang="en-US">
                <a:solidFill>
                  <a:schemeClr val="tx1"/>
                </a:solidFill>
              </a:rPr>
              <a:t>同类的结构体变量可以互相</a:t>
            </a:r>
            <a:r>
              <a:rPr lang="zh-CN" altLang="en-US" smtClean="0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zh-CN" altLang="en-US" smtClean="0">
                <a:solidFill>
                  <a:schemeClr val="tx1"/>
                </a:solidFill>
              </a:rPr>
              <a:t> 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marL="338455" indent="-338455" algn="just">
              <a:lnSpc>
                <a:spcPct val="12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(6) </a:t>
            </a:r>
            <a:r>
              <a:rPr lang="zh-CN" altLang="en-US">
                <a:solidFill>
                  <a:schemeClr val="tx1"/>
                </a:solidFill>
              </a:rPr>
              <a:t>可以引用结构体变量成员的地址，也可以引用结构体变量的地址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结构体变量的地址主要用作函数参数，传递结构体变量的地址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。但不能用以下语句整体读入结构体变量。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12"/>
          <p:cNvSpPr/>
          <p:nvPr/>
        </p:nvSpPr>
        <p:spPr>
          <a:xfrm>
            <a:off x="1097123" y="1834710"/>
            <a:ext cx="8086634" cy="604671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student1.num=10010</a:t>
            </a:r>
            <a:r>
              <a:rPr lang="en-US" altLang="zh-CN" sz="1600" smtClean="0">
                <a:solidFill>
                  <a:schemeClr val="tx1"/>
                </a:solidFill>
              </a:rPr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结构体变量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num</a:t>
            </a:r>
            <a:endParaRPr lang="en-US" altLang="zh-CN" sz="1600" smtClean="0">
              <a:solidFill>
                <a:srgbClr val="008000"/>
              </a:solidFill>
            </a:endParaRPr>
          </a:p>
          <a:p>
            <a:pPr algn="just"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student1.birthday.month=6;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结构体变量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birthday</a:t>
            </a:r>
            <a:r>
              <a:rPr lang="zh-CN" altLang="en-US" sz="1600">
                <a:solidFill>
                  <a:srgbClr val="008000"/>
                </a:solidFill>
              </a:rPr>
              <a:t>中的成员</a:t>
            </a:r>
            <a:r>
              <a:rPr lang="en-US" altLang="zh-CN" sz="1600">
                <a:solidFill>
                  <a:srgbClr val="008000"/>
                </a:solidFill>
              </a:rPr>
              <a:t>month</a:t>
            </a:r>
          </a:p>
        </p:txBody>
      </p:sp>
      <p:sp>
        <p:nvSpPr>
          <p:cNvPr id="14" name="圆角矩形 12"/>
          <p:cNvSpPr/>
          <p:nvPr/>
        </p:nvSpPr>
        <p:spPr>
          <a:xfrm>
            <a:off x="1097123" y="2836458"/>
            <a:ext cx="8086634" cy="978551"/>
          </a:xfrm>
          <a:prstGeom prst="roundRect">
            <a:avLst>
              <a:gd name="adj" fmla="val 40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student2.score</a:t>
            </a:r>
            <a:r>
              <a:rPr lang="zh-CN" altLang="en-US" sz="1600">
                <a:solidFill>
                  <a:schemeClr val="tx1"/>
                </a:solidFill>
              </a:rPr>
              <a:t>＝</a:t>
            </a:r>
            <a:r>
              <a:rPr lang="en-US" altLang="zh-CN" sz="1600" smtClean="0">
                <a:solidFill>
                  <a:schemeClr val="tx1"/>
                </a:solidFill>
              </a:rPr>
              <a:t>student1.score;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赋值运算</a:t>
            </a:r>
            <a:endParaRPr lang="en-US" altLang="zh-CN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sum=student1.score+student2.score;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加法运算</a:t>
            </a:r>
            <a:endParaRPr lang="en-US" altLang="zh-CN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student1.age++;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自加运算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5" name="圆角矩形 12"/>
          <p:cNvSpPr/>
          <p:nvPr/>
        </p:nvSpPr>
        <p:spPr>
          <a:xfrm>
            <a:off x="1097123" y="4258999"/>
            <a:ext cx="8086634" cy="436417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student1=student2</a:t>
            </a:r>
            <a:r>
              <a:rPr lang="en-US" altLang="zh-CN" sz="1600" smtClean="0">
                <a:solidFill>
                  <a:schemeClr val="tx1"/>
                </a:solidFill>
              </a:rPr>
              <a:t>;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假设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和</a:t>
            </a:r>
            <a:r>
              <a:rPr lang="en-US" altLang="zh-CN" sz="1600">
                <a:solidFill>
                  <a:srgbClr val="008000"/>
                </a:solidFill>
              </a:rPr>
              <a:t>student2</a:t>
            </a:r>
            <a:r>
              <a:rPr lang="zh-CN" altLang="en-US" sz="1600">
                <a:solidFill>
                  <a:srgbClr val="008000"/>
                </a:solidFill>
              </a:rPr>
              <a:t>已定义为同类型的结构体变量</a:t>
            </a:r>
          </a:p>
        </p:txBody>
      </p:sp>
      <p:sp>
        <p:nvSpPr>
          <p:cNvPr id="16" name="圆角矩形 12"/>
          <p:cNvSpPr/>
          <p:nvPr/>
        </p:nvSpPr>
        <p:spPr>
          <a:xfrm>
            <a:off x="1097123" y="5502655"/>
            <a:ext cx="6377103" cy="768936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scanf</a:t>
            </a:r>
            <a:r>
              <a:rPr lang="en-US" altLang="zh-CN" sz="1600">
                <a:solidFill>
                  <a:schemeClr val="tx1"/>
                </a:solidFill>
              </a:rPr>
              <a:t>(″%d</a:t>
            </a:r>
            <a:r>
              <a:rPr lang="en-US" altLang="zh-CN" sz="1600" smtClean="0">
                <a:solidFill>
                  <a:schemeClr val="tx1"/>
                </a:solidFill>
              </a:rPr>
              <a:t>″,&amp;</a:t>
            </a:r>
            <a:r>
              <a:rPr lang="en-US" altLang="zh-CN" sz="1600">
                <a:solidFill>
                  <a:schemeClr val="tx1"/>
                </a:solidFill>
              </a:rPr>
              <a:t>student1.num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输入</a:t>
            </a:r>
            <a:r>
              <a:rPr lang="en-US" altLang="zh-CN" sz="1600">
                <a:solidFill>
                  <a:srgbClr val="008000"/>
                </a:solidFill>
              </a:rPr>
              <a:t>student1.num</a:t>
            </a:r>
            <a:r>
              <a:rPr lang="zh-CN" altLang="en-US" sz="1600">
                <a:solidFill>
                  <a:srgbClr val="008000"/>
                </a:solidFill>
              </a:rPr>
              <a:t>的值</a:t>
            </a:r>
            <a:endParaRPr lang="en-US" altLang="zh-CN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printf</a:t>
            </a:r>
            <a:r>
              <a:rPr lang="en-US" altLang="zh-CN" sz="1600">
                <a:solidFill>
                  <a:schemeClr val="tx1"/>
                </a:solidFill>
              </a:rPr>
              <a:t>(″%o</a:t>
            </a:r>
            <a:r>
              <a:rPr lang="en-US" altLang="zh-CN" sz="1600" smtClean="0">
                <a:solidFill>
                  <a:schemeClr val="tx1"/>
                </a:solidFill>
              </a:rPr>
              <a:t>″,&amp;</a:t>
            </a:r>
            <a:r>
              <a:rPr lang="en-US" altLang="zh-CN" sz="1600">
                <a:solidFill>
                  <a:schemeClr val="tx1"/>
                </a:solidFill>
              </a:rPr>
              <a:t>student1</a:t>
            </a:r>
            <a:r>
              <a:rPr lang="en-US" altLang="zh-CN" sz="1600" smtClean="0">
                <a:solidFill>
                  <a:schemeClr val="tx1"/>
                </a:solidFill>
              </a:rPr>
              <a:t>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输出结构体变量</a:t>
            </a:r>
            <a:r>
              <a:rPr lang="en-US" altLang="zh-CN" sz="1600">
                <a:solidFill>
                  <a:srgbClr val="008000"/>
                </a:solidFill>
              </a:rPr>
              <a:t>student1</a:t>
            </a:r>
            <a:r>
              <a:rPr lang="zh-CN" altLang="en-US" sz="1600">
                <a:solidFill>
                  <a:srgbClr val="008000"/>
                </a:solidFill>
              </a:rPr>
              <a:t>的起始地址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2"/>
          <p:cNvSpPr/>
          <p:nvPr/>
        </p:nvSpPr>
        <p:spPr>
          <a:xfrm>
            <a:off x="7599224" y="5489093"/>
            <a:ext cx="3605771" cy="782498"/>
          </a:xfrm>
          <a:prstGeom prst="roundRect">
            <a:avLst>
              <a:gd name="adj" fmla="val 1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scanf(″%d,%s,%c,%d,%f,%s\n″,&amp;student1);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05749" y="5880342"/>
            <a:ext cx="542925" cy="552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Microsoft Office PowerPoint</Application>
  <PresentationFormat>宽屏</PresentationFormat>
  <Paragraphs>499</Paragraphs>
  <Slides>32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华文隶书</vt:lpstr>
      <vt:lpstr>华文中宋</vt:lpstr>
      <vt:lpstr>微软雅黑</vt:lpstr>
      <vt:lpstr>Arial</vt:lpstr>
      <vt:lpstr>Baskerville Old Face</vt:lpstr>
      <vt:lpstr>Microsoft New Tai Lue</vt:lpstr>
      <vt:lpstr>Office 主题​​</vt:lpstr>
      <vt:lpstr>PowerPoint 演示文稿</vt:lpstr>
      <vt:lpstr>定义和使用结构体变量</vt:lpstr>
      <vt:lpstr>自己建立结构体类型</vt:lpstr>
      <vt:lpstr>自己建立结构体类型</vt:lpstr>
      <vt:lpstr>定义结构体类型变量 </vt:lpstr>
      <vt:lpstr>定义结构体类型变量 </vt:lpstr>
      <vt:lpstr>结构体变量的初始化和引用</vt:lpstr>
      <vt:lpstr>结构体变量的初始化和引用</vt:lpstr>
      <vt:lpstr>结构体变量的初始化和引用</vt:lpstr>
      <vt:lpstr>结构体变量的初始化和引用</vt:lpstr>
      <vt:lpstr>*用指针处理链表</vt:lpstr>
      <vt:lpstr>什么是链表 </vt:lpstr>
      <vt:lpstr>什么是链表 </vt:lpstr>
      <vt:lpstr>建立简单的静态链表</vt:lpstr>
      <vt:lpstr>*共用体类型</vt:lpstr>
      <vt:lpstr>什么是共用体类型</vt:lpstr>
      <vt:lpstr>引用共用体变量的方式</vt:lpstr>
      <vt:lpstr>共用体类型数据的特点</vt:lpstr>
      <vt:lpstr>共用体类型数据的特点</vt:lpstr>
      <vt:lpstr>共用体类型数据的特点</vt:lpstr>
      <vt:lpstr>PowerPoint 演示文稿</vt:lpstr>
      <vt:lpstr>使用枚举类型</vt:lpstr>
      <vt:lpstr>使用枚举类型</vt:lpstr>
      <vt:lpstr>使用枚举类型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yp</cp:lastModifiedBy>
  <cp:revision>319</cp:revision>
  <dcterms:created xsi:type="dcterms:W3CDTF">2017-08-03T06:51:00Z</dcterms:created>
  <dcterms:modified xsi:type="dcterms:W3CDTF">2020-09-28T08:16:52Z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