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Alfa Slab One" panose="02020500000000000000" charset="0"/>
      <p:regular r:id="rId17"/>
    </p:embeddedFont>
    <p:embeddedFont>
      <p:font typeface="Proxima Nova" panose="02020500000000000000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25" autoAdjust="0"/>
  </p:normalViewPr>
  <p:slideViewPr>
    <p:cSldViewPr snapToGrid="0">
      <p:cViewPr varScale="1">
        <p:scale>
          <a:sx n="134" d="100"/>
          <a:sy n="134" d="100"/>
        </p:scale>
        <p:origin x="95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185fab5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185fab5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85fab53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85fab53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12b03238c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12b03238c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a80c10c2f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a80c10c2f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12b03238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12b03238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12afb48a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12afb48a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這是建議同學使用的</a:t>
            </a:r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 err="1"/>
              <a:t>pthread</a:t>
            </a:r>
            <a:r>
              <a:rPr lang="zh-TW" altLang="en-US" dirty="0"/>
              <a:t>是一個最接近系統端的</a:t>
            </a:r>
            <a:r>
              <a:rPr lang="en-US" altLang="zh-TW" dirty="0" err="1"/>
              <a:t>api</a:t>
            </a:r>
            <a:r>
              <a:rPr lang="en-US" altLang="zh-TW" dirty="0"/>
              <a:t> </a:t>
            </a:r>
            <a:r>
              <a:rPr lang="zh-TW" altLang="en-US" dirty="0"/>
              <a:t>其中裡面有三個</a:t>
            </a:r>
            <a:r>
              <a:rPr lang="en-US" altLang="zh-TW" dirty="0"/>
              <a:t>function</a:t>
            </a:r>
            <a:r>
              <a:rPr lang="zh-TW" altLang="en-US" dirty="0"/>
              <a:t>是這次作業會使用到的 第一個</a:t>
            </a:r>
            <a:r>
              <a:rPr lang="en-US" altLang="zh-TW" dirty="0" err="1"/>
              <a:t>pthread_create</a:t>
            </a:r>
            <a:r>
              <a:rPr lang="en-US" altLang="zh-TW" dirty="0"/>
              <a:t>() </a:t>
            </a:r>
            <a:r>
              <a:rPr lang="zh-TW" altLang="en-US" dirty="0"/>
              <a:t>就是讓你拿來</a:t>
            </a:r>
            <a:r>
              <a:rPr lang="en-US" altLang="zh-TW" dirty="0"/>
              <a:t>create</a:t>
            </a:r>
            <a:r>
              <a:rPr lang="zh-TW" altLang="en-US" dirty="0"/>
              <a:t> </a:t>
            </a:r>
            <a:r>
              <a:rPr lang="en-US" altLang="zh-TW" dirty="0"/>
              <a:t>thread</a:t>
            </a:r>
            <a:r>
              <a:rPr lang="zh-TW" altLang="en-US" dirty="0"/>
              <a:t>用的 </a:t>
            </a:r>
            <a:r>
              <a:rPr lang="en-US" altLang="zh-TW" dirty="0" err="1"/>
              <a:t>pthread_join</a:t>
            </a:r>
            <a:r>
              <a:rPr lang="zh-TW" altLang="en-US" dirty="0"/>
              <a:t>是讓主執行續等待其他</a:t>
            </a:r>
            <a:r>
              <a:rPr lang="en-US" altLang="zh-TW" dirty="0"/>
              <a:t>thread</a:t>
            </a:r>
            <a:r>
              <a:rPr lang="zh-TW" altLang="en-US" dirty="0"/>
              <a:t>執行完用的</a:t>
            </a:r>
            <a:r>
              <a:rPr lang="en-US" altLang="zh-TW" dirty="0"/>
              <a:t> </a:t>
            </a:r>
            <a:r>
              <a:rPr lang="en-US" altLang="zh-TW" dirty="0" err="1"/>
              <a:t>pthread_exit</a:t>
            </a:r>
            <a:r>
              <a:rPr lang="zh-TW" altLang="en-US" dirty="0"/>
              <a:t>是當</a:t>
            </a:r>
            <a:r>
              <a:rPr lang="en-US" altLang="zh-TW" dirty="0"/>
              <a:t>thread</a:t>
            </a:r>
            <a:r>
              <a:rPr lang="zh-TW" altLang="en-US" dirty="0"/>
              <a:t>執行完之後要記得使用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12afb48a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12afb48a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然後這是讓同學能夠練習</a:t>
            </a:r>
            <a:r>
              <a:rPr lang="en-US" altLang="zh-TW" dirty="0"/>
              <a:t>thread</a:t>
            </a:r>
            <a:r>
              <a:rPr lang="zh-TW" altLang="en-US" dirty="0"/>
              <a:t>怎麼使用 的一個練習的</a:t>
            </a:r>
            <a:r>
              <a:rPr lang="en-US" altLang="zh-TW" dirty="0"/>
              <a:t>.c</a:t>
            </a:r>
            <a:r>
              <a:rPr lang="zh-TW" altLang="en-US" dirty="0"/>
              <a:t>檔案 右邊是這個</a:t>
            </a:r>
            <a:r>
              <a:rPr lang="en-US" altLang="zh-TW" dirty="0"/>
              <a:t>.c</a:t>
            </a:r>
            <a:r>
              <a:rPr lang="zh-TW" altLang="en-US" dirty="0"/>
              <a:t>檔的執行結果 記得在執行檔案時需要加上</a:t>
            </a:r>
            <a:r>
              <a:rPr lang="en-US" altLang="zh-TW" dirty="0"/>
              <a:t>-</a:t>
            </a:r>
            <a:r>
              <a:rPr lang="en-US" altLang="zh-TW" dirty="0" err="1"/>
              <a:t>lpthread</a:t>
            </a:r>
            <a:r>
              <a:rPr lang="zh-TW" altLang="en-US" dirty="0"/>
              <a:t>連結</a:t>
            </a:r>
            <a:r>
              <a:rPr lang="en-US" altLang="zh-TW" dirty="0" err="1"/>
              <a:t>pthread</a:t>
            </a:r>
            <a:r>
              <a:rPr lang="zh-TW" altLang="en-US" dirty="0"/>
              <a:t>這個函式庫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12b03238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12b03238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03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12b03238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12b03238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12b03238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12b03238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12b03238c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12b03238c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口頭說明 n k 的意思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12b03238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12b03238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有兩個input1.txt  input2.txt 口頭說明</a:t>
            </a:r>
            <a:br>
              <a:rPr lang="zh-TW" dirty="0"/>
            </a:br>
            <a:r>
              <a:rPr lang="zh-TW" dirty="0"/>
              <a:t>一個10000個integers, value 介於 0 到 900000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12b03238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12b03238c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000"/>
              <a:buFont typeface="Alfa Slab One"/>
              <a:buNone/>
              <a:defRPr sz="3000">
                <a:solidFill>
                  <a:srgbClr val="4285F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pc-tutorials.llnl.gov/posix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177"/>
              <a:t>OS HW3 </a:t>
            </a:r>
            <a:endParaRPr sz="5177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88"/>
              <a:t>Multi-Threading Programming</a:t>
            </a:r>
            <a:endParaRPr sz="4288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259900" y="3152350"/>
            <a:ext cx="8520600" cy="17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Operating System 110 Fall </a:t>
            </a:r>
            <a:br>
              <a:rPr lang="zh-TW"/>
            </a:br>
            <a:r>
              <a:rPr lang="zh-TW"/>
              <a:t>Professor: W.J. TSAI </a:t>
            </a:r>
            <a:br>
              <a:rPr lang="zh-TW"/>
            </a:br>
            <a:br>
              <a:rPr lang="zh-TW"/>
            </a:br>
            <a:r>
              <a:rPr lang="zh-TW" sz="1800"/>
              <a:t>TA. 張皓雲</a:t>
            </a:r>
            <a:r>
              <a:rPr lang="zh-TW"/>
              <a:t> </a:t>
            </a:r>
            <a:r>
              <a:rPr lang="zh-TW" sz="1800"/>
              <a:t>姚淨云 林孟學 王彥珽 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Proxima Nova"/>
                <a:ea typeface="Proxima Nova"/>
                <a:cs typeface="Proxima Nova"/>
                <a:sym typeface="Proxima Nova"/>
              </a:rPr>
              <a:t>1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/>
              <a:t>Input/output format</a:t>
            </a:r>
            <a:endParaRPr sz="3200"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 b="1"/>
              <a:t>Input format:</a:t>
            </a:r>
            <a:endParaRPr sz="2200" b="1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All elements will separated by space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Largest input: 1,000,000 integers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Integer value was random from 0 to 1000000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Proxima Nova"/>
                <a:ea typeface="Proxima Nova"/>
                <a:cs typeface="Proxima Nova"/>
                <a:sym typeface="Proxima Nova"/>
              </a:rPr>
              <a:t>10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b="50746"/>
          <a:stretch/>
        </p:blipFill>
        <p:spPr>
          <a:xfrm>
            <a:off x="1052250" y="2887925"/>
            <a:ext cx="7039476" cy="20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/>
              <a:t>Input/output format</a:t>
            </a:r>
            <a:endParaRPr sz="3200"/>
          </a:p>
        </p:txBody>
      </p:sp>
      <p:sp>
        <p:nvSpPr>
          <p:cNvPr id="135" name="Google Shape;13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Proxima Nova"/>
                <a:ea typeface="Proxima Nova"/>
                <a:cs typeface="Proxima Nova"/>
                <a:sym typeface="Proxima Nova"/>
              </a:rPr>
              <a:t>11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t="507"/>
          <a:stretch/>
        </p:blipFill>
        <p:spPr>
          <a:xfrm>
            <a:off x="726238" y="1740425"/>
            <a:ext cx="3643176" cy="285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178150" y="1217213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roxima Nova"/>
              <a:buChar char="●"/>
            </a:pPr>
            <a:r>
              <a:rPr lang="zh-TW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 format: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569938" y="4533625"/>
            <a:ext cx="3955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output_{ST, MT}_{1, 2}.txt</a:t>
            </a:r>
            <a:endParaRPr sz="2200"/>
          </a:p>
        </p:txBody>
      </p:sp>
      <p:sp>
        <p:nvSpPr>
          <p:cNvPr id="139" name="Google Shape;139;p22"/>
          <p:cNvSpPr txBox="1"/>
          <p:nvPr/>
        </p:nvSpPr>
        <p:spPr>
          <a:xfrm>
            <a:off x="4452650" y="2794913"/>
            <a:ext cx="45075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1.    Use SPACE between every two numbers</a:t>
            </a:r>
            <a:endParaRPr sz="17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7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2.   No need newline</a:t>
            </a:r>
            <a:endParaRPr sz="17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311700" y="58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/>
              <a:t>Requirements</a:t>
            </a:r>
            <a:endParaRPr sz="3200"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311700" y="738675"/>
            <a:ext cx="87657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242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zh-TW" sz="1950" dirty="0"/>
              <a:t>The sorting threads should use </a:t>
            </a:r>
            <a:r>
              <a:rPr lang="zh-TW" sz="1950" b="1" dirty="0"/>
              <a:t>the same</a:t>
            </a:r>
            <a:r>
              <a:rPr lang="zh-TW" sz="1950" dirty="0"/>
              <a:t> sorting algorithm as the single-thread program.</a:t>
            </a:r>
            <a:endParaRPr sz="1950" dirty="0"/>
          </a:p>
          <a:p>
            <a:pPr marL="457200" lvl="0" indent="-35242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zh-TW" sz="1950" dirty="0"/>
              <a:t>Multi-thread sorting should be much faster than Single-thread sorting, and their results must be exactly the same.</a:t>
            </a:r>
            <a:endParaRPr sz="1950" dirty="0"/>
          </a:p>
          <a:p>
            <a:pPr marL="457200" lvl="0" indent="-35242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zh-TW" sz="1950" dirty="0"/>
              <a:t>Write your codes in</a:t>
            </a:r>
            <a:r>
              <a:rPr lang="zh-TW" sz="1950" b="1" dirty="0">
                <a:solidFill>
                  <a:srgbClr val="FF0000"/>
                </a:solidFill>
              </a:rPr>
              <a:t> c/c++</a:t>
            </a:r>
            <a:endParaRPr sz="1950" b="1" dirty="0">
              <a:solidFill>
                <a:srgbClr val="FF0000"/>
              </a:solidFill>
            </a:endParaRPr>
          </a:p>
          <a:p>
            <a:pPr marL="457200" lvl="0" indent="-35242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zh-TW" sz="1950" dirty="0"/>
              <a:t>You need to hand in one single-thread version and the other multithread version. Put </a:t>
            </a:r>
            <a:r>
              <a:rPr lang="zh-TW" sz="1950" b="1" dirty="0">
                <a:solidFill>
                  <a:srgbClr val="FF0000"/>
                </a:solidFill>
              </a:rPr>
              <a:t>studentID_ST.c(.cpp), studentID_MT_best.c(.cpp), studentID_MT_worst.c(.cpp) and studentID_report.pdf</a:t>
            </a:r>
            <a:r>
              <a:rPr lang="zh-TW" sz="1950" dirty="0"/>
              <a:t> into the same compressed file without folder.</a:t>
            </a:r>
            <a:endParaRPr sz="1950" dirty="0"/>
          </a:p>
          <a:p>
            <a:pPr marL="457200" lvl="0" indent="-35242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zh-TW" sz="1950" dirty="0"/>
              <a:t>The type of compressed file must be “</a:t>
            </a:r>
            <a:r>
              <a:rPr lang="zh-TW" sz="1950" b="1" dirty="0">
                <a:solidFill>
                  <a:srgbClr val="FF0000"/>
                </a:solidFill>
              </a:rPr>
              <a:t>studentID_hw3.zip</a:t>
            </a:r>
            <a:r>
              <a:rPr lang="zh-TW" sz="1950" dirty="0"/>
              <a:t>”</a:t>
            </a:r>
            <a:endParaRPr sz="1950" dirty="0"/>
          </a:p>
          <a:p>
            <a:pPr marL="457200" lvl="0" indent="-35242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Char char="●"/>
            </a:pPr>
            <a:r>
              <a:rPr lang="zh-TW" sz="1950" b="1" dirty="0">
                <a:solidFill>
                  <a:srgbClr val="FF0000"/>
                </a:solidFill>
              </a:rPr>
              <a:t>Use Ubuntu or NYCU work station as your environment.</a:t>
            </a:r>
            <a:endParaRPr sz="1950" b="1" strike="sngStrike" dirty="0">
              <a:solidFill>
                <a:srgbClr val="FF0000"/>
              </a:solidFill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Proxima Nova"/>
                <a:ea typeface="Proxima Nova"/>
                <a:cs typeface="Proxima Nova"/>
                <a:sym typeface="Proxima Nova"/>
              </a:rPr>
              <a:t>12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/>
              <a:t>Requirements</a:t>
            </a:r>
            <a:endParaRPr sz="3200"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242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zh-TW" sz="1950"/>
              <a:t>The compressed file needs to be compressed as follows: </a:t>
            </a:r>
            <a:endParaRPr sz="1950"/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950"/>
          </a:p>
        </p:txBody>
      </p:sp>
      <p:sp>
        <p:nvSpPr>
          <p:cNvPr id="153" name="Google Shape;15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t="2286" r="862" b="38771"/>
          <a:stretch/>
        </p:blipFill>
        <p:spPr>
          <a:xfrm>
            <a:off x="1661850" y="2301875"/>
            <a:ext cx="5820275" cy="16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311700" y="210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/>
              <a:t>Grading</a:t>
            </a:r>
            <a:endParaRPr sz="3200"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311700" y="927925"/>
            <a:ext cx="87093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 dirty="0"/>
              <a:t>Total score: 100 pts. </a:t>
            </a:r>
            <a:r>
              <a:rPr lang="zh-TW" sz="2000" b="1" dirty="0">
                <a:solidFill>
                  <a:srgbClr val="FF0000"/>
                </a:solidFill>
              </a:rPr>
              <a:t>COPY WILL GET 0 POINT!</a:t>
            </a:r>
            <a:endParaRPr sz="2000" b="1" dirty="0">
              <a:solidFill>
                <a:srgbClr val="FF0000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 dirty="0"/>
              <a:t>Single-thread program: 20 pts (correctness)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 dirty="0"/>
              <a:t>Two Multi-thread programs: 40 pts (correctness) 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 dirty="0"/>
              <a:t>Report: 40 pts 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 dirty="0"/>
              <a:t>Incorrect file format: -10 pts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 dirty="0"/>
              <a:t>Use FILE I/O: -5 pts</a:t>
            </a:r>
            <a:endParaRPr sz="2000"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 dirty="0"/>
              <a:t>Deadline: </a:t>
            </a:r>
            <a:r>
              <a:rPr lang="zh-TW" sz="2000" b="1" dirty="0"/>
              <a:t>2021/12/1 (Wed) 23:59 </a:t>
            </a:r>
            <a:endParaRPr sz="2000" b="1" dirty="0">
              <a:solidFill>
                <a:schemeClr val="accent3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 b="1" dirty="0">
                <a:solidFill>
                  <a:srgbClr val="FF0000"/>
                </a:solidFill>
              </a:rPr>
              <a:t>Late submission will get a -20% point per day.</a:t>
            </a:r>
            <a:endParaRPr sz="2000" b="1" dirty="0">
              <a:solidFill>
                <a:srgbClr val="FF0000"/>
              </a:solidFill>
            </a:endParaRPr>
          </a:p>
        </p:txBody>
      </p:sp>
      <p:sp>
        <p:nvSpPr>
          <p:cNvPr id="161" name="Google Shape;16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Proxima Nova"/>
                <a:ea typeface="Proxima Nova"/>
                <a:cs typeface="Proxima Nova"/>
                <a:sym typeface="Proxima Nova"/>
              </a:rPr>
              <a:t>14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00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20"/>
              <a:t>APIs</a:t>
            </a:r>
            <a:endParaRPr sz="322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327800"/>
            <a:ext cx="8520600" cy="3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 b="1" dirty="0"/>
              <a:t>Thread management: &lt;pthread.h&gt;</a:t>
            </a:r>
            <a:r>
              <a:rPr lang="zh-TW" sz="2200" dirty="0"/>
              <a:t> </a:t>
            </a:r>
            <a:endParaRPr sz="2200" dirty="0"/>
          </a:p>
          <a:p>
            <a:pPr marL="9144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 dirty="0"/>
              <a:t>pthread_create </a:t>
            </a:r>
            <a:endParaRPr sz="2200" dirty="0"/>
          </a:p>
          <a:p>
            <a:pPr marL="9144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 dirty="0"/>
              <a:t>pthread_join</a:t>
            </a:r>
            <a:endParaRPr sz="2200" dirty="0"/>
          </a:p>
          <a:p>
            <a:pPr marL="9144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 dirty="0"/>
              <a:t>pthread_exit</a:t>
            </a:r>
            <a:endParaRPr sz="2200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 b="1" dirty="0"/>
              <a:t>Reference:</a:t>
            </a:r>
            <a:br>
              <a:rPr lang="zh-TW" sz="2200" dirty="0"/>
            </a:br>
            <a:r>
              <a:rPr lang="zh-TW" sz="2200" u="sng" dirty="0">
                <a:solidFill>
                  <a:schemeClr val="hlink"/>
                </a:solidFill>
                <a:hlinkClick r:id="rId3"/>
              </a:rPr>
              <a:t>POSIX Threads Programming | LLNL HPC Tutorials</a:t>
            </a:r>
            <a:endParaRPr sz="2200"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Proxima Nova"/>
                <a:ea typeface="Proxima Nova"/>
                <a:cs typeface="Proxima Nova"/>
                <a:sym typeface="Proxima Nova"/>
              </a:rPr>
              <a:t>2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266325" y="445025"/>
            <a:ext cx="894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20"/>
              <a:t>Exercise - Hello Thread</a:t>
            </a:r>
            <a:endParaRPr sz="322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91800" y="1078375"/>
            <a:ext cx="23835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200" b="1"/>
              <a:t>hello_thread</a:t>
            </a:r>
            <a:r>
              <a:rPr lang="zh-TW" sz="2200"/>
              <a:t>.</a:t>
            </a:r>
            <a:r>
              <a:rPr lang="zh-TW" sz="2200" b="1"/>
              <a:t>c</a:t>
            </a:r>
            <a:endParaRPr sz="2200" b="1"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519683" y="46629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Proxima Nova"/>
                <a:ea typeface="Proxima Nova"/>
                <a:cs typeface="Proxima Nova"/>
                <a:sym typeface="Proxima Nova"/>
              </a:rPr>
              <a:t>3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230175" y="1577613"/>
            <a:ext cx="17457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zh-TW" sz="2200" b="1"/>
              <a:t>Output</a:t>
            </a:r>
            <a:endParaRPr sz="2029" b="1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50" y="1205275"/>
            <a:ext cx="311700" cy="3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250" y="1658400"/>
            <a:ext cx="311700" cy="3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2250" y="2089125"/>
            <a:ext cx="481814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550" y="1577625"/>
            <a:ext cx="3290968" cy="33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962250" y="2963325"/>
            <a:ext cx="4818000" cy="8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dirty="0">
                <a:solidFill>
                  <a:schemeClr val="accent3"/>
                </a:solidFill>
              </a:rPr>
              <a:t>You don’t need to submit hello_thread.c and put screenshot in report. 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dirty="0"/>
              <a:t>HW3-</a:t>
            </a:r>
            <a:r>
              <a:rPr lang="en-US" altLang="zh-TW" sz="3200" dirty="0"/>
              <a:t>1</a:t>
            </a:r>
            <a:r>
              <a:rPr lang="zh-TW" sz="3200" dirty="0"/>
              <a:t>  </a:t>
            </a:r>
            <a:r>
              <a:rPr lang="en-US" altLang="zh-TW" sz="3200" dirty="0"/>
              <a:t>Single-threaded</a:t>
            </a:r>
            <a:r>
              <a:rPr lang="zh-TW" sz="3200" dirty="0"/>
              <a:t> Sorting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Proxima Nova"/>
                <a:ea typeface="Proxima Nova"/>
                <a:cs typeface="Proxima Nova"/>
                <a:sym typeface="Proxima Nova"/>
              </a:rPr>
              <a:t>4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t="2171"/>
          <a:stretch/>
        </p:blipFill>
        <p:spPr>
          <a:xfrm>
            <a:off x="1488875" y="1045125"/>
            <a:ext cx="6025349" cy="38872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2DAB669-E761-478D-AEFC-313EA5359410}"/>
              </a:ext>
            </a:extLst>
          </p:cNvPr>
          <p:cNvSpPr/>
          <p:nvPr/>
        </p:nvSpPr>
        <p:spPr>
          <a:xfrm>
            <a:off x="1488875" y="2121694"/>
            <a:ext cx="130336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1B5F41-07D0-4925-8794-4A28A947A3BB}"/>
              </a:ext>
            </a:extLst>
          </p:cNvPr>
          <p:cNvSpPr/>
          <p:nvPr/>
        </p:nvSpPr>
        <p:spPr>
          <a:xfrm>
            <a:off x="3750469" y="2121694"/>
            <a:ext cx="571500" cy="207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A66C7E-88E9-49E5-BBAC-D06022D2209E}"/>
              </a:ext>
            </a:extLst>
          </p:cNvPr>
          <p:cNvSpPr/>
          <p:nvPr/>
        </p:nvSpPr>
        <p:spPr>
          <a:xfrm>
            <a:off x="3094246" y="2120343"/>
            <a:ext cx="5990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F90B1-0BB9-42D0-ABF2-47899EF8B7AF}"/>
              </a:ext>
            </a:extLst>
          </p:cNvPr>
          <p:cNvSpPr/>
          <p:nvPr/>
        </p:nvSpPr>
        <p:spPr>
          <a:xfrm>
            <a:off x="4690373" y="2168998"/>
            <a:ext cx="599074" cy="183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EDD44E-2B2F-4D46-8D57-64ED29D004FD}"/>
              </a:ext>
            </a:extLst>
          </p:cNvPr>
          <p:cNvSpPr/>
          <p:nvPr/>
        </p:nvSpPr>
        <p:spPr>
          <a:xfrm>
            <a:off x="5358313" y="2145345"/>
            <a:ext cx="663867" cy="183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815B13-9B91-4EFA-A7D9-5787DB047D5B}"/>
              </a:ext>
            </a:extLst>
          </p:cNvPr>
          <p:cNvSpPr/>
          <p:nvPr/>
        </p:nvSpPr>
        <p:spPr>
          <a:xfrm>
            <a:off x="6201760" y="2157170"/>
            <a:ext cx="1177734" cy="220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1826AA-9BA8-4B30-B267-B8D606CD9685}"/>
              </a:ext>
            </a:extLst>
          </p:cNvPr>
          <p:cNvSpPr/>
          <p:nvPr/>
        </p:nvSpPr>
        <p:spPr>
          <a:xfrm>
            <a:off x="2572735" y="3074475"/>
            <a:ext cx="1177734" cy="183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7ACA78-F2B7-4CEE-A0CD-2CF2B5487748}"/>
              </a:ext>
            </a:extLst>
          </p:cNvPr>
          <p:cNvSpPr/>
          <p:nvPr/>
        </p:nvSpPr>
        <p:spPr>
          <a:xfrm>
            <a:off x="4050506" y="4160325"/>
            <a:ext cx="1039910" cy="183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3BBCA0-D74D-4028-933C-6FD7F04AB0AD}"/>
              </a:ext>
            </a:extLst>
          </p:cNvPr>
          <p:cNvSpPr/>
          <p:nvPr/>
        </p:nvSpPr>
        <p:spPr>
          <a:xfrm>
            <a:off x="5112390" y="3049249"/>
            <a:ext cx="1302697" cy="183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CEC7C98-8841-47E3-87F4-907AAE4E53EE}"/>
              </a:ext>
            </a:extLst>
          </p:cNvPr>
          <p:cNvSpPr txBox="1"/>
          <p:nvPr/>
        </p:nvSpPr>
        <p:spPr>
          <a:xfrm>
            <a:off x="1547711" y="2095041"/>
            <a:ext cx="148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D620EAE-E2EF-4262-91FA-2FB68B1B02C2}"/>
              </a:ext>
            </a:extLst>
          </p:cNvPr>
          <p:cNvSpPr txBox="1"/>
          <p:nvPr/>
        </p:nvSpPr>
        <p:spPr>
          <a:xfrm>
            <a:off x="3487297" y="2095041"/>
            <a:ext cx="148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B97938A-B53F-4238-8CC1-B2F017E47F48}"/>
              </a:ext>
            </a:extLst>
          </p:cNvPr>
          <p:cNvSpPr txBox="1"/>
          <p:nvPr/>
        </p:nvSpPr>
        <p:spPr>
          <a:xfrm>
            <a:off x="5923513" y="2095041"/>
            <a:ext cx="148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3F73B25-5169-4ADE-97A9-F7B628A6AF1C}"/>
              </a:ext>
            </a:extLst>
          </p:cNvPr>
          <p:cNvSpPr txBox="1"/>
          <p:nvPr/>
        </p:nvSpPr>
        <p:spPr>
          <a:xfrm>
            <a:off x="2473082" y="2958492"/>
            <a:ext cx="148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Merge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FB00842-72EF-4FE6-A188-60F79195615D}"/>
              </a:ext>
            </a:extLst>
          </p:cNvPr>
          <p:cNvSpPr txBox="1"/>
          <p:nvPr/>
        </p:nvSpPr>
        <p:spPr>
          <a:xfrm>
            <a:off x="5019888" y="2973644"/>
            <a:ext cx="148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Merge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54727E3-69E1-431C-9E88-F004691EEBD3}"/>
              </a:ext>
            </a:extLst>
          </p:cNvPr>
          <p:cNvSpPr txBox="1"/>
          <p:nvPr/>
        </p:nvSpPr>
        <p:spPr>
          <a:xfrm>
            <a:off x="3870613" y="4098375"/>
            <a:ext cx="148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Merge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383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-105275" y="392075"/>
            <a:ext cx="941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 dirty="0"/>
              <a:t>HW3-1  Single-threaded Sorting</a:t>
            </a:r>
            <a:endParaRPr sz="3200"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2"/>
          </p:nvPr>
        </p:nvSpPr>
        <p:spPr>
          <a:xfrm>
            <a:off x="4746907" y="392075"/>
            <a:ext cx="4687715" cy="4959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7345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should implement: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47344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zh-TW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STDIN (e.g. scanf, cin)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47344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altLang="zh-TW" sz="2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buble_sort</a:t>
            </a:r>
            <a:r>
              <a:rPr lang="zh-TW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(use brute‐force methods)</a:t>
            </a:r>
            <a:endParaRPr lang="en-US" altLang="zh-TW"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47344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 function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47344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zh-TW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STDOUT (e.g. printf, cout)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7345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●"/>
            </a:pPr>
            <a:r>
              <a:rPr lang="en-US" altLang="zh-TW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 NOT USE FILE I/O !</a:t>
            </a:r>
          </a:p>
          <a:p>
            <a:pPr marL="457200" lvl="0" indent="-347345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●"/>
            </a:pPr>
            <a:r>
              <a:rPr lang="en-US" sz="2000" b="1" dirty="0">
                <a:solidFill>
                  <a:srgbClr val="FF0000"/>
                </a:solidFill>
              </a:rPr>
              <a:t>Single thread’s partitions should be the same to multithread’s  partitions.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DA07ED0-DF12-4594-87EB-9ED4A72A6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57" y="1193668"/>
            <a:ext cx="4189886" cy="38091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HW3-2  Multithreaded Sorting</a:t>
            </a:r>
            <a:endParaRPr sz="320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Proxima Nova"/>
                <a:ea typeface="Proxima Nova"/>
                <a:cs typeface="Proxima Nova"/>
                <a:sym typeface="Proxima Nova"/>
              </a:rPr>
              <a:t>6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t="2171"/>
          <a:stretch/>
        </p:blipFill>
        <p:spPr>
          <a:xfrm>
            <a:off x="1488875" y="1045125"/>
            <a:ext cx="6025349" cy="388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24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Multithreaded Sorting</a:t>
            </a:r>
            <a:endParaRPr sz="320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824100"/>
            <a:ext cx="8520600" cy="42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 dirty="0"/>
              <a:t>A list of integers is divided into several smaller lists.</a:t>
            </a:r>
            <a:endParaRPr sz="1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 dirty="0"/>
              <a:t>Using different threads (</a:t>
            </a:r>
            <a:r>
              <a:rPr lang="zh-TW" sz="1700" b="1" dirty="0"/>
              <a:t>sorting thread</a:t>
            </a:r>
            <a:r>
              <a:rPr lang="zh-TW" sz="1200" b="1" dirty="0"/>
              <a:t>1 </a:t>
            </a:r>
            <a:r>
              <a:rPr lang="zh-TW" sz="1700" b="1" dirty="0"/>
              <a:t>~ sorting thread</a:t>
            </a:r>
            <a:r>
              <a:rPr lang="zh-TW" sz="1200" b="1" dirty="0"/>
              <a:t>n</a:t>
            </a:r>
            <a:r>
              <a:rPr lang="zh-TW" sz="1700" dirty="0"/>
              <a:t>) sort each sublist using any brute‐force methods (e.g., bubble sort).</a:t>
            </a:r>
            <a:endParaRPr sz="1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 dirty="0"/>
              <a:t>The several sublists are then merged into a single sorted list by threads (</a:t>
            </a:r>
            <a:r>
              <a:rPr lang="zh-TW" sz="1700" b="1" dirty="0"/>
              <a:t>merging thread</a:t>
            </a:r>
            <a:r>
              <a:rPr lang="zh-TW" sz="1200" b="1" dirty="0"/>
              <a:t>1</a:t>
            </a:r>
            <a:r>
              <a:rPr lang="zh-TW" sz="1700" b="1" dirty="0"/>
              <a:t> ~ merging thread</a:t>
            </a:r>
            <a:r>
              <a:rPr lang="zh-TW" sz="1200" b="1" dirty="0"/>
              <a:t>k</a:t>
            </a:r>
            <a:r>
              <a:rPr lang="zh-TW" sz="1700" dirty="0"/>
              <a:t>.</a:t>
            </a:r>
            <a:endParaRPr sz="1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 dirty="0"/>
              <a:t>You should implement:</a:t>
            </a:r>
            <a:endParaRPr sz="1700" dirty="0"/>
          </a:p>
          <a:p>
            <a:pPr marL="9144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sz="1300" b="1" dirty="0"/>
              <a:t>STDIN</a:t>
            </a:r>
            <a:r>
              <a:rPr lang="zh-TW" sz="1300" dirty="0"/>
              <a:t> (e.g. scanf, cin)</a:t>
            </a:r>
            <a:endParaRPr sz="1300" dirty="0"/>
          </a:p>
          <a:p>
            <a:pPr marL="9144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sz="1300" b="1" dirty="0"/>
              <a:t>Sorting thread function</a:t>
            </a:r>
            <a:r>
              <a:rPr lang="zh-TW" sz="1300" dirty="0"/>
              <a:t> (Use brute‐force methods, e.g., bubble sort)</a:t>
            </a:r>
            <a:endParaRPr sz="1300" dirty="0"/>
          </a:p>
          <a:p>
            <a:pPr marL="9144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sz="1300" b="1" dirty="0"/>
              <a:t>Merge thread function</a:t>
            </a:r>
            <a:r>
              <a:rPr lang="zh-TW" sz="1300" dirty="0"/>
              <a:t> (Use simple merge sort for merging two sublists)</a:t>
            </a:r>
            <a:endParaRPr sz="1300" dirty="0"/>
          </a:p>
          <a:p>
            <a:pPr marL="9144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sz="1300" b="1" dirty="0"/>
              <a:t>Thread management</a:t>
            </a:r>
            <a:endParaRPr sz="1300" dirty="0"/>
          </a:p>
          <a:p>
            <a:pPr marL="9144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sz="1300" b="1" dirty="0"/>
              <a:t>STDOUT</a:t>
            </a:r>
            <a:r>
              <a:rPr lang="zh-TW" sz="1300" dirty="0"/>
              <a:t> (e.g. printf, cout)</a:t>
            </a:r>
            <a:endParaRPr sz="1300" b="1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●"/>
            </a:pPr>
            <a:r>
              <a:rPr lang="zh-TW" sz="1700" b="1" dirty="0">
                <a:solidFill>
                  <a:srgbClr val="FF0000"/>
                </a:solidFill>
              </a:rPr>
              <a:t>DO NOT USE FILE I/O !</a:t>
            </a:r>
            <a:endParaRPr sz="1700" b="1" dirty="0">
              <a:solidFill>
                <a:srgbClr val="FF0000"/>
              </a:solidFill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Proxima Nova"/>
                <a:ea typeface="Proxima Nova"/>
                <a:cs typeface="Proxima Nova"/>
                <a:sym typeface="Proxima Nova"/>
              </a:rPr>
              <a:t>7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/>
              <a:t>Compile &amp; Run Commands</a:t>
            </a:r>
            <a:endParaRPr sz="320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082025"/>
            <a:ext cx="8520600" cy="3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 b="1" dirty="0"/>
              <a:t>Compile:</a:t>
            </a:r>
            <a:endParaRPr sz="2000" b="1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 dirty="0"/>
              <a:t>(single-thread) $ g++ -o studentID_ST studentID_ST.c</a:t>
            </a:r>
            <a:endParaRPr sz="20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 dirty="0"/>
              <a:t>(multi-thread) $ g++ -o studentID_MT studentID_MT.c -lpthread</a:t>
            </a:r>
            <a:endParaRPr sz="2000" dirty="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zh-TW" sz="2000" b="1" dirty="0"/>
              <a:t>Run:</a:t>
            </a:r>
            <a:endParaRPr sz="2000" b="1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 dirty="0"/>
              <a:t>(single-thread) $ time ./studentID_ST &lt; input1.txt &gt; output1_ST.txt</a:t>
            </a:r>
            <a:endParaRPr sz="20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 dirty="0"/>
              <a:t>(multi-thread) $ time ./studentID_MT &lt; input1.txt &gt; output1_MT.txt</a:t>
            </a:r>
            <a:endParaRPr sz="2000" dirty="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zh-TW" sz="2000" b="1" dirty="0"/>
              <a:t>Environment</a:t>
            </a:r>
            <a:endParaRPr sz="2000" b="1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 dirty="0"/>
              <a:t>You should run your code on the multiple CPU.</a:t>
            </a:r>
            <a:endParaRPr dirty="0"/>
          </a:p>
        </p:txBody>
      </p:sp>
      <p:sp>
        <p:nvSpPr>
          <p:cNvPr id="108" name="Google Shape;10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Proxima Nova"/>
                <a:ea typeface="Proxima Nova"/>
                <a:cs typeface="Proxima Nova"/>
                <a:sym typeface="Proxima Nova"/>
              </a:rPr>
              <a:t>8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16" y="1760813"/>
            <a:ext cx="8184458" cy="1001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340" y="2875496"/>
            <a:ext cx="8184276" cy="100102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/>
              <a:t>Compile &amp; Run Commands</a:t>
            </a:r>
            <a:endParaRPr sz="3200"/>
          </a:p>
        </p:txBody>
      </p:sp>
      <p:sp>
        <p:nvSpPr>
          <p:cNvPr id="116" name="Google Shape;11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Proxima Nova"/>
                <a:ea typeface="Proxima Nova"/>
                <a:cs typeface="Proxima Nova"/>
                <a:sym typeface="Proxima Nova"/>
              </a:rPr>
              <a:t>9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235500" y="2367995"/>
            <a:ext cx="1514100" cy="4362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235500" y="3512439"/>
            <a:ext cx="1514100" cy="4077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97501" y="1199400"/>
            <a:ext cx="757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roxima Nova"/>
              <a:buChar char="●"/>
            </a:pPr>
            <a:r>
              <a:rPr lang="zh-TW" sz="22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Performance between single thread and multi thread:</a:t>
            </a:r>
            <a:endParaRPr b="1"/>
          </a:p>
        </p:txBody>
      </p:sp>
      <p:sp>
        <p:nvSpPr>
          <p:cNvPr id="120" name="Google Shape;120;p20"/>
          <p:cNvSpPr txBox="1"/>
          <p:nvPr/>
        </p:nvSpPr>
        <p:spPr>
          <a:xfrm>
            <a:off x="97501" y="3865625"/>
            <a:ext cx="789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roxima Nova"/>
              <a:buChar char="●"/>
            </a:pPr>
            <a:r>
              <a:rPr lang="zh-TW" sz="22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Find the difference between answer and your output:</a:t>
            </a:r>
            <a:endParaRPr b="1"/>
          </a:p>
        </p:txBody>
      </p:sp>
      <p:sp>
        <p:nvSpPr>
          <p:cNvPr id="121" name="Google Shape;121;p20"/>
          <p:cNvSpPr txBox="1"/>
          <p:nvPr/>
        </p:nvSpPr>
        <p:spPr>
          <a:xfrm>
            <a:off x="173700" y="4245450"/>
            <a:ext cx="76590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9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diff --suppress-common-lines answer{1,2}.txt ouput{1, 2}.txt (answer{1, 2}.txt is provided by TA)</a:t>
            </a: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1003</Words>
  <Application>Microsoft Office PowerPoint</Application>
  <PresentationFormat>如螢幕大小 (16:9)</PresentationFormat>
  <Paragraphs>100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Proxima Nova</vt:lpstr>
      <vt:lpstr>Arial</vt:lpstr>
      <vt:lpstr>Alfa Slab One</vt:lpstr>
      <vt:lpstr>新細明體</vt:lpstr>
      <vt:lpstr>Gameday</vt:lpstr>
      <vt:lpstr>OS HW3  Multi-Threading Programming</vt:lpstr>
      <vt:lpstr>APIs</vt:lpstr>
      <vt:lpstr>Exercise - Hello Thread</vt:lpstr>
      <vt:lpstr>HW3-1  Single-threaded Sorting</vt:lpstr>
      <vt:lpstr>HW3-1  Single-threaded Sorting</vt:lpstr>
      <vt:lpstr>HW3-2  Multithreaded Sorting</vt:lpstr>
      <vt:lpstr>Multithreaded Sorting</vt:lpstr>
      <vt:lpstr>Compile &amp; Run Commands</vt:lpstr>
      <vt:lpstr>Compile &amp; Run Commands</vt:lpstr>
      <vt:lpstr>Input/output format</vt:lpstr>
      <vt:lpstr>Input/output format</vt:lpstr>
      <vt:lpstr>Requirements</vt:lpstr>
      <vt:lpstr>Requirements</vt:lpstr>
      <vt:lpstr>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HW3  Multi-Threading Programming</dc:title>
  <dc:creator>haoyuan</dc:creator>
  <cp:lastModifiedBy>張皓雲</cp:lastModifiedBy>
  <cp:revision>8</cp:revision>
  <dcterms:modified xsi:type="dcterms:W3CDTF">2021-11-17T03:49:39Z</dcterms:modified>
</cp:coreProperties>
</file>