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98" r:id="rId3"/>
    <p:sldId id="299" r:id="rId4"/>
    <p:sldId id="315" r:id="rId5"/>
    <p:sldId id="300" r:id="rId6"/>
    <p:sldId id="302" r:id="rId7"/>
    <p:sldId id="304" r:id="rId8"/>
    <p:sldId id="308" r:id="rId9"/>
    <p:sldId id="313" r:id="rId10"/>
    <p:sldId id="310" r:id="rId11"/>
    <p:sldId id="314" r:id="rId12"/>
    <p:sldId id="319" r:id="rId13"/>
    <p:sldId id="316" r:id="rId14"/>
    <p:sldId id="277" r:id="rId15"/>
    <p:sldId id="278" r:id="rId16"/>
  </p:sldIdLst>
  <p:sldSz cx="9144000" cy="5143500" type="screen16x9"/>
  <p:notesSz cx="6858000" cy="9144000"/>
  <p:embeddedFontLst>
    <p:embeddedFont>
      <p:font typeface="PT Sans Narrow" panose="02020500000000000000" charset="0"/>
      <p:regular r:id="rId18"/>
      <p:bold r:id="rId19"/>
    </p:embeddedFont>
    <p:embeddedFont>
      <p:font typeface="Showcard Gothic" panose="04020904020102020604" pitchFamily="82" charset="0"/>
      <p:regular r:id="rId20"/>
    </p:embeddedFont>
    <p:embeddedFont>
      <p:font typeface="微軟正黑體" panose="020B0604030504040204" pitchFamily="34" charset="-120"/>
      <p:regular r:id="rId21"/>
      <p:bold r:id="rId22"/>
    </p:embeddedFont>
    <p:embeddedFont>
      <p:font typeface="Open Sans" panose="02020500000000000000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29EC9344-000C-409B-BB44-1EC761235A3D}">
          <p14:sldIdLst>
            <p14:sldId id="256"/>
            <p14:sldId id="298"/>
          </p14:sldIdLst>
        </p14:section>
        <p14:section name="Objective" id="{3E048346-9407-47D1-9B48-1045B7BC111E}">
          <p14:sldIdLst>
            <p14:sldId id="299"/>
            <p14:sldId id="315"/>
            <p14:sldId id="300"/>
          </p14:sldIdLst>
        </p14:section>
        <p14:section name="SYNC" id="{1550EE49-9FA2-4D6D-B5DF-6624B4F36503}">
          <p14:sldIdLst>
            <p14:sldId id="302"/>
            <p14:sldId id="304"/>
          </p14:sldIdLst>
        </p14:section>
        <p14:section name="Detailed" id="{F7EF55EA-E41F-412E-B30B-ABFAEBD85A31}">
          <p14:sldIdLst>
            <p14:sldId id="308"/>
            <p14:sldId id="313"/>
            <p14:sldId id="310"/>
            <p14:sldId id="314"/>
            <p14:sldId id="319"/>
            <p14:sldId id="316"/>
          </p14:sldIdLst>
        </p14:section>
        <p14:section name="requirements" id="{E257F518-5DD7-4AB4-BCAA-0880BEFCCD43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5D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7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99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97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c287de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c287de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c287de9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c287de9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random/uniform_real_distribu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stimating-value-pi-using-monte-carl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OS </a:t>
            </a:r>
            <a:r>
              <a:rPr lang="zh-TW" dirty="0" smtClean="0"/>
              <a:t>HW</a:t>
            </a:r>
            <a:r>
              <a:rPr lang="en-US" altLang="zh-TW" dirty="0" smtClean="0"/>
              <a:t>4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8"/>
            <a:ext cx="4870500" cy="149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err="1" smtClean="0"/>
              <a:t>mutex</a:t>
            </a:r>
            <a:r>
              <a:rPr lang="en-US" altLang="zh-TW" dirty="0" smtClean="0"/>
              <a:t> </a:t>
            </a:r>
            <a:r>
              <a:rPr lang="en-US" altLang="zh-TW" dirty="0"/>
              <a:t>&amp; </a:t>
            </a:r>
            <a:r>
              <a:rPr lang="en-US" altLang="zh-TW" dirty="0" smtClean="0"/>
              <a:t>semaphore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6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Prof. </a:t>
            </a:r>
            <a:r>
              <a:rPr lang="zh-TW" altLang="en-US" sz="2000" dirty="0" smtClean="0"/>
              <a:t>蔡文錦</a:t>
            </a:r>
            <a:endParaRPr lang="en-US" altLang="zh-TW" sz="2000" dirty="0" smtClean="0"/>
          </a:p>
          <a:p>
            <a:pPr marL="0" lvl="0" indent="0"/>
            <a:r>
              <a:rPr lang="en-US" altLang="zh-TW" sz="1800" dirty="0" smtClean="0"/>
              <a:t>TA. </a:t>
            </a:r>
            <a:r>
              <a:rPr lang="zh-TW" altLang="en-US" sz="1800" dirty="0" smtClean="0"/>
              <a:t>林孟學 王</a:t>
            </a:r>
            <a:r>
              <a:rPr lang="zh-TW" altLang="en-US" sz="1800" dirty="0"/>
              <a:t>彥</a:t>
            </a:r>
            <a:r>
              <a:rPr lang="zh-TW" altLang="en-US" sz="1800" dirty="0" smtClean="0"/>
              <a:t>珽 姚</a:t>
            </a:r>
            <a:r>
              <a:rPr lang="zh-TW" altLang="en-US" sz="1800" dirty="0"/>
              <a:t>淨云 張皓雲</a:t>
            </a:r>
            <a:endParaRPr sz="1800" dirty="0"/>
          </a:p>
        </p:txBody>
      </p:sp>
      <p:sp>
        <p:nvSpPr>
          <p:cNvPr id="3" name="矩形 2"/>
          <p:cNvSpPr/>
          <p:nvPr/>
        </p:nvSpPr>
        <p:spPr>
          <a:xfrm>
            <a:off x="6667040" y="4866501"/>
            <a:ext cx="2476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TW" altLang="zh-TW" sz="1200" dirty="0"/>
              <a:t>OPERATING SYSTEM </a:t>
            </a:r>
            <a:r>
              <a:rPr lang="en-US" altLang="zh-TW" sz="1200" dirty="0"/>
              <a:t>110</a:t>
            </a:r>
            <a:r>
              <a:rPr lang="zh-TW" altLang="zh-TW" sz="1200" dirty="0"/>
              <a:t> FALL</a:t>
            </a:r>
            <a:endParaRPr lang="en-US" altLang="zh-TW" sz="1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70299" y="4343074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Deadline</a:t>
            </a:r>
            <a:r>
              <a:rPr lang="en-US" altLang="zh-TW" dirty="0" smtClean="0">
                <a:solidFill>
                  <a:srgbClr val="FF000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: 2022/1/8 </a:t>
            </a:r>
            <a:r>
              <a:rPr lang="en-US" altLang="zh-TW" dirty="0">
                <a:solidFill>
                  <a:srgbClr val="FF000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(Sat) PM11:55 </a:t>
            </a:r>
            <a:endParaRPr lang="zh-TW" altLang="en-US" dirty="0">
              <a:solidFill>
                <a:srgbClr val="FF0000"/>
              </a:solidFill>
              <a:latin typeface="Open Sans" panose="02020500000000000000" charset="0"/>
              <a:cs typeface="Open Sans" panose="0202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- 2 (20</a:t>
            </a:r>
            <a:r>
              <a:rPr lang="en-US" altLang="zh-TW" dirty="0" smtClean="0"/>
              <a:t>%) - Restrictions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>
              <a:buFont typeface="+mj-lt"/>
              <a:buAutoNum type="arabicPeriod"/>
            </a:pPr>
            <a:r>
              <a:rPr lang="en-US" altLang="zh-TW" sz="1400" dirty="0" smtClean="0"/>
              <a:t>You should use only 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ONE</a:t>
            </a:r>
            <a:r>
              <a:rPr lang="en-US" altLang="zh-TW" sz="1400" dirty="0" smtClean="0"/>
              <a:t> global array of size 3 to update number counts. </a:t>
            </a:r>
            <a:r>
              <a:rPr lang="en-US" altLang="zh-TW" sz="1400" dirty="0" smtClean="0">
                <a:solidFill>
                  <a:srgbClr val="0070C0"/>
                </a:solidFill>
              </a:rPr>
              <a:t>(same as above)</a:t>
            </a:r>
            <a:br>
              <a:rPr lang="en-US" altLang="zh-TW" sz="1400" dirty="0" smtClean="0">
                <a:solidFill>
                  <a:srgbClr val="0070C0"/>
                </a:solidFill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long long counts[3] = {}; // datatype and variable name can be any,</a:t>
            </a:r>
          </a:p>
          <a:p>
            <a:pPr marL="482600">
              <a:buFont typeface="+mj-lt"/>
              <a:buAutoNum type="arabicPeriod"/>
            </a:pPr>
            <a:r>
              <a:rPr lang="en-US" altLang="zh-TW" sz="1400" dirty="0" smtClean="0"/>
              <a:t>You should update the counts values each time you process the string.</a:t>
            </a:r>
            <a:br>
              <a:rPr lang="en-US" altLang="zh-TW" sz="1400" dirty="0" smtClean="0"/>
            </a:br>
            <a:r>
              <a:rPr lang="en-US" altLang="zh-TW" sz="1400" b="1" dirty="0" smtClean="0">
                <a:solidFill>
                  <a:srgbClr val="0070C0"/>
                </a:solidFill>
              </a:rPr>
              <a:t>NOT</a:t>
            </a:r>
            <a:r>
              <a:rPr lang="en-US" altLang="zh-TW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smtClean="0"/>
              <a:t>count the numbers by threads, and update it to global variables at the end of thread.</a:t>
            </a:r>
            <a:br>
              <a:rPr lang="en-US" altLang="zh-TW" sz="1400" dirty="0" smtClean="0"/>
            </a:br>
            <a:r>
              <a:rPr lang="en-US" altLang="zh-TW" sz="1400" dirty="0" smtClean="0"/>
              <a:t>							     </a:t>
            </a:r>
            <a:r>
              <a:rPr lang="en-US" altLang="zh-TW" sz="1400" dirty="0" smtClean="0">
                <a:solidFill>
                  <a:srgbClr val="0070C0"/>
                </a:solidFill>
              </a:rPr>
              <a:t>(same as above)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/>
              <a:t>of </a:t>
            </a:r>
            <a:r>
              <a:rPr lang="en-US" altLang="zh-TW" sz="1400" dirty="0"/>
              <a:t>course you can use </a:t>
            </a:r>
            <a:r>
              <a:rPr lang="en-US" altLang="zh-TW" sz="1400" b="1" dirty="0" err="1">
                <a:solidFill>
                  <a:srgbClr val="0070C0"/>
                </a:solidFill>
              </a:rPr>
              <a:t>mutex</a:t>
            </a:r>
            <a:r>
              <a:rPr lang="en-US" altLang="zh-TW" sz="1400" dirty="0"/>
              <a:t> or </a:t>
            </a:r>
            <a:r>
              <a:rPr lang="en-US" altLang="zh-TW" sz="1400" b="1" dirty="0">
                <a:solidFill>
                  <a:srgbClr val="0070C0"/>
                </a:solidFill>
              </a:rPr>
              <a:t>semaphore</a:t>
            </a:r>
            <a:r>
              <a:rPr lang="en-US" altLang="zh-TW" sz="1400" dirty="0"/>
              <a:t> to prevent race condition</a:t>
            </a:r>
            <a:r>
              <a:rPr lang="en-US" altLang="zh-TW" sz="1400" dirty="0" smtClean="0"/>
              <a:t>.</a:t>
            </a:r>
          </a:p>
          <a:p>
            <a:pPr marL="482600">
              <a:buFont typeface="+mj-lt"/>
              <a:buAutoNum type="arabicPeriod"/>
            </a:pPr>
            <a:r>
              <a:rPr lang="en-US" altLang="zh-TW" sz="1400" dirty="0" smtClean="0"/>
              <a:t>You should output the result 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by each thread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in order</a:t>
            </a:r>
            <a:r>
              <a:rPr lang="en-US" altLang="zh-TW" sz="1400" dirty="0" smtClean="0"/>
              <a:t>. </a:t>
            </a:r>
            <a:r>
              <a:rPr lang="en-US" altLang="zh-TW" sz="1400" dirty="0" smtClean="0">
                <a:solidFill>
                  <a:srgbClr val="0070C0"/>
                </a:solidFill>
              </a:rPr>
              <a:t>(new)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Output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"0: %d\n"</a:t>
            </a:r>
            <a:r>
              <a:rPr lang="en-US" altLang="zh-TW" sz="1400" dirty="0" smtClean="0"/>
              <a:t> by thread 0,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"1: %d\n"</a:t>
            </a:r>
            <a:r>
              <a:rPr lang="en-US" altLang="zh-TW" sz="1400" dirty="0" smtClean="0"/>
              <a:t> by </a:t>
            </a:r>
            <a:r>
              <a:rPr lang="en-US" altLang="zh-TW" sz="1400" dirty="0"/>
              <a:t>thread </a:t>
            </a:r>
            <a:r>
              <a:rPr lang="en-US" altLang="zh-TW" sz="1400" dirty="0" smtClean="0"/>
              <a:t>1,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"2: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%d\n"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by </a:t>
            </a:r>
            <a:r>
              <a:rPr lang="en-US" altLang="zh-TW" sz="1400" dirty="0"/>
              <a:t>thread </a:t>
            </a:r>
            <a:r>
              <a:rPr lang="en-US" altLang="zh-TW" sz="1400" dirty="0" smtClean="0"/>
              <a:t>2.</a:t>
            </a:r>
            <a:br>
              <a:rPr lang="en-US" altLang="zh-TW" sz="1400" dirty="0" smtClean="0"/>
            </a:br>
            <a:r>
              <a:rPr lang="en-US" altLang="zh-TW" sz="1400" dirty="0" smtClean="0">
                <a:solidFill>
                  <a:srgbClr val="0070C0"/>
                </a:solidFill>
              </a:rPr>
              <a:t>NOT </a:t>
            </a:r>
            <a:r>
              <a:rPr lang="en-US" altLang="zh-TW" sz="1400" dirty="0" smtClean="0"/>
              <a:t>output it in main region(all thread end).</a:t>
            </a:r>
            <a:endParaRPr lang="en-US" altLang="zh-TW" sz="1400" dirty="0"/>
          </a:p>
        </p:txBody>
      </p:sp>
      <p:sp>
        <p:nvSpPr>
          <p:cNvPr id="6" name="矩形 5"/>
          <p:cNvSpPr/>
          <p:nvPr/>
        </p:nvSpPr>
        <p:spPr>
          <a:xfrm>
            <a:off x="853441" y="2355470"/>
            <a:ext cx="5951220" cy="30777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(O) for(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=begin;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&lt;end;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++) counts[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] – '0'] += 1;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441" y="2689574"/>
            <a:ext cx="5951220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(X) for(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=begin;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&lt;end;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++)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localc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] – '0'] += 1;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for(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=0;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&lt;3;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++)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counts[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localc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3441" y="1575694"/>
            <a:ext cx="6843540" cy="30777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counts[3]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{};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// datatype and variable name can be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any.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E80FC-DBED-42A7-8278-1B9EC9D3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- 2</a:t>
            </a:r>
            <a:r>
              <a:rPr lang="en-US" altLang="zh-TW" dirty="0" smtClean="0"/>
              <a:t> (20</a:t>
            </a:r>
            <a:r>
              <a:rPr lang="en-US" altLang="zh-TW" dirty="0"/>
              <a:t>%) - input / output: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Input</a:t>
            </a:r>
            <a:endParaRPr lang="en-US" altLang="zh-TW" dirty="0" smtClean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Output</a:t>
            </a:r>
            <a:endParaRPr lang="en-US" altLang="zh-TW" dirty="0" smtClean="0"/>
          </a:p>
        </p:txBody>
      </p:sp>
      <p:sp>
        <p:nvSpPr>
          <p:cNvPr id="11" name="矩形 10"/>
          <p:cNvSpPr/>
          <p:nvPr/>
        </p:nvSpPr>
        <p:spPr>
          <a:xfrm>
            <a:off x="8237940" y="2060644"/>
            <a:ext cx="594360" cy="83099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0: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altLang="zh-TW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1: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altLang="zh-TW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2: </a:t>
            </a:r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altLang="zh-TW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TW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7A4FBEB-58BB-48C0-9B58-3D2F9A7D695F}"/>
              </a:ext>
            </a:extLst>
          </p:cNvPr>
          <p:cNvSpPr txBox="1"/>
          <p:nvPr/>
        </p:nvSpPr>
        <p:spPr>
          <a:xfrm>
            <a:off x="5699160" y="2060644"/>
            <a:ext cx="24536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0:(space)counts[0](</a:t>
            </a:r>
            <a:r>
              <a:rPr lang="en-US" altLang="zh-TW" sz="1200" dirty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newline</a:t>
            </a:r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)</a:t>
            </a:r>
          </a:p>
          <a:p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1:(space)</a:t>
            </a:r>
          </a:p>
          <a:p>
            <a:r>
              <a:rPr lang="en-US" altLang="zh-TW" sz="1200" dirty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                             …(newline)</a:t>
            </a:r>
            <a:endParaRPr lang="en-US" altLang="zh-TW" sz="1200" dirty="0">
              <a:solidFill>
                <a:srgbClr val="695D46"/>
              </a:solidFill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3CB2CC-4C4B-4460-B82B-0F5933299039}"/>
              </a:ext>
            </a:extLst>
          </p:cNvPr>
          <p:cNvSpPr/>
          <p:nvPr/>
        </p:nvSpPr>
        <p:spPr>
          <a:xfrm>
            <a:off x="4832400" y="3202467"/>
            <a:ext cx="3541980" cy="120032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   </a:t>
            </a:r>
            <a:r>
              <a:rPr lang="en-US" altLang="zh-TW" sz="1200" dirty="0" smtClean="0">
                <a:solidFill>
                  <a:schemeClr val="accent6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Compile with:</a:t>
            </a:r>
            <a:endParaRPr lang="en-US" altLang="zh-TW" sz="1200" dirty="0">
              <a:solidFill>
                <a:schemeClr val="accent6"/>
              </a:solidFill>
              <a:latin typeface="Consolas" panose="020B0609020204030204" pitchFamily="49" charset="0"/>
              <a:ea typeface="Open Sans" panose="02020500000000000000" charset="0"/>
              <a:cs typeface="Open Sans" panose="02020500000000000000" charset="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$ g+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+ </a:t>
            </a:r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-o hw4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_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1_2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</a:t>
            </a:r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hw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4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_1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_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2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.c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–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lpthread</a:t>
            </a:r>
            <a:endParaRPr lang="en-US" altLang="zh-TW" sz="1200" dirty="0" smtClean="0">
              <a:solidFill>
                <a:schemeClr val="bg1"/>
              </a:solidFill>
              <a:latin typeface="Consolas" panose="020B0609020204030204" pitchFamily="49" charset="0"/>
              <a:cs typeface="Open Sans" panose="02020500000000000000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  </a:t>
            </a:r>
            <a:r>
              <a:rPr lang="en-US" altLang="zh-TW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Open Sans" panose="02020500000000000000" charset="0"/>
              </a:rPr>
              <a:t>Test with: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$ ./hw4_1_2 &lt; input.txt &gt; my_ans.txt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  </a:t>
            </a:r>
            <a:r>
              <a:rPr lang="en-US" altLang="zh-TW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Open Sans" panose="02020500000000000000" charset="0"/>
              </a:rPr>
              <a:t>Check answer: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$ ./diff -w -b -B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answer.txt my_ans.txt</a:t>
            </a:r>
            <a:endParaRPr lang="zh-TW" altLang="en-US" sz="1200" dirty="0">
              <a:solidFill>
                <a:schemeClr val="bg1"/>
              </a:solidFill>
              <a:latin typeface="Consolas" panose="020B0609020204030204" pitchFamily="49" charset="0"/>
              <a:cs typeface="Open Sans" panose="02020500000000000000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3640" y="2060645"/>
            <a:ext cx="1661160" cy="46166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120201202011021</a:t>
            </a:r>
            <a:endParaRPr lang="en-US" altLang="zh-TW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7A4FBEB-58BB-48C0-9B58-3D2F9A7D695F}"/>
              </a:ext>
            </a:extLst>
          </p:cNvPr>
          <p:cNvSpPr txBox="1"/>
          <p:nvPr/>
        </p:nvSpPr>
        <p:spPr>
          <a:xfrm>
            <a:off x="0" y="2056377"/>
            <a:ext cx="24536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Series length ( </a:t>
            </a:r>
            <a:r>
              <a:rPr lang="en-US" altLang="zh-TW" sz="1200" dirty="0" smtClean="0">
                <a:solidFill>
                  <a:srgbClr val="0070C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 ~ 10^8 </a:t>
            </a:r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) -&gt;</a:t>
            </a:r>
          </a:p>
          <a:p>
            <a:pPr algn="r"/>
            <a:r>
              <a:rPr lang="en-US" altLang="zh-TW" sz="1200" dirty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The series </a:t>
            </a:r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-&gt;</a:t>
            </a:r>
            <a:endParaRPr lang="en-US" altLang="zh-TW" sz="1200" dirty="0">
              <a:solidFill>
                <a:srgbClr val="695D46"/>
              </a:solidFill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9AAECA8-8B02-4B23-9F88-64186361836A}"/>
              </a:ext>
            </a:extLst>
          </p:cNvPr>
          <p:cNvSpPr txBox="1"/>
          <p:nvPr/>
        </p:nvSpPr>
        <p:spPr>
          <a:xfrm>
            <a:off x="1339036" y="3328478"/>
            <a:ext cx="193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12020  </a:t>
            </a:r>
            <a:r>
              <a:rPr lang="zh-TW" altLang="en-US" sz="1200" dirty="0" smtClean="0">
                <a:latin typeface="Open Sans" panose="02020500000000000000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12020</a:t>
            </a:r>
            <a:r>
              <a:rPr lang="zh-TW" altLang="en-US" sz="1200" dirty="0" smtClean="0">
                <a:latin typeface="Open Sans" panose="02020500000000000000" charset="0"/>
                <a:cs typeface="Open Sans" panose="02020500000000000000" charset="0"/>
              </a:rPr>
              <a:t>   </a:t>
            </a:r>
            <a:r>
              <a:rPr lang="en-US" altLang="zh-TW" sz="1200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11021</a:t>
            </a:r>
            <a:endParaRPr lang="en-US" altLang="zh-TW" sz="1200" dirty="0"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A7E48D8-33E4-4489-AEEC-CBB86A5094DC}"/>
              </a:ext>
            </a:extLst>
          </p:cNvPr>
          <p:cNvCxnSpPr>
            <a:cxnSpLocks/>
          </p:cNvCxnSpPr>
          <p:nvPr/>
        </p:nvCxnSpPr>
        <p:spPr>
          <a:xfrm>
            <a:off x="1754490" y="3605478"/>
            <a:ext cx="0" cy="2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EBFA337-B1D5-4993-BF88-31AFFB86AA4D}"/>
              </a:ext>
            </a:extLst>
          </p:cNvPr>
          <p:cNvCxnSpPr>
            <a:cxnSpLocks/>
          </p:cNvCxnSpPr>
          <p:nvPr/>
        </p:nvCxnSpPr>
        <p:spPr>
          <a:xfrm>
            <a:off x="2307964" y="3605478"/>
            <a:ext cx="0" cy="2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11262EB-FB20-47A2-BA5D-34A79A714380}"/>
              </a:ext>
            </a:extLst>
          </p:cNvPr>
          <p:cNvCxnSpPr>
            <a:cxnSpLocks/>
          </p:cNvCxnSpPr>
          <p:nvPr/>
        </p:nvCxnSpPr>
        <p:spPr>
          <a:xfrm>
            <a:off x="2856394" y="3605478"/>
            <a:ext cx="0" cy="2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94E01B4-41D3-4AF4-AE82-6E07A824D93C}"/>
              </a:ext>
            </a:extLst>
          </p:cNvPr>
          <p:cNvSpPr txBox="1"/>
          <p:nvPr/>
        </p:nvSpPr>
        <p:spPr>
          <a:xfrm>
            <a:off x="802823" y="3887927"/>
            <a:ext cx="3017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Thread1</a:t>
            </a:r>
            <a:r>
              <a:rPr lang="zh-TW" altLang="en-US" sz="1200" dirty="0">
                <a:latin typeface="Open Sans" panose="02020500000000000000" charset="0"/>
                <a:cs typeface="Open Sans" panose="02020500000000000000" charset="0"/>
              </a:rPr>
              <a:t>   </a:t>
            </a:r>
            <a:r>
              <a:rPr lang="en-US" altLang="zh-TW" sz="12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Thread2</a:t>
            </a:r>
            <a:r>
              <a:rPr lang="zh-TW" altLang="en-US" sz="1200" dirty="0">
                <a:latin typeface="Open Sans" panose="02020500000000000000" charset="0"/>
                <a:cs typeface="Open Sans" panose="02020500000000000000" charset="0"/>
              </a:rPr>
              <a:t>   </a:t>
            </a:r>
            <a:r>
              <a:rPr lang="en-US" altLang="zh-TW" sz="12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Thread3</a:t>
            </a:r>
            <a:endParaRPr lang="zh-TW" altLang="en-US" sz="1200" dirty="0">
              <a:latin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9251" y="4261098"/>
            <a:ext cx="4115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Each thread is responsible for </a:t>
            </a:r>
            <a:r>
              <a:rPr lang="en-US" altLang="zh-TW" dirty="0" smtClean="0">
                <a:solidFill>
                  <a:srgbClr val="00B0F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1/3</a:t>
            </a:r>
            <a:r>
              <a:rPr lang="en-US" altLang="zh-TW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 of the series.</a:t>
            </a:r>
            <a:endParaRPr lang="zh-TW" altLang="en-US" dirty="0">
              <a:solidFill>
                <a:srgbClr val="695D46"/>
              </a:solidFill>
              <a:latin typeface="Open Sans" panose="02020500000000000000" charset="0"/>
              <a:cs typeface="Open Sa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 (30%) - Restrictions: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>
              <a:buFont typeface="+mj-lt"/>
              <a:buAutoNum type="arabicPeriod"/>
            </a:pPr>
            <a:r>
              <a:rPr lang="en-US" altLang="zh-TW" sz="1400" dirty="0"/>
              <a:t>You should use only </a:t>
            </a:r>
            <a:r>
              <a:rPr lang="en-US" altLang="zh-TW" sz="1400" b="1" dirty="0">
                <a:solidFill>
                  <a:srgbClr val="0070C0"/>
                </a:solidFill>
              </a:rPr>
              <a:t>ONE</a:t>
            </a:r>
            <a:r>
              <a:rPr lang="en-US" altLang="zh-TW" sz="1400" dirty="0"/>
              <a:t> global variable to update </a:t>
            </a:r>
            <a:r>
              <a:rPr lang="en-US" altLang="zh-TW" sz="1400" dirty="0" smtClean="0"/>
              <a:t>counts</a:t>
            </a:r>
          </a:p>
          <a:p>
            <a:pPr marL="482600">
              <a:buFont typeface="+mj-lt"/>
              <a:buAutoNum type="arabicPeriod"/>
            </a:pP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82600">
              <a:buFont typeface="+mj-lt"/>
              <a:buAutoNum type="arabicPeriod"/>
            </a:pPr>
            <a:r>
              <a:rPr lang="en-US" altLang="zh-TW" sz="1400" dirty="0" smtClean="0"/>
              <a:t>You should update the counts values each time you process the string.</a:t>
            </a:r>
            <a:br>
              <a:rPr lang="en-US" altLang="zh-TW" sz="1400" dirty="0" smtClean="0"/>
            </a:br>
            <a:r>
              <a:rPr lang="en-US" altLang="zh-TW" sz="1400" dirty="0" smtClean="0">
                <a:solidFill>
                  <a:srgbClr val="0070C0"/>
                </a:solidFill>
              </a:rPr>
              <a:t>NOT </a:t>
            </a:r>
            <a:r>
              <a:rPr lang="en-US" altLang="zh-TW" sz="1400" dirty="0" smtClean="0"/>
              <a:t>count the numbers by threads, and update it to global variables at the end of thread.</a:t>
            </a:r>
            <a:br>
              <a:rPr lang="en-US" altLang="zh-TW" sz="1400" dirty="0" smtClean="0"/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/>
              <a:t>of course you can use </a:t>
            </a:r>
            <a:r>
              <a:rPr lang="en-US" altLang="zh-TW" sz="1400" b="1" dirty="0" err="1">
                <a:solidFill>
                  <a:srgbClr val="0070C0"/>
                </a:solidFill>
              </a:rPr>
              <a:t>mutex</a:t>
            </a:r>
            <a:r>
              <a:rPr lang="en-US" altLang="zh-TW" sz="1400" dirty="0"/>
              <a:t> or </a:t>
            </a:r>
            <a:r>
              <a:rPr lang="en-US" altLang="zh-TW" sz="1400" b="1" dirty="0">
                <a:solidFill>
                  <a:srgbClr val="0070C0"/>
                </a:solidFill>
              </a:rPr>
              <a:t>semaphore</a:t>
            </a:r>
            <a:r>
              <a:rPr lang="en-US" altLang="zh-TW" sz="1400" dirty="0"/>
              <a:t> to prevent race condition</a:t>
            </a:r>
            <a:r>
              <a:rPr lang="en-US" altLang="zh-TW" sz="1400" dirty="0" smtClean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853440" y="2355470"/>
            <a:ext cx="6652259" cy="30777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(O) for(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=begin;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&lt;end;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++)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if(point in circle) counts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+= 1;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441" y="2689574"/>
            <a:ext cx="6652258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(X) for(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=begin;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&lt;end;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++)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if(point in circle)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localc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counts +=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localc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3441" y="1575694"/>
            <a:ext cx="6445995" cy="30777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counts = 0; // datatype and variable name can be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any.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E80FC-DBED-42A7-8278-1B9EC9D3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 (30</a:t>
            </a:r>
            <a:r>
              <a:rPr lang="en-US" altLang="zh-TW" dirty="0" smtClean="0"/>
              <a:t>%) - </a:t>
            </a:r>
            <a:r>
              <a:rPr lang="en-US" altLang="zh-TW" dirty="0"/>
              <a:t>input / output: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Input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Output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2453640" y="2060645"/>
            <a:ext cx="1661160" cy="46166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en-US" altLang="zh-TW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100000</a:t>
            </a:r>
            <a:endParaRPr lang="en-US" altLang="zh-TW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7A4FBEB-58BB-48C0-9B58-3D2F9A7D695F}"/>
              </a:ext>
            </a:extLst>
          </p:cNvPr>
          <p:cNvSpPr txBox="1"/>
          <p:nvPr/>
        </p:nvSpPr>
        <p:spPr>
          <a:xfrm>
            <a:off x="5659137" y="2060644"/>
            <a:ext cx="2113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get:(space)counts(newline)</a:t>
            </a:r>
          </a:p>
          <a:p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Pi:(space)result(newline)</a:t>
            </a:r>
            <a:endParaRPr lang="en-US" altLang="zh-TW" sz="1200" dirty="0">
              <a:solidFill>
                <a:srgbClr val="695D46"/>
              </a:solidFill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3CB2CC-4C4B-4460-B82B-0F5933299039}"/>
              </a:ext>
            </a:extLst>
          </p:cNvPr>
          <p:cNvSpPr/>
          <p:nvPr/>
        </p:nvSpPr>
        <p:spPr>
          <a:xfrm>
            <a:off x="4832400" y="3202467"/>
            <a:ext cx="3541980" cy="120032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   </a:t>
            </a:r>
            <a:r>
              <a:rPr lang="en-US" altLang="zh-TW" sz="1200" dirty="0" smtClean="0">
                <a:solidFill>
                  <a:schemeClr val="accent6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Compile with:</a:t>
            </a:r>
            <a:endParaRPr lang="en-US" altLang="zh-TW" sz="1200" dirty="0">
              <a:solidFill>
                <a:schemeClr val="accent6"/>
              </a:solidFill>
              <a:latin typeface="Consolas" panose="020B0609020204030204" pitchFamily="49" charset="0"/>
              <a:ea typeface="Open Sans" panose="02020500000000000000" charset="0"/>
              <a:cs typeface="Open Sans" panose="02020500000000000000" charset="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$ g+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+ </a:t>
            </a:r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-o hw4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_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2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</a:t>
            </a:r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hw4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_</a:t>
            </a:r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2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.c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–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lpthread</a:t>
            </a:r>
            <a:endParaRPr lang="en-US" altLang="zh-TW" sz="1200" dirty="0" smtClean="0">
              <a:solidFill>
                <a:schemeClr val="bg1"/>
              </a:solidFill>
              <a:latin typeface="Consolas" panose="020B0609020204030204" pitchFamily="49" charset="0"/>
              <a:cs typeface="Open Sans" panose="02020500000000000000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  </a:t>
            </a:r>
            <a:r>
              <a:rPr lang="en-US" altLang="zh-TW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Open Sans" panose="02020500000000000000" charset="0"/>
              </a:rPr>
              <a:t>Test with: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$ ./hw4_2 &lt; input.txt &gt; my_ans.txt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  </a:t>
            </a:r>
            <a:r>
              <a:rPr lang="en-US" altLang="zh-TW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Open Sans" panose="02020500000000000000" charset="0"/>
              </a:rPr>
              <a:t>Check answer: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$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no.</a:t>
            </a:r>
            <a:endParaRPr lang="zh-TW" altLang="en-US" sz="1200" dirty="0">
              <a:solidFill>
                <a:schemeClr val="bg1"/>
              </a:solidFill>
              <a:latin typeface="Consolas" panose="020B0609020204030204" pitchFamily="49" charset="0"/>
              <a:cs typeface="Open Sans" panose="02020500000000000000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27320" y="2060644"/>
            <a:ext cx="1216680" cy="46166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get: 78513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Pi: 3.14052</a:t>
            </a:r>
            <a:endParaRPr lang="en-US" altLang="zh-TW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7A4FBEB-58BB-48C0-9B58-3D2F9A7D695F}"/>
              </a:ext>
            </a:extLst>
          </p:cNvPr>
          <p:cNvSpPr txBox="1"/>
          <p:nvPr/>
        </p:nvSpPr>
        <p:spPr>
          <a:xfrm>
            <a:off x="-240" y="2060644"/>
            <a:ext cx="24536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Number of threads ( </a:t>
            </a:r>
            <a:r>
              <a:rPr lang="en-US" altLang="zh-TW" sz="1200" dirty="0" smtClean="0">
                <a:solidFill>
                  <a:srgbClr val="0070C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 ~ 4 </a:t>
            </a:r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) -&gt;</a:t>
            </a:r>
          </a:p>
          <a:p>
            <a:pPr algn="r"/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Number of points ( </a:t>
            </a:r>
            <a:r>
              <a:rPr lang="en-US" altLang="zh-TW" sz="1200" dirty="0" smtClean="0">
                <a:solidFill>
                  <a:srgbClr val="0070C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 ~ 10^8 </a:t>
            </a:r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) -&gt;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1700" y="3079264"/>
            <a:ext cx="7719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Consolas" panose="020B0609020204030204" pitchFamily="49" charset="0"/>
              </a:rPr>
              <a:t>#include &lt;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stdlib.h</a:t>
            </a:r>
            <a:r>
              <a:rPr lang="en-US" altLang="zh-TW" sz="1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// # include &lt;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cstdlib</a:t>
            </a:r>
            <a:r>
              <a:rPr lang="en-US" altLang="zh-TW" sz="1200" dirty="0" smtClean="0">
                <a:latin typeface="Consolas" panose="020B0609020204030204" pitchFamily="49" charset="0"/>
              </a:rPr>
              <a:t>&gt; in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c++</a:t>
            </a:r>
            <a:endParaRPr lang="en-US" altLang="zh-TW" sz="1200" dirty="0" smtClean="0">
              <a:latin typeface="Consolas" panose="020B0609020204030204" pitchFamily="49" charset="0"/>
            </a:endParaRPr>
          </a:p>
          <a:p>
            <a:endParaRPr lang="en-US" altLang="zh-TW" sz="1200" dirty="0" smtClean="0"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//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srand</a:t>
            </a:r>
            <a:r>
              <a:rPr lang="en-US" altLang="zh-TW" sz="1200" dirty="0" smtClean="0">
                <a:latin typeface="Consolas" panose="020B0609020204030204" pitchFamily="49" charset="0"/>
              </a:rPr>
              <a:t>(), rand(), RAND_MAX</a:t>
            </a:r>
          </a:p>
          <a:p>
            <a:endParaRPr lang="en-US" altLang="zh-TW" sz="1200" dirty="0" smtClean="0"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// ---------------------------- or</a:t>
            </a:r>
          </a:p>
          <a:p>
            <a:endParaRPr lang="en-US" altLang="zh-TW" sz="1200" dirty="0" smtClean="0"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# include &lt;random&gt;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// Reference</a:t>
            </a:r>
            <a:r>
              <a:rPr lang="en-US" altLang="zh-TW" sz="1200" dirty="0">
                <a:latin typeface="Consolas" panose="020B0609020204030204" pitchFamily="49" charset="0"/>
              </a:rPr>
              <a:t>: </a:t>
            </a:r>
            <a:r>
              <a:rPr lang="en-US" altLang="zh-TW" sz="1200" dirty="0" smtClean="0">
                <a:latin typeface="Consolas" panose="020B0609020204030204" pitchFamily="49" charset="0"/>
                <a:hlinkClick r:id="rId3"/>
              </a:rPr>
              <a:t>https</a:t>
            </a:r>
            <a:r>
              <a:rPr lang="en-US" altLang="zh-TW" sz="1200" dirty="0">
                <a:latin typeface="Consolas" panose="020B0609020204030204" pitchFamily="49" charset="0"/>
                <a:hlinkClick r:id="rId3"/>
              </a:rPr>
              <a:t>://www.cplusplus.com/reference/random/uniform_real_distribution</a:t>
            </a:r>
            <a:r>
              <a:rPr lang="en-US" altLang="zh-TW" sz="1200" dirty="0" smtClean="0">
                <a:latin typeface="Consolas" panose="020B0609020204030204" pitchFamily="49" charset="0"/>
                <a:hlinkClick r:id="rId3"/>
              </a:rPr>
              <a:t>/</a:t>
            </a:r>
            <a:endParaRPr lang="zh-TW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125" y="2896021"/>
            <a:ext cx="3082872" cy="999470"/>
          </a:xfrm>
          <a:prstGeom prst="rect">
            <a:avLst/>
          </a:prstGeom>
        </p:spPr>
      </p:pic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Requirements</a:t>
            </a:r>
            <a:endParaRPr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451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 dirty="0" smtClean="0"/>
              <a:t>You should write codes in </a:t>
            </a:r>
            <a:r>
              <a:rPr lang="zh-TW" sz="1600" dirty="0" smtClean="0">
                <a:solidFill>
                  <a:srgbClr val="0070C0"/>
                </a:solidFill>
              </a:rPr>
              <a:t>c/c++</a:t>
            </a:r>
            <a:r>
              <a:rPr lang="en-US" altLang="zh-TW" sz="1600" dirty="0" smtClean="0">
                <a:solidFill>
                  <a:srgbClr val="FF0000"/>
                </a:solidFill>
              </a:rPr>
              <a:t>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sz="1000" dirty="0" smtClean="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 dirty="0" smtClean="0"/>
              <a:t>Put all  </a:t>
            </a:r>
            <a:r>
              <a:rPr lang="en-US" altLang="zh-TW" sz="1600" dirty="0" smtClean="0"/>
              <a:t>*.c(</a:t>
            </a:r>
            <a:r>
              <a:rPr lang="zh-TW" sz="1600" dirty="0" smtClean="0"/>
              <a:t>.cpp</a:t>
            </a:r>
            <a:r>
              <a:rPr lang="en-US" altLang="zh-TW" sz="1600" dirty="0" smtClean="0"/>
              <a:t>)</a:t>
            </a:r>
            <a:r>
              <a:rPr lang="zh-TW" sz="1600" dirty="0" smtClean="0"/>
              <a:t> source files and report</a:t>
            </a:r>
            <a:r>
              <a:rPr lang="en-US" altLang="zh-TW" sz="1600" dirty="0" smtClean="0"/>
              <a:t>(*.pdf)</a:t>
            </a:r>
            <a:r>
              <a:rPr lang="zh-TW" sz="1600" dirty="0" smtClean="0"/>
              <a:t> into same compressed file.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zh-TW" sz="1600" dirty="0" smtClean="0"/>
              <a:t>The type of compressed file must be </a:t>
            </a:r>
            <a:r>
              <a:rPr lang="en-US" altLang="zh-TW" sz="1600" dirty="0" smtClean="0"/>
              <a:t>"</a:t>
            </a:r>
            <a:r>
              <a:rPr lang="zh-TW" sz="1600" dirty="0" smtClean="0">
                <a:solidFill>
                  <a:srgbClr val="0070C0"/>
                </a:solidFill>
              </a:rPr>
              <a:t>zip</a:t>
            </a:r>
            <a:r>
              <a:rPr lang="en-US" altLang="zh-TW" sz="1600" dirty="0" smtClean="0">
                <a:solidFill>
                  <a:srgbClr val="695D46"/>
                </a:solidFill>
              </a:rPr>
              <a:t>"</a:t>
            </a:r>
            <a:r>
              <a:rPr lang="en-US" altLang="zh-TW" sz="1600" dirty="0" smtClean="0"/>
              <a:t>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sz="10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 dirty="0" smtClean="0"/>
              <a:t>The name of your compressed file must have the form of </a:t>
            </a:r>
            <a:r>
              <a:rPr lang="en-US" altLang="zh-TW" sz="1600" dirty="0" smtClean="0"/>
              <a:t>"</a:t>
            </a:r>
            <a:r>
              <a:rPr lang="zh-TW" sz="1600" dirty="0" smtClean="0">
                <a:solidFill>
                  <a:srgbClr val="0070C0"/>
                </a:solidFill>
              </a:rPr>
              <a:t>studentID_OS_hw</a:t>
            </a:r>
            <a:r>
              <a:rPr lang="en-US" altLang="zh-TW" sz="1600" dirty="0" smtClean="0">
                <a:solidFill>
                  <a:srgbClr val="0070C0"/>
                </a:solidFill>
              </a:rPr>
              <a:t>4</a:t>
            </a:r>
            <a:r>
              <a:rPr lang="zh-TW" sz="1600" dirty="0" smtClean="0">
                <a:solidFill>
                  <a:srgbClr val="0070C0"/>
                </a:solidFill>
              </a:rPr>
              <a:t>.zip</a:t>
            </a:r>
            <a:r>
              <a:rPr lang="en-US" altLang="zh-TW" sz="1600" dirty="0" smtClean="0"/>
              <a:t>"</a:t>
            </a:r>
            <a:br>
              <a:rPr lang="en-US" altLang="zh-TW" sz="1600" dirty="0" smtClean="0"/>
            </a:br>
            <a:r>
              <a:rPr lang="en-US" altLang="zh-TW" sz="1600" dirty="0" smtClean="0"/>
              <a:t>and submit it </a:t>
            </a:r>
            <a:r>
              <a:rPr lang="en-US" altLang="zh-TW" sz="2000" b="1" dirty="0" smtClean="0">
                <a:solidFill>
                  <a:srgbClr val="0070C0"/>
                </a:solidFill>
                <a:latin typeface="Showcard Gothic" panose="04020904020102020604" pitchFamily="82" charset="0"/>
              </a:rPr>
              <a:t>without folder</a:t>
            </a:r>
            <a:r>
              <a:rPr lang="en-US" altLang="zh-TW" sz="1600" dirty="0" smtClean="0">
                <a:solidFill>
                  <a:schemeClr val="bg2"/>
                </a:solidFill>
              </a:rPr>
              <a:t>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sz="1000" dirty="0" smtClean="0"/>
          </a:p>
          <a:p>
            <a:pPr lvl="0" indent="-330200">
              <a:buSzPts val="1600"/>
              <a:buAutoNum type="arabicPeriod"/>
            </a:pPr>
            <a:r>
              <a:rPr lang="zh-TW" sz="1600" dirty="0" smtClean="0"/>
              <a:t>The name of </a:t>
            </a:r>
            <a:r>
              <a:rPr lang="en-US" altLang="zh-TW" sz="1600" dirty="0" smtClean="0"/>
              <a:t>.*c/*</a:t>
            </a:r>
            <a:r>
              <a:rPr lang="zh-TW" sz="1600" dirty="0" smtClean="0"/>
              <a:t>.cpp file must in the form of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"</a:t>
            </a:r>
            <a:r>
              <a:rPr lang="zh-TW" sz="1600" dirty="0" smtClean="0">
                <a:solidFill>
                  <a:srgbClr val="0070C0"/>
                </a:solidFill>
              </a:rPr>
              <a:t>hw</a:t>
            </a:r>
            <a:r>
              <a:rPr lang="en-US" altLang="zh-TW" sz="1600" dirty="0" smtClean="0">
                <a:solidFill>
                  <a:srgbClr val="0070C0"/>
                </a:solidFill>
              </a:rPr>
              <a:t>4_</a:t>
            </a:r>
            <a:r>
              <a:rPr lang="zh-TW" sz="1600" dirty="0" smtClean="0">
                <a:solidFill>
                  <a:srgbClr val="0070C0"/>
                </a:solidFill>
              </a:rPr>
              <a:t>1</a:t>
            </a:r>
            <a:r>
              <a:rPr lang="en-US" altLang="zh-TW" sz="1600" dirty="0" smtClean="0">
                <a:solidFill>
                  <a:srgbClr val="0070C0"/>
                </a:solidFill>
              </a:rPr>
              <a:t>_1</a:t>
            </a:r>
            <a:r>
              <a:rPr lang="zh-TW" sz="1600" dirty="0" smtClean="0">
                <a:solidFill>
                  <a:srgbClr val="0070C0"/>
                </a:solidFill>
              </a:rPr>
              <a:t>.c</a:t>
            </a:r>
            <a:r>
              <a:rPr lang="en-US" altLang="zh-TW" sz="1600" dirty="0" smtClean="0">
                <a:solidFill>
                  <a:srgbClr val="0070C0"/>
                </a:solidFill>
              </a:rPr>
              <a:t>(.c</a:t>
            </a:r>
            <a:r>
              <a:rPr lang="zh-TW" sz="1600" dirty="0" smtClean="0">
                <a:solidFill>
                  <a:srgbClr val="0070C0"/>
                </a:solidFill>
              </a:rPr>
              <a:t>pp</a:t>
            </a:r>
            <a:r>
              <a:rPr lang="en-US" altLang="zh-TW" sz="1600" dirty="0" smtClean="0">
                <a:solidFill>
                  <a:srgbClr val="0070C0"/>
                </a:solidFill>
              </a:rPr>
              <a:t>)</a:t>
            </a:r>
            <a:r>
              <a:rPr lang="en-US" altLang="zh-TW" sz="1600" dirty="0" smtClean="0"/>
              <a:t>"</a:t>
            </a:r>
            <a:r>
              <a:rPr lang="zh-TW" sz="1600" dirty="0" smtClean="0"/>
              <a:t> &amp; </a:t>
            </a:r>
            <a:r>
              <a:rPr lang="en-US" altLang="zh-TW" sz="1600" dirty="0" smtClean="0"/>
              <a:t>"</a:t>
            </a:r>
            <a:r>
              <a:rPr lang="zh-TW" sz="1600" dirty="0" smtClean="0">
                <a:solidFill>
                  <a:srgbClr val="0070C0"/>
                </a:solidFill>
              </a:rPr>
              <a:t>hw</a:t>
            </a:r>
            <a:r>
              <a:rPr lang="en-US" altLang="zh-TW" sz="1600" dirty="0" smtClean="0">
                <a:solidFill>
                  <a:srgbClr val="0070C0"/>
                </a:solidFill>
              </a:rPr>
              <a:t>4_1_2</a:t>
            </a:r>
            <a:r>
              <a:rPr lang="zh-TW" sz="1600" dirty="0" smtClean="0">
                <a:solidFill>
                  <a:srgbClr val="0070C0"/>
                </a:solidFill>
              </a:rPr>
              <a:t>.c</a:t>
            </a:r>
            <a:r>
              <a:rPr lang="en-US" altLang="zh-TW" sz="1600" dirty="0" smtClean="0">
                <a:solidFill>
                  <a:srgbClr val="0070C0"/>
                </a:solidFill>
              </a:rPr>
              <a:t>(.</a:t>
            </a:r>
            <a:r>
              <a:rPr lang="en-US" altLang="zh-TW" sz="1600" dirty="0">
                <a:solidFill>
                  <a:srgbClr val="0070C0"/>
                </a:solidFill>
              </a:rPr>
              <a:t>c</a:t>
            </a:r>
            <a:r>
              <a:rPr lang="zh-TW" altLang="zh-TW" sz="1600" dirty="0">
                <a:solidFill>
                  <a:srgbClr val="0070C0"/>
                </a:solidFill>
              </a:rPr>
              <a:t>pp</a:t>
            </a:r>
            <a:r>
              <a:rPr lang="en-US" altLang="zh-TW" sz="1600" dirty="0">
                <a:solidFill>
                  <a:srgbClr val="0070C0"/>
                </a:solidFill>
              </a:rPr>
              <a:t>)</a:t>
            </a:r>
            <a:r>
              <a:rPr lang="en-US" altLang="zh-TW" sz="1600" dirty="0" smtClean="0"/>
              <a:t>"</a:t>
            </a:r>
            <a:r>
              <a:rPr lang="zh-TW" sz="1600" dirty="0" smtClean="0"/>
              <a:t> &amp; </a:t>
            </a:r>
            <a:r>
              <a:rPr lang="en-US" altLang="zh-TW" sz="1600" dirty="0" smtClean="0"/>
              <a:t>"</a:t>
            </a:r>
            <a:r>
              <a:rPr lang="zh-TW" sz="1600" dirty="0" smtClean="0">
                <a:solidFill>
                  <a:srgbClr val="0070C0"/>
                </a:solidFill>
              </a:rPr>
              <a:t>hw</a:t>
            </a:r>
            <a:r>
              <a:rPr lang="en-US" altLang="zh-TW" sz="1600" dirty="0" smtClean="0">
                <a:solidFill>
                  <a:srgbClr val="0070C0"/>
                </a:solidFill>
              </a:rPr>
              <a:t>4_2</a:t>
            </a:r>
            <a:r>
              <a:rPr lang="zh-TW" sz="1600" dirty="0" smtClean="0">
                <a:solidFill>
                  <a:srgbClr val="0070C0"/>
                </a:solidFill>
              </a:rPr>
              <a:t>.c</a:t>
            </a:r>
            <a:r>
              <a:rPr lang="en-US" altLang="zh-TW" sz="1600" dirty="0">
                <a:solidFill>
                  <a:srgbClr val="0070C0"/>
                </a:solidFill>
              </a:rPr>
              <a:t>(.c</a:t>
            </a:r>
            <a:r>
              <a:rPr lang="zh-TW" altLang="zh-TW" sz="1600" dirty="0">
                <a:solidFill>
                  <a:srgbClr val="0070C0"/>
                </a:solidFill>
              </a:rPr>
              <a:t>pp</a:t>
            </a:r>
            <a:r>
              <a:rPr lang="en-US" altLang="zh-TW" sz="1600" dirty="0" smtClean="0">
                <a:solidFill>
                  <a:srgbClr val="0070C0"/>
                </a:solidFill>
              </a:rPr>
              <a:t>)</a:t>
            </a:r>
            <a:r>
              <a:rPr lang="en-US" altLang="zh-TW" sz="1600" dirty="0" smtClean="0"/>
              <a:t>".</a:t>
            </a:r>
          </a:p>
          <a:p>
            <a:pPr lvl="0" indent="-330200">
              <a:buSzPts val="1600"/>
              <a:buAutoNum type="arabicPeriod"/>
            </a:pPr>
            <a:endParaRPr lang="en-US" altLang="zh-TW" sz="1050" dirty="0" smtClean="0"/>
          </a:p>
          <a:p>
            <a:pPr lvl="0" indent="-330200">
              <a:buSzPts val="1600"/>
              <a:buAutoNum type="arabicPeriod"/>
            </a:pPr>
            <a:r>
              <a:rPr lang="en-US" altLang="zh-TW" sz="1600" dirty="0"/>
              <a:t>Report: format is in </a:t>
            </a:r>
            <a:r>
              <a:rPr lang="en-US" altLang="zh-TW" sz="1600" dirty="0">
                <a:solidFill>
                  <a:srgbClr val="0070C0"/>
                </a:solidFill>
              </a:rPr>
              <a:t>hw4_report.docx</a:t>
            </a:r>
            <a:r>
              <a:rPr lang="en-US" altLang="zh-TW" sz="1600" dirty="0"/>
              <a:t>.</a:t>
            </a:r>
            <a:br>
              <a:rPr lang="en-US" altLang="zh-TW" sz="1600" dirty="0"/>
            </a:br>
            <a:r>
              <a:rPr lang="en-US" altLang="zh-TW" sz="1600" dirty="0"/>
              <a:t>And please </a:t>
            </a:r>
            <a:r>
              <a:rPr lang="en-US" altLang="zh-TW" sz="1600" b="1" dirty="0">
                <a:solidFill>
                  <a:srgbClr val="0070C0"/>
                </a:solidFill>
              </a:rPr>
              <a:t>export to PDF </a:t>
            </a:r>
            <a:r>
              <a:rPr lang="en-US" altLang="zh-TW" sz="1600" dirty="0"/>
              <a:t>file( </a:t>
            </a:r>
            <a:r>
              <a:rPr lang="en-US" altLang="zh-TW" sz="1600" dirty="0">
                <a:solidFill>
                  <a:srgbClr val="0070C0"/>
                </a:solidFill>
              </a:rPr>
              <a:t>hw4_report.pdf</a:t>
            </a:r>
            <a:r>
              <a:rPr lang="en-US" altLang="zh-TW" sz="1600" dirty="0"/>
              <a:t> ) before submitting</a:t>
            </a:r>
            <a:r>
              <a:rPr lang="en-US" altLang="zh-TW" sz="1600" dirty="0" smtClean="0"/>
              <a:t>.</a:t>
            </a:r>
            <a:endParaRPr lang="en-US" altLang="zh-TW" sz="1600" dirty="0"/>
          </a:p>
        </p:txBody>
      </p:sp>
      <p:pic>
        <p:nvPicPr>
          <p:cNvPr id="3076" name="Picture 4" descr="Mouse Pointer Arrow - Free image on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41" y="3788411"/>
            <a:ext cx="530679" cy="53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Grade</a:t>
            </a:r>
            <a:endParaRPr lang="en-US" dirty="0"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11700" y="1708149"/>
            <a:ext cx="8520600" cy="3111501"/>
          </a:xfrm>
        </p:spPr>
        <p:txBody>
          <a:bodyPr/>
          <a:lstStyle/>
          <a:p>
            <a:pPr lvl="0"/>
            <a:r>
              <a:rPr lang="en-US" altLang="zh-TW" dirty="0" smtClean="0"/>
              <a:t>HW4 - 1 - 1 | HW4 - 1 - 2 | HW4 - 2 | report</a:t>
            </a:r>
            <a:br>
              <a:rPr lang="en-US" altLang="zh-TW" dirty="0" smtClean="0"/>
            </a:br>
            <a:r>
              <a:rPr lang="en-US" altLang="zh-TW" dirty="0" smtClean="0"/>
              <a:t>    30 pts            20 pts            30 pts       20 pts</a:t>
            </a:r>
            <a:br>
              <a:rPr lang="en-US" altLang="zh-TW" dirty="0" smtClean="0"/>
            </a:br>
            <a:r>
              <a:rPr lang="en-US" altLang="zh-TW" sz="1400" dirty="0" smtClean="0"/>
              <a:t>(not meet the requirements( restrictions ) will also 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get 0 pts in that </a:t>
            </a:r>
            <a:r>
              <a:rPr lang="en-US" altLang="zh-TW" sz="1400" b="1" dirty="0">
                <a:solidFill>
                  <a:srgbClr val="0070C0"/>
                </a:solidFill>
                <a:sym typeface="PT Sans Narrow"/>
              </a:rPr>
              <a:t>question</a:t>
            </a:r>
            <a:r>
              <a:rPr lang="en-US" altLang="zh-TW" sz="1400" dirty="0" smtClean="0">
                <a:solidFill>
                  <a:srgbClr val="0070C0"/>
                </a:solidFill>
              </a:rPr>
              <a:t>.</a:t>
            </a:r>
          </a:p>
          <a:p>
            <a:pPr lvl="0"/>
            <a:endParaRPr lang="en-US" sz="900" dirty="0" smtClean="0">
              <a:solidFill>
                <a:srgbClr val="0070C0"/>
              </a:solidFill>
            </a:endParaRPr>
          </a:p>
          <a:p>
            <a:pPr lvl="0"/>
            <a:r>
              <a:rPr lang="en-US" altLang="zh-TW" dirty="0" smtClean="0"/>
              <a:t>Incorrect file form: -20 pts</a:t>
            </a:r>
            <a:br>
              <a:rPr lang="en-US" altLang="zh-TW" dirty="0" smtClean="0"/>
            </a:br>
            <a:r>
              <a:rPr lang="en-US" altLang="zh-TW" sz="1400" dirty="0" smtClean="0"/>
              <a:t>(Including the names of compressed file, .c(.</a:t>
            </a:r>
            <a:r>
              <a:rPr lang="en-US" altLang="zh-TW" sz="1400" dirty="0" err="1" smtClean="0"/>
              <a:t>cpp</a:t>
            </a:r>
            <a:r>
              <a:rPr lang="en-US" altLang="zh-TW" sz="1400" dirty="0" smtClean="0"/>
              <a:t>) files, report file type)</a:t>
            </a:r>
            <a:endParaRPr lang="en-US" altLang="zh-TW" sz="1600" dirty="0" smtClean="0"/>
          </a:p>
          <a:p>
            <a:pPr lvl="0"/>
            <a:endParaRPr lang="en-US" sz="900" dirty="0" smtClean="0"/>
          </a:p>
          <a:p>
            <a:pPr lvl="0"/>
            <a:r>
              <a:rPr lang="en-US" altLang="zh-TW" dirty="0" smtClean="0"/>
              <a:t>Deadline: 2022/1/8 (Sat) PM11:55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400" dirty="0" smtClean="0"/>
              <a:t>Late submission will get a 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-20% point per day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695D46"/>
                </a:solidFill>
              </a:rPr>
              <a:t>e.g. write HW4 - 1 - 1  and HW4 - 1- 2 only, and submit it 2 days late will get:</a:t>
            </a:r>
            <a:br>
              <a:rPr lang="en-US" altLang="zh-TW" sz="1400" dirty="0" smtClean="0">
                <a:solidFill>
                  <a:srgbClr val="695D46"/>
                </a:solidFill>
              </a:rPr>
            </a:br>
            <a:r>
              <a:rPr lang="en-US" altLang="zh-TW" sz="1400" dirty="0" smtClean="0">
                <a:solidFill>
                  <a:srgbClr val="695D46"/>
                </a:solidFill>
              </a:rPr>
              <a:t>( 30 + 20 ) * ( 100% - 2 * 20% ) = 30 pts</a:t>
            </a:r>
          </a:p>
        </p:txBody>
      </p:sp>
      <p:sp>
        <p:nvSpPr>
          <p:cNvPr id="6" name="矩形 5"/>
          <p:cNvSpPr/>
          <p:nvPr/>
        </p:nvSpPr>
        <p:spPr>
          <a:xfrm>
            <a:off x="311700" y="1245621"/>
            <a:ext cx="504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800" dirty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Total score: 100pts. </a:t>
            </a:r>
            <a:r>
              <a:rPr lang="en-US" altLang="zh-TW" sz="1800" dirty="0">
                <a:solidFill>
                  <a:srgbClr val="0070C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COPY WILL GET 0 POINT!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AutoNum type="arabicPeriod"/>
            </a:pPr>
            <a:r>
              <a:rPr lang="en-US" altLang="zh-TW" dirty="0" smtClean="0"/>
              <a:t>Series</a:t>
            </a:r>
            <a:endParaRPr lang="en-US" altLang="zh-TW" dirty="0"/>
          </a:p>
          <a:p>
            <a:pPr marL="596900" lvl="1" indent="0">
              <a:buNone/>
            </a:pPr>
            <a:r>
              <a:rPr lang="en-US" altLang="zh-TW" dirty="0" smtClean="0"/>
              <a:t>1-1. Series - 1 (30%)</a:t>
            </a:r>
          </a:p>
          <a:p>
            <a:pPr marL="596900" lvl="1" indent="0">
              <a:buNone/>
            </a:pPr>
            <a:r>
              <a:rPr lang="en-US" altLang="zh-TW" dirty="0" smtClean="0"/>
              <a:t>1-2. Series - 2 (20</a:t>
            </a:r>
            <a:r>
              <a:rPr lang="en-US" altLang="zh-TW" dirty="0"/>
              <a:t>%)</a:t>
            </a:r>
            <a:endParaRPr lang="en-US" altLang="zh-TW" dirty="0" smtClean="0"/>
          </a:p>
          <a:p>
            <a:pPr marL="596900" lvl="1" indent="0">
              <a:buNone/>
            </a:pPr>
            <a:endParaRPr lang="en-US" altLang="zh-TW" dirty="0" smtClean="0"/>
          </a:p>
          <a:p>
            <a:pPr lvl="0">
              <a:buAutoNum type="arabicPeriod"/>
            </a:pPr>
            <a:r>
              <a:rPr lang="en-US" altLang="zh-TW" dirty="0" smtClean="0"/>
              <a:t>Pi</a:t>
            </a:r>
            <a:r>
              <a:rPr lang="en-US" altLang="zh-TW" dirty="0"/>
              <a:t> (30</a:t>
            </a:r>
            <a:r>
              <a:rPr lang="en-US" altLang="zh-TW" dirty="0" smtClean="0"/>
              <a:t>%)</a:t>
            </a:r>
          </a:p>
          <a:p>
            <a:pPr lvl="0">
              <a:buAutoNum type="arabicPeriod"/>
            </a:pPr>
            <a:r>
              <a:rPr lang="en-US" altLang="zh-TW" dirty="0" smtClean="0"/>
              <a:t>Report (20</a:t>
            </a:r>
            <a:r>
              <a:rPr lang="en-US" altLang="zh-TW" dirty="0"/>
              <a:t>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2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1-1. Series -1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Calculate the total number of </a:t>
            </a:r>
            <a:r>
              <a:rPr lang="en-US" altLang="zh-TW" dirty="0" smtClean="0"/>
              <a:t>occurrences</a:t>
            </a:r>
            <a:br>
              <a:rPr lang="en-US" altLang="zh-TW" dirty="0" smtClean="0"/>
            </a:br>
            <a:r>
              <a:rPr lang="en-US" altLang="zh-TW" dirty="0" smtClean="0"/>
              <a:t>of </a:t>
            </a:r>
            <a:r>
              <a:rPr lang="en-US" altLang="zh-TW" dirty="0"/>
              <a:t>each number in the </a:t>
            </a:r>
            <a:r>
              <a:rPr lang="en-US" altLang="zh-TW" dirty="0" smtClean="0"/>
              <a:t>series.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Values in series: [0, 1, 2]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U</a:t>
            </a:r>
            <a:r>
              <a:rPr lang="en-US" altLang="zh-TW" dirty="0" smtClean="0"/>
              <a:t>se multi-thread( </a:t>
            </a:r>
            <a:r>
              <a:rPr lang="en-US" altLang="zh-TW" b="1" dirty="0" smtClean="0">
                <a:solidFill>
                  <a:srgbClr val="0070C0"/>
                </a:solidFill>
              </a:rPr>
              <a:t>1~4</a:t>
            </a:r>
            <a:r>
              <a:rPr lang="en-US" altLang="zh-TW" dirty="0" smtClean="0"/>
              <a:t> ) and </a:t>
            </a:r>
            <a:r>
              <a:rPr lang="en-US" altLang="zh-TW" dirty="0" err="1" smtClean="0"/>
              <a:t>mutex</a:t>
            </a:r>
            <a:r>
              <a:rPr lang="en-US" altLang="zh-TW" dirty="0" smtClean="0"/>
              <a:t>/semaphore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537791" y="2716695"/>
            <a:ext cx="25987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Ex. 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Input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	4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	15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120201202011021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Output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0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1: 5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2: 5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9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1-2. Series -2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Calculate the total number of </a:t>
            </a:r>
            <a:r>
              <a:rPr lang="en-US" altLang="zh-TW" dirty="0" smtClean="0"/>
              <a:t>occurrences</a:t>
            </a:r>
            <a:br>
              <a:rPr lang="en-US" altLang="zh-TW" dirty="0" smtClean="0"/>
            </a:br>
            <a:r>
              <a:rPr lang="en-US" altLang="zh-TW" dirty="0" smtClean="0"/>
              <a:t>of </a:t>
            </a:r>
            <a:r>
              <a:rPr lang="en-US" altLang="zh-TW" dirty="0"/>
              <a:t>each number in the </a:t>
            </a:r>
            <a:r>
              <a:rPr lang="en-US" altLang="zh-TW" dirty="0" smtClean="0"/>
              <a:t>series</a:t>
            </a:r>
            <a:r>
              <a:rPr lang="en-US" altLang="zh-TW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Values in series: [0, 1, 2</a:t>
            </a:r>
            <a:r>
              <a:rPr lang="en-US" altLang="zh-TW" dirty="0" smtClean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Use </a:t>
            </a:r>
            <a:r>
              <a:rPr lang="en-US" altLang="zh-TW" dirty="0" smtClean="0"/>
              <a:t>multi-thread( </a:t>
            </a:r>
            <a:r>
              <a:rPr lang="en-US" altLang="zh-TW" b="1" dirty="0" smtClean="0">
                <a:solidFill>
                  <a:srgbClr val="0070C0"/>
                </a:solidFill>
              </a:rPr>
              <a:t>3</a:t>
            </a:r>
            <a:r>
              <a:rPr lang="en-US" altLang="zh-TW" dirty="0" smtClean="0"/>
              <a:t> ) </a:t>
            </a:r>
            <a:r>
              <a:rPr lang="en-US" altLang="zh-TW" dirty="0"/>
              <a:t>and </a:t>
            </a:r>
            <a:r>
              <a:rPr lang="en-US" altLang="zh-TW" dirty="0" err="1" smtClean="0"/>
              <a:t>mutex</a:t>
            </a:r>
            <a:r>
              <a:rPr lang="en-US" altLang="zh-TW" dirty="0" smtClean="0"/>
              <a:t>/semaphore.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37791" y="2716695"/>
            <a:ext cx="25987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Ex. 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Input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15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120201202011021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Output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0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1: 5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2: 5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6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Pi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Estimate </a:t>
            </a:r>
            <a:r>
              <a:rPr lang="en-US" altLang="zh-TW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the value of Pi using Monte </a:t>
            </a:r>
            <a:r>
              <a:rPr lang="en-US" altLang="zh-TW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Carlo.</a:t>
            </a:r>
            <a:endParaRPr lang="en-US" altLang="zh-TW" dirty="0"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The "Monte Carlo Method" is a method of solving problems using statistics</a:t>
            </a:r>
            <a:r>
              <a:rPr lang="en-US" altLang="zh-TW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 smtClean="0"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Algorithm </a:t>
            </a:r>
            <a:r>
              <a:rPr lang="en-US" altLang="zh-TW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reference:</a:t>
            </a:r>
          </a:p>
          <a:p>
            <a:pPr marL="114300" indent="0">
              <a:buNone/>
            </a:pPr>
            <a:r>
              <a:rPr lang="en-US" altLang="zh-TW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      </a:t>
            </a:r>
            <a:r>
              <a:rPr lang="en-US" altLang="zh-TW" sz="1400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  <a:hlinkClick r:id="rId3"/>
              </a:rPr>
              <a:t>https</a:t>
            </a:r>
            <a:r>
              <a:rPr lang="en-US" altLang="zh-TW" sz="14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  <a:hlinkClick r:id="rId3"/>
              </a:rPr>
              <a:t>://www.geeksforgeeks.org/estimating-value-pi-using-monte-carlo</a:t>
            </a:r>
            <a:r>
              <a:rPr lang="en-US" altLang="zh-TW" sz="1400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  <a:hlinkClick r:id="rId3"/>
              </a:rPr>
              <a:t>/</a:t>
            </a:r>
            <a:endParaRPr lang="en-US" altLang="zh-TW" sz="1400" dirty="0" smtClean="0"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</p:txBody>
      </p:sp>
      <p:pic>
        <p:nvPicPr>
          <p:cNvPr id="2052" name="Picture 4" descr="https://media.geeksforgeeks.org/wp-content/uploads/MonteCarl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t="5523" r="8501" b="8555"/>
          <a:stretch/>
        </p:blipFill>
        <p:spPr bwMode="auto">
          <a:xfrm>
            <a:off x="3541642" y="1921807"/>
            <a:ext cx="2060716" cy="199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Synchronization - </a:t>
            </a:r>
            <a:r>
              <a:rPr lang="en-US" altLang="zh-TW" dirty="0" err="1"/>
              <a:t>mutex</a:t>
            </a:r>
            <a:r>
              <a:rPr lang="en-US" altLang="zh-TW" dirty="0"/>
              <a:t> lock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Header</a:t>
            </a:r>
            <a:br>
              <a:rPr lang="en-US" altLang="zh-TW" sz="1600" dirty="0" smtClean="0"/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pthread.h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/>
              <a:t>Declare:</a:t>
            </a:r>
            <a:r>
              <a:rPr lang="zh-TW" altLang="en-US" sz="1600" dirty="0"/>
              <a:t> </a:t>
            </a:r>
            <a:r>
              <a:rPr lang="en-US" altLang="zh-TW" sz="1600" dirty="0"/>
              <a:t>(global</a:t>
            </a:r>
            <a:r>
              <a:rPr lang="zh-TW" altLang="en-US" sz="1600" dirty="0"/>
              <a:t> </a:t>
            </a:r>
            <a:r>
              <a:rPr lang="en-US" altLang="zh-TW" sz="1600" dirty="0"/>
              <a:t>variable)</a:t>
            </a:r>
            <a:br>
              <a:rPr lang="en-US" altLang="zh-TW" sz="1600" dirty="0"/>
            </a:b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pthread_mutex_t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= PTHREAD_MUTEX_INITIALIZER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/>
              <a:t>Functions: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pthread_mutex_lock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TW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TW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pthread_mutex_trylock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8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Synchronization - semaphore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5250900" cy="2825615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Header</a:t>
            </a:r>
            <a:br>
              <a:rPr lang="en-US" altLang="zh-TW" sz="1600" dirty="0" smtClean="0"/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pthread.h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Declare: (global variable)</a:t>
            </a:r>
            <a:br>
              <a:rPr lang="en-US" altLang="zh-TW" sz="1600" dirty="0" smtClean="0"/>
            </a:b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pthread_cond_t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cond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PTHREAD_COND_INITIALIZER;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Functions</a:t>
            </a:r>
            <a:r>
              <a:rPr lang="en-US" altLang="zh-TW" sz="1600" dirty="0"/>
              <a:t>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pthread_cond_wait()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pthread_cond_signal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pthread_cond_broadcast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版面配置區 2"/>
          <p:cNvSpPr txBox="1">
            <a:spLocks/>
          </p:cNvSpPr>
          <p:nvPr/>
        </p:nvSpPr>
        <p:spPr>
          <a:xfrm>
            <a:off x="5692140" y="1152425"/>
            <a:ext cx="3048000" cy="266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/>
              <a:t>Header</a:t>
            </a:r>
            <a:br>
              <a:rPr lang="en-US" altLang="zh-TW" sz="1600" dirty="0"/>
            </a:b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semaphore.h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/>
              <a:t>Declare: (global variable)</a:t>
            </a:r>
            <a:br>
              <a:rPr lang="en-US" altLang="zh-TW" sz="1600" dirty="0"/>
            </a:b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sem_t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sem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Functions: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sem_post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sem_wait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sem_close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Series - 1 (30%) - Restrictions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>
              <a:buFont typeface="+mj-lt"/>
              <a:buAutoNum type="arabicPeriod"/>
            </a:pPr>
            <a:r>
              <a:rPr lang="en-US" altLang="zh-TW" sz="1400" dirty="0" smtClean="0"/>
              <a:t>You should use only 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ONE</a:t>
            </a:r>
            <a:r>
              <a:rPr lang="en-US" altLang="zh-TW" sz="1400" dirty="0" smtClean="0"/>
              <a:t> global array of size 3 to update number counts.</a:t>
            </a:r>
            <a:br>
              <a:rPr lang="en-US" altLang="zh-TW" sz="1400" dirty="0" smtClean="0"/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counts[3] = {}; // datatype and variable name can be any,</a:t>
            </a:r>
          </a:p>
          <a:p>
            <a:pPr marL="482600">
              <a:buFont typeface="+mj-lt"/>
              <a:buAutoNum type="arabicPeriod"/>
            </a:pPr>
            <a:r>
              <a:rPr lang="en-US" altLang="zh-TW" sz="1400" dirty="0" smtClean="0"/>
              <a:t>You should update the counts values each time you process the string.</a:t>
            </a:r>
            <a:br>
              <a:rPr lang="en-US" altLang="zh-TW" sz="1400" dirty="0" smtClean="0"/>
            </a:br>
            <a:r>
              <a:rPr lang="en-US" altLang="zh-TW" sz="1400" b="1" dirty="0" smtClean="0">
                <a:solidFill>
                  <a:srgbClr val="0070C0"/>
                </a:solidFill>
              </a:rPr>
              <a:t>NOT</a:t>
            </a:r>
            <a:r>
              <a:rPr lang="en-US" altLang="zh-TW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smtClean="0"/>
              <a:t>count the numbers by threads, and update it to global variables at the end of thread.</a:t>
            </a:r>
            <a:br>
              <a:rPr lang="en-US" altLang="zh-TW" sz="1400" dirty="0" smtClean="0"/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/>
              <a:t>of course you can use </a:t>
            </a:r>
            <a:r>
              <a:rPr lang="en-US" altLang="zh-TW" sz="1400" b="1" dirty="0" err="1">
                <a:solidFill>
                  <a:srgbClr val="0070C0"/>
                </a:solidFill>
              </a:rPr>
              <a:t>mutex</a:t>
            </a:r>
            <a:r>
              <a:rPr lang="en-US" altLang="zh-TW" sz="1400" dirty="0"/>
              <a:t> or </a:t>
            </a:r>
            <a:r>
              <a:rPr lang="en-US" altLang="zh-TW" sz="1400" b="1" dirty="0">
                <a:solidFill>
                  <a:srgbClr val="0070C0"/>
                </a:solidFill>
              </a:rPr>
              <a:t>semaphore</a:t>
            </a:r>
            <a:r>
              <a:rPr lang="en-US" altLang="zh-TW" sz="1400" dirty="0"/>
              <a:t> to prevent race condition</a:t>
            </a:r>
            <a:r>
              <a:rPr lang="en-US" altLang="zh-TW" sz="1400" dirty="0" smtClean="0"/>
              <a:t>.</a:t>
            </a:r>
          </a:p>
          <a:p>
            <a:pPr marL="482600">
              <a:buFont typeface="+mj-lt"/>
              <a:buAutoNum type="arabicPeriod"/>
            </a:pP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3441" y="1575694"/>
            <a:ext cx="6843540" cy="30777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counts[3]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{};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// datatype and variable name can be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any.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441" y="2355470"/>
            <a:ext cx="5951220" cy="30777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(O) for(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=begin;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&lt;end;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++) counts[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] – '0'] += 1;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3441" y="2689574"/>
            <a:ext cx="5951220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(X) for(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=begin;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&lt;end;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++)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localc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] – '0'] += 1;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for(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=0;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&lt;3;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++)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counts[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localc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E80FC-DBED-42A7-8278-1B9EC9D3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- 1 (30%) - input / output: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Input</a:t>
            </a:r>
            <a:endParaRPr lang="en-US" altLang="zh-TW" dirty="0" smtClean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Output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2453640" y="2060645"/>
            <a:ext cx="1661160" cy="646331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120201202011021</a:t>
            </a:r>
            <a:endParaRPr lang="en-US" altLang="zh-TW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7A4FBEB-58BB-48C0-9B58-3D2F9A7D695F}"/>
              </a:ext>
            </a:extLst>
          </p:cNvPr>
          <p:cNvSpPr txBox="1"/>
          <p:nvPr/>
        </p:nvSpPr>
        <p:spPr>
          <a:xfrm>
            <a:off x="0" y="2060644"/>
            <a:ext cx="24536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Number of threads ( </a:t>
            </a:r>
            <a:r>
              <a:rPr lang="en-US" altLang="zh-TW" sz="1200" dirty="0" smtClean="0">
                <a:solidFill>
                  <a:srgbClr val="0070C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 ~ 4 </a:t>
            </a:r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) -&gt;</a:t>
            </a:r>
          </a:p>
          <a:p>
            <a:pPr algn="r"/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Series length ( </a:t>
            </a:r>
            <a:r>
              <a:rPr lang="en-US" altLang="zh-TW" sz="1200" dirty="0" smtClean="0">
                <a:solidFill>
                  <a:srgbClr val="0070C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 ~ 10^8 </a:t>
            </a:r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) -&gt;</a:t>
            </a:r>
          </a:p>
          <a:p>
            <a:pPr algn="r"/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The series -&gt;</a:t>
            </a:r>
            <a:endParaRPr lang="en-US" altLang="zh-TW" sz="1200" dirty="0">
              <a:solidFill>
                <a:srgbClr val="695D46"/>
              </a:solidFill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37940" y="2060644"/>
            <a:ext cx="594360" cy="83099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0: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altLang="zh-TW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1: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altLang="zh-TW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2: </a:t>
            </a:r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altLang="zh-TW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TW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7A4FBEB-58BB-48C0-9B58-3D2F9A7D695F}"/>
              </a:ext>
            </a:extLst>
          </p:cNvPr>
          <p:cNvSpPr txBox="1"/>
          <p:nvPr/>
        </p:nvSpPr>
        <p:spPr>
          <a:xfrm>
            <a:off x="5699160" y="2060644"/>
            <a:ext cx="24536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0:(space)counts[0](</a:t>
            </a:r>
            <a:r>
              <a:rPr lang="en-US" altLang="zh-TW" sz="1200" dirty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newline</a:t>
            </a:r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)</a:t>
            </a:r>
          </a:p>
          <a:p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1:(space)</a:t>
            </a:r>
          </a:p>
          <a:p>
            <a:r>
              <a:rPr lang="en-US" altLang="zh-TW" sz="1200" dirty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                             …(newline)</a:t>
            </a:r>
            <a:endParaRPr lang="en-US" altLang="zh-TW" sz="1200" dirty="0">
              <a:solidFill>
                <a:srgbClr val="695D46"/>
              </a:solidFill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3CB2CC-4C4B-4460-B82B-0F5933299039}"/>
              </a:ext>
            </a:extLst>
          </p:cNvPr>
          <p:cNvSpPr/>
          <p:nvPr/>
        </p:nvSpPr>
        <p:spPr>
          <a:xfrm>
            <a:off x="4832400" y="3202467"/>
            <a:ext cx="3541980" cy="120032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   </a:t>
            </a:r>
            <a:r>
              <a:rPr lang="en-US" altLang="zh-TW" sz="1200" dirty="0" smtClean="0">
                <a:solidFill>
                  <a:schemeClr val="accent6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Compile with:</a:t>
            </a:r>
            <a:endParaRPr lang="en-US" altLang="zh-TW" sz="1200" dirty="0">
              <a:solidFill>
                <a:schemeClr val="accent6"/>
              </a:solidFill>
              <a:latin typeface="Consolas" panose="020B0609020204030204" pitchFamily="49" charset="0"/>
              <a:ea typeface="Open Sans" panose="02020500000000000000" charset="0"/>
              <a:cs typeface="Open Sans" panose="02020500000000000000" charset="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$ g+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+ </a:t>
            </a:r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-o hw4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_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1_1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</a:t>
            </a:r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hw4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_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1_1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.c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20500000000000000" charset="0"/>
                <a:cs typeface="Open Sans" panose="02020500000000000000" charset="0"/>
              </a:rPr>
              <a:t>–</a:t>
            </a:r>
            <a:r>
              <a:rPr lang="zh-TW" alt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lpthread</a:t>
            </a:r>
            <a:endParaRPr lang="en-US" altLang="zh-TW" sz="1200" dirty="0" smtClean="0">
              <a:solidFill>
                <a:schemeClr val="bg1"/>
              </a:solidFill>
              <a:latin typeface="Consolas" panose="020B0609020204030204" pitchFamily="49" charset="0"/>
              <a:cs typeface="Open Sans" panose="02020500000000000000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  </a:t>
            </a:r>
            <a:r>
              <a:rPr lang="en-US" altLang="zh-TW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Open Sans" panose="02020500000000000000" charset="0"/>
              </a:rPr>
              <a:t>Test with: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$ ./hw4_1_1 &lt; input.txt &gt; my_ans.txt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   </a:t>
            </a:r>
            <a:r>
              <a:rPr lang="en-US" altLang="zh-TW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Open Sans" panose="02020500000000000000" charset="0"/>
              </a:rPr>
              <a:t>Check answer: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$ ./diff -w -b -B </a:t>
            </a:r>
            <a:r>
              <a:rPr lang="en-US" altLang="zh-TW" sz="1200" dirty="0" smtClean="0">
                <a:solidFill>
                  <a:schemeClr val="bg1"/>
                </a:solidFill>
                <a:latin typeface="Consolas" panose="020B0609020204030204" pitchFamily="49" charset="0"/>
                <a:cs typeface="Open Sans" panose="02020500000000000000" charset="0"/>
              </a:rPr>
              <a:t>answer.txt my_ans.txt</a:t>
            </a:r>
            <a:endParaRPr lang="zh-TW" altLang="en-US" sz="1200" dirty="0">
              <a:solidFill>
                <a:schemeClr val="bg1"/>
              </a:solidFill>
              <a:latin typeface="Consolas" panose="020B0609020204030204" pitchFamily="49" charset="0"/>
              <a:cs typeface="Open Sans" panose="02020500000000000000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9AAECA8-8B02-4B23-9F88-64186361836A}"/>
              </a:ext>
            </a:extLst>
          </p:cNvPr>
          <p:cNvSpPr txBox="1"/>
          <p:nvPr/>
        </p:nvSpPr>
        <p:spPr>
          <a:xfrm>
            <a:off x="1339036" y="3328478"/>
            <a:ext cx="193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12020  </a:t>
            </a:r>
            <a:r>
              <a:rPr lang="zh-TW" altLang="en-US" sz="1200" dirty="0" smtClean="0">
                <a:latin typeface="Open Sans" panose="02020500000000000000" charset="0"/>
                <a:cs typeface="Open Sans" panose="02020500000000000000" charset="0"/>
              </a:rPr>
              <a:t> </a:t>
            </a:r>
            <a:r>
              <a:rPr lang="en-US" altLang="zh-TW" sz="1200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12020</a:t>
            </a:r>
            <a:r>
              <a:rPr lang="zh-TW" altLang="en-US" sz="1200" dirty="0" smtClean="0">
                <a:latin typeface="Open Sans" panose="02020500000000000000" charset="0"/>
                <a:cs typeface="Open Sans" panose="02020500000000000000" charset="0"/>
              </a:rPr>
              <a:t>   </a:t>
            </a:r>
            <a:r>
              <a:rPr lang="en-US" altLang="zh-TW" sz="1200" dirty="0" smtClean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11021</a:t>
            </a:r>
            <a:endParaRPr lang="en-US" altLang="zh-TW" sz="1200" dirty="0"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A7E48D8-33E4-4489-AEEC-CBB86A5094DC}"/>
              </a:ext>
            </a:extLst>
          </p:cNvPr>
          <p:cNvCxnSpPr>
            <a:cxnSpLocks/>
          </p:cNvCxnSpPr>
          <p:nvPr/>
        </p:nvCxnSpPr>
        <p:spPr>
          <a:xfrm>
            <a:off x="1754490" y="3605478"/>
            <a:ext cx="0" cy="2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EBFA337-B1D5-4993-BF88-31AFFB86AA4D}"/>
              </a:ext>
            </a:extLst>
          </p:cNvPr>
          <p:cNvCxnSpPr>
            <a:cxnSpLocks/>
          </p:cNvCxnSpPr>
          <p:nvPr/>
        </p:nvCxnSpPr>
        <p:spPr>
          <a:xfrm>
            <a:off x="2307964" y="3605478"/>
            <a:ext cx="0" cy="2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11262EB-FB20-47A2-BA5D-34A79A714380}"/>
              </a:ext>
            </a:extLst>
          </p:cNvPr>
          <p:cNvCxnSpPr>
            <a:cxnSpLocks/>
          </p:cNvCxnSpPr>
          <p:nvPr/>
        </p:nvCxnSpPr>
        <p:spPr>
          <a:xfrm>
            <a:off x="2856394" y="3605478"/>
            <a:ext cx="0" cy="2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94E01B4-41D3-4AF4-AE82-6E07A824D93C}"/>
              </a:ext>
            </a:extLst>
          </p:cNvPr>
          <p:cNvSpPr txBox="1"/>
          <p:nvPr/>
        </p:nvSpPr>
        <p:spPr>
          <a:xfrm>
            <a:off x="802823" y="3887927"/>
            <a:ext cx="3017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Thread1</a:t>
            </a:r>
            <a:r>
              <a:rPr lang="zh-TW" altLang="en-US" sz="1200" dirty="0">
                <a:latin typeface="Open Sans" panose="02020500000000000000" charset="0"/>
                <a:cs typeface="Open Sans" panose="02020500000000000000" charset="0"/>
              </a:rPr>
              <a:t>   </a:t>
            </a:r>
            <a:r>
              <a:rPr lang="en-US" altLang="zh-TW" sz="12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Thread2</a:t>
            </a:r>
            <a:r>
              <a:rPr lang="zh-TW" altLang="en-US" sz="1200" dirty="0">
                <a:latin typeface="Open Sans" panose="02020500000000000000" charset="0"/>
                <a:cs typeface="Open Sans" panose="02020500000000000000" charset="0"/>
              </a:rPr>
              <a:t>   </a:t>
            </a:r>
            <a:r>
              <a:rPr lang="en-US" altLang="zh-TW" sz="12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Thread3</a:t>
            </a:r>
            <a:endParaRPr lang="zh-TW" altLang="en-US" sz="1200" dirty="0">
              <a:latin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9251" y="4261098"/>
            <a:ext cx="41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Each thread is responsible for </a:t>
            </a:r>
            <a:r>
              <a:rPr lang="en-US" altLang="zh-TW" dirty="0" smtClean="0">
                <a:solidFill>
                  <a:srgbClr val="00B0F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1/n</a:t>
            </a:r>
            <a:r>
              <a:rPr lang="en-US" altLang="zh-TW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 </a:t>
            </a:r>
            <a:r>
              <a:rPr lang="en-US" altLang="zh-TW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of the series</a:t>
            </a:r>
            <a:r>
              <a:rPr lang="en-US" altLang="zh-TW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.</a:t>
            </a:r>
          </a:p>
          <a:p>
            <a:r>
              <a:rPr lang="en-US" altLang="zh-TW" dirty="0" smtClean="0">
                <a:solidFill>
                  <a:srgbClr val="00B0F0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n = </a:t>
            </a:r>
            <a:r>
              <a:rPr lang="en-US" altLang="zh-TW" dirty="0" smtClean="0">
                <a:solidFill>
                  <a:srgbClr val="695D46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number of threads</a:t>
            </a:r>
            <a:endParaRPr lang="zh-TW" altLang="en-US" dirty="0">
              <a:solidFill>
                <a:srgbClr val="695D46"/>
              </a:solidFill>
              <a:latin typeface="Open Sans" panose="02020500000000000000" charset="0"/>
              <a:cs typeface="Open Sa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828</Words>
  <Application>Microsoft Office PowerPoint</Application>
  <PresentationFormat>如螢幕大小 (16:9)</PresentationFormat>
  <Paragraphs>182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PT Sans Narrow</vt:lpstr>
      <vt:lpstr>Showcard Gothic</vt:lpstr>
      <vt:lpstr>微軟正黑體</vt:lpstr>
      <vt:lpstr>Open Sans</vt:lpstr>
      <vt:lpstr>Arial</vt:lpstr>
      <vt:lpstr>Consolas</vt:lpstr>
      <vt:lpstr>Tropic</vt:lpstr>
      <vt:lpstr>OS HW4</vt:lpstr>
      <vt:lpstr>Tasks</vt:lpstr>
      <vt:lpstr>1-1. Series -1</vt:lpstr>
      <vt:lpstr>1-2. Series -2</vt:lpstr>
      <vt:lpstr>2. Pi</vt:lpstr>
      <vt:lpstr>Synchronization - mutex lock</vt:lpstr>
      <vt:lpstr>Synchronization - semaphore</vt:lpstr>
      <vt:lpstr>Series - 1 (30%) - Restrictions:</vt:lpstr>
      <vt:lpstr>Series - 1 (30%) - input / output:</vt:lpstr>
      <vt:lpstr>Series - 2 (20%) - Restrictions:</vt:lpstr>
      <vt:lpstr>Series - 2 (20%) - input / output:</vt:lpstr>
      <vt:lpstr>Pi (30%) - Restrictions:</vt:lpstr>
      <vt:lpstr>Pi (30%) - input / output:</vt:lpstr>
      <vt:lpstr>Requirements</vt:lpstr>
      <vt:lpstr>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HW2</dc:title>
  <dc:creator>Arashi</dc:creator>
  <cp:lastModifiedBy>oscar</cp:lastModifiedBy>
  <cp:revision>272</cp:revision>
  <dcterms:modified xsi:type="dcterms:W3CDTF">2021-12-17T08:42:00Z</dcterms:modified>
</cp:coreProperties>
</file>