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3"/>
  </p:handoutMasterIdLst>
  <p:sldIdLst>
    <p:sldId id="259" r:id="rId3"/>
    <p:sldId id="257" r:id="rId4"/>
    <p:sldId id="264" r:id="rId5"/>
    <p:sldId id="290" r:id="rId6"/>
    <p:sldId id="279" r:id="rId7"/>
    <p:sldId id="271" r:id="rId8"/>
    <p:sldId id="280" r:id="rId9"/>
    <p:sldId id="291" r:id="rId10"/>
    <p:sldId id="285" r:id="rId11"/>
    <p:sldId id="281" r:id="rId12"/>
    <p:sldId id="282" r:id="rId13"/>
    <p:sldId id="283" r:id="rId14"/>
    <p:sldId id="284" r:id="rId15"/>
    <p:sldId id="286" r:id="rId16"/>
    <p:sldId id="293" r:id="rId17"/>
    <p:sldId id="294" r:id="rId18"/>
    <p:sldId id="295" r:id="rId19"/>
    <p:sldId id="287" r:id="rId20"/>
    <p:sldId id="288" r:id="rId21"/>
    <p:sldId id="263" r:id="rId22"/>
  </p:sldIdLst>
  <p:sldSz cx="9904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楷体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E7800"/>
    <a:srgbClr val="E2A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30" y="-5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8E606B-EFB3-4D25-8C61-18FAA42A570D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92279E-02B2-4B6B-804B-97330FEBDB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369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160CC4-62B9-4C84-8DCE-C79D8133BB27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1C84E-1511-4426-955F-54EDF0FBD1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369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36943F1-14C5-4FFF-A26F-65359CDBC687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3327-6EE8-48C4-A76F-4F933E9075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527" y="274639"/>
            <a:ext cx="46166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1DF8B26-C4CB-4A0C-A8F1-E165037DE59F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3AC43-81B6-440E-B121-BEEF5B468F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5B87C79-ED0C-4230-9A63-A2BC1B4C1FE6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4DCDB3-4E8A-4015-B7BB-E0A504B7D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3A4E4E-526A-4828-9954-63020E4D189F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6FB5D4-2CD1-4BB4-87DF-5F367D550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B75C93-5296-4E07-B90C-F00C2463A661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63478A-21E6-42C9-B5A5-21514AB38C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1D752B6-DC93-437C-A364-6921A5E9A67E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F0D7DA-A38C-4877-993D-CC8D51215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312B14-E5D7-4FB3-951F-F413C22C21A8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8AD8CF-4DDF-4906-9F75-4C25C95D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05C7EC-EE05-4397-8AA5-1BDB1EAD9881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0AE79B-69F5-4599-8188-394F66E7AE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3A6200-6E59-47F3-9F18-F32D7A267716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427A077-4880-4E2C-A1D4-27F1C40704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D2AC5B-4C46-42DA-9D6B-B1FD4ECC155E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1FDA03-0E11-41D7-A13D-30EC41CEF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369332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76CAE8-8A4B-4213-AC23-46AF77CCE3D4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B9EA-0AFB-408F-A31B-E5379AE80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D67E52A-F565-47C2-B91D-8F0D0D38D19F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44459F1-F6FF-4BB6-9940-777CCB8726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DC4714-5E77-46DA-9EA1-9C5940A1D654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3F6D16-2CA1-4A7F-8C49-6ED4DF1D7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699" y="274639"/>
            <a:ext cx="222849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EED178-0653-4B65-B88F-D3694D10346A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7713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8EBBCF0-5C88-4BC0-9FDB-BE30956D4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707886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E0AD420-EDAB-4ABF-896B-EC46586A09C1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0A21-E6C6-44E5-8C35-118FF2897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369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D2F83CC-87DE-4449-B6F5-6308647DD89C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3D86F-8C80-4AC2-BE9F-C0535EE08E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A299DC7-9FF0-42B8-9231-1030912EFEE2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86530-74D9-4D7B-A712-235EB10FB5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369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8FD124-F5D3-4A6F-BC7E-35F8D1B73912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42B39-93DE-406E-8F2A-4917C5749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49DBB90-C7AA-4B4E-816A-75E4A2A57030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40FC-08B1-4242-B4FC-B54FCB4DD5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1034990"/>
            <a:ext cx="3258484" cy="4001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08884E6-8830-430B-96AA-216F43A1B51A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64F76-B855-462C-8F7C-5AC2C3BCF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334" y="4967228"/>
            <a:ext cx="5942648" cy="4001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141C8D4-6CB4-44D6-8959-5527AA17B1BD}" type="datetimeFigureOut">
              <a:rPr lang="zh-CN" altLang="en-US"/>
              <a:pPr>
                <a:defRPr/>
              </a:pPr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5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3875-0096-4CBA-94FC-714D860BE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72588" y="6303963"/>
            <a:ext cx="4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753FF183-AA54-4695-871E-09D843378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9700" y="109538"/>
            <a:ext cx="7326313" cy="477837"/>
          </a:xfrm>
          <a:prstGeom prst="rect">
            <a:avLst/>
          </a:prstGeom>
          <a:gradFill flip="none" rotWithShape="1">
            <a:gsLst>
              <a:gs pos="42000">
                <a:schemeClr val="tx2">
                  <a:lumMod val="75000"/>
                </a:schemeClr>
              </a:gs>
              <a:gs pos="99167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139700" y="692150"/>
            <a:ext cx="9571038" cy="0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06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404813"/>
            <a:ext cx="4267200" cy="369887"/>
          </a:xfrm>
          <a:prstGeom prst="rect">
            <a:avLst/>
          </a:prstGeom>
          <a:solidFill>
            <a:schemeClr val="bg1"/>
          </a:solidFill>
          <a:ln w="9525"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2700000" scaled="1"/>
              <a:tileRect/>
            </a:gradFill>
            <a:miter lim="800000"/>
            <a:headEnd/>
            <a:tailEnd/>
          </a:ln>
          <a:effectLst>
            <a:outerShdw blurRad="50800" dist="25400" dir="1800000" algn="tl" rotWithShape="0">
              <a:schemeClr val="accent5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title style </a:t>
            </a:r>
            <a:endParaRPr lang="zh-CN" altLang="en-US" dirty="0" smtClean="0"/>
          </a:p>
        </p:txBody>
      </p:sp>
      <p:cxnSp>
        <p:nvCxnSpPr>
          <p:cNvPr id="3" name="直接连接符 2"/>
          <p:cNvCxnSpPr>
            <a:endCxn id="6" idx="1"/>
          </p:cNvCxnSpPr>
          <p:nvPr userDrawn="1"/>
        </p:nvCxnSpPr>
        <p:spPr>
          <a:xfrm>
            <a:off x="289281" y="6453336"/>
            <a:ext cx="8983405" cy="33462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/>
                </a:gs>
                <a:gs pos="3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楷体" pitchFamily="49" charset="-122"/>
          <a:ea typeface="楷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>
            <a:off x="0" y="3898900"/>
            <a:ext cx="5330825" cy="898525"/>
          </a:xfrm>
          <a:prstGeom prst="homePlate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0" y="3716338"/>
            <a:ext cx="5511800" cy="898525"/>
          </a:xfrm>
          <a:prstGeom prst="homePlate">
            <a:avLst/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904413" cy="4365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 txBox="1">
            <a:spLocks/>
          </p:cNvSpPr>
          <p:nvPr/>
        </p:nvSpPr>
        <p:spPr bwMode="auto">
          <a:xfrm>
            <a:off x="847725" y="2130425"/>
            <a:ext cx="761047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500" b="1">
                <a:solidFill>
                  <a:schemeClr val="bg1"/>
                </a:solidFill>
                <a:ea typeface="楷体" pitchFamily="49" charset="-122"/>
              </a:rPr>
              <a:t>保理业务的风险与流程控制</a:t>
            </a:r>
            <a:endParaRPr lang="zh-CN" altLang="en-US" sz="3500" b="1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72"/>
          <p:cNvSpPr>
            <a:spLocks noGrp="1"/>
          </p:cNvSpPr>
          <p:nvPr>
            <p:ph type="title" idx="4294967295"/>
          </p:nvPr>
        </p:nvSpPr>
        <p:spPr>
          <a:xfrm>
            <a:off x="428429" y="450830"/>
            <a:ext cx="4445782" cy="461665"/>
          </a:xfrm>
        </p:spPr>
        <p:txBody>
          <a:bodyPr anchor="ctr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目錄</a:t>
            </a:r>
            <a:endParaRPr lang="zh-CN" altLang="en-US" sz="2400" dirty="0"/>
          </a:p>
        </p:txBody>
      </p:sp>
      <p:grpSp>
        <p:nvGrpSpPr>
          <p:cNvPr id="33796" name="组合 25"/>
          <p:cNvGrpSpPr>
            <a:grpSpLocks/>
          </p:cNvGrpSpPr>
          <p:nvPr/>
        </p:nvGrpSpPr>
        <p:grpSpPr bwMode="auto">
          <a:xfrm>
            <a:off x="1065213" y="1925638"/>
            <a:ext cx="5786437" cy="657225"/>
            <a:chOff x="1110942" y="2786534"/>
            <a:chExt cx="5786437" cy="657225"/>
          </a:xfrm>
        </p:grpSpPr>
        <p:sp>
          <p:nvSpPr>
            <p:cNvPr id="2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3834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3835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3838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36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3797" name="组合 25"/>
          <p:cNvGrpSpPr>
            <a:grpSpLocks/>
          </p:cNvGrpSpPr>
          <p:nvPr/>
        </p:nvGrpSpPr>
        <p:grpSpPr bwMode="auto">
          <a:xfrm>
            <a:off x="1063625" y="5300663"/>
            <a:ext cx="5905500" cy="657225"/>
            <a:chOff x="1110942" y="2786534"/>
            <a:chExt cx="5786437" cy="657225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33828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3829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5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3832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30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33798" name="组合 25"/>
          <p:cNvGrpSpPr>
            <a:grpSpLocks/>
          </p:cNvGrpSpPr>
          <p:nvPr/>
        </p:nvGrpSpPr>
        <p:grpSpPr bwMode="auto">
          <a:xfrm>
            <a:off x="1063625" y="4149725"/>
            <a:ext cx="5786438" cy="657225"/>
            <a:chOff x="1110942" y="2786534"/>
            <a:chExt cx="5786437" cy="657225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sz="2000" b="1">
                  <a:ea typeface="楷体" pitchFamily="49" charset="-122"/>
                </a:rPr>
                <a:t>保理業務特有風險根源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3822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3823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8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3826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24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3799" name="组合 1"/>
          <p:cNvGrpSpPr>
            <a:grpSpLocks/>
          </p:cNvGrpSpPr>
          <p:nvPr/>
        </p:nvGrpSpPr>
        <p:grpSpPr bwMode="auto">
          <a:xfrm>
            <a:off x="1063625" y="4149725"/>
            <a:ext cx="5905500" cy="657225"/>
            <a:chOff x="1116013" y="2262113"/>
            <a:chExt cx="5786437" cy="6572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保理业务特有风险根源</a:t>
              </a:r>
            </a:p>
          </p:txBody>
        </p:sp>
        <p:grpSp>
          <p:nvGrpSpPr>
            <p:cNvPr id="33816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33817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3819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33820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18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3800" name="组合 25"/>
          <p:cNvGrpSpPr>
            <a:grpSpLocks/>
          </p:cNvGrpSpPr>
          <p:nvPr/>
        </p:nvGrpSpPr>
        <p:grpSpPr bwMode="auto">
          <a:xfrm>
            <a:off x="1063625" y="1916113"/>
            <a:ext cx="5905500" cy="657225"/>
            <a:chOff x="1110942" y="2786534"/>
            <a:chExt cx="5786437" cy="657225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sz="2000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3810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3811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10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3814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12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3801" name="组合 25"/>
          <p:cNvGrpSpPr>
            <a:grpSpLocks/>
          </p:cNvGrpSpPr>
          <p:nvPr/>
        </p:nvGrpSpPr>
        <p:grpSpPr bwMode="auto">
          <a:xfrm>
            <a:off x="1063625" y="3068638"/>
            <a:ext cx="5905500" cy="657225"/>
            <a:chOff x="1110942" y="2786534"/>
            <a:chExt cx="5786437" cy="657225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TW" altLang="en-US" sz="2000" b="1">
                  <a:ea typeface="楷体" pitchFamily="49" charset="-122"/>
                </a:rPr>
                <a:t>常見保理業務風險</a:t>
              </a:r>
              <a:endParaRPr lang="zh-CN" altLang="en-US" sz="2000" b="1">
                <a:ea typeface="楷体" pitchFamily="49" charset="-122"/>
              </a:endParaRPr>
            </a:p>
          </p:txBody>
        </p:sp>
        <p:grpSp>
          <p:nvGrpSpPr>
            <p:cNvPr id="33804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3805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1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3808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806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>
          <a:xfrm>
            <a:off x="344488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dirty="0" smtClean="0"/>
              <a:t>保理业务特有风险根源</a:t>
            </a:r>
            <a:endParaRPr lang="en-US" altLang="zh-CN" sz="2400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23928" y="1484313"/>
            <a:ext cx="7957368" cy="4032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贸易融资</a:t>
            </a:r>
            <a:r>
              <a:rPr lang="zh-TW" altLang="zh-CN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供应链融资风险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</a:pP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贸易</a:t>
            </a:r>
            <a:r>
              <a:rPr lang="zh-TW" altLang="zh-CN" sz="2400" dirty="0" smtClean="0">
                <a:latin typeface="楷体" pitchFamily="49" charset="-122"/>
                <a:ea typeface="楷体" pitchFamily="49" charset="-122"/>
              </a:rPr>
              <a:t>背景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真实</a:t>
            </a:r>
            <a:r>
              <a:rPr lang="zh-TW" altLang="zh-CN" sz="2400" dirty="0" smtClean="0">
                <a:latin typeface="楷体" pitchFamily="49" charset="-122"/>
                <a:ea typeface="楷体" pitchFamily="49" charset="-122"/>
              </a:rPr>
              <a:t>性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货权、债权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控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制</a:t>
            </a: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价格真实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性及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跌价机制</a:t>
            </a: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是否有核心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企业</a:t>
            </a: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endParaRPr lang="en-US" altLang="zh-TW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 startAt="2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商业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保理公司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展业环境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风险</a:t>
            </a: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</a:pP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经营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地位</a:t>
            </a: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信用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环境</a:t>
            </a:r>
            <a:endParaRPr lang="zh-TW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TW" altLang="en-US" sz="18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</a:pPr>
            <a:r>
              <a:rPr lang="zh-TW" altLang="zh-CN" sz="2400" dirty="0" smtClean="0"/>
              <a:t> </a:t>
            </a:r>
            <a:r>
              <a:rPr lang="zh-TW" altLang="en-US" sz="2400" dirty="0" smtClean="0"/>
              <a:t> </a:t>
            </a:r>
            <a:r>
              <a:rPr lang="zh-TW" altLang="zh-CN" sz="2400" dirty="0" smtClean="0"/>
              <a:t> </a:t>
            </a:r>
            <a:r>
              <a:rPr lang="zh-TW" altLang="en-US" sz="2400" dirty="0" smtClean="0"/>
              <a:t> </a:t>
            </a:r>
            <a:r>
              <a:rPr lang="zh-TW" altLang="zh-CN" sz="2400" dirty="0" smtClean="0"/>
              <a:t> </a:t>
            </a:r>
            <a:r>
              <a:rPr lang="zh-TW" altLang="en-US" sz="2400" dirty="0" smtClean="0"/>
              <a:t> </a:t>
            </a:r>
            <a:r>
              <a:rPr lang="zh-TW" altLang="zh-CN" sz="2400" dirty="0" smtClean="0"/>
              <a:t> </a:t>
            </a:r>
            <a:r>
              <a:rPr lang="zh-TW" altLang="en-US" sz="2400" dirty="0" smtClean="0"/>
              <a:t> </a:t>
            </a:r>
            <a:r>
              <a:rPr lang="zh-TW" altLang="zh-CN" sz="2400" dirty="0" smtClean="0"/>
              <a:t> </a:t>
            </a:r>
            <a:r>
              <a:rPr lang="zh-TW" altLang="en-US" sz="2400" dirty="0" smtClean="0"/>
              <a:t> </a:t>
            </a:r>
            <a:r>
              <a:rPr lang="zh-TW" altLang="zh-CN" sz="2400" dirty="0" smtClean="0"/>
              <a:t> 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373063" y="404813"/>
            <a:ext cx="4267200" cy="376237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7363" y="1117615"/>
            <a:ext cx="891381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诈骗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方式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应收账款融资最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大的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顾虑就是诈欺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借款人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诈欺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方式主要有四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种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1. 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提前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开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票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虚假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账期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转移现金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欺诈应收账款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zh-TW" altLang="zh-CN" sz="12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诈骗特征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有以下行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涉嫌诈骗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的可能性比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较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高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买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方付款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账号经常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性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变动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我司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无法掌控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还款來源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与买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方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销对账困难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我司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无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取得完整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账务资料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对账务管理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的功能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丧失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转让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债权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发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生大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金额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比例之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折让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无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其他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后续账款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加以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补偿</a:t>
            </a:r>
            <a:endParaRPr lang="zh-TW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卖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方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道德风险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提高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重复转让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及融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资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的可能性提高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7044" name="Rectangle 4"/>
          <p:cNvSpPr>
            <a:spLocks/>
          </p:cNvSpPr>
          <p:nvPr/>
        </p:nvSpPr>
        <p:spPr bwMode="auto">
          <a:xfrm>
            <a:off x="344488" y="404813"/>
            <a:ext cx="4267200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a typeface="楷体" pitchFamily="49" charset="-122"/>
              </a:rPr>
              <a:t>保理业务特有风险根源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87363" y="1341438"/>
            <a:ext cx="8913812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72"/>
          <p:cNvSpPr>
            <a:spLocks noGrp="1"/>
          </p:cNvSpPr>
          <p:nvPr>
            <p:ph type="title" idx="4294967295"/>
          </p:nvPr>
        </p:nvSpPr>
        <p:spPr>
          <a:xfrm>
            <a:off x="428429" y="450830"/>
            <a:ext cx="4445782" cy="461665"/>
          </a:xfrm>
        </p:spPr>
        <p:txBody>
          <a:bodyPr anchor="ctr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目錄</a:t>
            </a:r>
            <a:endParaRPr lang="zh-CN" altLang="en-US" sz="2400" dirty="0"/>
          </a:p>
        </p:txBody>
      </p:sp>
      <p:grpSp>
        <p:nvGrpSpPr>
          <p:cNvPr id="36868" name="组合 25"/>
          <p:cNvGrpSpPr>
            <a:grpSpLocks/>
          </p:cNvGrpSpPr>
          <p:nvPr/>
        </p:nvGrpSpPr>
        <p:grpSpPr bwMode="auto">
          <a:xfrm>
            <a:off x="1065213" y="1925638"/>
            <a:ext cx="5786437" cy="657225"/>
            <a:chOff x="1110942" y="2786534"/>
            <a:chExt cx="5786437" cy="657225"/>
          </a:xfrm>
        </p:grpSpPr>
        <p:sp>
          <p:nvSpPr>
            <p:cNvPr id="2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6899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6900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6903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901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6869" name="组合 25"/>
          <p:cNvGrpSpPr>
            <a:grpSpLocks/>
          </p:cNvGrpSpPr>
          <p:nvPr/>
        </p:nvGrpSpPr>
        <p:grpSpPr bwMode="auto">
          <a:xfrm>
            <a:off x="1063625" y="4149725"/>
            <a:ext cx="5976938" cy="657225"/>
            <a:chOff x="1110942" y="2786534"/>
            <a:chExt cx="5786437" cy="657225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保理业务特有风险根源</a:t>
              </a:r>
            </a:p>
          </p:txBody>
        </p:sp>
        <p:grpSp>
          <p:nvGrpSpPr>
            <p:cNvPr id="36893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6894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5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6897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895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6870" name="组合 1"/>
          <p:cNvGrpSpPr>
            <a:grpSpLocks/>
          </p:cNvGrpSpPr>
          <p:nvPr/>
        </p:nvGrpSpPr>
        <p:grpSpPr bwMode="auto">
          <a:xfrm>
            <a:off x="1063625" y="5229225"/>
            <a:ext cx="5976938" cy="657225"/>
            <a:chOff x="1116013" y="2262113"/>
            <a:chExt cx="5786437" cy="6572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36887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36888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6890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36891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889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36871" name="组合 25"/>
          <p:cNvGrpSpPr>
            <a:grpSpLocks/>
          </p:cNvGrpSpPr>
          <p:nvPr/>
        </p:nvGrpSpPr>
        <p:grpSpPr bwMode="auto">
          <a:xfrm>
            <a:off x="1063625" y="1916113"/>
            <a:ext cx="5976938" cy="657225"/>
            <a:chOff x="1110942" y="2786534"/>
            <a:chExt cx="5786437" cy="657225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sz="2000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6881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6882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8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6885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883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6872" name="组合 25"/>
          <p:cNvGrpSpPr>
            <a:grpSpLocks/>
          </p:cNvGrpSpPr>
          <p:nvPr/>
        </p:nvGrpSpPr>
        <p:grpSpPr bwMode="auto">
          <a:xfrm>
            <a:off x="1063625" y="3068638"/>
            <a:ext cx="5976938" cy="657225"/>
            <a:chOff x="1110942" y="2786534"/>
            <a:chExt cx="5786437" cy="657225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TW" altLang="en-US" sz="2000" b="1">
                  <a:ea typeface="楷体" pitchFamily="49" charset="-122"/>
                </a:rPr>
                <a:t>常見保理業務風險</a:t>
              </a:r>
              <a:endParaRPr lang="zh-CN" altLang="en-US" sz="2000" b="1">
                <a:ea typeface="楷体" pitchFamily="49" charset="-122"/>
              </a:endParaRPr>
            </a:p>
          </p:txBody>
        </p:sp>
        <p:grpSp>
          <p:nvGrpSpPr>
            <p:cNvPr id="36875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6876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1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6879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877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344488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dirty="0" smtClean="0"/>
              <a:t>保理业务流程中风险控制要点</a:t>
            </a:r>
          </a:p>
        </p:txBody>
      </p:sp>
      <p:sp>
        <p:nvSpPr>
          <p:cNvPr id="37890" name="AutoShape 3"/>
          <p:cNvSpPr>
            <a:spLocks noGrp="1" noChangeAspect="1" noChangeArrowheads="1"/>
          </p:cNvSpPr>
          <p:nvPr>
            <p:ph type="body" idx="4294967295"/>
          </p:nvPr>
        </p:nvSpPr>
        <p:spPr bwMode="auto">
          <a:xfrm>
            <a:off x="487363" y="1628775"/>
            <a:ext cx="891381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总体上保理融资风险管理分三阶段：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贷前调查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贷时审查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                             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贷后检查</a:t>
            </a:r>
          </a:p>
          <a:p>
            <a:pPr eaLnBrk="1" hangingPunct="1">
              <a:buFont typeface="Arial" charset="0"/>
              <a:buNone/>
            </a:pPr>
            <a:endParaRPr lang="zh-CN" altLang="en-US" sz="2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None/>
            </a:pPr>
            <a:endParaRPr lang="zh-CN" altLang="en-US" sz="1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461665"/>
          </a:xfrm>
        </p:spPr>
        <p:txBody>
          <a:bodyPr/>
          <a:lstStyle/>
          <a:p>
            <a:r>
              <a:rPr lang="zh-CN" altLang="en-US" sz="2400" dirty="0" smtClean="0"/>
              <a:t>保理业务流程中风险控制要点</a:t>
            </a:r>
            <a:endParaRPr lang="zh-CN" altLang="en-US" sz="2400" dirty="0"/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 bwMode="auto">
          <a:xfrm>
            <a:off x="487363" y="1628775"/>
            <a:ext cx="891381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贷前调查是指保理融资发放前保理公司对申请人基本情况的调查，并对其是否符合融资条件和可发放的融资额度做出初步判断；调查的重点主要包括申请人资信状况、经营情况、申请贷款用途的合规性和合法性、履约情况，以及买方偿债能力和偿债意愿等是否符合融资安全性等要求。  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 smtClean="0"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ea typeface="楷体" pitchFamily="49" charset="-122"/>
              </a:rPr>
              <a:t>                                   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识别风险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6309529" y="4929198"/>
            <a:ext cx="785818" cy="357190"/>
          </a:xfrm>
          <a:prstGeom prst="notchedRightArrow">
            <a:avLst>
              <a:gd name="adj1" fmla="val 50000"/>
              <a:gd name="adj2" fmla="val 5018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461665"/>
          </a:xfrm>
        </p:spPr>
        <p:txBody>
          <a:bodyPr/>
          <a:lstStyle/>
          <a:p>
            <a:r>
              <a:rPr lang="zh-CN" altLang="en-US" sz="2400" dirty="0" smtClean="0"/>
              <a:t>保理业务流程中风险控制要点</a:t>
            </a:r>
            <a:endParaRPr lang="zh-CN" altLang="en-US" sz="2400" dirty="0"/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 bwMode="auto">
          <a:xfrm>
            <a:off x="487363" y="1628775"/>
            <a:ext cx="891381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贷时审查是指审查人员对调查人员提供的企业情况信息、财务报表、征信报告、购销合同、交易发票等资料，实地进行核实、调研、评定，从正面及侧面进行复测融资的风险度，提出审核意见，按规定履行审批手续。计量风险和控制风险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ea typeface="楷体" pitchFamily="49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 smtClean="0"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                                  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把关作用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6309529" y="5000636"/>
            <a:ext cx="785818" cy="357190"/>
          </a:xfrm>
          <a:prstGeom prst="notchedRightArrow">
            <a:avLst>
              <a:gd name="adj1" fmla="val 50000"/>
              <a:gd name="adj2" fmla="val 5018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461665"/>
          </a:xfrm>
        </p:spPr>
        <p:txBody>
          <a:bodyPr/>
          <a:lstStyle/>
          <a:p>
            <a:r>
              <a:rPr lang="zh-CN" altLang="en-US" sz="2400" dirty="0" smtClean="0"/>
              <a:t>保理业务流程中风险控制要点</a:t>
            </a:r>
            <a:endParaRPr lang="zh-CN" altLang="en-US" sz="2400" dirty="0"/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 bwMode="auto">
          <a:xfrm>
            <a:off x="487363" y="1628775"/>
            <a:ext cx="891381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贷后检查是指保理融资发放后，保理公司对借款人执行融资合同情况及借款人的经营情况等，进行后续追踪和检查；对借款人的总体行业情况，政策，金融环境等，进行后续观察及及时预警。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                                  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监测风险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6309529" y="5000636"/>
            <a:ext cx="785818" cy="357190"/>
          </a:xfrm>
          <a:prstGeom prst="notchedRightArrow">
            <a:avLst>
              <a:gd name="adj1" fmla="val 50000"/>
              <a:gd name="adj2" fmla="val 5018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373063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dirty="0" smtClean="0"/>
              <a:t>保理业务流程中风险控制要点</a:t>
            </a:r>
          </a:p>
        </p:txBody>
      </p:sp>
      <p:pic>
        <p:nvPicPr>
          <p:cNvPr id="38914" name="Picture 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 l="28210" t="26431" r="28391" b="57056"/>
          <a:stretch>
            <a:fillRect/>
          </a:stretch>
        </p:blipFill>
        <p:spPr bwMode="auto">
          <a:xfrm>
            <a:off x="1208088" y="1700213"/>
            <a:ext cx="7481887" cy="1757362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38915" name="AutoShape 7"/>
          <p:cNvSpPr>
            <a:spLocks noChangeArrowheads="1"/>
          </p:cNvSpPr>
          <p:nvPr/>
        </p:nvSpPr>
        <p:spPr bwMode="gray">
          <a:xfrm>
            <a:off x="4087813" y="836613"/>
            <a:ext cx="2879725" cy="1296987"/>
          </a:xfrm>
          <a:prstGeom prst="wedgeRoundRectCallout">
            <a:avLst>
              <a:gd name="adj1" fmla="val -46417"/>
              <a:gd name="adj2" fmla="val 84394"/>
              <a:gd name="adj3" fmla="val 16667"/>
            </a:avLst>
          </a:prstGeom>
          <a:solidFill>
            <a:srgbClr val="FFFF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楷体" pitchFamily="49" charset="-122"/>
            </a:endParaRP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gray">
          <a:xfrm>
            <a:off x="4160838" y="908050"/>
            <a:ext cx="29273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楷体" pitchFamily="49" charset="-122"/>
              </a:rPr>
              <a:t>审核贸易背景和客户资质，</a:t>
            </a:r>
          </a:p>
          <a:p>
            <a:r>
              <a:rPr lang="zh-CN" altLang="en-US">
                <a:ea typeface="楷体" pitchFamily="49" charset="-122"/>
              </a:rPr>
              <a:t>判断是否适合做保理业务、</a:t>
            </a:r>
          </a:p>
          <a:p>
            <a:r>
              <a:rPr lang="zh-CN" altLang="en-US">
                <a:ea typeface="楷体" pitchFamily="49" charset="-122"/>
              </a:rPr>
              <a:t>是否存在应收账款出质或</a:t>
            </a:r>
          </a:p>
          <a:p>
            <a:r>
              <a:rPr lang="zh-CN" altLang="en-US">
                <a:ea typeface="楷体" pitchFamily="49" charset="-122"/>
              </a:rPr>
              <a:t>转让情形。</a:t>
            </a:r>
          </a:p>
        </p:txBody>
      </p:sp>
      <p:pic>
        <p:nvPicPr>
          <p:cNvPr id="38917" name="Picture 11"/>
          <p:cNvPicPr>
            <a:picLocks noChangeAspect="1" noChangeArrowheads="1"/>
          </p:cNvPicPr>
          <p:nvPr/>
        </p:nvPicPr>
        <p:blipFill>
          <a:blip r:embed="rId3"/>
          <a:srcRect l="28210" t="26431" r="28391" b="50374"/>
          <a:stretch>
            <a:fillRect/>
          </a:stretch>
        </p:blipFill>
        <p:spPr bwMode="auto">
          <a:xfrm>
            <a:off x="1208088" y="4149725"/>
            <a:ext cx="7920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AutoShape 13"/>
          <p:cNvSpPr>
            <a:spLocks noChangeArrowheads="1"/>
          </p:cNvSpPr>
          <p:nvPr/>
        </p:nvSpPr>
        <p:spPr bwMode="gray">
          <a:xfrm>
            <a:off x="2792413" y="3500438"/>
            <a:ext cx="3384550" cy="793750"/>
          </a:xfrm>
          <a:prstGeom prst="wedgeRoundRectCallout">
            <a:avLst>
              <a:gd name="adj1" fmla="val -46949"/>
              <a:gd name="adj2" fmla="val 160801"/>
              <a:gd name="adj3" fmla="val 16667"/>
            </a:avLst>
          </a:prstGeom>
          <a:solidFill>
            <a:srgbClr val="FFFF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楷体" pitchFamily="49" charset="-122"/>
            </a:endParaRPr>
          </a:p>
        </p:txBody>
      </p:sp>
      <p:sp>
        <p:nvSpPr>
          <p:cNvPr id="38920" name="Text Box 14"/>
          <p:cNvSpPr txBox="1">
            <a:spLocks noChangeArrowheads="1"/>
          </p:cNvSpPr>
          <p:nvPr/>
        </p:nvSpPr>
        <p:spPr bwMode="gray">
          <a:xfrm>
            <a:off x="2792413" y="3573463"/>
            <a:ext cx="3384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楷体" pitchFamily="49" charset="-122"/>
              </a:rPr>
              <a:t>单据真实性、是否符合保理业务</a:t>
            </a:r>
          </a:p>
          <a:p>
            <a:r>
              <a:rPr lang="zh-CN" altLang="en-US">
                <a:ea typeface="楷体" pitchFamily="49" charset="-122"/>
              </a:rPr>
              <a:t>和贸易背景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373063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/>
            <a:r>
              <a:rPr lang="zh-CN" altLang="en-US" sz="2400" dirty="0" smtClean="0"/>
              <a:t>保理业务流程中风险控制要点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 l="28209" t="22621" r="19711" b="13055"/>
          <a:stretch>
            <a:fillRect/>
          </a:stretch>
        </p:blipFill>
        <p:spPr bwMode="auto">
          <a:xfrm>
            <a:off x="919163" y="1341438"/>
            <a:ext cx="8050212" cy="47847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3727450" y="3716338"/>
            <a:ext cx="1800225" cy="722312"/>
          </a:xfrm>
          <a:prstGeom prst="wedgeRoundRectCallout">
            <a:avLst>
              <a:gd name="adj1" fmla="val -59259"/>
              <a:gd name="adj2" fmla="val 124505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00475" y="3716338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在人行系统做债权转让登记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72"/>
          <p:cNvSpPr>
            <a:spLocks noGrp="1"/>
          </p:cNvSpPr>
          <p:nvPr>
            <p:ph type="title"/>
          </p:nvPr>
        </p:nvSpPr>
        <p:spPr>
          <a:xfrm>
            <a:off x="428428" y="450830"/>
            <a:ext cx="4452339" cy="46166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目錄</a:t>
            </a:r>
            <a:endParaRPr lang="zh-CN" altLang="en-US" sz="2400" dirty="0"/>
          </a:p>
        </p:txBody>
      </p:sp>
      <p:grpSp>
        <p:nvGrpSpPr>
          <p:cNvPr id="27652" name="组合 25"/>
          <p:cNvGrpSpPr>
            <a:grpSpLocks/>
          </p:cNvGrpSpPr>
          <p:nvPr/>
        </p:nvGrpSpPr>
        <p:grpSpPr bwMode="auto">
          <a:xfrm>
            <a:off x="1063625" y="2997200"/>
            <a:ext cx="6048375" cy="657225"/>
            <a:chOff x="1110942" y="2786534"/>
            <a:chExt cx="5786437" cy="657225"/>
          </a:xfrm>
        </p:grpSpPr>
        <p:sp>
          <p:nvSpPr>
            <p:cNvPr id="2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常见保理业务风险</a:t>
              </a:r>
            </a:p>
          </p:txBody>
        </p:sp>
        <p:grpSp>
          <p:nvGrpSpPr>
            <p:cNvPr id="27690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27691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27694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692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27653" name="组合 35"/>
          <p:cNvGrpSpPr>
            <a:grpSpLocks/>
          </p:cNvGrpSpPr>
          <p:nvPr/>
        </p:nvGrpSpPr>
        <p:grpSpPr bwMode="auto">
          <a:xfrm>
            <a:off x="1063625" y="1844675"/>
            <a:ext cx="6048375" cy="657225"/>
            <a:chOff x="1116013" y="2262113"/>
            <a:chExt cx="5786437" cy="657225"/>
          </a:xfrm>
        </p:grpSpPr>
        <p:sp>
          <p:nvSpPr>
            <p:cNvPr id="37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sz="2000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27684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27685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27687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27688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686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27654" name="组合 25"/>
          <p:cNvGrpSpPr>
            <a:grpSpLocks/>
          </p:cNvGrpSpPr>
          <p:nvPr/>
        </p:nvGrpSpPr>
        <p:grpSpPr bwMode="auto">
          <a:xfrm>
            <a:off x="1063625" y="4149725"/>
            <a:ext cx="5786438" cy="657225"/>
            <a:chOff x="1110942" y="2786534"/>
            <a:chExt cx="5786437" cy="657225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sz="2000" b="1">
                  <a:ea typeface="楷体" pitchFamily="49" charset="-122"/>
                </a:rPr>
                <a:t>保理業務特有風險根源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27678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27679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5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27682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680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27656" name="组合 25"/>
          <p:cNvGrpSpPr>
            <a:grpSpLocks/>
          </p:cNvGrpSpPr>
          <p:nvPr/>
        </p:nvGrpSpPr>
        <p:grpSpPr bwMode="auto">
          <a:xfrm>
            <a:off x="1063625" y="5300663"/>
            <a:ext cx="5786438" cy="657225"/>
            <a:chOff x="1110942" y="2786534"/>
            <a:chExt cx="5786437" cy="6572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27672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27673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7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27676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674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27657" name="组合 25"/>
          <p:cNvGrpSpPr>
            <a:grpSpLocks/>
          </p:cNvGrpSpPr>
          <p:nvPr/>
        </p:nvGrpSpPr>
        <p:grpSpPr bwMode="auto">
          <a:xfrm>
            <a:off x="1063625" y="4149725"/>
            <a:ext cx="6048375" cy="657225"/>
            <a:chOff x="1110942" y="2786534"/>
            <a:chExt cx="5786437" cy="657225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保理业务特有风险根源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27666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27667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9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27670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668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27658" name="组合 25"/>
          <p:cNvGrpSpPr>
            <a:grpSpLocks/>
          </p:cNvGrpSpPr>
          <p:nvPr/>
        </p:nvGrpSpPr>
        <p:grpSpPr bwMode="auto">
          <a:xfrm>
            <a:off x="1063625" y="5300663"/>
            <a:ext cx="6121400" cy="657225"/>
            <a:chOff x="1110942" y="2786534"/>
            <a:chExt cx="5786437" cy="657225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27660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27661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1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27664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662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2"/>
          <p:cNvSpPr>
            <a:spLocks noChangeArrowheads="1"/>
          </p:cNvSpPr>
          <p:nvPr/>
        </p:nvSpPr>
        <p:spPr bwMode="auto">
          <a:xfrm>
            <a:off x="5454650" y="3789363"/>
            <a:ext cx="3457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Arial Black" pitchFamily="34" charset="0"/>
              </a:rPr>
              <a:t>Thanks!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gray">
          <a:xfrm>
            <a:off x="2143125" y="1125538"/>
            <a:ext cx="54737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8000">
                <a:solidFill>
                  <a:schemeClr val="bg1"/>
                </a:solidFill>
                <a:latin typeface="Arial" charset="0"/>
                <a:ea typeface="楷体" pitchFamily="49" charset="-122"/>
              </a:rPr>
              <a:t>Q    &amp;    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72"/>
          <p:cNvSpPr>
            <a:spLocks noGrp="1"/>
          </p:cNvSpPr>
          <p:nvPr>
            <p:ph type="title"/>
          </p:nvPr>
        </p:nvSpPr>
        <p:spPr>
          <a:xfrm>
            <a:off x="431604" y="477818"/>
            <a:ext cx="4445782" cy="46166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风险的种类</a:t>
            </a:r>
          </a:p>
        </p:txBody>
      </p:sp>
      <p:sp>
        <p:nvSpPr>
          <p:cNvPr id="28676" name="内容占位符 2"/>
          <p:cNvSpPr txBox="1">
            <a:spLocks/>
          </p:cNvSpPr>
          <p:nvPr/>
        </p:nvSpPr>
        <p:spPr bwMode="auto">
          <a:xfrm>
            <a:off x="611188" y="1749445"/>
            <a:ext cx="7993062" cy="417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zh-TW" altLang="zh-CN" sz="2400" dirty="0">
                <a:ea typeface="楷体" pitchFamily="49" charset="-122"/>
              </a:rPr>
              <a:t>信用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:</a:t>
            </a:r>
            <a:r>
              <a:rPr lang="zh-TW" altLang="en-US" sz="2400" dirty="0">
                <a:ea typeface="楷体" pitchFamily="49" charset="-122"/>
              </a:rPr>
              <a:t>指因交易</a:t>
            </a:r>
            <a:r>
              <a:rPr lang="zh-CN" altLang="en-US" sz="2400" dirty="0">
                <a:ea typeface="楷体" pitchFamily="49" charset="-122"/>
              </a:rPr>
              <a:t>对</a:t>
            </a:r>
            <a:r>
              <a:rPr lang="zh-TW" altLang="en-US" sz="2400" dirty="0">
                <a:ea typeface="楷体" pitchFamily="49" charset="-122"/>
              </a:rPr>
              <a:t>手</a:t>
            </a:r>
            <a:r>
              <a:rPr lang="zh-CN" altLang="en-US" sz="2400" dirty="0">
                <a:ea typeface="楷体" pitchFamily="49" charset="-122"/>
              </a:rPr>
              <a:t>无</a:t>
            </a:r>
            <a:r>
              <a:rPr lang="zh-TW" altLang="en-US" sz="2400" dirty="0">
                <a:ea typeface="楷体" pitchFamily="49" charset="-122"/>
              </a:rPr>
              <a:t>力</a:t>
            </a:r>
            <a:r>
              <a:rPr lang="zh-CN" altLang="en-US" sz="2400" dirty="0">
                <a:ea typeface="楷体" pitchFamily="49" charset="-122"/>
              </a:rPr>
              <a:t>履</a:t>
            </a:r>
            <a:r>
              <a:rPr lang="zh-TW" altLang="en-US" sz="2400" dirty="0">
                <a:ea typeface="楷体" pitchFamily="49" charset="-122"/>
              </a:rPr>
              <a:t>行合同而造成</a:t>
            </a:r>
            <a:r>
              <a:rPr lang="zh-CN" altLang="en-US" sz="2400" dirty="0">
                <a:ea typeface="楷体" pitchFamily="49" charset="-122"/>
              </a:rPr>
              <a:t>经济损</a:t>
            </a:r>
            <a:r>
              <a:rPr lang="zh-TW" altLang="en-US" sz="2400" dirty="0">
                <a:ea typeface="楷体" pitchFamily="49" charset="-122"/>
              </a:rPr>
              <a:t>失的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.</a:t>
            </a:r>
            <a:r>
              <a:rPr lang="zh-TW" altLang="en-US" sz="2400" dirty="0">
                <a:ea typeface="楷体" pitchFamily="49" charset="-122"/>
              </a:rPr>
              <a:t>由信用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zh-TW" altLang="en-US" sz="2400" dirty="0">
                <a:ea typeface="楷体" pitchFamily="49" charset="-122"/>
              </a:rPr>
              <a:t>帶</a:t>
            </a:r>
            <a:r>
              <a:rPr lang="zh-CN" altLang="en-US" sz="2400" dirty="0">
                <a:ea typeface="楷体" pitchFamily="49" charset="-122"/>
              </a:rPr>
              <a:t>来</a:t>
            </a:r>
            <a:r>
              <a:rPr lang="zh-TW" altLang="en-US" sz="2400" dirty="0">
                <a:ea typeface="楷体" pitchFamily="49" charset="-122"/>
              </a:rPr>
              <a:t>的損失也可能</a:t>
            </a:r>
            <a:r>
              <a:rPr lang="zh-CN" altLang="en-US" sz="2400" dirty="0">
                <a:ea typeface="楷体" pitchFamily="49" charset="-122"/>
              </a:rPr>
              <a:t>发</a:t>
            </a:r>
            <a:r>
              <a:rPr lang="zh-TW" altLang="en-US" sz="2400" dirty="0">
                <a:ea typeface="楷体" pitchFamily="49" charset="-122"/>
              </a:rPr>
              <a:t>生在</a:t>
            </a:r>
            <a:r>
              <a:rPr lang="zh-CN" altLang="en-US" sz="2400" dirty="0">
                <a:ea typeface="楷体" pitchFamily="49" charset="-122"/>
              </a:rPr>
              <a:t>实际违约</a:t>
            </a:r>
            <a:r>
              <a:rPr lang="zh-TW" altLang="en-US" sz="2400" dirty="0">
                <a:ea typeface="楷体" pitchFamily="49" charset="-122"/>
              </a:rPr>
              <a:t>之前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CN" altLang="en-US" sz="2400" dirty="0">
                <a:ea typeface="楷体" pitchFamily="49" charset="-122"/>
              </a:rPr>
              <a:t>当</a:t>
            </a:r>
            <a:r>
              <a:rPr lang="zh-TW" altLang="en-US" sz="2400" dirty="0">
                <a:ea typeface="楷体" pitchFamily="49" charset="-122"/>
              </a:rPr>
              <a:t>交易</a:t>
            </a:r>
            <a:r>
              <a:rPr lang="zh-CN" altLang="en-US" sz="2400" dirty="0">
                <a:ea typeface="楷体" pitchFamily="49" charset="-122"/>
              </a:rPr>
              <a:t>对</a:t>
            </a:r>
            <a:r>
              <a:rPr lang="zh-TW" altLang="en-US" sz="2400" dirty="0">
                <a:ea typeface="楷体" pitchFamily="49" charset="-122"/>
              </a:rPr>
              <a:t>手的履約能力即信用</a:t>
            </a:r>
            <a:r>
              <a:rPr lang="zh-CN" altLang="en-US" sz="2400" dirty="0">
                <a:ea typeface="楷体" pitchFamily="49" charset="-122"/>
              </a:rPr>
              <a:t>质量发</a:t>
            </a:r>
            <a:r>
              <a:rPr lang="zh-TW" altLang="en-US" sz="2400" dirty="0">
                <a:ea typeface="楷体" pitchFamily="49" charset="-122"/>
              </a:rPr>
              <a:t>生</a:t>
            </a:r>
            <a:r>
              <a:rPr lang="zh-CN" altLang="en-US" sz="2400" dirty="0">
                <a:ea typeface="楷体" pitchFamily="49" charset="-122"/>
              </a:rPr>
              <a:t>变化时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也</a:t>
            </a:r>
            <a:r>
              <a:rPr lang="zh-CN" altLang="en-US" sz="2400" dirty="0">
                <a:ea typeface="楷体" pitchFamily="49" charset="-122"/>
              </a:rPr>
              <a:t>会</a:t>
            </a:r>
            <a:r>
              <a:rPr lang="zh-TW" altLang="en-US" sz="2400" dirty="0">
                <a:ea typeface="楷体" pitchFamily="49" charset="-122"/>
              </a:rPr>
              <a:t>存在</a:t>
            </a:r>
            <a:r>
              <a:rPr lang="zh-CN" altLang="en-US" sz="2400" dirty="0">
                <a:ea typeface="楷体" pitchFamily="49" charset="-122"/>
              </a:rPr>
              <a:t>潜在</a:t>
            </a:r>
            <a:r>
              <a:rPr lang="zh-TW" altLang="en-US" sz="2400" dirty="0">
                <a:ea typeface="楷体" pitchFamily="49" charset="-122"/>
              </a:rPr>
              <a:t>的</a:t>
            </a:r>
            <a:r>
              <a:rPr lang="zh-CN" altLang="en-US" sz="2400" dirty="0">
                <a:ea typeface="楷体" pitchFamily="49" charset="-122"/>
              </a:rPr>
              <a:t>损</a:t>
            </a:r>
            <a:r>
              <a:rPr lang="zh-TW" altLang="en-US" sz="2400" dirty="0">
                <a:ea typeface="楷体" pitchFamily="49" charset="-122"/>
              </a:rPr>
              <a:t>失</a:t>
            </a:r>
            <a:r>
              <a:rPr lang="en-US" altLang="zh-TW" sz="2400" dirty="0" smtClean="0">
                <a:ea typeface="楷体" pitchFamily="49" charset="-122"/>
              </a:rPr>
              <a:t>.</a:t>
            </a:r>
          </a:p>
          <a:p>
            <a:pPr marL="342900" indent="-342900">
              <a:buFontTx/>
              <a:buChar char="•"/>
            </a:pPr>
            <a:endParaRPr lang="en-US" altLang="zh-CN" sz="2400" dirty="0" smtClean="0">
              <a:ea typeface="楷体" pitchFamily="49" charset="-122"/>
            </a:endParaRPr>
          </a:p>
          <a:p>
            <a:pPr marL="342900" indent="-342900"/>
            <a:endParaRPr lang="en-US" altLang="zh-TW" sz="2400" dirty="0">
              <a:ea typeface="楷体" pitchFamily="49" charset="-122"/>
            </a:endParaRPr>
          </a:p>
          <a:p>
            <a:pPr marL="342900" indent="-342900">
              <a:buFontTx/>
              <a:buChar char="•"/>
            </a:pPr>
            <a:r>
              <a:rPr lang="zh-TW" altLang="en-US" sz="2400" dirty="0">
                <a:ea typeface="楷体" pitchFamily="49" charset="-122"/>
              </a:rPr>
              <a:t>市</a:t>
            </a:r>
            <a:r>
              <a:rPr lang="zh-CN" altLang="en-US" sz="2400" dirty="0">
                <a:ea typeface="楷体" pitchFamily="49" charset="-122"/>
              </a:rPr>
              <a:t>场风险</a:t>
            </a:r>
            <a:r>
              <a:rPr lang="en-US" altLang="zh-TW" sz="2400" dirty="0">
                <a:ea typeface="楷体" pitchFamily="49" charset="-122"/>
              </a:rPr>
              <a:t>:</a:t>
            </a:r>
            <a:r>
              <a:rPr lang="zh-CN" altLang="en-US" sz="2400" dirty="0">
                <a:ea typeface="楷体" pitchFamily="49" charset="-122"/>
              </a:rPr>
              <a:t>由于</a:t>
            </a:r>
            <a:r>
              <a:rPr lang="zh-TW" altLang="en-US" sz="2400" dirty="0">
                <a:ea typeface="楷体" pitchFamily="49" charset="-122"/>
              </a:rPr>
              <a:t>市</a:t>
            </a:r>
            <a:r>
              <a:rPr lang="zh-CN" altLang="en-US" sz="2400" dirty="0">
                <a:ea typeface="楷体" pitchFamily="49" charset="-122"/>
              </a:rPr>
              <a:t>场价格</a:t>
            </a:r>
            <a:r>
              <a:rPr lang="en-US" altLang="zh-TW" sz="2400" dirty="0">
                <a:ea typeface="楷体" pitchFamily="49" charset="-122"/>
              </a:rPr>
              <a:t>(</a:t>
            </a:r>
            <a:r>
              <a:rPr lang="zh-TW" altLang="en-US" sz="2400" dirty="0">
                <a:ea typeface="楷体" pitchFamily="49" charset="-122"/>
              </a:rPr>
              <a:t>包括金融</a:t>
            </a:r>
            <a:r>
              <a:rPr lang="zh-CN" altLang="en-US" sz="2400" dirty="0">
                <a:ea typeface="楷体" pitchFamily="49" charset="-122"/>
              </a:rPr>
              <a:t>资产价格</a:t>
            </a:r>
            <a:r>
              <a:rPr lang="zh-TW" altLang="en-US" sz="2400" dirty="0">
                <a:ea typeface="楷体" pitchFamily="49" charset="-122"/>
              </a:rPr>
              <a:t>和商品</a:t>
            </a:r>
            <a:r>
              <a:rPr lang="zh-CN" altLang="en-US" sz="2400" dirty="0">
                <a:ea typeface="楷体" pitchFamily="49" charset="-122"/>
              </a:rPr>
              <a:t>价格</a:t>
            </a:r>
            <a:r>
              <a:rPr lang="en-US" altLang="zh-TW" sz="2400" dirty="0">
                <a:ea typeface="楷体" pitchFamily="49" charset="-122"/>
              </a:rPr>
              <a:t>)</a:t>
            </a:r>
            <a:r>
              <a:rPr lang="zh-CN" altLang="en-US" sz="2400" dirty="0">
                <a:ea typeface="楷体" pitchFamily="49" charset="-122"/>
              </a:rPr>
              <a:t>波动</a:t>
            </a:r>
            <a:r>
              <a:rPr lang="zh-TW" altLang="en-US" sz="2400" dirty="0">
                <a:ea typeface="楷体" pitchFamily="49" charset="-122"/>
              </a:rPr>
              <a:t>而</a:t>
            </a:r>
            <a:r>
              <a:rPr lang="zh-CN" altLang="en-US" sz="2400" dirty="0">
                <a:ea typeface="楷体" pitchFamily="49" charset="-122"/>
              </a:rPr>
              <a:t>导致</a:t>
            </a:r>
            <a:r>
              <a:rPr lang="zh-TW" altLang="en-US" sz="2400" dirty="0">
                <a:ea typeface="楷体" pitchFamily="49" charset="-122"/>
              </a:rPr>
              <a:t>金融</a:t>
            </a:r>
            <a:r>
              <a:rPr lang="zh-CN" altLang="en-US" sz="2400" dirty="0">
                <a:ea typeface="楷体" pitchFamily="49" charset="-122"/>
              </a:rPr>
              <a:t>机构</a:t>
            </a:r>
            <a:r>
              <a:rPr lang="zh-TW" altLang="en-US" sz="2400" dirty="0">
                <a:ea typeface="楷体" pitchFamily="49" charset="-122"/>
              </a:rPr>
              <a:t>遭受</a:t>
            </a:r>
            <a:r>
              <a:rPr lang="zh-CN" altLang="en-US" sz="2400" dirty="0">
                <a:ea typeface="楷体" pitchFamily="49" charset="-122"/>
              </a:rPr>
              <a:t>损</a:t>
            </a:r>
            <a:r>
              <a:rPr lang="zh-TW" altLang="en-US" sz="2400" dirty="0">
                <a:ea typeface="楷体" pitchFamily="49" charset="-122"/>
              </a:rPr>
              <a:t>失的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.</a:t>
            </a:r>
            <a:r>
              <a:rPr lang="zh-TW" altLang="en-US" sz="2400" dirty="0">
                <a:ea typeface="楷体" pitchFamily="49" charset="-122"/>
              </a:rPr>
              <a:t>主要包括利率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股票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CN" altLang="en-US" sz="2400" dirty="0">
                <a:ea typeface="楷体" pitchFamily="49" charset="-122"/>
              </a:rPr>
              <a:t>汇</a:t>
            </a:r>
            <a:r>
              <a:rPr lang="zh-TW" altLang="en-US" sz="2400" dirty="0">
                <a:ea typeface="楷体" pitchFamily="49" charset="-122"/>
              </a:rPr>
              <a:t>率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zh-TW" altLang="en-US" sz="2400" dirty="0">
                <a:ea typeface="楷体" pitchFamily="49" charset="-122"/>
              </a:rPr>
              <a:t>和商品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其中利率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zh-TW" altLang="en-US" sz="2400" dirty="0">
                <a:ea typeface="楷体" pitchFamily="49" charset="-122"/>
              </a:rPr>
              <a:t>尤</a:t>
            </a:r>
            <a:r>
              <a:rPr lang="zh-CN" altLang="en-US" sz="2400" dirty="0">
                <a:ea typeface="楷体" pitchFamily="49" charset="-122"/>
              </a:rPr>
              <a:t>为</a:t>
            </a:r>
            <a:r>
              <a:rPr lang="zh-TW" altLang="en-US" sz="2400" dirty="0">
                <a:ea typeface="楷体" pitchFamily="49" charset="-122"/>
              </a:rPr>
              <a:t>重要</a:t>
            </a:r>
            <a:r>
              <a:rPr lang="en-US" altLang="zh-TW" sz="2400" dirty="0">
                <a:ea typeface="楷体" pitchFamily="49" charset="-122"/>
              </a:rPr>
              <a:t>.</a:t>
            </a:r>
            <a:endParaRPr lang="en-US" altLang="zh-CN" sz="2400" dirty="0">
              <a:ea typeface="楷体" pitchFamily="49" charset="-122"/>
            </a:endParaRPr>
          </a:p>
          <a:p>
            <a:pPr marL="342900" indent="-342900"/>
            <a:endParaRPr lang="en-US" altLang="zh-TW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461665"/>
          </a:xfrm>
        </p:spPr>
        <p:txBody>
          <a:bodyPr/>
          <a:lstStyle/>
          <a:p>
            <a:r>
              <a:rPr lang="zh-CN" altLang="en-US" sz="2400" dirty="0" smtClean="0"/>
              <a:t>风险的种类</a:t>
            </a:r>
            <a:endParaRPr lang="zh-CN" altLang="en-US" sz="2400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611188" y="1142984"/>
            <a:ext cx="799306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US" altLang="zh-TW" sz="2400" dirty="0">
              <a:ea typeface="楷体" pitchFamily="49" charset="-122"/>
            </a:endParaRPr>
          </a:p>
          <a:p>
            <a:pPr marL="342900" indent="-342900">
              <a:buFontTx/>
              <a:buChar char="•"/>
            </a:pPr>
            <a:r>
              <a:rPr lang="zh-TW" altLang="en-US" sz="2400" dirty="0">
                <a:ea typeface="楷体" pitchFamily="49" charset="-122"/>
              </a:rPr>
              <a:t>操作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:</a:t>
            </a:r>
            <a:r>
              <a:rPr lang="zh-TW" altLang="en-US" sz="2400" dirty="0">
                <a:ea typeface="楷体" pitchFamily="49" charset="-122"/>
              </a:rPr>
              <a:t>指</a:t>
            </a:r>
            <a:r>
              <a:rPr lang="zh-CN" altLang="en-US" sz="2400" dirty="0">
                <a:ea typeface="楷体" pitchFamily="49" charset="-122"/>
              </a:rPr>
              <a:t>由于</a:t>
            </a:r>
            <a:r>
              <a:rPr lang="zh-TW" altLang="en-US" sz="2400" dirty="0">
                <a:ea typeface="楷体" pitchFamily="49" charset="-122"/>
              </a:rPr>
              <a:t>人</a:t>
            </a:r>
            <a:r>
              <a:rPr lang="zh-CN" altLang="en-US" sz="2400" dirty="0">
                <a:ea typeface="楷体" pitchFamily="49" charset="-122"/>
              </a:rPr>
              <a:t>为错误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CN" altLang="en-US" sz="2400" dirty="0">
                <a:ea typeface="楷体" pitchFamily="49" charset="-122"/>
              </a:rPr>
              <a:t>技术</a:t>
            </a:r>
            <a:r>
              <a:rPr lang="zh-TW" altLang="en-US" sz="2400" dirty="0">
                <a:ea typeface="楷体" pitchFamily="49" charset="-122"/>
              </a:rPr>
              <a:t>缺陷或不利的外部事件所造成</a:t>
            </a:r>
            <a:r>
              <a:rPr lang="zh-CN" altLang="en-US" sz="2400" dirty="0">
                <a:ea typeface="楷体" pitchFamily="49" charset="-122"/>
              </a:rPr>
              <a:t>损</a:t>
            </a:r>
            <a:r>
              <a:rPr lang="zh-TW" altLang="en-US" sz="2400" dirty="0">
                <a:ea typeface="楷体" pitchFamily="49" charset="-122"/>
              </a:rPr>
              <a:t>失的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.</a:t>
            </a:r>
          </a:p>
          <a:p>
            <a:pPr marL="342900" indent="-342900"/>
            <a:r>
              <a:rPr lang="zh-TW" altLang="zh-CN" sz="2400" dirty="0">
                <a:ea typeface="楷体" pitchFamily="49" charset="-122"/>
              </a:rPr>
              <a:t> </a:t>
            </a:r>
            <a:r>
              <a:rPr lang="zh-TW" altLang="en-US" sz="2400" dirty="0">
                <a:ea typeface="楷体" pitchFamily="49" charset="-122"/>
              </a:rPr>
              <a:t> </a:t>
            </a:r>
            <a:r>
              <a:rPr lang="zh-TW" altLang="zh-CN" sz="2400" dirty="0">
                <a:ea typeface="楷体" pitchFamily="49" charset="-122"/>
              </a:rPr>
              <a:t> </a:t>
            </a:r>
            <a:r>
              <a:rPr lang="zh-TW" altLang="en-US" sz="2400" dirty="0">
                <a:ea typeface="楷体" pitchFamily="49" charset="-122"/>
              </a:rPr>
              <a:t>操作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zh-TW" altLang="en-US" sz="2400" dirty="0">
                <a:ea typeface="楷体" pitchFamily="49" charset="-122"/>
              </a:rPr>
              <a:t>包括人</a:t>
            </a:r>
            <a:r>
              <a:rPr lang="zh-CN" altLang="en-US" sz="2400" dirty="0">
                <a:ea typeface="楷体" pitchFamily="49" charset="-122"/>
              </a:rPr>
              <a:t>员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系統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流程和外部事件所引</a:t>
            </a:r>
            <a:r>
              <a:rPr lang="zh-CN" altLang="en-US" sz="2400" dirty="0">
                <a:ea typeface="楷体" pitchFamily="49" charset="-122"/>
              </a:rPr>
              <a:t>发</a:t>
            </a:r>
            <a:r>
              <a:rPr lang="zh-TW" altLang="en-US" sz="2400" dirty="0">
                <a:ea typeface="楷体" pitchFamily="49" charset="-122"/>
              </a:rPr>
              <a:t>的四</a:t>
            </a:r>
            <a:r>
              <a:rPr lang="zh-CN" altLang="en-US" sz="2400" dirty="0">
                <a:ea typeface="楷体" pitchFamily="49" charset="-122"/>
              </a:rPr>
              <a:t>类风险</a:t>
            </a:r>
            <a:r>
              <a:rPr lang="en-US" altLang="zh-TW" sz="2400" dirty="0">
                <a:ea typeface="楷体" pitchFamily="49" charset="-122"/>
              </a:rPr>
              <a:t>.</a:t>
            </a:r>
            <a:r>
              <a:rPr lang="zh-TW" altLang="en-US" sz="2400" dirty="0">
                <a:ea typeface="楷体" pitchFamily="49" charset="-122"/>
              </a:rPr>
              <a:t>操作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zh-TW" altLang="en-US" sz="2400" dirty="0">
                <a:ea typeface="楷体" pitchFamily="49" charset="-122"/>
              </a:rPr>
              <a:t>並不能</a:t>
            </a:r>
            <a:r>
              <a:rPr lang="zh-CN" altLang="en-US" sz="2400" dirty="0">
                <a:ea typeface="楷体" pitchFamily="49" charset="-122"/>
              </a:rPr>
              <a:t>为</a:t>
            </a:r>
            <a:r>
              <a:rPr lang="zh-TW" altLang="en-US" sz="2400" dirty="0">
                <a:ea typeface="楷体" pitchFamily="49" charset="-122"/>
              </a:rPr>
              <a:t>保理公司帶來盈利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但是它可能引發市</a:t>
            </a:r>
            <a:r>
              <a:rPr lang="zh-CN" altLang="en-US" sz="2400" dirty="0">
                <a:ea typeface="楷体" pitchFamily="49" charset="-122"/>
              </a:rPr>
              <a:t>场风险</a:t>
            </a:r>
            <a:r>
              <a:rPr lang="zh-TW" altLang="en-US" sz="2400" dirty="0">
                <a:ea typeface="楷体" pitchFamily="49" charset="-122"/>
              </a:rPr>
              <a:t>和信用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.</a:t>
            </a:r>
            <a:endParaRPr lang="en-US" altLang="zh-CN" sz="2400" dirty="0">
              <a:ea typeface="楷体" pitchFamily="49" charset="-122"/>
            </a:endParaRPr>
          </a:p>
          <a:p>
            <a:pPr marL="342900" indent="-342900"/>
            <a:endParaRPr lang="en-US" altLang="zh-TW" sz="2400" dirty="0">
              <a:ea typeface="楷体" pitchFamily="49" charset="-122"/>
            </a:endParaRPr>
          </a:p>
          <a:p>
            <a:pPr marL="342900" indent="-342900">
              <a:buFontTx/>
              <a:buChar char="•"/>
            </a:pPr>
            <a:r>
              <a:rPr lang="zh-TW" altLang="en-US" sz="2400" dirty="0">
                <a:ea typeface="楷体" pitchFamily="49" charset="-122"/>
              </a:rPr>
              <a:t>流</a:t>
            </a:r>
            <a:r>
              <a:rPr lang="zh-CN" altLang="en-US" sz="2400" dirty="0">
                <a:ea typeface="楷体" pitchFamily="49" charset="-122"/>
              </a:rPr>
              <a:t>动</a:t>
            </a:r>
            <a:r>
              <a:rPr lang="zh-TW" altLang="en-US" sz="2400" dirty="0">
                <a:ea typeface="楷体" pitchFamily="49" charset="-122"/>
              </a:rPr>
              <a:t>性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:</a:t>
            </a:r>
            <a:r>
              <a:rPr lang="zh-TW" altLang="en-US" sz="2400" dirty="0">
                <a:ea typeface="楷体" pitchFamily="49" charset="-122"/>
              </a:rPr>
              <a:t>指金融</a:t>
            </a:r>
            <a:r>
              <a:rPr lang="zh-CN" altLang="en-US" sz="2400" dirty="0">
                <a:ea typeface="楷体" pitchFamily="49" charset="-122"/>
              </a:rPr>
              <a:t>机构</a:t>
            </a:r>
            <a:r>
              <a:rPr lang="zh-TW" altLang="en-US" sz="2400" dirty="0">
                <a:ea typeface="楷体" pitchFamily="49" charset="-122"/>
              </a:rPr>
              <a:t>無力</a:t>
            </a:r>
            <a:r>
              <a:rPr lang="zh-CN" altLang="en-US" sz="2400" dirty="0">
                <a:ea typeface="楷体" pitchFamily="49" charset="-122"/>
              </a:rPr>
              <a:t>为负债</a:t>
            </a:r>
            <a:r>
              <a:rPr lang="zh-TW" altLang="en-US" sz="2400" dirty="0">
                <a:ea typeface="楷体" pitchFamily="49" charset="-122"/>
              </a:rPr>
              <a:t>的減少或</a:t>
            </a:r>
            <a:r>
              <a:rPr lang="zh-CN" altLang="en-US" sz="2400" dirty="0">
                <a:ea typeface="楷体" pitchFamily="49" charset="-122"/>
              </a:rPr>
              <a:t>资产</a:t>
            </a:r>
            <a:r>
              <a:rPr lang="zh-TW" altLang="en-US" sz="2400" dirty="0">
                <a:ea typeface="楷体" pitchFamily="49" charset="-122"/>
              </a:rPr>
              <a:t>的增加提供</a:t>
            </a:r>
            <a:r>
              <a:rPr lang="zh-CN" altLang="en-US" sz="2400" dirty="0">
                <a:ea typeface="楷体" pitchFamily="49" charset="-122"/>
              </a:rPr>
              <a:t>融资</a:t>
            </a:r>
            <a:r>
              <a:rPr lang="zh-TW" altLang="en-US" sz="2400" dirty="0">
                <a:ea typeface="楷体" pitchFamily="49" charset="-122"/>
              </a:rPr>
              <a:t>而造成</a:t>
            </a:r>
            <a:r>
              <a:rPr lang="zh-CN" altLang="en-US" sz="2400" dirty="0">
                <a:ea typeface="楷体" pitchFamily="49" charset="-122"/>
              </a:rPr>
              <a:t>损</a:t>
            </a:r>
            <a:r>
              <a:rPr lang="zh-TW" altLang="en-US" sz="2400" dirty="0">
                <a:ea typeface="楷体" pitchFamily="49" charset="-122"/>
              </a:rPr>
              <a:t>失或</a:t>
            </a:r>
            <a:r>
              <a:rPr lang="zh-CN" altLang="en-US" sz="2400" dirty="0">
                <a:ea typeface="楷体" pitchFamily="49" charset="-122"/>
              </a:rPr>
              <a:t>破产</a:t>
            </a:r>
            <a:r>
              <a:rPr lang="zh-TW" altLang="en-US" sz="2400" dirty="0">
                <a:ea typeface="楷体" pitchFamily="49" charset="-122"/>
              </a:rPr>
              <a:t>的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.</a:t>
            </a:r>
            <a:endParaRPr lang="en-US" altLang="zh-CN" sz="2400" dirty="0">
              <a:ea typeface="楷体" pitchFamily="49" charset="-122"/>
            </a:endParaRPr>
          </a:p>
          <a:p>
            <a:pPr marL="342900" indent="-342900"/>
            <a:endParaRPr lang="en-US" altLang="zh-TW" sz="2400" dirty="0">
              <a:ea typeface="楷体" pitchFamily="49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sz="2400" dirty="0">
                <a:ea typeface="楷体" pitchFamily="49" charset="-122"/>
              </a:rPr>
              <a:t>国家风险</a:t>
            </a:r>
            <a:r>
              <a:rPr lang="en-US" altLang="zh-TW" sz="2400" dirty="0">
                <a:ea typeface="楷体" pitchFamily="49" charset="-122"/>
              </a:rPr>
              <a:t>:</a:t>
            </a:r>
            <a:r>
              <a:rPr lang="zh-TW" altLang="en-US" sz="2400" dirty="0">
                <a:ea typeface="楷体" pitchFamily="49" charset="-122"/>
              </a:rPr>
              <a:t>指</a:t>
            </a:r>
            <a:r>
              <a:rPr lang="zh-CN" altLang="en-US" sz="2400" dirty="0">
                <a:ea typeface="楷体" pitchFamily="49" charset="-122"/>
              </a:rPr>
              <a:t>经济</a:t>
            </a:r>
            <a:r>
              <a:rPr lang="zh-TW" altLang="en-US" sz="2400" dirty="0">
                <a:ea typeface="楷体" pitchFamily="49" charset="-122"/>
              </a:rPr>
              <a:t>主</a:t>
            </a:r>
            <a:r>
              <a:rPr lang="zh-CN" altLang="en-US" sz="2400" dirty="0">
                <a:ea typeface="楷体" pitchFamily="49" charset="-122"/>
              </a:rPr>
              <a:t>体</a:t>
            </a:r>
            <a:r>
              <a:rPr lang="zh-TW" altLang="en-US" sz="2400" dirty="0">
                <a:ea typeface="楷体" pitchFamily="49" charset="-122"/>
              </a:rPr>
              <a:t>在</a:t>
            </a:r>
            <a:r>
              <a:rPr lang="zh-CN" altLang="en-US" sz="2400" dirty="0">
                <a:ea typeface="楷体" pitchFamily="49" charset="-122"/>
              </a:rPr>
              <a:t>与</a:t>
            </a:r>
            <a:r>
              <a:rPr lang="zh-TW" altLang="en-US" sz="2400" dirty="0">
                <a:ea typeface="楷体" pitchFamily="49" charset="-122"/>
              </a:rPr>
              <a:t>非本</a:t>
            </a:r>
            <a:r>
              <a:rPr lang="zh-CN" altLang="en-US" sz="2400" dirty="0">
                <a:ea typeface="楷体" pitchFamily="49" charset="-122"/>
              </a:rPr>
              <a:t>国</a:t>
            </a:r>
            <a:r>
              <a:rPr lang="zh-TW" altLang="en-US" sz="2400" dirty="0">
                <a:ea typeface="楷体" pitchFamily="49" charset="-122"/>
              </a:rPr>
              <a:t>居民</a:t>
            </a:r>
            <a:r>
              <a:rPr lang="zh-CN" altLang="en-US" sz="2400" dirty="0">
                <a:ea typeface="楷体" pitchFamily="49" charset="-122"/>
              </a:rPr>
              <a:t>进行国际经经贸与</a:t>
            </a:r>
            <a:r>
              <a:rPr lang="zh-TW" altLang="en-US" sz="2400" dirty="0">
                <a:ea typeface="楷体" pitchFamily="49" charset="-122"/>
              </a:rPr>
              <a:t>金融往</a:t>
            </a:r>
            <a:r>
              <a:rPr lang="zh-CN" altLang="en-US" sz="2400" dirty="0">
                <a:ea typeface="楷体" pitchFamily="49" charset="-122"/>
              </a:rPr>
              <a:t>来时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CN" altLang="en-US" sz="2400" dirty="0">
                <a:ea typeface="楷体" pitchFamily="49" charset="-122"/>
              </a:rPr>
              <a:t>由于</a:t>
            </a:r>
            <a:r>
              <a:rPr lang="zh-TW" altLang="en-US" sz="2400" dirty="0">
                <a:ea typeface="楷体" pitchFamily="49" charset="-122"/>
              </a:rPr>
              <a:t>別</a:t>
            </a:r>
            <a:r>
              <a:rPr lang="zh-CN" altLang="en-US" sz="2400" dirty="0">
                <a:ea typeface="楷体" pitchFamily="49" charset="-122"/>
              </a:rPr>
              <a:t>国经济</a:t>
            </a:r>
            <a:r>
              <a:rPr lang="en-US" altLang="zh-TW" sz="2400" dirty="0">
                <a:ea typeface="楷体" pitchFamily="49" charset="-122"/>
              </a:rPr>
              <a:t>,</a:t>
            </a:r>
            <a:r>
              <a:rPr lang="zh-TW" altLang="en-US" sz="2400" dirty="0">
                <a:ea typeface="楷体" pitchFamily="49" charset="-122"/>
              </a:rPr>
              <a:t>政治和社</a:t>
            </a:r>
            <a:r>
              <a:rPr lang="zh-CN" altLang="en-US" sz="2400" dirty="0">
                <a:ea typeface="楷体" pitchFamily="49" charset="-122"/>
              </a:rPr>
              <a:t>会</a:t>
            </a:r>
            <a:r>
              <a:rPr lang="zh-TW" altLang="en-US" sz="2400" dirty="0">
                <a:ea typeface="楷体" pitchFamily="49" charset="-122"/>
              </a:rPr>
              <a:t>等方面的</a:t>
            </a:r>
            <a:r>
              <a:rPr lang="zh-CN" altLang="en-US" sz="2400" dirty="0">
                <a:ea typeface="楷体" pitchFamily="49" charset="-122"/>
              </a:rPr>
              <a:t>变化</a:t>
            </a:r>
            <a:r>
              <a:rPr lang="zh-TW" altLang="en-US" sz="2400" dirty="0">
                <a:ea typeface="楷体" pitchFamily="49" charset="-122"/>
              </a:rPr>
              <a:t>而遭受</a:t>
            </a:r>
            <a:r>
              <a:rPr lang="zh-CN" altLang="en-US" sz="2400" dirty="0">
                <a:ea typeface="楷体" pitchFamily="49" charset="-122"/>
              </a:rPr>
              <a:t>损</a:t>
            </a:r>
            <a:r>
              <a:rPr lang="zh-TW" altLang="en-US" sz="2400" dirty="0">
                <a:ea typeface="楷体" pitchFamily="49" charset="-122"/>
              </a:rPr>
              <a:t>失的</a:t>
            </a:r>
            <a:r>
              <a:rPr lang="zh-CN" altLang="en-US" sz="2400" dirty="0">
                <a:ea typeface="楷体" pitchFamily="49" charset="-122"/>
              </a:rPr>
              <a:t>风险</a:t>
            </a:r>
            <a:r>
              <a:rPr lang="en-US" altLang="zh-TW" sz="2400" dirty="0"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373063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dirty="0" smtClean="0"/>
              <a:t>风险的种类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600200"/>
            <a:ext cx="8913813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声誉风险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由于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意外事件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金融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机构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的政策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调整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场表现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或日常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经营活动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产生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负面结果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可能對金融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机构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这种无形资产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造成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损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失的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风险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.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TW" sz="24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法律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风险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是一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种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特殊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类型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的操作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风险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它包括但不限於因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监管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措施和解決民商事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争议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而支付的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罚款、罚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金或者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惩罚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性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赔偿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导致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风险敞口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.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TW" sz="24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战略风险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指在追求短期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商业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目的和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长期发展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目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标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的系統化管理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因不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适当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的未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来发展规划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战略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決策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给企业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造成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损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失或不利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影响</a:t>
            </a:r>
            <a:r>
              <a:rPr lang="zh-TW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风险</a:t>
            </a:r>
            <a:r>
              <a:rPr lang="en-US" altLang="zh-TW" sz="2400" dirty="0" smtClean="0">
                <a:latin typeface="楷体" pitchFamily="49" charset="-122"/>
                <a:ea typeface="楷体" pitchFamily="49" charset="-122"/>
              </a:rPr>
              <a:t>.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72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46166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目錄</a:t>
            </a:r>
            <a:endParaRPr lang="zh-CN" altLang="en-US" sz="2400" dirty="0"/>
          </a:p>
        </p:txBody>
      </p:sp>
      <p:grpSp>
        <p:nvGrpSpPr>
          <p:cNvPr id="30724" name="组合 1"/>
          <p:cNvGrpSpPr>
            <a:grpSpLocks/>
          </p:cNvGrpSpPr>
          <p:nvPr/>
        </p:nvGrpSpPr>
        <p:grpSpPr bwMode="auto">
          <a:xfrm>
            <a:off x="1092200" y="2990850"/>
            <a:ext cx="5786438" cy="657225"/>
            <a:chOff x="1116013" y="2262113"/>
            <a:chExt cx="5786437" cy="657225"/>
          </a:xfrm>
        </p:grpSpPr>
        <p:sp>
          <p:nvSpPr>
            <p:cNvPr id="2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b="1">
                  <a:ea typeface="楷体" pitchFamily="49" charset="-122"/>
                </a:rPr>
                <a:t>常見保理業務風險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825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30826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0828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30829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827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30725" name="组合 25"/>
          <p:cNvGrpSpPr>
            <a:grpSpLocks/>
          </p:cNvGrpSpPr>
          <p:nvPr/>
        </p:nvGrpSpPr>
        <p:grpSpPr bwMode="auto">
          <a:xfrm>
            <a:off x="1063625" y="1916113"/>
            <a:ext cx="5786438" cy="657225"/>
            <a:chOff x="1110942" y="2786534"/>
            <a:chExt cx="5786437" cy="657225"/>
          </a:xfrm>
        </p:grpSpPr>
        <p:sp>
          <p:nvSpPr>
            <p:cNvPr id="3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0819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820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4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823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821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0726" name="组合 25"/>
          <p:cNvGrpSpPr>
            <a:grpSpLocks/>
          </p:cNvGrpSpPr>
          <p:nvPr/>
        </p:nvGrpSpPr>
        <p:grpSpPr bwMode="auto">
          <a:xfrm>
            <a:off x="1063625" y="4149725"/>
            <a:ext cx="5786438" cy="657225"/>
            <a:chOff x="1110942" y="2786534"/>
            <a:chExt cx="5786437" cy="65722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sz="2000" b="1">
                  <a:ea typeface="楷体" pitchFamily="49" charset="-122"/>
                </a:rPr>
                <a:t>保理業務特有風險根源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813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814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7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817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815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0727" name="组合 25"/>
          <p:cNvGrpSpPr>
            <a:grpSpLocks/>
          </p:cNvGrpSpPr>
          <p:nvPr/>
        </p:nvGrpSpPr>
        <p:grpSpPr bwMode="auto">
          <a:xfrm>
            <a:off x="1063625" y="5300663"/>
            <a:ext cx="5786438" cy="657225"/>
            <a:chOff x="1110942" y="2786534"/>
            <a:chExt cx="5786437" cy="657225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30807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808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9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811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809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30728" name="组合 1"/>
          <p:cNvGrpSpPr>
            <a:grpSpLocks/>
          </p:cNvGrpSpPr>
          <p:nvPr/>
        </p:nvGrpSpPr>
        <p:grpSpPr bwMode="auto">
          <a:xfrm>
            <a:off x="1063625" y="2997200"/>
            <a:ext cx="5786438" cy="657225"/>
            <a:chOff x="1116013" y="2262113"/>
            <a:chExt cx="5786437" cy="657225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b="1">
                  <a:ea typeface="楷体" pitchFamily="49" charset="-122"/>
                </a:rPr>
                <a:t>常見保理業務風險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801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30802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0804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30805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803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30729" name="组合 25"/>
          <p:cNvGrpSpPr>
            <a:grpSpLocks/>
          </p:cNvGrpSpPr>
          <p:nvPr/>
        </p:nvGrpSpPr>
        <p:grpSpPr bwMode="auto">
          <a:xfrm>
            <a:off x="1035050" y="1922463"/>
            <a:ext cx="5786438" cy="657225"/>
            <a:chOff x="1110942" y="2786534"/>
            <a:chExt cx="5786437" cy="657225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0795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96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12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99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97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0730" name="组合 25"/>
          <p:cNvGrpSpPr>
            <a:grpSpLocks/>
          </p:cNvGrpSpPr>
          <p:nvPr/>
        </p:nvGrpSpPr>
        <p:grpSpPr bwMode="auto">
          <a:xfrm>
            <a:off x="1063625" y="4149725"/>
            <a:ext cx="5786438" cy="657225"/>
            <a:chOff x="1110942" y="2786534"/>
            <a:chExt cx="5786437" cy="657225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sz="2000" b="1">
                  <a:ea typeface="楷体" pitchFamily="49" charset="-122"/>
                </a:rPr>
                <a:t>保理業務特有風險根源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789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90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14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93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91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0731" name="组合 1"/>
          <p:cNvGrpSpPr>
            <a:grpSpLocks/>
          </p:cNvGrpSpPr>
          <p:nvPr/>
        </p:nvGrpSpPr>
        <p:grpSpPr bwMode="auto">
          <a:xfrm>
            <a:off x="1063625" y="2997200"/>
            <a:ext cx="5786438" cy="657225"/>
            <a:chOff x="1116013" y="2262113"/>
            <a:chExt cx="5786437" cy="657225"/>
          </a:xfrm>
        </p:grpSpPr>
        <p:sp>
          <p:nvSpPr>
            <p:cNvPr id="15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b="1">
                  <a:ea typeface="楷体" pitchFamily="49" charset="-122"/>
                </a:rPr>
                <a:t>常見保理業務風險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783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30784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0786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30787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85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30732" name="组合 25"/>
          <p:cNvGrpSpPr>
            <a:grpSpLocks/>
          </p:cNvGrpSpPr>
          <p:nvPr/>
        </p:nvGrpSpPr>
        <p:grpSpPr bwMode="auto">
          <a:xfrm>
            <a:off x="1035050" y="1922463"/>
            <a:ext cx="5786438" cy="657225"/>
            <a:chOff x="1110942" y="2786534"/>
            <a:chExt cx="5786437" cy="657225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0777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78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17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81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79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0733" name="组合 25"/>
          <p:cNvGrpSpPr>
            <a:grpSpLocks/>
          </p:cNvGrpSpPr>
          <p:nvPr/>
        </p:nvGrpSpPr>
        <p:grpSpPr bwMode="auto">
          <a:xfrm>
            <a:off x="1063625" y="5300663"/>
            <a:ext cx="5786438" cy="657225"/>
            <a:chOff x="1110942" y="2786534"/>
            <a:chExt cx="5786437" cy="65722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30771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72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19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75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73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30734" name="组合 25"/>
          <p:cNvGrpSpPr>
            <a:grpSpLocks/>
          </p:cNvGrpSpPr>
          <p:nvPr/>
        </p:nvGrpSpPr>
        <p:grpSpPr bwMode="auto">
          <a:xfrm>
            <a:off x="1063625" y="4149725"/>
            <a:ext cx="5786438" cy="657225"/>
            <a:chOff x="1110942" y="2786534"/>
            <a:chExt cx="5786437" cy="657225"/>
          </a:xfrm>
        </p:grpSpPr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sz="2000" b="1">
                  <a:ea typeface="楷体" pitchFamily="49" charset="-122"/>
                </a:rPr>
                <a:t>保理業務特有風險根源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765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66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21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69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67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0735" name="组合 1"/>
          <p:cNvGrpSpPr>
            <a:grpSpLocks/>
          </p:cNvGrpSpPr>
          <p:nvPr/>
        </p:nvGrpSpPr>
        <p:grpSpPr bwMode="auto">
          <a:xfrm>
            <a:off x="1063625" y="2997200"/>
            <a:ext cx="6121400" cy="657225"/>
            <a:chOff x="1116013" y="2262113"/>
            <a:chExt cx="5786437" cy="6572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116013" y="2352601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TW" altLang="en-US" sz="2000" b="1">
                  <a:ea typeface="楷体" pitchFamily="49" charset="-122"/>
                </a:rPr>
                <a:t>常見保理業務風險</a:t>
              </a:r>
              <a:r>
                <a:rPr lang="zh-CN" altLang="en-US">
                  <a:ea typeface="楷体" pitchFamily="49" charset="-122"/>
                </a:rPr>
                <a:t> </a:t>
              </a:r>
            </a:p>
          </p:txBody>
        </p:sp>
        <p:grpSp>
          <p:nvGrpSpPr>
            <p:cNvPr id="30759" name="组合 32"/>
            <p:cNvGrpSpPr>
              <a:grpSpLocks/>
            </p:cNvGrpSpPr>
            <p:nvPr/>
          </p:nvGrpSpPr>
          <p:grpSpPr bwMode="auto">
            <a:xfrm>
              <a:off x="1303338" y="2262113"/>
              <a:ext cx="660400" cy="657225"/>
              <a:chOff x="2049138" y="1825971"/>
              <a:chExt cx="660400" cy="657225"/>
            </a:xfrm>
          </p:grpSpPr>
          <p:grpSp>
            <p:nvGrpSpPr>
              <p:cNvPr id="30760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0762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/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" pitchFamily="49" charset="-122"/>
                  </a:endParaRPr>
                </a:p>
              </p:txBody>
            </p:sp>
            <p:pic>
              <p:nvPicPr>
                <p:cNvPr id="30763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61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30736" name="组合 25"/>
          <p:cNvGrpSpPr>
            <a:grpSpLocks/>
          </p:cNvGrpSpPr>
          <p:nvPr/>
        </p:nvGrpSpPr>
        <p:grpSpPr bwMode="auto">
          <a:xfrm>
            <a:off x="1063625" y="1916113"/>
            <a:ext cx="6121400" cy="657225"/>
            <a:chOff x="1110942" y="2786534"/>
            <a:chExt cx="5786437" cy="657225"/>
          </a:xfrm>
        </p:grpSpPr>
        <p:sp>
          <p:nvSpPr>
            <p:cNvPr id="22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00113">
                <a:defRPr/>
              </a:pPr>
              <a:r>
                <a:rPr lang="zh-CN" altLang="en-US" sz="2000" b="1">
                  <a:ea typeface="楷体" pitchFamily="49" charset="-122"/>
                </a:rPr>
                <a:t>风险的种类</a:t>
              </a:r>
            </a:p>
          </p:txBody>
        </p:sp>
        <p:grpSp>
          <p:nvGrpSpPr>
            <p:cNvPr id="30753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54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23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57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55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30737" name="组合 25"/>
          <p:cNvGrpSpPr>
            <a:grpSpLocks/>
          </p:cNvGrpSpPr>
          <p:nvPr/>
        </p:nvGrpSpPr>
        <p:grpSpPr bwMode="auto">
          <a:xfrm>
            <a:off x="1063625" y="5300663"/>
            <a:ext cx="6121400" cy="657225"/>
            <a:chOff x="1110942" y="2786534"/>
            <a:chExt cx="5786437" cy="657225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保理业务流程中风险控制要点</a:t>
              </a:r>
            </a:p>
          </p:txBody>
        </p:sp>
        <p:grpSp>
          <p:nvGrpSpPr>
            <p:cNvPr id="30747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48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25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51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49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30738" name="组合 25"/>
          <p:cNvGrpSpPr>
            <a:grpSpLocks/>
          </p:cNvGrpSpPr>
          <p:nvPr/>
        </p:nvGrpSpPr>
        <p:grpSpPr bwMode="auto">
          <a:xfrm>
            <a:off x="1063625" y="4149725"/>
            <a:ext cx="6121400" cy="657225"/>
            <a:chOff x="1110942" y="2786534"/>
            <a:chExt cx="5786437" cy="657225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10942" y="2869084"/>
              <a:ext cx="5786437" cy="473075"/>
            </a:xfrm>
            <a:prstGeom prst="roundRect">
              <a:avLst>
                <a:gd name="adj" fmla="val 499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982663">
                <a:defRPr/>
              </a:pPr>
              <a:r>
                <a:rPr lang="zh-CN" altLang="en-US" sz="2000" b="1">
                  <a:ea typeface="楷体" pitchFamily="49" charset="-122"/>
                </a:rPr>
                <a:t>保理业务特有风险根源</a:t>
              </a:r>
            </a:p>
          </p:txBody>
        </p:sp>
        <p:grpSp>
          <p:nvGrpSpPr>
            <p:cNvPr id="30741" name="组合 32"/>
            <p:cNvGrpSpPr>
              <a:grpSpLocks/>
            </p:cNvGrpSpPr>
            <p:nvPr/>
          </p:nvGrpSpPr>
          <p:grpSpPr bwMode="auto">
            <a:xfrm>
              <a:off x="1298267" y="2786534"/>
              <a:ext cx="660400" cy="657225"/>
              <a:chOff x="2049138" y="1825971"/>
              <a:chExt cx="660400" cy="657225"/>
            </a:xfrm>
          </p:grpSpPr>
          <p:grpSp>
            <p:nvGrpSpPr>
              <p:cNvPr id="30742" name="Group 34"/>
              <p:cNvGrpSpPr>
                <a:grpSpLocks/>
              </p:cNvGrpSpPr>
              <p:nvPr/>
            </p:nvGrpSpPr>
            <p:grpSpPr bwMode="auto">
              <a:xfrm>
                <a:off x="2049138" y="1825971"/>
                <a:ext cx="660400" cy="657225"/>
                <a:chOff x="997" y="1736"/>
                <a:chExt cx="416" cy="414"/>
              </a:xfrm>
            </p:grpSpPr>
            <p:sp>
              <p:nvSpPr>
                <p:cNvPr id="31" name="Oval 35"/>
                <p:cNvSpPr>
                  <a:spLocks noChangeArrowheads="1"/>
                </p:cNvSpPr>
                <p:nvPr/>
              </p:nvSpPr>
              <p:spPr bwMode="gray">
                <a:xfrm>
                  <a:off x="997" y="1738"/>
                  <a:ext cx="416" cy="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8575" algn="ctr">
                  <a:solidFill>
                    <a:srgbClr val="F8F8F8">
                      <a:alpha val="70195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30745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</a:blip>
                <a:srcRect/>
                <a:stretch>
                  <a:fillRect/>
                </a:stretch>
              </p:blipFill>
              <p:spPr bwMode="gray">
                <a:xfrm>
                  <a:off x="1032" y="1736"/>
                  <a:ext cx="344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0743" name="Text Box 40"/>
              <p:cNvSpPr txBox="1">
                <a:spLocks noChangeArrowheads="1"/>
              </p:cNvSpPr>
              <p:nvPr/>
            </p:nvSpPr>
            <p:spPr bwMode="gray">
              <a:xfrm>
                <a:off x="2098351" y="1924396"/>
                <a:ext cx="571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ea typeface="楷体" pitchFamily="49" charset="-122"/>
                    <a:cs typeface="Arial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344488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TW" altLang="en-US" sz="2400" dirty="0" smtClean="0"/>
              <a:t>常見保理業務風險</a:t>
            </a:r>
            <a:endParaRPr lang="zh-CN" altLang="en-US" sz="2400" dirty="0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7363" y="1052513"/>
            <a:ext cx="8913812" cy="5102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保理业务的内在风险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endParaRPr lang="zh-TW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zh-TW" altLang="zh-CN" sz="2000" dirty="0" smtClean="0">
                <a:latin typeface="楷体" pitchFamily="49" charset="-122"/>
                <a:ea typeface="楷体" pitchFamily="49" charset="-122"/>
              </a:rPr>
              <a:t>信用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风险</a:t>
            </a:r>
            <a:r>
              <a:rPr lang="en-US" altLang="zh-TW" sz="20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买</a:t>
            </a: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方付款能力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与意愿出现问题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    买方因经营状况、现金流调度等综合原因引起的支付上的问题。</a:t>
            </a:r>
            <a:endParaRPr lang="zh-TW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endParaRPr lang="zh-TW" altLang="en-US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风险</a:t>
            </a:r>
            <a:endParaRPr lang="en-US" altLang="zh-TW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项目进程中客户提供虚假信息，虚假资料；保理商未能提前发现客户经营性、行业性等风险。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endParaRPr lang="en-US" altLang="zh-TW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市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场风险</a:t>
            </a:r>
            <a:r>
              <a:rPr lang="en-US" altLang="zh-TW" sz="20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利率</a:t>
            </a:r>
            <a:r>
              <a:rPr lang="en-US" altLang="zh-TW" sz="2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汇</a:t>
            </a: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率</a:t>
            </a:r>
            <a:r>
              <a:rPr lang="en-US" altLang="zh-TW" sz="2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费</a:t>
            </a:r>
            <a:r>
              <a:rPr lang="zh-TW" altLang="en-US" sz="2000" dirty="0" smtClean="0">
                <a:latin typeface="楷体" pitchFamily="49" charset="-122"/>
                <a:ea typeface="楷体" pitchFamily="49" charset="-122"/>
              </a:rPr>
              <a:t>用的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关系</a:t>
            </a:r>
            <a:r>
              <a:rPr lang="en-US" altLang="zh-TW" sz="2000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     融资成本随时间变化提高，保理商未及时于终端客户处进行利率累计。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29" y="450830"/>
            <a:ext cx="4445782" cy="461665"/>
          </a:xfrm>
        </p:spPr>
        <p:txBody>
          <a:bodyPr/>
          <a:lstStyle/>
          <a:p>
            <a:r>
              <a:rPr lang="zh-TW" altLang="en-US" sz="2400" dirty="0" smtClean="0"/>
              <a:t>常見保理業務風險</a:t>
            </a:r>
            <a:endParaRPr lang="zh-CN" altLang="en-US" sz="2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87363" y="703262"/>
            <a:ext cx="8913812" cy="48688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 startAt="2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保理业务的外在风险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宏观经济</a:t>
            </a:r>
            <a:endParaRPr kumimoji="0" lang="zh-TW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经济环境下行导致的客户经营环境恶化而不能如期支付保理款。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行业风险</a:t>
            </a:r>
            <a:endParaRPr kumimoji="0" lang="zh-TW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行业总体因国家扶持力度、不正当竞争、产能过剩等情况而导致的总体行业不景气。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区域风险</a:t>
            </a:r>
            <a:endParaRPr kumimoji="0" lang="zh-TW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审慎投放河南，福建，鄂尔多斯等坏账多发地。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动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性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风险</a:t>
            </a:r>
            <a:endParaRPr kumimoji="0" lang="zh-TW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因企业过度扩张，银行抽贷，现金流分配等问题导致的一时流动性吃紧。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法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律风险</a:t>
            </a:r>
            <a:endParaRPr kumimoji="0" lang="zh-TW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</a:t>
            </a:r>
            <a:r>
              <a:rPr lang="zh-CN" altLang="en-US" sz="2000" dirty="0" smtClean="0">
                <a:ea typeface="楷体" pitchFamily="49" charset="-122"/>
              </a:rPr>
              <a:t>因合同条款、交易合规或人员疏忽导致的法律项下的漏洞。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>
          <a:xfrm>
            <a:off x="373063" y="404813"/>
            <a:ext cx="4267200" cy="461665"/>
          </a:xfrm>
          <a:ln>
            <a:solidFill>
              <a:srgbClr val="000000"/>
            </a:solidFill>
          </a:ln>
          <a:effectLst>
            <a:outerShdw dist="25400" dir="1800003" algn="tl" rotWithShape="0">
              <a:srgbClr val="4BACC6">
                <a:alpha val="39999"/>
              </a:srgbClr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TW" altLang="en-US" sz="2400" dirty="0" smtClean="0"/>
              <a:t>常見保理業務風險</a:t>
            </a:r>
            <a:endParaRPr lang="zh-CN" altLang="en-US" sz="2400" dirty="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000108"/>
            <a:ext cx="8913813" cy="4857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 typeface="Arial" charset="0"/>
              <a:buAutoNum type="arabicPeriod" startAt="3"/>
            </a:pPr>
            <a:r>
              <a:rPr lang="zh-CN" altLang="en-US" sz="2400" dirty="0" smtClean="0">
                <a:ea typeface="楷体" pitchFamily="49" charset="-122"/>
              </a:rPr>
              <a:t>保理产品风险</a:t>
            </a:r>
            <a:endParaRPr lang="en-US" altLang="zh-CN" sz="2400" dirty="0" smtClean="0">
              <a:ea typeface="楷体" pitchFamily="49" charset="-122"/>
            </a:endParaRPr>
          </a:p>
          <a:p>
            <a:pPr marL="609600" indent="-609600" eaLnBrk="1" hangingPunct="1">
              <a:buFont typeface="Arial" charset="0"/>
              <a:buAutoNum type="arabicPeriod" startAt="3"/>
            </a:pPr>
            <a:endParaRPr lang="zh-CN" altLang="en-US" sz="2000" dirty="0" smtClean="0">
              <a:ea typeface="楷体" pitchFamily="49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ea typeface="楷体" pitchFamily="49" charset="-122"/>
              </a:rPr>
              <a:t>有追索权和无追索权</a:t>
            </a:r>
            <a:endParaRPr lang="en-US" altLang="zh-CN" sz="2000" dirty="0" smtClean="0">
              <a:ea typeface="楷体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000" dirty="0" smtClean="0">
                <a:ea typeface="楷体" pitchFamily="49" charset="-122"/>
              </a:rPr>
              <a:t>            </a:t>
            </a:r>
            <a:r>
              <a:rPr lang="zh-CN" altLang="en-US" sz="2000" dirty="0" smtClean="0">
                <a:ea typeface="楷体" pitchFamily="49" charset="-122"/>
              </a:rPr>
              <a:t>保理商针对一笔保理业务，针对后续买方不能偿还而进行 对卖方追索 或 不进行追索的保理业务。</a:t>
            </a:r>
            <a:endParaRPr lang="en-US" altLang="zh-CN" sz="2000" dirty="0" smtClean="0">
              <a:ea typeface="楷体" pitchFamily="49" charset="-122"/>
            </a:endParaRPr>
          </a:p>
          <a:p>
            <a:pPr marL="609600" indent="-609600" eaLnBrk="1" hangingPunct="1">
              <a:buNone/>
            </a:pPr>
            <a:endParaRPr lang="zh-CN" altLang="en-US" sz="2000" dirty="0" smtClean="0">
              <a:ea typeface="楷体" pitchFamily="49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ea typeface="楷体" pitchFamily="49" charset="-122"/>
              </a:rPr>
              <a:t>明保理和暗保理</a:t>
            </a:r>
            <a:endParaRPr lang="en-US" altLang="zh-CN" sz="2000" dirty="0" smtClean="0">
              <a:ea typeface="楷体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000" dirty="0" smtClean="0">
                <a:ea typeface="楷体" pitchFamily="49" charset="-122"/>
              </a:rPr>
              <a:t>            </a:t>
            </a:r>
            <a:r>
              <a:rPr lang="zh-CN" altLang="en-US" sz="2000" dirty="0" smtClean="0">
                <a:ea typeface="楷体" pitchFamily="49" charset="-122"/>
              </a:rPr>
              <a:t>保理商针对一笔保理业务，通知买方 或 不通知买方的业务。</a:t>
            </a:r>
            <a:endParaRPr lang="en-US" altLang="zh-CN" sz="2000" dirty="0" smtClean="0">
              <a:ea typeface="楷体" pitchFamily="49" charset="-122"/>
            </a:endParaRPr>
          </a:p>
          <a:p>
            <a:pPr marL="609600" indent="-609600" eaLnBrk="1" hangingPunct="1">
              <a:buNone/>
            </a:pPr>
            <a:endParaRPr lang="zh-CN" altLang="en-US" sz="2000" dirty="0" smtClean="0">
              <a:ea typeface="楷体" pitchFamily="49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ea typeface="楷体" pitchFamily="49" charset="-122"/>
              </a:rPr>
              <a:t>国内保理和国际保理</a:t>
            </a:r>
            <a:endParaRPr lang="en-US" altLang="zh-CN" sz="2000" dirty="0" smtClean="0">
              <a:ea typeface="楷体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000" dirty="0" smtClean="0">
                <a:ea typeface="楷体" pitchFamily="49" charset="-122"/>
              </a:rPr>
              <a:t>            </a:t>
            </a:r>
            <a:r>
              <a:rPr lang="zh-CN" altLang="en-US" sz="2000" dirty="0" smtClean="0">
                <a:ea typeface="楷体" pitchFamily="49" charset="-122"/>
              </a:rPr>
              <a:t>交易客户及交易标的位于境内 或 境外的保理业务。</a:t>
            </a:r>
            <a:endParaRPr lang="en-US" altLang="zh-CN" sz="2000" dirty="0" smtClean="0">
              <a:ea typeface="楷体" pitchFamily="49" charset="-122"/>
            </a:endParaRPr>
          </a:p>
          <a:p>
            <a:pPr marL="609600" indent="-609600" eaLnBrk="1" hangingPunct="1">
              <a:buNone/>
            </a:pPr>
            <a:endParaRPr lang="zh-CN" altLang="en-US" sz="2000" dirty="0" smtClean="0">
              <a:ea typeface="楷体" pitchFamily="49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ea typeface="楷体" pitchFamily="49" charset="-122"/>
              </a:rPr>
              <a:t>融资保理和非融资保理</a:t>
            </a:r>
          </a:p>
          <a:p>
            <a:pPr marL="609600" indent="-609600" eaLnBrk="1" hangingPunct="1">
              <a:buNone/>
            </a:pPr>
            <a:r>
              <a:rPr lang="en-US" altLang="zh-CN" sz="2000" dirty="0" smtClean="0">
                <a:ea typeface="楷体" pitchFamily="49" charset="-122"/>
              </a:rPr>
              <a:t>            </a:t>
            </a:r>
            <a:r>
              <a:rPr lang="zh-CN" altLang="en-US" sz="2000" dirty="0" smtClean="0">
                <a:ea typeface="楷体" pitchFamily="49" charset="-122"/>
              </a:rPr>
              <a:t>保理业务目的初衷是进行企业融资 或 企业调节财务报表结构。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1450</Words>
  <Application>Microsoft Office PowerPoint</Application>
  <PresentationFormat>自定义</PresentationFormat>
  <Paragraphs>202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自定义设计方案</vt:lpstr>
      <vt:lpstr>幻灯片 1</vt:lpstr>
      <vt:lpstr>目錄</vt:lpstr>
      <vt:lpstr>风险的种类</vt:lpstr>
      <vt:lpstr>风险的种类</vt:lpstr>
      <vt:lpstr>风险的种类</vt:lpstr>
      <vt:lpstr>目錄</vt:lpstr>
      <vt:lpstr>常見保理業務風險</vt:lpstr>
      <vt:lpstr>常見保理業務風險</vt:lpstr>
      <vt:lpstr>常見保理業務風險</vt:lpstr>
      <vt:lpstr>目錄</vt:lpstr>
      <vt:lpstr>保理业务特有风险根源</vt:lpstr>
      <vt:lpstr>幻灯片 12</vt:lpstr>
      <vt:lpstr>目錄</vt:lpstr>
      <vt:lpstr>保理业务流程中风险控制要点</vt:lpstr>
      <vt:lpstr>保理业务流程中风险控制要点</vt:lpstr>
      <vt:lpstr>保理业务流程中风险控制要点</vt:lpstr>
      <vt:lpstr>保理业务流程中风险控制要点</vt:lpstr>
      <vt:lpstr>保理业务流程中风险控制要点</vt:lpstr>
      <vt:lpstr>保理业务流程中风险控制要点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Neil Li</cp:lastModifiedBy>
  <cp:revision>183</cp:revision>
  <dcterms:created xsi:type="dcterms:W3CDTF">2013-12-27T02:10:51Z</dcterms:created>
  <dcterms:modified xsi:type="dcterms:W3CDTF">2018-07-31T11:18:14Z</dcterms:modified>
</cp:coreProperties>
</file>