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23"/>
  </p:notesMasterIdLst>
  <p:handoutMasterIdLst>
    <p:handoutMasterId r:id="rId24"/>
  </p:handoutMasterIdLst>
  <p:sldIdLst>
    <p:sldId id="462" r:id="rId9"/>
    <p:sldId id="506" r:id="rId10"/>
    <p:sldId id="495" r:id="rId11"/>
    <p:sldId id="486" r:id="rId12"/>
    <p:sldId id="499" r:id="rId13"/>
    <p:sldId id="500" r:id="rId14"/>
    <p:sldId id="502" r:id="rId15"/>
    <p:sldId id="504" r:id="rId16"/>
    <p:sldId id="508" r:id="rId17"/>
    <p:sldId id="514" r:id="rId18"/>
    <p:sldId id="509" r:id="rId19"/>
    <p:sldId id="511" r:id="rId20"/>
    <p:sldId id="515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CF5451"/>
    <a:srgbClr val="AD3330"/>
    <a:srgbClr val="CDF2FF"/>
    <a:srgbClr val="B3EBFF"/>
    <a:srgbClr val="3A403E"/>
    <a:srgbClr val="222625"/>
    <a:srgbClr val="313736"/>
    <a:srgbClr val="38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306" autoAdjust="0"/>
  </p:normalViewPr>
  <p:slideViewPr>
    <p:cSldViewPr snapToGrid="0">
      <p:cViewPr varScale="1">
        <p:scale>
          <a:sx n="63" d="100"/>
          <a:sy n="63" d="100"/>
        </p:scale>
        <p:origin x="8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9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9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9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None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65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svg"/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5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基于</a:t>
            </a:r>
            <a:r>
              <a:rPr kumimoji="1" lang="en-US" altLang="zh-CN"/>
              <a:t>SpringCloud</a:t>
            </a:r>
            <a:r>
              <a:rPr kumimoji="1" lang="zh-CN" altLang="en-US"/>
              <a:t>的微服务架构</a:t>
            </a:r>
            <a:r>
              <a:rPr kumimoji="1" lang="en-US" altLang="zh-CN"/>
              <a:t>(2021)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8097" y="1617868"/>
            <a:ext cx="2366687" cy="41379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611" y="296232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18240" y="340813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11650" y="330372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30096" y="37328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61823" y="423237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93084" y="433776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76885" y="1199489"/>
            <a:ext cx="2590694" cy="3572515"/>
          </a:xfrm>
          <a:prstGeom prst="ellipse">
            <a:avLst/>
          </a:prstGeom>
          <a:solidFill>
            <a:schemeClr val="bg1"/>
          </a:solidFill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65884" y="2287800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72232" y="2164689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20872" y="2613310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34928" y="313351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33530" y="37854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906" y="389753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0669" y="416430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4182" y="3467267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1310" y="3147538"/>
            <a:ext cx="2232263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20228" y="418433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14982" y="4645013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97851" y="4513902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5376" y="484346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34469" y="55568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47663" y="536258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93706" y="505202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300045" y="1364529"/>
            <a:ext cx="2177830" cy="32494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52173" y="22522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35231" y="262236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0954" y="290307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72776" y="34294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17740" y="37445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916518" y="386358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750672" y="3784948"/>
            <a:ext cx="2010221" cy="2935951"/>
          </a:xfrm>
          <a:prstGeom prst="ellipse">
            <a:avLst/>
          </a:prstGeom>
          <a:solidFill>
            <a:schemeClr val="bg1"/>
          </a:solidFill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34372" y="586719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13613" y="4938464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786736" y="47062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575987" y="5170646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348955" y="6099375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89278" y="5635010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094941" y="540282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76700" y="466927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929064" y="465865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47" grpId="0" animBg="1"/>
      <p:bldP spid="35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174814" y="4694523"/>
            <a:ext cx="1242340" cy="1193515"/>
            <a:chOff x="1025912" y="1973767"/>
            <a:chExt cx="1918010" cy="1940312"/>
          </a:xfrm>
        </p:grpSpPr>
        <p:sp>
          <p:nvSpPr>
            <p:cNvPr id="97" name="矩形 96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09 Redis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998947" y="3359367"/>
            <a:ext cx="1242340" cy="1193515"/>
            <a:chOff x="1025912" y="1973767"/>
            <a:chExt cx="1918010" cy="1940312"/>
          </a:xfrm>
        </p:grpSpPr>
        <p:sp>
          <p:nvSpPr>
            <p:cNvPr id="94" name="矩形 93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08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658914" y="2376517"/>
            <a:ext cx="1245086" cy="1195384"/>
            <a:chOff x="1025912" y="1973767"/>
            <a:chExt cx="1918010" cy="1940312"/>
          </a:xfrm>
        </p:grpSpPr>
        <p:sp>
          <p:nvSpPr>
            <p:cNvPr id="90" name="矩形 89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04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分布式缓存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943816" y="4945359"/>
            <a:ext cx="1245086" cy="1195384"/>
            <a:chOff x="1025912" y="1973767"/>
            <a:chExt cx="1918010" cy="1940312"/>
          </a:xfrm>
        </p:grpSpPr>
        <p:sp>
          <p:nvSpPr>
            <p:cNvPr id="87" name="矩形 86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02 Docker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技术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019092" y="2198989"/>
            <a:ext cx="1245086" cy="1195384"/>
            <a:chOff x="1025912" y="1973767"/>
            <a:chExt cx="1918010" cy="1940312"/>
          </a:xfrm>
        </p:grpSpPr>
        <p:sp>
          <p:nvSpPr>
            <p:cNvPr id="84" name="矩形 83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05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分布式搜索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471286" y="4059287"/>
            <a:ext cx="1374207" cy="1193515"/>
            <a:chOff x="1025912" y="1973767"/>
            <a:chExt cx="1918010" cy="1940312"/>
          </a:xfrm>
        </p:grpSpPr>
        <p:sp>
          <p:nvSpPr>
            <p:cNvPr id="81" name="矩形 80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可靠消息服务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227313" y="2713844"/>
            <a:ext cx="1245086" cy="1195384"/>
            <a:chOff x="1025912" y="1973767"/>
            <a:chExt cx="1918010" cy="1940312"/>
          </a:xfrm>
        </p:grpSpPr>
        <p:sp>
          <p:nvSpPr>
            <p:cNvPr id="78" name="矩形 77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03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异步通信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177369" y="3359367"/>
            <a:ext cx="1242340" cy="1193515"/>
            <a:chOff x="1025912" y="1973767"/>
            <a:chExt cx="1918010" cy="1940312"/>
          </a:xfrm>
        </p:grpSpPr>
        <p:sp>
          <p:nvSpPr>
            <p:cNvPr id="75" name="矩形 74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06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微服务保护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69940" y="2626209"/>
            <a:ext cx="1245086" cy="1195384"/>
            <a:chOff x="1025912" y="1973767"/>
            <a:chExt cx="1918010" cy="1940312"/>
          </a:xfrm>
        </p:grpSpPr>
        <p:sp>
          <p:nvSpPr>
            <p:cNvPr id="72" name="矩形 71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49504F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微服务治理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2963" y="1553591"/>
            <a:ext cx="3294022" cy="4864964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694" y="297768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7694" y="314460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694" y="3478465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7694" y="331153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6855" y="372299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6855" y="388832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46855" y="40536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46855" y="421899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283575" y="1128238"/>
            <a:ext cx="3198205" cy="5192895"/>
          </a:xfrm>
          <a:prstGeom prst="ellipse">
            <a:avLst/>
          </a:prstGeom>
          <a:noFill/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77476" y="273633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51828" y="309611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87708" y="291622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01573" y="368302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47875" y="405928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97379" y="4247417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74512" y="38711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12706" y="5579135"/>
            <a:ext cx="766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5605" y="5400459"/>
            <a:ext cx="660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87058" y="5043107"/>
            <a:ext cx="81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286069" y="5221783"/>
            <a:ext cx="101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35002" y="1544817"/>
            <a:ext cx="2212404" cy="4427609"/>
          </a:xfrm>
          <a:prstGeom prst="ellipse">
            <a:avLst/>
          </a:prstGeom>
          <a:noFill/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34417" y="307619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07968" y="3420011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08769" y="3248101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42942" y="44132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06261" y="458303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06261" y="475286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71286" y="359192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42942" y="4922680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587595" y="1427861"/>
            <a:ext cx="2121320" cy="233190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8852" y="2600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208986" y="2942240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08852" y="2767324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75886" y="3078467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472924" y="4155771"/>
            <a:ext cx="2121319" cy="2364570"/>
          </a:xfrm>
          <a:prstGeom prst="ellipse">
            <a:avLst/>
          </a:prstGeom>
          <a:noFill/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137396" y="52667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979500" y="5604699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169456" y="543571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416318" y="5773688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137350" y="3276005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997739" y="4691310"/>
            <a:ext cx="1242340" cy="1193515"/>
            <a:chOff x="1025912" y="1973767"/>
            <a:chExt cx="1918010" cy="1940312"/>
          </a:xfrm>
        </p:grpSpPr>
        <p:sp>
          <p:nvSpPr>
            <p:cNvPr id="100" name="矩形 99"/>
            <p:cNvSpPr/>
            <p:nvPr/>
          </p:nvSpPr>
          <p:spPr>
            <a:xfrm>
              <a:off x="1025912" y="1973767"/>
              <a:ext cx="1918010" cy="194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AD2B26"/>
              </a:solidFill>
            </a:ln>
            <a:effectLst>
              <a:outerShdw blurRad="50800" dist="50800" dir="5400000" sx="102000" sy="102000" rotWithShape="0">
                <a:srgbClr val="000000">
                  <a:alpha val="27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07 </a:t>
              </a:r>
              <a:r>
                <a:rPr lang="zh-CN" altLang="en-US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endParaRPr lang="en-US" altLang="zh-CN" sz="12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25912" y="3813717"/>
              <a:ext cx="1918010" cy="10036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1215970" y="50581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95319" y="523336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29783" y="540853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351638" y="5583705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2963" y="1553591"/>
            <a:ext cx="3294022" cy="4864964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微服务技术</a:t>
            </a:r>
            <a:endParaRPr lang="en-US" altLang="zh-CN">
              <a:solidFill>
                <a:srgbClr val="AD2B26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9940" y="2626209"/>
            <a:ext cx="1245086" cy="1195384"/>
            <a:chOff x="669940" y="2626209"/>
            <a:chExt cx="1245086" cy="1195384"/>
          </a:xfrm>
        </p:grpSpPr>
        <p:grpSp>
          <p:nvGrpSpPr>
            <p:cNvPr id="70" name="组合 69"/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77369" y="3359367"/>
            <a:ext cx="1242340" cy="1193515"/>
            <a:chOff x="2177369" y="3359367"/>
            <a:chExt cx="1242340" cy="1193515"/>
          </a:xfrm>
        </p:grpSpPr>
        <p:grpSp>
          <p:nvGrpSpPr>
            <p:cNvPr id="74" name="组合 73"/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6283575" y="1128238"/>
            <a:ext cx="3198205" cy="5192895"/>
          </a:xfrm>
          <a:prstGeom prst="ellipse">
            <a:avLst/>
          </a:prstGeom>
          <a:noFill/>
          <a:ln w="9525">
            <a:solidFill>
              <a:srgbClr val="AD2B2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缓存技术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98947" y="3359367"/>
            <a:ext cx="1242340" cy="1193515"/>
            <a:chOff x="7998947" y="3359367"/>
            <a:chExt cx="1242340" cy="1193515"/>
          </a:xfrm>
        </p:grpSpPr>
        <p:grpSp>
          <p:nvGrpSpPr>
            <p:cNvPr id="93" name="组合 92"/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74814" y="4694523"/>
            <a:ext cx="1242340" cy="1193515"/>
            <a:chOff x="7174814" y="4694523"/>
            <a:chExt cx="1242340" cy="1193515"/>
          </a:xfrm>
        </p:grpSpPr>
        <p:grpSp>
          <p:nvGrpSpPr>
            <p:cNvPr id="96" name="组合 95"/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3935002" y="1544817"/>
            <a:ext cx="2212404" cy="4427609"/>
          </a:xfrm>
          <a:prstGeom prst="ellipse">
            <a:avLst/>
          </a:prstGeom>
          <a:noFill/>
          <a:ln w="1270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异步通信技术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27313" y="2713844"/>
            <a:ext cx="1245086" cy="1195384"/>
            <a:chOff x="4227313" y="2713844"/>
            <a:chExt cx="1245086" cy="1195384"/>
          </a:xfrm>
        </p:grpSpPr>
        <p:grpSp>
          <p:nvGrpSpPr>
            <p:cNvPr id="77" name="组合 76"/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71286" y="4059287"/>
            <a:ext cx="1374207" cy="1193515"/>
            <a:chOff x="4471286" y="4059287"/>
            <a:chExt cx="1374207" cy="1193515"/>
          </a:xfrm>
        </p:grpSpPr>
        <p:grpSp>
          <p:nvGrpSpPr>
            <p:cNvPr id="80" name="组合 79"/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9587595" y="1427861"/>
            <a:ext cx="2121320" cy="2331901"/>
          </a:xfrm>
          <a:prstGeom prst="ellipse">
            <a:avLst/>
          </a:prstGeom>
          <a:noFill/>
          <a:ln w="12700">
            <a:solidFill>
              <a:srgbClr val="AD2B2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rgbClr val="AD2B26"/>
                </a:solidFill>
              </a:rPr>
              <a:t>搜索技术</a:t>
            </a:r>
            <a:endParaRPr lang="zh-CN" altLang="en-US">
              <a:solidFill>
                <a:srgbClr val="AD2B26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019092" y="2198989"/>
            <a:ext cx="1245086" cy="1195384"/>
            <a:chOff x="10019092" y="2198989"/>
            <a:chExt cx="1245086" cy="1195384"/>
          </a:xfrm>
        </p:grpSpPr>
        <p:grpSp>
          <p:nvGrpSpPr>
            <p:cNvPr id="83" name="组合 82"/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9472924" y="4155771"/>
            <a:ext cx="2121319" cy="2364570"/>
          </a:xfrm>
          <a:prstGeom prst="ellipse">
            <a:avLst/>
          </a:prstGeom>
          <a:noFill/>
          <a:ln w="9525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DevOps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943816" y="4945359"/>
            <a:ext cx="1245086" cy="1195384"/>
            <a:chOff x="9943816" y="4945359"/>
            <a:chExt cx="1245086" cy="1195384"/>
          </a:xfrm>
        </p:grpSpPr>
        <p:grpSp>
          <p:nvGrpSpPr>
            <p:cNvPr id="86" name="组合 85"/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58914" y="2376517"/>
            <a:ext cx="1245086" cy="1195384"/>
            <a:chOff x="6658914" y="2376517"/>
            <a:chExt cx="1245086" cy="1195384"/>
          </a:xfrm>
        </p:grpSpPr>
        <p:grpSp>
          <p:nvGrpSpPr>
            <p:cNvPr id="89" name="组合 88"/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739" y="4691310"/>
            <a:ext cx="1242340" cy="1193515"/>
            <a:chOff x="997739" y="4691310"/>
            <a:chExt cx="1242340" cy="1193515"/>
          </a:xfrm>
        </p:grpSpPr>
        <p:grpSp>
          <p:nvGrpSpPr>
            <p:cNvPr id="99" name="组合 98"/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: 圆角 102"/>
          <p:cNvSpPr/>
          <p:nvPr/>
        </p:nvSpPr>
        <p:spPr>
          <a:xfrm>
            <a:off x="0" y="4043336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/>
          <p:cNvSpPr/>
          <p:nvPr/>
        </p:nvSpPr>
        <p:spPr>
          <a:xfrm>
            <a:off x="0" y="2059619"/>
            <a:ext cx="12192000" cy="198882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学习路径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17377" y="2432380"/>
            <a:ext cx="1245086" cy="1195384"/>
            <a:chOff x="669940" y="2626209"/>
            <a:chExt cx="1245086" cy="1195384"/>
          </a:xfrm>
        </p:grpSpPr>
        <p:grpSp>
          <p:nvGrpSpPr>
            <p:cNvPr id="70" name="组合 69"/>
            <p:cNvGrpSpPr/>
            <p:nvPr/>
          </p:nvGrpSpPr>
          <p:grpSpPr>
            <a:xfrm>
              <a:off x="669940" y="2626209"/>
              <a:ext cx="1245086" cy="1195384"/>
              <a:chOff x="1025912" y="1973767"/>
              <a:chExt cx="1918010" cy="194031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01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微服务治理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27694" y="297768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注册发现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7694" y="3144608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27694" y="3478465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网关路由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7694" y="3311536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配置管理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0434" y="4425386"/>
            <a:ext cx="1242340" cy="1193515"/>
            <a:chOff x="2177369" y="3359367"/>
            <a:chExt cx="1242340" cy="1193515"/>
          </a:xfrm>
        </p:grpSpPr>
        <p:grpSp>
          <p:nvGrpSpPr>
            <p:cNvPr id="74" name="组合 73"/>
            <p:cNvGrpSpPr/>
            <p:nvPr/>
          </p:nvGrpSpPr>
          <p:grpSpPr>
            <a:xfrm>
              <a:off x="2177369" y="3359367"/>
              <a:ext cx="1242340" cy="1193515"/>
              <a:chOff x="1025912" y="1973767"/>
              <a:chExt cx="1918010" cy="1940312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06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微服务保护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446855" y="3722994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流量控制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46855" y="388832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系统保护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46855" y="40536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熔断降级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46855" y="4218993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服务授权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07532" y="4425386"/>
            <a:ext cx="1242340" cy="1193515"/>
            <a:chOff x="7998947" y="3359367"/>
            <a:chExt cx="1242340" cy="1193515"/>
          </a:xfrm>
        </p:grpSpPr>
        <p:grpSp>
          <p:nvGrpSpPr>
            <p:cNvPr id="93" name="组合 92"/>
            <p:cNvGrpSpPr/>
            <p:nvPr/>
          </p:nvGrpSpPr>
          <p:grpSpPr>
            <a:xfrm>
              <a:off x="7998947" y="3359367"/>
              <a:ext cx="1242340" cy="1193515"/>
              <a:chOff x="1025912" y="1973767"/>
              <a:chExt cx="1918010" cy="194031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08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多级缓存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8201573" y="3683027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OpenResty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47875" y="4059287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缓存数据同步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97379" y="4247417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Nginx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本地缓存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274512" y="3871157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多级缓存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26081" y="4425386"/>
            <a:ext cx="1242340" cy="1193515"/>
            <a:chOff x="7174814" y="4694523"/>
            <a:chExt cx="1242340" cy="1193515"/>
          </a:xfrm>
        </p:grpSpPr>
        <p:grpSp>
          <p:nvGrpSpPr>
            <p:cNvPr id="96" name="组合 95"/>
            <p:cNvGrpSpPr/>
            <p:nvPr/>
          </p:nvGrpSpPr>
          <p:grpSpPr>
            <a:xfrm>
              <a:off x="7174814" y="4694523"/>
              <a:ext cx="1242340" cy="1193515"/>
              <a:chOff x="1025912" y="1973767"/>
              <a:chExt cx="1918010" cy="1940312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09 Redis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集群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412706" y="5579135"/>
              <a:ext cx="76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65605" y="5400459"/>
              <a:ext cx="660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Lua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脚本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387058" y="5043107"/>
              <a:ext cx="8178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86069" y="5221783"/>
              <a:ext cx="1019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主从复制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62667" y="2432380"/>
            <a:ext cx="1245086" cy="1195384"/>
            <a:chOff x="4227313" y="2713844"/>
            <a:chExt cx="1245086" cy="1195384"/>
          </a:xfrm>
        </p:grpSpPr>
        <p:grpSp>
          <p:nvGrpSpPr>
            <p:cNvPr id="77" name="组合 76"/>
            <p:cNvGrpSpPr/>
            <p:nvPr/>
          </p:nvGrpSpPr>
          <p:grpSpPr>
            <a:xfrm>
              <a:off x="4227313" y="2713844"/>
              <a:ext cx="1245086" cy="1195384"/>
              <a:chOff x="1025912" y="1973767"/>
              <a:chExt cx="1918010" cy="194031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03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异步通信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4434417" y="3076191"/>
              <a:ext cx="8915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MQ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07968" y="3420011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消息堆积问题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08769" y="3248101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SpringAMQP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71286" y="3591921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数据持久化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44630" y="4425386"/>
            <a:ext cx="1374207" cy="1193515"/>
            <a:chOff x="4471286" y="4059287"/>
            <a:chExt cx="1374207" cy="1193515"/>
          </a:xfrm>
        </p:grpSpPr>
        <p:grpSp>
          <p:nvGrpSpPr>
            <p:cNvPr id="80" name="组合 79"/>
            <p:cNvGrpSpPr/>
            <p:nvPr/>
          </p:nvGrpSpPr>
          <p:grpSpPr>
            <a:xfrm>
              <a:off x="4471286" y="4059287"/>
              <a:ext cx="1374207" cy="1193515"/>
              <a:chOff x="1025912" y="1973767"/>
              <a:chExt cx="1918010" cy="194031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10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可靠消息服务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4742942" y="441321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消息可靠性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06261" y="4583039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镜像集群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06261" y="4752860"/>
              <a:ext cx="69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延迟队列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742942" y="492268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消息幂等性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07957" y="2432380"/>
            <a:ext cx="1245086" cy="1195384"/>
            <a:chOff x="10019092" y="2198989"/>
            <a:chExt cx="1245086" cy="1195384"/>
          </a:xfrm>
        </p:grpSpPr>
        <p:grpSp>
          <p:nvGrpSpPr>
            <p:cNvPr id="83" name="组合 82"/>
            <p:cNvGrpSpPr/>
            <p:nvPr/>
          </p:nvGrpSpPr>
          <p:grpSpPr>
            <a:xfrm>
              <a:off x="10019092" y="2198989"/>
              <a:ext cx="1245086" cy="1195384"/>
              <a:chOff x="1025912" y="1973767"/>
              <a:chExt cx="1918010" cy="1940312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05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分布式搜索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0308852" y="2600422"/>
              <a:ext cx="6655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DSL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208986" y="29422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集群状态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08852" y="2767324"/>
              <a:ext cx="638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RestAPI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475886" y="3078467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140022" y="2432380"/>
            <a:ext cx="1245086" cy="1195384"/>
            <a:chOff x="9943816" y="4945359"/>
            <a:chExt cx="1245086" cy="1195384"/>
          </a:xfrm>
        </p:grpSpPr>
        <p:grpSp>
          <p:nvGrpSpPr>
            <p:cNvPr id="86" name="组合 85"/>
            <p:cNvGrpSpPr/>
            <p:nvPr/>
          </p:nvGrpSpPr>
          <p:grpSpPr>
            <a:xfrm>
              <a:off x="9943816" y="4945359"/>
              <a:ext cx="1245086" cy="1195384"/>
              <a:chOff x="1025912" y="1973767"/>
              <a:chExt cx="1918010" cy="1940312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02 Docker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10137396" y="526672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979500" y="5604699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DockerCompose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169456" y="5435710"/>
              <a:ext cx="7938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Dockerfile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416318" y="5773688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85312" y="2432380"/>
            <a:ext cx="1245086" cy="1195384"/>
            <a:chOff x="6658914" y="2376517"/>
            <a:chExt cx="1245086" cy="1195384"/>
          </a:xfrm>
        </p:grpSpPr>
        <p:grpSp>
          <p:nvGrpSpPr>
            <p:cNvPr id="89" name="组合 88"/>
            <p:cNvGrpSpPr/>
            <p:nvPr/>
          </p:nvGrpSpPr>
          <p:grpSpPr>
            <a:xfrm>
              <a:off x="6658914" y="2376517"/>
              <a:ext cx="1245086" cy="1195384"/>
              <a:chOff x="1025912" y="1973767"/>
              <a:chExt cx="1918010" cy="1940312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49504F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04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分布式缓存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495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6777476" y="2736338"/>
              <a:ext cx="1019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Redis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数据结构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51828" y="3096116"/>
              <a:ext cx="10711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缓存穿透、雪崩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87708" y="291622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SpringDataRedis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137350" y="3276005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88983" y="4425386"/>
            <a:ext cx="1242340" cy="1193515"/>
            <a:chOff x="997739" y="4691310"/>
            <a:chExt cx="1242340" cy="1193515"/>
          </a:xfrm>
        </p:grpSpPr>
        <p:grpSp>
          <p:nvGrpSpPr>
            <p:cNvPr id="99" name="组合 98"/>
            <p:cNvGrpSpPr/>
            <p:nvPr/>
          </p:nvGrpSpPr>
          <p:grpSpPr>
            <a:xfrm>
              <a:off x="997739" y="4691310"/>
              <a:ext cx="1242340" cy="1193515"/>
              <a:chOff x="1025912" y="1973767"/>
              <a:chExt cx="1918010" cy="1940312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25912" y="1973767"/>
                <a:ext cx="1918010" cy="19403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AD2B26"/>
                </a:solidFill>
              </a:ln>
              <a:effectLst>
                <a:outerShdw blurRad="50800" dist="50800" dir="5400000" sx="102000" sy="102000" rotWithShape="0">
                  <a:srgbClr val="000000">
                    <a:alpha val="27000"/>
                  </a:srgb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07 </a:t>
                </a:r>
                <a:r>
                  <a:rPr lang="zh-CN" altLang="en-US" sz="1200" b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分布式事务</a:t>
                </a:r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algn="ctr"/>
                <a:endParaRPr lang="en-US" altLang="zh-CN" sz="1200" b="1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25912" y="3813717"/>
                <a:ext cx="1918010" cy="100362"/>
              </a:xfrm>
              <a:prstGeom prst="rect">
                <a:avLst/>
              </a:pr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1215970" y="5058188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分布式事务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295319" y="5233360"/>
              <a:ext cx="6591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TCC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329783" y="5408532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</a:t>
              </a:r>
              <a:r>
                <a:rPr lang="zh-CN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模型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351638" y="5583705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Seata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11319069" y="2587584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实用篇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0456" y="4533425"/>
            <a:ext cx="30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高级篇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为什么学？</a:t>
            </a:r>
            <a:endParaRPr lang="en-US" altLang="zh-CN"/>
          </a:p>
          <a:p>
            <a:r>
              <a:rPr lang="zh-CN" altLang="en-US"/>
              <a:t>学哪些？</a:t>
            </a:r>
            <a:endParaRPr lang="en-US" altLang="zh-CN"/>
          </a:p>
          <a:p>
            <a:r>
              <a:rPr lang="zh-CN" altLang="en-US"/>
              <a:t>怎么学？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为什么要学习微服务框架知识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39644" y="2420300"/>
            <a:ext cx="2623274" cy="2624725"/>
            <a:chOff x="5790691" y="1195100"/>
            <a:chExt cx="2623274" cy="2624725"/>
          </a:xfrm>
        </p:grpSpPr>
        <p:cxnSp>
          <p:nvCxnSpPr>
            <p:cNvPr id="63" name="直接连接符 26"/>
            <p:cNvCxnSpPr/>
            <p:nvPr/>
          </p:nvCxnSpPr>
          <p:spPr>
            <a:xfrm flipV="1">
              <a:off x="7602913" y="2511925"/>
              <a:ext cx="1637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28"/>
            <p:cNvCxnSpPr/>
            <p:nvPr/>
          </p:nvCxnSpPr>
          <p:spPr>
            <a:xfrm flipH="1" flipV="1">
              <a:off x="6424444" y="2511925"/>
              <a:ext cx="18995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790691" y="1195100"/>
              <a:ext cx="2623274" cy="2624725"/>
              <a:chOff x="5790691" y="1195100"/>
              <a:chExt cx="2623274" cy="2624725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5790691" y="1195100"/>
                <a:ext cx="2623274" cy="2624725"/>
                <a:chOff x="4784363" y="2555512"/>
                <a:chExt cx="2623274" cy="2624725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784363" y="2555512"/>
                  <a:ext cx="2623274" cy="2624725"/>
                  <a:chOff x="4784363" y="2555512"/>
                  <a:chExt cx="2623274" cy="2624725"/>
                </a:xfrm>
              </p:grpSpPr>
              <p:sp>
                <p:nvSpPr>
                  <p:cNvPr id="58" name="îSḻïḍê"/>
                  <p:cNvSpPr/>
                  <p:nvPr/>
                </p:nvSpPr>
                <p:spPr>
                  <a:xfrm>
                    <a:off x="5589511" y="3359935"/>
                    <a:ext cx="1018789" cy="10187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>
                    <a:outerShdw blurRad="101600" dist="762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59" name="iSľiḑé"/>
                  <p:cNvSpPr/>
                  <p:nvPr/>
                </p:nvSpPr>
                <p:spPr>
                  <a:xfrm>
                    <a:off x="5831252" y="3591444"/>
                    <a:ext cx="535308" cy="555772"/>
                  </a:xfrm>
                  <a:custGeom>
                    <a:avLst/>
                    <a:gdLst>
                      <a:gd name="connsiteX0" fmla="*/ 332623 w 583294"/>
                      <a:gd name="connsiteY0" fmla="*/ 296967 h 605593"/>
                      <a:gd name="connsiteX1" fmla="*/ 316983 w 583294"/>
                      <a:gd name="connsiteY1" fmla="*/ 302537 h 605593"/>
                      <a:gd name="connsiteX2" fmla="*/ 311624 w 583294"/>
                      <a:gd name="connsiteY2" fmla="*/ 308872 h 605593"/>
                      <a:gd name="connsiteX3" fmla="*/ 311624 w 583294"/>
                      <a:gd name="connsiteY3" fmla="*/ 325036 h 605593"/>
                      <a:gd name="connsiteX4" fmla="*/ 309108 w 583294"/>
                      <a:gd name="connsiteY4" fmla="*/ 326784 h 605593"/>
                      <a:gd name="connsiteX5" fmla="*/ 307467 w 583294"/>
                      <a:gd name="connsiteY5" fmla="*/ 331698 h 605593"/>
                      <a:gd name="connsiteX6" fmla="*/ 311077 w 583294"/>
                      <a:gd name="connsiteY6" fmla="*/ 366102 h 605593"/>
                      <a:gd name="connsiteX7" fmla="*/ 315780 w 583294"/>
                      <a:gd name="connsiteY7" fmla="*/ 371673 h 605593"/>
                      <a:gd name="connsiteX8" fmla="*/ 317530 w 583294"/>
                      <a:gd name="connsiteY8" fmla="*/ 371891 h 605593"/>
                      <a:gd name="connsiteX9" fmla="*/ 322670 w 583294"/>
                      <a:gd name="connsiteY9" fmla="*/ 369379 h 605593"/>
                      <a:gd name="connsiteX10" fmla="*/ 340826 w 583294"/>
                      <a:gd name="connsiteY10" fmla="*/ 345242 h 605593"/>
                      <a:gd name="connsiteX11" fmla="*/ 342139 w 583294"/>
                      <a:gd name="connsiteY11" fmla="*/ 341310 h 605593"/>
                      <a:gd name="connsiteX12" fmla="*/ 342139 w 583294"/>
                      <a:gd name="connsiteY12" fmla="*/ 302646 h 605593"/>
                      <a:gd name="connsiteX13" fmla="*/ 339076 w 583294"/>
                      <a:gd name="connsiteY13" fmla="*/ 297076 h 605593"/>
                      <a:gd name="connsiteX14" fmla="*/ 332623 w 583294"/>
                      <a:gd name="connsiteY14" fmla="*/ 296967 h 605593"/>
                      <a:gd name="connsiteX15" fmla="*/ 250702 w 583294"/>
                      <a:gd name="connsiteY15" fmla="*/ 296967 h 605593"/>
                      <a:gd name="connsiteX16" fmla="*/ 244249 w 583294"/>
                      <a:gd name="connsiteY16" fmla="*/ 297076 h 605593"/>
                      <a:gd name="connsiteX17" fmla="*/ 241187 w 583294"/>
                      <a:gd name="connsiteY17" fmla="*/ 302646 h 605593"/>
                      <a:gd name="connsiteX18" fmla="*/ 241077 w 583294"/>
                      <a:gd name="connsiteY18" fmla="*/ 341310 h 605593"/>
                      <a:gd name="connsiteX19" fmla="*/ 242390 w 583294"/>
                      <a:gd name="connsiteY19" fmla="*/ 345242 h 605593"/>
                      <a:gd name="connsiteX20" fmla="*/ 260655 w 583294"/>
                      <a:gd name="connsiteY20" fmla="*/ 369379 h 605593"/>
                      <a:gd name="connsiteX21" fmla="*/ 265796 w 583294"/>
                      <a:gd name="connsiteY21" fmla="*/ 371891 h 605593"/>
                      <a:gd name="connsiteX22" fmla="*/ 267546 w 583294"/>
                      <a:gd name="connsiteY22" fmla="*/ 371673 h 605593"/>
                      <a:gd name="connsiteX23" fmla="*/ 272249 w 583294"/>
                      <a:gd name="connsiteY23" fmla="*/ 366102 h 605593"/>
                      <a:gd name="connsiteX24" fmla="*/ 275858 w 583294"/>
                      <a:gd name="connsiteY24" fmla="*/ 331698 h 605593"/>
                      <a:gd name="connsiteX25" fmla="*/ 274218 w 583294"/>
                      <a:gd name="connsiteY25" fmla="*/ 326674 h 605593"/>
                      <a:gd name="connsiteX26" fmla="*/ 271702 w 583294"/>
                      <a:gd name="connsiteY26" fmla="*/ 325036 h 605593"/>
                      <a:gd name="connsiteX27" fmla="*/ 271702 w 583294"/>
                      <a:gd name="connsiteY27" fmla="*/ 308872 h 605593"/>
                      <a:gd name="connsiteX28" fmla="*/ 266343 w 583294"/>
                      <a:gd name="connsiteY28" fmla="*/ 302537 h 605593"/>
                      <a:gd name="connsiteX29" fmla="*/ 250702 w 583294"/>
                      <a:gd name="connsiteY29" fmla="*/ 296967 h 605593"/>
                      <a:gd name="connsiteX30" fmla="*/ 30625 w 583294"/>
                      <a:gd name="connsiteY30" fmla="*/ 270619 h 605593"/>
                      <a:gd name="connsiteX31" fmla="*/ 94718 w 583294"/>
                      <a:gd name="connsiteY31" fmla="*/ 270619 h 605593"/>
                      <a:gd name="connsiteX32" fmla="*/ 125343 w 583294"/>
                      <a:gd name="connsiteY32" fmla="*/ 301200 h 605593"/>
                      <a:gd name="connsiteX33" fmla="*/ 293999 w 583294"/>
                      <a:gd name="connsiteY33" fmla="*/ 469616 h 605593"/>
                      <a:gd name="connsiteX34" fmla="*/ 462654 w 583294"/>
                      <a:gd name="connsiteY34" fmla="*/ 301200 h 605593"/>
                      <a:gd name="connsiteX35" fmla="*/ 493279 w 583294"/>
                      <a:gd name="connsiteY35" fmla="*/ 270619 h 605593"/>
                      <a:gd name="connsiteX36" fmla="*/ 552669 w 583294"/>
                      <a:gd name="connsiteY36" fmla="*/ 270619 h 605593"/>
                      <a:gd name="connsiteX37" fmla="*/ 583294 w 583294"/>
                      <a:gd name="connsiteY37" fmla="*/ 301200 h 605593"/>
                      <a:gd name="connsiteX38" fmla="*/ 552669 w 583294"/>
                      <a:gd name="connsiteY38" fmla="*/ 331782 h 605593"/>
                      <a:gd name="connsiteX39" fmla="*/ 521935 w 583294"/>
                      <a:gd name="connsiteY39" fmla="*/ 331782 h 605593"/>
                      <a:gd name="connsiteX40" fmla="*/ 478513 w 583294"/>
                      <a:gd name="connsiteY40" fmla="*/ 438052 h 605593"/>
                      <a:gd name="connsiteX41" fmla="*/ 504982 w 583294"/>
                      <a:gd name="connsiteY41" fmla="*/ 464592 h 605593"/>
                      <a:gd name="connsiteX42" fmla="*/ 504982 w 583294"/>
                      <a:gd name="connsiteY42" fmla="*/ 507842 h 605593"/>
                      <a:gd name="connsiteX43" fmla="*/ 483326 w 583294"/>
                      <a:gd name="connsiteY43" fmla="*/ 516798 h 605593"/>
                      <a:gd name="connsiteX44" fmla="*/ 461670 w 583294"/>
                      <a:gd name="connsiteY44" fmla="*/ 507842 h 605593"/>
                      <a:gd name="connsiteX45" fmla="*/ 435638 w 583294"/>
                      <a:gd name="connsiteY45" fmla="*/ 481957 h 605593"/>
                      <a:gd name="connsiteX46" fmla="*/ 322327 w 583294"/>
                      <a:gd name="connsiteY46" fmla="*/ 529140 h 605593"/>
                      <a:gd name="connsiteX47" fmla="*/ 322327 w 583294"/>
                      <a:gd name="connsiteY47" fmla="*/ 575012 h 605593"/>
                      <a:gd name="connsiteX48" fmla="*/ 291592 w 583294"/>
                      <a:gd name="connsiteY48" fmla="*/ 605593 h 605593"/>
                      <a:gd name="connsiteX49" fmla="*/ 260967 w 583294"/>
                      <a:gd name="connsiteY49" fmla="*/ 575012 h 605593"/>
                      <a:gd name="connsiteX50" fmla="*/ 260967 w 583294"/>
                      <a:gd name="connsiteY50" fmla="*/ 528485 h 605593"/>
                      <a:gd name="connsiteX51" fmla="*/ 149624 w 583294"/>
                      <a:gd name="connsiteY51" fmla="*/ 479882 h 605593"/>
                      <a:gd name="connsiteX52" fmla="*/ 121624 w 583294"/>
                      <a:gd name="connsiteY52" fmla="*/ 507842 h 605593"/>
                      <a:gd name="connsiteX53" fmla="*/ 99968 w 583294"/>
                      <a:gd name="connsiteY53" fmla="*/ 516798 h 605593"/>
                      <a:gd name="connsiteX54" fmla="*/ 78312 w 583294"/>
                      <a:gd name="connsiteY54" fmla="*/ 507842 h 605593"/>
                      <a:gd name="connsiteX55" fmla="*/ 78312 w 583294"/>
                      <a:gd name="connsiteY55" fmla="*/ 464592 h 605593"/>
                      <a:gd name="connsiteX56" fmla="*/ 107515 w 583294"/>
                      <a:gd name="connsiteY56" fmla="*/ 435430 h 605593"/>
                      <a:gd name="connsiteX57" fmla="*/ 66062 w 583294"/>
                      <a:gd name="connsiteY57" fmla="*/ 331782 h 605593"/>
                      <a:gd name="connsiteX58" fmla="*/ 30625 w 583294"/>
                      <a:gd name="connsiteY58" fmla="*/ 331782 h 605593"/>
                      <a:gd name="connsiteX59" fmla="*/ 0 w 583294"/>
                      <a:gd name="connsiteY59" fmla="*/ 301200 h 605593"/>
                      <a:gd name="connsiteX60" fmla="*/ 30625 w 583294"/>
                      <a:gd name="connsiteY60" fmla="*/ 270619 h 605593"/>
                      <a:gd name="connsiteX61" fmla="*/ 260655 w 583294"/>
                      <a:gd name="connsiteY61" fmla="*/ 122871 h 605593"/>
                      <a:gd name="connsiteX62" fmla="*/ 215703 w 583294"/>
                      <a:gd name="connsiteY62" fmla="*/ 134776 h 605593"/>
                      <a:gd name="connsiteX63" fmla="*/ 212093 w 583294"/>
                      <a:gd name="connsiteY63" fmla="*/ 140565 h 605593"/>
                      <a:gd name="connsiteX64" fmla="*/ 212093 w 583294"/>
                      <a:gd name="connsiteY64" fmla="*/ 152142 h 605593"/>
                      <a:gd name="connsiteX65" fmla="*/ 209468 w 583294"/>
                      <a:gd name="connsiteY65" fmla="*/ 152142 h 605593"/>
                      <a:gd name="connsiteX66" fmla="*/ 203015 w 583294"/>
                      <a:gd name="connsiteY66" fmla="*/ 158586 h 605593"/>
                      <a:gd name="connsiteX67" fmla="*/ 203015 w 583294"/>
                      <a:gd name="connsiteY67" fmla="*/ 169289 h 605593"/>
                      <a:gd name="connsiteX68" fmla="*/ 205969 w 583294"/>
                      <a:gd name="connsiteY68" fmla="*/ 174641 h 605593"/>
                      <a:gd name="connsiteX69" fmla="*/ 212203 w 583294"/>
                      <a:gd name="connsiteY69" fmla="*/ 178791 h 605593"/>
                      <a:gd name="connsiteX70" fmla="*/ 212640 w 583294"/>
                      <a:gd name="connsiteY70" fmla="*/ 181413 h 605593"/>
                      <a:gd name="connsiteX71" fmla="*/ 235828 w 583294"/>
                      <a:gd name="connsiteY71" fmla="*/ 235039 h 605593"/>
                      <a:gd name="connsiteX72" fmla="*/ 274218 w 583294"/>
                      <a:gd name="connsiteY72" fmla="*/ 268242 h 605593"/>
                      <a:gd name="connsiteX73" fmla="*/ 309108 w 583294"/>
                      <a:gd name="connsiteY73" fmla="*/ 268242 h 605593"/>
                      <a:gd name="connsiteX74" fmla="*/ 347498 w 583294"/>
                      <a:gd name="connsiteY74" fmla="*/ 235039 h 605593"/>
                      <a:gd name="connsiteX75" fmla="*/ 370685 w 583294"/>
                      <a:gd name="connsiteY75" fmla="*/ 181413 h 605593"/>
                      <a:gd name="connsiteX76" fmla="*/ 371123 w 583294"/>
                      <a:gd name="connsiteY76" fmla="*/ 178791 h 605593"/>
                      <a:gd name="connsiteX77" fmla="*/ 377357 w 583294"/>
                      <a:gd name="connsiteY77" fmla="*/ 174641 h 605593"/>
                      <a:gd name="connsiteX78" fmla="*/ 380310 w 583294"/>
                      <a:gd name="connsiteY78" fmla="*/ 169289 h 605593"/>
                      <a:gd name="connsiteX79" fmla="*/ 380310 w 583294"/>
                      <a:gd name="connsiteY79" fmla="*/ 158586 h 605593"/>
                      <a:gd name="connsiteX80" fmla="*/ 373857 w 583294"/>
                      <a:gd name="connsiteY80" fmla="*/ 152142 h 605593"/>
                      <a:gd name="connsiteX81" fmla="*/ 370248 w 583294"/>
                      <a:gd name="connsiteY81" fmla="*/ 152142 h 605593"/>
                      <a:gd name="connsiteX82" fmla="*/ 368279 w 583294"/>
                      <a:gd name="connsiteY82" fmla="*/ 149958 h 605593"/>
                      <a:gd name="connsiteX83" fmla="*/ 362045 w 583294"/>
                      <a:gd name="connsiteY83" fmla="*/ 149521 h 605593"/>
                      <a:gd name="connsiteX84" fmla="*/ 336451 w 583294"/>
                      <a:gd name="connsiteY84" fmla="*/ 155309 h 605593"/>
                      <a:gd name="connsiteX85" fmla="*/ 296749 w 583294"/>
                      <a:gd name="connsiteY85" fmla="*/ 137288 h 605593"/>
                      <a:gd name="connsiteX86" fmla="*/ 260655 w 583294"/>
                      <a:gd name="connsiteY86" fmla="*/ 122871 h 605593"/>
                      <a:gd name="connsiteX87" fmla="*/ 275311 w 583294"/>
                      <a:gd name="connsiteY87" fmla="*/ 0 h 605593"/>
                      <a:gd name="connsiteX88" fmla="*/ 308014 w 583294"/>
                      <a:gd name="connsiteY88" fmla="*/ 0 h 605593"/>
                      <a:gd name="connsiteX89" fmla="*/ 409185 w 583294"/>
                      <a:gd name="connsiteY89" fmla="*/ 101027 h 605593"/>
                      <a:gd name="connsiteX90" fmla="*/ 409185 w 583294"/>
                      <a:gd name="connsiteY90" fmla="*/ 132701 h 605593"/>
                      <a:gd name="connsiteX91" fmla="*/ 414982 w 583294"/>
                      <a:gd name="connsiteY91" fmla="*/ 150722 h 605593"/>
                      <a:gd name="connsiteX92" fmla="*/ 414982 w 583294"/>
                      <a:gd name="connsiteY92" fmla="*/ 173331 h 605593"/>
                      <a:gd name="connsiteX93" fmla="*/ 403826 w 583294"/>
                      <a:gd name="connsiteY93" fmla="*/ 197140 h 605593"/>
                      <a:gd name="connsiteX94" fmla="*/ 397263 w 583294"/>
                      <a:gd name="connsiteY94" fmla="*/ 214288 h 605593"/>
                      <a:gd name="connsiteX95" fmla="*/ 375498 w 583294"/>
                      <a:gd name="connsiteY95" fmla="*/ 255136 h 605593"/>
                      <a:gd name="connsiteX96" fmla="*/ 360732 w 583294"/>
                      <a:gd name="connsiteY96" fmla="*/ 273922 h 605593"/>
                      <a:gd name="connsiteX97" fmla="*/ 371670 w 583294"/>
                      <a:gd name="connsiteY97" fmla="*/ 287574 h 605593"/>
                      <a:gd name="connsiteX98" fmla="*/ 432919 w 583294"/>
                      <a:gd name="connsiteY98" fmla="*/ 306141 h 605593"/>
                      <a:gd name="connsiteX99" fmla="*/ 294014 w 583294"/>
                      <a:gd name="connsiteY99" fmla="*/ 433272 h 605593"/>
                      <a:gd name="connsiteX100" fmla="*/ 154891 w 583294"/>
                      <a:gd name="connsiteY100" fmla="*/ 304721 h 605593"/>
                      <a:gd name="connsiteX101" fmla="*/ 211656 w 583294"/>
                      <a:gd name="connsiteY101" fmla="*/ 287574 h 605593"/>
                      <a:gd name="connsiteX102" fmla="*/ 222593 w 583294"/>
                      <a:gd name="connsiteY102" fmla="*/ 273922 h 605593"/>
                      <a:gd name="connsiteX103" fmla="*/ 207828 w 583294"/>
                      <a:gd name="connsiteY103" fmla="*/ 255136 h 605593"/>
                      <a:gd name="connsiteX104" fmla="*/ 186063 w 583294"/>
                      <a:gd name="connsiteY104" fmla="*/ 214288 h 605593"/>
                      <a:gd name="connsiteX105" fmla="*/ 179500 w 583294"/>
                      <a:gd name="connsiteY105" fmla="*/ 197140 h 605593"/>
                      <a:gd name="connsiteX106" fmla="*/ 168344 w 583294"/>
                      <a:gd name="connsiteY106" fmla="*/ 173331 h 605593"/>
                      <a:gd name="connsiteX107" fmla="*/ 168344 w 583294"/>
                      <a:gd name="connsiteY107" fmla="*/ 150722 h 605593"/>
                      <a:gd name="connsiteX108" fmla="*/ 174141 w 583294"/>
                      <a:gd name="connsiteY108" fmla="*/ 132701 h 605593"/>
                      <a:gd name="connsiteX109" fmla="*/ 174141 w 583294"/>
                      <a:gd name="connsiteY109" fmla="*/ 101027 h 605593"/>
                      <a:gd name="connsiteX110" fmla="*/ 275311 w 583294"/>
                      <a:gd name="connsiteY110" fmla="*/ 0 h 60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</a:cxnLst>
                    <a:rect l="l" t="t" r="r" b="b"/>
                    <a:pathLst>
                      <a:path w="583294" h="605593">
                        <a:moveTo>
                          <a:pt x="332623" y="296967"/>
                        </a:moveTo>
                        <a:cubicBezTo>
                          <a:pt x="327373" y="299697"/>
                          <a:pt x="322123" y="301663"/>
                          <a:pt x="316983" y="302537"/>
                        </a:cubicBezTo>
                        <a:cubicBezTo>
                          <a:pt x="313811" y="303083"/>
                          <a:pt x="311624" y="305814"/>
                          <a:pt x="311624" y="308872"/>
                        </a:cubicBezTo>
                        <a:lnTo>
                          <a:pt x="311624" y="325036"/>
                        </a:lnTo>
                        <a:cubicBezTo>
                          <a:pt x="310639" y="325364"/>
                          <a:pt x="309874" y="326019"/>
                          <a:pt x="309108" y="326784"/>
                        </a:cubicBezTo>
                        <a:cubicBezTo>
                          <a:pt x="307905" y="328094"/>
                          <a:pt x="307358" y="329951"/>
                          <a:pt x="307467" y="331698"/>
                        </a:cubicBezTo>
                        <a:lnTo>
                          <a:pt x="311077" y="366102"/>
                        </a:lnTo>
                        <a:cubicBezTo>
                          <a:pt x="311295" y="368724"/>
                          <a:pt x="313155" y="371017"/>
                          <a:pt x="315780" y="371673"/>
                        </a:cubicBezTo>
                        <a:cubicBezTo>
                          <a:pt x="316327" y="371891"/>
                          <a:pt x="316983" y="371891"/>
                          <a:pt x="317530" y="371891"/>
                        </a:cubicBezTo>
                        <a:cubicBezTo>
                          <a:pt x="319498" y="371891"/>
                          <a:pt x="321467" y="371017"/>
                          <a:pt x="322670" y="369379"/>
                        </a:cubicBezTo>
                        <a:lnTo>
                          <a:pt x="340826" y="345242"/>
                        </a:lnTo>
                        <a:cubicBezTo>
                          <a:pt x="341701" y="344149"/>
                          <a:pt x="342139" y="342730"/>
                          <a:pt x="342139" y="341310"/>
                        </a:cubicBezTo>
                        <a:lnTo>
                          <a:pt x="342139" y="302646"/>
                        </a:lnTo>
                        <a:cubicBezTo>
                          <a:pt x="342139" y="300353"/>
                          <a:pt x="340936" y="298277"/>
                          <a:pt x="339076" y="297076"/>
                        </a:cubicBezTo>
                        <a:cubicBezTo>
                          <a:pt x="337108" y="295984"/>
                          <a:pt x="334701" y="295875"/>
                          <a:pt x="332623" y="296967"/>
                        </a:cubicBezTo>
                        <a:close/>
                        <a:moveTo>
                          <a:pt x="250702" y="296967"/>
                        </a:moveTo>
                        <a:cubicBezTo>
                          <a:pt x="248624" y="295875"/>
                          <a:pt x="246218" y="295984"/>
                          <a:pt x="244249" y="297076"/>
                        </a:cubicBezTo>
                        <a:cubicBezTo>
                          <a:pt x="242281" y="298277"/>
                          <a:pt x="241187" y="300353"/>
                          <a:pt x="241187" y="302646"/>
                        </a:cubicBezTo>
                        <a:lnTo>
                          <a:pt x="241077" y="341310"/>
                        </a:lnTo>
                        <a:cubicBezTo>
                          <a:pt x="241077" y="342730"/>
                          <a:pt x="241624" y="344149"/>
                          <a:pt x="242390" y="345242"/>
                        </a:cubicBezTo>
                        <a:lnTo>
                          <a:pt x="260655" y="369379"/>
                        </a:lnTo>
                        <a:cubicBezTo>
                          <a:pt x="261859" y="371017"/>
                          <a:pt x="263827" y="371891"/>
                          <a:pt x="265796" y="371891"/>
                        </a:cubicBezTo>
                        <a:cubicBezTo>
                          <a:pt x="266343" y="371891"/>
                          <a:pt x="266999" y="371891"/>
                          <a:pt x="267546" y="371673"/>
                        </a:cubicBezTo>
                        <a:cubicBezTo>
                          <a:pt x="270171" y="371017"/>
                          <a:pt x="272030" y="368833"/>
                          <a:pt x="272249" y="366102"/>
                        </a:cubicBezTo>
                        <a:lnTo>
                          <a:pt x="275858" y="331698"/>
                        </a:lnTo>
                        <a:cubicBezTo>
                          <a:pt x="275968" y="329951"/>
                          <a:pt x="275421" y="328094"/>
                          <a:pt x="274218" y="326674"/>
                        </a:cubicBezTo>
                        <a:cubicBezTo>
                          <a:pt x="273452" y="326019"/>
                          <a:pt x="272687" y="325364"/>
                          <a:pt x="271702" y="325036"/>
                        </a:cubicBezTo>
                        <a:lnTo>
                          <a:pt x="271702" y="308872"/>
                        </a:lnTo>
                        <a:cubicBezTo>
                          <a:pt x="271702" y="305814"/>
                          <a:pt x="269515" y="303083"/>
                          <a:pt x="266343" y="302537"/>
                        </a:cubicBezTo>
                        <a:cubicBezTo>
                          <a:pt x="261202" y="301663"/>
                          <a:pt x="255952" y="299697"/>
                          <a:pt x="250702" y="296967"/>
                        </a:cubicBezTo>
                        <a:close/>
                        <a:moveTo>
                          <a:pt x="30625" y="270619"/>
                        </a:moveTo>
                        <a:lnTo>
                          <a:pt x="94718" y="270619"/>
                        </a:lnTo>
                        <a:cubicBezTo>
                          <a:pt x="111562" y="270619"/>
                          <a:pt x="125343" y="284271"/>
                          <a:pt x="125343" y="301200"/>
                        </a:cubicBezTo>
                        <a:cubicBezTo>
                          <a:pt x="125343" y="394036"/>
                          <a:pt x="201030" y="469616"/>
                          <a:pt x="293999" y="469616"/>
                        </a:cubicBezTo>
                        <a:cubicBezTo>
                          <a:pt x="386967" y="469616"/>
                          <a:pt x="462654" y="394036"/>
                          <a:pt x="462654" y="301200"/>
                        </a:cubicBezTo>
                        <a:cubicBezTo>
                          <a:pt x="462654" y="284271"/>
                          <a:pt x="476326" y="270619"/>
                          <a:pt x="493279" y="270619"/>
                        </a:cubicBezTo>
                        <a:lnTo>
                          <a:pt x="552669" y="270619"/>
                        </a:lnTo>
                        <a:cubicBezTo>
                          <a:pt x="569622" y="270619"/>
                          <a:pt x="583294" y="284271"/>
                          <a:pt x="583294" y="301200"/>
                        </a:cubicBezTo>
                        <a:cubicBezTo>
                          <a:pt x="583294" y="318129"/>
                          <a:pt x="569622" y="331782"/>
                          <a:pt x="552669" y="331782"/>
                        </a:cubicBezTo>
                        <a:lnTo>
                          <a:pt x="521935" y="331782"/>
                        </a:lnTo>
                        <a:cubicBezTo>
                          <a:pt x="516576" y="371319"/>
                          <a:pt x="501263" y="407579"/>
                          <a:pt x="478513" y="438052"/>
                        </a:cubicBezTo>
                        <a:lnTo>
                          <a:pt x="504982" y="464592"/>
                        </a:lnTo>
                        <a:cubicBezTo>
                          <a:pt x="516904" y="476497"/>
                          <a:pt x="516904" y="495937"/>
                          <a:pt x="504982" y="507842"/>
                        </a:cubicBezTo>
                        <a:cubicBezTo>
                          <a:pt x="498966" y="513849"/>
                          <a:pt x="491091" y="516798"/>
                          <a:pt x="483326" y="516798"/>
                        </a:cubicBezTo>
                        <a:cubicBezTo>
                          <a:pt x="475451" y="516798"/>
                          <a:pt x="467576" y="513849"/>
                          <a:pt x="461670" y="507842"/>
                        </a:cubicBezTo>
                        <a:lnTo>
                          <a:pt x="435638" y="481957"/>
                        </a:lnTo>
                        <a:cubicBezTo>
                          <a:pt x="403592" y="507078"/>
                          <a:pt x="364764" y="523897"/>
                          <a:pt x="322327" y="529140"/>
                        </a:cubicBezTo>
                        <a:lnTo>
                          <a:pt x="322327" y="575012"/>
                        </a:lnTo>
                        <a:cubicBezTo>
                          <a:pt x="322327" y="591832"/>
                          <a:pt x="308545" y="605593"/>
                          <a:pt x="291592" y="605593"/>
                        </a:cubicBezTo>
                        <a:cubicBezTo>
                          <a:pt x="274749" y="605593"/>
                          <a:pt x="260967" y="591832"/>
                          <a:pt x="260967" y="575012"/>
                        </a:cubicBezTo>
                        <a:lnTo>
                          <a:pt x="260967" y="528485"/>
                        </a:lnTo>
                        <a:cubicBezTo>
                          <a:pt x="219186" y="522478"/>
                          <a:pt x="181015" y="505221"/>
                          <a:pt x="149624" y="479882"/>
                        </a:cubicBezTo>
                        <a:lnTo>
                          <a:pt x="121624" y="507842"/>
                        </a:lnTo>
                        <a:cubicBezTo>
                          <a:pt x="115718" y="513849"/>
                          <a:pt x="107843" y="516798"/>
                          <a:pt x="99968" y="516798"/>
                        </a:cubicBezTo>
                        <a:cubicBezTo>
                          <a:pt x="92093" y="516798"/>
                          <a:pt x="84328" y="513849"/>
                          <a:pt x="78312" y="507842"/>
                        </a:cubicBezTo>
                        <a:cubicBezTo>
                          <a:pt x="66281" y="495937"/>
                          <a:pt x="66281" y="476497"/>
                          <a:pt x="78312" y="464592"/>
                        </a:cubicBezTo>
                        <a:lnTo>
                          <a:pt x="107515" y="435430"/>
                        </a:lnTo>
                        <a:cubicBezTo>
                          <a:pt x="85859" y="405504"/>
                          <a:pt x="71203" y="370117"/>
                          <a:pt x="66062" y="331782"/>
                        </a:cubicBezTo>
                        <a:lnTo>
                          <a:pt x="30625" y="331782"/>
                        </a:lnTo>
                        <a:cubicBezTo>
                          <a:pt x="13672" y="331782"/>
                          <a:pt x="0" y="318129"/>
                          <a:pt x="0" y="301200"/>
                        </a:cubicBezTo>
                        <a:cubicBezTo>
                          <a:pt x="0" y="284271"/>
                          <a:pt x="13672" y="270619"/>
                          <a:pt x="30625" y="270619"/>
                        </a:cubicBezTo>
                        <a:close/>
                        <a:moveTo>
                          <a:pt x="260655" y="122871"/>
                        </a:moveTo>
                        <a:cubicBezTo>
                          <a:pt x="242390" y="122871"/>
                          <a:pt x="224671" y="130298"/>
                          <a:pt x="215703" y="134776"/>
                        </a:cubicBezTo>
                        <a:cubicBezTo>
                          <a:pt x="213515" y="135868"/>
                          <a:pt x="212093" y="138162"/>
                          <a:pt x="212093" y="140565"/>
                        </a:cubicBezTo>
                        <a:lnTo>
                          <a:pt x="212093" y="152142"/>
                        </a:lnTo>
                        <a:lnTo>
                          <a:pt x="209468" y="152142"/>
                        </a:lnTo>
                        <a:cubicBezTo>
                          <a:pt x="205859" y="152142"/>
                          <a:pt x="203015" y="154982"/>
                          <a:pt x="203015" y="158586"/>
                        </a:cubicBezTo>
                        <a:lnTo>
                          <a:pt x="203015" y="169289"/>
                        </a:lnTo>
                        <a:cubicBezTo>
                          <a:pt x="203015" y="171474"/>
                          <a:pt x="204109" y="173440"/>
                          <a:pt x="205969" y="174641"/>
                        </a:cubicBezTo>
                        <a:lnTo>
                          <a:pt x="212203" y="178791"/>
                        </a:lnTo>
                        <a:lnTo>
                          <a:pt x="212640" y="181413"/>
                        </a:lnTo>
                        <a:cubicBezTo>
                          <a:pt x="214609" y="196922"/>
                          <a:pt x="223359" y="216909"/>
                          <a:pt x="235828" y="235039"/>
                        </a:cubicBezTo>
                        <a:cubicBezTo>
                          <a:pt x="251687" y="257975"/>
                          <a:pt x="266562" y="268242"/>
                          <a:pt x="274218" y="268242"/>
                        </a:cubicBezTo>
                        <a:lnTo>
                          <a:pt x="309108" y="268242"/>
                        </a:lnTo>
                        <a:cubicBezTo>
                          <a:pt x="316764" y="268242"/>
                          <a:pt x="331639" y="257975"/>
                          <a:pt x="347498" y="235039"/>
                        </a:cubicBezTo>
                        <a:cubicBezTo>
                          <a:pt x="359967" y="216909"/>
                          <a:pt x="368717" y="196922"/>
                          <a:pt x="370685" y="181413"/>
                        </a:cubicBezTo>
                        <a:lnTo>
                          <a:pt x="371123" y="178791"/>
                        </a:lnTo>
                        <a:lnTo>
                          <a:pt x="377357" y="174641"/>
                        </a:lnTo>
                        <a:cubicBezTo>
                          <a:pt x="379217" y="173440"/>
                          <a:pt x="380310" y="171474"/>
                          <a:pt x="380310" y="169289"/>
                        </a:cubicBezTo>
                        <a:lnTo>
                          <a:pt x="380310" y="158586"/>
                        </a:lnTo>
                        <a:cubicBezTo>
                          <a:pt x="380310" y="154982"/>
                          <a:pt x="377357" y="152142"/>
                          <a:pt x="373857" y="152142"/>
                        </a:cubicBezTo>
                        <a:lnTo>
                          <a:pt x="370248" y="152142"/>
                        </a:lnTo>
                        <a:cubicBezTo>
                          <a:pt x="369810" y="151268"/>
                          <a:pt x="369045" y="150504"/>
                          <a:pt x="368279" y="149958"/>
                        </a:cubicBezTo>
                        <a:cubicBezTo>
                          <a:pt x="366420" y="148756"/>
                          <a:pt x="364014" y="148538"/>
                          <a:pt x="362045" y="149521"/>
                        </a:cubicBezTo>
                        <a:cubicBezTo>
                          <a:pt x="353404" y="153343"/>
                          <a:pt x="344764" y="155309"/>
                          <a:pt x="336451" y="155309"/>
                        </a:cubicBezTo>
                        <a:cubicBezTo>
                          <a:pt x="321686" y="155309"/>
                          <a:pt x="308342" y="149302"/>
                          <a:pt x="296749" y="137288"/>
                        </a:cubicBezTo>
                        <a:cubicBezTo>
                          <a:pt x="287452" y="127786"/>
                          <a:pt x="275311" y="122871"/>
                          <a:pt x="260655" y="122871"/>
                        </a:cubicBezTo>
                        <a:close/>
                        <a:moveTo>
                          <a:pt x="275311" y="0"/>
                        </a:moveTo>
                        <a:lnTo>
                          <a:pt x="308014" y="0"/>
                        </a:lnTo>
                        <a:cubicBezTo>
                          <a:pt x="363795" y="0"/>
                          <a:pt x="409185" y="45326"/>
                          <a:pt x="409185" y="101027"/>
                        </a:cubicBezTo>
                        <a:lnTo>
                          <a:pt x="409185" y="132701"/>
                        </a:lnTo>
                        <a:cubicBezTo>
                          <a:pt x="412904" y="137944"/>
                          <a:pt x="414982" y="144278"/>
                          <a:pt x="414982" y="150722"/>
                        </a:cubicBezTo>
                        <a:lnTo>
                          <a:pt x="414982" y="173331"/>
                        </a:lnTo>
                        <a:cubicBezTo>
                          <a:pt x="414982" y="182505"/>
                          <a:pt x="410826" y="191352"/>
                          <a:pt x="403826" y="197140"/>
                        </a:cubicBezTo>
                        <a:cubicBezTo>
                          <a:pt x="402076" y="202820"/>
                          <a:pt x="399888" y="208608"/>
                          <a:pt x="397263" y="214288"/>
                        </a:cubicBezTo>
                        <a:cubicBezTo>
                          <a:pt x="392013" y="227940"/>
                          <a:pt x="384576" y="242029"/>
                          <a:pt x="375498" y="255136"/>
                        </a:cubicBezTo>
                        <a:cubicBezTo>
                          <a:pt x="371670" y="260706"/>
                          <a:pt x="366639" y="267368"/>
                          <a:pt x="360732" y="273922"/>
                        </a:cubicBezTo>
                        <a:cubicBezTo>
                          <a:pt x="366092" y="277853"/>
                          <a:pt x="370029" y="282331"/>
                          <a:pt x="371670" y="287574"/>
                        </a:cubicBezTo>
                        <a:lnTo>
                          <a:pt x="432919" y="306141"/>
                        </a:lnTo>
                        <a:cubicBezTo>
                          <a:pt x="426685" y="377243"/>
                          <a:pt x="366748" y="433272"/>
                          <a:pt x="294014" y="433272"/>
                        </a:cubicBezTo>
                        <a:cubicBezTo>
                          <a:pt x="220734" y="433272"/>
                          <a:pt x="160469" y="376478"/>
                          <a:pt x="154891" y="304721"/>
                        </a:cubicBezTo>
                        <a:lnTo>
                          <a:pt x="211656" y="287574"/>
                        </a:lnTo>
                        <a:cubicBezTo>
                          <a:pt x="213297" y="282331"/>
                          <a:pt x="217234" y="277853"/>
                          <a:pt x="222593" y="273922"/>
                        </a:cubicBezTo>
                        <a:cubicBezTo>
                          <a:pt x="216687" y="267368"/>
                          <a:pt x="211656" y="260706"/>
                          <a:pt x="207828" y="255136"/>
                        </a:cubicBezTo>
                        <a:cubicBezTo>
                          <a:pt x="198750" y="242029"/>
                          <a:pt x="191312" y="227940"/>
                          <a:pt x="186063" y="214288"/>
                        </a:cubicBezTo>
                        <a:cubicBezTo>
                          <a:pt x="183438" y="208608"/>
                          <a:pt x="181250" y="202820"/>
                          <a:pt x="179500" y="197140"/>
                        </a:cubicBezTo>
                        <a:cubicBezTo>
                          <a:pt x="172500" y="191242"/>
                          <a:pt x="168344" y="182505"/>
                          <a:pt x="168344" y="173331"/>
                        </a:cubicBezTo>
                        <a:lnTo>
                          <a:pt x="168344" y="150722"/>
                        </a:lnTo>
                        <a:cubicBezTo>
                          <a:pt x="168344" y="144278"/>
                          <a:pt x="170422" y="137944"/>
                          <a:pt x="174141" y="132701"/>
                        </a:cubicBezTo>
                        <a:lnTo>
                          <a:pt x="174141" y="101027"/>
                        </a:lnTo>
                        <a:cubicBezTo>
                          <a:pt x="174141" y="45326"/>
                          <a:pt x="219531" y="0"/>
                          <a:pt x="275311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defTabSz="913765"/>
                    <a:endParaRPr lang="zh-CN" altLang="en-US" sz="2000" b="1" i="1">
                      <a:solidFill>
                        <a:schemeClr val="tx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68" name="iṥ1îḓe"/>
                  <p:cNvSpPr/>
                  <p:nvPr/>
                </p:nvSpPr>
                <p:spPr bwMode="auto">
                  <a:xfrm>
                    <a:off x="5646919" y="4497169"/>
                    <a:ext cx="898162" cy="683068"/>
                  </a:xfrm>
                  <a:custGeom>
                    <a:avLst/>
                    <a:gdLst>
                      <a:gd name="T0" fmla="*/ 647 w 647"/>
                      <a:gd name="T1" fmla="*/ 413 h 492"/>
                      <a:gd name="T2" fmla="*/ 647 w 647"/>
                      <a:gd name="T3" fmla="*/ 413 h 492"/>
                      <a:gd name="T4" fmla="*/ 0 w 647"/>
                      <a:gd name="T5" fmla="*/ 415 h 492"/>
                      <a:gd name="T6" fmla="*/ 153 w 647"/>
                      <a:gd name="T7" fmla="*/ 1 h 492"/>
                      <a:gd name="T8" fmla="*/ 492 w 647"/>
                      <a:gd name="T9" fmla="*/ 0 h 492"/>
                      <a:gd name="T10" fmla="*/ 492 w 647"/>
                      <a:gd name="T11" fmla="*/ 0 h 492"/>
                      <a:gd name="T12" fmla="*/ 647 w 647"/>
                      <a:gd name="T13" fmla="*/ 413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647" y="413"/>
                        </a:moveTo>
                        <a:cubicBezTo>
                          <a:pt x="647" y="413"/>
                          <a:pt x="647" y="413"/>
                          <a:pt x="647" y="413"/>
                        </a:cubicBezTo>
                        <a:cubicBezTo>
                          <a:pt x="439" y="491"/>
                          <a:pt x="209" y="492"/>
                          <a:pt x="0" y="415"/>
                        </a:cubicBezTo>
                        <a:cubicBezTo>
                          <a:pt x="153" y="1"/>
                          <a:pt x="153" y="1"/>
                          <a:pt x="153" y="1"/>
                        </a:cubicBezTo>
                        <a:cubicBezTo>
                          <a:pt x="263" y="41"/>
                          <a:pt x="383" y="41"/>
                          <a:pt x="492" y="0"/>
                        </a:cubicBezTo>
                        <a:cubicBezTo>
                          <a:pt x="492" y="0"/>
                          <a:pt x="492" y="0"/>
                          <a:pt x="492" y="0"/>
                        </a:cubicBezTo>
                        <a:cubicBezTo>
                          <a:pt x="647" y="413"/>
                          <a:pt x="647" y="413"/>
                          <a:pt x="647" y="413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0" name="iŝḷïḓê"/>
                  <p:cNvSpPr/>
                  <p:nvPr/>
                </p:nvSpPr>
                <p:spPr bwMode="auto">
                  <a:xfrm>
                    <a:off x="5647646" y="2555512"/>
                    <a:ext cx="896709" cy="683068"/>
                  </a:xfrm>
                  <a:custGeom>
                    <a:avLst/>
                    <a:gdLst>
                      <a:gd name="T0" fmla="*/ 494 w 647"/>
                      <a:gd name="T1" fmla="*/ 491 h 492"/>
                      <a:gd name="T2" fmla="*/ 156 w 647"/>
                      <a:gd name="T3" fmla="*/ 492 h 492"/>
                      <a:gd name="T4" fmla="*/ 155 w 647"/>
                      <a:gd name="T5" fmla="*/ 492 h 492"/>
                      <a:gd name="T6" fmla="*/ 0 w 647"/>
                      <a:gd name="T7" fmla="*/ 79 h 492"/>
                      <a:gd name="T8" fmla="*/ 1 w 647"/>
                      <a:gd name="T9" fmla="*/ 79 h 492"/>
                      <a:gd name="T10" fmla="*/ 647 w 647"/>
                      <a:gd name="T11" fmla="*/ 77 h 492"/>
                      <a:gd name="T12" fmla="*/ 494 w 647"/>
                      <a:gd name="T13" fmla="*/ 491 h 4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7" h="492">
                        <a:moveTo>
                          <a:pt x="494" y="491"/>
                        </a:moveTo>
                        <a:cubicBezTo>
                          <a:pt x="385" y="450"/>
                          <a:pt x="265" y="451"/>
                          <a:pt x="156" y="492"/>
                        </a:cubicBezTo>
                        <a:cubicBezTo>
                          <a:pt x="155" y="492"/>
                          <a:pt x="155" y="492"/>
                          <a:pt x="155" y="492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1" y="79"/>
                          <a:pt x="1" y="79"/>
                          <a:pt x="1" y="79"/>
                        </a:cubicBezTo>
                        <a:cubicBezTo>
                          <a:pt x="209" y="1"/>
                          <a:pt x="439" y="0"/>
                          <a:pt x="647" y="77"/>
                        </a:cubicBezTo>
                        <a:cubicBezTo>
                          <a:pt x="494" y="491"/>
                          <a:pt x="494" y="491"/>
                          <a:pt x="494" y="491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1" name="îşlíḑé"/>
                  <p:cNvSpPr/>
                  <p:nvPr/>
                </p:nvSpPr>
                <p:spPr bwMode="auto">
                  <a:xfrm>
                    <a:off x="6724569" y="3419522"/>
                    <a:ext cx="683068" cy="899615"/>
                  </a:xfrm>
                  <a:custGeom>
                    <a:avLst/>
                    <a:gdLst>
                      <a:gd name="T0" fmla="*/ 415 w 493"/>
                      <a:gd name="T1" fmla="*/ 649 h 649"/>
                      <a:gd name="T2" fmla="*/ 2 w 493"/>
                      <a:gd name="T3" fmla="*/ 495 h 649"/>
                      <a:gd name="T4" fmla="*/ 1 w 493"/>
                      <a:gd name="T5" fmla="*/ 156 h 649"/>
                      <a:gd name="T6" fmla="*/ 0 w 493"/>
                      <a:gd name="T7" fmla="*/ 155 h 649"/>
                      <a:gd name="T8" fmla="*/ 413 w 493"/>
                      <a:gd name="T9" fmla="*/ 0 h 649"/>
                      <a:gd name="T10" fmla="*/ 414 w 493"/>
                      <a:gd name="T11" fmla="*/ 1 h 649"/>
                      <a:gd name="T12" fmla="*/ 415 w 493"/>
                      <a:gd name="T13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3" h="649">
                        <a:moveTo>
                          <a:pt x="415" y="649"/>
                        </a:moveTo>
                        <a:cubicBezTo>
                          <a:pt x="2" y="495"/>
                          <a:pt x="2" y="495"/>
                          <a:pt x="2" y="495"/>
                        </a:cubicBezTo>
                        <a:cubicBezTo>
                          <a:pt x="42" y="386"/>
                          <a:pt x="42" y="266"/>
                          <a:pt x="1" y="156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cubicBezTo>
                          <a:pt x="413" y="0"/>
                          <a:pt x="413" y="0"/>
                          <a:pt x="413" y="0"/>
                        </a:cubicBezTo>
                        <a:cubicBezTo>
                          <a:pt x="414" y="1"/>
                          <a:pt x="414" y="1"/>
                          <a:pt x="414" y="1"/>
                        </a:cubicBezTo>
                        <a:cubicBezTo>
                          <a:pt x="492" y="210"/>
                          <a:pt x="493" y="440"/>
                          <a:pt x="415" y="649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  <p:sp>
                <p:nvSpPr>
                  <p:cNvPr id="112" name="íSlíḓè"/>
                  <p:cNvSpPr/>
                  <p:nvPr/>
                </p:nvSpPr>
                <p:spPr bwMode="auto">
                  <a:xfrm>
                    <a:off x="4784363" y="3420975"/>
                    <a:ext cx="681615" cy="896709"/>
                  </a:xfrm>
                  <a:custGeom>
                    <a:avLst/>
                    <a:gdLst>
                      <a:gd name="T0" fmla="*/ 492 w 492"/>
                      <a:gd name="T1" fmla="*/ 492 h 647"/>
                      <a:gd name="T2" fmla="*/ 79 w 492"/>
                      <a:gd name="T3" fmla="*/ 647 h 647"/>
                      <a:gd name="T4" fmla="*/ 78 w 492"/>
                      <a:gd name="T5" fmla="*/ 646 h 647"/>
                      <a:gd name="T6" fmla="*/ 77 w 492"/>
                      <a:gd name="T7" fmla="*/ 0 h 647"/>
                      <a:gd name="T8" fmla="*/ 491 w 492"/>
                      <a:gd name="T9" fmla="*/ 153 h 647"/>
                      <a:gd name="T10" fmla="*/ 491 w 492"/>
                      <a:gd name="T11" fmla="*/ 491 h 647"/>
                      <a:gd name="T12" fmla="*/ 492 w 492"/>
                      <a:gd name="T13" fmla="*/ 492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2" h="647">
                        <a:moveTo>
                          <a:pt x="492" y="492"/>
                        </a:moveTo>
                        <a:cubicBezTo>
                          <a:pt x="79" y="647"/>
                          <a:pt x="79" y="647"/>
                          <a:pt x="79" y="647"/>
                        </a:cubicBezTo>
                        <a:cubicBezTo>
                          <a:pt x="78" y="646"/>
                          <a:pt x="78" y="646"/>
                          <a:pt x="78" y="646"/>
                        </a:cubicBezTo>
                        <a:cubicBezTo>
                          <a:pt x="0" y="438"/>
                          <a:pt x="0" y="208"/>
                          <a:pt x="77" y="0"/>
                        </a:cubicBezTo>
                        <a:cubicBezTo>
                          <a:pt x="491" y="153"/>
                          <a:pt x="491" y="153"/>
                          <a:pt x="491" y="153"/>
                        </a:cubicBezTo>
                        <a:cubicBezTo>
                          <a:pt x="450" y="262"/>
                          <a:pt x="451" y="382"/>
                          <a:pt x="491" y="491"/>
                        </a:cubicBezTo>
                        <a:cubicBezTo>
                          <a:pt x="492" y="492"/>
                          <a:pt x="492" y="492"/>
                          <a:pt x="492" y="492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endParaRPr>
                  </a:p>
                </p:txBody>
              </p:sp>
            </p:grpSp>
            <p:sp>
              <p:nvSpPr>
                <p:cNvPr id="113" name="iŝ1íḋè"/>
                <p:cNvSpPr/>
                <p:nvPr/>
              </p:nvSpPr>
              <p:spPr>
                <a:xfrm>
                  <a:off x="5966157" y="2782751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4" name="iṡlïdè"/>
                <p:cNvSpPr/>
                <p:nvPr/>
              </p:nvSpPr>
              <p:spPr>
                <a:xfrm>
                  <a:off x="6936260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5" name="iṩḷíḑe"/>
                <p:cNvSpPr/>
                <p:nvPr/>
              </p:nvSpPr>
              <p:spPr>
                <a:xfrm>
                  <a:off x="5966157" y="4724409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116" name="ïṩľïďê"/>
                <p:cNvSpPr/>
                <p:nvPr/>
              </p:nvSpPr>
              <p:spPr>
                <a:xfrm>
                  <a:off x="4995327" y="3755034"/>
                  <a:ext cx="259688" cy="228590"/>
                </a:xfrm>
                <a:custGeom>
                  <a:avLst/>
                  <a:gdLst>
                    <a:gd name="connsiteX0" fmla="*/ 18335 w 604256"/>
                    <a:gd name="connsiteY0" fmla="*/ 334272 h 531895"/>
                    <a:gd name="connsiteX1" fmla="*/ 37988 w 604256"/>
                    <a:gd name="connsiteY1" fmla="*/ 336249 h 531895"/>
                    <a:gd name="connsiteX2" fmla="*/ 302130 w 604256"/>
                    <a:gd name="connsiteY2" fmla="*/ 476833 h 531895"/>
                    <a:gd name="connsiteX3" fmla="*/ 566126 w 604256"/>
                    <a:gd name="connsiteY3" fmla="*/ 336249 h 531895"/>
                    <a:gd name="connsiteX4" fmla="*/ 601178 w 604256"/>
                    <a:gd name="connsiteY4" fmla="*/ 346793 h 531895"/>
                    <a:gd name="connsiteX5" fmla="*/ 590619 w 604256"/>
                    <a:gd name="connsiteY5" fmla="*/ 381793 h 531895"/>
                    <a:gd name="connsiteX6" fmla="*/ 314303 w 604256"/>
                    <a:gd name="connsiteY6" fmla="*/ 528820 h 531895"/>
                    <a:gd name="connsiteX7" fmla="*/ 302130 w 604256"/>
                    <a:gd name="connsiteY7" fmla="*/ 531895 h 531895"/>
                    <a:gd name="connsiteX8" fmla="*/ 289957 w 604256"/>
                    <a:gd name="connsiteY8" fmla="*/ 528820 h 531895"/>
                    <a:gd name="connsiteX9" fmla="*/ 13641 w 604256"/>
                    <a:gd name="connsiteY9" fmla="*/ 381793 h 531895"/>
                    <a:gd name="connsiteX10" fmla="*/ 3082 w 604256"/>
                    <a:gd name="connsiteY10" fmla="*/ 346793 h 531895"/>
                    <a:gd name="connsiteX11" fmla="*/ 18335 w 604256"/>
                    <a:gd name="connsiteY11" fmla="*/ 334272 h 531895"/>
                    <a:gd name="connsiteX12" fmla="*/ 18335 w 604256"/>
                    <a:gd name="connsiteY12" fmla="*/ 233364 h 531895"/>
                    <a:gd name="connsiteX13" fmla="*/ 37988 w 604256"/>
                    <a:gd name="connsiteY13" fmla="*/ 235341 h 531895"/>
                    <a:gd name="connsiteX14" fmla="*/ 302130 w 604256"/>
                    <a:gd name="connsiteY14" fmla="*/ 375925 h 531895"/>
                    <a:gd name="connsiteX15" fmla="*/ 566126 w 604256"/>
                    <a:gd name="connsiteY15" fmla="*/ 235341 h 531895"/>
                    <a:gd name="connsiteX16" fmla="*/ 601178 w 604256"/>
                    <a:gd name="connsiteY16" fmla="*/ 245885 h 531895"/>
                    <a:gd name="connsiteX17" fmla="*/ 590619 w 604256"/>
                    <a:gd name="connsiteY17" fmla="*/ 280885 h 531895"/>
                    <a:gd name="connsiteX18" fmla="*/ 314303 w 604256"/>
                    <a:gd name="connsiteY18" fmla="*/ 428058 h 531895"/>
                    <a:gd name="connsiteX19" fmla="*/ 302130 w 604256"/>
                    <a:gd name="connsiteY19" fmla="*/ 430987 h 531895"/>
                    <a:gd name="connsiteX20" fmla="*/ 289957 w 604256"/>
                    <a:gd name="connsiteY20" fmla="*/ 428058 h 531895"/>
                    <a:gd name="connsiteX21" fmla="*/ 13641 w 604256"/>
                    <a:gd name="connsiteY21" fmla="*/ 280885 h 531895"/>
                    <a:gd name="connsiteX22" fmla="*/ 3082 w 604256"/>
                    <a:gd name="connsiteY22" fmla="*/ 245885 h 531895"/>
                    <a:gd name="connsiteX23" fmla="*/ 18335 w 604256"/>
                    <a:gd name="connsiteY23" fmla="*/ 233364 h 531895"/>
                    <a:gd name="connsiteX24" fmla="*/ 291571 w 604256"/>
                    <a:gd name="connsiteY24" fmla="*/ 2196 h 531895"/>
                    <a:gd name="connsiteX25" fmla="*/ 312689 w 604256"/>
                    <a:gd name="connsiteY25" fmla="*/ 2196 h 531895"/>
                    <a:gd name="connsiteX26" fmla="*/ 588846 w 604256"/>
                    <a:gd name="connsiteY26" fmla="*/ 125214 h 531895"/>
                    <a:gd name="connsiteX27" fmla="*/ 604245 w 604256"/>
                    <a:gd name="connsiteY27" fmla="*/ 147914 h 531895"/>
                    <a:gd name="connsiteX28" fmla="*/ 590605 w 604256"/>
                    <a:gd name="connsiteY28" fmla="*/ 171639 h 531895"/>
                    <a:gd name="connsiteX29" fmla="*/ 314303 w 604256"/>
                    <a:gd name="connsiteY29" fmla="*/ 318676 h 531895"/>
                    <a:gd name="connsiteX30" fmla="*/ 302130 w 604256"/>
                    <a:gd name="connsiteY30" fmla="*/ 321751 h 531895"/>
                    <a:gd name="connsiteX31" fmla="*/ 289957 w 604256"/>
                    <a:gd name="connsiteY31" fmla="*/ 318676 h 531895"/>
                    <a:gd name="connsiteX32" fmla="*/ 13654 w 604256"/>
                    <a:gd name="connsiteY32" fmla="*/ 171639 h 531895"/>
                    <a:gd name="connsiteX33" fmla="*/ 15 w 604256"/>
                    <a:gd name="connsiteY33" fmla="*/ 147914 h 531895"/>
                    <a:gd name="connsiteX34" fmla="*/ 15414 w 604256"/>
                    <a:gd name="connsiteY34" fmla="*/ 125214 h 531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4256" h="531895">
                      <a:moveTo>
                        <a:pt x="18335" y="334272"/>
                      </a:moveTo>
                      <a:cubicBezTo>
                        <a:pt x="24642" y="332369"/>
                        <a:pt x="31682" y="332881"/>
                        <a:pt x="37988" y="336249"/>
                      </a:cubicBezTo>
                      <a:lnTo>
                        <a:pt x="302130" y="476833"/>
                      </a:lnTo>
                      <a:lnTo>
                        <a:pt x="566126" y="336249"/>
                      </a:lnTo>
                      <a:cubicBezTo>
                        <a:pt x="578739" y="329513"/>
                        <a:pt x="594432" y="334199"/>
                        <a:pt x="601178" y="346793"/>
                      </a:cubicBezTo>
                      <a:cubicBezTo>
                        <a:pt x="607925" y="359387"/>
                        <a:pt x="603085" y="375056"/>
                        <a:pt x="590619" y="381793"/>
                      </a:cubicBezTo>
                      <a:lnTo>
                        <a:pt x="314303" y="528820"/>
                      </a:lnTo>
                      <a:cubicBezTo>
                        <a:pt x="310490" y="530870"/>
                        <a:pt x="306383" y="531895"/>
                        <a:pt x="302130" y="531895"/>
                      </a:cubicBezTo>
                      <a:cubicBezTo>
                        <a:pt x="297877" y="531895"/>
                        <a:pt x="293770" y="530870"/>
                        <a:pt x="289957" y="528820"/>
                      </a:cubicBezTo>
                      <a:lnTo>
                        <a:pt x="13641" y="381793"/>
                      </a:lnTo>
                      <a:cubicBezTo>
                        <a:pt x="1028" y="375056"/>
                        <a:pt x="-3665" y="359387"/>
                        <a:pt x="3082" y="346793"/>
                      </a:cubicBezTo>
                      <a:cubicBezTo>
                        <a:pt x="6455" y="340496"/>
                        <a:pt x="12028" y="336176"/>
                        <a:pt x="18335" y="334272"/>
                      </a:cubicBezTo>
                      <a:close/>
                      <a:moveTo>
                        <a:pt x="18335" y="233364"/>
                      </a:moveTo>
                      <a:cubicBezTo>
                        <a:pt x="24642" y="231461"/>
                        <a:pt x="31682" y="231973"/>
                        <a:pt x="37988" y="235341"/>
                      </a:cubicBezTo>
                      <a:lnTo>
                        <a:pt x="302130" y="375925"/>
                      </a:lnTo>
                      <a:lnTo>
                        <a:pt x="566126" y="235341"/>
                      </a:lnTo>
                      <a:cubicBezTo>
                        <a:pt x="578739" y="228605"/>
                        <a:pt x="594432" y="233291"/>
                        <a:pt x="601178" y="245885"/>
                      </a:cubicBezTo>
                      <a:cubicBezTo>
                        <a:pt x="607925" y="258479"/>
                        <a:pt x="603085" y="274148"/>
                        <a:pt x="590619" y="280885"/>
                      </a:cubicBezTo>
                      <a:lnTo>
                        <a:pt x="314303" y="428058"/>
                      </a:lnTo>
                      <a:cubicBezTo>
                        <a:pt x="310490" y="430108"/>
                        <a:pt x="306383" y="430987"/>
                        <a:pt x="302130" y="430987"/>
                      </a:cubicBezTo>
                      <a:cubicBezTo>
                        <a:pt x="297877" y="430987"/>
                        <a:pt x="293770" y="430108"/>
                        <a:pt x="289957" y="428058"/>
                      </a:cubicBezTo>
                      <a:lnTo>
                        <a:pt x="13641" y="280885"/>
                      </a:lnTo>
                      <a:cubicBezTo>
                        <a:pt x="1028" y="274148"/>
                        <a:pt x="-3665" y="258479"/>
                        <a:pt x="3082" y="245885"/>
                      </a:cubicBezTo>
                      <a:cubicBezTo>
                        <a:pt x="6455" y="239588"/>
                        <a:pt x="12028" y="235268"/>
                        <a:pt x="18335" y="233364"/>
                      </a:cubicBezTo>
                      <a:close/>
                      <a:moveTo>
                        <a:pt x="291571" y="2196"/>
                      </a:moveTo>
                      <a:cubicBezTo>
                        <a:pt x="298317" y="-733"/>
                        <a:pt x="305943" y="-733"/>
                        <a:pt x="312689" y="2196"/>
                      </a:cubicBezTo>
                      <a:lnTo>
                        <a:pt x="588846" y="125214"/>
                      </a:lnTo>
                      <a:cubicBezTo>
                        <a:pt x="597938" y="129315"/>
                        <a:pt x="603805" y="138102"/>
                        <a:pt x="604245" y="147914"/>
                      </a:cubicBezTo>
                      <a:cubicBezTo>
                        <a:pt x="604538" y="157726"/>
                        <a:pt x="599258" y="166953"/>
                        <a:pt x="590605" y="171639"/>
                      </a:cubicBezTo>
                      <a:lnTo>
                        <a:pt x="314303" y="318676"/>
                      </a:lnTo>
                      <a:cubicBezTo>
                        <a:pt x="310489" y="320726"/>
                        <a:pt x="306383" y="321751"/>
                        <a:pt x="302130" y="321751"/>
                      </a:cubicBezTo>
                      <a:cubicBezTo>
                        <a:pt x="297877" y="321751"/>
                        <a:pt x="293771" y="320726"/>
                        <a:pt x="289957" y="318676"/>
                      </a:cubicBezTo>
                      <a:lnTo>
                        <a:pt x="13654" y="171639"/>
                      </a:lnTo>
                      <a:cubicBezTo>
                        <a:pt x="5002" y="166953"/>
                        <a:pt x="-278" y="157726"/>
                        <a:pt x="15" y="147914"/>
                      </a:cubicBezTo>
                      <a:cubicBezTo>
                        <a:pt x="309" y="138102"/>
                        <a:pt x="6322" y="129315"/>
                        <a:pt x="15414" y="12521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i="1">
                    <a:solidFill>
                      <a:schemeClr val="tx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cxnSp>
            <p:nvCxnSpPr>
              <p:cNvPr id="66" name="直接连接符 29"/>
              <p:cNvCxnSpPr>
                <a:stCxn id="58" idx="0"/>
              </p:cNvCxnSpPr>
              <p:nvPr/>
            </p:nvCxnSpPr>
            <p:spPr>
              <a:xfrm flipH="1" flipV="1">
                <a:off x="7102328" y="1839656"/>
                <a:ext cx="0" cy="15986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30"/>
              <p:cNvCxnSpPr>
                <a:stCxn id="58" idx="4"/>
              </p:cNvCxnSpPr>
              <p:nvPr/>
            </p:nvCxnSpPr>
            <p:spPr>
              <a:xfrm flipH="1">
                <a:off x="7100876" y="3018312"/>
                <a:ext cx="0" cy="17149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5545405" y="3116002"/>
            <a:ext cx="1369104" cy="1386099"/>
            <a:chOff x="6514383" y="4094314"/>
            <a:chExt cx="1369104" cy="1386099"/>
          </a:xfrm>
        </p:grpSpPr>
        <p:cxnSp>
          <p:nvCxnSpPr>
            <p:cNvPr id="61" name="直接连接符 24"/>
            <p:cNvCxnSpPr>
              <a:stCxn id="58" idx="5"/>
            </p:cNvCxnSpPr>
            <p:nvPr/>
          </p:nvCxnSpPr>
          <p:spPr>
            <a:xfrm>
              <a:off x="6514383" y="4094314"/>
              <a:ext cx="319602" cy="32069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ï$ļîḓé"/>
            <p:cNvSpPr/>
            <p:nvPr/>
          </p:nvSpPr>
          <p:spPr bwMode="auto">
            <a:xfrm>
              <a:off x="6544964" y="4141890"/>
              <a:ext cx="1338523" cy="1338523"/>
            </a:xfrm>
            <a:custGeom>
              <a:avLst/>
              <a:gdLst>
                <a:gd name="T0" fmla="*/ 277 w 966"/>
                <a:gd name="T1" fmla="*/ 966 h 966"/>
                <a:gd name="T2" fmla="*/ 0 w 966"/>
                <a:gd name="T3" fmla="*/ 362 h 966"/>
                <a:gd name="T4" fmla="*/ 360 w 966"/>
                <a:gd name="T5" fmla="*/ 0 h 966"/>
                <a:gd name="T6" fmla="*/ 966 w 966"/>
                <a:gd name="T7" fmla="*/ 275 h 966"/>
                <a:gd name="T8" fmla="*/ 277 w 96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6">
                  <a:moveTo>
                    <a:pt x="277" y="966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160" y="289"/>
                    <a:pt x="287" y="160"/>
                    <a:pt x="360" y="0"/>
                  </a:cubicBezTo>
                  <a:cubicBezTo>
                    <a:pt x="966" y="275"/>
                    <a:pt x="966" y="275"/>
                    <a:pt x="966" y="275"/>
                  </a:cubicBezTo>
                  <a:cubicBezTo>
                    <a:pt x="827" y="581"/>
                    <a:pt x="582" y="826"/>
                    <a:pt x="277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92601" y="3118510"/>
            <a:ext cx="1398940" cy="1368340"/>
            <a:chOff x="6454143" y="2103525"/>
            <a:chExt cx="1398940" cy="1368340"/>
          </a:xfrm>
        </p:grpSpPr>
        <p:cxnSp>
          <p:nvCxnSpPr>
            <p:cNvPr id="62" name="直接连接符 25"/>
            <p:cNvCxnSpPr/>
            <p:nvPr/>
          </p:nvCxnSpPr>
          <p:spPr>
            <a:xfrm flipV="1">
              <a:off x="6454143" y="3100189"/>
              <a:ext cx="329414" cy="37167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ïsļîḍè"/>
            <p:cNvSpPr/>
            <p:nvPr/>
          </p:nvSpPr>
          <p:spPr bwMode="auto">
            <a:xfrm>
              <a:off x="6514560" y="2103525"/>
              <a:ext cx="1338523" cy="1338523"/>
            </a:xfrm>
            <a:custGeom>
              <a:avLst/>
              <a:gdLst>
                <a:gd name="T0" fmla="*/ 362 w 966"/>
                <a:gd name="T1" fmla="*/ 965 h 965"/>
                <a:gd name="T2" fmla="*/ 0 w 966"/>
                <a:gd name="T3" fmla="*/ 606 h 965"/>
                <a:gd name="T4" fmla="*/ 274 w 966"/>
                <a:gd name="T5" fmla="*/ 0 h 965"/>
                <a:gd name="T6" fmla="*/ 966 w 966"/>
                <a:gd name="T7" fmla="*/ 687 h 965"/>
                <a:gd name="T8" fmla="*/ 362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362" y="965"/>
                  </a:moveTo>
                  <a:cubicBezTo>
                    <a:pt x="289" y="806"/>
                    <a:pt x="160" y="678"/>
                    <a:pt x="0" y="60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580" y="138"/>
                    <a:pt x="826" y="383"/>
                    <a:pt x="966" y="687"/>
                  </a:cubicBezTo>
                  <a:cubicBezTo>
                    <a:pt x="362" y="965"/>
                    <a:pt x="362" y="965"/>
                    <a:pt x="362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52486" y="3081808"/>
            <a:ext cx="1379658" cy="1382108"/>
            <a:chOff x="4409410" y="1883359"/>
            <a:chExt cx="1379658" cy="1382108"/>
          </a:xfrm>
        </p:grpSpPr>
        <p:cxnSp>
          <p:nvCxnSpPr>
            <p:cNvPr id="60" name="直接连接符 23"/>
            <p:cNvCxnSpPr/>
            <p:nvPr/>
          </p:nvCxnSpPr>
          <p:spPr>
            <a:xfrm flipH="1" flipV="1">
              <a:off x="5422598" y="2898997"/>
              <a:ext cx="366470" cy="3664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îṡ1íḍè"/>
            <p:cNvSpPr/>
            <p:nvPr/>
          </p:nvSpPr>
          <p:spPr bwMode="auto">
            <a:xfrm>
              <a:off x="4409410" y="1883359"/>
              <a:ext cx="1338523" cy="1338523"/>
            </a:xfrm>
            <a:custGeom>
              <a:avLst/>
              <a:gdLst>
                <a:gd name="T0" fmla="*/ 606 w 965"/>
                <a:gd name="T1" fmla="*/ 966 h 966"/>
                <a:gd name="T2" fmla="*/ 0 w 965"/>
                <a:gd name="T3" fmla="*/ 692 h 966"/>
                <a:gd name="T4" fmla="*/ 688 w 965"/>
                <a:gd name="T5" fmla="*/ 0 h 966"/>
                <a:gd name="T6" fmla="*/ 965 w 965"/>
                <a:gd name="T7" fmla="*/ 604 h 966"/>
                <a:gd name="T8" fmla="*/ 606 w 965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5" h="966">
                  <a:moveTo>
                    <a:pt x="606" y="966"/>
                  </a:moveTo>
                  <a:cubicBezTo>
                    <a:pt x="0" y="692"/>
                    <a:pt x="0" y="692"/>
                    <a:pt x="0" y="692"/>
                  </a:cubicBezTo>
                  <a:cubicBezTo>
                    <a:pt x="139" y="386"/>
                    <a:pt x="383" y="140"/>
                    <a:pt x="688" y="0"/>
                  </a:cubicBezTo>
                  <a:cubicBezTo>
                    <a:pt x="965" y="604"/>
                    <a:pt x="965" y="604"/>
                    <a:pt x="965" y="604"/>
                  </a:cubicBezTo>
                  <a:cubicBezTo>
                    <a:pt x="806" y="677"/>
                    <a:pt x="678" y="806"/>
                    <a:pt x="606" y="96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8159120" y="2202412"/>
            <a:ext cx="1322781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激发程序员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85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架构师和操作人员受性能驱动，使用最好的工具来解决他们遇到的技术和业务问题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241883" y="2212731"/>
            <a:ext cx="926839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找工作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面试必问微服务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企业开发也都使用微服务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155776" y="4378027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快速迭代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8155776" y="4735137"/>
            <a:ext cx="3043118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051632" y="4379914"/>
            <a:ext cx="1095154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降低成本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5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互联网发展迅速，业务更新迭代快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itchFamily="34" charset="-122"/>
              </a:rPr>
              <a:t>微服务符合敏捷开发需求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14236" y="3107716"/>
            <a:ext cx="1375787" cy="1437933"/>
            <a:chOff x="4338917" y="4192840"/>
            <a:chExt cx="1375787" cy="1437933"/>
          </a:xfrm>
        </p:grpSpPr>
        <p:cxnSp>
          <p:nvCxnSpPr>
            <p:cNvPr id="64" name="直接连接符 27"/>
            <p:cNvCxnSpPr/>
            <p:nvPr/>
          </p:nvCxnSpPr>
          <p:spPr>
            <a:xfrm flipH="1">
              <a:off x="5348234" y="4192840"/>
              <a:ext cx="366470" cy="36065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ísḷíďê"/>
            <p:cNvSpPr/>
            <p:nvPr/>
          </p:nvSpPr>
          <p:spPr bwMode="auto">
            <a:xfrm>
              <a:off x="4338917" y="4292250"/>
              <a:ext cx="1338523" cy="1338523"/>
            </a:xfrm>
            <a:custGeom>
              <a:avLst/>
              <a:gdLst>
                <a:gd name="T0" fmla="*/ 691 w 966"/>
                <a:gd name="T1" fmla="*/ 965 h 965"/>
                <a:gd name="T2" fmla="*/ 0 w 966"/>
                <a:gd name="T3" fmla="*/ 277 h 965"/>
                <a:gd name="T4" fmla="*/ 604 w 966"/>
                <a:gd name="T5" fmla="*/ 0 h 965"/>
                <a:gd name="T6" fmla="*/ 966 w 966"/>
                <a:gd name="T7" fmla="*/ 360 h 965"/>
                <a:gd name="T8" fmla="*/ 691 w 966"/>
                <a:gd name="T9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5">
                  <a:moveTo>
                    <a:pt x="691" y="965"/>
                  </a:moveTo>
                  <a:cubicBezTo>
                    <a:pt x="385" y="826"/>
                    <a:pt x="140" y="582"/>
                    <a:pt x="0" y="277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77" y="159"/>
                    <a:pt x="805" y="287"/>
                    <a:pt x="966" y="360"/>
                  </a:cubicBezTo>
                  <a:cubicBezTo>
                    <a:pt x="691" y="965"/>
                    <a:pt x="691" y="965"/>
                    <a:pt x="691" y="96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en-US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08881 -0.1638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0763 -0.1703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8359 0.1495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9192 0.1395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4173871" y="2686754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  <a:endParaRPr lang="zh-CN" altLang="en-US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688677" y="4812051"/>
            <a:ext cx="561157" cy="551273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14557" y="4812051"/>
            <a:ext cx="561157" cy="551273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88677" y="2955088"/>
            <a:ext cx="561157" cy="551273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14557" y="2955088"/>
            <a:ext cx="561157" cy="551273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625736" y="4812051"/>
            <a:ext cx="561157" cy="551273"/>
            <a:chOff x="9848527" y="3462444"/>
            <a:chExt cx="1399567" cy="1399567"/>
          </a:xfrm>
        </p:grpSpPr>
        <p:pic>
          <p:nvPicPr>
            <p:cNvPr id="104" name="图形 10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5" name="矩形: 圆角 10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625736" y="2955088"/>
            <a:ext cx="561157" cy="551273"/>
            <a:chOff x="3974962" y="3994894"/>
            <a:chExt cx="1399567" cy="1399567"/>
          </a:xfrm>
        </p:grpSpPr>
        <p:pic>
          <p:nvPicPr>
            <p:cNvPr id="107" name="图形 10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108" name="矩形: 圆角 107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51617" y="4812051"/>
            <a:ext cx="561157" cy="551273"/>
            <a:chOff x="5177729" y="2108903"/>
            <a:chExt cx="1399567" cy="1399567"/>
          </a:xfrm>
        </p:grpSpPr>
        <p:pic>
          <p:nvPicPr>
            <p:cNvPr id="110" name="图形 10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11" name="矩形: 圆角 110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751617" y="2955088"/>
            <a:ext cx="561157" cy="551273"/>
            <a:chOff x="8387693" y="4466462"/>
            <a:chExt cx="1399567" cy="1399567"/>
          </a:xfrm>
        </p:grpSpPr>
        <p:pic>
          <p:nvPicPr>
            <p:cNvPr id="116" name="图形 1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117" name="矩形: 圆角 11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14557" y="3883570"/>
            <a:ext cx="561157" cy="551273"/>
            <a:chOff x="8387693" y="4466462"/>
            <a:chExt cx="1399567" cy="1399567"/>
          </a:xfrm>
        </p:grpSpPr>
        <p:pic>
          <p:nvPicPr>
            <p:cNvPr id="85" name="图形 8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87" name="矩形: 圆角 8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751617" y="3883570"/>
            <a:ext cx="561157" cy="551273"/>
            <a:chOff x="8387693" y="4466462"/>
            <a:chExt cx="1399567" cy="1399567"/>
          </a:xfrm>
        </p:grpSpPr>
        <p:pic>
          <p:nvPicPr>
            <p:cNvPr id="90" name="图形 8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2" name="矩形: 圆角 91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688677" y="3883570"/>
            <a:ext cx="561157" cy="551273"/>
            <a:chOff x="8387693" y="4466462"/>
            <a:chExt cx="1399567" cy="1399567"/>
          </a:xfrm>
        </p:grpSpPr>
        <p:pic>
          <p:nvPicPr>
            <p:cNvPr id="94" name="图形 9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5" name="矩形: 圆角 94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7625736" y="3883570"/>
            <a:ext cx="561157" cy="551273"/>
            <a:chOff x="8387693" y="4466462"/>
            <a:chExt cx="1399567" cy="1399567"/>
          </a:xfrm>
        </p:grpSpPr>
        <p:pic>
          <p:nvPicPr>
            <p:cNvPr id="97" name="图形 9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98" name="矩形: 圆角 97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" name="直接箭头连接符 6"/>
          <p:cNvCxnSpPr>
            <a:stCxn id="53" idx="2"/>
            <a:endCxn id="90" idx="0"/>
          </p:cNvCxnSpPr>
          <p:nvPr/>
        </p:nvCxnSpPr>
        <p:spPr>
          <a:xfrm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3" idx="2"/>
            <a:endCxn id="85" idx="0"/>
          </p:cNvCxnSpPr>
          <p:nvPr/>
        </p:nvCxnSpPr>
        <p:spPr>
          <a:xfrm>
            <a:off x="509513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3" idx="2"/>
            <a:endCxn id="94" idx="0"/>
          </p:cNvCxnSpPr>
          <p:nvPr/>
        </p:nvCxnSpPr>
        <p:spPr>
          <a:xfrm>
            <a:off x="5095136" y="3506361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07" idx="2"/>
            <a:endCxn id="90" idx="0"/>
          </p:cNvCxnSpPr>
          <p:nvPr/>
        </p:nvCxnSpPr>
        <p:spPr>
          <a:xfrm flipH="1">
            <a:off x="6032196" y="3506361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07" idx="2"/>
            <a:endCxn id="94" idx="0"/>
          </p:cNvCxnSpPr>
          <p:nvPr/>
        </p:nvCxnSpPr>
        <p:spPr>
          <a:xfrm flipH="1"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7" idx="2"/>
            <a:endCxn id="97" idx="0"/>
          </p:cNvCxnSpPr>
          <p:nvPr/>
        </p:nvCxnSpPr>
        <p:spPr>
          <a:xfrm>
            <a:off x="7906315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49" idx="2"/>
            <a:endCxn id="97" idx="0"/>
          </p:cNvCxnSpPr>
          <p:nvPr/>
        </p:nvCxnSpPr>
        <p:spPr>
          <a:xfrm>
            <a:off x="6969256" y="3506361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49" idx="2"/>
            <a:endCxn id="90" idx="0"/>
          </p:cNvCxnSpPr>
          <p:nvPr/>
        </p:nvCxnSpPr>
        <p:spPr>
          <a:xfrm flipH="1"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9" idx="2"/>
            <a:endCxn id="94" idx="0"/>
          </p:cNvCxnSpPr>
          <p:nvPr/>
        </p:nvCxnSpPr>
        <p:spPr>
          <a:xfrm>
            <a:off x="696925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6" idx="2"/>
            <a:endCxn id="94" idx="0"/>
          </p:cNvCxnSpPr>
          <p:nvPr/>
        </p:nvCxnSpPr>
        <p:spPr>
          <a:xfrm>
            <a:off x="603219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6" idx="2"/>
            <a:endCxn id="90" idx="0"/>
          </p:cNvCxnSpPr>
          <p:nvPr/>
        </p:nvCxnSpPr>
        <p:spPr>
          <a:xfrm>
            <a:off x="6032196" y="3506361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16" idx="2"/>
            <a:endCxn id="85" idx="0"/>
          </p:cNvCxnSpPr>
          <p:nvPr/>
        </p:nvCxnSpPr>
        <p:spPr>
          <a:xfrm flipH="1">
            <a:off x="5095136" y="3506361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endCxn id="110" idx="0"/>
          </p:cNvCxnSpPr>
          <p:nvPr/>
        </p:nvCxnSpPr>
        <p:spPr>
          <a:xfrm>
            <a:off x="5117714" y="4433783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5117714" y="4433783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48" idx="0"/>
          </p:cNvCxnSpPr>
          <p:nvPr/>
        </p:nvCxnSpPr>
        <p:spPr>
          <a:xfrm>
            <a:off x="5117714" y="4433783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97" idx="2"/>
            <a:endCxn id="110" idx="0"/>
          </p:cNvCxnSpPr>
          <p:nvPr/>
        </p:nvCxnSpPr>
        <p:spPr>
          <a:xfrm flipH="1">
            <a:off x="6032196" y="4434843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7" idx="2"/>
            <a:endCxn id="48" idx="0"/>
          </p:cNvCxnSpPr>
          <p:nvPr/>
        </p:nvCxnSpPr>
        <p:spPr>
          <a:xfrm flipH="1"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7" idx="2"/>
            <a:endCxn id="104" idx="0"/>
          </p:cNvCxnSpPr>
          <p:nvPr/>
        </p:nvCxnSpPr>
        <p:spPr>
          <a:xfrm>
            <a:off x="7906315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94" idx="2"/>
            <a:endCxn id="104" idx="0"/>
          </p:cNvCxnSpPr>
          <p:nvPr/>
        </p:nvCxnSpPr>
        <p:spPr>
          <a:xfrm>
            <a:off x="6969256" y="4434843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94" idx="2"/>
            <a:endCxn id="110" idx="0"/>
          </p:cNvCxnSpPr>
          <p:nvPr/>
        </p:nvCxnSpPr>
        <p:spPr>
          <a:xfrm flipH="1"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4" idx="2"/>
            <a:endCxn id="48" idx="0"/>
          </p:cNvCxnSpPr>
          <p:nvPr/>
        </p:nvCxnSpPr>
        <p:spPr>
          <a:xfrm>
            <a:off x="696925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90" idx="2"/>
            <a:endCxn id="48" idx="0"/>
          </p:cNvCxnSpPr>
          <p:nvPr/>
        </p:nvCxnSpPr>
        <p:spPr>
          <a:xfrm>
            <a:off x="6032196" y="4434843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90" idx="2"/>
            <a:endCxn id="110" idx="0"/>
          </p:cNvCxnSpPr>
          <p:nvPr/>
        </p:nvCxnSpPr>
        <p:spPr>
          <a:xfrm>
            <a:off x="6032196" y="4434843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90" idx="2"/>
          </p:cNvCxnSpPr>
          <p:nvPr/>
        </p:nvCxnSpPr>
        <p:spPr>
          <a:xfrm flipH="1">
            <a:off x="5117716" y="4434843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90" name="组合 289"/>
          <p:cNvGrpSpPr/>
          <p:nvPr/>
        </p:nvGrpSpPr>
        <p:grpSpPr>
          <a:xfrm>
            <a:off x="3746065" y="1094896"/>
            <a:ext cx="2505459" cy="1073427"/>
            <a:chOff x="4979529" y="1094896"/>
            <a:chExt cx="2505459" cy="1073427"/>
          </a:xfrm>
        </p:grpSpPr>
        <p:sp>
          <p:nvSpPr>
            <p:cNvPr id="39" name="矩形: 圆角 38"/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  <a:endParaRPr lang="zh-CN" alt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52" name="图形 15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3" name="矩形: 圆角 152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55" name="图形 15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6" name="矩形: 圆角 155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58" name="图形 15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59" name="矩形: 圆角 158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93" name="组合 292"/>
          <p:cNvGrpSpPr/>
          <p:nvPr/>
        </p:nvGrpSpPr>
        <p:grpSpPr>
          <a:xfrm>
            <a:off x="2141652" y="2686754"/>
            <a:ext cx="1192885" cy="2935111"/>
            <a:chOff x="2663053" y="2686754"/>
            <a:chExt cx="1192885" cy="2935111"/>
          </a:xfrm>
        </p:grpSpPr>
        <p:sp>
          <p:nvSpPr>
            <p:cNvPr id="161" name="矩形: 圆角 160"/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66" name="图形 16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67" name="矩形: 圆角 166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69" name="图形 16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0" name="矩形: 圆角 169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72" name="图形 17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3" name="矩形: 圆角 17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75" name="图形 17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76" name="矩形: 圆角 17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177" name="图形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179" name="直接箭头连接符 178"/>
          <p:cNvCxnSpPr>
            <a:stCxn id="177" idx="3"/>
            <a:endCxn id="161" idx="1"/>
          </p:cNvCxnSpPr>
          <p:nvPr/>
        </p:nvCxnSpPr>
        <p:spPr>
          <a:xfrm>
            <a:off x="1320009" y="4145477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/>
          <p:cNvGrpSpPr/>
          <p:nvPr/>
        </p:nvGrpSpPr>
        <p:grpSpPr>
          <a:xfrm>
            <a:off x="6437091" y="1094896"/>
            <a:ext cx="2376559" cy="1073427"/>
            <a:chOff x="7670555" y="1094896"/>
            <a:chExt cx="2376559" cy="1073427"/>
          </a:xfrm>
        </p:grpSpPr>
        <p:sp>
          <p:nvSpPr>
            <p:cNvPr id="194" name="矩形: 圆角 193"/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96" name="图形 19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7" name="矩形: 圆角 196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205" name="图形 20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6" name="矩形: 圆角 20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208" name="图形 20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09" name="矩形: 圆角 208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21" name="连接符: 肘形 220"/>
          <p:cNvCxnSpPr>
            <a:stCxn id="42" idx="0"/>
            <a:endCxn id="39" idx="2"/>
          </p:cNvCxnSpPr>
          <p:nvPr/>
        </p:nvCxnSpPr>
        <p:spPr>
          <a:xfrm rot="16200000" flipV="1">
            <a:off x="5435887" y="1731232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6391408" y="2168324"/>
            <a:ext cx="1655854" cy="522620"/>
            <a:chOff x="6391408" y="2168324"/>
            <a:chExt cx="1655854" cy="522620"/>
          </a:xfrm>
        </p:grpSpPr>
        <p:cxnSp>
          <p:nvCxnSpPr>
            <p:cNvPr id="217" name="连接符: 肘形 216"/>
            <p:cNvCxnSpPr>
              <a:stCxn id="42" idx="0"/>
              <a:endCxn id="194" idx="2"/>
            </p:cNvCxnSpPr>
            <p:nvPr/>
          </p:nvCxnSpPr>
          <p:spPr>
            <a:xfrm rot="5400000" flipH="1" flipV="1">
              <a:off x="6749174" y="1810558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/>
            <p:cNvSpPr txBox="1"/>
            <p:nvPr/>
          </p:nvSpPr>
          <p:spPr>
            <a:xfrm>
              <a:off x="6958502" y="2413945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32" name="文本框 231"/>
          <p:cNvSpPr txBox="1"/>
          <p:nvPr/>
        </p:nvSpPr>
        <p:spPr>
          <a:xfrm>
            <a:off x="4413832" y="2439379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94" name="组合 293"/>
          <p:cNvGrpSpPr/>
          <p:nvPr/>
        </p:nvGrpSpPr>
        <p:grpSpPr>
          <a:xfrm>
            <a:off x="3334537" y="3894248"/>
            <a:ext cx="900247" cy="545376"/>
            <a:chOff x="3334537" y="3894248"/>
            <a:chExt cx="900247" cy="545376"/>
          </a:xfrm>
        </p:grpSpPr>
        <p:cxnSp>
          <p:nvCxnSpPr>
            <p:cNvPr id="184" name="直接箭头连接符 183"/>
            <p:cNvCxnSpPr>
              <a:stCxn id="161" idx="3"/>
              <a:endCxn id="42" idx="1"/>
            </p:cNvCxnSpPr>
            <p:nvPr/>
          </p:nvCxnSpPr>
          <p:spPr>
            <a:xfrm>
              <a:off x="3334537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/>
            <p:cNvSpPr txBox="1"/>
            <p:nvPr/>
          </p:nvSpPr>
          <p:spPr>
            <a:xfrm>
              <a:off x="3447389" y="3894248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3436840" y="4162625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734341" y="5917920"/>
            <a:ext cx="5323786" cy="706052"/>
            <a:chOff x="4559173" y="5917920"/>
            <a:chExt cx="5809953" cy="706052"/>
          </a:xfrm>
        </p:grpSpPr>
        <p:sp>
          <p:nvSpPr>
            <p:cNvPr id="249" name="矩形: 圆角 248"/>
            <p:cNvSpPr/>
            <p:nvPr/>
          </p:nvSpPr>
          <p:spPr>
            <a:xfrm>
              <a:off x="4559173" y="5917920"/>
              <a:ext cx="5809953" cy="706052"/>
            </a:xfrm>
            <a:prstGeom prst="roundRect">
              <a:avLst>
                <a:gd name="adj" fmla="val 1035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消息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accent3">
                      <a:lumMod val="75000"/>
                    </a:schemeClr>
                  </a:solidFill>
                </a:rPr>
                <a:t>队列</a:t>
              </a:r>
              <a:endParaRPr lang="en-US" altLang="zh-CN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5317877" y="5992943"/>
              <a:ext cx="602911" cy="551273"/>
              <a:chOff x="10213144" y="3424860"/>
              <a:chExt cx="1503703" cy="1399567"/>
            </a:xfrm>
          </p:grpSpPr>
          <p:pic>
            <p:nvPicPr>
              <p:cNvPr id="251" name="图形 25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2" name="矩形: 圆角 251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6306410" y="6007747"/>
              <a:ext cx="619831" cy="551273"/>
              <a:chOff x="9972771" y="3462444"/>
              <a:chExt cx="1545902" cy="1399567"/>
            </a:xfrm>
          </p:grpSpPr>
          <p:pic>
            <p:nvPicPr>
              <p:cNvPr id="254" name="图形 253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55" name="矩形: 圆角 254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7251522" y="5992943"/>
              <a:ext cx="626563" cy="551273"/>
              <a:chOff x="9624132" y="3424860"/>
              <a:chExt cx="1562695" cy="1399567"/>
            </a:xfrm>
          </p:grpSpPr>
          <p:pic>
            <p:nvPicPr>
              <p:cNvPr id="257" name="图形 25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624132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8" name="矩形: 圆角 257"/>
              <p:cNvSpPr/>
              <p:nvPr/>
            </p:nvSpPr>
            <p:spPr>
              <a:xfrm>
                <a:off x="10455861" y="4081274"/>
                <a:ext cx="730966" cy="712782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8294917" y="5996619"/>
              <a:ext cx="614846" cy="551273"/>
              <a:chOff x="9520614" y="3434192"/>
              <a:chExt cx="1533474" cy="1399567"/>
            </a:xfrm>
          </p:grpSpPr>
          <p:pic>
            <p:nvPicPr>
              <p:cNvPr id="260" name="图形 25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520614" y="343419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1" name="矩形: 圆角 260"/>
              <p:cNvSpPr/>
              <p:nvPr/>
            </p:nvSpPr>
            <p:spPr>
              <a:xfrm>
                <a:off x="10323120" y="4081274"/>
                <a:ext cx="730968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9332127" y="5995684"/>
              <a:ext cx="622618" cy="551273"/>
              <a:chOff x="9401672" y="3431819"/>
              <a:chExt cx="1552861" cy="1399567"/>
            </a:xfrm>
          </p:grpSpPr>
          <p:pic>
            <p:nvPicPr>
              <p:cNvPr id="263" name="图形 26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401672" y="3431819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64" name="矩形: 圆角 263"/>
              <p:cNvSpPr/>
              <p:nvPr/>
            </p:nvSpPr>
            <p:spPr>
              <a:xfrm>
                <a:off x="10223564" y="4081275"/>
                <a:ext cx="730969" cy="712781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70" name="直接箭头连接符 269"/>
          <p:cNvCxnSpPr>
            <a:stCxn id="42" idx="2"/>
            <a:endCxn id="249" idx="0"/>
          </p:cNvCxnSpPr>
          <p:nvPr/>
        </p:nvCxnSpPr>
        <p:spPr>
          <a:xfrm>
            <a:off x="6391408" y="5621865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圆柱体 277"/>
          <p:cNvSpPr/>
          <p:nvPr/>
        </p:nvSpPr>
        <p:spPr>
          <a:xfrm>
            <a:off x="10983009" y="370644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80" name="直接箭头连接符 279"/>
          <p:cNvCxnSpPr>
            <a:stCxn id="42" idx="3"/>
            <a:endCxn id="278" idx="2"/>
          </p:cNvCxnSpPr>
          <p:nvPr/>
        </p:nvCxnSpPr>
        <p:spPr>
          <a:xfrm flipV="1">
            <a:off x="8608945" y="4131190"/>
            <a:ext cx="2374064" cy="2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/>
          <p:cNvGrpSpPr/>
          <p:nvPr/>
        </p:nvGrpSpPr>
        <p:grpSpPr>
          <a:xfrm>
            <a:off x="9304562" y="2411524"/>
            <a:ext cx="1192885" cy="1580145"/>
            <a:chOff x="2663053" y="2686755"/>
            <a:chExt cx="1192885" cy="1580145"/>
          </a:xfrm>
        </p:grpSpPr>
        <p:sp>
          <p:nvSpPr>
            <p:cNvPr id="180" name="矩形: 圆角 179"/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缓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存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92" name="图形 19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3" name="矩形: 圆角 19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90" name="图形 18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91" name="矩形: 圆角 190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246" name="直接箭头连接符 245"/>
          <p:cNvCxnSpPr>
            <a:stCxn id="42" idx="3"/>
            <a:endCxn id="180" idx="1"/>
          </p:cNvCxnSpPr>
          <p:nvPr/>
        </p:nvCxnSpPr>
        <p:spPr>
          <a:xfrm flipV="1">
            <a:off x="8608945" y="3201597"/>
            <a:ext cx="695617" cy="95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/>
          <p:cNvGrpSpPr/>
          <p:nvPr/>
        </p:nvGrpSpPr>
        <p:grpSpPr>
          <a:xfrm>
            <a:off x="9344874" y="4310722"/>
            <a:ext cx="1192885" cy="1487665"/>
            <a:chOff x="2663053" y="2686755"/>
            <a:chExt cx="1192885" cy="1580145"/>
          </a:xfrm>
        </p:grpSpPr>
        <p:sp>
          <p:nvSpPr>
            <p:cNvPr id="202" name="矩形: 圆角 201"/>
            <p:cNvSpPr/>
            <p:nvPr/>
          </p:nvSpPr>
          <p:spPr>
            <a:xfrm>
              <a:off x="2663053" y="2686755"/>
              <a:ext cx="1192885" cy="1580145"/>
            </a:xfrm>
            <a:prstGeom prst="roundRect">
              <a:avLst>
                <a:gd name="adj" fmla="val 109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布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式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搜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索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213" name="图形 21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4" name="矩形: 圆角 213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211" name="图形 21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12" name="矩形: 圆角 211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cxnSp>
        <p:nvCxnSpPr>
          <p:cNvPr id="52" name="直接箭头连接符 51"/>
          <p:cNvCxnSpPr>
            <a:stCxn id="42" idx="3"/>
            <a:endCxn id="202" idx="1"/>
          </p:cNvCxnSpPr>
          <p:nvPr/>
        </p:nvCxnSpPr>
        <p:spPr>
          <a:xfrm>
            <a:off x="8608945" y="4154310"/>
            <a:ext cx="735929" cy="90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/>
          <p:cNvCxnSpPr>
            <a:stCxn id="180" idx="3"/>
            <a:endCxn id="278" idx="1"/>
          </p:cNvCxnSpPr>
          <p:nvPr/>
        </p:nvCxnSpPr>
        <p:spPr>
          <a:xfrm>
            <a:off x="10497447" y="3201597"/>
            <a:ext cx="912233" cy="504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544858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7165831" y="5630243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4734469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8020478" y="5603744"/>
            <a:ext cx="4826" cy="29605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6" presetClass="entr" presetSubtype="42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4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773" y="770137"/>
            <a:ext cx="10053039" cy="6016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pic>
        <p:nvPicPr>
          <p:cNvPr id="177" name="图形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179" name="直接箭头连接符 178"/>
          <p:cNvCxnSpPr>
            <a:stCxn id="177" idx="3"/>
          </p:cNvCxnSpPr>
          <p:nvPr/>
        </p:nvCxnSpPr>
        <p:spPr>
          <a:xfrm>
            <a:off x="1320009" y="4145477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0382" y="2149233"/>
            <a:ext cx="5911386" cy="35377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51511"/>
            <a:ext cx="10698800" cy="517190"/>
          </a:xfrm>
        </p:spPr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pic>
        <p:nvPicPr>
          <p:cNvPr id="75" name="图形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75" idx="3"/>
          </p:cNvCxnSpPr>
          <p:nvPr/>
        </p:nvCxnSpPr>
        <p:spPr>
          <a:xfrm>
            <a:off x="1320009" y="4145477"/>
            <a:ext cx="15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/>
          <p:cNvSpPr/>
          <p:nvPr/>
        </p:nvSpPr>
        <p:spPr>
          <a:xfrm>
            <a:off x="2885230" y="1381033"/>
            <a:ext cx="5898782" cy="5105149"/>
          </a:xfrm>
          <a:prstGeom prst="roundRect">
            <a:avLst>
              <a:gd name="adj" fmla="val 1488"/>
            </a:avLst>
          </a:prstGeom>
          <a:solidFill>
            <a:schemeClr val="accent3">
              <a:lumMod val="20000"/>
              <a:lumOff val="80000"/>
              <a:alpha val="16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890382" y="5780130"/>
            <a:ext cx="5898783" cy="706052"/>
            <a:chOff x="2890382" y="5780130"/>
            <a:chExt cx="5898783" cy="706052"/>
          </a:xfrm>
        </p:grpSpPr>
        <p:sp>
          <p:nvSpPr>
            <p:cNvPr id="46" name="矩形: 圆角 45"/>
            <p:cNvSpPr/>
            <p:nvPr/>
          </p:nvSpPr>
          <p:spPr>
            <a:xfrm>
              <a:off x="2890382" y="5780130"/>
              <a:ext cx="5898783" cy="706052"/>
            </a:xfrm>
            <a:prstGeom prst="roundRect">
              <a:avLst>
                <a:gd name="adj" fmla="val 10357"/>
              </a:avLst>
            </a:prstGeom>
            <a:solidFill>
              <a:srgbClr val="CDF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rgbClr val="00B0F0"/>
                  </a:solidFill>
                </a:rPr>
                <a:t>分布式</a:t>
              </a:r>
              <a:endParaRPr lang="en-US" altLang="zh-CN">
                <a:solidFill>
                  <a:srgbClr val="00B0F0"/>
                </a:solidFill>
              </a:endParaRPr>
            </a:p>
            <a:p>
              <a:r>
                <a:rPr lang="zh-CN" altLang="en-US">
                  <a:solidFill>
                    <a:srgbClr val="00B0F0"/>
                  </a:solidFill>
                </a:rPr>
                <a:t>日志服务</a:t>
              </a:r>
              <a:endParaRPr lang="en-US" altLang="zh-CN">
                <a:solidFill>
                  <a:srgbClr val="00B0F0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024075" y="5872401"/>
              <a:ext cx="552460" cy="551273"/>
              <a:chOff x="10213144" y="3424860"/>
              <a:chExt cx="1503703" cy="1399567"/>
            </a:xfrm>
          </p:grpSpPr>
          <p:pic>
            <p:nvPicPr>
              <p:cNvPr id="48" name="图形 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49" name="矩形: 圆角 48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967789" y="5872401"/>
              <a:ext cx="567965" cy="551273"/>
              <a:chOff x="9972771" y="3462444"/>
              <a:chExt cx="1545902" cy="1399567"/>
            </a:xfrm>
          </p:grpSpPr>
          <p:pic>
            <p:nvPicPr>
              <p:cNvPr id="51" name="图形 5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52" name="矩形: 圆角 51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927008" y="5872401"/>
              <a:ext cx="552460" cy="551273"/>
              <a:chOff x="10213144" y="3424860"/>
              <a:chExt cx="1503703" cy="1399567"/>
            </a:xfrm>
          </p:grpSpPr>
          <p:pic>
            <p:nvPicPr>
              <p:cNvPr id="67" name="图形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68" name="矩形: 圆角 67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870723" y="5872401"/>
              <a:ext cx="567965" cy="551273"/>
              <a:chOff x="9972771" y="3462444"/>
              <a:chExt cx="1545902" cy="1399567"/>
            </a:xfrm>
          </p:grpSpPr>
          <p:pic>
            <p:nvPicPr>
              <p:cNvPr id="70" name="图形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71" name="矩形: 圆角 70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080361" y="5872401"/>
              <a:ext cx="552460" cy="551273"/>
              <a:chOff x="10213144" y="3424860"/>
              <a:chExt cx="1503703" cy="1399567"/>
            </a:xfrm>
          </p:grpSpPr>
          <p:pic>
            <p:nvPicPr>
              <p:cNvPr id="73" name="图形 7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74" name="矩形: 圆角 73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890383" y="1381033"/>
            <a:ext cx="5898782" cy="706052"/>
            <a:chOff x="2890383" y="1381033"/>
            <a:chExt cx="5898782" cy="706052"/>
          </a:xfrm>
        </p:grpSpPr>
        <p:sp>
          <p:nvSpPr>
            <p:cNvPr id="10" name="矩形: 圆角 9"/>
            <p:cNvSpPr/>
            <p:nvPr/>
          </p:nvSpPr>
          <p:spPr>
            <a:xfrm>
              <a:off x="2890383" y="1381033"/>
              <a:ext cx="5898782" cy="706052"/>
            </a:xfrm>
            <a:prstGeom prst="roundRect">
              <a:avLst>
                <a:gd name="adj" fmla="val 10357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系统监控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bg2">
                      <a:lumMod val="25000"/>
                    </a:schemeClr>
                  </a:solidFill>
                </a:rPr>
                <a:t>链路追踪</a:t>
              </a:r>
              <a:endParaRPr lang="en-US" altLang="zh-C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141893" y="1476826"/>
              <a:ext cx="552460" cy="551273"/>
              <a:chOff x="10213144" y="3424860"/>
              <a:chExt cx="1503703" cy="1399567"/>
            </a:xfrm>
          </p:grpSpPr>
          <p:pic>
            <p:nvPicPr>
              <p:cNvPr id="24" name="图形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25" name="矩形: 圆角 24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014020" y="1476826"/>
              <a:ext cx="567965" cy="551273"/>
              <a:chOff x="9972771" y="3462444"/>
              <a:chExt cx="1545902" cy="1399567"/>
            </a:xfrm>
          </p:grpSpPr>
          <p:pic>
            <p:nvPicPr>
              <p:cNvPr id="22" name="图形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23" name="矩形: 圆角 22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6957836" y="1476826"/>
              <a:ext cx="552460" cy="551273"/>
              <a:chOff x="10213144" y="3424860"/>
              <a:chExt cx="1503703" cy="1399567"/>
            </a:xfrm>
          </p:grpSpPr>
          <p:pic>
            <p:nvPicPr>
              <p:cNvPr id="58" name="图形 5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13144" y="3424860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59" name="矩形: 圆角 58"/>
              <p:cNvSpPr/>
              <p:nvPr/>
            </p:nvSpPr>
            <p:spPr>
              <a:xfrm>
                <a:off x="10985883" y="4081275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886149" y="1476826"/>
              <a:ext cx="567965" cy="551273"/>
              <a:chOff x="9972771" y="3462444"/>
              <a:chExt cx="1545902" cy="1399567"/>
            </a:xfrm>
          </p:grpSpPr>
          <p:pic>
            <p:nvPicPr>
              <p:cNvPr id="61" name="图形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2" name="矩形: 圆角 61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070204" y="1476826"/>
              <a:ext cx="567965" cy="551273"/>
              <a:chOff x="9972771" y="3462444"/>
              <a:chExt cx="1545902" cy="1399567"/>
            </a:xfrm>
          </p:grpSpPr>
          <p:pic>
            <p:nvPicPr>
              <p:cNvPr id="64" name="图形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72771" y="3462444"/>
                <a:ext cx="1399568" cy="1399567"/>
              </a:xfrm>
              <a:prstGeom prst="rect">
                <a:avLst/>
              </a:prstGeom>
            </p:spPr>
          </p:pic>
          <p:sp>
            <p:nvSpPr>
              <p:cNvPr id="65" name="矩形: 圆角 64"/>
              <p:cNvSpPr/>
              <p:nvPr/>
            </p:nvSpPr>
            <p:spPr>
              <a:xfrm>
                <a:off x="10787709" y="4081274"/>
                <a:ext cx="730964" cy="712781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pic>
        <p:nvPicPr>
          <p:cNvPr id="75" name="图形 7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28977" y="3649961"/>
            <a:ext cx="991032" cy="991032"/>
          </a:xfrm>
          <a:prstGeom prst="rect">
            <a:avLst/>
          </a:prstGeom>
        </p:spPr>
      </p:pic>
      <p:cxnSp>
        <p:nvCxnSpPr>
          <p:cNvPr id="76" name="直接箭头连接符 75"/>
          <p:cNvCxnSpPr>
            <a:stCxn id="75" idx="3"/>
          </p:cNvCxnSpPr>
          <p:nvPr/>
        </p:nvCxnSpPr>
        <p:spPr>
          <a:xfrm>
            <a:off x="1320009" y="4145477"/>
            <a:ext cx="157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376" y="1390481"/>
            <a:ext cx="5901993" cy="5099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6537959" y="1960472"/>
            <a:ext cx="4773929" cy="3788794"/>
          </a:xfrm>
          <a:prstGeom prst="roundRect">
            <a:avLst>
              <a:gd name="adj" fmla="val 3357"/>
            </a:avLst>
          </a:prstGeom>
          <a:solidFill>
            <a:schemeClr val="accent6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08" y="3523918"/>
            <a:ext cx="1843365" cy="564583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5" idx="3"/>
            <a:endCxn id="5" idx="1"/>
          </p:cNvCxnSpPr>
          <p:nvPr/>
        </p:nvCxnSpPr>
        <p:spPr>
          <a:xfrm>
            <a:off x="5188132" y="3806202"/>
            <a:ext cx="1606476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9294" y="3394138"/>
            <a:ext cx="958041" cy="824144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5" idx="3"/>
            <a:endCxn id="16" idx="1"/>
          </p:cNvCxnSpPr>
          <p:nvPr/>
        </p:nvCxnSpPr>
        <p:spPr>
          <a:xfrm>
            <a:off x="8637973" y="3806210"/>
            <a:ext cx="1131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9581340" y="2227779"/>
            <a:ext cx="1333948" cy="887383"/>
            <a:chOff x="9387030" y="2635982"/>
            <a:chExt cx="1333948" cy="8873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755" y="2635982"/>
              <a:ext cx="558498" cy="558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/>
            <p:cNvSpPr txBox="1"/>
            <p:nvPr/>
          </p:nvSpPr>
          <p:spPr>
            <a:xfrm>
              <a:off x="9387030" y="3215588"/>
              <a:ext cx="1333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00009000000000000" pitchFamily="49" charset="0"/>
                  <a:ea typeface="阿里巴巴普惠体" panose="00020600040101010101" pitchFamily="18" charset="-122"/>
                  <a:cs typeface="JetBrains Mono" panose="02000009000000000000" pitchFamily="49" charset="0"/>
                </a:rPr>
                <a:t>kubernetes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阿里巴巴普惠体" panose="00020600040101010101" pitchFamily="18" charset="-122"/>
                <a:cs typeface="JetBrains Mono" panose="02000009000000000000" pitchFamily="49" charset="0"/>
              </a:endParaRPr>
            </a:p>
          </p:txBody>
        </p:sp>
      </p:grpSp>
      <p:pic>
        <p:nvPicPr>
          <p:cNvPr id="1032" name="Picture 8" descr="Rancher Brand Guidelines &amp; Resour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98" y="4594788"/>
            <a:ext cx="1262231" cy="64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59" y="1911805"/>
            <a:ext cx="4385373" cy="378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微服务框架课程介绍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需要学习那些微服务知识？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2962" y="262283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注册发现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25615" y="414375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75671" y="296909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4982" y="34855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网关路由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48955" y="368165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配置管理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63621" y="4919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流量控制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6430" y="382897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系统保护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81901" y="231809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熔断降级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73598" y="414640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服务授权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0254" y="440958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数据结构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8444" y="58030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缓存穿透、雪崩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96374" y="184521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SpringDataRedis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743" y="327240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OpenResty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4079" y="592618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6676" y="309045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Nginx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9299" y="35765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多级缓存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9817" y="426938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09036" y="3863387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Lua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00160" y="4360051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48243" y="2710656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Redis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93162" y="355765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MQ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0135" y="408924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消息堆积问题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57961" y="4749044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SpringAMQP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486975" y="525576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消息可靠性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535702" y="573380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镜像集群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6547" y="1821383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延迟队列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02632" y="5837255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数据持久化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47746" y="523811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消息幂等性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72980" y="2590275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DSL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60280" y="350474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集群状态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06950" y="251755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RestAPI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5083" y="564410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数据同步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22696" y="2970917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集群脑裂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64928" y="2049038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深度分页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435592" y="3331430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自动补全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65084" y="438568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拼音分词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38602" y="2006062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地理坐标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878386" y="24765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17281" y="1576830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DockerCompose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68249" y="4862582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Dockerfile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67973" y="5131199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DockerSwarm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887834" y="56426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Kubernetes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53806" y="541273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Rancher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149814" y="572114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Jenkins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240217" y="244300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分布式事务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448701" y="4702523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5832" y="498569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AT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10213" y="5252923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Seata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8" grpId="0"/>
      <p:bldP spid="49" grpId="0"/>
      <p:bldP spid="50" grpId="0"/>
      <p:bldP spid="51" grpId="0"/>
      <p:bldP spid="52" grpId="0"/>
      <p:bldP spid="53" grpId="0"/>
      <p:bldP spid="57" grpId="0"/>
      <p:bldP spid="58" grpId="0"/>
      <p:bldP spid="36" grpId="0"/>
      <p:bldP spid="37" grpId="0"/>
      <p:bldP spid="38" grpId="0"/>
      <p:bldP spid="39" grpId="0"/>
      <p:bldP spid="44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7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2290</Words>
  <Application>WPS 演示</Application>
  <PresentationFormat>宽屏</PresentationFormat>
  <Paragraphs>854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47" baseType="lpstr">
      <vt:lpstr>Arial</vt:lpstr>
      <vt:lpstr>方正书宋_GBK</vt:lpstr>
      <vt:lpstr>Wingdings</vt:lpstr>
      <vt:lpstr>Calibri</vt:lpstr>
      <vt:lpstr>Helvetica Neue</vt:lpstr>
      <vt:lpstr>黑体</vt:lpstr>
      <vt:lpstr>汉仪中黑KW</vt:lpstr>
      <vt:lpstr>宋体</vt:lpstr>
      <vt:lpstr>汉仪书宋二KW</vt:lpstr>
      <vt:lpstr>Alibaba PuHuiTi B</vt:lpstr>
      <vt:lpstr>苹方-简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JetBrains Mono</vt:lpstr>
      <vt:lpstr>汉仪旗黑</vt:lpstr>
      <vt:lpstr>宋体</vt:lpstr>
      <vt:lpstr>Arial Unicode MS</vt:lpstr>
      <vt:lpstr>等线</vt:lpstr>
      <vt:lpstr>汉仪中等线KW</vt:lpstr>
      <vt:lpstr>等线 Light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微服务框架</vt:lpstr>
      <vt:lpstr>PowerPoint 演示文稿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微服务框架课程介绍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admin</cp:lastModifiedBy>
  <cp:revision>249</cp:revision>
  <dcterms:created xsi:type="dcterms:W3CDTF">2021-10-14T08:35:47Z</dcterms:created>
  <dcterms:modified xsi:type="dcterms:W3CDTF">2021-10-14T08:35:47Z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