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3" r:id="rId5"/>
    <p:sldId id="265" r:id="rId6"/>
    <p:sldId id="264" r:id="rId7"/>
    <p:sldId id="261" r:id="rId8"/>
    <p:sldId id="269" r:id="rId9"/>
    <p:sldId id="270" r:id="rId10"/>
    <p:sldId id="271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4"/>
  </p:normalViewPr>
  <p:slideViewPr>
    <p:cSldViewPr snapToGrid="0" snapToObjects="1">
      <p:cViewPr varScale="1">
        <p:scale>
          <a:sx n="30" d="100"/>
          <a:sy n="30" d="100"/>
        </p:scale>
        <p:origin x="16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9508" y="5086999"/>
            <a:ext cx="24962048" cy="21399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66" y="574657"/>
            <a:ext cx="1494118" cy="469936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如何提升企业研发效率"/>
          <p:cNvSpPr txBox="1"/>
          <p:nvPr/>
        </p:nvSpPr>
        <p:spPr>
          <a:xfrm>
            <a:off x="5964341" y="4885453"/>
            <a:ext cx="12455333" cy="2163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90000"/>
              </a:lnSpc>
              <a:defRPr sz="8000" b="0">
                <a:latin typeface="FZYaSong-B-GBK"/>
                <a:ea typeface="FZYaSong-B-GBK"/>
                <a:cs typeface="FZYaSong-B-GBK"/>
                <a:sym typeface="FZYaSong-B-GBK"/>
              </a:defRPr>
            </a:lvl1pPr>
          </a:lstStyle>
          <a:p>
            <a:r>
              <a:rPr lang="zh-CN" altLang="en-US" dirty="0"/>
              <a:t>打造自己的持续集成工作流</a:t>
            </a:r>
            <a:endParaRPr dirty="0"/>
          </a:p>
        </p:txBody>
      </p:sp>
      <p:sp>
        <p:nvSpPr>
          <p:cNvPr id="31" name="矩形"/>
          <p:cNvSpPr/>
          <p:nvPr/>
        </p:nvSpPr>
        <p:spPr>
          <a:xfrm>
            <a:off x="9572531" y="4708770"/>
            <a:ext cx="5238938" cy="125631"/>
          </a:xfrm>
          <a:prstGeom prst="rect">
            <a:avLst/>
          </a:prstGeom>
          <a:solidFill>
            <a:srgbClr val="A3302C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>
                <a:solidFill>
                  <a:srgbClr val="A3302C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如何使用 码云企业版"/>
          <p:cNvSpPr txBox="1"/>
          <p:nvPr/>
        </p:nvSpPr>
        <p:spPr>
          <a:xfrm>
            <a:off x="9383539" y="3284583"/>
            <a:ext cx="5616921" cy="1507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90000"/>
              </a:lnSpc>
              <a:defRPr sz="4000" b="0">
                <a:latin typeface="FZYaSong-B-GBK"/>
                <a:ea typeface="FZYaSong-B-GBK"/>
                <a:cs typeface="FZYaSong-B-GBK"/>
                <a:sym typeface="FZYaSong-B-GBK"/>
              </a:defRPr>
            </a:lvl1pPr>
          </a:lstStyle>
          <a:p>
            <a:r>
              <a:rPr lang="en-US" altLang="zh-CN" sz="5400" b="1" dirty="0" err="1"/>
              <a:t>Gitee</a:t>
            </a:r>
            <a:r>
              <a:rPr lang="en-US" altLang="zh-CN" sz="5400" b="1" dirty="0"/>
              <a:t> DevOps </a:t>
            </a:r>
            <a:r>
              <a:rPr lang="zh-CN" altLang="en-US" sz="5400" b="1" dirty="0"/>
              <a:t>实战</a:t>
            </a:r>
            <a:endParaRPr sz="5400" b="1" dirty="0"/>
          </a:p>
        </p:txBody>
      </p:sp>
      <p:grpSp>
        <p:nvGrpSpPr>
          <p:cNvPr id="35" name="成组"/>
          <p:cNvGrpSpPr/>
          <p:nvPr/>
        </p:nvGrpSpPr>
        <p:grpSpPr>
          <a:xfrm>
            <a:off x="593946" y="12942913"/>
            <a:ext cx="382655" cy="261096"/>
            <a:chOff x="0" y="0"/>
            <a:chExt cx="382653" cy="261094"/>
          </a:xfrm>
        </p:grpSpPr>
        <p:sp>
          <p:nvSpPr>
            <p:cNvPr id="33" name="矩形"/>
            <p:cNvSpPr/>
            <p:nvPr/>
          </p:nvSpPr>
          <p:spPr>
            <a:xfrm>
              <a:off x="0" y="0"/>
              <a:ext cx="382654" cy="16735"/>
            </a:xfrm>
            <a:prstGeom prst="rect">
              <a:avLst/>
            </a:prstGeom>
            <a:solidFill>
              <a:schemeClr val="accent5">
                <a:lumOff val="-2986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4" name="矩形"/>
            <p:cNvSpPr/>
            <p:nvPr/>
          </p:nvSpPr>
          <p:spPr>
            <a:xfrm>
              <a:off x="0" y="135465"/>
              <a:ext cx="382654" cy="125630"/>
            </a:xfrm>
            <a:prstGeom prst="rect">
              <a:avLst/>
            </a:prstGeom>
            <a:solidFill>
              <a:schemeClr val="accent5">
                <a:lumOff val="-2986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1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8" name="成组"/>
          <p:cNvGrpSpPr/>
          <p:nvPr/>
        </p:nvGrpSpPr>
        <p:grpSpPr>
          <a:xfrm>
            <a:off x="23312140" y="12902632"/>
            <a:ext cx="419909" cy="301377"/>
            <a:chOff x="0" y="0"/>
            <a:chExt cx="419907" cy="301376"/>
          </a:xfrm>
        </p:grpSpPr>
        <p:sp>
          <p:nvSpPr>
            <p:cNvPr id="36" name="正方形"/>
            <p:cNvSpPr/>
            <p:nvPr/>
          </p:nvSpPr>
          <p:spPr>
            <a:xfrm rot="18900000">
              <a:off x="44135" y="44135"/>
              <a:ext cx="213105" cy="213105"/>
            </a:xfrm>
            <a:prstGeom prst="rect">
              <a:avLst/>
            </a:prstGeom>
            <a:solidFill>
              <a:schemeClr val="accent5">
                <a:lumOff val="-2986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7" name="正方形"/>
            <p:cNvSpPr/>
            <p:nvPr/>
          </p:nvSpPr>
          <p:spPr>
            <a:xfrm rot="18900000">
              <a:off x="162667" y="44136"/>
              <a:ext cx="213106" cy="213105"/>
            </a:xfrm>
            <a:prstGeom prst="rect">
              <a:avLst/>
            </a:prstGeom>
            <a:solidFill>
              <a:schemeClr val="accent5">
                <a:lumOff val="-29866"/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39" name="OSCchina 码云技术总监"/>
          <p:cNvSpPr txBox="1"/>
          <p:nvPr/>
        </p:nvSpPr>
        <p:spPr>
          <a:xfrm>
            <a:off x="11487726" y="9793933"/>
            <a:ext cx="144333" cy="698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400"/>
            </a:lvl1pPr>
          </a:lstStyle>
          <a:p>
            <a:endParaRPr sz="3600" dirty="0"/>
          </a:p>
        </p:txBody>
      </p:sp>
      <p:sp>
        <p:nvSpPr>
          <p:cNvPr id="40" name="罗雅新"/>
          <p:cNvSpPr txBox="1"/>
          <p:nvPr/>
        </p:nvSpPr>
        <p:spPr>
          <a:xfrm>
            <a:off x="14741562" y="9793933"/>
            <a:ext cx="144333" cy="698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400"/>
            </a:lvl1pPr>
          </a:lstStyle>
          <a:p>
            <a:endParaRPr sz="36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159" y="5287686"/>
            <a:ext cx="24962048" cy="21399845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OSChina 码云线上公开课"/>
          <p:cNvSpPr txBox="1"/>
          <p:nvPr/>
        </p:nvSpPr>
        <p:spPr>
          <a:xfrm>
            <a:off x="1404003" y="836258"/>
            <a:ext cx="7058117" cy="800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l">
              <a:defRPr sz="4000"/>
            </a:lvl1pPr>
          </a:lstStyle>
          <a:p>
            <a:pPr algn="l"/>
            <a:r>
              <a:rPr lang="zh-CN" altLang="en-US" dirty="0"/>
              <a:t>搭建一个 </a:t>
            </a:r>
            <a:r>
              <a:rPr lang="en-US" altLang="zh-CN" dirty="0"/>
              <a:t>CI </a:t>
            </a:r>
            <a:r>
              <a:rPr lang="zh-CN" altLang="en-US" dirty="0"/>
              <a:t>平台</a:t>
            </a:r>
            <a:endParaRPr lang="zh-CN" altLang="en-US" sz="4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A1FF6D-1CF3-41B5-8D5A-BC628188A7CA}"/>
              </a:ext>
            </a:extLst>
          </p:cNvPr>
          <p:cNvSpPr txBox="1"/>
          <p:nvPr/>
        </p:nvSpPr>
        <p:spPr>
          <a:xfrm>
            <a:off x="2689934" y="3092546"/>
            <a:ext cx="18705250" cy="75309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14350" marR="0" indent="-514350" algn="l" defTabSz="821531" rtl="0" fontAlgn="auto" latinLnBrk="0" hangingPunct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zh-CN" altLang="en-US" b="0" dirty="0"/>
              <a:t>搭建私有 </a:t>
            </a:r>
            <a:r>
              <a:rPr lang="en-US" altLang="zh-CN" b="0" dirty="0"/>
              <a:t>DNS </a:t>
            </a:r>
            <a:r>
              <a:rPr lang="zh-CN" altLang="en-US" b="0" dirty="0"/>
              <a:t>服务器，由于解析自定义域名： </a:t>
            </a:r>
            <a:r>
              <a:rPr lang="en-US" altLang="zh-CN" b="0" dirty="0"/>
              <a:t>https://gitee.com/oscstudio/coredns-installer</a:t>
            </a:r>
          </a:p>
          <a:p>
            <a:pPr marL="514350" marR="0" indent="-514350" algn="l" defTabSz="821531" rtl="0" fontAlgn="auto" latinLnBrk="0" hangingPunct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搭建 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Harbor 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用于保存每次构建的容器镜像： 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https://gitee.com/oscstudio/simple-harbor</a:t>
            </a:r>
          </a:p>
          <a:p>
            <a:pPr marL="514350" marR="0" indent="-514350" algn="l" defTabSz="821531" rtl="0" fontAlgn="auto" latinLnBrk="0" hangingPunct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zh-CN" altLang="en-US" b="0" dirty="0"/>
              <a:t>搭建 </a:t>
            </a:r>
            <a:r>
              <a:rPr lang="en-US" altLang="zh-CN" b="0" dirty="0"/>
              <a:t>Jenkins </a:t>
            </a:r>
            <a:r>
              <a:rPr lang="zh-CN" altLang="en-US" b="0" dirty="0"/>
              <a:t>用于执行构建： </a:t>
            </a:r>
            <a:r>
              <a:rPr lang="en-US" altLang="zh-CN" b="0" dirty="0"/>
              <a:t>https://gitee.com/oscstudio/simple-jenkins</a:t>
            </a:r>
          </a:p>
          <a:p>
            <a:pPr marL="514350" marR="0" indent="-514350" algn="l" defTabSz="821531" rtl="0" fontAlgn="auto" latinLnBrk="0" hangingPunct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搭建 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Kubernetes 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用于部署集成测试环境</a:t>
            </a:r>
            <a:r>
              <a:rPr lang="zh-CN" altLang="en-US" b="0" dirty="0"/>
              <a:t>： </a:t>
            </a:r>
            <a:r>
              <a:rPr lang="en-US" altLang="zh-CN" b="0" dirty="0"/>
              <a:t>https://gitee.com/atompi/install-single-master-K8s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R="0" algn="l" defTabSz="821531" rtl="0" fontAlgn="auto" latinLnBrk="0" hangingPunct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zh-CN" altLang="en-US" b="0" dirty="0"/>
              <a:t>接下来，用 </a:t>
            </a:r>
            <a:r>
              <a:rPr lang="en-US" altLang="zh-CN" b="0" dirty="0" err="1"/>
              <a:t>Gitee</a:t>
            </a:r>
            <a:r>
              <a:rPr lang="en-US" altLang="zh-CN" b="0" dirty="0"/>
              <a:t> </a:t>
            </a:r>
            <a:r>
              <a:rPr lang="zh-CN" altLang="en-US" b="0" dirty="0"/>
              <a:t>把这些串起来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FCF2C6-13F0-43D4-AAAF-5523FF145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2100" y="0"/>
            <a:ext cx="37719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2477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159" y="5287686"/>
            <a:ext cx="24962048" cy="21399845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目录"/>
          <p:cNvSpPr txBox="1"/>
          <p:nvPr/>
        </p:nvSpPr>
        <p:spPr>
          <a:xfrm>
            <a:off x="4460345" y="2635250"/>
            <a:ext cx="1679576" cy="1031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90000"/>
              </a:lnSpc>
              <a:defRPr sz="6000" b="0">
                <a:latin typeface="FZYaSong-B-GBK"/>
                <a:ea typeface="FZYaSong-B-GBK"/>
                <a:cs typeface="FZYaSong-B-GBK"/>
                <a:sym typeface="FZYaSong-B-GBK"/>
              </a:defRPr>
            </a:lvl1pPr>
          </a:lstStyle>
          <a:p>
            <a:r>
              <a:t>目录</a:t>
            </a:r>
          </a:p>
        </p:txBody>
      </p:sp>
      <p:sp>
        <p:nvSpPr>
          <p:cNvPr id="60" name="01"/>
          <p:cNvSpPr txBox="1"/>
          <p:nvPr/>
        </p:nvSpPr>
        <p:spPr>
          <a:xfrm>
            <a:off x="4604042" y="5136948"/>
            <a:ext cx="748716" cy="77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200"/>
            </a:lvl1pPr>
          </a:lstStyle>
          <a:p>
            <a:r>
              <a:t>01</a:t>
            </a:r>
          </a:p>
        </p:txBody>
      </p:sp>
      <p:sp>
        <p:nvSpPr>
          <p:cNvPr id="61" name="OSChina 码云线上公开课"/>
          <p:cNvSpPr txBox="1"/>
          <p:nvPr/>
        </p:nvSpPr>
        <p:spPr>
          <a:xfrm>
            <a:off x="5352758" y="5237722"/>
            <a:ext cx="4128593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2400"/>
            </a:lvl1pPr>
          </a:lstStyle>
          <a:p>
            <a:pPr algn="l"/>
            <a:r>
              <a:rPr lang="zh-CN" altLang="en-US" sz="4000" dirty="0"/>
              <a:t>持续集成简介</a:t>
            </a:r>
            <a:endParaRPr sz="4000" dirty="0"/>
          </a:p>
        </p:txBody>
      </p:sp>
      <p:sp>
        <p:nvSpPr>
          <p:cNvPr id="62" name="02"/>
          <p:cNvSpPr txBox="1"/>
          <p:nvPr/>
        </p:nvSpPr>
        <p:spPr>
          <a:xfrm>
            <a:off x="4604041" y="7382547"/>
            <a:ext cx="748717" cy="775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200"/>
            </a:lvl1pPr>
          </a:lstStyle>
          <a:p>
            <a:r>
              <a:t>02</a:t>
            </a:r>
          </a:p>
        </p:txBody>
      </p:sp>
      <p:sp>
        <p:nvSpPr>
          <p:cNvPr id="63" name="OSChina 码云线上公开课"/>
          <p:cNvSpPr txBox="1"/>
          <p:nvPr/>
        </p:nvSpPr>
        <p:spPr>
          <a:xfrm>
            <a:off x="5352758" y="7470621"/>
            <a:ext cx="8533363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2400"/>
            </a:lvl1pPr>
          </a:lstStyle>
          <a:p>
            <a:pPr algn="l"/>
            <a:r>
              <a:rPr lang="zh-CN" altLang="en-US" sz="4000" dirty="0"/>
              <a:t>打造自己的持续集成作业平台</a:t>
            </a:r>
          </a:p>
        </p:txBody>
      </p:sp>
      <p:sp>
        <p:nvSpPr>
          <p:cNvPr id="64" name="03"/>
          <p:cNvSpPr txBox="1"/>
          <p:nvPr/>
        </p:nvSpPr>
        <p:spPr>
          <a:xfrm>
            <a:off x="4604041" y="9398562"/>
            <a:ext cx="748717" cy="77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200"/>
            </a:lvl1pPr>
          </a:lstStyle>
          <a:p>
            <a:r>
              <a:t>03</a:t>
            </a:r>
          </a:p>
        </p:txBody>
      </p:sp>
      <p:sp>
        <p:nvSpPr>
          <p:cNvPr id="65" name="OSChina 码云线上公开课"/>
          <p:cNvSpPr txBox="1"/>
          <p:nvPr/>
        </p:nvSpPr>
        <p:spPr>
          <a:xfrm>
            <a:off x="5352757" y="9499336"/>
            <a:ext cx="7682759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2400"/>
            </a:lvl1pPr>
          </a:lstStyle>
          <a:p>
            <a:pPr algn="l"/>
            <a:r>
              <a:rPr lang="zh-CN" altLang="en-US" sz="4000" dirty="0"/>
              <a:t>如何用 </a:t>
            </a:r>
            <a:r>
              <a:rPr lang="en-US" altLang="zh-CN" sz="4000" dirty="0" err="1"/>
              <a:t>Gitee</a:t>
            </a:r>
            <a:r>
              <a:rPr lang="en-US" altLang="zh-CN" sz="4000" dirty="0"/>
              <a:t> </a:t>
            </a:r>
            <a:r>
              <a:rPr lang="zh-CN" altLang="en-US" sz="4000" dirty="0"/>
              <a:t>玩转持续集成</a:t>
            </a:r>
          </a:p>
        </p:txBody>
      </p:sp>
      <p:sp>
        <p:nvSpPr>
          <p:cNvPr id="66" name="矩形"/>
          <p:cNvSpPr/>
          <p:nvPr/>
        </p:nvSpPr>
        <p:spPr>
          <a:xfrm>
            <a:off x="2284015" y="0"/>
            <a:ext cx="569252" cy="2305117"/>
          </a:xfrm>
          <a:prstGeom prst="rect">
            <a:avLst/>
          </a:prstGeom>
          <a:ln w="127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7" name="矩形"/>
          <p:cNvSpPr/>
          <p:nvPr/>
        </p:nvSpPr>
        <p:spPr>
          <a:xfrm>
            <a:off x="2284015" y="3975563"/>
            <a:ext cx="569252" cy="9740437"/>
          </a:xfrm>
          <a:prstGeom prst="rect">
            <a:avLst/>
          </a:prstGeom>
          <a:ln w="127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8" name="矩形"/>
          <p:cNvSpPr/>
          <p:nvPr/>
        </p:nvSpPr>
        <p:spPr>
          <a:xfrm>
            <a:off x="2284015" y="2471274"/>
            <a:ext cx="581952" cy="1338131"/>
          </a:xfrm>
          <a:prstGeom prst="rect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2168523-7E44-41DC-B087-047C0C42A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2100" y="0"/>
            <a:ext cx="3771900" cy="37719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159" y="5287686"/>
            <a:ext cx="24962048" cy="21399845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01"/>
          <p:cNvSpPr txBox="1"/>
          <p:nvPr/>
        </p:nvSpPr>
        <p:spPr>
          <a:xfrm>
            <a:off x="2310760" y="2073033"/>
            <a:ext cx="1313613" cy="1382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200"/>
            </a:lvl1pPr>
          </a:lstStyle>
          <a:p>
            <a:r>
              <a:t>01</a:t>
            </a:r>
          </a:p>
        </p:txBody>
      </p:sp>
      <p:sp>
        <p:nvSpPr>
          <p:cNvPr id="73" name="OSChina 码云线上公开课"/>
          <p:cNvSpPr txBox="1"/>
          <p:nvPr/>
        </p:nvSpPr>
        <p:spPr>
          <a:xfrm>
            <a:off x="4014038" y="2364126"/>
            <a:ext cx="7058117" cy="800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 algn="l">
              <a:defRPr sz="4000"/>
            </a:lvl1pPr>
          </a:lstStyle>
          <a:p>
            <a:r>
              <a:rPr lang="zh-CN" altLang="en-US" dirty="0"/>
              <a:t>持续集成简介</a:t>
            </a:r>
          </a:p>
        </p:txBody>
      </p:sp>
      <p:sp>
        <p:nvSpPr>
          <p:cNvPr id="74" name="OSChina 码云线上公开课"/>
          <p:cNvSpPr txBox="1"/>
          <p:nvPr/>
        </p:nvSpPr>
        <p:spPr>
          <a:xfrm>
            <a:off x="4171344" y="4059711"/>
            <a:ext cx="7165440" cy="821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l"/>
            <a:r>
              <a:rPr lang="zh-CN" altLang="en-US" sz="4400" dirty="0"/>
              <a:t>持续集成的概念</a:t>
            </a:r>
            <a:endParaRPr sz="4400" dirty="0"/>
          </a:p>
        </p:txBody>
      </p:sp>
      <p:sp>
        <p:nvSpPr>
          <p:cNvPr id="75" name="圆形"/>
          <p:cNvSpPr/>
          <p:nvPr/>
        </p:nvSpPr>
        <p:spPr>
          <a:xfrm>
            <a:off x="3917067" y="4421915"/>
            <a:ext cx="96971" cy="9697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6" name="OSChina 码云线上公开课"/>
          <p:cNvSpPr txBox="1"/>
          <p:nvPr/>
        </p:nvSpPr>
        <p:spPr>
          <a:xfrm>
            <a:off x="4171344" y="6858000"/>
            <a:ext cx="6233285" cy="821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l"/>
            <a:r>
              <a:rPr lang="zh-CN" altLang="en-US" sz="4400" dirty="0"/>
              <a:t>持续集成的工作原理</a:t>
            </a:r>
          </a:p>
        </p:txBody>
      </p:sp>
      <p:sp>
        <p:nvSpPr>
          <p:cNvPr id="77" name="圆形"/>
          <p:cNvSpPr/>
          <p:nvPr/>
        </p:nvSpPr>
        <p:spPr>
          <a:xfrm>
            <a:off x="3917068" y="7220204"/>
            <a:ext cx="96971" cy="9697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8" name="OSChina 码云线上公开课"/>
          <p:cNvSpPr txBox="1"/>
          <p:nvPr/>
        </p:nvSpPr>
        <p:spPr>
          <a:xfrm>
            <a:off x="4171342" y="9656289"/>
            <a:ext cx="5549707" cy="821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l"/>
            <a:r>
              <a:rPr lang="zh-CN" altLang="en-US" sz="4400" dirty="0"/>
              <a:t>持续集成的优势</a:t>
            </a:r>
          </a:p>
        </p:txBody>
      </p:sp>
      <p:sp>
        <p:nvSpPr>
          <p:cNvPr id="79" name="圆形"/>
          <p:cNvSpPr/>
          <p:nvPr/>
        </p:nvSpPr>
        <p:spPr>
          <a:xfrm>
            <a:off x="3917067" y="10018493"/>
            <a:ext cx="96971" cy="9697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88CF7C-6742-45EB-92C5-0E722649E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2100" y="0"/>
            <a:ext cx="3771900" cy="37719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159" y="5287686"/>
            <a:ext cx="24962048" cy="21399845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OSChina 码云线上公开课"/>
          <p:cNvSpPr txBox="1"/>
          <p:nvPr/>
        </p:nvSpPr>
        <p:spPr>
          <a:xfrm>
            <a:off x="1404003" y="836258"/>
            <a:ext cx="7058117" cy="800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l">
              <a:defRPr sz="4000"/>
            </a:lvl1pPr>
          </a:lstStyle>
          <a:p>
            <a:pPr algn="l"/>
            <a:r>
              <a:rPr lang="zh-CN" altLang="en-US" sz="4000" dirty="0"/>
              <a:t>持续集成的概念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A4F5F6-A585-4396-840C-C7ECA84AC453}"/>
              </a:ext>
            </a:extLst>
          </p:cNvPr>
          <p:cNvSpPr txBox="1"/>
          <p:nvPr/>
        </p:nvSpPr>
        <p:spPr>
          <a:xfrm>
            <a:off x="1404003" y="2144890"/>
            <a:ext cx="18721675" cy="3098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持续集成，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CI (Continuous integration)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，是一种软件工程流程，是将所有软件工程师对于软件的工作副本持续集成到共享主线（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mainline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）的一种举措。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821531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dirty="0"/>
              <a:t>	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为了实现上述目标，持续集成必须依靠以下原则：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7FCA03-B87D-474F-BCE3-CA273170993F}"/>
              </a:ext>
            </a:extLst>
          </p:cNvPr>
          <p:cNvSpPr txBox="1"/>
          <p:nvPr/>
        </p:nvSpPr>
        <p:spPr>
          <a:xfrm>
            <a:off x="2837895" y="5199175"/>
            <a:ext cx="19424342" cy="75309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457200" indent="-4572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+mn-lt"/>
              </a:rPr>
              <a:t>维护一个代码库</a:t>
            </a:r>
            <a:endParaRPr lang="en-US" altLang="zh-CN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457200" indent="-4572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+mn-lt"/>
              </a:rPr>
              <a:t>自动构建</a:t>
            </a:r>
            <a:endParaRPr lang="en-US" altLang="zh-CN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457200" indent="-4572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+mn-lt"/>
              </a:rPr>
              <a:t>让构建时会自我测试</a:t>
            </a:r>
          </a:p>
          <a:p>
            <a:pPr marL="457200" indent="-4572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+mn-lt"/>
              </a:rPr>
              <a:t>每份提交都应进行构建</a:t>
            </a:r>
          </a:p>
          <a:p>
            <a:pPr marL="457200" indent="-4572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+mn-lt"/>
              </a:rPr>
              <a:t>维持快速构建</a:t>
            </a:r>
          </a:p>
          <a:p>
            <a:pPr marL="457200" indent="-4572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+mn-lt"/>
              </a:rPr>
              <a:t>任何人都可以查看最后建置的结果</a:t>
            </a:r>
            <a:endParaRPr lang="en-US" altLang="zh-CN" b="0" i="0" dirty="0">
              <a:solidFill>
                <a:srgbClr val="000000"/>
              </a:solidFill>
              <a:effectLst/>
              <a:latin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273466D-33C4-473F-96A1-5ACA2570D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2100" y="0"/>
            <a:ext cx="37719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4162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159" y="5287686"/>
            <a:ext cx="24962048" cy="21399845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OSChina 码云线上公开课"/>
          <p:cNvSpPr txBox="1"/>
          <p:nvPr/>
        </p:nvSpPr>
        <p:spPr>
          <a:xfrm>
            <a:off x="1404003" y="836258"/>
            <a:ext cx="7058117" cy="800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 algn="l">
              <a:defRPr sz="4000"/>
            </a:lvl1pPr>
          </a:lstStyle>
          <a:p>
            <a:pPr algn="l"/>
            <a:r>
              <a:rPr lang="zh-CN" altLang="en-US" sz="4000" dirty="0"/>
              <a:t>持续集成的</a:t>
            </a:r>
            <a:r>
              <a:rPr lang="zh-CN" altLang="en-US" dirty="0"/>
              <a:t>工作原理</a:t>
            </a:r>
            <a:endParaRPr lang="zh-CN" altLang="en-US" sz="4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A4F5F6-A585-4396-840C-C7ECA84AC453}"/>
              </a:ext>
            </a:extLst>
          </p:cNvPr>
          <p:cNvSpPr txBox="1"/>
          <p:nvPr/>
        </p:nvSpPr>
        <p:spPr>
          <a:xfrm>
            <a:off x="1404003" y="1723192"/>
            <a:ext cx="18721675" cy="3098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采用持续集成时，开发人员可以使用诸如 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Git 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之类的版本控制系统，将更新频繁提交到共享存储库中。在每次提交前，开发人员可以选择在集成前对其代码执行本地单元测试，作为额外的验证层。持续集成服务在新代码更改上自动构建和运行集成测试，以立即发现任何错误。同时，讲集成后的全貌在测试环境中发布出来，以支撑更多测试内容及验收工作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C7FD7A-1EA1-4C38-843D-A2EF298CF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483" y="4822116"/>
            <a:ext cx="16179033" cy="805762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124C0F2-A230-48B0-AEF8-4A2D410BC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2100" y="0"/>
            <a:ext cx="37719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4469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159" y="5287686"/>
            <a:ext cx="24962048" cy="21399845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OSChina 码云线上公开课"/>
          <p:cNvSpPr txBox="1"/>
          <p:nvPr/>
        </p:nvSpPr>
        <p:spPr>
          <a:xfrm>
            <a:off x="1404003" y="836258"/>
            <a:ext cx="7058117" cy="800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 algn="l">
              <a:defRPr sz="4000"/>
            </a:lvl1pPr>
          </a:lstStyle>
          <a:p>
            <a:pPr algn="l"/>
            <a:r>
              <a:rPr lang="zh-CN" altLang="en-US" sz="4000" dirty="0"/>
              <a:t>持续集成的</a:t>
            </a:r>
            <a:r>
              <a:rPr lang="zh-CN" altLang="en-US" dirty="0"/>
              <a:t>优势</a:t>
            </a:r>
            <a:endParaRPr lang="zh-CN" altLang="en-US" sz="4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7A5FA7-D34E-485C-88F3-71697401A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3412" y="4746126"/>
            <a:ext cx="2742857" cy="18285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D71BF1B-77BF-4D46-8937-30A7AA8063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632" y="4746127"/>
            <a:ext cx="2742857" cy="18285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92C63ED-8F50-4B53-8313-5FE1B30A6A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523" y="4746127"/>
            <a:ext cx="2742857" cy="182857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9C07382-3C87-428B-A091-92A1DEF68232}"/>
              </a:ext>
            </a:extLst>
          </p:cNvPr>
          <p:cNvSpPr txBox="1"/>
          <p:nvPr/>
        </p:nvSpPr>
        <p:spPr>
          <a:xfrm>
            <a:off x="1404003" y="7614633"/>
            <a:ext cx="7058117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rtl="0"/>
            <a:r>
              <a:rPr lang="zh-CN" altLang="en-US" b="0" i="0" u="none" strike="noStrike" dirty="0">
                <a:solidFill>
                  <a:srgbClr val="1F3D5C"/>
                </a:solidFill>
                <a:effectLst/>
                <a:latin typeface="Helvetica" panose="020B0604020202020204" pitchFamily="34" charset="0"/>
              </a:rPr>
              <a:t>提高开发人员的工作效率</a:t>
            </a:r>
            <a:endParaRPr lang="en-US" altLang="zh-CN" b="0" i="0" u="none" strike="noStrike" dirty="0">
              <a:solidFill>
                <a:srgbClr val="1F3D5C"/>
              </a:solidFill>
              <a:effectLst/>
              <a:latin typeface="Helvetica" panose="020B0604020202020204" pitchFamily="34" charset="0"/>
            </a:endParaRPr>
          </a:p>
          <a:p>
            <a:pPr rtl="0"/>
            <a:endParaRPr lang="zh-CN" altLang="en-US" b="0" i="0" dirty="0">
              <a:solidFill>
                <a:srgbClr val="1F3D5C"/>
              </a:solidFill>
              <a:effectLst/>
              <a:latin typeface="Helvetica" panose="020B0604020202020204" pitchFamily="34" charset="0"/>
            </a:endParaRPr>
          </a:p>
          <a:p>
            <a:pPr rtl="0"/>
            <a:r>
              <a:rPr lang="zh-CN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持续集成可将开发人员从手动任务中解放出来，并且鼓励有助于减少发布到客户环境中的错误和缺陷数量的行为，从而提高团队的工作效率。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6929BED-ABD5-4602-842A-17592EFEA797}"/>
              </a:ext>
            </a:extLst>
          </p:cNvPr>
          <p:cNvSpPr txBox="1"/>
          <p:nvPr/>
        </p:nvSpPr>
        <p:spPr>
          <a:xfrm>
            <a:off x="8304892" y="7611383"/>
            <a:ext cx="7058117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 rtl="0"/>
            <a:r>
              <a:rPr lang="zh-CN" altLang="en-US" b="0" i="0" u="none" strike="noStrike">
                <a:solidFill>
                  <a:srgbClr val="1F3D5C"/>
                </a:solidFill>
                <a:effectLst/>
                <a:latin typeface="Helvetica" panose="020B0604020202020204" pitchFamily="34" charset="0"/>
              </a:rPr>
              <a:t>更快发现并解决缺陷</a:t>
            </a:r>
            <a:endParaRPr lang="en-US" altLang="zh-CN" b="0" i="0" u="none" strike="noStrike">
              <a:solidFill>
                <a:srgbClr val="1F3D5C"/>
              </a:solidFill>
              <a:effectLst/>
              <a:latin typeface="Helvetica" panose="020B0604020202020204" pitchFamily="34" charset="0"/>
            </a:endParaRPr>
          </a:p>
          <a:p>
            <a:pPr algn="ctr" rtl="0"/>
            <a:endParaRPr lang="zh-CN" altLang="en-US" b="0" i="0">
              <a:solidFill>
                <a:srgbClr val="1F3D5C"/>
              </a:solidFill>
              <a:effectLst/>
              <a:latin typeface="Helvetica" panose="020B0604020202020204" pitchFamily="34" charset="0"/>
            </a:endParaRPr>
          </a:p>
          <a:p>
            <a:pPr algn="ctr" rtl="0"/>
            <a:r>
              <a:rPr lang="zh-CN" altLang="en-US" b="0" i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通过更频繁的测试，您的团队可以在缺陷稍后变成大问题前发现并解决这些缺陷。</a:t>
            </a:r>
            <a:endParaRPr lang="zh-CN" altLang="en-US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82EEA78-3F16-4E4E-9FE0-AE3E9129468A}"/>
              </a:ext>
            </a:extLst>
          </p:cNvPr>
          <p:cNvSpPr txBox="1"/>
          <p:nvPr/>
        </p:nvSpPr>
        <p:spPr>
          <a:xfrm>
            <a:off x="15205783" y="7614633"/>
            <a:ext cx="7058117" cy="20621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 rtl="0"/>
            <a:r>
              <a:rPr lang="zh-CN" altLang="en-US" b="0" i="0" u="none" strike="noStrike" dirty="0">
                <a:solidFill>
                  <a:srgbClr val="1F3D5C"/>
                </a:solidFill>
                <a:effectLst/>
                <a:latin typeface="Helvetica" panose="020B0604020202020204" pitchFamily="34" charset="0"/>
              </a:rPr>
              <a:t>更快交付更新</a:t>
            </a:r>
            <a:endParaRPr lang="en-US" altLang="zh-CN" b="0" i="0" u="none" strike="noStrike" dirty="0">
              <a:solidFill>
                <a:srgbClr val="1F3D5C"/>
              </a:solidFill>
              <a:effectLst/>
              <a:latin typeface="Helvetica" panose="020B0604020202020204" pitchFamily="34" charset="0"/>
            </a:endParaRPr>
          </a:p>
          <a:p>
            <a:pPr algn="ctr" rtl="0"/>
            <a:endParaRPr lang="zh-CN" altLang="en-US" b="0" i="0" dirty="0">
              <a:solidFill>
                <a:srgbClr val="1F3D5C"/>
              </a:solidFill>
              <a:effectLst/>
              <a:latin typeface="Helvetica" panose="020B0604020202020204" pitchFamily="34" charset="0"/>
            </a:endParaRPr>
          </a:p>
          <a:p>
            <a:pPr algn="ctr" rtl="0"/>
            <a:r>
              <a:rPr lang="zh-CN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持续集成有助于您的团队更快、更频繁地向客户交付更新。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AF04A9F-8359-4248-8237-D22D3D64D7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2100" y="0"/>
            <a:ext cx="37719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4034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159" y="5287686"/>
            <a:ext cx="24962048" cy="21399845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01"/>
          <p:cNvSpPr txBox="1"/>
          <p:nvPr/>
        </p:nvSpPr>
        <p:spPr>
          <a:xfrm>
            <a:off x="2310336" y="2061291"/>
            <a:ext cx="1314461" cy="1406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200"/>
            </a:lvl1pPr>
          </a:lstStyle>
          <a:p>
            <a:r>
              <a:rPr dirty="0"/>
              <a:t>0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73" name="OSChina 码云线上公开课"/>
          <p:cNvSpPr txBox="1"/>
          <p:nvPr/>
        </p:nvSpPr>
        <p:spPr>
          <a:xfrm>
            <a:off x="4014038" y="2364126"/>
            <a:ext cx="7058117" cy="800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l">
              <a:defRPr sz="4000"/>
            </a:lvl1pPr>
          </a:lstStyle>
          <a:p>
            <a:r>
              <a:rPr lang="zh-CN" altLang="en-US" dirty="0"/>
              <a:t>打造自己的持续集成作业平台</a:t>
            </a:r>
          </a:p>
        </p:txBody>
      </p:sp>
      <p:sp>
        <p:nvSpPr>
          <p:cNvPr id="75" name="圆形"/>
          <p:cNvSpPr/>
          <p:nvPr/>
        </p:nvSpPr>
        <p:spPr>
          <a:xfrm>
            <a:off x="3917067" y="4492939"/>
            <a:ext cx="96971" cy="9697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OSChina 码云线上公开课">
            <a:extLst>
              <a:ext uri="{FF2B5EF4-FFF2-40B4-BE49-F238E27FC236}">
                <a16:creationId xmlns:a16="http://schemas.microsoft.com/office/drawing/2014/main" id="{345A21D3-992E-48F5-AA35-63C22D7BDE6F}"/>
              </a:ext>
            </a:extLst>
          </p:cNvPr>
          <p:cNvSpPr txBox="1"/>
          <p:nvPr/>
        </p:nvSpPr>
        <p:spPr>
          <a:xfrm>
            <a:off x="4171342" y="4082249"/>
            <a:ext cx="7165440" cy="821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l"/>
            <a:r>
              <a:rPr lang="en-US" altLang="zh-CN" sz="4400" dirty="0"/>
              <a:t>CI </a:t>
            </a:r>
            <a:r>
              <a:rPr lang="zh-CN" altLang="en-US" sz="4400" dirty="0"/>
              <a:t>平台的构成</a:t>
            </a:r>
          </a:p>
        </p:txBody>
      </p:sp>
      <p:sp>
        <p:nvSpPr>
          <p:cNvPr id="13" name="OSChina 码云线上公开课">
            <a:extLst>
              <a:ext uri="{FF2B5EF4-FFF2-40B4-BE49-F238E27FC236}">
                <a16:creationId xmlns:a16="http://schemas.microsoft.com/office/drawing/2014/main" id="{75CC004E-4852-42F1-992B-AA8E384DA361}"/>
              </a:ext>
            </a:extLst>
          </p:cNvPr>
          <p:cNvSpPr txBox="1"/>
          <p:nvPr/>
        </p:nvSpPr>
        <p:spPr>
          <a:xfrm>
            <a:off x="4171344" y="6929024"/>
            <a:ext cx="8328415" cy="821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l"/>
            <a:r>
              <a:rPr lang="en-US" altLang="zh-CN" sz="4400" dirty="0"/>
              <a:t>CI </a:t>
            </a:r>
            <a:r>
              <a:rPr lang="zh-CN" altLang="en-US" sz="4400" dirty="0"/>
              <a:t>平台的工作流程</a:t>
            </a:r>
          </a:p>
        </p:txBody>
      </p:sp>
      <p:sp>
        <p:nvSpPr>
          <p:cNvPr id="14" name="圆形">
            <a:extLst>
              <a:ext uri="{FF2B5EF4-FFF2-40B4-BE49-F238E27FC236}">
                <a16:creationId xmlns:a16="http://schemas.microsoft.com/office/drawing/2014/main" id="{2BFD2F36-388C-4A52-8E34-00B1A7FE7772}"/>
              </a:ext>
            </a:extLst>
          </p:cNvPr>
          <p:cNvSpPr/>
          <p:nvPr/>
        </p:nvSpPr>
        <p:spPr>
          <a:xfrm>
            <a:off x="3917068" y="7291228"/>
            <a:ext cx="96971" cy="9697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" name="OSChina 码云线上公开课">
            <a:extLst>
              <a:ext uri="{FF2B5EF4-FFF2-40B4-BE49-F238E27FC236}">
                <a16:creationId xmlns:a16="http://schemas.microsoft.com/office/drawing/2014/main" id="{ACF9C6FA-701E-45E2-9179-C32CCC15D5F5}"/>
              </a:ext>
            </a:extLst>
          </p:cNvPr>
          <p:cNvSpPr txBox="1"/>
          <p:nvPr/>
        </p:nvSpPr>
        <p:spPr>
          <a:xfrm>
            <a:off x="4171342" y="9727313"/>
            <a:ext cx="7547866" cy="821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l"/>
            <a:r>
              <a:rPr lang="zh-CN" altLang="en-US" sz="4400" dirty="0"/>
              <a:t>搭建一个 </a:t>
            </a:r>
            <a:r>
              <a:rPr lang="en-US" altLang="zh-CN" sz="4400" dirty="0"/>
              <a:t>CI </a:t>
            </a:r>
            <a:r>
              <a:rPr lang="zh-CN" altLang="en-US" sz="4400" dirty="0"/>
              <a:t>平台</a:t>
            </a:r>
          </a:p>
        </p:txBody>
      </p:sp>
      <p:sp>
        <p:nvSpPr>
          <p:cNvPr id="16" name="圆形">
            <a:extLst>
              <a:ext uri="{FF2B5EF4-FFF2-40B4-BE49-F238E27FC236}">
                <a16:creationId xmlns:a16="http://schemas.microsoft.com/office/drawing/2014/main" id="{AF90688F-70AB-466A-B2A4-AFEBA4D85B83}"/>
              </a:ext>
            </a:extLst>
          </p:cNvPr>
          <p:cNvSpPr/>
          <p:nvPr/>
        </p:nvSpPr>
        <p:spPr>
          <a:xfrm>
            <a:off x="3917067" y="10089517"/>
            <a:ext cx="96971" cy="9697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C584E84-39F3-4EDA-BBC5-CEB42D5F7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2100" y="0"/>
            <a:ext cx="37719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6402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159" y="5287686"/>
            <a:ext cx="24962048" cy="21399845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OSChina 码云线上公开课"/>
          <p:cNvSpPr txBox="1"/>
          <p:nvPr/>
        </p:nvSpPr>
        <p:spPr>
          <a:xfrm>
            <a:off x="1404003" y="836258"/>
            <a:ext cx="7058117" cy="800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l">
              <a:defRPr sz="4000"/>
            </a:lvl1pPr>
          </a:lstStyle>
          <a:p>
            <a:pPr algn="l"/>
            <a:r>
              <a:rPr lang="en-US" altLang="zh-CN" sz="4000" dirty="0"/>
              <a:t>CI </a:t>
            </a:r>
            <a:r>
              <a:rPr lang="zh-CN" altLang="en-US" sz="4000" dirty="0"/>
              <a:t>平台的构成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D3591E9-6E88-407E-8AFF-3CFAC58EC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75" y="2675470"/>
            <a:ext cx="17192625" cy="1009903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650344F-2751-4228-916F-0E5761EDB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2100" y="0"/>
            <a:ext cx="37719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5597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F02613B-7480-4DC7-8503-CDDE9AB32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061" y="836258"/>
            <a:ext cx="13982330" cy="12462511"/>
          </a:xfrm>
          <a:prstGeom prst="rect">
            <a:avLst/>
          </a:prstGeom>
        </p:spPr>
      </p:pic>
      <p:pic>
        <p:nvPicPr>
          <p:cNvPr id="70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159" y="5287686"/>
            <a:ext cx="24962048" cy="21399845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OSChina 码云线上公开课"/>
          <p:cNvSpPr txBox="1"/>
          <p:nvPr/>
        </p:nvSpPr>
        <p:spPr>
          <a:xfrm>
            <a:off x="1404003" y="836258"/>
            <a:ext cx="7058117" cy="800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 algn="l">
              <a:defRPr sz="4000"/>
            </a:lvl1pPr>
          </a:lstStyle>
          <a:p>
            <a:pPr algn="l"/>
            <a:r>
              <a:rPr lang="en-US" altLang="zh-CN" sz="4000" dirty="0"/>
              <a:t>CI </a:t>
            </a:r>
            <a:r>
              <a:rPr lang="zh-CN" altLang="en-US" sz="4000" dirty="0"/>
              <a:t>平台的</a:t>
            </a:r>
            <a:r>
              <a:rPr lang="zh-CN" altLang="en-US" dirty="0"/>
              <a:t>工作流程</a:t>
            </a:r>
            <a:endParaRPr lang="zh-CN" altLang="en-US" sz="4000" dirty="0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DC7969AE-6B08-46D5-B48E-1C8B4F03A5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0854" y="836258"/>
            <a:ext cx="1762531" cy="144869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C43BB5A-0F46-4D8E-9322-79002B5A3F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2100" y="0"/>
            <a:ext cx="37719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0983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445</Words>
  <Application>Microsoft Office PowerPoint</Application>
  <PresentationFormat>自定义</PresentationFormat>
  <Paragraphs>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FZYaSong-B-GBK</vt:lpstr>
      <vt:lpstr>Helvetica Neue</vt:lpstr>
      <vt:lpstr>Helvetica Neue Light</vt:lpstr>
      <vt:lpstr>Helvetica Neue Medium</vt:lpstr>
      <vt:lpstr>Helvetica Neue Thin</vt:lpstr>
      <vt:lpstr>Arial</vt:lpstr>
      <vt:lpstr>Helvetica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屈燕</dc:creator>
  <cp:lastModifiedBy>燕 屈</cp:lastModifiedBy>
  <cp:revision>52</cp:revision>
  <dcterms:modified xsi:type="dcterms:W3CDTF">2021-11-05T08:07:59Z</dcterms:modified>
</cp:coreProperties>
</file>