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57" autoAdjust="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42883-23F8-45D9-B0CB-991E6A6DAF72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80DAD-8D4B-437E-A416-011145BA5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滤波：边缘检测的算法主要是基于图像强度的一阶和二阶导数，但导数通常对噪声很敏感，因此必须采用滤波器来改善与噪声有关的边缘检测器的性能。常见的滤波方法主要有高斯滤波，即采用离散化的高斯函数产生一组归一化的高斯核（具体见“高斯滤波原理及其编程离散化实现方法”一文），然后基于高斯核函数对图像灰度矩阵的每一点进行加权求和（具体程序实现见下文）。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）增强：增强边缘的基础是确定图像各点邻域强度的变化值。增强算法可以将图像灰度点邻域强度值有显著变化的点凸显出来。在具体编程实现时，可通过计算梯度幅值来确定。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检测：经过增强的图像，往往邻域中有很多点的梯度值比较大，而在特定的应用中，这些点并不是我们要找的边缘点，所以应该采用某种方法来对这些点进行取舍。实际工程中，常用的方法是通过阈值化方法来检测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80DAD-8D4B-437E-A416-011145BA5F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8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Threshold1: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保证不丢失细节部分，低阈值检测出来的边缘更丰富，但是很多边缘并不是我们关心的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哪些线应该连接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Threshold2: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检测图像中重要的、显著的线条、轮廓等，推荐两者比值为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最后将低阈值中与高阈值的边缘有重叠的线条保留，其他的线条都删除。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80DAD-8D4B-437E-A416-011145BA5F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4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CV_RETR_EXTERNAL=0,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之检测最外围轮廓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CV_RETR_LIST=1,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所有轮廓，轮廓之间独立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CV_RETR_CCOMP=2,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所有轮廓，并且建立联系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CV_RETR_TREE=3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，所有轮廓，之间建立树结构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80DAD-8D4B-437E-A416-011145BA5F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6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7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4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8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7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0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66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3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8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5644A-0A6C-43D2-9619-25CB7BADD1BD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E5C0-2F16-41F0-8BE6-41A6103D2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Find Area Demo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ZDY</a:t>
            </a:r>
          </a:p>
          <a:p>
            <a:r>
              <a:rPr lang="en-US" altLang="zh-CN" dirty="0"/>
              <a:t>2018-8-20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0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识别方法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转换成</a:t>
            </a:r>
            <a:r>
              <a:rPr lang="en-US" altLang="zh-CN" dirty="0"/>
              <a:t>HSV</a:t>
            </a:r>
            <a:r>
              <a:rPr lang="zh-CN" altLang="en-US" dirty="0"/>
              <a:t>颜色空间</a:t>
            </a:r>
            <a:endParaRPr lang="en-US" altLang="zh-CN" dirty="0"/>
          </a:p>
          <a:p>
            <a:r>
              <a:rPr lang="zh-CN" altLang="en-US" dirty="0"/>
              <a:t>逐一判断每个像素是否在一定范围，并标识出来</a:t>
            </a:r>
            <a:r>
              <a:rPr lang="en-US" altLang="zh-CN" dirty="0"/>
              <a:t>(</a:t>
            </a:r>
            <a:r>
              <a:rPr lang="zh-CN" altLang="en-US" dirty="0"/>
              <a:t>二值化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再使用查找轮廓的方法，可以把每个颜色区域标识出来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52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dirty="0"/>
              <a:t>边缘检测</a:t>
            </a:r>
            <a:endParaRPr lang="en-US" altLang="zh-CN" dirty="0"/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dirty="0"/>
              <a:t>轮廓检测</a:t>
            </a:r>
            <a:endParaRPr lang="en-US" altLang="zh-CN" dirty="0"/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dirty="0"/>
              <a:t>颜色检出</a:t>
            </a:r>
          </a:p>
        </p:txBody>
      </p:sp>
    </p:spTree>
    <p:extLst>
      <p:ext uri="{BB962C8B-B14F-4D97-AF65-F5344CB8AC3E}">
        <p14:creationId xmlns:p14="http://schemas.microsoft.com/office/powerpoint/2010/main" val="215028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ea1JpnChsDbPeriod"/>
            </a:pPr>
            <a:r>
              <a:rPr lang="zh-CN" altLang="en-US" dirty="0"/>
              <a:t>边缘检测（</a:t>
            </a:r>
            <a:r>
              <a:rPr lang="en-US" altLang="zh-CN" dirty="0"/>
              <a:t>canny</a:t>
            </a:r>
            <a:r>
              <a:rPr lang="zh-CN" altLang="en-US" dirty="0"/>
              <a:t>、</a:t>
            </a:r>
            <a:r>
              <a:rPr lang="en-US" altLang="zh-CN" dirty="0" err="1"/>
              <a:t>sobel</a:t>
            </a:r>
            <a:r>
              <a:rPr lang="zh-CN" altLang="en-US" dirty="0"/>
              <a:t>、</a:t>
            </a:r>
            <a:r>
              <a:rPr lang="en-US" altLang="zh-CN" dirty="0" err="1"/>
              <a:t>laplacian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边缘检测的一般步骤：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滤波</a:t>
            </a:r>
            <a:r>
              <a:rPr lang="en-US" altLang="zh-CN" dirty="0"/>
              <a:t>——</a:t>
            </a:r>
            <a:r>
              <a:rPr lang="zh-CN" altLang="en-US" dirty="0"/>
              <a:t>消除噪声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增强</a:t>
            </a:r>
            <a:r>
              <a:rPr lang="en-US" altLang="zh-CN" dirty="0"/>
              <a:t>——</a:t>
            </a:r>
            <a:r>
              <a:rPr lang="zh-CN" altLang="en-US" dirty="0"/>
              <a:t>使边界轮廓更加明显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检测</a:t>
            </a:r>
            <a:r>
              <a:rPr lang="en-US" altLang="zh-CN" dirty="0"/>
              <a:t>——</a:t>
            </a:r>
            <a:r>
              <a:rPr lang="zh-CN" altLang="en-US" dirty="0"/>
              <a:t>选出边缘点</a:t>
            </a:r>
          </a:p>
        </p:txBody>
      </p:sp>
    </p:spTree>
    <p:extLst>
      <p:ext uri="{BB962C8B-B14F-4D97-AF65-F5344CB8AC3E}">
        <p14:creationId xmlns:p14="http://schemas.microsoft.com/office/powerpoint/2010/main" val="212144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zh-CN" dirty="0"/>
              <a:t>Canny</a:t>
            </a:r>
            <a:r>
              <a:rPr lang="zh-CN" altLang="en-US" dirty="0"/>
              <a:t>算子简介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Canny</a:t>
            </a:r>
            <a:r>
              <a:rPr lang="zh-CN" altLang="en-US" dirty="0"/>
              <a:t>边缘检测算子是</a:t>
            </a:r>
            <a:r>
              <a:rPr lang="en-US" altLang="zh-CN" dirty="0"/>
              <a:t>John </a:t>
            </a:r>
            <a:r>
              <a:rPr lang="en-US" altLang="zh-CN" dirty="0" err="1"/>
              <a:t>F.Canny</a:t>
            </a:r>
            <a:r>
              <a:rPr lang="zh-CN" altLang="en-US" dirty="0"/>
              <a:t>于 </a:t>
            </a:r>
            <a:r>
              <a:rPr lang="en-US" altLang="zh-CN" dirty="0"/>
              <a:t>1986 </a:t>
            </a:r>
            <a:r>
              <a:rPr lang="zh-CN" altLang="en-US" dirty="0"/>
              <a:t>年开发出来的一个多级边缘检测算法，被很多人推崇为当今最优的边缘检测的算法。</a:t>
            </a:r>
            <a:endParaRPr lang="en-US" altLang="zh-CN" dirty="0"/>
          </a:p>
          <a:p>
            <a:r>
              <a:rPr lang="en-US" altLang="zh-CN" dirty="0"/>
              <a:t>CV_EXPORTS_W void Canny</a:t>
            </a:r>
            <a:r>
              <a:rPr lang="en-US" altLang="zh-CN" b="1" dirty="0"/>
              <a:t>(</a:t>
            </a:r>
            <a:r>
              <a:rPr lang="en-US" altLang="zh-CN" dirty="0"/>
              <a:t> </a:t>
            </a:r>
            <a:r>
              <a:rPr lang="en-US" altLang="zh-CN" dirty="0" err="1"/>
              <a:t>InputArray</a:t>
            </a:r>
            <a:r>
              <a:rPr lang="en-US" altLang="zh-CN" dirty="0"/>
              <a:t> image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OutputArray</a:t>
            </a:r>
            <a:r>
              <a:rPr lang="en-US" altLang="zh-CN" dirty="0"/>
              <a:t> edges</a:t>
            </a:r>
            <a:r>
              <a:rPr lang="en-US" altLang="zh-CN" b="1" dirty="0"/>
              <a:t>,</a:t>
            </a:r>
            <a:r>
              <a:rPr lang="en-US" altLang="zh-CN" dirty="0"/>
              <a:t> double threshold1</a:t>
            </a:r>
            <a:r>
              <a:rPr lang="en-US" altLang="zh-CN" b="1" dirty="0"/>
              <a:t>,</a:t>
            </a:r>
            <a:r>
              <a:rPr lang="en-US" altLang="zh-CN" dirty="0"/>
              <a:t> double threshold2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apertureSize</a:t>
            </a:r>
            <a:r>
              <a:rPr lang="en-US" altLang="zh-CN" b="1" dirty="0"/>
              <a:t>=</a:t>
            </a:r>
            <a:r>
              <a:rPr lang="en-US" altLang="zh-CN" dirty="0"/>
              <a:t>3</a:t>
            </a:r>
            <a:r>
              <a:rPr lang="en-US" altLang="zh-CN" b="1" dirty="0"/>
              <a:t>,</a:t>
            </a:r>
            <a:r>
              <a:rPr lang="en-US" altLang="zh-CN" dirty="0"/>
              <a:t> bool L2gradient</a:t>
            </a:r>
            <a:r>
              <a:rPr lang="en-US" altLang="zh-CN" b="1" dirty="0"/>
              <a:t>=false</a:t>
            </a:r>
            <a:r>
              <a:rPr lang="en-US" altLang="zh-CN" dirty="0"/>
              <a:t> </a:t>
            </a:r>
            <a:r>
              <a:rPr lang="en-US" altLang="zh-CN" b="1" dirty="0"/>
              <a:t>);</a:t>
            </a:r>
          </a:p>
          <a:p>
            <a:endParaRPr lang="en-US" altLang="zh-CN" dirty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58" y="4294292"/>
            <a:ext cx="8909850" cy="18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ea1JpnChsDbPeriod" startAt="2"/>
            </a:pPr>
            <a:r>
              <a:rPr lang="zh-CN" altLang="en-US" dirty="0"/>
              <a:t>轮廓检测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只需要一张经过简单处理的灰度图，就可以检出物体轮廓</a:t>
            </a:r>
            <a:endParaRPr lang="en-US" altLang="zh-CN" dirty="0"/>
          </a:p>
          <a:p>
            <a:r>
              <a:rPr lang="en-US" altLang="zh-CN" dirty="0"/>
              <a:t>CV_EXPORTS_W void </a:t>
            </a:r>
            <a:r>
              <a:rPr lang="en-US" altLang="zh-CN" dirty="0" err="1"/>
              <a:t>findContours</a:t>
            </a:r>
            <a:r>
              <a:rPr lang="en-US" altLang="zh-CN" b="1" dirty="0"/>
              <a:t>(</a:t>
            </a:r>
            <a:r>
              <a:rPr lang="en-US" altLang="zh-CN" dirty="0"/>
              <a:t> </a:t>
            </a:r>
            <a:r>
              <a:rPr lang="en-US" altLang="zh-CN" dirty="0" err="1"/>
              <a:t>InputOutputArray</a:t>
            </a:r>
            <a:r>
              <a:rPr lang="en-US" altLang="zh-CN" dirty="0"/>
              <a:t> image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OutputArrayOfArrays</a:t>
            </a:r>
            <a:r>
              <a:rPr lang="en-US" altLang="zh-CN" dirty="0"/>
              <a:t> contours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OutputArray</a:t>
            </a:r>
            <a:r>
              <a:rPr lang="en-US" altLang="zh-CN" dirty="0"/>
              <a:t> hierarchy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mode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method</a:t>
            </a:r>
            <a:r>
              <a:rPr lang="en-US" altLang="zh-CN" b="1" dirty="0"/>
              <a:t>,</a:t>
            </a:r>
            <a:r>
              <a:rPr lang="en-US" altLang="zh-CN" dirty="0"/>
              <a:t> Point offset</a:t>
            </a:r>
            <a:r>
              <a:rPr lang="en-US" altLang="zh-CN" b="1" dirty="0"/>
              <a:t>=</a:t>
            </a:r>
            <a:r>
              <a:rPr lang="en-US" altLang="zh-CN" dirty="0"/>
              <a:t>Point</a:t>
            </a:r>
            <a:r>
              <a:rPr lang="en-US" altLang="zh-CN" b="1" dirty="0"/>
              <a:t>());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992493"/>
            <a:ext cx="11068050" cy="15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5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ea1JpnChsDbPeriod" startAt="3"/>
            </a:pPr>
            <a:r>
              <a:rPr lang="zh-CN" altLang="en-US" dirty="0"/>
              <a:t>颜色检出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HSV</a:t>
            </a:r>
            <a:r>
              <a:rPr lang="zh-CN" altLang="en-US" dirty="0"/>
              <a:t>颜色空间简介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为什么使用</a:t>
            </a:r>
            <a:r>
              <a:rPr lang="en-US" altLang="zh-CN" dirty="0"/>
              <a:t>HSV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识别方法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实现效果</a:t>
            </a:r>
          </a:p>
        </p:txBody>
      </p:sp>
    </p:spTree>
    <p:extLst>
      <p:ext uri="{BB962C8B-B14F-4D97-AF65-F5344CB8AC3E}">
        <p14:creationId xmlns:p14="http://schemas.microsoft.com/office/powerpoint/2010/main" val="237742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zh-CN" dirty="0"/>
              <a:t>HSV</a:t>
            </a:r>
            <a:r>
              <a:rPr lang="zh-CN" altLang="en-US" dirty="0"/>
              <a:t>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54053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由色调（</a:t>
            </a:r>
            <a:r>
              <a:rPr lang="en-US" altLang="zh-CN" dirty="0"/>
              <a:t>Hue</a:t>
            </a:r>
            <a:r>
              <a:rPr lang="zh-CN" altLang="en-US" dirty="0"/>
              <a:t>）、饱和度（</a:t>
            </a:r>
            <a:r>
              <a:rPr lang="en-US" altLang="zh-CN" dirty="0"/>
              <a:t>Saturation</a:t>
            </a:r>
            <a:r>
              <a:rPr lang="zh-CN" altLang="en-US" dirty="0"/>
              <a:t>）、亮度（</a:t>
            </a:r>
            <a:r>
              <a:rPr lang="en-US" altLang="zh-CN" dirty="0"/>
              <a:t>Value</a:t>
            </a:r>
            <a:r>
              <a:rPr lang="zh-CN" altLang="en-US" dirty="0"/>
              <a:t>）三个分量构成；</a:t>
            </a:r>
            <a:endParaRPr lang="en-US" altLang="zh-CN" dirty="0"/>
          </a:p>
          <a:p>
            <a:r>
              <a:rPr lang="en-US" altLang="zh-CN" dirty="0"/>
              <a:t>H: </a:t>
            </a:r>
            <a:r>
              <a:rPr lang="zh-CN" altLang="en-US" dirty="0"/>
              <a:t>色彩</a:t>
            </a:r>
            <a:r>
              <a:rPr lang="en-US" altLang="zh-CN" dirty="0"/>
              <a:t>H</a:t>
            </a:r>
            <a:r>
              <a:rPr lang="zh-CN" altLang="en-US" dirty="0"/>
              <a:t>由绕</a:t>
            </a:r>
            <a:r>
              <a:rPr lang="en-US" altLang="zh-CN" dirty="0"/>
              <a:t>V</a:t>
            </a:r>
            <a:r>
              <a:rPr lang="zh-CN" altLang="en-US" dirty="0"/>
              <a:t>轴的旋转角给定。红色对应于 角度</a:t>
            </a:r>
            <a:r>
              <a:rPr lang="en-US" altLang="zh-CN" dirty="0"/>
              <a:t>0° </a:t>
            </a:r>
            <a:r>
              <a:rPr lang="zh-CN" altLang="en-US" dirty="0"/>
              <a:t>，绿色对应于角度</a:t>
            </a:r>
            <a:r>
              <a:rPr lang="en-US" altLang="zh-CN" dirty="0"/>
              <a:t>120°</a:t>
            </a:r>
            <a:r>
              <a:rPr lang="zh-CN" altLang="en-US" dirty="0"/>
              <a:t>，蓝色对应于角度</a:t>
            </a:r>
            <a:r>
              <a:rPr lang="en-US" altLang="zh-CN" dirty="0"/>
              <a:t>240°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S: </a:t>
            </a:r>
            <a:r>
              <a:rPr lang="zh-CN" altLang="en-US" dirty="0"/>
              <a:t>饱和度</a:t>
            </a:r>
            <a:r>
              <a:rPr lang="en-US" altLang="zh-CN" dirty="0"/>
              <a:t>S</a:t>
            </a:r>
            <a:r>
              <a:rPr lang="zh-CN" altLang="en-US" dirty="0"/>
              <a:t>取值从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，所以圆锥顶面的半径为１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V: </a:t>
            </a:r>
            <a:r>
              <a:rPr lang="zh-CN" altLang="en-US" dirty="0"/>
              <a:t>圆锥的顶面对应于</a:t>
            </a:r>
            <a:r>
              <a:rPr lang="en-US" altLang="zh-CN" dirty="0"/>
              <a:t>V=1.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01" y="365125"/>
            <a:ext cx="3084444" cy="3441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31" y="365125"/>
            <a:ext cx="3200400" cy="309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334" y="3833523"/>
            <a:ext cx="4006466" cy="30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dirty="0"/>
              <a:t>为什么使用</a:t>
            </a:r>
            <a:r>
              <a:rPr lang="en-US" altLang="zh-CN" dirty="0"/>
              <a:t>HSV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4453" cy="4013701"/>
          </a:xfrm>
        </p:spPr>
        <p:txBody>
          <a:bodyPr>
            <a:normAutofit/>
          </a:bodyPr>
          <a:lstStyle/>
          <a:p>
            <a:r>
              <a:rPr lang="zh-CN" altLang="en-US" dirty="0"/>
              <a:t>对于图像而言，识别相应的颜色在</a:t>
            </a:r>
            <a:r>
              <a:rPr lang="en-US" altLang="zh-CN" dirty="0"/>
              <a:t>RGB</a:t>
            </a:r>
            <a:r>
              <a:rPr lang="zh-CN" altLang="en-US" dirty="0"/>
              <a:t>空间、</a:t>
            </a:r>
            <a:r>
              <a:rPr lang="en-US" altLang="zh-CN" dirty="0"/>
              <a:t>HSV</a:t>
            </a:r>
            <a:r>
              <a:rPr lang="zh-CN" altLang="en-US" dirty="0"/>
              <a:t>空间或者其它颜色空间都是可行的。</a:t>
            </a:r>
            <a:endParaRPr lang="en-US" altLang="zh-CN" dirty="0"/>
          </a:p>
          <a:p>
            <a:r>
              <a:rPr lang="en-US" altLang="zh-CN" dirty="0"/>
              <a:t>RGB</a:t>
            </a:r>
            <a:r>
              <a:rPr lang="zh-CN" altLang="en-US" dirty="0"/>
              <a:t>由三个分量构成，需要判断每种分量的贡献比例。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54" y="1690688"/>
            <a:ext cx="1561850" cy="4757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339" y="1690687"/>
            <a:ext cx="1577893" cy="48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2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dirty="0"/>
              <a:t>为什么使用</a:t>
            </a:r>
            <a:r>
              <a:rPr lang="en-US" altLang="zh-CN" dirty="0"/>
              <a:t>HSV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840453" cy="1944270"/>
          </a:xfrm>
        </p:spPr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HSV</a:t>
            </a:r>
            <a:r>
              <a:rPr lang="zh-CN" altLang="en-US" dirty="0"/>
              <a:t>，是因为</a:t>
            </a:r>
            <a:r>
              <a:rPr lang="en-US" altLang="zh-CN" dirty="0"/>
              <a:t>H</a:t>
            </a:r>
            <a:r>
              <a:rPr lang="zh-CN" altLang="en-US" dirty="0"/>
              <a:t>代表的色调基本上可以确定某种颜色，再结合饱和度和亮度信息判断大于某一个阈值（这里是</a:t>
            </a:r>
            <a:r>
              <a:rPr lang="en-US" altLang="zh-CN" dirty="0"/>
              <a:t>40</a:t>
            </a:r>
            <a:r>
              <a:rPr lang="zh-CN" altLang="en-US" dirty="0"/>
              <a:t>到</a:t>
            </a:r>
            <a:r>
              <a:rPr lang="en-US" altLang="zh-CN" dirty="0"/>
              <a:t>255</a:t>
            </a:r>
            <a:r>
              <a:rPr lang="zh-CN" altLang="en-US" dirty="0"/>
              <a:t>）。</a:t>
            </a:r>
            <a:endParaRPr lang="en-US" altLang="zh-CN" dirty="0"/>
          </a:p>
          <a:p>
            <a:pPr latinLnBrk="1"/>
            <a:r>
              <a:rPr lang="pt-BR" altLang="zh-CN" dirty="0"/>
              <a:t>H:  0 — 180, S:  0 — 255, V:  0 — 255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1" y="4017543"/>
            <a:ext cx="9181098" cy="22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4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906</Words>
  <Application>Microsoft Office PowerPoint</Application>
  <PresentationFormat>Widescreen</PresentationFormat>
  <Paragraphs>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Find Area Demo</vt:lpstr>
      <vt:lpstr>目录</vt:lpstr>
      <vt:lpstr>边缘检测（canny、sobel、laplacian）</vt:lpstr>
      <vt:lpstr>Canny算子简介</vt:lpstr>
      <vt:lpstr>轮廓检测</vt:lpstr>
      <vt:lpstr>颜色检出</vt:lpstr>
      <vt:lpstr>HSV简介</vt:lpstr>
      <vt:lpstr>为什么使用HSV</vt:lpstr>
      <vt:lpstr>为什么使用HSV</vt:lpstr>
      <vt:lpstr>识别方法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Area Demo</dc:title>
  <dc:creator>Zhu, DeYun</dc:creator>
  <cp:lastModifiedBy>Zhu, DeYun</cp:lastModifiedBy>
  <cp:revision>15</cp:revision>
  <dcterms:created xsi:type="dcterms:W3CDTF">2018-08-20T09:04:20Z</dcterms:created>
  <dcterms:modified xsi:type="dcterms:W3CDTF">2018-08-21T03:01:41Z</dcterms:modified>
</cp:coreProperties>
</file>