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1pPr>
    <a:lvl2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2pPr>
    <a:lvl3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3pPr>
    <a:lvl4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4pPr>
    <a:lvl5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5pPr>
    <a:lvl6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6pPr>
    <a:lvl7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7pPr>
    <a:lvl8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8pPr>
    <a:lvl9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 d="1"/>
          <a:sy n="1" d="1"/>
        </p:scale>
        <p:origin x="0" y="0"/>
      </p:cViewPr>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8" name=""/>
        <p:cNvGrpSpPr/>
        <p:nvPr/>
      </p:nvGrpSpPr>
      <p:grpSpPr>
        <a:xfrm>
          <a:off x="0" y="0"/>
          <a:ext cx="0" cy="0"/>
          <a:chOff x="0" y="0"/>
          <a:chExt cx="0" cy="0"/>
        </a:xfrm>
      </p:grpSpPr>
      <p:sp>
        <p:nvSpPr>
          <p:cNvPr id="1048864" name="Shape 139"/>
          <p:cNvSpPr/>
          <p:nvPr>
            <p:ph type="sldImg"/>
          </p:nvPr>
        </p:nvSpPr>
        <p:spPr>
          <a:xfrm>
            <a:off x="1143000" y="685800"/>
            <a:ext cx="4572000" cy="3429000"/>
          </a:xfrm>
          <a:prstGeom prst="rect">
            <a:avLst/>
          </a:prstGeom>
        </p:spPr>
        <p:txBody>
          <a:bodyPr/>
          <a:p/>
        </p:txBody>
      </p:sp>
      <p:sp>
        <p:nvSpPr>
          <p:cNvPr id="1048865" name="Shape 140"/>
          <p:cNvSpPr/>
          <p:nvPr>
            <p:ph type="body" sz="quarter" idx="1"/>
          </p:nvPr>
        </p:nvSpPr>
        <p:spPr>
          <a:xfrm>
            <a:off x="914400" y="4343400"/>
            <a:ext cx="5029200" cy="4114800"/>
          </a:xfrm>
          <a:prstGeom prst="rect">
            <a:avLst/>
          </a:prstGeom>
        </p:spPr>
        <p:txBody>
          <a:bodyPr/>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j-lt"/>
        <a:ea typeface="+mj-ea"/>
        <a:cs typeface="+mj-cs"/>
        <a:sym typeface="Helvetica Neue"/>
      </a:defRPr>
    </a:lvl1pPr>
    <a:lvl2pPr indent="228600" defTabSz="457200" latinLnBrk="0">
      <a:lnSpc>
        <a:spcPct val="118000"/>
      </a:lnSpc>
      <a:defRPr sz="2200">
        <a:latin typeface="+mj-lt"/>
        <a:ea typeface="+mj-ea"/>
        <a:cs typeface="+mj-cs"/>
        <a:sym typeface="Helvetica Neue"/>
      </a:defRPr>
    </a:lvl2pPr>
    <a:lvl3pPr indent="457200" defTabSz="457200" latinLnBrk="0">
      <a:lnSpc>
        <a:spcPct val="118000"/>
      </a:lnSpc>
      <a:defRPr sz="2200">
        <a:latin typeface="+mj-lt"/>
        <a:ea typeface="+mj-ea"/>
        <a:cs typeface="+mj-cs"/>
        <a:sym typeface="Helvetica Neue"/>
      </a:defRPr>
    </a:lvl3pPr>
    <a:lvl4pPr indent="685800" defTabSz="457200" latinLnBrk="0">
      <a:lnSpc>
        <a:spcPct val="118000"/>
      </a:lnSpc>
      <a:defRPr sz="2200">
        <a:latin typeface="+mj-lt"/>
        <a:ea typeface="+mj-ea"/>
        <a:cs typeface="+mj-cs"/>
        <a:sym typeface="Helvetica Neue"/>
      </a:defRPr>
    </a:lvl4pPr>
    <a:lvl5pPr indent="914400" defTabSz="457200" latinLnBrk="0">
      <a:lnSpc>
        <a:spcPct val="118000"/>
      </a:lnSpc>
      <a:defRPr sz="2200">
        <a:latin typeface="+mj-lt"/>
        <a:ea typeface="+mj-ea"/>
        <a:cs typeface="+mj-cs"/>
        <a:sym typeface="Helvetica Neue"/>
      </a:defRPr>
    </a:lvl5pPr>
    <a:lvl6pPr indent="1143000" defTabSz="457200" latinLnBrk="0">
      <a:lnSpc>
        <a:spcPct val="118000"/>
      </a:lnSpc>
      <a:defRPr sz="2200">
        <a:latin typeface="+mj-lt"/>
        <a:ea typeface="+mj-ea"/>
        <a:cs typeface="+mj-cs"/>
        <a:sym typeface="Helvetica Neue"/>
      </a:defRPr>
    </a:lvl6pPr>
    <a:lvl7pPr indent="1371600" defTabSz="457200" latinLnBrk="0">
      <a:lnSpc>
        <a:spcPct val="118000"/>
      </a:lnSpc>
      <a:defRPr sz="2200">
        <a:latin typeface="+mj-lt"/>
        <a:ea typeface="+mj-ea"/>
        <a:cs typeface="+mj-cs"/>
        <a:sym typeface="Helvetica Neue"/>
      </a:defRPr>
    </a:lvl7pPr>
    <a:lvl8pPr indent="1600200" defTabSz="457200" latinLnBrk="0">
      <a:lnSpc>
        <a:spcPct val="118000"/>
      </a:lnSpc>
      <a:defRPr sz="2200">
        <a:latin typeface="+mj-lt"/>
        <a:ea typeface="+mj-ea"/>
        <a:cs typeface="+mj-cs"/>
        <a:sym typeface="Helvetica Neue"/>
      </a:defRPr>
    </a:lvl8pPr>
    <a:lvl9pPr indent="1828800" defTabSz="457200" latinLnBrk="0">
      <a:lnSpc>
        <a:spcPct val="118000"/>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目录页">
    <p:spTree>
      <p:nvGrpSpPr>
        <p:cNvPr id="43" name=""/>
        <p:cNvGrpSpPr/>
        <p:nvPr/>
      </p:nvGrpSpPr>
      <p:grpSpPr>
        <a:xfrm>
          <a:off x="0" y="0"/>
          <a:ext cx="0" cy="0"/>
          <a:chOff x="0" y="0"/>
          <a:chExt cx="0" cy="0"/>
        </a:xfrm>
      </p:grpSpPr>
      <p:sp>
        <p:nvSpPr>
          <p:cNvPr id="1048586"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23" name=""/>
        <p:cNvGrpSpPr/>
        <p:nvPr/>
      </p:nvGrpSpPr>
      <p:grpSpPr>
        <a:xfrm>
          <a:off x="0" y="0"/>
          <a:ext cx="0" cy="0"/>
          <a:chOff x="0" y="0"/>
          <a:chExt cx="0" cy="0"/>
        </a:xfrm>
      </p:grpSpPr>
      <p:sp>
        <p:nvSpPr>
          <p:cNvPr id="1048583"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目录页 拷贝">
    <p:bg>
      <p:bgPr>
        <a:solidFill>
          <a:srgbClr val="0D1021"/>
        </a:solidFill>
        <a:effectLst/>
      </p:bgPr>
    </p:bg>
    <p:spTree>
      <p:nvGrpSpPr>
        <p:cNvPr id="84" name=""/>
        <p:cNvGrpSpPr/>
        <p:nvPr/>
      </p:nvGrpSpPr>
      <p:grpSpPr>
        <a:xfrm>
          <a:off x="0" y="0"/>
          <a:ext cx="0" cy="0"/>
          <a:chOff x="0" y="0"/>
          <a:chExt cx="0" cy="0"/>
        </a:xfrm>
      </p:grpSpPr>
      <p:sp>
        <p:nvSpPr>
          <p:cNvPr id="1048840" name="三角形"/>
          <p:cNvSpPr/>
          <p:nvPr/>
        </p:nvSpPr>
        <p:spPr>
          <a:xfrm rot="13500000">
            <a:off x="-1224982" y="488108"/>
            <a:ext cx="2432006" cy="2444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alpha val="9514"/>
            </a:srgbClr>
          </a:solidFill>
          <a:ln w="12700">
            <a:miter lim="400000"/>
          </a:ln>
        </p:spPr>
        <p:txBody>
          <a:bodyPr lIns="35717" tIns="35717" rIns="35717" bIns="35717" anchor="ctr"/>
          <a:p/>
        </p:txBody>
      </p:sp>
      <p:sp>
        <p:nvSpPr>
          <p:cNvPr id="1048841" name="三角形"/>
          <p:cNvSpPr/>
          <p:nvPr/>
        </p:nvSpPr>
        <p:spPr>
          <a:xfrm rot="13500000">
            <a:off x="-1937639" y="1746725"/>
            <a:ext cx="3364549" cy="33645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ln w="508000">
            <a:solidFill>
              <a:srgbClr val="FFFFFF">
                <a:alpha val="50080"/>
              </a:srgbClr>
            </a:solidFill>
            <a:miter lim="400000"/>
          </a:ln>
        </p:spPr>
        <p:txBody>
          <a:bodyPr lIns="35717" tIns="35717" rIns="35717" bIns="35717" anchor="ctr"/>
          <a:p/>
        </p:txBody>
      </p:sp>
      <p:sp>
        <p:nvSpPr>
          <p:cNvPr id="1048842" name="三角形"/>
          <p:cNvSpPr/>
          <p:nvPr/>
        </p:nvSpPr>
        <p:spPr>
          <a:xfrm rot="13500000">
            <a:off x="-1212282" y="3917108"/>
            <a:ext cx="2432006" cy="2444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alpha val="10000"/>
            </a:srgbClr>
          </a:solidFill>
          <a:ln w="12700">
            <a:miter lim="400000"/>
          </a:ln>
        </p:spPr>
        <p:txBody>
          <a:bodyPr lIns="35717" tIns="35717" rIns="35717" bIns="35717" anchor="ctr"/>
          <a:p/>
        </p:txBody>
      </p:sp>
      <p:sp>
        <p:nvSpPr>
          <p:cNvPr id="1048843" name="矩形"/>
          <p:cNvSpPr/>
          <p:nvPr/>
        </p:nvSpPr>
        <p:spPr>
          <a:xfrm>
            <a:off x="12085091" y="0"/>
            <a:ext cx="132309" cy="6858001"/>
          </a:xfrm>
          <a:prstGeom prst="rect">
            <a:avLst/>
          </a:prstGeom>
          <a:solidFill>
            <a:srgbClr val="FFFFFF">
              <a:alpha val="30000"/>
            </a:srgbClr>
          </a:solidFill>
          <a:ln w="12700">
            <a:miter lim="400000"/>
          </a:ln>
        </p:spPr>
        <p:txBody>
          <a:bodyPr lIns="35717" tIns="35717" rIns="35717" bIns="35717" anchor="ctr"/>
          <a:p/>
        </p:txBody>
      </p:sp>
      <p:pic>
        <p:nvPicPr>
          <p:cNvPr id="2097207" name="汇旺财logo白.png" descr="汇旺财logo白.png"/>
          <p:cNvPicPr>
            <a:picLocks noChangeAspect="1"/>
          </p:cNvPicPr>
          <p:nvPr/>
        </p:nvPicPr>
        <p:blipFill>
          <a:blip r:embed="rId2"/>
          <a:stretch>
            <a:fillRect/>
          </a:stretch>
        </p:blipFill>
        <p:spPr>
          <a:xfrm>
            <a:off x="313718" y="3310334"/>
            <a:ext cx="1074293" cy="237331"/>
          </a:xfrm>
          <a:prstGeom prst="rect">
            <a:avLst/>
          </a:prstGeom>
          <a:ln w="12700">
            <a:miter lim="400000"/>
            <a:headEnd/>
            <a:tailEnd/>
          </a:ln>
        </p:spPr>
      </p:pic>
      <p:sp>
        <p:nvSpPr>
          <p:cNvPr id="1048844"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白色空白背景">
    <p:spTree>
      <p:nvGrpSpPr>
        <p:cNvPr id="52" name=""/>
        <p:cNvGrpSpPr/>
        <p:nvPr/>
      </p:nvGrpSpPr>
      <p:grpSpPr>
        <a:xfrm>
          <a:off x="0" y="0"/>
          <a:ext cx="0" cy="0"/>
          <a:chOff x="0" y="0"/>
          <a:chExt cx="0" cy="0"/>
        </a:xfrm>
      </p:grpSpPr>
      <p:sp>
        <p:nvSpPr>
          <p:cNvPr id="1048611" name="三角形"/>
          <p:cNvSpPr/>
          <p:nvPr/>
        </p:nvSpPr>
        <p:spPr>
          <a:xfrm rot="16200000">
            <a:off x="5319658" y="-2893"/>
            <a:ext cx="6863785" cy="6863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3E4D9A">
              <a:alpha val="1886"/>
            </a:srgbClr>
          </a:solidFill>
          <a:ln w="12700">
            <a:miter lim="400000"/>
          </a:ln>
        </p:spPr>
        <p:txBody>
          <a:bodyPr lIns="35717" tIns="35717" rIns="35717" bIns="35717" anchor="ctr"/>
          <a:p/>
        </p:txBody>
      </p:sp>
      <p:sp>
        <p:nvSpPr>
          <p:cNvPr id="1048612" name="三角形"/>
          <p:cNvSpPr/>
          <p:nvPr/>
        </p:nvSpPr>
        <p:spPr>
          <a:xfrm rot="5400000">
            <a:off x="-8478" y="7714"/>
            <a:ext cx="3189923" cy="3189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3E4D9A">
              <a:alpha val="1886"/>
            </a:srgbClr>
          </a:solidFill>
          <a:ln w="12700">
            <a:miter lim="400000"/>
          </a:ln>
        </p:spPr>
        <p:txBody>
          <a:bodyPr lIns="35717" tIns="35717" rIns="35717" bIns="35717" anchor="ctr"/>
          <a:p/>
        </p:txBody>
      </p:sp>
      <p:sp>
        <p:nvSpPr>
          <p:cNvPr id="1048613" name="三角形"/>
          <p:cNvSpPr/>
          <p:nvPr/>
        </p:nvSpPr>
        <p:spPr>
          <a:xfrm rot="5400000">
            <a:off x="-8449" y="-9182"/>
            <a:ext cx="2489092" cy="24890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3E4D9A">
              <a:alpha val="3000"/>
            </a:srgbClr>
          </a:solidFill>
          <a:ln w="12700">
            <a:miter lim="400000"/>
          </a:ln>
        </p:spPr>
        <p:txBody>
          <a:bodyPr lIns="35717" tIns="35717" rIns="35717" bIns="35717" anchor="ctr"/>
          <a:p/>
        </p:txBody>
      </p:sp>
      <p:sp>
        <p:nvSpPr>
          <p:cNvPr id="1048614" name="三角形"/>
          <p:cNvSpPr/>
          <p:nvPr/>
        </p:nvSpPr>
        <p:spPr>
          <a:xfrm rot="16200000">
            <a:off x="7081049" y="1750024"/>
            <a:ext cx="5119952" cy="51199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3E4D9A">
              <a:alpha val="3000"/>
            </a:srgbClr>
          </a:solidFill>
          <a:ln w="12700">
            <a:miter lim="400000"/>
          </a:ln>
        </p:spPr>
        <p:txBody>
          <a:bodyPr lIns="35717" tIns="35717" rIns="35717" bIns="35717" anchor="ctr"/>
          <a:p/>
        </p:txBody>
      </p:sp>
      <p:sp>
        <p:nvSpPr>
          <p:cNvPr id="1048615" name="正方形"/>
          <p:cNvSpPr/>
          <p:nvPr/>
        </p:nvSpPr>
        <p:spPr>
          <a:xfrm rot="2700000">
            <a:off x="102897" y="383041"/>
            <a:ext cx="441906" cy="441906"/>
          </a:xfrm>
          <a:prstGeom prst="rect">
            <a:avLst/>
          </a:prstGeom>
          <a:solidFill>
            <a:srgbClr val="D9DCEB"/>
          </a:solidFill>
          <a:ln w="12700">
            <a:miter lim="400000"/>
          </a:ln>
        </p:spPr>
        <p:txBody>
          <a:bodyPr lIns="35717" tIns="35717" rIns="35717" bIns="35717" anchor="ctr"/>
          <a:p/>
        </p:txBody>
      </p:sp>
      <p:pic>
        <p:nvPicPr>
          <p:cNvPr id="2097155" name="汇旺财logo.png" descr="汇旺财logo.png"/>
          <p:cNvPicPr>
            <a:picLocks noChangeAspect="1"/>
          </p:cNvPicPr>
          <p:nvPr/>
        </p:nvPicPr>
        <p:blipFill>
          <a:blip r:embed="rId2"/>
          <a:stretch>
            <a:fillRect/>
          </a:stretch>
        </p:blipFill>
        <p:spPr>
          <a:xfrm>
            <a:off x="10541329" y="483644"/>
            <a:ext cx="1089540" cy="240700"/>
          </a:xfrm>
          <a:prstGeom prst="rect">
            <a:avLst/>
          </a:prstGeom>
          <a:ln w="12700">
            <a:miter lim="400000"/>
            <a:headEnd/>
            <a:tailEnd/>
          </a:ln>
        </p:spPr>
      </p:pic>
      <p:sp>
        <p:nvSpPr>
          <p:cNvPr id="1048616" name="正方形"/>
          <p:cNvSpPr/>
          <p:nvPr/>
        </p:nvSpPr>
        <p:spPr>
          <a:xfrm rot="2700000">
            <a:off x="-228495" y="381849"/>
            <a:ext cx="444290" cy="444291"/>
          </a:xfrm>
          <a:prstGeom prst="rect">
            <a:avLst/>
          </a:prstGeom>
          <a:solidFill>
            <a:srgbClr val="3E4D9A"/>
          </a:solidFill>
          <a:ln w="12700">
            <a:miter lim="400000"/>
          </a:ln>
        </p:spPr>
        <p:txBody>
          <a:bodyPr lIns="35717" tIns="35717" rIns="35717" bIns="35717" anchor="ctr"/>
          <a:p/>
        </p:txBody>
      </p:sp>
      <p:sp>
        <p:nvSpPr>
          <p:cNvPr id="1048617" name="矩形"/>
          <p:cNvSpPr/>
          <p:nvPr/>
        </p:nvSpPr>
        <p:spPr>
          <a:xfrm>
            <a:off x="0" y="6814194"/>
            <a:ext cx="12192000" cy="43806"/>
          </a:xfrm>
          <a:prstGeom prst="rect">
            <a:avLst/>
          </a:prstGeom>
          <a:solidFill>
            <a:srgbClr val="3E4D9A"/>
          </a:solidFill>
          <a:ln w="12700">
            <a:miter lim="400000"/>
          </a:ln>
        </p:spPr>
        <p:txBody>
          <a:bodyPr lIns="35717" tIns="35717" rIns="35717" bIns="35717" anchor="ctr"/>
          <a:p/>
        </p:txBody>
      </p:sp>
      <p:sp>
        <p:nvSpPr>
          <p:cNvPr id="1048618"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深色空白背景">
    <p:bg>
      <p:bgPr>
        <a:solidFill>
          <a:srgbClr val="0D1021"/>
        </a:solidFill>
        <a:effectLst/>
      </p:bgPr>
    </p:bg>
    <p:spTree>
      <p:nvGrpSpPr>
        <p:cNvPr id="86" name=""/>
        <p:cNvGrpSpPr/>
        <p:nvPr/>
      </p:nvGrpSpPr>
      <p:grpSpPr>
        <a:xfrm>
          <a:off x="0" y="0"/>
          <a:ext cx="0" cy="0"/>
          <a:chOff x="0" y="0"/>
          <a:chExt cx="0" cy="0"/>
        </a:xfrm>
      </p:grpSpPr>
      <p:sp>
        <p:nvSpPr>
          <p:cNvPr id="1048849" name="三角形"/>
          <p:cNvSpPr/>
          <p:nvPr/>
        </p:nvSpPr>
        <p:spPr>
          <a:xfrm rot="16200000">
            <a:off x="5319658" y="-2893"/>
            <a:ext cx="6863785" cy="6863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alpha val="2000"/>
            </a:srgbClr>
          </a:solidFill>
          <a:ln w="12700">
            <a:miter lim="400000"/>
          </a:ln>
        </p:spPr>
        <p:txBody>
          <a:bodyPr lIns="35717" tIns="35717" rIns="35717" bIns="35717" anchor="ctr"/>
          <a:p/>
        </p:txBody>
      </p:sp>
      <p:sp>
        <p:nvSpPr>
          <p:cNvPr id="1048850" name="三角形"/>
          <p:cNvSpPr/>
          <p:nvPr/>
        </p:nvSpPr>
        <p:spPr>
          <a:xfrm rot="16200000">
            <a:off x="7081049" y="1750024"/>
            <a:ext cx="5119952" cy="51199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alpha val="3000"/>
            </a:srgbClr>
          </a:solidFill>
          <a:ln w="12700">
            <a:miter lim="400000"/>
          </a:ln>
        </p:spPr>
        <p:txBody>
          <a:bodyPr lIns="35717" tIns="35717" rIns="35717" bIns="35717" anchor="ctr"/>
          <a:p/>
        </p:txBody>
      </p:sp>
      <p:sp>
        <p:nvSpPr>
          <p:cNvPr id="1048851" name="三角形"/>
          <p:cNvSpPr/>
          <p:nvPr/>
        </p:nvSpPr>
        <p:spPr>
          <a:xfrm rot="5400000">
            <a:off x="-8478" y="7714"/>
            <a:ext cx="3189923" cy="3189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alpha val="2000"/>
            </a:srgbClr>
          </a:solidFill>
          <a:ln w="12700">
            <a:miter lim="400000"/>
          </a:ln>
        </p:spPr>
        <p:txBody>
          <a:bodyPr lIns="35717" tIns="35717" rIns="35717" bIns="35717" anchor="ctr"/>
          <a:p/>
        </p:txBody>
      </p:sp>
      <p:sp>
        <p:nvSpPr>
          <p:cNvPr id="1048852" name="三角形"/>
          <p:cNvSpPr/>
          <p:nvPr/>
        </p:nvSpPr>
        <p:spPr>
          <a:xfrm rot="5400000">
            <a:off x="-8449" y="-9182"/>
            <a:ext cx="2489092" cy="24890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alpha val="3000"/>
            </a:srgbClr>
          </a:solidFill>
          <a:ln w="12700">
            <a:miter lim="400000"/>
          </a:ln>
        </p:spPr>
        <p:txBody>
          <a:bodyPr lIns="35717" tIns="35717" rIns="35717" bIns="35717" anchor="ctr"/>
          <a:p/>
        </p:txBody>
      </p:sp>
      <p:sp>
        <p:nvSpPr>
          <p:cNvPr id="1048853" name="正方形"/>
          <p:cNvSpPr/>
          <p:nvPr/>
        </p:nvSpPr>
        <p:spPr>
          <a:xfrm rot="2700000">
            <a:off x="102897" y="383041"/>
            <a:ext cx="441906" cy="441906"/>
          </a:xfrm>
          <a:prstGeom prst="rect">
            <a:avLst/>
          </a:prstGeom>
          <a:solidFill>
            <a:srgbClr val="FFFFFF">
              <a:alpha val="20391"/>
            </a:srgbClr>
          </a:solidFill>
          <a:ln w="12700">
            <a:miter lim="400000"/>
          </a:ln>
        </p:spPr>
        <p:txBody>
          <a:bodyPr lIns="35717" tIns="35717" rIns="35717" bIns="35717" anchor="ctr"/>
          <a:p/>
        </p:txBody>
      </p:sp>
      <p:pic>
        <p:nvPicPr>
          <p:cNvPr id="2097209" name="汇旺财logo白.png" descr="汇旺财logo白.png"/>
          <p:cNvPicPr>
            <a:picLocks noChangeAspect="1"/>
          </p:cNvPicPr>
          <p:nvPr/>
        </p:nvPicPr>
        <p:blipFill>
          <a:blip r:embed="rId2"/>
          <a:stretch>
            <a:fillRect/>
          </a:stretch>
        </p:blipFill>
        <p:spPr>
          <a:xfrm>
            <a:off x="10550276" y="485329"/>
            <a:ext cx="1074293" cy="237331"/>
          </a:xfrm>
          <a:prstGeom prst="rect">
            <a:avLst/>
          </a:prstGeom>
          <a:ln w="12700">
            <a:miter lim="400000"/>
            <a:headEnd/>
            <a:tailEnd/>
          </a:ln>
        </p:spPr>
      </p:pic>
      <p:sp>
        <p:nvSpPr>
          <p:cNvPr id="1048854" name="正方形"/>
          <p:cNvSpPr/>
          <p:nvPr/>
        </p:nvSpPr>
        <p:spPr>
          <a:xfrm rot="2700000">
            <a:off x="-228495" y="381849"/>
            <a:ext cx="444290" cy="444291"/>
          </a:xfrm>
          <a:prstGeom prst="rect">
            <a:avLst/>
          </a:prstGeom>
          <a:solidFill>
            <a:srgbClr val="FFFFFF"/>
          </a:solidFill>
          <a:ln w="12700">
            <a:miter lim="400000"/>
          </a:ln>
        </p:spPr>
        <p:txBody>
          <a:bodyPr lIns="35717" tIns="35717" rIns="35717" bIns="35717" anchor="ctr"/>
          <a:p/>
        </p:txBody>
      </p:sp>
      <p:sp>
        <p:nvSpPr>
          <p:cNvPr id="1048855"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白色结束页">
    <p:spTree>
      <p:nvGrpSpPr>
        <p:cNvPr id="81" name=""/>
        <p:cNvGrpSpPr/>
        <p:nvPr/>
      </p:nvGrpSpPr>
      <p:grpSpPr>
        <a:xfrm>
          <a:off x="0" y="0"/>
          <a:ext cx="0" cy="0"/>
          <a:chOff x="0" y="0"/>
          <a:chExt cx="0" cy="0"/>
        </a:xfrm>
      </p:grpSpPr>
      <p:sp>
        <p:nvSpPr>
          <p:cNvPr id="1048817" name="矩形"/>
          <p:cNvSpPr/>
          <p:nvPr/>
        </p:nvSpPr>
        <p:spPr>
          <a:xfrm>
            <a:off x="0" y="0"/>
            <a:ext cx="12192000" cy="6858000"/>
          </a:xfrm>
          <a:prstGeom prst="rect">
            <a:avLst/>
          </a:prstGeom>
          <a:solidFill>
            <a:srgbClr val="FFFFFF"/>
          </a:solidFill>
          <a:ln w="12700">
            <a:miter lim="400000"/>
          </a:ln>
        </p:spPr>
        <p:txBody>
          <a:bodyPr lIns="35717" tIns="35717" rIns="35717" bIns="35717" anchor="ctr"/>
          <a:p/>
        </p:txBody>
      </p:sp>
      <p:sp>
        <p:nvSpPr>
          <p:cNvPr id="1048818" name="形状"/>
          <p:cNvSpPr/>
          <p:nvPr/>
        </p:nvSpPr>
        <p:spPr>
          <a:xfrm rot="2700000">
            <a:off x="3566685" y="5139021"/>
            <a:ext cx="5021177" cy="50211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271" y="0"/>
                </a:lnTo>
                <a:lnTo>
                  <a:pt x="21600" y="21600"/>
                </a:lnTo>
                <a:lnTo>
                  <a:pt x="0" y="20271"/>
                </a:lnTo>
                <a:lnTo>
                  <a:pt x="0" y="0"/>
                </a:lnTo>
                <a:close/>
              </a:path>
            </a:pathLst>
          </a:custGeom>
          <a:solidFill>
            <a:srgbClr val="3E4D9A">
              <a:alpha val="5998"/>
            </a:srgbClr>
          </a:solidFill>
          <a:ln w="12700">
            <a:miter lim="400000"/>
          </a:ln>
        </p:spPr>
        <p:txBody>
          <a:bodyPr lIns="35717" tIns="35717" rIns="35717" bIns="35717" anchor="ctr"/>
          <a:p/>
        </p:txBody>
      </p:sp>
      <p:sp>
        <p:nvSpPr>
          <p:cNvPr id="1048819" name="线条"/>
          <p:cNvSpPr/>
          <p:nvPr/>
        </p:nvSpPr>
        <p:spPr>
          <a:xfrm>
            <a:off x="-25400" y="3251200"/>
            <a:ext cx="2447721" cy="0"/>
          </a:xfrm>
          <a:prstGeom prst="line">
            <a:avLst/>
          </a:prstGeom>
          <a:ln w="25400">
            <a:solidFill>
              <a:srgbClr val="FFFFFF">
                <a:alpha val="40307"/>
              </a:srgbClr>
            </a:solidFill>
          </a:ln>
        </p:spPr>
        <p:txBody>
          <a:bodyPr lIns="45718" tIns="45718" rIns="45718" bIns="45718"/>
          <a:p/>
        </p:txBody>
      </p:sp>
      <p:sp>
        <p:nvSpPr>
          <p:cNvPr id="1048820" name="线条"/>
          <p:cNvSpPr/>
          <p:nvPr/>
        </p:nvSpPr>
        <p:spPr>
          <a:xfrm>
            <a:off x="9753600" y="3251200"/>
            <a:ext cx="2447721" cy="0"/>
          </a:xfrm>
          <a:prstGeom prst="line">
            <a:avLst/>
          </a:prstGeom>
          <a:ln w="25400">
            <a:solidFill>
              <a:srgbClr val="FFFFFF">
                <a:alpha val="40307"/>
              </a:srgbClr>
            </a:solidFill>
          </a:ln>
        </p:spPr>
        <p:txBody>
          <a:bodyPr lIns="45718" tIns="45718" rIns="45718" bIns="45718"/>
          <a:p/>
        </p:txBody>
      </p:sp>
      <p:sp>
        <p:nvSpPr>
          <p:cNvPr id="1048821" name="线条"/>
          <p:cNvSpPr/>
          <p:nvPr/>
        </p:nvSpPr>
        <p:spPr>
          <a:xfrm>
            <a:off x="2400300" y="3251200"/>
            <a:ext cx="2447720" cy="0"/>
          </a:xfrm>
          <a:prstGeom prst="line">
            <a:avLst/>
          </a:prstGeom>
          <a:ln w="25400">
            <a:solidFill>
              <a:srgbClr val="FFFFFF">
                <a:alpha val="9412"/>
              </a:srgbClr>
            </a:solidFill>
          </a:ln>
        </p:spPr>
        <p:txBody>
          <a:bodyPr lIns="45718" tIns="45718" rIns="45718" bIns="45718"/>
          <a:p/>
        </p:txBody>
      </p:sp>
      <p:sp>
        <p:nvSpPr>
          <p:cNvPr id="1048822" name="线条"/>
          <p:cNvSpPr/>
          <p:nvPr/>
        </p:nvSpPr>
        <p:spPr>
          <a:xfrm>
            <a:off x="7313510" y="3251200"/>
            <a:ext cx="2447721" cy="0"/>
          </a:xfrm>
          <a:prstGeom prst="line">
            <a:avLst/>
          </a:prstGeom>
          <a:ln w="25400">
            <a:solidFill>
              <a:srgbClr val="FFFFFF">
                <a:alpha val="9412"/>
              </a:srgbClr>
            </a:solidFill>
          </a:ln>
        </p:spPr>
        <p:txBody>
          <a:bodyPr lIns="45718" tIns="45718" rIns="45718" bIns="45718"/>
          <a:p/>
        </p:txBody>
      </p:sp>
      <p:sp>
        <p:nvSpPr>
          <p:cNvPr id="1048823" name="形状"/>
          <p:cNvSpPr/>
          <p:nvPr/>
        </p:nvSpPr>
        <p:spPr>
          <a:xfrm rot="2700000">
            <a:off x="-4623668" y="1917130"/>
            <a:ext cx="9209882" cy="92098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48" y="1288"/>
                </a:lnTo>
                <a:lnTo>
                  <a:pt x="21600" y="21600"/>
                </a:lnTo>
                <a:lnTo>
                  <a:pt x="0" y="20271"/>
                </a:lnTo>
                <a:lnTo>
                  <a:pt x="0" y="0"/>
                </a:lnTo>
                <a:close/>
              </a:path>
            </a:pathLst>
          </a:custGeom>
          <a:solidFill>
            <a:srgbClr val="3E4D9A">
              <a:alpha val="3368"/>
            </a:srgbClr>
          </a:solidFill>
          <a:ln w="12700">
            <a:miter lim="400000"/>
          </a:ln>
        </p:spPr>
        <p:txBody>
          <a:bodyPr lIns="35717" tIns="35717" rIns="35717" bIns="35717" anchor="ctr"/>
          <a:p/>
        </p:txBody>
      </p:sp>
      <p:sp>
        <p:nvSpPr>
          <p:cNvPr id="1048824" name="形状"/>
          <p:cNvSpPr/>
          <p:nvPr/>
        </p:nvSpPr>
        <p:spPr>
          <a:xfrm rot="18566437">
            <a:off x="7858724" y="1668734"/>
            <a:ext cx="9255167" cy="89758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49" y="759"/>
                </a:lnTo>
                <a:lnTo>
                  <a:pt x="21600" y="21600"/>
                </a:lnTo>
                <a:lnTo>
                  <a:pt x="106" y="20236"/>
                </a:lnTo>
                <a:lnTo>
                  <a:pt x="0" y="0"/>
                </a:lnTo>
                <a:close/>
              </a:path>
            </a:pathLst>
          </a:custGeom>
          <a:solidFill>
            <a:srgbClr val="3E4D9A">
              <a:alpha val="3368"/>
            </a:srgbClr>
          </a:solidFill>
          <a:ln w="12700">
            <a:miter lim="400000"/>
          </a:ln>
        </p:spPr>
        <p:txBody>
          <a:bodyPr lIns="35717" tIns="35717" rIns="35717" bIns="35717" anchor="ctr"/>
          <a:p/>
        </p:txBody>
      </p:sp>
      <p:sp>
        <p:nvSpPr>
          <p:cNvPr id="1048825" name="线条"/>
          <p:cNvSpPr/>
          <p:nvPr/>
        </p:nvSpPr>
        <p:spPr>
          <a:xfrm>
            <a:off x="-25400" y="3251200"/>
            <a:ext cx="2447721" cy="0"/>
          </a:xfrm>
          <a:prstGeom prst="line">
            <a:avLst/>
          </a:prstGeom>
          <a:ln w="25400">
            <a:solidFill>
              <a:srgbClr val="3E4D9A">
                <a:alpha val="40307"/>
              </a:srgbClr>
            </a:solidFill>
          </a:ln>
        </p:spPr>
        <p:txBody>
          <a:bodyPr lIns="45718" tIns="45718" rIns="45718" bIns="45718"/>
          <a:p/>
        </p:txBody>
      </p:sp>
      <p:sp>
        <p:nvSpPr>
          <p:cNvPr id="1048826" name="线条"/>
          <p:cNvSpPr/>
          <p:nvPr/>
        </p:nvSpPr>
        <p:spPr>
          <a:xfrm>
            <a:off x="9753600" y="3251200"/>
            <a:ext cx="2447721" cy="0"/>
          </a:xfrm>
          <a:prstGeom prst="line">
            <a:avLst/>
          </a:prstGeom>
          <a:ln w="25400">
            <a:solidFill>
              <a:srgbClr val="3E4D9A">
                <a:alpha val="40307"/>
              </a:srgbClr>
            </a:solidFill>
          </a:ln>
        </p:spPr>
        <p:txBody>
          <a:bodyPr lIns="45718" tIns="45718" rIns="45718" bIns="45718"/>
          <a:p/>
        </p:txBody>
      </p:sp>
      <p:sp>
        <p:nvSpPr>
          <p:cNvPr id="1048827" name="线条"/>
          <p:cNvSpPr/>
          <p:nvPr/>
        </p:nvSpPr>
        <p:spPr>
          <a:xfrm>
            <a:off x="2146300" y="3251200"/>
            <a:ext cx="2036145" cy="0"/>
          </a:xfrm>
          <a:prstGeom prst="line">
            <a:avLst/>
          </a:prstGeom>
          <a:ln w="25400">
            <a:solidFill>
              <a:srgbClr val="3E4D9A">
                <a:alpha val="6412"/>
              </a:srgbClr>
            </a:solidFill>
          </a:ln>
        </p:spPr>
        <p:txBody>
          <a:bodyPr lIns="45718" tIns="45718" rIns="45718" bIns="45718"/>
          <a:p/>
        </p:txBody>
      </p:sp>
      <p:sp>
        <p:nvSpPr>
          <p:cNvPr id="1048828" name="线条"/>
          <p:cNvSpPr/>
          <p:nvPr/>
        </p:nvSpPr>
        <p:spPr>
          <a:xfrm>
            <a:off x="7979085" y="3251200"/>
            <a:ext cx="2036145" cy="0"/>
          </a:xfrm>
          <a:prstGeom prst="line">
            <a:avLst/>
          </a:prstGeom>
          <a:ln w="25400">
            <a:solidFill>
              <a:srgbClr val="3E4D9A">
                <a:alpha val="6412"/>
              </a:srgbClr>
            </a:solidFill>
          </a:ln>
        </p:spPr>
        <p:txBody>
          <a:bodyPr lIns="45718" tIns="45718" rIns="45718" bIns="45718"/>
          <a:p/>
        </p:txBody>
      </p:sp>
      <p:sp>
        <p:nvSpPr>
          <p:cNvPr id="1048829"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深色结束页">
    <p:spTree>
      <p:nvGrpSpPr>
        <p:cNvPr id="83" name=""/>
        <p:cNvGrpSpPr/>
        <p:nvPr/>
      </p:nvGrpSpPr>
      <p:grpSpPr>
        <a:xfrm>
          <a:off x="0" y="0"/>
          <a:ext cx="0" cy="0"/>
          <a:chOff x="0" y="0"/>
          <a:chExt cx="0" cy="0"/>
        </a:xfrm>
      </p:grpSpPr>
      <p:sp>
        <p:nvSpPr>
          <p:cNvPr id="1048832" name="矩形"/>
          <p:cNvSpPr/>
          <p:nvPr/>
        </p:nvSpPr>
        <p:spPr>
          <a:xfrm>
            <a:off x="0" y="0"/>
            <a:ext cx="12192000" cy="6858000"/>
          </a:xfrm>
          <a:prstGeom prst="rect">
            <a:avLst/>
          </a:prstGeom>
          <a:solidFill>
            <a:srgbClr val="3E4D9A">
              <a:alpha val="95934"/>
            </a:srgbClr>
          </a:solidFill>
          <a:ln w="12700">
            <a:miter lim="400000"/>
          </a:ln>
        </p:spPr>
        <p:txBody>
          <a:bodyPr lIns="35717" tIns="35717" rIns="35717" bIns="35717" anchor="ctr"/>
          <a:p/>
        </p:txBody>
      </p:sp>
      <p:sp>
        <p:nvSpPr>
          <p:cNvPr id="1048833" name="形状"/>
          <p:cNvSpPr/>
          <p:nvPr/>
        </p:nvSpPr>
        <p:spPr>
          <a:xfrm rot="2700000">
            <a:off x="1472332" y="-4229670"/>
            <a:ext cx="9209882" cy="92098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271" y="0"/>
                </a:lnTo>
                <a:lnTo>
                  <a:pt x="21600" y="21600"/>
                </a:lnTo>
                <a:lnTo>
                  <a:pt x="0" y="20271"/>
                </a:lnTo>
                <a:lnTo>
                  <a:pt x="0" y="0"/>
                </a:lnTo>
                <a:close/>
              </a:path>
            </a:pathLst>
          </a:custGeom>
          <a:solidFill>
            <a:srgbClr val="3E4D9A"/>
          </a:solidFill>
          <a:ln w="12700">
            <a:miter lim="400000"/>
          </a:ln>
        </p:spPr>
        <p:txBody>
          <a:bodyPr lIns="35717" tIns="35717" rIns="35717" bIns="35717" anchor="ctr"/>
          <a:p/>
        </p:txBody>
      </p:sp>
      <p:sp>
        <p:nvSpPr>
          <p:cNvPr id="1048834" name="形状"/>
          <p:cNvSpPr/>
          <p:nvPr/>
        </p:nvSpPr>
        <p:spPr>
          <a:xfrm rot="2700000">
            <a:off x="3566685" y="5139021"/>
            <a:ext cx="5021177" cy="50211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271" y="0"/>
                </a:lnTo>
                <a:lnTo>
                  <a:pt x="21600" y="21600"/>
                </a:lnTo>
                <a:lnTo>
                  <a:pt x="0" y="20271"/>
                </a:lnTo>
                <a:lnTo>
                  <a:pt x="0" y="0"/>
                </a:lnTo>
                <a:close/>
              </a:path>
            </a:pathLst>
          </a:custGeom>
          <a:solidFill>
            <a:srgbClr val="FFFFFF">
              <a:alpha val="5000"/>
            </a:srgbClr>
          </a:solidFill>
          <a:ln w="12700">
            <a:miter lim="400000"/>
          </a:ln>
        </p:spPr>
        <p:txBody>
          <a:bodyPr lIns="35717" tIns="35717" rIns="35717" bIns="35717" anchor="ctr"/>
          <a:p/>
        </p:txBody>
      </p:sp>
      <p:sp>
        <p:nvSpPr>
          <p:cNvPr id="1048835" name="线条"/>
          <p:cNvSpPr/>
          <p:nvPr/>
        </p:nvSpPr>
        <p:spPr>
          <a:xfrm>
            <a:off x="-25400" y="3251200"/>
            <a:ext cx="2447721" cy="0"/>
          </a:xfrm>
          <a:prstGeom prst="line">
            <a:avLst/>
          </a:prstGeom>
          <a:ln w="25400">
            <a:solidFill>
              <a:srgbClr val="FFFFFF">
                <a:alpha val="40307"/>
              </a:srgbClr>
            </a:solidFill>
          </a:ln>
        </p:spPr>
        <p:txBody>
          <a:bodyPr lIns="45718" tIns="45718" rIns="45718" bIns="45718"/>
          <a:p/>
        </p:txBody>
      </p:sp>
      <p:sp>
        <p:nvSpPr>
          <p:cNvPr id="1048836" name="线条"/>
          <p:cNvSpPr/>
          <p:nvPr/>
        </p:nvSpPr>
        <p:spPr>
          <a:xfrm>
            <a:off x="9753600" y="3251200"/>
            <a:ext cx="2447721" cy="0"/>
          </a:xfrm>
          <a:prstGeom prst="line">
            <a:avLst/>
          </a:prstGeom>
          <a:ln w="25400">
            <a:solidFill>
              <a:srgbClr val="FFFFFF">
                <a:alpha val="40307"/>
              </a:srgbClr>
            </a:solidFill>
          </a:ln>
        </p:spPr>
        <p:txBody>
          <a:bodyPr lIns="45718" tIns="45718" rIns="45718" bIns="45718"/>
          <a:p/>
        </p:txBody>
      </p:sp>
      <p:sp>
        <p:nvSpPr>
          <p:cNvPr id="1048837" name="线条"/>
          <p:cNvSpPr/>
          <p:nvPr/>
        </p:nvSpPr>
        <p:spPr>
          <a:xfrm>
            <a:off x="2400300" y="3251200"/>
            <a:ext cx="2037616" cy="0"/>
          </a:xfrm>
          <a:prstGeom prst="line">
            <a:avLst/>
          </a:prstGeom>
          <a:ln w="25400">
            <a:solidFill>
              <a:srgbClr val="FFFFFF">
                <a:alpha val="9412"/>
              </a:srgbClr>
            </a:solidFill>
          </a:ln>
        </p:spPr>
        <p:txBody>
          <a:bodyPr lIns="45718" tIns="45718" rIns="45718" bIns="45718"/>
          <a:p/>
        </p:txBody>
      </p:sp>
      <p:sp>
        <p:nvSpPr>
          <p:cNvPr id="1048838" name="线条"/>
          <p:cNvSpPr/>
          <p:nvPr/>
        </p:nvSpPr>
        <p:spPr>
          <a:xfrm>
            <a:off x="7723614" y="3251200"/>
            <a:ext cx="2037617" cy="0"/>
          </a:xfrm>
          <a:prstGeom prst="line">
            <a:avLst/>
          </a:prstGeom>
          <a:ln w="25400">
            <a:solidFill>
              <a:srgbClr val="FFFFFF">
                <a:alpha val="9412"/>
              </a:srgbClr>
            </a:solidFill>
          </a:ln>
        </p:spPr>
        <p:txBody>
          <a:bodyPr lIns="45718" tIns="45718" rIns="45718" bIns="45718"/>
          <a:p/>
        </p:txBody>
      </p:sp>
      <p:sp>
        <p:nvSpPr>
          <p:cNvPr id="1048839"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深色结束页 拷贝">
    <p:spTree>
      <p:nvGrpSpPr>
        <p:cNvPr id="87" name=""/>
        <p:cNvGrpSpPr/>
        <p:nvPr/>
      </p:nvGrpSpPr>
      <p:grpSpPr>
        <a:xfrm>
          <a:off x="0" y="0"/>
          <a:ext cx="0" cy="0"/>
          <a:chOff x="0" y="0"/>
          <a:chExt cx="0" cy="0"/>
        </a:xfrm>
      </p:grpSpPr>
      <p:sp>
        <p:nvSpPr>
          <p:cNvPr id="1048856" name="矩形"/>
          <p:cNvSpPr/>
          <p:nvPr/>
        </p:nvSpPr>
        <p:spPr>
          <a:xfrm>
            <a:off x="0" y="0"/>
            <a:ext cx="12192000" cy="6858000"/>
          </a:xfrm>
          <a:prstGeom prst="rect">
            <a:avLst/>
          </a:prstGeom>
          <a:solidFill>
            <a:srgbClr val="0D1021">
              <a:alpha val="95934"/>
            </a:srgbClr>
          </a:solidFill>
          <a:ln w="12700">
            <a:miter lim="400000"/>
          </a:ln>
        </p:spPr>
        <p:txBody>
          <a:bodyPr lIns="35717" tIns="35717" rIns="35717" bIns="35717" anchor="ctr"/>
          <a:p/>
        </p:txBody>
      </p:sp>
      <p:sp>
        <p:nvSpPr>
          <p:cNvPr id="1048857" name="形状"/>
          <p:cNvSpPr/>
          <p:nvPr/>
        </p:nvSpPr>
        <p:spPr>
          <a:xfrm rot="2700000">
            <a:off x="1472332" y="-4229670"/>
            <a:ext cx="9209882" cy="92098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271" y="0"/>
                </a:lnTo>
                <a:lnTo>
                  <a:pt x="21600" y="21600"/>
                </a:lnTo>
                <a:lnTo>
                  <a:pt x="0" y="20271"/>
                </a:lnTo>
                <a:lnTo>
                  <a:pt x="0" y="0"/>
                </a:lnTo>
                <a:close/>
              </a:path>
            </a:pathLst>
          </a:custGeom>
          <a:solidFill>
            <a:srgbClr val="0D1021"/>
          </a:solidFill>
          <a:ln w="12700">
            <a:miter lim="400000"/>
          </a:ln>
        </p:spPr>
        <p:txBody>
          <a:bodyPr lIns="35717" tIns="35717" rIns="35717" bIns="35717" anchor="ctr"/>
          <a:p/>
        </p:txBody>
      </p:sp>
      <p:sp>
        <p:nvSpPr>
          <p:cNvPr id="1048858" name="形状"/>
          <p:cNvSpPr/>
          <p:nvPr/>
        </p:nvSpPr>
        <p:spPr>
          <a:xfrm rot="2700000">
            <a:off x="3566685" y="5139021"/>
            <a:ext cx="5021177" cy="50211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271" y="0"/>
                </a:lnTo>
                <a:lnTo>
                  <a:pt x="21600" y="21600"/>
                </a:lnTo>
                <a:lnTo>
                  <a:pt x="0" y="20271"/>
                </a:lnTo>
                <a:lnTo>
                  <a:pt x="0" y="0"/>
                </a:lnTo>
                <a:close/>
              </a:path>
            </a:pathLst>
          </a:custGeom>
          <a:solidFill>
            <a:srgbClr val="FFFFFF">
              <a:alpha val="5000"/>
            </a:srgbClr>
          </a:solidFill>
          <a:ln w="12700">
            <a:miter lim="400000"/>
          </a:ln>
        </p:spPr>
        <p:txBody>
          <a:bodyPr lIns="35717" tIns="35717" rIns="35717" bIns="35717" anchor="ctr"/>
          <a:p/>
        </p:txBody>
      </p:sp>
      <p:sp>
        <p:nvSpPr>
          <p:cNvPr id="1048859" name="线条"/>
          <p:cNvSpPr/>
          <p:nvPr/>
        </p:nvSpPr>
        <p:spPr>
          <a:xfrm>
            <a:off x="-25400" y="3251200"/>
            <a:ext cx="2447721" cy="0"/>
          </a:xfrm>
          <a:prstGeom prst="line">
            <a:avLst/>
          </a:prstGeom>
          <a:ln w="25400">
            <a:solidFill>
              <a:srgbClr val="FFFFFF">
                <a:alpha val="40307"/>
              </a:srgbClr>
            </a:solidFill>
          </a:ln>
        </p:spPr>
        <p:txBody>
          <a:bodyPr lIns="45718" tIns="45718" rIns="45718" bIns="45718"/>
          <a:p/>
        </p:txBody>
      </p:sp>
      <p:sp>
        <p:nvSpPr>
          <p:cNvPr id="1048860" name="线条"/>
          <p:cNvSpPr/>
          <p:nvPr/>
        </p:nvSpPr>
        <p:spPr>
          <a:xfrm>
            <a:off x="9753600" y="3251200"/>
            <a:ext cx="2447721" cy="0"/>
          </a:xfrm>
          <a:prstGeom prst="line">
            <a:avLst/>
          </a:prstGeom>
          <a:ln w="25400">
            <a:solidFill>
              <a:srgbClr val="FFFFFF">
                <a:alpha val="40307"/>
              </a:srgbClr>
            </a:solidFill>
          </a:ln>
        </p:spPr>
        <p:txBody>
          <a:bodyPr lIns="45718" tIns="45718" rIns="45718" bIns="45718"/>
          <a:p/>
        </p:txBody>
      </p:sp>
      <p:sp>
        <p:nvSpPr>
          <p:cNvPr id="1048861" name="线条"/>
          <p:cNvSpPr/>
          <p:nvPr/>
        </p:nvSpPr>
        <p:spPr>
          <a:xfrm>
            <a:off x="2400300" y="3251200"/>
            <a:ext cx="2037616" cy="0"/>
          </a:xfrm>
          <a:prstGeom prst="line">
            <a:avLst/>
          </a:prstGeom>
          <a:ln w="25400">
            <a:solidFill>
              <a:srgbClr val="FFFFFF">
                <a:alpha val="9412"/>
              </a:srgbClr>
            </a:solidFill>
          </a:ln>
        </p:spPr>
        <p:txBody>
          <a:bodyPr lIns="45718" tIns="45718" rIns="45718" bIns="45718"/>
          <a:p/>
        </p:txBody>
      </p:sp>
      <p:sp>
        <p:nvSpPr>
          <p:cNvPr id="1048862" name="线条"/>
          <p:cNvSpPr/>
          <p:nvPr/>
        </p:nvSpPr>
        <p:spPr>
          <a:xfrm>
            <a:off x="7723614" y="3251200"/>
            <a:ext cx="2037617" cy="0"/>
          </a:xfrm>
          <a:prstGeom prst="line">
            <a:avLst/>
          </a:prstGeom>
          <a:ln w="25400">
            <a:solidFill>
              <a:srgbClr val="FFFFFF">
                <a:alpha val="9412"/>
              </a:srgbClr>
            </a:solidFill>
          </a:ln>
        </p:spPr>
        <p:txBody>
          <a:bodyPr lIns="45718" tIns="45718" rIns="45718" bIns="45718"/>
          <a:p/>
        </p:txBody>
      </p:sp>
      <p:sp>
        <p:nvSpPr>
          <p:cNvPr id="1048863"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50" name=""/>
        <p:cNvGrpSpPr/>
        <p:nvPr/>
      </p:nvGrpSpPr>
      <p:grpSpPr>
        <a:xfrm>
          <a:off x="0" y="0"/>
          <a:ext cx="0" cy="0"/>
          <a:chOff x="0" y="0"/>
          <a:chExt cx="0" cy="0"/>
        </a:xfrm>
      </p:grpSpPr>
      <p:sp>
        <p:nvSpPr>
          <p:cNvPr id="1048604" name="正方形"/>
          <p:cNvSpPr/>
          <p:nvPr/>
        </p:nvSpPr>
        <p:spPr>
          <a:xfrm rot="2700000">
            <a:off x="3231967" y="-3800631"/>
            <a:ext cx="5728066" cy="5728066"/>
          </a:xfrm>
          <a:prstGeom prst="rect">
            <a:avLst/>
          </a:prstGeom>
          <a:solidFill>
            <a:srgbClr val="3E4D9A">
              <a:alpha val="7954"/>
            </a:srgbClr>
          </a:solidFill>
          <a:ln w="12700">
            <a:miter lim="400000"/>
          </a:ln>
        </p:spPr>
        <p:txBody>
          <a:bodyPr lIns="35717" tIns="35717" rIns="35717" bIns="35717" anchor="ctr"/>
          <a:p/>
        </p:txBody>
      </p:sp>
      <p:sp>
        <p:nvSpPr>
          <p:cNvPr id="1048605" name="正方形"/>
          <p:cNvSpPr/>
          <p:nvPr/>
        </p:nvSpPr>
        <p:spPr>
          <a:xfrm rot="2700000">
            <a:off x="5461000" y="1247801"/>
            <a:ext cx="1270000" cy="1270001"/>
          </a:xfrm>
          <a:prstGeom prst="rect">
            <a:avLst/>
          </a:prstGeom>
          <a:solidFill>
            <a:srgbClr val="3E4D9A"/>
          </a:solidFill>
          <a:ln w="12700">
            <a:miter lim="400000"/>
          </a:ln>
        </p:spPr>
        <p:txBody>
          <a:bodyPr lIns="35717" tIns="35717" rIns="35717" bIns="35717" anchor="ctr"/>
          <a:p/>
        </p:txBody>
      </p:sp>
      <p:sp>
        <p:nvSpPr>
          <p:cNvPr id="1048606" name="矩形"/>
          <p:cNvSpPr/>
          <p:nvPr/>
        </p:nvSpPr>
        <p:spPr>
          <a:xfrm>
            <a:off x="0" y="6493074"/>
            <a:ext cx="12192000" cy="364926"/>
          </a:xfrm>
          <a:prstGeom prst="rect">
            <a:avLst/>
          </a:prstGeom>
          <a:solidFill>
            <a:srgbClr val="3E4D9A"/>
          </a:solidFill>
          <a:ln w="12700">
            <a:miter lim="400000"/>
          </a:ln>
        </p:spPr>
        <p:txBody>
          <a:bodyPr lIns="35717" tIns="35717" rIns="35717" bIns="35717" anchor="ctr"/>
          <a:p/>
        </p:txBody>
      </p:sp>
      <p:pic>
        <p:nvPicPr>
          <p:cNvPr id="2097154" name="汇旺财logo白.png" descr="汇旺财logo白.png"/>
          <p:cNvPicPr>
            <a:picLocks noChangeAspect="1"/>
          </p:cNvPicPr>
          <p:nvPr/>
        </p:nvPicPr>
        <p:blipFill>
          <a:blip r:embed="rId2"/>
          <a:stretch>
            <a:fillRect/>
          </a:stretch>
        </p:blipFill>
        <p:spPr>
          <a:xfrm>
            <a:off x="131861" y="6576208"/>
            <a:ext cx="899240" cy="198659"/>
          </a:xfrm>
          <a:prstGeom prst="rect">
            <a:avLst/>
          </a:prstGeom>
          <a:ln w="12700">
            <a:miter lim="400000"/>
            <a:headEnd/>
            <a:tailEnd/>
          </a:ln>
        </p:spPr>
      </p:pic>
      <p:sp>
        <p:nvSpPr>
          <p:cNvPr id="1048607"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空白 拷贝 1">
    <p:bg>
      <p:bgPr>
        <a:solidFill>
          <a:srgbClr val="0E1223"/>
        </a:solidFill>
        <a:effectLst/>
      </p:bgPr>
    </p:bg>
    <p:spTree>
      <p:nvGrpSpPr>
        <p:cNvPr id="85" name=""/>
        <p:cNvGrpSpPr/>
        <p:nvPr/>
      </p:nvGrpSpPr>
      <p:grpSpPr>
        <a:xfrm>
          <a:off x="0" y="0"/>
          <a:ext cx="0" cy="0"/>
          <a:chOff x="0" y="0"/>
          <a:chExt cx="0" cy="0"/>
        </a:xfrm>
      </p:grpSpPr>
      <p:sp>
        <p:nvSpPr>
          <p:cNvPr id="1048845" name="正方形"/>
          <p:cNvSpPr/>
          <p:nvPr/>
        </p:nvSpPr>
        <p:spPr>
          <a:xfrm rot="2700000">
            <a:off x="3231967" y="-3800631"/>
            <a:ext cx="5728066" cy="5728066"/>
          </a:xfrm>
          <a:prstGeom prst="rect">
            <a:avLst/>
          </a:prstGeom>
          <a:solidFill>
            <a:srgbClr val="FFFFFF">
              <a:alpha val="8000"/>
            </a:srgbClr>
          </a:solidFill>
          <a:ln w="12700">
            <a:miter lim="400000"/>
          </a:ln>
        </p:spPr>
        <p:txBody>
          <a:bodyPr lIns="35717" tIns="35717" rIns="35717" bIns="35717" anchor="ctr"/>
          <a:p/>
        </p:txBody>
      </p:sp>
      <p:sp>
        <p:nvSpPr>
          <p:cNvPr id="1048846" name="正方形"/>
          <p:cNvSpPr/>
          <p:nvPr/>
        </p:nvSpPr>
        <p:spPr>
          <a:xfrm rot="2700000">
            <a:off x="5461000" y="1247801"/>
            <a:ext cx="1270000" cy="1270001"/>
          </a:xfrm>
          <a:prstGeom prst="rect">
            <a:avLst/>
          </a:prstGeom>
          <a:solidFill>
            <a:srgbClr val="FFFFFF"/>
          </a:solidFill>
          <a:ln w="12700">
            <a:miter lim="400000"/>
          </a:ln>
        </p:spPr>
        <p:txBody>
          <a:bodyPr lIns="35717" tIns="35717" rIns="35717" bIns="35717" anchor="ctr"/>
          <a:p/>
        </p:txBody>
      </p:sp>
      <p:sp>
        <p:nvSpPr>
          <p:cNvPr id="1048847" name="矩形"/>
          <p:cNvSpPr/>
          <p:nvPr/>
        </p:nvSpPr>
        <p:spPr>
          <a:xfrm>
            <a:off x="0" y="6493074"/>
            <a:ext cx="12192000" cy="364926"/>
          </a:xfrm>
          <a:prstGeom prst="rect">
            <a:avLst/>
          </a:prstGeom>
          <a:solidFill>
            <a:srgbClr val="FFFFFF">
              <a:alpha val="10000"/>
            </a:srgbClr>
          </a:solidFill>
          <a:ln w="12700">
            <a:miter lim="400000"/>
          </a:ln>
        </p:spPr>
        <p:txBody>
          <a:bodyPr lIns="35717" tIns="35717" rIns="35717" bIns="35717" anchor="ctr"/>
          <a:p/>
        </p:txBody>
      </p:sp>
      <p:pic>
        <p:nvPicPr>
          <p:cNvPr id="2097208" name="汇旺财logo白.png" descr="汇旺财logo白.png"/>
          <p:cNvPicPr>
            <a:picLocks noChangeAspect="1"/>
          </p:cNvPicPr>
          <p:nvPr/>
        </p:nvPicPr>
        <p:blipFill>
          <a:blip r:embed="rId2"/>
          <a:stretch>
            <a:fillRect/>
          </a:stretch>
        </p:blipFill>
        <p:spPr>
          <a:xfrm>
            <a:off x="131861" y="6576208"/>
            <a:ext cx="899240" cy="198659"/>
          </a:xfrm>
          <a:prstGeom prst="rect">
            <a:avLst/>
          </a:prstGeom>
          <a:ln w="12700">
            <a:miter lim="400000"/>
            <a:headEnd/>
            <a:tailEnd/>
          </a:ln>
        </p:spPr>
      </p:pic>
      <p:sp>
        <p:nvSpPr>
          <p:cNvPr id="1048848"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2" name=""/>
        <p:cNvGrpSpPr/>
        <p:nvPr/>
      </p:nvGrpSpPr>
      <p:grpSpPr>
        <a:xfrm>
          <a:off x="0" y="0"/>
          <a:ext cx="0" cy="0"/>
          <a:chOff x="0" y="0"/>
          <a:chExt cx="0" cy="0"/>
        </a:xfrm>
      </p:grpSpPr>
      <p:pic>
        <p:nvPicPr>
          <p:cNvPr id="2097152" name="汇旺财logo.png" descr="汇旺财logo.png"/>
          <p:cNvPicPr>
            <a:picLocks noChangeAspect="1"/>
          </p:cNvPicPr>
          <p:nvPr/>
        </p:nvPicPr>
        <p:blipFill>
          <a:blip r:embed="rId11"/>
          <a:stretch>
            <a:fillRect/>
          </a:stretch>
        </p:blipFill>
        <p:spPr>
          <a:xfrm>
            <a:off x="306094" y="3308650"/>
            <a:ext cx="1089540" cy="240700"/>
          </a:xfrm>
          <a:prstGeom prst="rect">
            <a:avLst/>
          </a:prstGeom>
          <a:ln w="12700">
            <a:miter lim="400000"/>
            <a:headEnd/>
            <a:tailEnd/>
          </a:ln>
        </p:spPr>
      </p:pic>
      <p:sp>
        <p:nvSpPr>
          <p:cNvPr id="1048576" name="三角形"/>
          <p:cNvSpPr/>
          <p:nvPr/>
        </p:nvSpPr>
        <p:spPr>
          <a:xfrm rot="13500000">
            <a:off x="-1224982" y="488108"/>
            <a:ext cx="2432006" cy="2444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D9DCEB"/>
          </a:solidFill>
          <a:ln w="12700">
            <a:miter lim="400000"/>
          </a:ln>
        </p:spPr>
        <p:txBody>
          <a:bodyPr lIns="35717" tIns="35717" rIns="35717" bIns="35717" anchor="ctr"/>
          <a:p/>
        </p:txBody>
      </p:sp>
      <p:sp>
        <p:nvSpPr>
          <p:cNvPr id="1048577" name="三角形"/>
          <p:cNvSpPr/>
          <p:nvPr/>
        </p:nvSpPr>
        <p:spPr>
          <a:xfrm rot="13500000">
            <a:off x="-1937639" y="1746725"/>
            <a:ext cx="3364549" cy="33645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ln w="508000">
            <a:solidFill>
              <a:srgbClr val="3E4D9A"/>
            </a:solidFill>
            <a:miter lim="400000"/>
          </a:ln>
        </p:spPr>
        <p:txBody>
          <a:bodyPr lIns="35717" tIns="35717" rIns="35717" bIns="35717" anchor="ctr"/>
          <a:p/>
        </p:txBody>
      </p:sp>
      <p:sp>
        <p:nvSpPr>
          <p:cNvPr id="1048578" name="三角形"/>
          <p:cNvSpPr/>
          <p:nvPr/>
        </p:nvSpPr>
        <p:spPr>
          <a:xfrm rot="13500000">
            <a:off x="-1212282" y="3917108"/>
            <a:ext cx="2432006" cy="2444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D9DCEB"/>
          </a:solidFill>
          <a:ln w="12700">
            <a:miter lim="400000"/>
          </a:ln>
        </p:spPr>
        <p:txBody>
          <a:bodyPr lIns="35717" tIns="35717" rIns="35717" bIns="35717" anchor="ctr"/>
          <a:p/>
        </p:txBody>
      </p:sp>
      <p:sp>
        <p:nvSpPr>
          <p:cNvPr id="1048579" name="矩形"/>
          <p:cNvSpPr/>
          <p:nvPr/>
        </p:nvSpPr>
        <p:spPr>
          <a:xfrm>
            <a:off x="12085091" y="0"/>
            <a:ext cx="132309" cy="6858001"/>
          </a:xfrm>
          <a:prstGeom prst="rect">
            <a:avLst/>
          </a:prstGeom>
          <a:solidFill>
            <a:srgbClr val="3E4D9A"/>
          </a:solidFill>
          <a:ln w="12700">
            <a:miter lim="400000"/>
          </a:ln>
        </p:spPr>
        <p:txBody>
          <a:bodyPr lIns="35717" tIns="35717" rIns="35717" bIns="35717" anchor="ctr"/>
          <a:p/>
        </p:txBody>
      </p:sp>
      <p:sp>
        <p:nvSpPr>
          <p:cNvPr id="1048580" name="标题文本"/>
          <p:cNvSpPr txBox="1"/>
          <p:nvPr>
            <p:ph type="title"/>
          </p:nvPr>
        </p:nvSpPr>
        <p:spPr>
          <a:xfrm>
            <a:off x="1826683" y="979211"/>
            <a:ext cx="9753601" cy="1249916"/>
          </a:xfrm>
          <a:prstGeom prst="rect">
            <a:avLst/>
          </a:prstGeom>
          <a:ln w="12700">
            <a:miter lim="400000"/>
          </a:ln>
        </p:spPr>
        <p:txBody>
          <a:bodyPr lIns="35717" tIns="35717" rIns="35717" bIns="35717" anchor="ctr">
            <a:normAutofit/>
          </a:bodyPr>
          <a:p>
            <a:r>
              <a:t>标题文本</a:t>
            </a:r>
          </a:p>
        </p:txBody>
      </p:sp>
      <p:sp>
        <p:nvSpPr>
          <p:cNvPr id="1048581" name="正文级别 1…"/>
          <p:cNvSpPr txBox="1"/>
          <p:nvPr>
            <p:ph type="body" idx="1"/>
          </p:nvPr>
        </p:nvSpPr>
        <p:spPr>
          <a:xfrm>
            <a:off x="6805083" y="2229126"/>
            <a:ext cx="4775201" cy="4380948"/>
          </a:xfrm>
          <a:prstGeom prst="rect">
            <a:avLst/>
          </a:prstGeom>
          <a:ln w="12700">
            <a:miter lim="400000"/>
          </a:ln>
        </p:spPr>
        <p:txBody>
          <a:bodyPr lIns="35717" tIns="35717" rIns="35717" bIns="35717" anchor="ctr">
            <a:normAutofit/>
          </a:bodyPr>
          <a:p>
            <a:r>
              <a:t>正文级别 1</a:t>
            </a:r>
          </a:p>
          <a:p>
            <a:pPr lvl="1"/>
            <a:r>
              <a:t>正文级别 2</a:t>
            </a:r>
          </a:p>
          <a:p>
            <a:pPr lvl="2"/>
            <a:r>
              <a:t>正文级别 3</a:t>
            </a:r>
          </a:p>
          <a:p>
            <a:pPr lvl="3"/>
            <a:r>
              <a:t>正文级别 4</a:t>
            </a:r>
          </a:p>
          <a:p>
            <a:pPr lvl="4"/>
            <a:r>
              <a:t>正文级别 5</a:t>
            </a:r>
          </a:p>
        </p:txBody>
      </p:sp>
      <p:sp>
        <p:nvSpPr>
          <p:cNvPr id="1048582" name="幻灯片编号"/>
          <p:cNvSpPr txBox="1"/>
          <p:nvPr>
            <p:ph type="sldNum" sz="quarter" idx="2"/>
          </p:nvPr>
        </p:nvSpPr>
        <p:spPr>
          <a:xfrm>
            <a:off x="5973877" y="6536531"/>
            <a:ext cx="239483" cy="232484"/>
          </a:xfrm>
          <a:prstGeom prst="rect">
            <a:avLst/>
          </a:prstGeom>
          <a:ln w="12700">
            <a:miter lim="400000"/>
          </a:ln>
        </p:spPr>
        <p:txBody>
          <a:bodyPr wrap="none" lIns="35717" tIns="35717" rIns="35717" bIns="35717">
            <a:spAutoFit/>
          </a:bodyPr>
          <a:lstStyle>
            <a:lvl1pPr>
              <a:defRPr sz="11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1pPr>
      <a:lvl2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2pPr>
      <a:lvl3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3pPr>
      <a:lvl4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4pPr>
      <a:lvl5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5pPr>
      <a:lvl6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6pPr>
      <a:lvl7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7pPr>
      <a:lvl8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8pPr>
      <a:lvl9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9pPr>
    </p:titleStyle>
    <p:bodyStyle>
      <a:lvl1pPr marL="3054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1pPr>
      <a:lvl2pPr marL="7499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2pPr>
      <a:lvl3pPr marL="11944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3pPr>
      <a:lvl4pPr marL="16389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4pPr>
      <a:lvl5pPr marL="20834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5pPr>
      <a:lvl6pPr marL="25279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6pPr>
      <a:lvl7pPr marL="29724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7pPr>
      <a:lvl8pPr marL="34169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8pPr>
      <a:lvl9pPr marL="38614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9pPr>
    </p:bodyStyle>
    <p:otherStyle>
      <a:lvl1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1pPr>
      <a:lvl2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2pPr>
      <a:lvl3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3pPr>
      <a:lvl4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4pPr>
      <a:lvl5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5pPr>
      <a:lvl6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6pPr>
      <a:lvl7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7pPr>
      <a:lvl8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8pPr>
      <a:lvl9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17.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27.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28.e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3.xml"/><Relationship Id="rId4" Type="http://schemas.openxmlformats.org/officeDocument/2006/relationships/image" Target="../media/image35.wmf"/><Relationship Id="rId3" Type="http://schemas.openxmlformats.org/officeDocument/2006/relationships/oleObject" Target="../embeddings/oleObject3.bin"/><Relationship Id="rId2" Type="http://schemas.openxmlformats.org/officeDocument/2006/relationships/image" Target="../media/image34.png"/><Relationship Id="rId1"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3.xml"/><Relationship Id="rId2" Type="http://schemas.openxmlformats.org/officeDocument/2006/relationships/image" Target="../media/image37.emf"/><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3.xml"/><Relationship Id="rId2" Type="http://schemas.openxmlformats.org/officeDocument/2006/relationships/image" Target="../media/image38.emf"/><Relationship Id="rId1"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0.png"/><Relationship Id="rId1" Type="http://schemas.openxmlformats.org/officeDocument/2006/relationships/image" Target="../media/image39.png"/></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3.xml"/><Relationship Id="rId2" Type="http://schemas.openxmlformats.org/officeDocument/2006/relationships/image" Target="../media/image41.wmf"/><Relationship Id="rId1" Type="http://schemas.openxmlformats.org/officeDocument/2006/relationships/package" Target="../embeddings/Document1.docx"/></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3.png"/><Relationship Id="rId1"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7" Type="http://schemas.openxmlformats.org/officeDocument/2006/relationships/slideLayout" Target="../slideLayouts/slideLayout3.xml"/><Relationship Id="rId16" Type="http://schemas.openxmlformats.org/officeDocument/2006/relationships/image" Target="../media/image22.png"/><Relationship Id="rId15" Type="http://schemas.openxmlformats.org/officeDocument/2006/relationships/image" Target="../media/image21.png"/><Relationship Id="rId14" Type="http://schemas.openxmlformats.org/officeDocument/2006/relationships/image" Target="../media/image20.png"/><Relationship Id="rId13" Type="http://schemas.openxmlformats.org/officeDocument/2006/relationships/image" Target="../media/image19.png"/><Relationship Id="rId12" Type="http://schemas.openxmlformats.org/officeDocument/2006/relationships/image" Target="../media/image18.png"/><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pic>
        <p:nvPicPr>
          <p:cNvPr id="2097153" name="封面.png" descr="封面.png"/>
          <p:cNvPicPr>
            <a:picLocks noChangeAspect="1"/>
          </p:cNvPicPr>
          <p:nvPr/>
        </p:nvPicPr>
        <p:blipFill>
          <a:blip r:embed="rId1"/>
          <a:stretch>
            <a:fillRect/>
          </a:stretch>
        </p:blipFill>
        <p:spPr>
          <a:xfrm>
            <a:off x="0" y="0"/>
            <a:ext cx="12192000" cy="6858000"/>
          </a:xfrm>
          <a:prstGeom prst="rect">
            <a:avLst/>
          </a:prstGeom>
          <a:ln w="12700">
            <a:miter lim="400000"/>
            <a:headEnd/>
            <a:tailEnd/>
          </a:ln>
        </p:spPr>
      </p:pic>
      <p:sp>
        <p:nvSpPr>
          <p:cNvPr id="1048584" name="汇商通盈2018年产品设计工作汇报"/>
          <p:cNvSpPr txBox="1"/>
          <p:nvPr/>
        </p:nvSpPr>
        <p:spPr>
          <a:xfrm>
            <a:off x="6291581" y="4115117"/>
            <a:ext cx="5024120" cy="532765"/>
          </a:xfrm>
          <a:prstGeom prst="rect">
            <a:avLst/>
          </a:prstGeom>
          <a:ln w="12700">
            <a:miter lim="400000"/>
          </a:ln>
        </p:spPr>
        <p:txBody>
          <a:bodyPr wrap="none" lIns="35717" tIns="35717" rIns="35717" bIns="35717" anchor="ctr">
            <a:spAutoFit/>
          </a:bodyPr>
          <a:lstStyle>
            <a:lvl1pPr algn="r">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移动支付银行卡收单入门讲解</a:t>
            </a:r>
            <a:endParaRPr lang="zh-CN" altLang="en-US"/>
          </a:p>
        </p:txBody>
      </p:sp>
      <p:sp>
        <p:nvSpPr>
          <p:cNvPr id="1048585" name="PPT副标题"/>
          <p:cNvSpPr txBox="1"/>
          <p:nvPr/>
        </p:nvSpPr>
        <p:spPr>
          <a:xfrm>
            <a:off x="10089516" y="4790284"/>
            <a:ext cx="1062035" cy="376234"/>
          </a:xfrm>
          <a:prstGeom prst="rect">
            <a:avLst/>
          </a:prstGeom>
          <a:ln w="12700">
            <a:miter lim="400000"/>
          </a:ln>
        </p:spPr>
        <p:txBody>
          <a:bodyPr wrap="none" lIns="35717" tIns="35717" rIns="35717" bIns="35717" anchor="ctr">
            <a:spAutoFit/>
          </a:bodyPr>
          <a:lstStyle>
            <a:lvl1pPr algn="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t>2018-10  </a:t>
            </a:r>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63" name="关于我们"/>
          <p:cNvSpPr txBox="1"/>
          <p:nvPr/>
        </p:nvSpPr>
        <p:spPr>
          <a:xfrm>
            <a:off x="723186" y="321323"/>
            <a:ext cx="366268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威富通</a:t>
            </a:r>
            <a:r>
              <a:rPr lang="en-US" altLang="zh-CN"/>
              <a:t>/</a:t>
            </a:r>
            <a:r>
              <a:rPr lang="zh-CN" altLang="en-US"/>
              <a:t>汇商</a:t>
            </a:r>
            <a:r>
              <a:rPr lang="zh-CN"/>
              <a:t>业务策略</a:t>
            </a:r>
            <a:endParaRPr lang="zh-CN"/>
          </a:p>
        </p:txBody>
      </p:sp>
      <p:grpSp>
        <p:nvGrpSpPr>
          <p:cNvPr id="62" name="组合 1"/>
          <p:cNvGrpSpPr/>
          <p:nvPr/>
        </p:nvGrpSpPr>
        <p:grpSpPr>
          <a:xfrm>
            <a:off x="1795145" y="1469390"/>
            <a:ext cx="9381490" cy="5124450"/>
            <a:chOff x="2860" y="1293"/>
            <a:chExt cx="33255" cy="19301"/>
          </a:xfrm>
        </p:grpSpPr>
        <p:sp>
          <p:nvSpPr>
            <p:cNvPr id="1048664" name="矩形 135"/>
            <p:cNvSpPr/>
            <p:nvPr/>
          </p:nvSpPr>
          <p:spPr>
            <a:xfrm>
              <a:off x="7487" y="1293"/>
              <a:ext cx="7977" cy="2027"/>
            </a:xfrm>
            <a:prstGeom prst="rect">
              <a:avLst/>
            </a:prstGeom>
            <a:ln>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p>
              <a:pPr algn="ctr"/>
              <a:endParaRPr kumimoji="1" lang="zh-CN" altLang="en-US" sz="1400">
                <a:latin typeface="微软雅黑" panose="020B0503020204020204" charset="-122"/>
                <a:ea typeface="微软雅黑" panose="020B0503020204020204" charset="-122"/>
                <a:cs typeface="微软雅黑" panose="020B0503020204020204" charset="-122"/>
              </a:endParaRPr>
            </a:p>
          </p:txBody>
        </p:sp>
        <p:sp>
          <p:nvSpPr>
            <p:cNvPr id="1048665" name="矩形 17"/>
            <p:cNvSpPr/>
            <p:nvPr/>
          </p:nvSpPr>
          <p:spPr>
            <a:xfrm>
              <a:off x="22193" y="10751"/>
              <a:ext cx="9950" cy="8922"/>
            </a:xfrm>
            <a:prstGeom prst="rect">
              <a:avLst/>
            </a:prstGeom>
            <a:ln>
              <a:solidFill>
                <a:srgbClr val="3481C9"/>
              </a:solidFill>
            </a:ln>
          </p:spPr>
          <p:style>
            <a:lnRef idx="2">
              <a:schemeClr val="accent6"/>
            </a:lnRef>
            <a:fillRef idx="1">
              <a:schemeClr val="lt1"/>
            </a:fillRef>
            <a:effectRef idx="0">
              <a:schemeClr val="accent6"/>
            </a:effectRef>
            <a:fontRef idx="minor">
              <a:schemeClr val="dk1"/>
            </a:fontRef>
          </p:style>
          <p:txBody>
            <a:bodyPr rtlCol="0" anchor="ctr"/>
            <a:p>
              <a:pPr algn="ctr"/>
              <a:endParaRPr kumimoji="1" lang="zh-CN" altLang="en-US" sz="1400" dirty="0">
                <a:latin typeface="微软雅黑" panose="020B0503020204020204" charset="-122"/>
                <a:ea typeface="微软雅黑" panose="020B0503020204020204" charset="-122"/>
                <a:cs typeface="微软雅黑" panose="020B0503020204020204" charset="-122"/>
              </a:endParaRPr>
            </a:p>
          </p:txBody>
        </p:sp>
        <p:sp>
          <p:nvSpPr>
            <p:cNvPr id="1048666" name="矩形 99"/>
            <p:cNvSpPr/>
            <p:nvPr/>
          </p:nvSpPr>
          <p:spPr>
            <a:xfrm>
              <a:off x="23666" y="11915"/>
              <a:ext cx="7975" cy="3330"/>
            </a:xfrm>
            <a:prstGeom prst="rect">
              <a:avLst/>
            </a:prstGeom>
            <a:ln>
              <a:solidFill>
                <a:srgbClr val="3481C9"/>
              </a:solidFill>
            </a:ln>
          </p:spPr>
          <p:style>
            <a:lnRef idx="2">
              <a:schemeClr val="accent6"/>
            </a:lnRef>
            <a:fillRef idx="1">
              <a:schemeClr val="lt1"/>
            </a:fillRef>
            <a:effectRef idx="0">
              <a:schemeClr val="accent6"/>
            </a:effectRef>
            <a:fontRef idx="minor">
              <a:schemeClr val="dk1"/>
            </a:fontRef>
          </p:style>
          <p:txBody>
            <a:bodyPr rtlCol="0" anchor="ctr"/>
            <a:p>
              <a:pPr algn="ctr"/>
              <a:endParaRPr kumimoji="1" lang="zh-CN" altLang="en-US" sz="1400" dirty="0">
                <a:latin typeface="微软雅黑" panose="020B0503020204020204" charset="-122"/>
                <a:ea typeface="微软雅黑" panose="020B0503020204020204" charset="-122"/>
                <a:cs typeface="微软雅黑" panose="020B0503020204020204" charset="-122"/>
              </a:endParaRPr>
            </a:p>
          </p:txBody>
        </p:sp>
        <p:sp>
          <p:nvSpPr>
            <p:cNvPr id="1048667" name="矩形 4"/>
            <p:cNvSpPr/>
            <p:nvPr/>
          </p:nvSpPr>
          <p:spPr>
            <a:xfrm>
              <a:off x="14541" y="4966"/>
              <a:ext cx="5243" cy="3080"/>
            </a:xfrm>
            <a:prstGeom prst="rect">
              <a:avLst/>
            </a:prstGeom>
            <a:solidFill>
              <a:srgbClr val="37A84F"/>
            </a:solidFill>
            <a:ln>
              <a:solidFill>
                <a:srgbClr val="37A8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800" dirty="0" smtClean="0">
                  <a:latin typeface="微软雅黑" panose="020B0503020204020204" charset="-122"/>
                  <a:ea typeface="微软雅黑" panose="020B0503020204020204" charset="-122"/>
                  <a:cs typeface="微软雅黑" panose="020B0503020204020204" charset="-122"/>
                </a:rPr>
                <a:t>以服务移动支为业务基础</a:t>
              </a:r>
              <a:endParaRPr kumimoji="1" lang="zh-CN" altLang="en-US" sz="1800" dirty="0" smtClean="0">
                <a:latin typeface="微软雅黑" panose="020B0503020204020204" charset="-122"/>
                <a:ea typeface="微软雅黑" panose="020B0503020204020204" charset="-122"/>
                <a:cs typeface="微软雅黑" panose="020B0503020204020204" charset="-122"/>
              </a:endParaRPr>
            </a:p>
          </p:txBody>
        </p:sp>
        <p:sp>
          <p:nvSpPr>
            <p:cNvPr id="1048668" name="矩形 5"/>
            <p:cNvSpPr/>
            <p:nvPr/>
          </p:nvSpPr>
          <p:spPr>
            <a:xfrm>
              <a:off x="22193" y="2318"/>
              <a:ext cx="9950" cy="75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kumimoji="1" lang="zh-CN" altLang="en-US" sz="1400" dirty="0">
                <a:latin typeface="微软雅黑" panose="020B0503020204020204" charset="-122"/>
                <a:ea typeface="微软雅黑" panose="020B0503020204020204" charset="-122"/>
                <a:cs typeface="微软雅黑" panose="020B0503020204020204" charset="-122"/>
              </a:endParaRPr>
            </a:p>
          </p:txBody>
        </p:sp>
        <p:sp>
          <p:nvSpPr>
            <p:cNvPr id="1048669" name="文本框 6"/>
            <p:cNvSpPr txBox="1"/>
            <p:nvPr/>
          </p:nvSpPr>
          <p:spPr>
            <a:xfrm>
              <a:off x="25782" y="2564"/>
              <a:ext cx="3926" cy="1155"/>
            </a:xfrm>
            <a:prstGeom prst="rect">
              <a:avLst/>
            </a:prstGeom>
            <a:noFill/>
          </p:spPr>
          <p:txBody>
            <a:bodyPr wrap="square" rtlCol="0">
              <a:spAutoFit/>
            </a:bodyPr>
            <a:p>
              <a:r>
                <a:rPr kumimoji="1" lang="zh-CN" altLang="en-US" sz="1400" dirty="0" smtClean="0">
                  <a:latin typeface="微软雅黑" panose="020B0503020204020204" charset="-122"/>
                  <a:ea typeface="微软雅黑" panose="020B0503020204020204" charset="-122"/>
                  <a:cs typeface="微软雅黑" panose="020B0503020204020204" charset="-122"/>
                </a:rPr>
                <a:t>核心产品线</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70" name="矩形 7"/>
            <p:cNvSpPr/>
            <p:nvPr/>
          </p:nvSpPr>
          <p:spPr>
            <a:xfrm>
              <a:off x="24196" y="3874"/>
              <a:ext cx="6960" cy="1435"/>
            </a:xfrm>
            <a:prstGeom prst="rect">
              <a:avLst/>
            </a:prstGeom>
            <a:solidFill>
              <a:srgbClr val="37A84F"/>
            </a:solidFill>
            <a:ln>
              <a:solidFill>
                <a:srgbClr val="37A8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移动支付服务平台</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71" name="矩形 8"/>
            <p:cNvSpPr/>
            <p:nvPr/>
          </p:nvSpPr>
          <p:spPr>
            <a:xfrm>
              <a:off x="24173" y="5789"/>
              <a:ext cx="6960" cy="1435"/>
            </a:xfrm>
            <a:prstGeom prst="rect">
              <a:avLst/>
            </a:prstGeom>
            <a:solidFill>
              <a:srgbClr val="37A84F"/>
            </a:solidFill>
            <a:ln>
              <a:solidFill>
                <a:srgbClr val="37A8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支付通道开放平台</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72" name="矩形 9"/>
            <p:cNvSpPr/>
            <p:nvPr/>
          </p:nvSpPr>
          <p:spPr>
            <a:xfrm>
              <a:off x="24195" y="7704"/>
              <a:ext cx="6960" cy="1435"/>
            </a:xfrm>
            <a:prstGeom prst="rect">
              <a:avLst/>
            </a:prstGeom>
            <a:solidFill>
              <a:srgbClr val="37A84F"/>
            </a:solidFill>
            <a:ln>
              <a:solidFill>
                <a:srgbClr val="37A8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收款终端</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cxnSp>
          <p:nvCxnSpPr>
            <p:cNvPr id="3145740" name="直线箭头连接符 13"/>
            <p:cNvCxnSpPr>
              <a:endCxn id="1048667" idx="0"/>
            </p:cNvCxnSpPr>
            <p:nvPr/>
          </p:nvCxnSpPr>
          <p:spPr>
            <a:xfrm>
              <a:off x="17163" y="2318"/>
              <a:ext cx="0" cy="2648"/>
            </a:xfrm>
            <a:prstGeom prst="straightConnector1">
              <a:avLst/>
            </a:prstGeom>
            <a:ln w="57150">
              <a:solidFill>
                <a:srgbClr val="37A84F"/>
              </a:solidFill>
              <a:tailEnd type="triangle"/>
            </a:ln>
          </p:spPr>
          <p:style>
            <a:lnRef idx="1">
              <a:schemeClr val="accent1"/>
            </a:lnRef>
            <a:fillRef idx="0">
              <a:schemeClr val="accent1"/>
            </a:fillRef>
            <a:effectRef idx="0">
              <a:schemeClr val="accent1"/>
            </a:effectRef>
            <a:fontRef idx="minor">
              <a:schemeClr val="tx1"/>
            </a:fontRef>
          </p:style>
        </p:cxnSp>
        <p:cxnSp>
          <p:nvCxnSpPr>
            <p:cNvPr id="3145741" name="直线箭头连接符 16"/>
            <p:cNvCxnSpPr>
              <a:stCxn id="1048667" idx="2"/>
            </p:cNvCxnSpPr>
            <p:nvPr/>
          </p:nvCxnSpPr>
          <p:spPr>
            <a:xfrm>
              <a:off x="17163" y="8046"/>
              <a:ext cx="0" cy="3094"/>
            </a:xfrm>
            <a:prstGeom prst="straightConnector1">
              <a:avLst/>
            </a:prstGeom>
            <a:ln w="57150">
              <a:solidFill>
                <a:srgbClr val="37A84F"/>
              </a:solidFill>
              <a:tailEnd type="triangle"/>
            </a:ln>
          </p:spPr>
          <p:style>
            <a:lnRef idx="1">
              <a:schemeClr val="accent1"/>
            </a:lnRef>
            <a:fillRef idx="0">
              <a:schemeClr val="accent1"/>
            </a:fillRef>
            <a:effectRef idx="0">
              <a:schemeClr val="accent1"/>
            </a:effectRef>
            <a:fontRef idx="minor">
              <a:schemeClr val="tx1"/>
            </a:fontRef>
          </p:style>
        </p:cxnSp>
        <p:sp>
          <p:nvSpPr>
            <p:cNvPr id="1048673" name="文本框 18"/>
            <p:cNvSpPr txBox="1"/>
            <p:nvPr/>
          </p:nvSpPr>
          <p:spPr>
            <a:xfrm>
              <a:off x="25782" y="10845"/>
              <a:ext cx="3926" cy="1155"/>
            </a:xfrm>
            <a:prstGeom prst="rect">
              <a:avLst/>
            </a:prstGeom>
            <a:noFill/>
          </p:spPr>
          <p:txBody>
            <a:bodyPr wrap="square" rtlCol="0">
              <a:spAutoFit/>
            </a:bodyPr>
            <a:p>
              <a:r>
                <a:rPr kumimoji="1" lang="zh-CN" altLang="en-US" sz="1400" dirty="0" smtClean="0">
                  <a:latin typeface="微软雅黑" panose="020B0503020204020204" charset="-122"/>
                  <a:ea typeface="微软雅黑" panose="020B0503020204020204" charset="-122"/>
                  <a:cs typeface="微软雅黑" panose="020B0503020204020204" charset="-122"/>
                </a:rPr>
                <a:t>增值产品线</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74" name="矩形 19"/>
            <p:cNvSpPr/>
            <p:nvPr/>
          </p:nvSpPr>
          <p:spPr>
            <a:xfrm>
              <a:off x="24196" y="12312"/>
              <a:ext cx="6960" cy="1149"/>
            </a:xfrm>
            <a:prstGeom prst="rect">
              <a:avLst/>
            </a:prstGeom>
            <a:solidFill>
              <a:srgbClr val="3481C9"/>
            </a:solidFill>
            <a:ln>
              <a:solidFill>
                <a:srgbClr val="348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移动广告</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cxnSp>
          <p:nvCxnSpPr>
            <p:cNvPr id="3145742" name="肘形连接符 22"/>
            <p:cNvCxnSpPr>
              <a:stCxn id="1048667" idx="1"/>
            </p:cNvCxnSpPr>
            <p:nvPr/>
          </p:nvCxnSpPr>
          <p:spPr>
            <a:xfrm rot="10800000" flipH="1" flipV="1">
              <a:off x="14541" y="6506"/>
              <a:ext cx="9125" cy="7173"/>
            </a:xfrm>
            <a:prstGeom prst="bentConnector3">
              <a:avLst>
                <a:gd name="adj1" fmla="val -9091"/>
              </a:avLst>
            </a:prstGeom>
            <a:ln w="57150">
              <a:solidFill>
                <a:srgbClr val="3481C9"/>
              </a:solidFill>
              <a:tailEnd type="triangle"/>
            </a:ln>
          </p:spPr>
          <p:style>
            <a:lnRef idx="1">
              <a:schemeClr val="accent1"/>
            </a:lnRef>
            <a:fillRef idx="0">
              <a:schemeClr val="accent1"/>
            </a:fillRef>
            <a:effectRef idx="0">
              <a:schemeClr val="accent1"/>
            </a:effectRef>
            <a:fontRef idx="minor">
              <a:schemeClr val="tx1"/>
            </a:fontRef>
          </p:style>
        </p:cxnSp>
        <p:sp>
          <p:nvSpPr>
            <p:cNvPr id="1048675" name="文本框 26"/>
            <p:cNvSpPr txBox="1"/>
            <p:nvPr/>
          </p:nvSpPr>
          <p:spPr>
            <a:xfrm>
              <a:off x="14624" y="12637"/>
              <a:ext cx="6689" cy="1966"/>
            </a:xfrm>
            <a:prstGeom prst="rect">
              <a:avLst/>
            </a:prstGeom>
            <a:noFill/>
          </p:spPr>
          <p:txBody>
            <a:bodyPr wrap="square" rtlCol="0">
              <a:spAutoFit/>
            </a:bodyPr>
            <a:p>
              <a:r>
                <a:rPr kumimoji="1" lang="zh-CN" altLang="en-US" sz="1400" dirty="0" smtClean="0">
                  <a:latin typeface="微软雅黑" panose="020B0503020204020204" charset="-122"/>
                  <a:ea typeface="微软雅黑" panose="020B0503020204020204" charset="-122"/>
                  <a:cs typeface="微软雅黑" panose="020B0503020204020204" charset="-122"/>
                </a:rPr>
                <a:t>依托于强大的支付流量</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76" name="文本框 27"/>
            <p:cNvSpPr txBox="1"/>
            <p:nvPr/>
          </p:nvSpPr>
          <p:spPr>
            <a:xfrm>
              <a:off x="17448" y="2514"/>
              <a:ext cx="1099" cy="1966"/>
            </a:xfrm>
            <a:prstGeom prst="rect">
              <a:avLst/>
            </a:prstGeom>
            <a:noFill/>
          </p:spPr>
          <p:txBody>
            <a:bodyPr wrap="square" rtlCol="0">
              <a:spAutoFit/>
            </a:bodyPr>
            <a:p>
              <a:r>
                <a:rPr kumimoji="1" lang="zh-CN" altLang="en-US" sz="1400" b="1" dirty="0" smtClean="0">
                  <a:latin typeface="微软雅黑" panose="020B0503020204020204" charset="-122"/>
                  <a:ea typeface="微软雅黑" panose="020B0503020204020204" charset="-122"/>
                  <a:cs typeface="微软雅黑" panose="020B0503020204020204" charset="-122"/>
                </a:rPr>
                <a:t>扫码</a:t>
              </a:r>
              <a:endParaRPr kumimoji="1" lang="zh-CN" altLang="en-US" sz="1400" b="1" dirty="0" smtClean="0">
                <a:latin typeface="微软雅黑" panose="020B0503020204020204" charset="-122"/>
                <a:ea typeface="微软雅黑" panose="020B0503020204020204" charset="-122"/>
                <a:cs typeface="微软雅黑" panose="020B0503020204020204" charset="-122"/>
              </a:endParaRPr>
            </a:p>
          </p:txBody>
        </p:sp>
        <p:sp>
          <p:nvSpPr>
            <p:cNvPr id="1048677" name="文本框 28"/>
            <p:cNvSpPr txBox="1"/>
            <p:nvPr/>
          </p:nvSpPr>
          <p:spPr>
            <a:xfrm>
              <a:off x="17448" y="9226"/>
              <a:ext cx="1099" cy="1966"/>
            </a:xfrm>
            <a:prstGeom prst="rect">
              <a:avLst/>
            </a:prstGeom>
            <a:noFill/>
          </p:spPr>
          <p:txBody>
            <a:bodyPr wrap="square" rtlCol="0">
              <a:spAutoFit/>
            </a:bodyPr>
            <a:p>
              <a:r>
                <a:rPr kumimoji="1" lang="zh-CN" altLang="en-US" sz="1400" b="1" dirty="0" smtClean="0">
                  <a:latin typeface="微软雅黑" panose="020B0503020204020204" charset="-122"/>
                  <a:ea typeface="微软雅黑" panose="020B0503020204020204" charset="-122"/>
                  <a:cs typeface="微软雅黑" panose="020B0503020204020204" charset="-122"/>
                </a:rPr>
                <a:t>支付</a:t>
              </a:r>
              <a:endParaRPr kumimoji="1" lang="zh-CN" altLang="en-US" sz="1400" b="1" dirty="0" smtClean="0">
                <a:latin typeface="微软雅黑" panose="020B0503020204020204" charset="-122"/>
                <a:ea typeface="微软雅黑" panose="020B0503020204020204" charset="-122"/>
                <a:cs typeface="微软雅黑" panose="020B0503020204020204" charset="-122"/>
              </a:endParaRPr>
            </a:p>
          </p:txBody>
        </p:sp>
        <p:cxnSp>
          <p:nvCxnSpPr>
            <p:cNvPr id="3145743" name="肘形连接符 31"/>
            <p:cNvCxnSpPr>
              <a:stCxn id="1048667" idx="1"/>
              <a:endCxn id="1048687" idx="1"/>
            </p:cNvCxnSpPr>
            <p:nvPr/>
          </p:nvCxnSpPr>
          <p:spPr>
            <a:xfrm rot="10800000" flipH="1" flipV="1">
              <a:off x="14541" y="6506"/>
              <a:ext cx="9125" cy="10792"/>
            </a:xfrm>
            <a:prstGeom prst="bentConnector3">
              <a:avLst>
                <a:gd name="adj1" fmla="val -9091"/>
              </a:avLst>
            </a:prstGeom>
            <a:ln w="57150">
              <a:solidFill>
                <a:srgbClr val="3481C9"/>
              </a:solidFill>
              <a:tailEnd type="triangle"/>
            </a:ln>
          </p:spPr>
          <p:style>
            <a:lnRef idx="1">
              <a:schemeClr val="accent1"/>
            </a:lnRef>
            <a:fillRef idx="0">
              <a:schemeClr val="accent1"/>
            </a:fillRef>
            <a:effectRef idx="0">
              <a:schemeClr val="accent1"/>
            </a:effectRef>
            <a:fontRef idx="minor">
              <a:schemeClr val="tx1"/>
            </a:fontRef>
          </p:style>
        </p:cxnSp>
        <p:sp>
          <p:nvSpPr>
            <p:cNvPr id="1048678" name="文本框 32"/>
            <p:cNvSpPr txBox="1"/>
            <p:nvPr/>
          </p:nvSpPr>
          <p:spPr>
            <a:xfrm>
              <a:off x="14144" y="16252"/>
              <a:ext cx="8083" cy="1966"/>
            </a:xfrm>
            <a:prstGeom prst="rect">
              <a:avLst/>
            </a:prstGeom>
            <a:noFill/>
          </p:spPr>
          <p:txBody>
            <a:bodyPr wrap="square" rtlCol="0">
              <a:spAutoFit/>
            </a:bodyPr>
            <a:p>
              <a:r>
                <a:rPr kumimoji="1" lang="zh-CN" altLang="en-US" sz="1400" dirty="0" smtClean="0">
                  <a:latin typeface="微软雅黑" panose="020B0503020204020204" charset="-122"/>
                  <a:ea typeface="微软雅黑" panose="020B0503020204020204" charset="-122"/>
                  <a:cs typeface="微软雅黑" panose="020B0503020204020204" charset="-122"/>
                </a:rPr>
                <a:t>挖掘商户支付链路增值需求</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cxnSp>
          <p:nvCxnSpPr>
            <p:cNvPr id="3145744" name="肘形连接符 35"/>
            <p:cNvCxnSpPr>
              <a:stCxn id="1048667" idx="3"/>
              <a:endCxn id="1048670" idx="1"/>
            </p:cNvCxnSpPr>
            <p:nvPr/>
          </p:nvCxnSpPr>
          <p:spPr>
            <a:xfrm flipV="1">
              <a:off x="19784" y="4591"/>
              <a:ext cx="4411" cy="1915"/>
            </a:xfrm>
            <a:prstGeom prst="bentConnector3">
              <a:avLst>
                <a:gd name="adj1" fmla="val 66322"/>
              </a:avLst>
            </a:prstGeom>
            <a:ln w="57150">
              <a:solidFill>
                <a:srgbClr val="37A84F"/>
              </a:solidFill>
              <a:tailEnd type="triangle"/>
            </a:ln>
          </p:spPr>
          <p:style>
            <a:lnRef idx="1">
              <a:schemeClr val="accent1"/>
            </a:lnRef>
            <a:fillRef idx="0">
              <a:schemeClr val="accent1"/>
            </a:fillRef>
            <a:effectRef idx="0">
              <a:schemeClr val="accent1"/>
            </a:effectRef>
            <a:fontRef idx="minor">
              <a:schemeClr val="tx1"/>
            </a:fontRef>
          </p:style>
        </p:cxnSp>
        <p:cxnSp>
          <p:nvCxnSpPr>
            <p:cNvPr id="3145745" name="肘形连接符 37"/>
            <p:cNvCxnSpPr>
              <a:stCxn id="1048667" idx="3"/>
              <a:endCxn id="1048671" idx="1"/>
            </p:cNvCxnSpPr>
            <p:nvPr/>
          </p:nvCxnSpPr>
          <p:spPr>
            <a:xfrm>
              <a:off x="19784" y="6506"/>
              <a:ext cx="4389" cy="20"/>
            </a:xfrm>
            <a:prstGeom prst="bentConnector3">
              <a:avLst/>
            </a:prstGeom>
            <a:ln w="57150">
              <a:solidFill>
                <a:srgbClr val="37A84F"/>
              </a:solidFill>
              <a:tailEnd type="triangle"/>
            </a:ln>
          </p:spPr>
          <p:style>
            <a:lnRef idx="1">
              <a:schemeClr val="accent1"/>
            </a:lnRef>
            <a:fillRef idx="0">
              <a:schemeClr val="accent1"/>
            </a:fillRef>
            <a:effectRef idx="0">
              <a:schemeClr val="accent1"/>
            </a:effectRef>
            <a:fontRef idx="minor">
              <a:schemeClr val="tx1"/>
            </a:fontRef>
          </p:style>
        </p:cxnSp>
        <p:cxnSp>
          <p:nvCxnSpPr>
            <p:cNvPr id="3145746" name="肘形连接符 41"/>
            <p:cNvCxnSpPr>
              <a:stCxn id="1048667" idx="3"/>
              <a:endCxn id="1048672" idx="1"/>
            </p:cNvCxnSpPr>
            <p:nvPr/>
          </p:nvCxnSpPr>
          <p:spPr>
            <a:xfrm>
              <a:off x="19784" y="6506"/>
              <a:ext cx="4411" cy="1915"/>
            </a:xfrm>
            <a:prstGeom prst="bentConnector3">
              <a:avLst>
                <a:gd name="adj1" fmla="val 66323"/>
              </a:avLst>
            </a:prstGeom>
            <a:ln w="57150">
              <a:solidFill>
                <a:srgbClr val="37A84F"/>
              </a:solidFill>
              <a:tailEnd type="triangle"/>
            </a:ln>
          </p:spPr>
          <p:style>
            <a:lnRef idx="1">
              <a:schemeClr val="accent1"/>
            </a:lnRef>
            <a:fillRef idx="0">
              <a:schemeClr val="accent1"/>
            </a:fillRef>
            <a:effectRef idx="0">
              <a:schemeClr val="accent1"/>
            </a:effectRef>
            <a:fontRef idx="minor">
              <a:schemeClr val="tx1"/>
            </a:fontRef>
          </p:style>
        </p:cxnSp>
        <p:sp>
          <p:nvSpPr>
            <p:cNvPr id="1048679" name="文本框 55"/>
            <p:cNvSpPr txBox="1"/>
            <p:nvPr/>
          </p:nvSpPr>
          <p:spPr>
            <a:xfrm>
              <a:off x="20532" y="5550"/>
              <a:ext cx="1422" cy="1966"/>
            </a:xfrm>
            <a:prstGeom prst="rect">
              <a:avLst/>
            </a:prstGeom>
            <a:noFill/>
          </p:spPr>
          <p:txBody>
            <a:bodyPr wrap="square" rtlCol="0">
              <a:spAutoFit/>
            </a:bodyPr>
            <a:p>
              <a:r>
                <a:rPr kumimoji="1" lang="zh-CN" altLang="en-US" sz="1400" dirty="0" smtClean="0">
                  <a:latin typeface="微软雅黑" panose="020B0503020204020204" charset="-122"/>
                  <a:ea typeface="微软雅黑" panose="020B0503020204020204" charset="-122"/>
                  <a:cs typeface="微软雅黑" panose="020B0503020204020204" charset="-122"/>
                </a:rPr>
                <a:t>衍生</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80" name="文本框 67"/>
            <p:cNvSpPr txBox="1"/>
            <p:nvPr/>
          </p:nvSpPr>
          <p:spPr>
            <a:xfrm>
              <a:off x="8501" y="5527"/>
              <a:ext cx="4542" cy="1155"/>
            </a:xfrm>
            <a:prstGeom prst="rect">
              <a:avLst/>
            </a:prstGeom>
            <a:noFill/>
          </p:spPr>
          <p:txBody>
            <a:bodyPr wrap="square" rtlCol="0">
              <a:spAutoFit/>
            </a:bodyPr>
            <a:p>
              <a:r>
                <a:rPr kumimoji="1" lang="zh-CN" altLang="en-US" sz="1400" smtClean="0">
                  <a:latin typeface="微软雅黑" panose="020B0503020204020204" charset="-122"/>
                  <a:ea typeface="微软雅黑" panose="020B0503020204020204" charset="-122"/>
                  <a:cs typeface="微软雅黑" panose="020B0503020204020204" charset="-122"/>
                </a:rPr>
                <a:t>结合行业特色</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81" name="矩形 74"/>
            <p:cNvSpPr/>
            <p:nvPr/>
          </p:nvSpPr>
          <p:spPr>
            <a:xfrm>
              <a:off x="2860" y="9005"/>
              <a:ext cx="9950" cy="7680"/>
            </a:xfrm>
            <a:prstGeom prst="rect">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kumimoji="1" lang="zh-CN" altLang="en-US" sz="1400" dirty="0">
                <a:latin typeface="微软雅黑" panose="020B0503020204020204" charset="-122"/>
                <a:ea typeface="微软雅黑" panose="020B0503020204020204" charset="-122"/>
                <a:cs typeface="微软雅黑" panose="020B0503020204020204" charset="-122"/>
              </a:endParaRPr>
            </a:p>
          </p:txBody>
        </p:sp>
        <p:sp>
          <p:nvSpPr>
            <p:cNvPr id="1048682" name="文本框 75"/>
            <p:cNvSpPr txBox="1"/>
            <p:nvPr/>
          </p:nvSpPr>
          <p:spPr>
            <a:xfrm>
              <a:off x="5703" y="9297"/>
              <a:ext cx="4653" cy="1155"/>
            </a:xfrm>
            <a:prstGeom prst="rect">
              <a:avLst/>
            </a:prstGeom>
            <a:noFill/>
          </p:spPr>
          <p:txBody>
            <a:bodyPr wrap="square" rtlCol="0">
              <a:spAutoFit/>
            </a:bodyPr>
            <a:p>
              <a:r>
                <a:rPr kumimoji="1" lang="zh-CN" altLang="en-US" sz="1400" dirty="0" smtClean="0">
                  <a:latin typeface="微软雅黑" panose="020B0503020204020204" charset="-122"/>
                  <a:ea typeface="微软雅黑" panose="020B0503020204020204" charset="-122"/>
                  <a:cs typeface="微软雅黑" panose="020B0503020204020204" charset="-122"/>
                </a:rPr>
                <a:t>行业解决方案</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83" name="矩形 76"/>
            <p:cNvSpPr/>
            <p:nvPr/>
          </p:nvSpPr>
          <p:spPr>
            <a:xfrm>
              <a:off x="4355" y="10540"/>
              <a:ext cx="6960" cy="143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智慧交通</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84" name="矩形 77"/>
            <p:cNvSpPr/>
            <p:nvPr/>
          </p:nvSpPr>
          <p:spPr>
            <a:xfrm>
              <a:off x="4355" y="12517"/>
              <a:ext cx="6960" cy="143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零售百货</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85" name="矩形 81"/>
            <p:cNvSpPr/>
            <p:nvPr/>
          </p:nvSpPr>
          <p:spPr>
            <a:xfrm>
              <a:off x="4317" y="14494"/>
              <a:ext cx="6960" cy="143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零售百货</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cxnSp>
          <p:nvCxnSpPr>
            <p:cNvPr id="3145747" name="肘形连接符 83"/>
            <p:cNvCxnSpPr>
              <a:stCxn id="1048667" idx="1"/>
              <a:endCxn id="1048681" idx="0"/>
            </p:cNvCxnSpPr>
            <p:nvPr/>
          </p:nvCxnSpPr>
          <p:spPr>
            <a:xfrm rot="10800000" flipV="1">
              <a:off x="7835" y="6506"/>
              <a:ext cx="6706" cy="2499"/>
            </a:xfrm>
            <a:prstGeom prst="bentConnector2">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8686" name="矩形 98"/>
            <p:cNvSpPr/>
            <p:nvPr/>
          </p:nvSpPr>
          <p:spPr>
            <a:xfrm>
              <a:off x="24196" y="13679"/>
              <a:ext cx="6960" cy="1149"/>
            </a:xfrm>
            <a:prstGeom prst="rect">
              <a:avLst/>
            </a:prstGeom>
            <a:solidFill>
              <a:srgbClr val="3481C9"/>
            </a:solidFill>
            <a:ln>
              <a:solidFill>
                <a:srgbClr val="348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数据分析与应用</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87" name="矩形 100"/>
            <p:cNvSpPr/>
            <p:nvPr/>
          </p:nvSpPr>
          <p:spPr>
            <a:xfrm>
              <a:off x="23666" y="15633"/>
              <a:ext cx="7975" cy="3330"/>
            </a:xfrm>
            <a:prstGeom prst="rect">
              <a:avLst/>
            </a:prstGeom>
            <a:ln>
              <a:solidFill>
                <a:srgbClr val="3481C9"/>
              </a:solidFill>
            </a:ln>
          </p:spPr>
          <p:style>
            <a:lnRef idx="2">
              <a:schemeClr val="accent6"/>
            </a:lnRef>
            <a:fillRef idx="1">
              <a:schemeClr val="lt1"/>
            </a:fillRef>
            <a:effectRef idx="0">
              <a:schemeClr val="accent6"/>
            </a:effectRef>
            <a:fontRef idx="minor">
              <a:schemeClr val="dk1"/>
            </a:fontRef>
          </p:style>
          <p:txBody>
            <a:bodyPr rtlCol="0" anchor="ctr"/>
            <a:p>
              <a:pPr algn="ctr"/>
              <a:endParaRPr kumimoji="1" lang="zh-CN" altLang="en-US" sz="1400" dirty="0">
                <a:latin typeface="微软雅黑" panose="020B0503020204020204" charset="-122"/>
                <a:ea typeface="微软雅黑" panose="020B0503020204020204" charset="-122"/>
                <a:cs typeface="微软雅黑" panose="020B0503020204020204" charset="-122"/>
              </a:endParaRPr>
            </a:p>
          </p:txBody>
        </p:sp>
        <p:sp>
          <p:nvSpPr>
            <p:cNvPr id="1048688" name="矩形 101"/>
            <p:cNvSpPr/>
            <p:nvPr/>
          </p:nvSpPr>
          <p:spPr>
            <a:xfrm>
              <a:off x="24196" y="16030"/>
              <a:ext cx="6960" cy="1149"/>
            </a:xfrm>
            <a:prstGeom prst="rect">
              <a:avLst/>
            </a:prstGeom>
            <a:solidFill>
              <a:srgbClr val="3481C9"/>
            </a:solidFill>
            <a:ln>
              <a:solidFill>
                <a:srgbClr val="348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电子发票</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89" name="矩形 102"/>
            <p:cNvSpPr/>
            <p:nvPr/>
          </p:nvSpPr>
          <p:spPr>
            <a:xfrm>
              <a:off x="24195" y="17397"/>
              <a:ext cx="6960" cy="1149"/>
            </a:xfrm>
            <a:prstGeom prst="rect">
              <a:avLst/>
            </a:prstGeom>
            <a:solidFill>
              <a:srgbClr val="3481C9"/>
            </a:solidFill>
            <a:ln>
              <a:solidFill>
                <a:srgbClr val="348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电子会员卡</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cxnSp>
          <p:nvCxnSpPr>
            <p:cNvPr id="3145748" name="肘形连接符 108"/>
            <p:cNvCxnSpPr>
              <a:stCxn id="1048672" idx="3"/>
              <a:endCxn id="1048689" idx="3"/>
            </p:cNvCxnSpPr>
            <p:nvPr/>
          </p:nvCxnSpPr>
          <p:spPr>
            <a:xfrm>
              <a:off x="31155" y="8422"/>
              <a:ext cx="20" cy="9550"/>
            </a:xfrm>
            <a:prstGeom prst="bentConnector3">
              <a:avLst>
                <a:gd name="adj1" fmla="val 11973913"/>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48690" name="椭圆 111"/>
            <p:cNvSpPr/>
            <p:nvPr/>
          </p:nvSpPr>
          <p:spPr>
            <a:xfrm>
              <a:off x="34425" y="11871"/>
              <a:ext cx="1690" cy="1600"/>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smtClean="0">
                  <a:solidFill>
                    <a:schemeClr val="bg1">
                      <a:lumMod val="85000"/>
                    </a:schemeClr>
                  </a:solidFill>
                  <a:latin typeface="微软雅黑" panose="020B0503020204020204" charset="-122"/>
                  <a:ea typeface="微软雅黑" panose="020B0503020204020204" charset="-122"/>
                  <a:cs typeface="微软雅黑" panose="020B0503020204020204" charset="-122"/>
                </a:rPr>
                <a:t>汇商</a:t>
              </a:r>
              <a:endParaRPr kumimoji="1" lang="zh-CN" altLang="en-US" sz="1400" smtClean="0">
                <a:solidFill>
                  <a:schemeClr val="bg1">
                    <a:lumMod val="85000"/>
                  </a:schemeClr>
                </a:solidFill>
                <a:latin typeface="微软雅黑" panose="020B0503020204020204" charset="-122"/>
                <a:ea typeface="微软雅黑" panose="020B0503020204020204" charset="-122"/>
                <a:cs typeface="微软雅黑" panose="020B0503020204020204" charset="-122"/>
              </a:endParaRPr>
            </a:p>
          </p:txBody>
        </p:sp>
        <p:sp>
          <p:nvSpPr>
            <p:cNvPr id="1048691" name="椭圆 114"/>
            <p:cNvSpPr/>
            <p:nvPr/>
          </p:nvSpPr>
          <p:spPr>
            <a:xfrm>
              <a:off x="10497" y="18333"/>
              <a:ext cx="2313" cy="2261"/>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000" dirty="0" smtClean="0">
                  <a:solidFill>
                    <a:schemeClr val="bg1">
                      <a:lumMod val="85000"/>
                    </a:schemeClr>
                  </a:solidFill>
                  <a:latin typeface="微软雅黑" panose="020B0503020204020204" charset="-122"/>
                  <a:ea typeface="微软雅黑" panose="020B0503020204020204" charset="-122"/>
                  <a:cs typeface="微软雅黑" panose="020B0503020204020204" charset="-122"/>
                </a:rPr>
                <a:t>海外</a:t>
              </a:r>
              <a:endParaRPr kumimoji="1" lang="en-US" altLang="zh-CN" sz="1000" dirty="0" smtClean="0">
                <a:solidFill>
                  <a:schemeClr val="bg1">
                    <a:lumMod val="85000"/>
                  </a:schemeClr>
                </a:solidFill>
                <a:latin typeface="微软雅黑" panose="020B0503020204020204" charset="-122"/>
                <a:ea typeface="微软雅黑" panose="020B0503020204020204" charset="-122"/>
                <a:cs typeface="微软雅黑" panose="020B0503020204020204" charset="-122"/>
              </a:endParaRPr>
            </a:p>
            <a:p>
              <a:pPr algn="ctr"/>
              <a:r>
                <a:rPr kumimoji="1" lang="zh-CN" altLang="en-US" sz="1000" dirty="0" smtClean="0">
                  <a:solidFill>
                    <a:schemeClr val="bg1">
                      <a:lumMod val="85000"/>
                    </a:schemeClr>
                  </a:solidFill>
                  <a:latin typeface="微软雅黑" panose="020B0503020204020204" charset="-122"/>
                  <a:ea typeface="微软雅黑" panose="020B0503020204020204" charset="-122"/>
                  <a:cs typeface="微软雅黑" panose="020B0503020204020204" charset="-122"/>
                </a:rPr>
                <a:t>移动支付</a:t>
              </a:r>
              <a:endParaRPr kumimoji="1" lang="zh-CN" altLang="en-US" sz="1000" dirty="0">
                <a:solidFill>
                  <a:schemeClr val="bg1">
                    <a:lumMod val="85000"/>
                  </a:schemeClr>
                </a:solidFill>
                <a:latin typeface="微软雅黑" panose="020B0503020204020204" charset="-122"/>
                <a:ea typeface="微软雅黑" panose="020B0503020204020204" charset="-122"/>
                <a:cs typeface="微软雅黑" panose="020B0503020204020204" charset="-122"/>
              </a:endParaRPr>
            </a:p>
          </p:txBody>
        </p:sp>
        <p:cxnSp>
          <p:nvCxnSpPr>
            <p:cNvPr id="3145749" name="直线箭头连接符 116"/>
            <p:cNvCxnSpPr>
              <a:endCxn id="1048691" idx="7"/>
            </p:cNvCxnSpPr>
            <p:nvPr/>
          </p:nvCxnSpPr>
          <p:spPr>
            <a:xfrm flipH="1">
              <a:off x="12471" y="17487"/>
              <a:ext cx="1052" cy="1178"/>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8692" name="矩形 131"/>
            <p:cNvSpPr/>
            <p:nvPr/>
          </p:nvSpPr>
          <p:spPr>
            <a:xfrm>
              <a:off x="7835" y="1560"/>
              <a:ext cx="3001" cy="145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线上无卡</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93" name="矩形 132"/>
            <p:cNvSpPr/>
            <p:nvPr/>
          </p:nvSpPr>
          <p:spPr>
            <a:xfrm>
              <a:off x="11073" y="1560"/>
              <a:ext cx="4031" cy="145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线上智能</a:t>
              </a:r>
              <a:r>
                <a:rPr kumimoji="1" lang="en-US" altLang="zh-CN" sz="1400" dirty="0" smtClean="0">
                  <a:latin typeface="微软雅黑" panose="020B0503020204020204" charset="-122"/>
                  <a:ea typeface="微软雅黑" panose="020B0503020204020204" charset="-122"/>
                  <a:cs typeface="微软雅黑" panose="020B0503020204020204" charset="-122"/>
                </a:rPr>
                <a:t>POS</a:t>
              </a:r>
              <a:endParaRPr kumimoji="1" lang="en-US" altLang="zh-CN" sz="1400" dirty="0" smtClean="0">
                <a:latin typeface="微软雅黑" panose="020B0503020204020204" charset="-122"/>
                <a:ea typeface="微软雅黑" panose="020B0503020204020204" charset="-122"/>
                <a:cs typeface="微软雅黑" panose="020B0503020204020204" charset="-122"/>
              </a:endParaRPr>
            </a:p>
          </p:txBody>
        </p:sp>
        <p:cxnSp>
          <p:nvCxnSpPr>
            <p:cNvPr id="3145750" name="直线箭头连接符 134"/>
            <p:cNvCxnSpPr>
              <a:endCxn id="1048664" idx="2"/>
            </p:cNvCxnSpPr>
            <p:nvPr/>
          </p:nvCxnSpPr>
          <p:spPr>
            <a:xfrm flipH="1" flipV="1">
              <a:off x="11476" y="3320"/>
              <a:ext cx="3056" cy="1592"/>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8694" name="文本框 139"/>
            <p:cNvSpPr txBox="1"/>
            <p:nvPr/>
          </p:nvSpPr>
          <p:spPr>
            <a:xfrm>
              <a:off x="9426" y="17530"/>
              <a:ext cx="3615" cy="1155"/>
            </a:xfrm>
            <a:prstGeom prst="rect">
              <a:avLst/>
            </a:prstGeom>
            <a:noFill/>
          </p:spPr>
          <p:txBody>
            <a:bodyPr wrap="square" rtlCol="0">
              <a:spAutoFit/>
            </a:bodyPr>
            <a:p>
              <a:r>
                <a:rPr kumimoji="1" lang="zh-CN" altLang="en-US" sz="1400" smtClean="0">
                  <a:solidFill>
                    <a:schemeClr val="bg1">
                      <a:lumMod val="65000"/>
                    </a:schemeClr>
                  </a:solidFill>
                  <a:latin typeface="微软雅黑" panose="020B0503020204020204" charset="-122"/>
                  <a:ea typeface="微软雅黑" panose="020B0503020204020204" charset="-122"/>
                  <a:cs typeface="微软雅黑" panose="020B0503020204020204" charset="-122"/>
                </a:rPr>
                <a:t>开疆扩土</a:t>
              </a:r>
              <a:endParaRPr kumimoji="1" lang="zh-CN" altLang="en-US"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1048695" name="文本框 140"/>
            <p:cNvSpPr txBox="1"/>
            <p:nvPr/>
          </p:nvSpPr>
          <p:spPr>
            <a:xfrm>
              <a:off x="33771" y="11051"/>
              <a:ext cx="654" cy="3590"/>
            </a:xfrm>
            <a:prstGeom prst="rect">
              <a:avLst/>
            </a:prstGeom>
            <a:noFill/>
          </p:spPr>
          <p:txBody>
            <a:bodyPr wrap="square" rtlCol="0">
              <a:spAutoFit/>
            </a:bodyPr>
            <a:p>
              <a:r>
                <a:rPr kumimoji="1" lang="zh-CN" altLang="en-US"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rPr>
                <a:t>重</a:t>
              </a:r>
              <a:endParaRPr kumimoji="1" lang="en-US" altLang="zh-CN"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endParaRPr>
            </a:p>
            <a:p>
              <a:r>
                <a:rPr kumimoji="1" lang="zh-CN" altLang="en-US"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rPr>
                <a:t>点</a:t>
              </a:r>
              <a:endParaRPr kumimoji="1" lang="en-US" altLang="zh-CN"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endParaRPr>
            </a:p>
            <a:p>
              <a:r>
                <a:rPr kumimoji="1" lang="zh-CN" altLang="en-US"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rPr>
                <a:t>发</a:t>
              </a:r>
              <a:endParaRPr kumimoji="1" lang="en-US" altLang="zh-CN"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endParaRPr>
            </a:p>
            <a:p>
              <a:r>
                <a:rPr kumimoji="1" lang="zh-CN" altLang="en-US"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rPr>
                <a:t>展</a:t>
              </a:r>
              <a:endParaRPr kumimoji="1" lang="zh-CN" altLang="en-US" sz="1400"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1048696" name="文本框 141"/>
            <p:cNvSpPr txBox="1"/>
            <p:nvPr/>
          </p:nvSpPr>
          <p:spPr>
            <a:xfrm>
              <a:off x="8052" y="3812"/>
              <a:ext cx="7203" cy="1155"/>
            </a:xfrm>
            <a:prstGeom prst="rect">
              <a:avLst/>
            </a:prstGeom>
            <a:noFill/>
          </p:spPr>
          <p:txBody>
            <a:bodyPr wrap="square" rtlCol="0">
              <a:spAutoFit/>
            </a:bodyPr>
            <a:p>
              <a:r>
                <a:rPr kumimoji="1" lang="zh-CN" altLang="en-US"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rPr>
                <a:t>突破移动支付业务边界</a:t>
              </a:r>
              <a:endParaRPr kumimoji="1" lang="zh-CN" altLang="en-US"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97" name="关于我们"/>
          <p:cNvSpPr txBox="1"/>
          <p:nvPr/>
        </p:nvSpPr>
        <p:spPr>
          <a:xfrm>
            <a:off x="723186" y="321323"/>
            <a:ext cx="3119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移动支付业务流程</a:t>
            </a:r>
            <a:endParaRPr lang="zh-CN"/>
          </a:p>
        </p:txBody>
      </p:sp>
      <p:grpSp>
        <p:nvGrpSpPr>
          <p:cNvPr id="64" name="组合 100"/>
          <p:cNvGrpSpPr/>
          <p:nvPr/>
        </p:nvGrpSpPr>
        <p:grpSpPr>
          <a:xfrm>
            <a:off x="878840" y="1565910"/>
            <a:ext cx="9991090" cy="4658326"/>
            <a:chOff x="4444" y="3834"/>
            <a:chExt cx="29630" cy="13815"/>
          </a:xfrm>
        </p:grpSpPr>
        <p:sp>
          <p:nvSpPr>
            <p:cNvPr id="1048698" name="椭圆 101"/>
            <p:cNvSpPr/>
            <p:nvPr/>
          </p:nvSpPr>
          <p:spPr>
            <a:xfrm>
              <a:off x="30262" y="10822"/>
              <a:ext cx="3812" cy="3630"/>
            </a:xfrm>
            <a:prstGeom prst="ellipse">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699" name="椭圆 102"/>
            <p:cNvSpPr/>
            <p:nvPr/>
          </p:nvSpPr>
          <p:spPr>
            <a:xfrm>
              <a:off x="24182" y="10826"/>
              <a:ext cx="3812" cy="3630"/>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00" name="椭圆 103"/>
            <p:cNvSpPr/>
            <p:nvPr/>
          </p:nvSpPr>
          <p:spPr>
            <a:xfrm>
              <a:off x="18101" y="10912"/>
              <a:ext cx="3812" cy="3630"/>
            </a:xfrm>
            <a:prstGeom prst="ellipse">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01" name="椭圆 104"/>
            <p:cNvSpPr/>
            <p:nvPr/>
          </p:nvSpPr>
          <p:spPr>
            <a:xfrm>
              <a:off x="12039" y="10914"/>
              <a:ext cx="3812" cy="3630"/>
            </a:xfrm>
            <a:prstGeom prst="ellipse">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02" name="椭圆 105"/>
            <p:cNvSpPr/>
            <p:nvPr/>
          </p:nvSpPr>
          <p:spPr>
            <a:xfrm>
              <a:off x="12039" y="5518"/>
              <a:ext cx="3812" cy="3630"/>
            </a:xfrm>
            <a:prstGeom prst="ellipse">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03" name="椭圆 106"/>
            <p:cNvSpPr/>
            <p:nvPr/>
          </p:nvSpPr>
          <p:spPr>
            <a:xfrm>
              <a:off x="4444" y="5516"/>
              <a:ext cx="3812" cy="3630"/>
            </a:xfrm>
            <a:prstGeom prst="ellipse">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1000">
                <a:latin typeface="微软雅黑" panose="020B0503020204020204" charset="-122"/>
                <a:ea typeface="微软雅黑" panose="020B0503020204020204" charset="-122"/>
                <a:cs typeface="微软雅黑" panose="020B0503020204020204" charset="-122"/>
              </a:endParaRPr>
            </a:p>
          </p:txBody>
        </p:sp>
        <p:pic>
          <p:nvPicPr>
            <p:cNvPr id="2097176" name="图片 107" descr="{E1E59576-A34C-6B94-7809-BB35BA305B9F}"/>
            <p:cNvPicPr>
              <a:picLocks noChangeAspect="1"/>
            </p:cNvPicPr>
            <p:nvPr/>
          </p:nvPicPr>
          <p:blipFill>
            <a:blip r:embed="rId1"/>
            <a:stretch>
              <a:fillRect/>
            </a:stretch>
          </p:blipFill>
          <p:spPr>
            <a:xfrm>
              <a:off x="4834" y="5608"/>
              <a:ext cx="3030" cy="3030"/>
            </a:xfrm>
            <a:prstGeom prst="rect">
              <a:avLst/>
            </a:prstGeom>
          </p:spPr>
        </p:pic>
        <p:pic>
          <p:nvPicPr>
            <p:cNvPr id="2097177" name="图片 108" descr="二维码"/>
            <p:cNvPicPr>
              <a:picLocks noChangeAspect="1"/>
            </p:cNvPicPr>
            <p:nvPr/>
          </p:nvPicPr>
          <p:blipFill>
            <a:blip r:embed="rId2"/>
            <a:stretch>
              <a:fillRect/>
            </a:stretch>
          </p:blipFill>
          <p:spPr>
            <a:xfrm>
              <a:off x="12865" y="6194"/>
              <a:ext cx="2280" cy="2280"/>
            </a:xfrm>
            <a:prstGeom prst="rect">
              <a:avLst/>
            </a:prstGeom>
          </p:spPr>
        </p:pic>
        <p:pic>
          <p:nvPicPr>
            <p:cNvPr id="2097178" name="图片 109" descr="银行-2"/>
            <p:cNvPicPr>
              <a:picLocks noChangeAspect="1"/>
            </p:cNvPicPr>
            <p:nvPr/>
          </p:nvPicPr>
          <p:blipFill>
            <a:blip r:embed="rId3"/>
            <a:stretch>
              <a:fillRect/>
            </a:stretch>
          </p:blipFill>
          <p:spPr>
            <a:xfrm>
              <a:off x="18789" y="11420"/>
              <a:ext cx="2434" cy="2434"/>
            </a:xfrm>
            <a:prstGeom prst="rect">
              <a:avLst/>
            </a:prstGeom>
          </p:spPr>
        </p:pic>
        <p:pic>
          <p:nvPicPr>
            <p:cNvPr id="2097179" name="图片 110" descr="银行-银联-09"/>
            <p:cNvPicPr>
              <a:picLocks noChangeAspect="1"/>
            </p:cNvPicPr>
            <p:nvPr/>
          </p:nvPicPr>
          <p:blipFill>
            <a:blip r:embed="rId4"/>
            <a:stretch>
              <a:fillRect/>
            </a:stretch>
          </p:blipFill>
          <p:spPr>
            <a:xfrm>
              <a:off x="24526" y="11168"/>
              <a:ext cx="3124" cy="3124"/>
            </a:xfrm>
            <a:prstGeom prst="rect">
              <a:avLst/>
            </a:prstGeom>
            <a:ln>
              <a:solidFill>
                <a:schemeClr val="accent6"/>
              </a:solidFill>
            </a:ln>
          </p:spPr>
        </p:pic>
        <p:pic>
          <p:nvPicPr>
            <p:cNvPr id="2097180" name="图片 111"/>
            <p:cNvPicPr>
              <a:picLocks noChangeAspect="1"/>
            </p:cNvPicPr>
            <p:nvPr/>
          </p:nvPicPr>
          <p:blipFill>
            <a:blip r:embed="rId5"/>
            <a:stretch>
              <a:fillRect/>
            </a:stretch>
          </p:blipFill>
          <p:spPr>
            <a:xfrm>
              <a:off x="30884" y="11316"/>
              <a:ext cx="2568" cy="1102"/>
            </a:xfrm>
            <a:prstGeom prst="rect">
              <a:avLst/>
            </a:prstGeom>
          </p:spPr>
        </p:pic>
        <p:pic>
          <p:nvPicPr>
            <p:cNvPr id="2097181" name="图片 112"/>
            <p:cNvPicPr>
              <a:picLocks noChangeAspect="1"/>
            </p:cNvPicPr>
            <p:nvPr/>
          </p:nvPicPr>
          <p:blipFill>
            <a:blip r:embed="rId6"/>
            <a:stretch>
              <a:fillRect/>
            </a:stretch>
          </p:blipFill>
          <p:spPr>
            <a:xfrm>
              <a:off x="31096" y="12764"/>
              <a:ext cx="2266" cy="880"/>
            </a:xfrm>
            <a:prstGeom prst="rect">
              <a:avLst/>
            </a:prstGeom>
          </p:spPr>
        </p:pic>
        <p:cxnSp>
          <p:nvCxnSpPr>
            <p:cNvPr id="3145751" name="直接箭头连接符 113"/>
            <p:cNvCxnSpPr>
              <a:stCxn id="1048701" idx="6"/>
              <a:endCxn id="1048700" idx="2"/>
            </p:cNvCxnSpPr>
            <p:nvPr/>
          </p:nvCxnSpPr>
          <p:spPr>
            <a:xfrm flipV="1">
              <a:off x="15851" y="12698"/>
              <a:ext cx="2250"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52" name="直接箭头连接符 114"/>
            <p:cNvCxnSpPr/>
            <p:nvPr/>
          </p:nvCxnSpPr>
          <p:spPr>
            <a:xfrm>
              <a:off x="21913" y="12684"/>
              <a:ext cx="2266" cy="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704" name="文本框 115"/>
            <p:cNvSpPr txBox="1"/>
            <p:nvPr/>
          </p:nvSpPr>
          <p:spPr>
            <a:xfrm>
              <a:off x="15731" y="11762"/>
              <a:ext cx="2091"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1.0 </a:t>
              </a:r>
              <a:r>
                <a:rPr lang="zh-CN" altLang="en-US" sz="1000">
                  <a:latin typeface="微软雅黑" panose="020B0503020204020204" charset="-122"/>
                  <a:ea typeface="微软雅黑" panose="020B0503020204020204" charset="-122"/>
                  <a:cs typeface="微软雅黑" panose="020B0503020204020204" charset="-122"/>
                </a:rPr>
                <a:t>入网</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53" name="直接箭头连接符 116"/>
            <p:cNvCxnSpPr>
              <a:stCxn id="1048699" idx="6"/>
              <a:endCxn id="1048698" idx="2"/>
            </p:cNvCxnSpPr>
            <p:nvPr/>
          </p:nvCxnSpPr>
          <p:spPr>
            <a:xfrm flipV="1">
              <a:off x="27994" y="12608"/>
              <a:ext cx="2268" cy="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705" name="文本框 117"/>
            <p:cNvSpPr txBox="1"/>
            <p:nvPr/>
          </p:nvSpPr>
          <p:spPr>
            <a:xfrm>
              <a:off x="21845" y="11840"/>
              <a:ext cx="2091"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1.2 </a:t>
              </a:r>
              <a:r>
                <a:rPr lang="zh-CN" altLang="en-US" sz="1000">
                  <a:latin typeface="微软雅黑" panose="020B0503020204020204" charset="-122"/>
                  <a:ea typeface="微软雅黑" panose="020B0503020204020204" charset="-122"/>
                  <a:cs typeface="微软雅黑" panose="020B0503020204020204" charset="-122"/>
                </a:rPr>
                <a:t>报备</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54" name="曲线连接符 118"/>
            <p:cNvCxnSpPr>
              <a:stCxn id="1048700" idx="3"/>
              <a:endCxn id="1048700" idx="5"/>
            </p:cNvCxnSpPr>
            <p:nvPr/>
          </p:nvCxnSpPr>
          <p:spPr>
            <a:xfrm rot="5400000" flipV="1">
              <a:off x="20007" y="12632"/>
              <a:ext cx="10" cy="2696"/>
            </a:xfrm>
            <a:prstGeom prst="curvedConnector3">
              <a:avLst>
                <a:gd name="adj1" fmla="val 12870000"/>
              </a:avLst>
            </a:prstGeom>
            <a:ln>
              <a:tailEnd type="arrow"/>
            </a:ln>
          </p:spPr>
          <p:style>
            <a:lnRef idx="1">
              <a:schemeClr val="accent1"/>
            </a:lnRef>
            <a:fillRef idx="0">
              <a:schemeClr val="accent1"/>
            </a:fillRef>
            <a:effectRef idx="0">
              <a:schemeClr val="accent1"/>
            </a:effectRef>
            <a:fontRef idx="minor">
              <a:schemeClr val="tx1"/>
            </a:fontRef>
          </p:style>
        </p:cxnSp>
        <p:sp>
          <p:nvSpPr>
            <p:cNvPr id="1048706" name="文本框 119"/>
            <p:cNvSpPr txBox="1"/>
            <p:nvPr/>
          </p:nvSpPr>
          <p:spPr>
            <a:xfrm>
              <a:off x="18789" y="15282"/>
              <a:ext cx="2091"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1.1 </a:t>
              </a:r>
              <a:r>
                <a:rPr lang="zh-CN" altLang="en-US" sz="1000">
                  <a:latin typeface="微软雅黑" panose="020B0503020204020204" charset="-122"/>
                  <a:ea typeface="微软雅黑" panose="020B0503020204020204" charset="-122"/>
                  <a:cs typeface="微软雅黑" panose="020B0503020204020204" charset="-122"/>
                </a:rPr>
                <a:t>审核</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55" name="肘形连接符 120"/>
            <p:cNvCxnSpPr>
              <a:stCxn id="1048700" idx="0"/>
              <a:endCxn id="1048702" idx="6"/>
            </p:cNvCxnSpPr>
            <p:nvPr/>
          </p:nvCxnSpPr>
          <p:spPr>
            <a:xfrm rot="16200000" flipV="1">
              <a:off x="16140" y="7015"/>
              <a:ext cx="3578" cy="41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48707" name="文本框 121"/>
            <p:cNvSpPr txBox="1"/>
            <p:nvPr/>
          </p:nvSpPr>
          <p:spPr>
            <a:xfrm>
              <a:off x="16041" y="6194"/>
              <a:ext cx="3545"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2.0 </a:t>
              </a:r>
              <a:r>
                <a:rPr lang="zh-CN" altLang="en-US" sz="1000">
                  <a:latin typeface="微软雅黑" panose="020B0503020204020204" charset="-122"/>
                  <a:ea typeface="微软雅黑" panose="020B0503020204020204" charset="-122"/>
                  <a:cs typeface="微软雅黑" panose="020B0503020204020204" charset="-122"/>
                </a:rPr>
                <a:t>生成二维码</a:t>
              </a: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08" name="文本框 122"/>
            <p:cNvSpPr txBox="1"/>
            <p:nvPr/>
          </p:nvSpPr>
          <p:spPr>
            <a:xfrm>
              <a:off x="8983" y="6344"/>
              <a:ext cx="2091"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2.1 </a:t>
              </a:r>
              <a:r>
                <a:rPr lang="zh-CN" altLang="en-US" sz="1000">
                  <a:latin typeface="微软雅黑" panose="020B0503020204020204" charset="-122"/>
                  <a:ea typeface="微软雅黑" panose="020B0503020204020204" charset="-122"/>
                  <a:cs typeface="微软雅黑" panose="020B0503020204020204" charset="-122"/>
                </a:rPr>
                <a:t>扫码</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56" name="直接箭头连接符 123"/>
            <p:cNvCxnSpPr>
              <a:stCxn id="1048703" idx="6"/>
              <a:endCxn id="1048702" idx="2"/>
            </p:cNvCxnSpPr>
            <p:nvPr/>
          </p:nvCxnSpPr>
          <p:spPr>
            <a:xfrm>
              <a:off x="8255" y="7302"/>
              <a:ext cx="378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57" name="肘形连接符 124"/>
            <p:cNvCxnSpPr>
              <a:stCxn id="2097176" idx="0"/>
              <a:endCxn id="1048700" idx="7"/>
            </p:cNvCxnSpPr>
            <p:nvPr/>
          </p:nvCxnSpPr>
          <p:spPr>
            <a:xfrm rot="16200000" flipH="1">
              <a:off x="10934" y="994"/>
              <a:ext cx="5836" cy="15005"/>
            </a:xfrm>
            <a:prstGeom prst="bentConnector3">
              <a:avLst>
                <a:gd name="adj1" fmla="val -12868"/>
              </a:avLst>
            </a:prstGeom>
            <a:ln>
              <a:tailEnd type="arrow"/>
            </a:ln>
          </p:spPr>
          <p:style>
            <a:lnRef idx="1">
              <a:schemeClr val="accent1"/>
            </a:lnRef>
            <a:fillRef idx="0">
              <a:schemeClr val="accent1"/>
            </a:fillRef>
            <a:effectRef idx="0">
              <a:schemeClr val="accent1"/>
            </a:effectRef>
            <a:fontRef idx="minor">
              <a:schemeClr val="tx1"/>
            </a:fontRef>
          </p:style>
        </p:cxnSp>
        <p:sp>
          <p:nvSpPr>
            <p:cNvPr id="1048709" name="文本框 125"/>
            <p:cNvSpPr txBox="1"/>
            <p:nvPr/>
          </p:nvSpPr>
          <p:spPr>
            <a:xfrm>
              <a:off x="12503" y="3834"/>
              <a:ext cx="3060"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2.2 </a:t>
              </a:r>
              <a:r>
                <a:rPr lang="zh-CN" altLang="en-US" sz="1000">
                  <a:latin typeface="微软雅黑" panose="020B0503020204020204" charset="-122"/>
                  <a:ea typeface="微软雅黑" panose="020B0503020204020204" charset="-122"/>
                  <a:cs typeface="微软雅黑" panose="020B0503020204020204" charset="-122"/>
                </a:rPr>
                <a:t>确认支付</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58" name="直接箭头连接符 126"/>
            <p:cNvCxnSpPr>
              <a:stCxn id="1048700" idx="7"/>
            </p:cNvCxnSpPr>
            <p:nvPr/>
          </p:nvCxnSpPr>
          <p:spPr>
            <a:xfrm>
              <a:off x="21355" y="11414"/>
              <a:ext cx="2870" cy="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710" name="文本框 127"/>
            <p:cNvSpPr txBox="1"/>
            <p:nvPr/>
          </p:nvSpPr>
          <p:spPr>
            <a:xfrm>
              <a:off x="21373" y="10420"/>
              <a:ext cx="3060"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2.3 </a:t>
              </a:r>
              <a:r>
                <a:rPr lang="zh-CN" altLang="en-US" sz="1000">
                  <a:latin typeface="微软雅黑" panose="020B0503020204020204" charset="-122"/>
                  <a:ea typeface="微软雅黑" panose="020B0503020204020204" charset="-122"/>
                  <a:cs typeface="微软雅黑" panose="020B0503020204020204" charset="-122"/>
                </a:rPr>
                <a:t>支付请求</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59" name="直接箭头连接符 128"/>
            <p:cNvCxnSpPr/>
            <p:nvPr/>
          </p:nvCxnSpPr>
          <p:spPr>
            <a:xfrm>
              <a:off x="27694" y="11406"/>
              <a:ext cx="2870" cy="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711" name="文本框 129"/>
            <p:cNvSpPr txBox="1"/>
            <p:nvPr/>
          </p:nvSpPr>
          <p:spPr>
            <a:xfrm>
              <a:off x="27448" y="10522"/>
              <a:ext cx="3060"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2.4 </a:t>
              </a:r>
              <a:r>
                <a:rPr lang="zh-CN" altLang="en-US" sz="1000">
                  <a:latin typeface="微软雅黑" panose="020B0503020204020204" charset="-122"/>
                  <a:ea typeface="微软雅黑" panose="020B0503020204020204" charset="-122"/>
                  <a:cs typeface="微软雅黑" panose="020B0503020204020204" charset="-122"/>
                </a:rPr>
                <a:t>支付扣款</a:t>
              </a: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12" name="文本框 130"/>
            <p:cNvSpPr txBox="1"/>
            <p:nvPr/>
          </p:nvSpPr>
          <p:spPr>
            <a:xfrm>
              <a:off x="27936" y="11800"/>
              <a:ext cx="2091"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1.3 </a:t>
              </a:r>
              <a:r>
                <a:rPr lang="zh-CN" altLang="en-US" sz="1000">
                  <a:latin typeface="微软雅黑" panose="020B0503020204020204" charset="-122"/>
                  <a:ea typeface="微软雅黑" panose="020B0503020204020204" charset="-122"/>
                  <a:cs typeface="微软雅黑" panose="020B0503020204020204" charset="-122"/>
                </a:rPr>
                <a:t>报备</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60" name="肘形连接符 131"/>
            <p:cNvCxnSpPr/>
            <p:nvPr/>
          </p:nvCxnSpPr>
          <p:spPr>
            <a:xfrm rot="5400000">
              <a:off x="29124" y="11406"/>
              <a:ext cx="10" cy="6080"/>
            </a:xfrm>
            <a:prstGeom prst="bentConnector3">
              <a:avLst>
                <a:gd name="adj1" fmla="val 35370000"/>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48713" name="文本框 132"/>
            <p:cNvSpPr txBox="1"/>
            <p:nvPr/>
          </p:nvSpPr>
          <p:spPr>
            <a:xfrm>
              <a:off x="27898" y="13884"/>
              <a:ext cx="2575"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4.0 </a:t>
              </a:r>
              <a:r>
                <a:rPr lang="zh-CN" altLang="en-US" sz="1000">
                  <a:latin typeface="微软雅黑" panose="020B0503020204020204" charset="-122"/>
                  <a:ea typeface="微软雅黑" panose="020B0503020204020204" charset="-122"/>
                  <a:cs typeface="微软雅黑" panose="020B0503020204020204" charset="-122"/>
                </a:rPr>
                <a:t>对账单</a:t>
              </a: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14" name="文本框 133"/>
            <p:cNvSpPr txBox="1"/>
            <p:nvPr/>
          </p:nvSpPr>
          <p:spPr>
            <a:xfrm>
              <a:off x="21643" y="16922"/>
              <a:ext cx="3060"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5.1 </a:t>
              </a:r>
              <a:r>
                <a:rPr lang="zh-CN" altLang="en-US" sz="1000">
                  <a:latin typeface="微软雅黑" panose="020B0503020204020204" charset="-122"/>
                  <a:ea typeface="微软雅黑" panose="020B0503020204020204" charset="-122"/>
                  <a:cs typeface="微软雅黑" panose="020B0503020204020204" charset="-122"/>
                </a:rPr>
                <a:t>资金清算</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61" name="肘形连接符 134"/>
            <p:cNvCxnSpPr/>
            <p:nvPr/>
          </p:nvCxnSpPr>
          <p:spPr>
            <a:xfrm rot="5400000">
              <a:off x="23045" y="13114"/>
              <a:ext cx="10" cy="6080"/>
            </a:xfrm>
            <a:prstGeom prst="bentConnector3">
              <a:avLst>
                <a:gd name="adj1" fmla="val 18290000"/>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145762" name="肘形连接符 135"/>
            <p:cNvCxnSpPr/>
            <p:nvPr/>
          </p:nvCxnSpPr>
          <p:spPr>
            <a:xfrm rot="5400000" flipH="1">
              <a:off x="16131" y="12276"/>
              <a:ext cx="1688" cy="6020"/>
            </a:xfrm>
            <a:prstGeom prst="bentConnector4">
              <a:avLst>
                <a:gd name="adj1" fmla="val -110189"/>
                <a:gd name="adj2" fmla="val 100033"/>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48715" name="文本框 136"/>
            <p:cNvSpPr txBox="1"/>
            <p:nvPr/>
          </p:nvSpPr>
          <p:spPr>
            <a:xfrm>
              <a:off x="15731" y="16922"/>
              <a:ext cx="3060"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5.2 </a:t>
              </a:r>
              <a:r>
                <a:rPr lang="zh-CN" altLang="en-US" sz="1000">
                  <a:latin typeface="微软雅黑" panose="020B0503020204020204" charset="-122"/>
                  <a:ea typeface="微软雅黑" panose="020B0503020204020204" charset="-122"/>
                  <a:cs typeface="微软雅黑" panose="020B0503020204020204" charset="-122"/>
                </a:rPr>
                <a:t>资金清算</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63" name="直接箭头连接符 137"/>
            <p:cNvCxnSpPr/>
            <p:nvPr/>
          </p:nvCxnSpPr>
          <p:spPr>
            <a:xfrm flipH="1">
              <a:off x="27852" y="13770"/>
              <a:ext cx="2582" cy="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64" name="直接箭头连接符 138"/>
            <p:cNvCxnSpPr/>
            <p:nvPr/>
          </p:nvCxnSpPr>
          <p:spPr>
            <a:xfrm flipH="1">
              <a:off x="21755" y="13746"/>
              <a:ext cx="2582" cy="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716" name="文本框 139"/>
            <p:cNvSpPr txBox="1"/>
            <p:nvPr/>
          </p:nvSpPr>
          <p:spPr>
            <a:xfrm>
              <a:off x="21785" y="13914"/>
              <a:ext cx="2575"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4.1 </a:t>
              </a:r>
              <a:r>
                <a:rPr lang="zh-CN" altLang="en-US" sz="1000">
                  <a:latin typeface="微软雅黑" panose="020B0503020204020204" charset="-122"/>
                  <a:ea typeface="微软雅黑" panose="020B0503020204020204" charset="-122"/>
                  <a:cs typeface="微软雅黑" panose="020B0503020204020204" charset="-122"/>
                </a:rPr>
                <a:t>对账单</a:t>
              </a: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17" name="文本框 140"/>
            <p:cNvSpPr txBox="1"/>
            <p:nvPr/>
          </p:nvSpPr>
          <p:spPr>
            <a:xfrm>
              <a:off x="27740" y="16922"/>
              <a:ext cx="3060"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5.0 </a:t>
              </a:r>
              <a:r>
                <a:rPr lang="zh-CN" altLang="en-US" sz="1000">
                  <a:latin typeface="微软雅黑" panose="020B0503020204020204" charset="-122"/>
                  <a:ea typeface="微软雅黑" panose="020B0503020204020204" charset="-122"/>
                  <a:cs typeface="微软雅黑" panose="020B0503020204020204" charset="-122"/>
                </a:rPr>
                <a:t>资金清算</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65" name="肘形连接符 141"/>
            <p:cNvCxnSpPr>
              <a:stCxn id="1048701" idx="2"/>
              <a:endCxn id="1048703" idx="4"/>
            </p:cNvCxnSpPr>
            <p:nvPr/>
          </p:nvCxnSpPr>
          <p:spPr>
            <a:xfrm rot="10800000">
              <a:off x="6350" y="9116"/>
              <a:ext cx="5690" cy="35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48718" name="文本框 142"/>
            <p:cNvSpPr txBox="1"/>
            <p:nvPr/>
          </p:nvSpPr>
          <p:spPr>
            <a:xfrm>
              <a:off x="6814" y="11694"/>
              <a:ext cx="4514"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3.0 </a:t>
              </a:r>
              <a:r>
                <a:rPr lang="zh-CN" altLang="en-US" sz="1000">
                  <a:latin typeface="微软雅黑" panose="020B0503020204020204" charset="-122"/>
                  <a:ea typeface="微软雅黑" panose="020B0503020204020204" charset="-122"/>
                  <a:cs typeface="微软雅黑" panose="020B0503020204020204" charset="-122"/>
                </a:rPr>
                <a:t>提供产品或服务</a:t>
              </a: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19" name="文本框 143"/>
            <p:cNvSpPr txBox="1"/>
            <p:nvPr/>
          </p:nvSpPr>
          <p:spPr>
            <a:xfrm>
              <a:off x="5282" y="8184"/>
              <a:ext cx="1745" cy="727"/>
            </a:xfrm>
            <a:prstGeom prst="rect">
              <a:avLst/>
            </a:prstGeom>
            <a:noFill/>
          </p:spPr>
          <p:txBody>
            <a:bodyPr wrap="square" rtlCol="0">
              <a:spAutoFit/>
            </a:bodyPr>
            <a:p>
              <a:r>
                <a:rPr lang="zh-CN" altLang="en-US" sz="1000">
                  <a:solidFill>
                    <a:srgbClr val="0089D2"/>
                  </a:solidFill>
                  <a:latin typeface="微软雅黑" panose="020B0503020204020204" charset="-122"/>
                  <a:ea typeface="微软雅黑" panose="020B0503020204020204" charset="-122"/>
                  <a:cs typeface="微软雅黑" panose="020B0503020204020204" charset="-122"/>
                </a:rPr>
                <a:t>消费者</a:t>
              </a:r>
              <a:endParaRPr lang="zh-CN" altLang="en-US" sz="1000">
                <a:solidFill>
                  <a:srgbClr val="0089D2"/>
                </a:solidFill>
                <a:latin typeface="微软雅黑" panose="020B0503020204020204" charset="-122"/>
                <a:ea typeface="微软雅黑" panose="020B0503020204020204" charset="-122"/>
                <a:cs typeface="微软雅黑" panose="020B0503020204020204" charset="-122"/>
              </a:endParaRPr>
            </a:p>
          </p:txBody>
        </p:sp>
        <p:sp>
          <p:nvSpPr>
            <p:cNvPr id="1048720" name="文本框 144"/>
            <p:cNvSpPr txBox="1"/>
            <p:nvPr/>
          </p:nvSpPr>
          <p:spPr>
            <a:xfrm>
              <a:off x="13302" y="13610"/>
              <a:ext cx="1260" cy="1183"/>
            </a:xfrm>
            <a:prstGeom prst="rect">
              <a:avLst/>
            </a:prstGeom>
            <a:noFill/>
          </p:spPr>
          <p:txBody>
            <a:bodyPr wrap="square" rtlCol="0">
              <a:spAutoFit/>
            </a:bodyPr>
            <a:p>
              <a:r>
                <a:rPr lang="zh-CN" altLang="en-US" sz="1000">
                  <a:solidFill>
                    <a:srgbClr val="0089D2"/>
                  </a:solidFill>
                  <a:latin typeface="微软雅黑" panose="020B0503020204020204" charset="-122"/>
                  <a:ea typeface="微软雅黑" panose="020B0503020204020204" charset="-122"/>
                  <a:cs typeface="微软雅黑" panose="020B0503020204020204" charset="-122"/>
                </a:rPr>
                <a:t>商家</a:t>
              </a:r>
              <a:endParaRPr lang="zh-CN" altLang="en-US" sz="1000">
                <a:solidFill>
                  <a:srgbClr val="0089D2"/>
                </a:solidFill>
                <a:latin typeface="微软雅黑" panose="020B0503020204020204" charset="-122"/>
                <a:ea typeface="微软雅黑" panose="020B0503020204020204" charset="-122"/>
                <a:cs typeface="微软雅黑" panose="020B0503020204020204" charset="-122"/>
              </a:endParaRPr>
            </a:p>
          </p:txBody>
        </p:sp>
        <p:sp>
          <p:nvSpPr>
            <p:cNvPr id="1048721" name="文本框 145"/>
            <p:cNvSpPr txBox="1"/>
            <p:nvPr/>
          </p:nvSpPr>
          <p:spPr>
            <a:xfrm>
              <a:off x="18765" y="13620"/>
              <a:ext cx="2230" cy="727"/>
            </a:xfrm>
            <a:prstGeom prst="rect">
              <a:avLst/>
            </a:prstGeom>
            <a:noFill/>
          </p:spPr>
          <p:txBody>
            <a:bodyPr wrap="square" rtlCol="0">
              <a:spAutoFit/>
            </a:bodyPr>
            <a:p>
              <a:r>
                <a:rPr lang="zh-CN" altLang="en-US" sz="1000">
                  <a:solidFill>
                    <a:srgbClr val="0089D2"/>
                  </a:solidFill>
                  <a:latin typeface="微软雅黑" panose="020B0503020204020204" charset="-122"/>
                  <a:ea typeface="微软雅黑" panose="020B0503020204020204" charset="-122"/>
                  <a:cs typeface="微软雅黑" panose="020B0503020204020204" charset="-122"/>
                </a:rPr>
                <a:t>收单机构</a:t>
              </a:r>
              <a:endParaRPr lang="zh-CN" altLang="en-US" sz="1000">
                <a:solidFill>
                  <a:srgbClr val="0089D2"/>
                </a:solidFill>
                <a:latin typeface="微软雅黑" panose="020B0503020204020204" charset="-122"/>
                <a:ea typeface="微软雅黑" panose="020B0503020204020204" charset="-122"/>
                <a:cs typeface="微软雅黑" panose="020B0503020204020204" charset="-122"/>
              </a:endParaRPr>
            </a:p>
          </p:txBody>
        </p:sp>
        <p:sp>
          <p:nvSpPr>
            <p:cNvPr id="1048722" name="文本框 146"/>
            <p:cNvSpPr txBox="1"/>
            <p:nvPr/>
          </p:nvSpPr>
          <p:spPr>
            <a:xfrm>
              <a:off x="25320" y="13456"/>
              <a:ext cx="1536" cy="727"/>
            </a:xfrm>
            <a:prstGeom prst="rect">
              <a:avLst/>
            </a:prstGeom>
            <a:noFill/>
          </p:spPr>
          <p:txBody>
            <a:bodyPr wrap="square" rtlCol="0">
              <a:spAutoFit/>
            </a:bodyPr>
            <a:p>
              <a:r>
                <a:rPr lang="zh-CN" altLang="en-US" sz="1000">
                  <a:solidFill>
                    <a:srgbClr val="0089D2"/>
                  </a:solidFill>
                  <a:latin typeface="微软雅黑" panose="020B0503020204020204" charset="-122"/>
                  <a:ea typeface="微软雅黑" panose="020B0503020204020204" charset="-122"/>
                  <a:cs typeface="微软雅黑" panose="020B0503020204020204" charset="-122"/>
                </a:rPr>
                <a:t>银联</a:t>
              </a:r>
              <a:endParaRPr lang="zh-CN" altLang="en-US" sz="1000">
                <a:solidFill>
                  <a:srgbClr val="0089D2"/>
                </a:solidFill>
                <a:latin typeface="微软雅黑" panose="020B0503020204020204" charset="-122"/>
                <a:ea typeface="微软雅黑" panose="020B0503020204020204" charset="-122"/>
                <a:cs typeface="微软雅黑" panose="020B0503020204020204" charset="-122"/>
              </a:endParaRPr>
            </a:p>
          </p:txBody>
        </p:sp>
        <p:sp>
          <p:nvSpPr>
            <p:cNvPr id="1048723" name="文本框 147"/>
            <p:cNvSpPr txBox="1"/>
            <p:nvPr/>
          </p:nvSpPr>
          <p:spPr>
            <a:xfrm>
              <a:off x="31174" y="13546"/>
              <a:ext cx="1745" cy="727"/>
            </a:xfrm>
            <a:prstGeom prst="rect">
              <a:avLst/>
            </a:prstGeom>
            <a:noFill/>
          </p:spPr>
          <p:txBody>
            <a:bodyPr wrap="square" rtlCol="0">
              <a:spAutoFit/>
            </a:bodyPr>
            <a:p>
              <a:r>
                <a:rPr lang="zh-CN" altLang="en-US" sz="1000">
                  <a:solidFill>
                    <a:srgbClr val="0089D2"/>
                  </a:solidFill>
                  <a:latin typeface="微软雅黑" panose="020B0503020204020204" charset="-122"/>
                  <a:ea typeface="微软雅黑" panose="020B0503020204020204" charset="-122"/>
                  <a:cs typeface="微软雅黑" panose="020B0503020204020204" charset="-122"/>
                </a:rPr>
                <a:t>第三方</a:t>
              </a:r>
              <a:endParaRPr lang="zh-CN" altLang="en-US" sz="1000">
                <a:solidFill>
                  <a:srgbClr val="0089D2"/>
                </a:solidFill>
                <a:latin typeface="微软雅黑" panose="020B0503020204020204" charset="-122"/>
                <a:ea typeface="微软雅黑" panose="020B0503020204020204" charset="-122"/>
                <a:cs typeface="微软雅黑" panose="020B0503020204020204" charset="-122"/>
              </a:endParaRPr>
            </a:p>
          </p:txBody>
        </p:sp>
        <p:sp>
          <p:nvSpPr>
            <p:cNvPr id="1048724" name="文本框 148"/>
            <p:cNvSpPr txBox="1"/>
            <p:nvPr/>
          </p:nvSpPr>
          <p:spPr>
            <a:xfrm>
              <a:off x="13104" y="8280"/>
              <a:ext cx="1745" cy="727"/>
            </a:xfrm>
            <a:prstGeom prst="rect">
              <a:avLst/>
            </a:prstGeom>
            <a:noFill/>
          </p:spPr>
          <p:txBody>
            <a:bodyPr wrap="square" rtlCol="0">
              <a:spAutoFit/>
            </a:bodyPr>
            <a:p>
              <a:r>
                <a:rPr lang="zh-CN" altLang="en-US" sz="1000">
                  <a:solidFill>
                    <a:srgbClr val="0089D2"/>
                  </a:solidFill>
                  <a:latin typeface="微软雅黑" panose="020B0503020204020204" charset="-122"/>
                  <a:ea typeface="微软雅黑" panose="020B0503020204020204" charset="-122"/>
                  <a:cs typeface="微软雅黑" panose="020B0503020204020204" charset="-122"/>
                </a:rPr>
                <a:t>聚合码</a:t>
              </a:r>
              <a:endParaRPr lang="zh-CN" altLang="en-US" sz="1000">
                <a:solidFill>
                  <a:srgbClr val="0089D2"/>
                </a:solidFill>
                <a:latin typeface="微软雅黑" panose="020B0503020204020204" charset="-122"/>
                <a:ea typeface="微软雅黑" panose="020B0503020204020204" charset="-122"/>
                <a:cs typeface="微软雅黑" panose="020B0503020204020204" charset="-122"/>
              </a:endParaRPr>
            </a:p>
          </p:txBody>
        </p:sp>
        <p:pic>
          <p:nvPicPr>
            <p:cNvPr id="2097182" name="图片 149"/>
            <p:cNvPicPr>
              <a:picLocks noChangeAspect="1"/>
            </p:cNvPicPr>
            <p:nvPr/>
          </p:nvPicPr>
          <p:blipFill>
            <a:blip r:embed="rId7"/>
            <a:stretch>
              <a:fillRect/>
            </a:stretch>
          </p:blipFill>
          <p:spPr>
            <a:xfrm>
              <a:off x="12918" y="11738"/>
              <a:ext cx="2078" cy="1798"/>
            </a:xfrm>
            <a:prstGeom prst="rect">
              <a:avLst/>
            </a:prstGeom>
          </p:spPr>
        </p:pic>
      </p:grpSp>
      <p:sp>
        <p:nvSpPr>
          <p:cNvPr id="1048725" name="文本框 150"/>
          <p:cNvSpPr txBox="1"/>
          <p:nvPr/>
        </p:nvSpPr>
        <p:spPr>
          <a:xfrm>
            <a:off x="785495" y="959485"/>
            <a:ext cx="8857615" cy="337185"/>
          </a:xfrm>
          <a:prstGeom prst="rect">
            <a:avLst/>
          </a:prstGeom>
          <a:noFill/>
          <a:ln w="9525">
            <a:noFill/>
          </a:ln>
        </p:spPr>
        <p:txBody>
          <a:bodyPr wrap="square">
            <a:spAutoFit/>
          </a:bodyPr>
          <a:p>
            <a:pPr algn="l"/>
            <a:r>
              <a:rPr lang="zh-CN" b="1">
                <a:latin typeface="微软雅黑" panose="020B0503020204020204" charset="-122"/>
                <a:ea typeface="微软雅黑" panose="020B0503020204020204" charset="-122"/>
              </a:rPr>
              <a:t>研究支付的整个流程，简单通俗的说就是研究持卡人手里的钱通过什么渠道到了商家的手里？</a:t>
            </a:r>
            <a:endParaRPr lang="zh-CN" altLang="en-US" b="1">
              <a:latin typeface="微软雅黑" panose="020B0503020204020204" charset="-122"/>
              <a:ea typeface="微软雅黑" panose="020B0503020204020204" charset="-122"/>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26" name="文本占位符 2"/>
          <p:cNvSpPr txBox="1"/>
          <p:nvPr/>
        </p:nvSpPr>
        <p:spPr>
          <a:xfrm>
            <a:off x="2866975" y="3454086"/>
            <a:ext cx="6458050" cy="491926"/>
          </a:xfrm>
          <a:prstGeom prst="rect">
            <a:avLst/>
          </a:prstGeom>
          <a:ln w="12700">
            <a:miter lim="400000"/>
          </a:ln>
        </p:spPr>
        <p:txBody>
          <a:bodyPr lIns="45718" tIns="45718" rIns="45718" bIns="45718" anchor="ctr">
            <a:normAutofit/>
          </a:bodyPr>
          <a:lstStyle>
            <a:lvl1pPr defTabSz="659765">
              <a:lnSpc>
                <a:spcPct val="90000"/>
              </a:lnSpc>
              <a:spcBef>
                <a:spcPts val="600"/>
              </a:spcBef>
              <a:defRPr sz="246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移动支付业务流程及汇商的产品及服务</a:t>
            </a:r>
            <a:endParaRPr lang="en-US" altLang="zh-CN"/>
          </a:p>
        </p:txBody>
      </p:sp>
      <p:sp>
        <p:nvSpPr>
          <p:cNvPr id="1048727" name="03"/>
          <p:cNvSpPr txBox="1"/>
          <p:nvPr/>
        </p:nvSpPr>
        <p:spPr>
          <a:xfrm>
            <a:off x="5740648" y="1529653"/>
            <a:ext cx="710704" cy="731837"/>
          </a:xfrm>
          <a:prstGeom prst="rect">
            <a:avLst/>
          </a:prstGeom>
          <a:ln w="12700">
            <a:miter lim="400000"/>
          </a:ln>
        </p:spPr>
        <p:txBody>
          <a:bodyPr wrap="none" lIns="35717" tIns="35717" rIns="35717" bIns="35717" anchor="ctr">
            <a:spAutoFit/>
          </a:bodyPr>
          <a:lstStyle>
            <a:lvl1pPr>
              <a:defRPr sz="4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03</a:t>
            </a:r>
          </a:p>
        </p:txBody>
      </p:sp>
      <p:sp>
        <p:nvSpPr>
          <p:cNvPr id="1048728" name="文本占位符 2"/>
          <p:cNvSpPr txBox="1"/>
          <p:nvPr/>
        </p:nvSpPr>
        <p:spPr>
          <a:xfrm>
            <a:off x="2866975" y="4038286"/>
            <a:ext cx="6458050" cy="491926"/>
          </a:xfrm>
          <a:prstGeom prst="rect">
            <a:avLst/>
          </a:prstGeom>
          <a:ln w="12700">
            <a:miter lim="400000"/>
          </a:ln>
        </p:spPr>
        <p:txBody>
          <a:bodyPr lIns="45718" tIns="45718" rIns="45718" bIns="45718" anchor="ctr">
            <a:normAutofit/>
          </a:bodyPr>
          <a:lstStyle>
            <a:lvl1pPr defTabSz="804545">
              <a:lnSpc>
                <a:spcPct val="90000"/>
              </a:lnSpc>
              <a:spcBef>
                <a:spcPts val="800"/>
              </a:spcBef>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业务流程</a:t>
            </a:r>
            <a:r>
              <a:rPr lang="en-US" altLang="zh-CN"/>
              <a:t>/</a:t>
            </a:r>
            <a:r>
              <a:rPr lang="zh-CN" altLang="en-US"/>
              <a:t>核心产品</a:t>
            </a:r>
            <a:r>
              <a:rPr lang="en-US" altLang="zh-CN"/>
              <a:t>/</a:t>
            </a:r>
            <a:r>
              <a:rPr lang="zh-CN" altLang="en-US"/>
              <a:t>功能模块</a:t>
            </a:r>
            <a:endParaRPr lang="zh-CN" alt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9" name="关于我们"/>
          <p:cNvSpPr txBox="1"/>
          <p:nvPr/>
        </p:nvSpPr>
        <p:spPr>
          <a:xfrm>
            <a:off x="723186" y="321323"/>
            <a:ext cx="3119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汇商业务产品规划</a:t>
            </a:r>
            <a:endParaRPr lang="zh-CN" altLang="en-US"/>
          </a:p>
        </p:txBody>
      </p:sp>
      <p:graphicFrame>
        <p:nvGraphicFramePr>
          <p:cNvPr id="4194304" name="对象 1"/>
          <p:cNvGraphicFramePr/>
          <p:nvPr/>
        </p:nvGraphicFramePr>
        <p:xfrm>
          <a:off x="380365" y="1069975"/>
          <a:ext cx="11287760" cy="5355590"/>
        </p:xfrm>
        <a:graphic>
          <a:graphicData uri="http://schemas.openxmlformats.org/presentationml/2006/ole">
            <mc:AlternateContent xmlns:mc="http://schemas.openxmlformats.org/markup-compatibility/2006">
              <mc:Choice xmlns:v="urn:schemas-microsoft-com:vml" Requires="v">
                <p:oleObj spid="_x0000_s3" name="" r:id="rId1" imgW="8055610" imgH="3831590" progId="Visio.Drawing.15">
                  <p:embed/>
                </p:oleObj>
              </mc:Choice>
              <mc:Fallback>
                <p:oleObj name="" r:id="rId1" imgW="8055610" imgH="3831590" progId="Visio.Drawing.15">
                  <p:embed/>
                  <p:pic>
                    <p:nvPicPr>
                      <p:cNvPr id="0" name="图片 2"/>
                      <p:cNvPicPr/>
                      <p:nvPr/>
                    </p:nvPicPr>
                    <p:blipFill>
                      <a:blip r:embed="rId2"/>
                      <a:stretch>
                        <a:fillRect/>
                      </a:stretch>
                    </p:blipFill>
                    <p:spPr>
                      <a:xfrm>
                        <a:off x="380365" y="1069975"/>
                        <a:ext cx="11287760" cy="5355590"/>
                      </a:xfrm>
                      <a:prstGeom prst="rect">
                        <a:avLst/>
                      </a:prstGeom>
                    </p:spPr>
                  </p:pic>
                </p:oleObj>
              </mc:Fallback>
            </mc:AlternateContent>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30" name="关于我们"/>
          <p:cNvSpPr txBox="1"/>
          <p:nvPr/>
        </p:nvSpPr>
        <p:spPr>
          <a:xfrm>
            <a:off x="723186" y="321323"/>
            <a:ext cx="404368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聚合支付核心产品</a:t>
            </a:r>
            <a:r>
              <a:rPr lang="en-US" altLang="zh-CN"/>
              <a:t>/</a:t>
            </a:r>
            <a:r>
              <a:rPr lang="zh-CN" altLang="en-US"/>
              <a:t>功能</a:t>
            </a:r>
            <a:endParaRPr lang="zh-CN" altLang="en-US"/>
          </a:p>
        </p:txBody>
      </p:sp>
      <p:graphicFrame>
        <p:nvGraphicFramePr>
          <p:cNvPr id="4194305" name="对象 7"/>
          <p:cNvGraphicFramePr/>
          <p:nvPr/>
        </p:nvGraphicFramePr>
        <p:xfrm>
          <a:off x="810895" y="854075"/>
          <a:ext cx="10573385" cy="5976620"/>
        </p:xfrm>
        <a:graphic>
          <a:graphicData uri="http://schemas.openxmlformats.org/presentationml/2006/ole">
            <mc:AlternateContent xmlns:mc="http://schemas.openxmlformats.org/markup-compatibility/2006">
              <mc:Choice xmlns:v="urn:schemas-microsoft-com:vml" Requires="v">
                <p:oleObj spid="_x0000_s9" name="" r:id="rId1" imgW="8848090" imgH="5666740" progId="Visio.Drawing.15">
                  <p:embed/>
                </p:oleObj>
              </mc:Choice>
              <mc:Fallback>
                <p:oleObj name="" r:id="rId1" imgW="8848090" imgH="5666740" progId="Visio.Drawing.15">
                  <p:embed/>
                  <p:pic>
                    <p:nvPicPr>
                      <p:cNvPr id="0" name="图片 8"/>
                      <p:cNvPicPr/>
                      <p:nvPr/>
                    </p:nvPicPr>
                    <p:blipFill>
                      <a:blip r:embed="rId2"/>
                      <a:stretch>
                        <a:fillRect/>
                      </a:stretch>
                    </p:blipFill>
                    <p:spPr>
                      <a:xfrm>
                        <a:off x="810895" y="854075"/>
                        <a:ext cx="10573385" cy="5976620"/>
                      </a:xfrm>
                      <a:prstGeom prst="rect">
                        <a:avLst/>
                      </a:prstGeom>
                    </p:spPr>
                  </p:pic>
                </p:oleObj>
              </mc:Fallback>
            </mc:AlternateContent>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31" name="关于我们"/>
          <p:cNvSpPr txBox="1"/>
          <p:nvPr/>
        </p:nvSpPr>
        <p:spPr>
          <a:xfrm>
            <a:off x="723186" y="321323"/>
            <a:ext cx="437388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核心业务模块</a:t>
            </a:r>
            <a:r>
              <a:rPr lang="en-US" altLang="zh-CN"/>
              <a:t>--</a:t>
            </a:r>
            <a:r>
              <a:rPr lang="zh-CN" altLang="en-US"/>
              <a:t>产品</a:t>
            </a:r>
            <a:r>
              <a:rPr lang="en-US" altLang="zh-CN"/>
              <a:t>/</a:t>
            </a:r>
            <a:r>
              <a:rPr lang="zh-CN" altLang="en-US"/>
              <a:t>终端</a:t>
            </a:r>
            <a:endParaRPr lang="zh-CN" altLang="en-US"/>
          </a:p>
        </p:txBody>
      </p:sp>
      <p:sp>
        <p:nvSpPr>
          <p:cNvPr id="1048732" name="矩形 1"/>
          <p:cNvSpPr/>
          <p:nvPr/>
        </p:nvSpPr>
        <p:spPr>
          <a:xfrm>
            <a:off x="897255" y="1106170"/>
            <a:ext cx="8335645" cy="5504180"/>
          </a:xfrm>
          <a:prstGeom prst="rect">
            <a:avLst/>
          </a:prstGeom>
          <a:ln w="12700" cmpd="sng">
            <a:solidFill>
              <a:schemeClr val="accent1">
                <a:shade val="50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p>
            <a:pPr algn="ctr"/>
            <a:endParaRPr kumimoji="1" lang="zh-CN" altLang="en-US" sz="1400">
              <a:latin typeface="微软雅黑" panose="020B0503020204020204" charset="-122"/>
              <a:ea typeface="微软雅黑" panose="020B0503020204020204" charset="-122"/>
              <a:cs typeface="微软雅黑" panose="020B0503020204020204" charset="-122"/>
            </a:endParaRPr>
          </a:p>
        </p:txBody>
      </p:sp>
      <p:sp>
        <p:nvSpPr>
          <p:cNvPr id="1048733" name="文本框 17"/>
          <p:cNvSpPr txBox="1"/>
          <p:nvPr/>
        </p:nvSpPr>
        <p:spPr>
          <a:xfrm>
            <a:off x="9502140" y="1536700"/>
            <a:ext cx="1931670" cy="306705"/>
          </a:xfrm>
          <a:prstGeom prst="rect">
            <a:avLst/>
          </a:prstGeom>
          <a:noFill/>
        </p:spPr>
        <p:txBody>
          <a:bodyPr wrap="square" rtlCol="0">
            <a:spAutoFit/>
          </a:bodyPr>
          <a:p>
            <a:pPr algn="l" defTabSz="1828165"/>
            <a:r>
              <a:rPr kumimoji="1" lang="zh-CN" altLang="en-US" sz="1400" b="1" dirty="0">
                <a:solidFill>
                  <a:srgbClr val="0070C0"/>
                </a:solidFill>
                <a:latin typeface="微软雅黑" panose="020B0503020204020204" charset="-122"/>
                <a:ea typeface="微软雅黑" panose="020B0503020204020204" charset="-122"/>
                <a:cs typeface="微软雅黑" panose="020B0503020204020204" charset="-122"/>
              </a:rPr>
              <a:t>多样化的智能终端</a:t>
            </a:r>
            <a:endParaRPr kumimoji="1" lang="zh-CN" altLang="en-US" sz="1400" b="1" dirty="0">
              <a:solidFill>
                <a:srgbClr val="0070C0"/>
              </a:solidFill>
              <a:latin typeface="微软雅黑" panose="020B0503020204020204" charset="-122"/>
              <a:ea typeface="微软雅黑" panose="020B0503020204020204" charset="-122"/>
              <a:cs typeface="微软雅黑" panose="020B0503020204020204" charset="-122"/>
            </a:endParaRPr>
          </a:p>
        </p:txBody>
      </p:sp>
      <p:sp>
        <p:nvSpPr>
          <p:cNvPr id="1048734" name="文本框 18"/>
          <p:cNvSpPr txBox="1"/>
          <p:nvPr/>
        </p:nvSpPr>
        <p:spPr>
          <a:xfrm>
            <a:off x="9502140" y="1976755"/>
            <a:ext cx="1661795" cy="306705"/>
          </a:xfrm>
          <a:prstGeom prst="rect">
            <a:avLst/>
          </a:prstGeom>
          <a:noFill/>
        </p:spPr>
        <p:txBody>
          <a:bodyPr wrap="square" rtlCol="0">
            <a:spAutoFit/>
          </a:bodyPr>
          <a:p>
            <a:pPr algn="l" defTabSz="1828165"/>
            <a:r>
              <a:rPr kumimoji="1" lang="en-US" altLang="zh-CN" sz="1400" dirty="0">
                <a:solidFill>
                  <a:srgbClr val="000000"/>
                </a:solidFill>
                <a:latin typeface="微软雅黑" panose="020B0503020204020204" charset="-122"/>
                <a:ea typeface="微软雅黑" panose="020B0503020204020204" charset="-122"/>
                <a:cs typeface="微软雅黑" panose="020B0503020204020204" charset="-122"/>
              </a:rPr>
              <a:t>1.</a:t>
            </a:r>
            <a:r>
              <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收款终端软件</a:t>
            </a:r>
            <a:endPar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48735" name="文本框 19"/>
          <p:cNvSpPr txBox="1"/>
          <p:nvPr/>
        </p:nvSpPr>
        <p:spPr>
          <a:xfrm>
            <a:off x="9502140" y="2816860"/>
            <a:ext cx="1661795" cy="306705"/>
          </a:xfrm>
          <a:prstGeom prst="rect">
            <a:avLst/>
          </a:prstGeom>
          <a:noFill/>
        </p:spPr>
        <p:txBody>
          <a:bodyPr wrap="square" rtlCol="0">
            <a:spAutoFit/>
          </a:bodyPr>
          <a:p>
            <a:pPr algn="l" defTabSz="1828165"/>
            <a:r>
              <a:rPr kumimoji="1" lang="en-US" altLang="zh-CN" sz="1400" dirty="0">
                <a:solidFill>
                  <a:srgbClr val="000000"/>
                </a:solidFill>
                <a:latin typeface="微软雅黑" panose="020B0503020204020204" charset="-122"/>
                <a:ea typeface="微软雅黑" panose="020B0503020204020204" charset="-122"/>
                <a:cs typeface="微软雅黑" panose="020B0503020204020204" charset="-122"/>
              </a:rPr>
              <a:t>3.</a:t>
            </a:r>
            <a:r>
              <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rPr>
              <a:t>动态电子台卡</a:t>
            </a:r>
            <a:endPar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48736" name="文本框 20"/>
          <p:cNvSpPr txBox="1"/>
          <p:nvPr/>
        </p:nvSpPr>
        <p:spPr>
          <a:xfrm>
            <a:off x="9502140" y="2383790"/>
            <a:ext cx="1431925" cy="306705"/>
          </a:xfrm>
          <a:prstGeom prst="rect">
            <a:avLst/>
          </a:prstGeom>
          <a:noFill/>
        </p:spPr>
        <p:txBody>
          <a:bodyPr wrap="square" rtlCol="0">
            <a:spAutoFit/>
          </a:bodyPr>
          <a:p>
            <a:pPr algn="l" defTabSz="1828165"/>
            <a:r>
              <a:rPr kumimoji="1" lang="en-US" altLang="zh-CN" sz="1400" dirty="0">
                <a:solidFill>
                  <a:srgbClr val="000000"/>
                </a:solidFill>
                <a:latin typeface="微软雅黑" panose="020B0503020204020204" charset="-122"/>
                <a:ea typeface="微软雅黑" panose="020B0503020204020204" charset="-122"/>
                <a:cs typeface="微软雅黑" panose="020B0503020204020204" charset="-122"/>
              </a:rPr>
              <a:t>2.</a:t>
            </a:r>
            <a:r>
              <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静态聚合码</a:t>
            </a:r>
            <a:endPar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48737" name="文本框 21"/>
          <p:cNvSpPr txBox="1"/>
          <p:nvPr/>
        </p:nvSpPr>
        <p:spPr>
          <a:xfrm>
            <a:off x="9502140" y="3243580"/>
            <a:ext cx="1149985" cy="306705"/>
          </a:xfrm>
          <a:prstGeom prst="rect">
            <a:avLst/>
          </a:prstGeom>
          <a:noFill/>
        </p:spPr>
        <p:txBody>
          <a:bodyPr wrap="square" rtlCol="0">
            <a:spAutoFit/>
          </a:bodyPr>
          <a:p>
            <a:pPr algn="l" defTabSz="1828165"/>
            <a:r>
              <a:rPr kumimoji="1" lang="en-US" altLang="zh-CN" sz="1400" dirty="0">
                <a:solidFill>
                  <a:srgbClr val="000000"/>
                </a:solidFill>
                <a:latin typeface="微软雅黑" panose="020B0503020204020204" charset="-122"/>
                <a:ea typeface="微软雅黑" panose="020B0503020204020204" charset="-122"/>
                <a:cs typeface="微软雅黑" panose="020B0503020204020204" charset="-122"/>
              </a:rPr>
              <a:t>4.</a:t>
            </a:r>
            <a:r>
              <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rPr>
              <a:t>智能</a:t>
            </a:r>
            <a:r>
              <a:rPr kumimoji="1" lang="en-US" altLang="zh-CN" sz="1400" dirty="0">
                <a:solidFill>
                  <a:srgbClr val="000000"/>
                </a:solidFill>
                <a:latin typeface="微软雅黑" panose="020B0503020204020204" charset="-122"/>
                <a:ea typeface="微软雅黑" panose="020B0503020204020204" charset="-122"/>
                <a:cs typeface="微软雅黑" panose="020B0503020204020204" charset="-122"/>
              </a:rPr>
              <a:t>P0S</a:t>
            </a:r>
            <a:endPar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2097187" name="图片 12"/>
          <p:cNvPicPr>
            <a:picLocks noChangeAspect="1"/>
          </p:cNvPicPr>
          <p:nvPr/>
        </p:nvPicPr>
        <p:blipFill>
          <a:blip r:embed="rId1"/>
          <a:stretch>
            <a:fillRect/>
          </a:stretch>
        </p:blipFill>
        <p:spPr>
          <a:xfrm>
            <a:off x="4459605" y="1754505"/>
            <a:ext cx="4507230" cy="2410460"/>
          </a:xfrm>
          <a:prstGeom prst="rect">
            <a:avLst/>
          </a:prstGeom>
        </p:spPr>
      </p:pic>
      <p:pic>
        <p:nvPicPr>
          <p:cNvPr id="2097188" name="图片 13"/>
          <p:cNvPicPr>
            <a:picLocks noChangeAspect="1"/>
          </p:cNvPicPr>
          <p:nvPr/>
        </p:nvPicPr>
        <p:blipFill>
          <a:blip r:embed="rId2"/>
          <a:stretch>
            <a:fillRect/>
          </a:stretch>
        </p:blipFill>
        <p:spPr>
          <a:xfrm>
            <a:off x="1138555" y="1542415"/>
            <a:ext cx="1569085" cy="2902585"/>
          </a:xfrm>
          <a:prstGeom prst="rect">
            <a:avLst/>
          </a:prstGeom>
        </p:spPr>
      </p:pic>
      <p:pic>
        <p:nvPicPr>
          <p:cNvPr id="2097189" name="图片 14"/>
          <p:cNvPicPr>
            <a:picLocks noChangeAspect="1"/>
          </p:cNvPicPr>
          <p:nvPr/>
        </p:nvPicPr>
        <p:blipFill>
          <a:blip r:embed="rId3"/>
          <a:stretch>
            <a:fillRect/>
          </a:stretch>
        </p:blipFill>
        <p:spPr>
          <a:xfrm>
            <a:off x="2689860" y="1474470"/>
            <a:ext cx="1775460" cy="2969895"/>
          </a:xfrm>
          <a:prstGeom prst="rect">
            <a:avLst/>
          </a:prstGeom>
        </p:spPr>
      </p:pic>
      <p:pic>
        <p:nvPicPr>
          <p:cNvPr id="2097190" name="图片 15"/>
          <p:cNvPicPr>
            <a:picLocks noChangeAspect="1"/>
          </p:cNvPicPr>
          <p:nvPr/>
        </p:nvPicPr>
        <p:blipFill>
          <a:blip r:embed="rId4"/>
          <a:stretch>
            <a:fillRect/>
          </a:stretch>
        </p:blipFill>
        <p:spPr>
          <a:xfrm>
            <a:off x="1534795" y="4534535"/>
            <a:ext cx="7060565" cy="1858645"/>
          </a:xfrm>
          <a:prstGeom prst="rect">
            <a:avLst/>
          </a:prstGeom>
        </p:spPr>
      </p:pic>
      <p:sp>
        <p:nvSpPr>
          <p:cNvPr id="1048738" name="文本框 3"/>
          <p:cNvSpPr txBox="1"/>
          <p:nvPr/>
        </p:nvSpPr>
        <p:spPr>
          <a:xfrm>
            <a:off x="9502140" y="3704590"/>
            <a:ext cx="1647825" cy="306705"/>
          </a:xfrm>
          <a:prstGeom prst="rect">
            <a:avLst/>
          </a:prstGeom>
          <a:noFill/>
        </p:spPr>
        <p:txBody>
          <a:bodyPr wrap="square" rtlCol="0">
            <a:spAutoFit/>
          </a:bodyPr>
          <a:p>
            <a:pPr algn="l" defTabSz="1828165"/>
            <a:r>
              <a:rPr kumimoji="1" lang="en-US" altLang="zh-CN" sz="1400" dirty="0">
                <a:solidFill>
                  <a:srgbClr val="000000"/>
                </a:solidFill>
                <a:latin typeface="微软雅黑" panose="020B0503020204020204" charset="-122"/>
                <a:ea typeface="微软雅黑" panose="020B0503020204020204" charset="-122"/>
                <a:cs typeface="微软雅黑" panose="020B0503020204020204" charset="-122"/>
              </a:rPr>
              <a:t>5.</a:t>
            </a:r>
            <a:r>
              <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rPr>
              <a:t>扫码收款盒子</a:t>
            </a:r>
            <a:endPar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48739" name="文本框 4"/>
          <p:cNvSpPr txBox="1"/>
          <p:nvPr/>
        </p:nvSpPr>
        <p:spPr>
          <a:xfrm>
            <a:off x="9502140" y="4095750"/>
            <a:ext cx="1647825" cy="306705"/>
          </a:xfrm>
          <a:prstGeom prst="rect">
            <a:avLst/>
          </a:prstGeom>
          <a:noFill/>
        </p:spPr>
        <p:txBody>
          <a:bodyPr wrap="square" rtlCol="0">
            <a:spAutoFit/>
          </a:bodyPr>
          <a:p>
            <a:pPr algn="l" defTabSz="1828165"/>
            <a:r>
              <a:rPr kumimoji="1" lang="en-US" altLang="zh-CN" sz="1400" dirty="0">
                <a:solidFill>
                  <a:srgbClr val="000000"/>
                </a:solidFill>
                <a:latin typeface="微软雅黑" panose="020B0503020204020204" charset="-122"/>
                <a:ea typeface="微软雅黑" panose="020B0503020204020204" charset="-122"/>
                <a:cs typeface="微软雅黑" panose="020B0503020204020204" charset="-122"/>
              </a:rPr>
              <a:t>6.PC</a:t>
            </a:r>
            <a:r>
              <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rPr>
              <a:t>收银插件</a:t>
            </a:r>
            <a:endPar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40" name="直接连接符 6"/>
          <p:cNvSpPr/>
          <p:nvPr/>
        </p:nvSpPr>
        <p:spPr>
          <a:xfrm>
            <a:off x="2062393" y="2199041"/>
            <a:ext cx="2623499" cy="3"/>
          </a:xfrm>
          <a:prstGeom prst="line">
            <a:avLst/>
          </a:prstGeom>
          <a:ln w="12700">
            <a:solidFill>
              <a:srgbClr val="BFBFBF">
                <a:alpha val="40431"/>
              </a:srgbClr>
            </a:solidFill>
            <a:miter/>
            <a:headEnd type="oval"/>
            <a:tailEnd type="oval"/>
          </a:ln>
        </p:spPr>
        <p:txBody>
          <a:bodyPr lIns="45718" tIns="45718" rIns="45718" bIns="45718"/>
          <a:p/>
        </p:txBody>
      </p:sp>
      <p:sp>
        <p:nvSpPr>
          <p:cNvPr id="1048741" name="直接连接符 3"/>
          <p:cNvSpPr/>
          <p:nvPr/>
        </p:nvSpPr>
        <p:spPr>
          <a:xfrm>
            <a:off x="2062393" y="4520651"/>
            <a:ext cx="2623499" cy="3"/>
          </a:xfrm>
          <a:prstGeom prst="line">
            <a:avLst/>
          </a:prstGeom>
          <a:ln w="12700">
            <a:solidFill>
              <a:srgbClr val="BFBFBF">
                <a:alpha val="40431"/>
              </a:srgbClr>
            </a:solidFill>
            <a:miter/>
            <a:headEnd type="oval"/>
            <a:tailEnd type="oval"/>
          </a:ln>
        </p:spPr>
        <p:txBody>
          <a:bodyPr lIns="45718" tIns="45718" rIns="45718" bIns="45718"/>
          <a:p/>
        </p:txBody>
      </p:sp>
      <p:sp>
        <p:nvSpPr>
          <p:cNvPr id="1048742" name="直接连接符 5"/>
          <p:cNvSpPr/>
          <p:nvPr/>
        </p:nvSpPr>
        <p:spPr>
          <a:xfrm>
            <a:off x="7506108" y="2199041"/>
            <a:ext cx="2623499" cy="3"/>
          </a:xfrm>
          <a:prstGeom prst="line">
            <a:avLst/>
          </a:prstGeom>
          <a:ln w="12700">
            <a:solidFill>
              <a:srgbClr val="BFBFBF">
                <a:alpha val="40431"/>
              </a:srgbClr>
            </a:solidFill>
            <a:miter/>
            <a:headEnd type="oval"/>
            <a:tailEnd type="oval"/>
          </a:ln>
        </p:spPr>
        <p:txBody>
          <a:bodyPr lIns="45718" tIns="45718" rIns="45718" bIns="45718"/>
          <a:p/>
        </p:txBody>
      </p:sp>
      <p:sp>
        <p:nvSpPr>
          <p:cNvPr id="1048743" name="直接连接符 4"/>
          <p:cNvSpPr/>
          <p:nvPr/>
        </p:nvSpPr>
        <p:spPr>
          <a:xfrm>
            <a:off x="7477025" y="4520651"/>
            <a:ext cx="2652582" cy="3"/>
          </a:xfrm>
          <a:prstGeom prst="line">
            <a:avLst/>
          </a:prstGeom>
          <a:ln w="12700">
            <a:solidFill>
              <a:srgbClr val="BFBFBF">
                <a:alpha val="40431"/>
              </a:srgbClr>
            </a:solidFill>
            <a:miter/>
            <a:tailEnd type="oval"/>
          </a:ln>
        </p:spPr>
        <p:txBody>
          <a:bodyPr lIns="45718" tIns="45718" rIns="45718" bIns="45718"/>
          <a:p/>
        </p:txBody>
      </p:sp>
      <p:sp>
        <p:nvSpPr>
          <p:cNvPr id="1048744" name="任意多边形: 形状 53"/>
          <p:cNvSpPr/>
          <p:nvPr/>
        </p:nvSpPr>
        <p:spPr>
          <a:xfrm rot="10800000" flipH="1">
            <a:off x="4161802" y="3598998"/>
            <a:ext cx="2148186" cy="1964907"/>
          </a:xfrm>
          <a:custGeom>
            <a:avLst/>
            <a:gdLst/>
            <a:ahLst/>
            <a:cxnLst>
              <a:cxn ang="0">
                <a:pos x="wd2" y="hd2"/>
              </a:cxn>
              <a:cxn ang="5400000">
                <a:pos x="wd2" y="hd2"/>
              </a:cxn>
              <a:cxn ang="10800000">
                <a:pos x="wd2" y="hd2"/>
              </a:cxn>
              <a:cxn ang="16200000">
                <a:pos x="wd2" y="hd2"/>
              </a:cxn>
            </a:cxnLst>
            <a:rect l="0" t="0" r="r" b="b"/>
            <a:pathLst>
              <a:path w="21600" h="21600" extrusionOk="0">
                <a:moveTo>
                  <a:pt x="4764" y="21600"/>
                </a:moveTo>
                <a:lnTo>
                  <a:pt x="5652" y="21010"/>
                </a:lnTo>
                <a:cubicBezTo>
                  <a:pt x="7182" y="20101"/>
                  <a:pt x="8936" y="19585"/>
                  <a:pt x="10800" y="19585"/>
                </a:cubicBezTo>
                <a:lnTo>
                  <a:pt x="21600" y="19585"/>
                </a:lnTo>
                <a:lnTo>
                  <a:pt x="21600" y="11807"/>
                </a:lnTo>
                <a:cubicBezTo>
                  <a:pt x="21600" y="5286"/>
                  <a:pt x="16765" y="0"/>
                  <a:pt x="10800" y="0"/>
                </a:cubicBezTo>
                <a:lnTo>
                  <a:pt x="0" y="0"/>
                </a:lnTo>
                <a:lnTo>
                  <a:pt x="0" y="11807"/>
                </a:lnTo>
                <a:cubicBezTo>
                  <a:pt x="0" y="15883"/>
                  <a:pt x="1889" y="19476"/>
                  <a:pt x="4762" y="21598"/>
                </a:cubicBezTo>
                <a:lnTo>
                  <a:pt x="4764" y="21600"/>
                </a:lnTo>
                <a:close/>
              </a:path>
            </a:pathLst>
          </a:custGeom>
          <a:solidFill>
            <a:srgbClr val="D9DCEB"/>
          </a:solidFill>
          <a:ln w="76200">
            <a:solidFill>
              <a:srgbClr val="FFFFFF"/>
            </a:solidFill>
            <a:miter/>
          </a:ln>
        </p:spPr>
        <p:txBody>
          <a:bodyPr lIns="35717" tIns="35717" rIns="35717" bIns="35717" anchor="ctr"/>
          <a:p>
            <a:pPr defTabSz="914400">
              <a:defRPr sz="1800">
                <a:solidFill>
                  <a:srgbClr val="FFFFFF"/>
                </a:solidFill>
                <a:latin typeface="Arial" panose="020B0604020202020204"/>
                <a:ea typeface="Arial" panose="020B0604020202020204"/>
                <a:cs typeface="Arial" panose="020B0604020202020204"/>
                <a:sym typeface="Arial" panose="020B0604020202020204"/>
              </a:defRPr>
            </a:pPr>
            <a:endParaRPr sz="1600"/>
          </a:p>
        </p:txBody>
      </p:sp>
      <p:sp>
        <p:nvSpPr>
          <p:cNvPr id="1048745" name="任意多边形: 形状 54"/>
          <p:cNvSpPr/>
          <p:nvPr/>
        </p:nvSpPr>
        <p:spPr>
          <a:xfrm rot="10800000" flipH="1">
            <a:off x="5892282" y="1634094"/>
            <a:ext cx="2148185" cy="196490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21600"/>
                </a:lnTo>
                <a:lnTo>
                  <a:pt x="21600" y="9793"/>
                </a:lnTo>
                <a:cubicBezTo>
                  <a:pt x="21600" y="5717"/>
                  <a:pt x="19711" y="2124"/>
                  <a:pt x="16838" y="2"/>
                </a:cubicBezTo>
                <a:lnTo>
                  <a:pt x="16836" y="0"/>
                </a:lnTo>
                <a:lnTo>
                  <a:pt x="15948" y="590"/>
                </a:lnTo>
                <a:cubicBezTo>
                  <a:pt x="14418" y="1499"/>
                  <a:pt x="12664" y="2015"/>
                  <a:pt x="10800" y="2015"/>
                </a:cubicBezTo>
                <a:lnTo>
                  <a:pt x="0" y="2015"/>
                </a:lnTo>
                <a:lnTo>
                  <a:pt x="0" y="9793"/>
                </a:lnTo>
                <a:cubicBezTo>
                  <a:pt x="0" y="16314"/>
                  <a:pt x="4835" y="21600"/>
                  <a:pt x="10800" y="21600"/>
                </a:cubicBezTo>
                <a:close/>
              </a:path>
            </a:pathLst>
          </a:custGeom>
          <a:solidFill>
            <a:srgbClr val="D9DCEB"/>
          </a:solidFill>
          <a:ln w="76200">
            <a:solidFill>
              <a:srgbClr val="FFFFFF"/>
            </a:solidFill>
            <a:miter/>
          </a:ln>
        </p:spPr>
        <p:txBody>
          <a:bodyPr lIns="35717" tIns="35717" rIns="35717" bIns="35717" anchor="ctr"/>
          <a:p>
            <a:pPr defTabSz="914400">
              <a:defRPr sz="1800">
                <a:solidFill>
                  <a:srgbClr val="FFFFFF"/>
                </a:solidFill>
                <a:latin typeface="Arial" panose="020B0604020202020204"/>
                <a:ea typeface="Arial" panose="020B0604020202020204"/>
                <a:cs typeface="Arial" panose="020B0604020202020204"/>
                <a:sym typeface="Arial" panose="020B0604020202020204"/>
              </a:defRPr>
            </a:pPr>
            <a:endParaRPr sz="1600"/>
          </a:p>
        </p:txBody>
      </p:sp>
      <p:sp>
        <p:nvSpPr>
          <p:cNvPr id="1048746" name="任意多边形: 形状 55"/>
          <p:cNvSpPr/>
          <p:nvPr/>
        </p:nvSpPr>
        <p:spPr>
          <a:xfrm>
            <a:off x="4161802" y="1634094"/>
            <a:ext cx="1939335" cy="21481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963" y="0"/>
                </a:lnTo>
                <a:cubicBezTo>
                  <a:pt x="15680" y="0"/>
                  <a:pt x="19000" y="1530"/>
                  <a:pt x="21194" y="3930"/>
                </a:cubicBezTo>
                <a:lnTo>
                  <a:pt x="21600" y="4420"/>
                </a:lnTo>
                <a:lnTo>
                  <a:pt x="21317" y="4762"/>
                </a:lnTo>
                <a:cubicBezTo>
                  <a:pt x="20027" y="6485"/>
                  <a:pt x="19274" y="8563"/>
                  <a:pt x="19274" y="10800"/>
                </a:cubicBezTo>
                <a:lnTo>
                  <a:pt x="19274" y="21600"/>
                </a:lnTo>
                <a:lnTo>
                  <a:pt x="11963" y="21600"/>
                </a:lnTo>
                <a:cubicBezTo>
                  <a:pt x="5356" y="21600"/>
                  <a:pt x="0" y="16765"/>
                  <a:pt x="0" y="10800"/>
                </a:cubicBezTo>
                <a:lnTo>
                  <a:pt x="0" y="0"/>
                </a:lnTo>
                <a:close/>
              </a:path>
            </a:pathLst>
          </a:custGeom>
          <a:solidFill>
            <a:srgbClr val="3E4D9A"/>
          </a:solidFill>
          <a:ln w="76200">
            <a:solidFill>
              <a:srgbClr val="FFFFFF"/>
            </a:solidFill>
            <a:miter/>
          </a:ln>
        </p:spPr>
        <p:txBody>
          <a:bodyPr lIns="35717" tIns="35717" rIns="35717" bIns="35717" anchor="ctr"/>
          <a:p>
            <a:pPr defTabSz="914400">
              <a:defRPr sz="1800">
                <a:solidFill>
                  <a:srgbClr val="FFFFFF"/>
                </a:solidFill>
                <a:latin typeface="Arial" panose="020B0604020202020204"/>
                <a:ea typeface="Arial" panose="020B0604020202020204"/>
                <a:cs typeface="Arial" panose="020B0604020202020204"/>
                <a:sym typeface="Arial" panose="020B0604020202020204"/>
              </a:defRPr>
            </a:pPr>
            <a:endParaRPr sz="1600"/>
          </a:p>
        </p:txBody>
      </p:sp>
      <p:sp>
        <p:nvSpPr>
          <p:cNvPr id="1048747" name="任意多边形: 形状 56"/>
          <p:cNvSpPr/>
          <p:nvPr/>
        </p:nvSpPr>
        <p:spPr>
          <a:xfrm rot="10800000" flipH="1">
            <a:off x="6101136" y="3415720"/>
            <a:ext cx="1939334" cy="2148184"/>
          </a:xfrm>
          <a:custGeom>
            <a:avLst/>
            <a:gdLst/>
            <a:ahLst/>
            <a:cxnLst>
              <a:cxn ang="0">
                <a:pos x="wd2" y="hd2"/>
              </a:cxn>
              <a:cxn ang="5400000">
                <a:pos x="wd2" y="hd2"/>
              </a:cxn>
              <a:cxn ang="10800000">
                <a:pos x="wd2" y="hd2"/>
              </a:cxn>
              <a:cxn ang="16200000">
                <a:pos x="wd2" y="hd2"/>
              </a:cxn>
            </a:cxnLst>
            <a:rect l="0" t="0" r="r" b="b"/>
            <a:pathLst>
              <a:path w="21600" h="21600" extrusionOk="0">
                <a:moveTo>
                  <a:pt x="2326" y="21600"/>
                </a:moveTo>
                <a:lnTo>
                  <a:pt x="9637" y="21600"/>
                </a:lnTo>
                <a:cubicBezTo>
                  <a:pt x="16244" y="21600"/>
                  <a:pt x="21600" y="16765"/>
                  <a:pt x="21600" y="10800"/>
                </a:cubicBezTo>
                <a:lnTo>
                  <a:pt x="21600" y="0"/>
                </a:lnTo>
                <a:lnTo>
                  <a:pt x="9637" y="0"/>
                </a:lnTo>
                <a:cubicBezTo>
                  <a:pt x="5920" y="0"/>
                  <a:pt x="2600" y="1530"/>
                  <a:pt x="406" y="3930"/>
                </a:cubicBezTo>
                <a:lnTo>
                  <a:pt x="0" y="4420"/>
                </a:lnTo>
                <a:lnTo>
                  <a:pt x="283" y="4762"/>
                </a:lnTo>
                <a:cubicBezTo>
                  <a:pt x="1573" y="6485"/>
                  <a:pt x="2326" y="8563"/>
                  <a:pt x="2326" y="10800"/>
                </a:cubicBezTo>
                <a:lnTo>
                  <a:pt x="2326" y="17914"/>
                </a:lnTo>
                <a:close/>
              </a:path>
            </a:pathLst>
          </a:custGeom>
          <a:solidFill>
            <a:srgbClr val="3E4D9A"/>
          </a:solidFill>
          <a:ln w="76200">
            <a:solidFill>
              <a:srgbClr val="FFFFFF"/>
            </a:solidFill>
            <a:miter/>
          </a:ln>
        </p:spPr>
        <p:txBody>
          <a:bodyPr lIns="35717" tIns="35717" rIns="35717" bIns="35717" anchor="ctr"/>
          <a:p>
            <a:pPr defTabSz="914400">
              <a:defRPr sz="1800">
                <a:solidFill>
                  <a:srgbClr val="FFFFFF"/>
                </a:solidFill>
                <a:latin typeface="Arial" panose="020B0604020202020204"/>
                <a:ea typeface="Arial" panose="020B0604020202020204"/>
                <a:cs typeface="Arial" panose="020B0604020202020204"/>
                <a:sym typeface="Arial" panose="020B0604020202020204"/>
              </a:defRPr>
            </a:pPr>
            <a:endParaRPr sz="1600"/>
          </a:p>
        </p:txBody>
      </p:sp>
      <p:sp>
        <p:nvSpPr>
          <p:cNvPr id="1048748" name="关键词…"/>
          <p:cNvSpPr txBox="1"/>
          <p:nvPr/>
        </p:nvSpPr>
        <p:spPr>
          <a:xfrm>
            <a:off x="4625340" y="2448975"/>
            <a:ext cx="883920" cy="341630"/>
          </a:xfrm>
          <a:prstGeom prst="rect">
            <a:avLst/>
          </a:prstGeom>
          <a:ln w="12700">
            <a:miter lim="400000"/>
          </a:ln>
        </p:spPr>
        <p:txBody>
          <a:bodyPr wrap="none" lIns="35717" tIns="35717" rIns="35717" bIns="35717" anchor="ctr">
            <a:spAutoFit/>
          </a:bodyPr>
          <a:p>
            <a:pPr defTabSz="914400">
              <a:lnSpc>
                <a:spcPct val="110000"/>
              </a:lnSpc>
              <a:defRPr sz="20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a:t>进件报备</a:t>
            </a:r>
            <a:endParaRPr lang="zh-CN" sz="1600"/>
          </a:p>
        </p:txBody>
      </p:sp>
      <p:sp>
        <p:nvSpPr>
          <p:cNvPr id="1048749" name="关键词…"/>
          <p:cNvSpPr txBox="1"/>
          <p:nvPr/>
        </p:nvSpPr>
        <p:spPr>
          <a:xfrm>
            <a:off x="6604484" y="2448975"/>
            <a:ext cx="883920" cy="341630"/>
          </a:xfrm>
          <a:prstGeom prst="rect">
            <a:avLst/>
          </a:prstGeom>
          <a:ln w="12700">
            <a:miter lim="400000"/>
          </a:ln>
        </p:spPr>
        <p:txBody>
          <a:bodyPr wrap="none" lIns="35717" tIns="35717" rIns="35717" bIns="35717" anchor="ctr">
            <a:spAutoFit/>
          </a:bodyPr>
          <a:p>
            <a:pPr defTabSz="914400">
              <a:lnSpc>
                <a:spcPct val="110000"/>
              </a:lnSpc>
              <a:defRPr sz="2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a:t>交易网关</a:t>
            </a:r>
            <a:endParaRPr lang="zh-CN" sz="1600"/>
          </a:p>
        </p:txBody>
      </p:sp>
      <p:sp>
        <p:nvSpPr>
          <p:cNvPr id="1048750" name="关键词…"/>
          <p:cNvSpPr txBox="1"/>
          <p:nvPr/>
        </p:nvSpPr>
        <p:spPr>
          <a:xfrm>
            <a:off x="6604484" y="4349838"/>
            <a:ext cx="883920" cy="341630"/>
          </a:xfrm>
          <a:prstGeom prst="rect">
            <a:avLst/>
          </a:prstGeom>
          <a:ln w="12700">
            <a:miter lim="400000"/>
          </a:ln>
        </p:spPr>
        <p:txBody>
          <a:bodyPr wrap="none" lIns="35717" tIns="35717" rIns="35717" bIns="35717" anchor="ctr">
            <a:spAutoFit/>
          </a:bodyPr>
          <a:p>
            <a:pPr defTabSz="914400">
              <a:lnSpc>
                <a:spcPct val="110000"/>
              </a:lnSpc>
              <a:defRPr sz="20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a:t>对账分润</a:t>
            </a:r>
            <a:endParaRPr lang="zh-CN" sz="1600"/>
          </a:p>
        </p:txBody>
      </p:sp>
      <p:sp>
        <p:nvSpPr>
          <p:cNvPr id="1048751" name="关键词…"/>
          <p:cNvSpPr txBox="1"/>
          <p:nvPr/>
        </p:nvSpPr>
        <p:spPr>
          <a:xfrm>
            <a:off x="4732346" y="4349838"/>
            <a:ext cx="883920" cy="341630"/>
          </a:xfrm>
          <a:prstGeom prst="rect">
            <a:avLst/>
          </a:prstGeom>
          <a:ln w="12700">
            <a:miter lim="400000"/>
          </a:ln>
        </p:spPr>
        <p:txBody>
          <a:bodyPr wrap="none" lIns="35717" tIns="35717" rIns="35717" bIns="35717" anchor="ctr">
            <a:spAutoFit/>
          </a:bodyPr>
          <a:p>
            <a:pPr defTabSz="914400">
              <a:lnSpc>
                <a:spcPct val="110000"/>
              </a:lnSpc>
              <a:defRPr sz="2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a:t>通道管理</a:t>
            </a:r>
            <a:endParaRPr lang="zh-CN" sz="1600"/>
          </a:p>
        </p:txBody>
      </p:sp>
      <p:sp>
        <p:nvSpPr>
          <p:cNvPr id="1048752" name="îŝḻïḑé"/>
          <p:cNvSpPr txBox="1"/>
          <p:nvPr/>
        </p:nvSpPr>
        <p:spPr>
          <a:xfrm>
            <a:off x="8688350" y="1801046"/>
            <a:ext cx="1384301" cy="277001"/>
          </a:xfrm>
          <a:prstGeom prst="rect">
            <a:avLst/>
          </a:prstGeom>
          <a:ln w="12700">
            <a:miter lim="400000"/>
          </a:ln>
        </p:spPr>
        <p:txBody>
          <a:bodyPr wrap="none" lIns="0" tIns="0" rIns="0" bIns="0" anchor="ctr">
            <a:normAutofit lnSpcReduction="20000"/>
          </a:bodyPr>
          <a:lstStyle>
            <a:lvl1pPr algn="l" defTabSz="868680">
              <a:lnSpc>
                <a:spcPct val="110000"/>
              </a:lnSpc>
              <a:defRPr sz="171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交易网关</a:t>
            </a:r>
            <a:endParaRPr lang="zh-CN"/>
          </a:p>
        </p:txBody>
      </p:sp>
      <p:sp>
        <p:nvSpPr>
          <p:cNvPr id="1048753" name="ïSļîḑè"/>
          <p:cNvSpPr txBox="1"/>
          <p:nvPr/>
        </p:nvSpPr>
        <p:spPr>
          <a:xfrm>
            <a:off x="8705098" y="4199913"/>
            <a:ext cx="1384301" cy="277001"/>
          </a:xfrm>
          <a:prstGeom prst="rect">
            <a:avLst/>
          </a:prstGeom>
          <a:ln w="12700">
            <a:miter lim="400000"/>
          </a:ln>
        </p:spPr>
        <p:txBody>
          <a:bodyPr wrap="none" lIns="0" tIns="0" rIns="0" bIns="0" anchor="ctr">
            <a:normAutofit lnSpcReduction="20000"/>
          </a:bodyPr>
          <a:lstStyle>
            <a:lvl1pPr algn="l" defTabSz="868680">
              <a:lnSpc>
                <a:spcPct val="110000"/>
              </a:lnSpc>
              <a:defRPr sz="171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对账分润</a:t>
            </a:r>
            <a:endParaRPr lang="zh-CN" altLang="en-US"/>
          </a:p>
        </p:txBody>
      </p:sp>
      <p:sp>
        <p:nvSpPr>
          <p:cNvPr id="1048754" name="îṣḷiḓê"/>
          <p:cNvSpPr txBox="1"/>
          <p:nvPr/>
        </p:nvSpPr>
        <p:spPr>
          <a:xfrm>
            <a:off x="2088303" y="1801046"/>
            <a:ext cx="1384301" cy="277001"/>
          </a:xfrm>
          <a:prstGeom prst="rect">
            <a:avLst/>
          </a:prstGeom>
          <a:ln w="12700">
            <a:miter lim="400000"/>
          </a:ln>
        </p:spPr>
        <p:txBody>
          <a:bodyPr wrap="none" lIns="0" tIns="0" rIns="0" bIns="0" anchor="ctr">
            <a:normAutofit lnSpcReduction="20000"/>
          </a:bodyPr>
          <a:lstStyle>
            <a:lvl1pPr algn="r" defTabSz="868680">
              <a:lnSpc>
                <a:spcPct val="110000"/>
              </a:lnSpc>
              <a:defRPr sz="171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进件报备</a:t>
            </a:r>
            <a:endParaRPr lang="zh-CN"/>
          </a:p>
        </p:txBody>
      </p:sp>
      <p:sp>
        <p:nvSpPr>
          <p:cNvPr id="1048755" name="îşḻíďé"/>
          <p:cNvSpPr txBox="1"/>
          <p:nvPr/>
        </p:nvSpPr>
        <p:spPr>
          <a:xfrm>
            <a:off x="2039240" y="4153653"/>
            <a:ext cx="1384301" cy="277001"/>
          </a:xfrm>
          <a:prstGeom prst="rect">
            <a:avLst/>
          </a:prstGeom>
          <a:ln w="12700">
            <a:miter lim="400000"/>
          </a:ln>
        </p:spPr>
        <p:txBody>
          <a:bodyPr wrap="none" lIns="0" tIns="0" rIns="0" bIns="0" anchor="ctr">
            <a:normAutofit lnSpcReduction="20000"/>
          </a:bodyPr>
          <a:lstStyle>
            <a:lvl1pPr algn="r" defTabSz="868680">
              <a:lnSpc>
                <a:spcPct val="110000"/>
              </a:lnSpc>
              <a:defRPr sz="171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通道管理</a:t>
            </a:r>
            <a:endParaRPr lang="zh-CN"/>
          </a:p>
        </p:txBody>
      </p:sp>
      <p:sp>
        <p:nvSpPr>
          <p:cNvPr id="1048756" name="íŝľïde"/>
          <p:cNvSpPr txBox="1"/>
          <p:nvPr/>
        </p:nvSpPr>
        <p:spPr>
          <a:xfrm>
            <a:off x="8705098" y="4642537"/>
            <a:ext cx="3079537" cy="921571"/>
          </a:xfrm>
          <a:prstGeom prst="rect">
            <a:avLst/>
          </a:prstGeom>
          <a:ln w="12700">
            <a:miter lim="400000"/>
          </a:ln>
        </p:spPr>
        <p:txBody>
          <a:bodyPr lIns="0" tIns="0" rIns="0" bIns="0">
            <a:normAutofit/>
          </a:bodyPr>
          <a:p>
            <a:pPr algn="l" defTabSz="108712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a:t>包含商户日结</a:t>
            </a:r>
            <a:r>
              <a:rPr lang="en-US" altLang="zh-CN" sz="1600"/>
              <a:t>/</a:t>
            </a:r>
            <a:r>
              <a:rPr lang="zh-CN" altLang="en-US" sz="1600"/>
              <a:t>渠道日结账单及分润</a:t>
            </a:r>
            <a:endParaRPr lang="zh-CN" altLang="en-US" sz="1600"/>
          </a:p>
        </p:txBody>
      </p:sp>
      <p:sp>
        <p:nvSpPr>
          <p:cNvPr id="1048757" name="îṧ1ïḍé"/>
          <p:cNvSpPr txBox="1"/>
          <p:nvPr/>
        </p:nvSpPr>
        <p:spPr>
          <a:xfrm>
            <a:off x="357836" y="2320039"/>
            <a:ext cx="3065239" cy="921571"/>
          </a:xfrm>
          <a:prstGeom prst="rect">
            <a:avLst/>
          </a:prstGeom>
          <a:ln w="12700">
            <a:miter lim="400000"/>
          </a:ln>
        </p:spPr>
        <p:txBody>
          <a:bodyPr lIns="0" tIns="0" rIns="0" bIns="0">
            <a:normAutofit fontScale="93750" lnSpcReduction="20000"/>
          </a:bodyPr>
          <a:p>
            <a:pPr algn="l" defTabSz="108712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a:t>包含机构进件</a:t>
            </a:r>
            <a:r>
              <a:rPr lang="en-US" altLang="zh-CN" sz="1600"/>
              <a:t>/</a:t>
            </a:r>
            <a:r>
              <a:rPr lang="zh-CN" altLang="en-US" sz="1600"/>
              <a:t>层级挂接</a:t>
            </a:r>
            <a:r>
              <a:rPr lang="en-US" altLang="zh-CN" sz="1600"/>
              <a:t>/</a:t>
            </a:r>
            <a:r>
              <a:rPr lang="zh-CN" altLang="en-US" sz="1600"/>
              <a:t>商户进件报备管理</a:t>
            </a:r>
            <a:r>
              <a:rPr lang="en-US" altLang="zh-CN" sz="1600"/>
              <a:t>/</a:t>
            </a:r>
            <a:r>
              <a:rPr lang="zh-CN" altLang="en-US" sz="1600"/>
              <a:t>协议签约</a:t>
            </a:r>
            <a:endParaRPr lang="zh-CN" altLang="en-US" sz="1600"/>
          </a:p>
          <a:p>
            <a:pPr algn="l" defTabSz="108712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a:t>核心业务：商户准入及风险控制</a:t>
            </a:r>
            <a:endParaRPr lang="zh-CN" altLang="en-US" sz="1600"/>
          </a:p>
        </p:txBody>
      </p:sp>
      <p:sp>
        <p:nvSpPr>
          <p:cNvPr id="1048758" name="íŝľïde"/>
          <p:cNvSpPr txBox="1"/>
          <p:nvPr/>
        </p:nvSpPr>
        <p:spPr>
          <a:xfrm>
            <a:off x="8705098" y="2320039"/>
            <a:ext cx="3079537" cy="921571"/>
          </a:xfrm>
          <a:prstGeom prst="rect">
            <a:avLst/>
          </a:prstGeom>
          <a:ln w="12700">
            <a:miter lim="400000"/>
          </a:ln>
        </p:spPr>
        <p:txBody>
          <a:bodyPr lIns="0" tIns="0" rIns="0" bIns="0">
            <a:normAutofit fontScale="93750" lnSpcReduction="20000"/>
          </a:bodyPr>
          <a:p>
            <a:pPr algn="l" defTabSz="108712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a:t>支持多个交易终端，多种支付第三方</a:t>
            </a:r>
            <a:r>
              <a:rPr lang="en-US" altLang="zh-CN" sz="1600"/>
              <a:t>/</a:t>
            </a:r>
            <a:r>
              <a:rPr lang="zh-CN" altLang="en-US" sz="1600"/>
              <a:t>多种支付类型交易的发起，对内</a:t>
            </a:r>
            <a:r>
              <a:rPr lang="en-US" altLang="zh-CN" sz="1600"/>
              <a:t>/</a:t>
            </a:r>
            <a:r>
              <a:rPr lang="zh-CN" altLang="en-US" sz="1600"/>
              <a:t>对外</a:t>
            </a:r>
            <a:r>
              <a:rPr lang="en-US" altLang="zh-CN" sz="1600"/>
              <a:t>API</a:t>
            </a:r>
            <a:endParaRPr lang="en-US" altLang="zh-CN" sz="1600"/>
          </a:p>
        </p:txBody>
      </p:sp>
      <p:sp>
        <p:nvSpPr>
          <p:cNvPr id="1048759" name="îṧ1ïḍé"/>
          <p:cNvSpPr txBox="1"/>
          <p:nvPr/>
        </p:nvSpPr>
        <p:spPr>
          <a:xfrm>
            <a:off x="462477" y="4636821"/>
            <a:ext cx="3065238" cy="921572"/>
          </a:xfrm>
          <a:prstGeom prst="rect">
            <a:avLst/>
          </a:prstGeom>
          <a:ln w="12700">
            <a:miter lim="400000"/>
          </a:ln>
        </p:spPr>
        <p:txBody>
          <a:bodyPr lIns="0" tIns="0" rIns="0" bIns="0">
            <a:normAutofit/>
          </a:bodyPr>
          <a:p>
            <a:pPr algn="r" defTabSz="108712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a:t>包含通道接入</a:t>
            </a:r>
            <a:r>
              <a:rPr lang="en-US" altLang="zh-CN" sz="1600"/>
              <a:t>/</a:t>
            </a:r>
            <a:r>
              <a:rPr lang="zh-CN" altLang="en-US" sz="1600"/>
              <a:t>通道切换</a:t>
            </a:r>
            <a:endParaRPr lang="en-US" altLang="zh-CN" sz="1600"/>
          </a:p>
        </p:txBody>
      </p:sp>
      <p:sp>
        <p:nvSpPr>
          <p:cNvPr id="1048760" name="关于我们"/>
          <p:cNvSpPr txBox="1"/>
          <p:nvPr/>
        </p:nvSpPr>
        <p:spPr>
          <a:xfrm>
            <a:off x="723186" y="321323"/>
            <a:ext cx="4643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汇商聚合支付业务核心模块</a:t>
            </a:r>
            <a:endParaRPr lang="zh-CN"/>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61" name="TextBox 20"/>
          <p:cNvSpPr txBox="1"/>
          <p:nvPr/>
        </p:nvSpPr>
        <p:spPr>
          <a:xfrm>
            <a:off x="1523534" y="3079106"/>
            <a:ext cx="1193802" cy="1020317"/>
          </a:xfrm>
          <a:prstGeom prst="rect">
            <a:avLst/>
          </a:prstGeom>
          <a:ln w="12700">
            <a:miter lim="400000"/>
          </a:ln>
        </p:spPr>
        <p:txBody>
          <a:bodyPr lIns="45718" tIns="45718" rIns="45718" bIns="45718">
            <a:spAutoFit/>
          </a:bodyPr>
          <a:lstStyle>
            <a:lvl1pPr defTabSz="914400">
              <a:lnSpc>
                <a:spcPct val="140000"/>
              </a:lnSpc>
              <a:defRPr sz="3000">
                <a:solidFill>
                  <a:srgbClr val="FFFFFF"/>
                </a:solidFill>
                <a:latin typeface="Heiti SC Medium"/>
                <a:ea typeface="Heiti SC Medium"/>
                <a:cs typeface="Heiti SC Medium"/>
                <a:sym typeface="Heiti SC Medium"/>
              </a:defRPr>
            </a:lvl1pPr>
          </a:lstStyle>
          <a:p>
            <a:r>
              <a:t>输入标题</a:t>
            </a:r>
          </a:p>
        </p:txBody>
      </p:sp>
      <p:sp>
        <p:nvSpPr>
          <p:cNvPr id="1048762" name="TextBox 25"/>
          <p:cNvSpPr txBox="1"/>
          <p:nvPr/>
        </p:nvSpPr>
        <p:spPr>
          <a:xfrm>
            <a:off x="4713773" y="868497"/>
            <a:ext cx="5022719" cy="993775"/>
          </a:xfrm>
          <a:prstGeom prst="rect">
            <a:avLst/>
          </a:prstGeom>
          <a:ln w="12700">
            <a:miter lim="400000"/>
          </a:ln>
        </p:spPr>
        <p:txBody>
          <a:bodyPr lIns="45718" tIns="45718" rIns="45718" bIns="45718" anchor="ctr">
            <a:spAutoFit/>
          </a:bodyPr>
          <a:lstStyle>
            <a:lvl1pPr algn="l" defTabSz="91440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渠道：渠道入网（省代</a:t>
            </a:r>
            <a:r>
              <a:rPr lang="en-US" altLang="zh-CN"/>
              <a:t>/</a:t>
            </a:r>
            <a:r>
              <a:rPr lang="zh-CN" altLang="en-US"/>
              <a:t>市代</a:t>
            </a:r>
            <a:r>
              <a:rPr lang="en-US" altLang="zh-CN"/>
              <a:t>/</a:t>
            </a:r>
            <a:r>
              <a:rPr lang="zh-CN" altLang="en-US"/>
              <a:t>城市经理</a:t>
            </a:r>
            <a:r>
              <a:rPr lang="zh-CN"/>
              <a:t>）</a:t>
            </a:r>
            <a:endParaRPr lang="en-US" altLang="zh-CN"/>
          </a:p>
          <a:p>
            <a:r>
              <a:rPr lang="zh-CN" altLang="en-US"/>
              <a:t>商户：连锁商户</a:t>
            </a:r>
            <a:r>
              <a:rPr lang="en-US" altLang="zh-CN"/>
              <a:t>/</a:t>
            </a:r>
            <a:r>
              <a:rPr lang="zh-CN" altLang="en-US"/>
              <a:t>普通商户</a:t>
            </a:r>
            <a:r>
              <a:rPr lang="en-US" altLang="zh-CN"/>
              <a:t>/</a:t>
            </a:r>
            <a:r>
              <a:rPr lang="zh-CN" altLang="en-US"/>
              <a:t>小微商户（商户类型</a:t>
            </a:r>
            <a:r>
              <a:rPr lang="en-US" altLang="zh-CN"/>
              <a:t>/</a:t>
            </a:r>
            <a:r>
              <a:rPr lang="zh-CN" altLang="en-US"/>
              <a:t>经营类型）</a:t>
            </a:r>
            <a:endParaRPr lang="zh-CN" altLang="en-US"/>
          </a:p>
          <a:p>
            <a:r>
              <a:rPr lang="zh-CN" altLang="en-US"/>
              <a:t>门店：仅连锁商户有门店进件</a:t>
            </a:r>
            <a:endParaRPr lang="zh-CN" altLang="en-US"/>
          </a:p>
        </p:txBody>
      </p:sp>
      <p:sp>
        <p:nvSpPr>
          <p:cNvPr id="1048763" name="正方形"/>
          <p:cNvSpPr/>
          <p:nvPr/>
        </p:nvSpPr>
        <p:spPr>
          <a:xfrm rot="2700000">
            <a:off x="1349461" y="2815340"/>
            <a:ext cx="1543533" cy="1543534"/>
          </a:xfrm>
          <a:prstGeom prst="rect">
            <a:avLst/>
          </a:prstGeom>
          <a:solidFill>
            <a:srgbClr val="3C4B99"/>
          </a:solidFill>
          <a:ln w="12700">
            <a:miter lim="400000"/>
          </a:ln>
        </p:spPr>
        <p:txBody>
          <a:bodyPr lIns="35717" tIns="35717" rIns="35717" bIns="35717" anchor="ctr"/>
          <a:p/>
        </p:txBody>
      </p:sp>
      <p:sp>
        <p:nvSpPr>
          <p:cNvPr id="1048764" name="TextBox 17"/>
          <p:cNvSpPr txBox="1"/>
          <p:nvPr/>
        </p:nvSpPr>
        <p:spPr>
          <a:xfrm>
            <a:off x="1510834" y="3146950"/>
            <a:ext cx="1193802" cy="901700"/>
          </a:xfrm>
          <a:prstGeom prst="rect">
            <a:avLst/>
          </a:prstGeom>
          <a:ln w="12700">
            <a:miter lim="400000"/>
          </a:ln>
        </p:spPr>
        <p:txBody>
          <a:bodyPr lIns="45718" tIns="45718" rIns="45718" bIns="45718" anchor="ctr">
            <a:spAutoFit/>
          </a:bodyPr>
          <a:lstStyle>
            <a:lvl1pPr defTabSz="914400">
              <a:lnSpc>
                <a:spcPct val="110000"/>
              </a:lnSpc>
              <a:defRPr sz="2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进件</a:t>
            </a:r>
            <a:endParaRPr lang="zh-CN"/>
          </a:p>
          <a:p>
            <a:r>
              <a:rPr lang="zh-CN"/>
              <a:t>报备</a:t>
            </a:r>
            <a:endParaRPr lang="zh-CN"/>
          </a:p>
        </p:txBody>
      </p:sp>
      <p:sp>
        <p:nvSpPr>
          <p:cNvPr id="1048765" name="TextBox 25"/>
          <p:cNvSpPr txBox="1"/>
          <p:nvPr/>
        </p:nvSpPr>
        <p:spPr>
          <a:xfrm>
            <a:off x="6103936" y="2454304"/>
            <a:ext cx="5022719" cy="692785"/>
          </a:xfrm>
          <a:prstGeom prst="rect">
            <a:avLst/>
          </a:prstGeom>
          <a:ln w="12700">
            <a:miter lim="400000"/>
          </a:ln>
        </p:spPr>
        <p:txBody>
          <a:bodyPr lIns="45718" tIns="45718" rIns="45718" bIns="45718" anchor="ctr">
            <a:spAutoFit/>
          </a:bodyPr>
          <a:lstStyle>
            <a:lvl1pPr algn="l" defTabSz="91440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多种途径：</a:t>
            </a:r>
            <a:endParaRPr lang="zh-CN" altLang="en-US"/>
          </a:p>
          <a:p>
            <a:r>
              <a:rPr lang="en-US" altLang="zh-CN"/>
              <a:t>PC(</a:t>
            </a:r>
            <a:r>
              <a:rPr lang="zh-CN" altLang="en-US"/>
              <a:t>管理平台</a:t>
            </a:r>
            <a:r>
              <a:rPr lang="en-US" altLang="zh-CN"/>
              <a:t>/</a:t>
            </a:r>
            <a:r>
              <a:rPr lang="zh-CN" altLang="en-US"/>
              <a:t>运营平台 单个</a:t>
            </a:r>
            <a:r>
              <a:rPr lang="en-US" altLang="zh-CN"/>
              <a:t>/</a:t>
            </a:r>
            <a:r>
              <a:rPr lang="zh-CN" altLang="en-US"/>
              <a:t>批量）</a:t>
            </a:r>
            <a:r>
              <a:rPr lang="en-US" altLang="zh-CN"/>
              <a:t>/</a:t>
            </a:r>
            <a:r>
              <a:rPr lang="zh-CN" altLang="en-US"/>
              <a:t>汇旺财</a:t>
            </a:r>
            <a:r>
              <a:rPr lang="en-US" altLang="zh-CN"/>
              <a:t>/</a:t>
            </a:r>
            <a:r>
              <a:rPr lang="zh-CN" altLang="en-US"/>
              <a:t>汇小旺</a:t>
            </a:r>
            <a:r>
              <a:rPr lang="en-US" altLang="zh-CN"/>
              <a:t>/API</a:t>
            </a:r>
            <a:endParaRPr lang="en-US" altLang="zh-CN"/>
          </a:p>
        </p:txBody>
      </p:sp>
      <p:sp>
        <p:nvSpPr>
          <p:cNvPr id="1048766" name="TextBox 25"/>
          <p:cNvSpPr txBox="1"/>
          <p:nvPr/>
        </p:nvSpPr>
        <p:spPr>
          <a:xfrm>
            <a:off x="6103936" y="3798053"/>
            <a:ext cx="5022719" cy="993775"/>
          </a:xfrm>
          <a:prstGeom prst="rect">
            <a:avLst/>
          </a:prstGeom>
          <a:ln w="12700">
            <a:miter lim="400000"/>
          </a:ln>
        </p:spPr>
        <p:txBody>
          <a:bodyPr lIns="45718" tIns="45718" rIns="45718" bIns="45718" anchor="ctr">
            <a:spAutoFit/>
          </a:bodyPr>
          <a:lstStyle>
            <a:lvl1pPr algn="l" defTabSz="91440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基础资料</a:t>
            </a:r>
            <a:r>
              <a:rPr lang="en-US" altLang="zh-CN"/>
              <a:t>/</a:t>
            </a:r>
            <a:r>
              <a:rPr lang="zh-CN" altLang="en-US"/>
              <a:t>影像资料</a:t>
            </a:r>
            <a:r>
              <a:rPr lang="en-US" altLang="zh-CN"/>
              <a:t>/</a:t>
            </a:r>
            <a:r>
              <a:rPr lang="zh-CN" altLang="en-US"/>
              <a:t>结算资料</a:t>
            </a:r>
            <a:r>
              <a:rPr lang="en-US" altLang="zh-CN" b="1">
                <a:solidFill>
                  <a:schemeClr val="accent5">
                    <a:lumMod val="75000"/>
                  </a:schemeClr>
                </a:solidFill>
              </a:rPr>
              <a:t>--&gt;</a:t>
            </a:r>
            <a:r>
              <a:rPr lang="zh-CN" altLang="en-US" b="1">
                <a:solidFill>
                  <a:schemeClr val="accent5">
                    <a:lumMod val="75000"/>
                  </a:schemeClr>
                </a:solidFill>
              </a:rPr>
              <a:t>多个字段，商户提供</a:t>
            </a:r>
            <a:endParaRPr lang="zh-CN" altLang="en-US"/>
          </a:p>
          <a:p>
            <a:r>
              <a:rPr lang="zh-CN" altLang="en-US"/>
              <a:t>费率</a:t>
            </a:r>
            <a:r>
              <a:rPr lang="en-US" altLang="zh-CN"/>
              <a:t>/</a:t>
            </a:r>
            <a:r>
              <a:rPr lang="zh-CN" altLang="en-US"/>
              <a:t>支付方式</a:t>
            </a:r>
            <a:r>
              <a:rPr lang="en-US" altLang="zh-CN"/>
              <a:t>/</a:t>
            </a:r>
            <a:r>
              <a:rPr lang="zh-CN" altLang="en-US"/>
              <a:t>支付类型</a:t>
            </a:r>
            <a:r>
              <a:rPr lang="en-US" altLang="zh-CN" b="1">
                <a:solidFill>
                  <a:schemeClr val="accent5">
                    <a:lumMod val="75000"/>
                  </a:schemeClr>
                </a:solidFill>
              </a:rPr>
              <a:t>--&gt;</a:t>
            </a:r>
            <a:r>
              <a:rPr lang="zh-CN" altLang="en-US" b="1">
                <a:solidFill>
                  <a:schemeClr val="accent5">
                    <a:lumMod val="75000"/>
                  </a:schemeClr>
                </a:solidFill>
              </a:rPr>
              <a:t>邀请码</a:t>
            </a:r>
            <a:endParaRPr lang="zh-CN" altLang="en-US" b="1">
              <a:solidFill>
                <a:schemeClr val="accent5">
                  <a:lumMod val="75000"/>
                </a:schemeClr>
              </a:solidFill>
            </a:endParaRPr>
          </a:p>
          <a:p>
            <a:r>
              <a:rPr lang="zh-CN" altLang="en-US">
                <a:solidFill>
                  <a:schemeClr val="tx1">
                    <a:lumMod val="85000"/>
                    <a:lumOff val="15000"/>
                  </a:schemeClr>
                </a:solidFill>
              </a:rPr>
              <a:t>协议签约，属地化管理等</a:t>
            </a:r>
            <a:r>
              <a:rPr lang="en-US" altLang="zh-CN" b="1">
                <a:solidFill>
                  <a:srgbClr val="FF0000"/>
                </a:solidFill>
              </a:rPr>
              <a:t>--&gt;</a:t>
            </a:r>
            <a:r>
              <a:rPr lang="zh-CN" altLang="en-US" b="1">
                <a:solidFill>
                  <a:srgbClr val="FF0000"/>
                </a:solidFill>
              </a:rPr>
              <a:t>准入及合规</a:t>
            </a:r>
            <a:endParaRPr lang="zh-CN" altLang="en-US" b="1">
              <a:solidFill>
                <a:srgbClr val="FF0000"/>
              </a:solidFill>
            </a:endParaRPr>
          </a:p>
        </p:txBody>
      </p:sp>
      <p:sp>
        <p:nvSpPr>
          <p:cNvPr id="1048767" name="TextBox 25"/>
          <p:cNvSpPr txBox="1"/>
          <p:nvPr/>
        </p:nvSpPr>
        <p:spPr>
          <a:xfrm>
            <a:off x="4857115" y="5489893"/>
            <a:ext cx="2899410" cy="692785"/>
          </a:xfrm>
          <a:prstGeom prst="rect">
            <a:avLst/>
          </a:prstGeom>
          <a:ln w="12700">
            <a:miter lim="400000"/>
          </a:ln>
        </p:spPr>
        <p:txBody>
          <a:bodyPr wrap="square" lIns="45718" tIns="45718" rIns="45718" bIns="45718" anchor="ctr">
            <a:spAutoFit/>
          </a:bodyPr>
          <a:lstStyle>
            <a:lvl1pPr algn="l" defTabSz="91440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增</a:t>
            </a:r>
            <a:r>
              <a:rPr lang="en-US" altLang="zh-CN"/>
              <a:t>/</a:t>
            </a:r>
            <a:r>
              <a:rPr lang="zh-CN" altLang="en-US"/>
              <a:t>删</a:t>
            </a:r>
            <a:r>
              <a:rPr lang="en-US" altLang="zh-CN"/>
              <a:t>/</a:t>
            </a:r>
            <a:r>
              <a:rPr lang="zh-CN" altLang="en-US"/>
              <a:t>改</a:t>
            </a:r>
            <a:r>
              <a:rPr lang="en-US" altLang="zh-CN"/>
              <a:t>/</a:t>
            </a:r>
            <a:r>
              <a:rPr lang="zh-CN" altLang="en-US"/>
              <a:t>查</a:t>
            </a:r>
            <a:endParaRPr lang="zh-CN" altLang="en-US"/>
          </a:p>
          <a:p>
            <a:r>
              <a:rPr lang="zh-CN" altLang="en-US"/>
              <a:t>审核</a:t>
            </a:r>
            <a:r>
              <a:rPr lang="en-US" altLang="zh-CN"/>
              <a:t>/</a:t>
            </a:r>
            <a:r>
              <a:rPr lang="zh-CN" altLang="en-US"/>
              <a:t>激活</a:t>
            </a:r>
            <a:r>
              <a:rPr lang="en-US" altLang="zh-CN"/>
              <a:t>/</a:t>
            </a:r>
            <a:r>
              <a:rPr lang="zh-CN" altLang="en-US"/>
              <a:t>报备</a:t>
            </a:r>
            <a:endParaRPr lang="zh-CN" altLang="en-US" b="1">
              <a:solidFill>
                <a:schemeClr val="accent5">
                  <a:lumMod val="75000"/>
                </a:schemeClr>
              </a:solidFill>
            </a:endParaRPr>
          </a:p>
        </p:txBody>
      </p:sp>
      <p:sp>
        <p:nvSpPr>
          <p:cNvPr id="1048768" name="关于我们"/>
          <p:cNvSpPr txBox="1"/>
          <p:nvPr/>
        </p:nvSpPr>
        <p:spPr>
          <a:xfrm>
            <a:off x="723186" y="321323"/>
            <a:ext cx="42113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核心业务模块</a:t>
            </a:r>
            <a:r>
              <a:rPr lang="en-US" altLang="zh-CN"/>
              <a:t>--</a:t>
            </a:r>
            <a:r>
              <a:rPr lang="zh-CN" altLang="en-US"/>
              <a:t>进件报备</a:t>
            </a:r>
            <a:endParaRPr lang="zh-CN" altLang="en-US"/>
          </a:p>
        </p:txBody>
      </p:sp>
      <p:sp>
        <p:nvSpPr>
          <p:cNvPr id="1048769" name="正方形"/>
          <p:cNvSpPr/>
          <p:nvPr/>
        </p:nvSpPr>
        <p:spPr>
          <a:xfrm rot="2700000">
            <a:off x="3492641" y="5328571"/>
            <a:ext cx="871698" cy="871699"/>
          </a:xfrm>
          <a:prstGeom prst="rect">
            <a:avLst/>
          </a:prstGeom>
          <a:ln w="50800">
            <a:solidFill>
              <a:srgbClr val="D9DCEB">
                <a:alpha val="25000"/>
              </a:srgbClr>
            </a:solidFill>
          </a:ln>
        </p:spPr>
        <p:txBody>
          <a:bodyPr lIns="35717" tIns="35717" rIns="35717" bIns="35717" anchor="ctr"/>
          <a:p/>
        </p:txBody>
      </p:sp>
      <p:sp>
        <p:nvSpPr>
          <p:cNvPr id="1048770" name="正方形"/>
          <p:cNvSpPr/>
          <p:nvPr/>
        </p:nvSpPr>
        <p:spPr>
          <a:xfrm rot="2700000">
            <a:off x="4800253" y="3876520"/>
            <a:ext cx="871699" cy="871699"/>
          </a:xfrm>
          <a:prstGeom prst="rect">
            <a:avLst/>
          </a:prstGeom>
          <a:ln w="50800">
            <a:solidFill>
              <a:srgbClr val="D9DCEB">
                <a:alpha val="25000"/>
              </a:srgbClr>
            </a:solidFill>
          </a:ln>
        </p:spPr>
        <p:txBody>
          <a:bodyPr lIns="35717" tIns="35717" rIns="35717" bIns="35717" anchor="ctr"/>
          <a:p/>
        </p:txBody>
      </p:sp>
      <p:sp>
        <p:nvSpPr>
          <p:cNvPr id="1048771" name="正方形"/>
          <p:cNvSpPr/>
          <p:nvPr/>
        </p:nvSpPr>
        <p:spPr>
          <a:xfrm rot="2700000">
            <a:off x="4800253" y="2427712"/>
            <a:ext cx="871699" cy="871698"/>
          </a:xfrm>
          <a:prstGeom prst="rect">
            <a:avLst/>
          </a:prstGeom>
          <a:ln w="50800">
            <a:solidFill>
              <a:srgbClr val="D9DCEB">
                <a:alpha val="25000"/>
              </a:srgbClr>
            </a:solidFill>
          </a:ln>
        </p:spPr>
        <p:txBody>
          <a:bodyPr lIns="35717" tIns="35717" rIns="35717" bIns="35717" anchor="ctr"/>
          <a:p/>
        </p:txBody>
      </p:sp>
      <p:sp>
        <p:nvSpPr>
          <p:cNvPr id="1048772" name="正方形"/>
          <p:cNvSpPr/>
          <p:nvPr/>
        </p:nvSpPr>
        <p:spPr>
          <a:xfrm rot="2700000">
            <a:off x="3492641" y="1073045"/>
            <a:ext cx="871698" cy="871699"/>
          </a:xfrm>
          <a:prstGeom prst="rect">
            <a:avLst/>
          </a:prstGeom>
          <a:ln w="50800">
            <a:solidFill>
              <a:srgbClr val="D9DCEB">
                <a:alpha val="25000"/>
              </a:srgbClr>
            </a:solidFill>
          </a:ln>
        </p:spPr>
        <p:txBody>
          <a:bodyPr lIns="35717" tIns="35717" rIns="35717" bIns="35717" anchor="ctr"/>
          <a:p/>
        </p:txBody>
      </p:sp>
      <p:sp>
        <p:nvSpPr>
          <p:cNvPr id="1048773" name="TextBox 17"/>
          <p:cNvSpPr txBox="1"/>
          <p:nvPr/>
        </p:nvSpPr>
        <p:spPr>
          <a:xfrm>
            <a:off x="3626947" y="1197283"/>
            <a:ext cx="619173" cy="631190"/>
          </a:xfrm>
          <a:prstGeom prst="rect">
            <a:avLst/>
          </a:prstGeom>
          <a:ln w="12700">
            <a:miter lim="400000"/>
          </a:ln>
        </p:spPr>
        <p:txBody>
          <a:bodyPr lIns="45718" tIns="45718" rIns="45718" bIns="45718" anchor="ctr">
            <a:spAutoFit/>
          </a:bodyPr>
          <a:lstStyle>
            <a:lvl1pPr defTabSz="914400">
              <a:lnSpc>
                <a:spcPct val="110000"/>
              </a:lnSpc>
              <a:defRPr>
                <a:solidFill>
                  <a:srgbClr val="3C4B9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谁</a:t>
            </a:r>
            <a:endParaRPr lang="zh-CN"/>
          </a:p>
          <a:p>
            <a:r>
              <a:rPr lang="zh-CN"/>
              <a:t>进件</a:t>
            </a:r>
            <a:endParaRPr lang="zh-CN"/>
          </a:p>
        </p:txBody>
      </p:sp>
      <p:sp>
        <p:nvSpPr>
          <p:cNvPr id="1048774" name="TextBox 17"/>
          <p:cNvSpPr txBox="1"/>
          <p:nvPr/>
        </p:nvSpPr>
        <p:spPr>
          <a:xfrm>
            <a:off x="4934559" y="2551950"/>
            <a:ext cx="619173" cy="631190"/>
          </a:xfrm>
          <a:prstGeom prst="rect">
            <a:avLst/>
          </a:prstGeom>
          <a:ln w="12700">
            <a:miter lim="400000"/>
          </a:ln>
        </p:spPr>
        <p:txBody>
          <a:bodyPr lIns="45718" tIns="45718" rIns="45718" bIns="45718" anchor="ctr">
            <a:spAutoFit/>
          </a:bodyPr>
          <a:lstStyle>
            <a:lvl1pPr defTabSz="914400">
              <a:lnSpc>
                <a:spcPct val="110000"/>
              </a:lnSpc>
              <a:defRPr>
                <a:solidFill>
                  <a:srgbClr val="3C4B9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哪里进</a:t>
            </a:r>
            <a:endParaRPr lang="zh-CN"/>
          </a:p>
        </p:txBody>
      </p:sp>
      <p:sp>
        <p:nvSpPr>
          <p:cNvPr id="1048775" name="TextBox 17"/>
          <p:cNvSpPr txBox="1"/>
          <p:nvPr/>
        </p:nvSpPr>
        <p:spPr>
          <a:xfrm>
            <a:off x="4934559" y="4000758"/>
            <a:ext cx="619173" cy="631190"/>
          </a:xfrm>
          <a:prstGeom prst="rect">
            <a:avLst/>
          </a:prstGeom>
          <a:ln w="12700">
            <a:miter lim="400000"/>
          </a:ln>
        </p:spPr>
        <p:txBody>
          <a:bodyPr lIns="45718" tIns="45718" rIns="45718" bIns="45718" anchor="ctr">
            <a:spAutoFit/>
          </a:bodyPr>
          <a:lstStyle>
            <a:lvl1pPr defTabSz="914400">
              <a:lnSpc>
                <a:spcPct val="110000"/>
              </a:lnSpc>
              <a:defRPr>
                <a:solidFill>
                  <a:srgbClr val="3C4B9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进什么</a:t>
            </a:r>
            <a:endParaRPr lang="zh-CN"/>
          </a:p>
        </p:txBody>
      </p:sp>
      <p:sp>
        <p:nvSpPr>
          <p:cNvPr id="1048776" name="箭头"/>
          <p:cNvSpPr/>
          <p:nvPr/>
        </p:nvSpPr>
        <p:spPr>
          <a:xfrm rot="18900000">
            <a:off x="2926566" y="2224702"/>
            <a:ext cx="294978" cy="294978"/>
          </a:xfrm>
          <a:prstGeom prst="rightArrow">
            <a:avLst>
              <a:gd name="adj1" fmla="val 32000"/>
              <a:gd name="adj2" fmla="val 64000"/>
            </a:avLst>
          </a:prstGeom>
          <a:solidFill>
            <a:srgbClr val="D9DCEB"/>
          </a:solidFill>
          <a:ln w="12700">
            <a:miter lim="400000"/>
          </a:ln>
        </p:spPr>
        <p:txBody>
          <a:bodyPr lIns="35717" tIns="35717" rIns="35717" bIns="35717" anchor="ctr"/>
          <a:p/>
        </p:txBody>
      </p:sp>
      <p:sp>
        <p:nvSpPr>
          <p:cNvPr id="1048777" name="箭头"/>
          <p:cNvSpPr/>
          <p:nvPr/>
        </p:nvSpPr>
        <p:spPr>
          <a:xfrm rot="19802188">
            <a:off x="3521401" y="2914814"/>
            <a:ext cx="294979" cy="294978"/>
          </a:xfrm>
          <a:prstGeom prst="rightArrow">
            <a:avLst>
              <a:gd name="adj1" fmla="val 32000"/>
              <a:gd name="adj2" fmla="val 64000"/>
            </a:avLst>
          </a:prstGeom>
          <a:solidFill>
            <a:srgbClr val="D9DCEB"/>
          </a:solidFill>
          <a:ln w="12700">
            <a:miter lim="400000"/>
          </a:ln>
        </p:spPr>
        <p:txBody>
          <a:bodyPr lIns="35717" tIns="35717" rIns="35717" bIns="35717" anchor="ctr"/>
          <a:p/>
        </p:txBody>
      </p:sp>
      <p:sp>
        <p:nvSpPr>
          <p:cNvPr id="1048778" name="箭头"/>
          <p:cNvSpPr/>
          <p:nvPr/>
        </p:nvSpPr>
        <p:spPr>
          <a:xfrm rot="1844211">
            <a:off x="3518392" y="3934441"/>
            <a:ext cx="294978" cy="294978"/>
          </a:xfrm>
          <a:prstGeom prst="rightArrow">
            <a:avLst>
              <a:gd name="adj1" fmla="val 32000"/>
              <a:gd name="adj2" fmla="val 64000"/>
            </a:avLst>
          </a:prstGeom>
          <a:solidFill>
            <a:srgbClr val="D9DCEB"/>
          </a:solidFill>
          <a:ln w="12700">
            <a:miter lim="400000"/>
          </a:ln>
        </p:spPr>
        <p:txBody>
          <a:bodyPr lIns="35717" tIns="35717" rIns="35717" bIns="35717" anchor="ctr"/>
          <a:p/>
        </p:txBody>
      </p:sp>
      <p:sp>
        <p:nvSpPr>
          <p:cNvPr id="1048779" name="箭头"/>
          <p:cNvSpPr/>
          <p:nvPr/>
        </p:nvSpPr>
        <p:spPr>
          <a:xfrm rot="2700000">
            <a:off x="2926566" y="4688794"/>
            <a:ext cx="294978" cy="294978"/>
          </a:xfrm>
          <a:prstGeom prst="rightArrow">
            <a:avLst>
              <a:gd name="adj1" fmla="val 32000"/>
              <a:gd name="adj2" fmla="val 64000"/>
            </a:avLst>
          </a:prstGeom>
          <a:solidFill>
            <a:srgbClr val="D9DCEB"/>
          </a:solidFill>
          <a:ln w="12700">
            <a:miter lim="400000"/>
          </a:ln>
        </p:spPr>
        <p:txBody>
          <a:bodyPr lIns="35717" tIns="35717" rIns="35717" bIns="35717" anchor="ctr"/>
          <a:p/>
        </p:txBody>
      </p:sp>
      <p:sp>
        <p:nvSpPr>
          <p:cNvPr id="1048780" name="TextBox 17"/>
          <p:cNvSpPr txBox="1"/>
          <p:nvPr/>
        </p:nvSpPr>
        <p:spPr>
          <a:xfrm>
            <a:off x="3618839" y="5448558"/>
            <a:ext cx="619173" cy="631190"/>
          </a:xfrm>
          <a:prstGeom prst="rect">
            <a:avLst/>
          </a:prstGeom>
          <a:ln w="12700">
            <a:miter lim="400000"/>
          </a:ln>
        </p:spPr>
        <p:txBody>
          <a:bodyPr lIns="45718" tIns="45718" rIns="45718" bIns="45718" anchor="ctr">
            <a:spAutoFit/>
          </a:bodyPr>
          <a:lstStyle>
            <a:lvl1pPr defTabSz="914400">
              <a:lnSpc>
                <a:spcPct val="110000"/>
              </a:lnSpc>
              <a:defRPr>
                <a:solidFill>
                  <a:srgbClr val="3C4B9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主要操作</a:t>
            </a:r>
            <a:endParaRPr lang="zh-CN"/>
          </a:p>
        </p:txBody>
      </p:sp>
      <p:sp>
        <p:nvSpPr>
          <p:cNvPr id="1048781" name="TextBox 17"/>
          <p:cNvSpPr txBox="1"/>
          <p:nvPr/>
        </p:nvSpPr>
        <p:spPr>
          <a:xfrm>
            <a:off x="3626947" y="1199188"/>
            <a:ext cx="619173" cy="631190"/>
          </a:xfrm>
          <a:prstGeom prst="rect">
            <a:avLst/>
          </a:prstGeom>
          <a:ln w="12700">
            <a:miter lim="400000"/>
          </a:ln>
        </p:spPr>
        <p:txBody>
          <a:bodyPr lIns="45718" tIns="45718" rIns="45718" bIns="45718" anchor="ctr">
            <a:spAutoFit/>
          </a:bodyPr>
          <a:lstStyle>
            <a:lvl1pPr defTabSz="914400">
              <a:lnSpc>
                <a:spcPct val="110000"/>
              </a:lnSpc>
              <a:defRPr>
                <a:solidFill>
                  <a:srgbClr val="3C4B9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b="1"/>
              <a:t>谁</a:t>
            </a:r>
            <a:endParaRPr lang="zh-CN" b="1"/>
          </a:p>
          <a:p>
            <a:r>
              <a:rPr lang="zh-CN" b="1"/>
              <a:t>进件</a:t>
            </a:r>
            <a:endParaRPr lang="zh-CN" b="1"/>
          </a:p>
        </p:txBody>
      </p:sp>
      <p:sp>
        <p:nvSpPr>
          <p:cNvPr id="1048782" name="TextBox 17"/>
          <p:cNvSpPr txBox="1"/>
          <p:nvPr/>
        </p:nvSpPr>
        <p:spPr>
          <a:xfrm>
            <a:off x="4934559" y="2553855"/>
            <a:ext cx="619173" cy="631190"/>
          </a:xfrm>
          <a:prstGeom prst="rect">
            <a:avLst/>
          </a:prstGeom>
          <a:ln w="12700">
            <a:miter lim="400000"/>
          </a:ln>
        </p:spPr>
        <p:txBody>
          <a:bodyPr lIns="45718" tIns="45718" rIns="45718" bIns="45718" anchor="ctr">
            <a:spAutoFit/>
          </a:bodyPr>
          <a:lstStyle>
            <a:lvl1pPr defTabSz="914400">
              <a:lnSpc>
                <a:spcPct val="110000"/>
              </a:lnSpc>
              <a:defRPr>
                <a:solidFill>
                  <a:srgbClr val="3C4B9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b="1"/>
              <a:t>哪里进</a:t>
            </a:r>
            <a:endParaRPr lang="zh-CN" b="1"/>
          </a:p>
        </p:txBody>
      </p:sp>
      <p:sp>
        <p:nvSpPr>
          <p:cNvPr id="1048783" name="TextBox 17"/>
          <p:cNvSpPr txBox="1"/>
          <p:nvPr/>
        </p:nvSpPr>
        <p:spPr>
          <a:xfrm>
            <a:off x="4934559" y="4002663"/>
            <a:ext cx="619173" cy="631190"/>
          </a:xfrm>
          <a:prstGeom prst="rect">
            <a:avLst/>
          </a:prstGeom>
          <a:ln w="12700">
            <a:miter lim="400000"/>
          </a:ln>
        </p:spPr>
        <p:txBody>
          <a:bodyPr lIns="45718" tIns="45718" rIns="45718" bIns="45718" anchor="ctr">
            <a:spAutoFit/>
          </a:bodyPr>
          <a:lstStyle>
            <a:lvl1pPr defTabSz="914400">
              <a:lnSpc>
                <a:spcPct val="110000"/>
              </a:lnSpc>
              <a:defRPr>
                <a:solidFill>
                  <a:srgbClr val="3C4B9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b="1"/>
              <a:t>进什么</a:t>
            </a:r>
            <a:endParaRPr lang="zh-CN" b="1"/>
          </a:p>
        </p:txBody>
      </p:sp>
      <p:sp>
        <p:nvSpPr>
          <p:cNvPr id="1048784" name="TextBox 17"/>
          <p:cNvSpPr txBox="1"/>
          <p:nvPr/>
        </p:nvSpPr>
        <p:spPr>
          <a:xfrm>
            <a:off x="3618839" y="5450463"/>
            <a:ext cx="619173" cy="631190"/>
          </a:xfrm>
          <a:prstGeom prst="rect">
            <a:avLst/>
          </a:prstGeom>
          <a:ln w="12700">
            <a:miter lim="400000"/>
          </a:ln>
        </p:spPr>
        <p:txBody>
          <a:bodyPr lIns="45718" tIns="45718" rIns="45718" bIns="45718" anchor="ctr">
            <a:spAutoFit/>
          </a:bodyPr>
          <a:lstStyle>
            <a:lvl1pPr defTabSz="914400">
              <a:lnSpc>
                <a:spcPct val="110000"/>
              </a:lnSpc>
              <a:defRPr>
                <a:solidFill>
                  <a:srgbClr val="3C4B9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b="1"/>
              <a:t>主要操作</a:t>
            </a:r>
            <a:endParaRPr lang="zh-CN" b="1"/>
          </a:p>
        </p:txBody>
      </p:sp>
      <p:sp>
        <p:nvSpPr>
          <p:cNvPr id="1048785" name="文本框 6"/>
          <p:cNvSpPr txBox="1"/>
          <p:nvPr/>
        </p:nvSpPr>
        <p:spPr>
          <a:xfrm>
            <a:off x="1029970" y="5101590"/>
            <a:ext cx="1911350" cy="31686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none" lIns="35717" tIns="35717" rIns="35717" bIns="35717" numCol="1" spcCol="38100" rtlCol="0" anchor="t" forceAA="0" upright="0">
            <a:spAutoFit/>
          </a:bodyPr>
          <a:p>
            <a:pPr marL="0" marR="0" indent="0" algn="ctr" defTabSz="410210" rtl="0" fontAlgn="auto" latinLnBrk="0" hangingPunct="0">
              <a:lnSpc>
                <a:spcPct val="100000"/>
              </a:lnSpc>
              <a:spcBef>
                <a:spcPts val="0"/>
              </a:spcBef>
              <a:spcAft>
                <a:spcPts val="0"/>
              </a:spcAft>
              <a:buClrTx/>
              <a:buSzTx/>
              <a:buFontTx/>
              <a:buNone/>
            </a:pPr>
            <a:r>
              <a:rPr lang="zh-CN" altLang="en-US" b="1">
                <a:solidFill>
                  <a:schemeClr val="accent5">
                    <a:lumMod val="75000"/>
                  </a:schemeClr>
                </a:solidFill>
                <a:sym typeface="+mn-ea"/>
              </a:rPr>
              <a:t>风险识别，身份准入</a:t>
            </a:r>
            <a:endParaRPr kumimoji="0" lang="zh-CN" altLang="en-US" sz="1600" b="0" i="0" u="none" strike="noStrike" cap="none" spc="0" normalizeH="0" baseline="0">
              <a:ln>
                <a:noFill/>
              </a:ln>
              <a:solidFill>
                <a:srgbClr val="000000"/>
              </a:solidFill>
              <a:effectLst/>
              <a:latin typeface="Helvetica Neue Medium"/>
              <a:ea typeface="Helvetica Neue Medium"/>
              <a:cs typeface="Helvetica Neue Medium"/>
              <a:sym typeface="Helvetica Neue Medium"/>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86" name="关于我们"/>
          <p:cNvSpPr txBox="1"/>
          <p:nvPr/>
        </p:nvSpPr>
        <p:spPr>
          <a:xfrm>
            <a:off x="723186" y="321323"/>
            <a:ext cx="42113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核心业务模块</a:t>
            </a:r>
            <a:r>
              <a:rPr lang="en-US" altLang="zh-CN"/>
              <a:t>--</a:t>
            </a:r>
            <a:r>
              <a:rPr lang="zh-CN" altLang="en-US"/>
              <a:t>进件报备</a:t>
            </a:r>
            <a:endParaRPr lang="zh-CN" altLang="en-US"/>
          </a:p>
        </p:txBody>
      </p:sp>
      <p:pic>
        <p:nvPicPr>
          <p:cNvPr id="2097191" name="图片 2"/>
          <p:cNvPicPr>
            <a:picLocks noChangeAspect="1"/>
          </p:cNvPicPr>
          <p:nvPr/>
        </p:nvPicPr>
        <p:blipFill>
          <a:blip r:embed="rId1"/>
          <a:stretch>
            <a:fillRect/>
          </a:stretch>
        </p:blipFill>
        <p:spPr>
          <a:xfrm>
            <a:off x="325120" y="975995"/>
            <a:ext cx="5532755" cy="4469130"/>
          </a:xfrm>
          <a:prstGeom prst="rect">
            <a:avLst/>
          </a:prstGeom>
          <a:noFill/>
          <a:ln w="9525">
            <a:noFill/>
          </a:ln>
        </p:spPr>
      </p:pic>
      <p:pic>
        <p:nvPicPr>
          <p:cNvPr id="2097192" name="图片 4"/>
          <p:cNvPicPr>
            <a:picLocks noChangeAspect="1"/>
          </p:cNvPicPr>
          <p:nvPr/>
        </p:nvPicPr>
        <p:blipFill>
          <a:blip r:embed="rId2"/>
          <a:stretch>
            <a:fillRect/>
          </a:stretch>
        </p:blipFill>
        <p:spPr>
          <a:xfrm>
            <a:off x="5918835" y="1697355"/>
            <a:ext cx="6021705" cy="4469130"/>
          </a:xfrm>
          <a:prstGeom prst="rect">
            <a:avLst/>
          </a:prstGeom>
          <a:noFill/>
          <a:ln w="9525">
            <a:noFill/>
          </a:ln>
        </p:spPr>
      </p:pic>
      <p:graphicFrame>
        <p:nvGraphicFramePr>
          <p:cNvPr id="4194306" name="对象 2">
            <a:hlinkClick r:id="" action="ppaction://ole?verb="/>
          </p:cNvPr>
          <p:cNvGraphicFramePr>
            <a:graphicFrameLocks noChangeAspect="1"/>
          </p:cNvGraphicFramePr>
          <p:nvPr/>
        </p:nvGraphicFramePr>
        <p:xfrm>
          <a:off x="550545" y="5588635"/>
          <a:ext cx="971550" cy="800100"/>
        </p:xfrm>
        <a:graphic>
          <a:graphicData uri="http://schemas.openxmlformats.org/presentationml/2006/ole">
            <mc:AlternateContent xmlns:mc="http://schemas.openxmlformats.org/markup-compatibility/2006">
              <mc:Choice xmlns:v="urn:schemas-microsoft-com:vml" Requires="v">
                <p:oleObj spid="_x0000_s2049" name="" showAsIcon="1" r:id="rId3" imgW="971550" imgH="800100" progId="Package">
                  <p:embed/>
                </p:oleObj>
              </mc:Choice>
              <mc:Fallback>
                <p:oleObj name="" showAsIcon="1" r:id="rId3" imgW="971550" imgH="800100" progId="Package">
                  <p:embed/>
                  <p:pic>
                    <p:nvPicPr>
                      <p:cNvPr id="0" name="图片 2048"/>
                      <p:cNvPicPr/>
                      <p:nvPr/>
                    </p:nvPicPr>
                    <p:blipFill>
                      <a:blip r:embed="rId4"/>
                      <a:stretch>
                        <a:fillRect/>
                      </a:stretch>
                    </p:blipFill>
                    <p:spPr>
                      <a:xfrm>
                        <a:off x="550545" y="5588635"/>
                        <a:ext cx="971550" cy="800100"/>
                      </a:xfrm>
                      <a:prstGeom prst="rect">
                        <a:avLst/>
                      </a:prstGeom>
                    </p:spPr>
                  </p:pic>
                </p:oleObj>
              </mc:Fallback>
            </mc:AlternateContent>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87" name="关于我们"/>
          <p:cNvSpPr txBox="1"/>
          <p:nvPr/>
        </p:nvSpPr>
        <p:spPr>
          <a:xfrm>
            <a:off x="723186" y="321323"/>
            <a:ext cx="42113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核心业务模块</a:t>
            </a:r>
            <a:r>
              <a:rPr lang="en-US" altLang="zh-CN"/>
              <a:t>--</a:t>
            </a:r>
            <a:r>
              <a:rPr lang="zh-CN" altLang="en-US"/>
              <a:t>进件报备</a:t>
            </a:r>
            <a:endParaRPr lang="zh-CN" altLang="en-US"/>
          </a:p>
        </p:txBody>
      </p:sp>
      <p:pic>
        <p:nvPicPr>
          <p:cNvPr id="2097195" name="图片 2" descr="系统交互图"/>
          <p:cNvPicPr>
            <a:picLocks noChangeAspect="1"/>
          </p:cNvPicPr>
          <p:nvPr/>
        </p:nvPicPr>
        <p:blipFill>
          <a:blip r:embed="rId1"/>
          <a:stretch>
            <a:fillRect/>
          </a:stretch>
        </p:blipFill>
        <p:spPr>
          <a:xfrm>
            <a:off x="1802765" y="854075"/>
            <a:ext cx="6499225" cy="6546215"/>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87" name="关于我们"/>
          <p:cNvSpPr txBox="1"/>
          <p:nvPr/>
        </p:nvSpPr>
        <p:spPr>
          <a:xfrm>
            <a:off x="2818686" y="3151982"/>
            <a:ext cx="2268534" cy="554035"/>
          </a:xfrm>
          <a:prstGeom prst="rect">
            <a:avLst/>
          </a:prstGeom>
          <a:ln w="12700">
            <a:miter lim="400000"/>
          </a:ln>
        </p:spPr>
        <p:txBody>
          <a:bodyPr wrap="none" lIns="35717" tIns="35717" rIns="35717" bIns="35717" anchor="ctr">
            <a:spAutoFit/>
          </a:bodyPr>
          <a:lstStyle>
            <a:lvl1pPr algn="l">
              <a:defRPr sz="3200" b="1">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CONTENTS</a:t>
            </a:r>
          </a:p>
        </p:txBody>
      </p:sp>
      <p:grpSp>
        <p:nvGrpSpPr>
          <p:cNvPr id="45" name="成组"/>
          <p:cNvGrpSpPr/>
          <p:nvPr/>
        </p:nvGrpSpPr>
        <p:grpSpPr>
          <a:xfrm>
            <a:off x="7546340" y="1175493"/>
            <a:ext cx="3885565" cy="4518544"/>
            <a:chOff x="0" y="45451"/>
            <a:chExt cx="3001876" cy="3490958"/>
          </a:xfrm>
        </p:grpSpPr>
        <p:grpSp>
          <p:nvGrpSpPr>
            <p:cNvPr id="46" name="成组"/>
            <p:cNvGrpSpPr/>
            <p:nvPr/>
          </p:nvGrpSpPr>
          <p:grpSpPr>
            <a:xfrm>
              <a:off x="827002" y="45451"/>
              <a:ext cx="2174256" cy="489319"/>
              <a:chOff x="0" y="45451"/>
              <a:chExt cx="2174254" cy="489318"/>
            </a:xfrm>
          </p:grpSpPr>
          <p:sp>
            <p:nvSpPr>
              <p:cNvPr id="1048588" name="输入标题"/>
              <p:cNvSpPr txBox="1"/>
              <p:nvPr/>
            </p:nvSpPr>
            <p:spPr>
              <a:xfrm>
                <a:off x="0" y="45451"/>
                <a:ext cx="1974213" cy="213897"/>
              </a:xfrm>
              <a:prstGeom prst="rect">
                <a:avLst/>
              </a:prstGeom>
              <a:noFill/>
              <a:ln w="12700" cap="flat">
                <a:noFill/>
                <a:miter lim="400000"/>
              </a:ln>
              <a:effectLst/>
            </p:spPr>
            <p:txBody>
              <a:bodyPr wrap="square" lIns="0" tIns="0" rIns="0" bIns="0" numCol="1" anchor="ctr">
                <a:spAutoFit/>
              </a:bodyPr>
              <a:lstStyle>
                <a:lvl1pPr algn="l" defTabSz="685800">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移动支付收单</a:t>
                </a:r>
                <a:endParaRPr lang="zh-CN"/>
              </a:p>
            </p:txBody>
          </p:sp>
          <p:sp>
            <p:nvSpPr>
              <p:cNvPr id="1048589" name="输入副标题输入副标题"/>
              <p:cNvSpPr txBox="1"/>
              <p:nvPr/>
            </p:nvSpPr>
            <p:spPr>
              <a:xfrm>
                <a:off x="0" y="368459"/>
                <a:ext cx="2174254" cy="166310"/>
              </a:xfrm>
              <a:prstGeom prst="rect">
                <a:avLst/>
              </a:prstGeom>
              <a:noFill/>
              <a:ln w="12700" cap="flat">
                <a:noFill/>
                <a:miter lim="400000"/>
              </a:ln>
              <a:effectLst/>
            </p:spPr>
            <p:txBody>
              <a:bodyPr wrap="square" lIns="0" tIns="0" rIns="0" bIns="0" numCol="1" anchor="ctr">
                <a:spAutoFit/>
              </a:bodyPr>
              <a:lstStyle>
                <a:lvl1pPr algn="l" defTabSz="685800">
                  <a:defRPr sz="14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参与方及业务流程</a:t>
                </a:r>
                <a:endParaRPr lang="en-US" altLang="zh-CN"/>
              </a:p>
            </p:txBody>
          </p:sp>
        </p:grpSp>
        <p:sp>
          <p:nvSpPr>
            <p:cNvPr id="1048590" name="矩形 23"/>
            <p:cNvSpPr/>
            <p:nvPr/>
          </p:nvSpPr>
          <p:spPr>
            <a:xfrm rot="2700000">
              <a:off x="96824" y="100622"/>
              <a:ext cx="384533" cy="383202"/>
            </a:xfrm>
            <a:prstGeom prst="rect">
              <a:avLst/>
            </a:prstGeom>
            <a:solidFill>
              <a:srgbClr val="3E4D9A"/>
            </a:solidFill>
            <a:ln w="12700" cap="flat">
              <a:noFill/>
              <a:miter lim="400000"/>
            </a:ln>
            <a:effectLst/>
          </p:spPr>
          <p:txBody>
            <a:bodyPr wrap="square" lIns="35717" tIns="35717" rIns="35717" bIns="35717" numCol="1" anchor="ctr">
              <a:noAutofit/>
            </a:bodyPr>
            <a:p>
              <a:pPr defTabSz="914400">
                <a:defRPr sz="1800">
                  <a:solidFill>
                    <a:srgbClr val="FFFFFF"/>
                  </a:solidFill>
                  <a:latin typeface="Arial" panose="020B0604020202020204"/>
                  <a:ea typeface="Arial" panose="020B0604020202020204"/>
                  <a:cs typeface="Arial" panose="020B0604020202020204"/>
                  <a:sym typeface="Arial" panose="020B0604020202020204"/>
                </a:defRPr>
              </a:pPr>
            </a:p>
          </p:txBody>
        </p:sp>
        <p:sp>
          <p:nvSpPr>
            <p:cNvPr id="1048591" name="1"/>
            <p:cNvSpPr txBox="1"/>
            <p:nvPr/>
          </p:nvSpPr>
          <p:spPr>
            <a:xfrm>
              <a:off x="0" y="137743"/>
              <a:ext cx="578181" cy="283562"/>
            </a:xfrm>
            <a:prstGeom prst="rect">
              <a:avLst/>
            </a:prstGeom>
            <a:noFill/>
            <a:ln w="12700" cap="flat">
              <a:noFill/>
              <a:miter lim="400000"/>
            </a:ln>
            <a:effectLst/>
          </p:spPr>
          <p:txBody>
            <a:bodyPr wrap="square" lIns="45718" tIns="45718" rIns="45718" bIns="45718" numCol="1" anchor="ctr">
              <a:spAutoFit/>
            </a:bodyPr>
            <a:lstStyle>
              <a:lvl1pPr defTabSz="914400">
                <a:defRPr sz="18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1</a:t>
              </a:r>
            </a:p>
          </p:txBody>
        </p:sp>
        <p:sp>
          <p:nvSpPr>
            <p:cNvPr id="1048592" name="矩形 23"/>
            <p:cNvSpPr/>
            <p:nvPr/>
          </p:nvSpPr>
          <p:spPr>
            <a:xfrm rot="2700000">
              <a:off x="96824" y="1099876"/>
              <a:ext cx="384533" cy="383202"/>
            </a:xfrm>
            <a:prstGeom prst="rect">
              <a:avLst/>
            </a:prstGeom>
            <a:solidFill>
              <a:srgbClr val="D9DCEB"/>
            </a:solidFill>
            <a:ln w="12700" cap="flat">
              <a:noFill/>
              <a:miter lim="400000"/>
            </a:ln>
            <a:effectLst/>
          </p:spPr>
          <p:txBody>
            <a:bodyPr wrap="square" lIns="35717" tIns="35717" rIns="35717" bIns="35717" numCol="1" anchor="ctr">
              <a:noAutofit/>
            </a:bodyPr>
            <a:p>
              <a:pPr defTabSz="914400">
                <a:defRPr sz="1800">
                  <a:solidFill>
                    <a:srgbClr val="FFFFFF"/>
                  </a:solidFill>
                  <a:latin typeface="Arial" panose="020B0604020202020204"/>
                  <a:ea typeface="Arial" panose="020B0604020202020204"/>
                  <a:cs typeface="Arial" panose="020B0604020202020204"/>
                  <a:sym typeface="Arial" panose="020B0604020202020204"/>
                </a:defRPr>
              </a:pPr>
            </a:p>
          </p:txBody>
        </p:sp>
        <p:sp>
          <p:nvSpPr>
            <p:cNvPr id="1048593" name="1"/>
            <p:cNvSpPr txBox="1"/>
            <p:nvPr/>
          </p:nvSpPr>
          <p:spPr>
            <a:xfrm>
              <a:off x="0" y="1136997"/>
              <a:ext cx="578181" cy="283562"/>
            </a:xfrm>
            <a:prstGeom prst="rect">
              <a:avLst/>
            </a:prstGeom>
            <a:noFill/>
            <a:ln w="12700" cap="flat">
              <a:noFill/>
              <a:miter lim="400000"/>
            </a:ln>
            <a:effectLst/>
          </p:spPr>
          <p:txBody>
            <a:bodyPr wrap="square" lIns="45718" tIns="45718" rIns="45718" bIns="45718" numCol="1" anchor="ctr">
              <a:spAutoFit/>
            </a:bodyPr>
            <a:lstStyle>
              <a:lvl1pPr defTabSz="914400">
                <a:defRPr sz="1800" b="1">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2</a:t>
              </a:r>
            </a:p>
          </p:txBody>
        </p:sp>
        <p:sp>
          <p:nvSpPr>
            <p:cNvPr id="1048594" name="矩形 23"/>
            <p:cNvSpPr/>
            <p:nvPr/>
          </p:nvSpPr>
          <p:spPr>
            <a:xfrm rot="2700000">
              <a:off x="96824" y="2095504"/>
              <a:ext cx="384533" cy="383203"/>
            </a:xfrm>
            <a:prstGeom prst="rect">
              <a:avLst/>
            </a:prstGeom>
            <a:solidFill>
              <a:srgbClr val="3E4D9A"/>
            </a:solidFill>
            <a:ln w="12700" cap="flat">
              <a:noFill/>
              <a:miter lim="400000"/>
            </a:ln>
            <a:effectLst/>
          </p:spPr>
          <p:txBody>
            <a:bodyPr wrap="square" lIns="35717" tIns="35717" rIns="35717" bIns="35717" numCol="1" anchor="ctr">
              <a:noAutofit/>
            </a:bodyPr>
            <a:p>
              <a:pPr defTabSz="914400">
                <a:defRPr sz="1800">
                  <a:solidFill>
                    <a:srgbClr val="FFFFFF"/>
                  </a:solidFill>
                  <a:latin typeface="Arial" panose="020B0604020202020204"/>
                  <a:ea typeface="Arial" panose="020B0604020202020204"/>
                  <a:cs typeface="Arial" panose="020B0604020202020204"/>
                  <a:sym typeface="Arial" panose="020B0604020202020204"/>
                </a:defRPr>
              </a:pPr>
            </a:p>
          </p:txBody>
        </p:sp>
        <p:sp>
          <p:nvSpPr>
            <p:cNvPr id="1048595" name="1"/>
            <p:cNvSpPr txBox="1"/>
            <p:nvPr/>
          </p:nvSpPr>
          <p:spPr>
            <a:xfrm>
              <a:off x="0" y="2132625"/>
              <a:ext cx="578181" cy="283562"/>
            </a:xfrm>
            <a:prstGeom prst="rect">
              <a:avLst/>
            </a:prstGeom>
            <a:noFill/>
            <a:ln w="12700" cap="flat">
              <a:noFill/>
              <a:miter lim="400000"/>
            </a:ln>
            <a:effectLst/>
          </p:spPr>
          <p:txBody>
            <a:bodyPr wrap="square" lIns="45718" tIns="45718" rIns="45718" bIns="45718" numCol="1" anchor="ctr">
              <a:spAutoFit/>
            </a:bodyPr>
            <a:lstStyle>
              <a:lvl1pPr defTabSz="914400">
                <a:defRPr sz="18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3</a:t>
              </a:r>
            </a:p>
          </p:txBody>
        </p:sp>
        <p:sp>
          <p:nvSpPr>
            <p:cNvPr id="1048596" name="矩形 23"/>
            <p:cNvSpPr/>
            <p:nvPr/>
          </p:nvSpPr>
          <p:spPr>
            <a:xfrm rot="2700000">
              <a:off x="96824" y="3094758"/>
              <a:ext cx="384533" cy="383203"/>
            </a:xfrm>
            <a:prstGeom prst="rect">
              <a:avLst/>
            </a:prstGeom>
            <a:solidFill>
              <a:srgbClr val="D9DCEB"/>
            </a:solidFill>
            <a:ln w="12700" cap="flat">
              <a:noFill/>
              <a:miter lim="400000"/>
            </a:ln>
            <a:effectLst/>
          </p:spPr>
          <p:txBody>
            <a:bodyPr wrap="square" lIns="35717" tIns="35717" rIns="35717" bIns="35717" numCol="1" anchor="ctr">
              <a:noAutofit/>
            </a:bodyPr>
            <a:p>
              <a:pPr defTabSz="914400">
                <a:defRPr sz="1800">
                  <a:solidFill>
                    <a:srgbClr val="FFFFFF"/>
                  </a:solidFill>
                  <a:latin typeface="Arial" panose="020B0604020202020204"/>
                  <a:ea typeface="Arial" panose="020B0604020202020204"/>
                  <a:cs typeface="Arial" panose="020B0604020202020204"/>
                  <a:sym typeface="Arial" panose="020B0604020202020204"/>
                </a:defRPr>
              </a:pPr>
            </a:p>
          </p:txBody>
        </p:sp>
        <p:sp>
          <p:nvSpPr>
            <p:cNvPr id="1048597" name="1"/>
            <p:cNvSpPr txBox="1"/>
            <p:nvPr/>
          </p:nvSpPr>
          <p:spPr>
            <a:xfrm>
              <a:off x="0" y="3131879"/>
              <a:ext cx="578181" cy="283562"/>
            </a:xfrm>
            <a:prstGeom prst="rect">
              <a:avLst/>
            </a:prstGeom>
            <a:noFill/>
            <a:ln w="12700" cap="flat">
              <a:noFill/>
              <a:miter lim="400000"/>
            </a:ln>
            <a:effectLst/>
          </p:spPr>
          <p:txBody>
            <a:bodyPr wrap="square" lIns="45718" tIns="45718" rIns="45718" bIns="45718" numCol="1" anchor="ctr">
              <a:spAutoFit/>
            </a:bodyPr>
            <a:lstStyle>
              <a:lvl1pPr defTabSz="914400">
                <a:defRPr sz="1800" b="1">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4</a:t>
              </a:r>
            </a:p>
          </p:txBody>
        </p:sp>
        <p:grpSp>
          <p:nvGrpSpPr>
            <p:cNvPr id="47" name="成组"/>
            <p:cNvGrpSpPr/>
            <p:nvPr/>
          </p:nvGrpSpPr>
          <p:grpSpPr>
            <a:xfrm>
              <a:off x="827002" y="1050647"/>
              <a:ext cx="2174874" cy="490882"/>
              <a:chOff x="0" y="45302"/>
              <a:chExt cx="2174872" cy="490880"/>
            </a:xfrm>
          </p:grpSpPr>
          <p:sp>
            <p:nvSpPr>
              <p:cNvPr id="1048598" name="输入标题"/>
              <p:cNvSpPr txBox="1"/>
              <p:nvPr/>
            </p:nvSpPr>
            <p:spPr>
              <a:xfrm>
                <a:off x="0" y="45302"/>
                <a:ext cx="2174872" cy="213897"/>
              </a:xfrm>
              <a:prstGeom prst="rect">
                <a:avLst/>
              </a:prstGeom>
              <a:noFill/>
              <a:ln w="12700" cap="flat">
                <a:noFill/>
                <a:miter lim="400000"/>
              </a:ln>
              <a:effectLst/>
            </p:spPr>
            <p:txBody>
              <a:bodyPr wrap="square" lIns="0" tIns="0" rIns="0" bIns="0" numCol="1" anchor="ctr">
                <a:spAutoFit/>
              </a:bodyPr>
              <a:lstStyle>
                <a:lvl1pPr algn="l" defTabSz="685800">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汇商及威富通</a:t>
                </a:r>
                <a:endParaRPr lang="zh-CN"/>
              </a:p>
            </p:txBody>
          </p:sp>
          <p:sp>
            <p:nvSpPr>
              <p:cNvPr id="1048599" name="输入副标题输入副标题"/>
              <p:cNvSpPr txBox="1"/>
              <p:nvPr/>
            </p:nvSpPr>
            <p:spPr>
              <a:xfrm>
                <a:off x="0" y="379471"/>
                <a:ext cx="2174254" cy="156711"/>
              </a:xfrm>
              <a:prstGeom prst="rect">
                <a:avLst/>
              </a:prstGeom>
              <a:noFill/>
              <a:ln w="12700" cap="flat">
                <a:noFill/>
                <a:miter lim="400000"/>
              </a:ln>
              <a:effectLst/>
            </p:spPr>
            <p:txBody>
              <a:bodyPr wrap="square" lIns="0" tIns="0" rIns="0" bIns="0" numCol="1" anchor="ctr">
                <a:spAutoFit/>
              </a:bodyPr>
              <a:lstStyle>
                <a:lvl1pPr algn="l" defTabSz="685800">
                  <a:defRPr sz="14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角色及定位</a:t>
                </a:r>
                <a:endParaRPr lang="zh-CN"/>
              </a:p>
            </p:txBody>
          </p:sp>
        </p:grpSp>
        <p:grpSp>
          <p:nvGrpSpPr>
            <p:cNvPr id="48" name="成组"/>
            <p:cNvGrpSpPr/>
            <p:nvPr/>
          </p:nvGrpSpPr>
          <p:grpSpPr>
            <a:xfrm>
              <a:off x="827002" y="2046284"/>
              <a:ext cx="2174256" cy="489381"/>
              <a:chOff x="0" y="45310"/>
              <a:chExt cx="2174254" cy="489379"/>
            </a:xfrm>
          </p:grpSpPr>
          <p:sp>
            <p:nvSpPr>
              <p:cNvPr id="1048600" name="输入标题"/>
              <p:cNvSpPr txBox="1"/>
              <p:nvPr/>
            </p:nvSpPr>
            <p:spPr>
              <a:xfrm>
                <a:off x="0" y="45310"/>
                <a:ext cx="1663063" cy="213897"/>
              </a:xfrm>
              <a:prstGeom prst="rect">
                <a:avLst/>
              </a:prstGeom>
              <a:noFill/>
              <a:ln w="12700" cap="flat">
                <a:noFill/>
                <a:miter lim="400000"/>
              </a:ln>
              <a:effectLst/>
            </p:spPr>
            <p:txBody>
              <a:bodyPr wrap="square" lIns="0" tIns="0" rIns="0" bIns="0" numCol="1" anchor="ctr">
                <a:spAutoFit/>
              </a:bodyPr>
              <a:lstStyle>
                <a:lvl1pPr algn="l" defTabSz="685800">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业务核心模块</a:t>
                </a:r>
                <a:endParaRPr lang="zh-CN"/>
              </a:p>
            </p:txBody>
          </p:sp>
          <p:sp>
            <p:nvSpPr>
              <p:cNvPr id="1048601" name="输入副标题输入副标题"/>
              <p:cNvSpPr txBox="1"/>
              <p:nvPr/>
            </p:nvSpPr>
            <p:spPr>
              <a:xfrm>
                <a:off x="0" y="366167"/>
                <a:ext cx="2174254" cy="168522"/>
              </a:xfrm>
              <a:prstGeom prst="rect">
                <a:avLst/>
              </a:prstGeom>
              <a:noFill/>
              <a:ln w="12700" cap="flat">
                <a:noFill/>
                <a:miter lim="400000"/>
              </a:ln>
              <a:effectLst/>
            </p:spPr>
            <p:txBody>
              <a:bodyPr wrap="square" lIns="0" tIns="0" rIns="0" bIns="0" numCol="1" anchor="ctr">
                <a:spAutoFit/>
              </a:bodyPr>
              <a:lstStyle>
                <a:lvl1pPr algn="l" defTabSz="685800">
                  <a:defRPr sz="14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介绍业务核心模块及产品</a:t>
                </a:r>
                <a:endParaRPr lang="zh-CN"/>
              </a:p>
            </p:txBody>
          </p:sp>
        </p:grpSp>
        <p:grpSp>
          <p:nvGrpSpPr>
            <p:cNvPr id="49" name="成组"/>
            <p:cNvGrpSpPr/>
            <p:nvPr/>
          </p:nvGrpSpPr>
          <p:grpSpPr>
            <a:xfrm>
              <a:off x="827002" y="3070209"/>
              <a:ext cx="2174256" cy="466200"/>
              <a:chOff x="0" y="69981"/>
              <a:chExt cx="2174254" cy="466198"/>
            </a:xfrm>
          </p:grpSpPr>
          <p:sp>
            <p:nvSpPr>
              <p:cNvPr id="1048602" name="输入标题"/>
              <p:cNvSpPr txBox="1"/>
              <p:nvPr/>
            </p:nvSpPr>
            <p:spPr>
              <a:xfrm>
                <a:off x="0" y="69981"/>
                <a:ext cx="1041799" cy="213897"/>
              </a:xfrm>
              <a:prstGeom prst="rect">
                <a:avLst/>
              </a:prstGeom>
              <a:noFill/>
              <a:ln w="12700" cap="flat">
                <a:noFill/>
                <a:miter lim="400000"/>
              </a:ln>
              <a:effectLst/>
            </p:spPr>
            <p:txBody>
              <a:bodyPr wrap="square" lIns="0" tIns="0" rIns="0" bIns="0" numCol="1" anchor="ctr">
                <a:spAutoFit/>
              </a:bodyPr>
              <a:lstStyle>
                <a:lvl1pPr algn="l" defTabSz="685800">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名词解释</a:t>
                </a:r>
                <a:endParaRPr lang="zh-CN"/>
              </a:p>
            </p:txBody>
          </p:sp>
          <p:sp>
            <p:nvSpPr>
              <p:cNvPr id="1048603" name="输入副标题输入副标题"/>
              <p:cNvSpPr txBox="1"/>
              <p:nvPr/>
            </p:nvSpPr>
            <p:spPr>
              <a:xfrm>
                <a:off x="0" y="379471"/>
                <a:ext cx="2174254" cy="156708"/>
              </a:xfrm>
              <a:prstGeom prst="rect">
                <a:avLst/>
              </a:prstGeom>
              <a:noFill/>
              <a:ln w="12700" cap="flat">
                <a:noFill/>
                <a:miter lim="400000"/>
              </a:ln>
              <a:effectLst/>
            </p:spPr>
            <p:txBody>
              <a:bodyPr wrap="square" lIns="0" tIns="0" rIns="0" bIns="0" numCol="1" anchor="ctr">
                <a:spAutoFit/>
              </a:bodyPr>
              <a:lstStyle>
                <a:lvl1pPr algn="l" defTabSz="685800">
                  <a:defRPr sz="14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常见的名词定义及说明</a:t>
                </a:r>
                <a:endParaRPr lang="zh-CN"/>
              </a:p>
            </p:txBody>
          </p:sp>
        </p:grpSp>
      </p:gr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788" name="关于我们"/>
          <p:cNvSpPr txBox="1"/>
          <p:nvPr/>
        </p:nvSpPr>
        <p:spPr>
          <a:xfrm>
            <a:off x="723186" y="321323"/>
            <a:ext cx="454279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核心业务模块</a:t>
            </a:r>
            <a:r>
              <a:rPr lang="en-US" altLang="zh-CN"/>
              <a:t>--</a:t>
            </a:r>
            <a:r>
              <a:rPr lang="zh-CN" altLang="en-US"/>
              <a:t>报备</a:t>
            </a:r>
            <a:r>
              <a:rPr lang="en-US" altLang="zh-CN"/>
              <a:t>&amp;</a:t>
            </a:r>
            <a:r>
              <a:rPr lang="zh-CN" altLang="en-US"/>
              <a:t>通道</a:t>
            </a:r>
            <a:endParaRPr lang="zh-CN" altLang="en-US"/>
          </a:p>
        </p:txBody>
      </p:sp>
      <p:graphicFrame>
        <p:nvGraphicFramePr>
          <p:cNvPr id="4194307" name="对象 6"/>
          <p:cNvGraphicFramePr/>
          <p:nvPr/>
        </p:nvGraphicFramePr>
        <p:xfrm>
          <a:off x="104140" y="1617980"/>
          <a:ext cx="12002135" cy="3886835"/>
        </p:xfrm>
        <a:graphic>
          <a:graphicData uri="http://schemas.openxmlformats.org/presentationml/2006/ole">
            <mc:AlternateContent xmlns:mc="http://schemas.openxmlformats.org/markup-compatibility/2006">
              <mc:Choice xmlns:v="urn:schemas-microsoft-com:vml" Requires="v">
                <p:oleObj spid="_x0000_s8" name="" r:id="rId1" imgW="11217275" imgH="3644900" progId="Visio.Drawing.15">
                  <p:embed/>
                </p:oleObj>
              </mc:Choice>
              <mc:Fallback>
                <p:oleObj name="" r:id="rId1" imgW="11217275" imgH="3644900" progId="Visio.Drawing.15">
                  <p:embed/>
                  <p:pic>
                    <p:nvPicPr>
                      <p:cNvPr id="0" name="图片 7"/>
                      <p:cNvPicPr/>
                      <p:nvPr/>
                    </p:nvPicPr>
                    <p:blipFill>
                      <a:blip r:embed="rId2"/>
                      <a:stretch>
                        <a:fillRect/>
                      </a:stretch>
                    </p:blipFill>
                    <p:spPr>
                      <a:xfrm>
                        <a:off x="104140" y="1617980"/>
                        <a:ext cx="12002135" cy="3886835"/>
                      </a:xfrm>
                      <a:prstGeom prst="rect">
                        <a:avLst/>
                      </a:prstGeom>
                    </p:spPr>
                  </p:pic>
                </p:oleObj>
              </mc:Fallback>
            </mc:AlternateContent>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89" name="关于我们"/>
          <p:cNvSpPr txBox="1"/>
          <p:nvPr/>
        </p:nvSpPr>
        <p:spPr>
          <a:xfrm>
            <a:off x="723186" y="321323"/>
            <a:ext cx="42113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核心业务模块</a:t>
            </a:r>
            <a:r>
              <a:rPr lang="en-US" altLang="zh-CN"/>
              <a:t>--</a:t>
            </a:r>
            <a:r>
              <a:rPr lang="zh-CN" altLang="en-US"/>
              <a:t>交易网关</a:t>
            </a:r>
            <a:endParaRPr lang="zh-CN" altLang="en-US"/>
          </a:p>
        </p:txBody>
      </p:sp>
      <p:graphicFrame>
        <p:nvGraphicFramePr>
          <p:cNvPr id="4194308" name="对象 1"/>
          <p:cNvGraphicFramePr/>
          <p:nvPr/>
        </p:nvGraphicFramePr>
        <p:xfrm>
          <a:off x="2978150" y="1471295"/>
          <a:ext cx="6765925" cy="4300220"/>
        </p:xfrm>
        <a:graphic>
          <a:graphicData uri="http://schemas.openxmlformats.org/presentationml/2006/ole">
            <mc:AlternateContent xmlns:mc="http://schemas.openxmlformats.org/markup-compatibility/2006">
              <mc:Choice xmlns:v="urn:schemas-microsoft-com:vml" Requires="v">
                <p:oleObj spid="_x0000_s3" name="" r:id="rId1" imgW="4147185" imgH="3103880" progId="Visio.Drawing.15">
                  <p:embed/>
                </p:oleObj>
              </mc:Choice>
              <mc:Fallback>
                <p:oleObj name="" r:id="rId1" imgW="4147185" imgH="3103880" progId="Visio.Drawing.15">
                  <p:embed/>
                  <p:pic>
                    <p:nvPicPr>
                      <p:cNvPr id="0" name="图片 2"/>
                      <p:cNvPicPr/>
                      <p:nvPr/>
                    </p:nvPicPr>
                    <p:blipFill>
                      <a:blip r:embed="rId2"/>
                      <a:stretch>
                        <a:fillRect/>
                      </a:stretch>
                    </p:blipFill>
                    <p:spPr>
                      <a:xfrm>
                        <a:off x="2978150" y="1471295"/>
                        <a:ext cx="6765925" cy="4300220"/>
                      </a:xfrm>
                      <a:prstGeom prst="rect">
                        <a:avLst/>
                      </a:prstGeom>
                    </p:spPr>
                  </p:pic>
                </p:oleObj>
              </mc:Fallback>
            </mc:AlternateContent>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790" name="关于我们"/>
          <p:cNvSpPr txBox="1"/>
          <p:nvPr/>
        </p:nvSpPr>
        <p:spPr>
          <a:xfrm>
            <a:off x="723186" y="321323"/>
            <a:ext cx="42113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核心业务模块</a:t>
            </a:r>
            <a:r>
              <a:rPr lang="en-US" altLang="zh-CN"/>
              <a:t>--</a:t>
            </a:r>
            <a:r>
              <a:rPr lang="zh-CN" altLang="en-US"/>
              <a:t>交易网关</a:t>
            </a:r>
            <a:endParaRPr lang="zh-CN" altLang="en-US"/>
          </a:p>
        </p:txBody>
      </p:sp>
      <p:pic>
        <p:nvPicPr>
          <p:cNvPr id="2097200" name="图片 1"/>
          <p:cNvPicPr>
            <a:picLocks noChangeAspect="1"/>
          </p:cNvPicPr>
          <p:nvPr/>
        </p:nvPicPr>
        <p:blipFill>
          <a:blip r:embed="rId1"/>
          <a:stretch>
            <a:fillRect/>
          </a:stretch>
        </p:blipFill>
        <p:spPr>
          <a:xfrm>
            <a:off x="4676140" y="1842135"/>
            <a:ext cx="7295515" cy="4284980"/>
          </a:xfrm>
          <a:prstGeom prst="rect">
            <a:avLst/>
          </a:prstGeom>
        </p:spPr>
      </p:pic>
      <p:sp>
        <p:nvSpPr>
          <p:cNvPr id="1048791" name="矩形 2"/>
          <p:cNvSpPr/>
          <p:nvPr/>
        </p:nvSpPr>
        <p:spPr>
          <a:xfrm>
            <a:off x="723265" y="947420"/>
            <a:ext cx="15956280" cy="829945"/>
          </a:xfrm>
          <a:prstGeom prst="rect">
            <a:avLst/>
          </a:prstGeom>
        </p:spPr>
        <p:txBody>
          <a:bodyPr wrap="square">
            <a:spAutoFit/>
          </a:bodyPr>
          <a:p>
            <a:pPr algn="l">
              <a:spcAft>
                <a:spcPts val="2400"/>
              </a:spcAft>
            </a:pPr>
            <a:r>
              <a:rPr lang="zh-CN" altLang="zh-CN" sz="1400" dirty="0">
                <a:solidFill>
                  <a:srgbClr val="000000"/>
                </a:solidFill>
                <a:latin typeface="微软雅黑" panose="020B0503020204020204" charset="-122"/>
                <a:ea typeface="微软雅黑" panose="020B0503020204020204" charset="-122"/>
                <a:cs typeface="微软雅黑" panose="020B0503020204020204" charset="-122"/>
                <a:sym typeface="+mn-ea"/>
              </a:rPr>
              <a:t>保障支付网关稳定的同时，开放</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sym typeface="+mn-ea"/>
              </a:rPr>
              <a:t>API</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sym typeface="+mn-ea"/>
              </a:rPr>
              <a:t>SDK</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等服务给到服务商及商户，帮忙服务商、商户简单快速的接入</a:t>
            </a:r>
            <a:r>
              <a:rPr lang="zh-CN" altLang="zh-CN" sz="1400" dirty="0">
                <a:solidFill>
                  <a:srgbClr val="000000"/>
                </a:solidFill>
                <a:latin typeface="微软雅黑" panose="020B0503020204020204" charset="-122"/>
                <a:ea typeface="微软雅黑" panose="020B0503020204020204" charset="-122"/>
                <a:cs typeface="微软雅黑" panose="020B0503020204020204" charset="-122"/>
                <a:sym typeface="+mn-ea"/>
              </a:rPr>
              <a:t>。</a:t>
            </a:r>
            <a:endParaRPr lang="zh-CN" altLang="zh-CN" sz="1400" dirty="0">
              <a:solidFill>
                <a:srgbClr val="000000"/>
              </a:solidFill>
              <a:latin typeface="微软雅黑" panose="020B0503020204020204" charset="-122"/>
              <a:ea typeface="微软雅黑" panose="020B0503020204020204" charset="-122"/>
              <a:cs typeface="微软雅黑" panose="020B0503020204020204" charset="-122"/>
              <a:sym typeface="+mn-ea"/>
            </a:endParaRPr>
          </a:p>
          <a:p>
            <a:pPr algn="l">
              <a:spcAft>
                <a:spcPts val="2400"/>
              </a:spcAft>
            </a:pPr>
            <a:r>
              <a:rPr lang="zh-CN" altLang="en-US" sz="1400" kern="100" dirty="0">
                <a:latin typeface="微软雅黑" panose="020B0503020204020204" charset="-122"/>
                <a:ea typeface="微软雅黑" panose="020B0503020204020204" charset="-122"/>
                <a:cs typeface="微软雅黑" panose="020B0503020204020204" charset="-122"/>
              </a:rPr>
              <a:t>威富通开放平台：https://open.swiftpass.cn/ </a:t>
            </a:r>
            <a:endParaRPr lang="zh-CN" altLang="en-US" sz="1400" kern="100" dirty="0">
              <a:latin typeface="微软雅黑" panose="020B0503020204020204" charset="-122"/>
              <a:ea typeface="微软雅黑" panose="020B0503020204020204" charset="-122"/>
              <a:cs typeface="微软雅黑" panose="020B0503020204020204" charset="-122"/>
            </a:endParaRPr>
          </a:p>
        </p:txBody>
      </p:sp>
      <p:pic>
        <p:nvPicPr>
          <p:cNvPr id="2097201" name="图片 3"/>
          <p:cNvPicPr>
            <a:picLocks noChangeAspect="1"/>
          </p:cNvPicPr>
          <p:nvPr/>
        </p:nvPicPr>
        <p:blipFill>
          <a:blip r:embed="rId2"/>
          <a:stretch>
            <a:fillRect/>
          </a:stretch>
        </p:blipFill>
        <p:spPr>
          <a:xfrm>
            <a:off x="185420" y="2416175"/>
            <a:ext cx="4404360" cy="371094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792" name="圆角矩形"/>
          <p:cNvSpPr/>
          <p:nvPr/>
        </p:nvSpPr>
        <p:spPr>
          <a:xfrm rot="18900000">
            <a:off x="1315182" y="2922420"/>
            <a:ext cx="1396615" cy="1396614"/>
          </a:xfrm>
          <a:prstGeom prst="roundRect">
            <a:avLst>
              <a:gd name="adj" fmla="val 0"/>
            </a:avLst>
          </a:prstGeom>
          <a:solidFill>
            <a:srgbClr val="3E4D9A"/>
          </a:solidFill>
          <a:ln w="12700">
            <a:miter lim="400000"/>
          </a:ln>
        </p:spPr>
        <p:txBody>
          <a:bodyPr lIns="35717" tIns="35717" rIns="35717" bIns="35717" anchor="ctr"/>
          <a:p>
            <a:pPr>
              <a:defRPr sz="1400">
                <a:solidFill>
                  <a:srgbClr val="FFFFFF"/>
                </a:solidFill>
              </a:defRPr>
            </a:pPr>
          </a:p>
        </p:txBody>
      </p:sp>
      <p:sp>
        <p:nvSpPr>
          <p:cNvPr id="1048793" name="圆角矩形"/>
          <p:cNvSpPr/>
          <p:nvPr/>
        </p:nvSpPr>
        <p:spPr>
          <a:xfrm rot="18900000">
            <a:off x="4070927" y="2922420"/>
            <a:ext cx="1396615" cy="1396614"/>
          </a:xfrm>
          <a:prstGeom prst="roundRect">
            <a:avLst>
              <a:gd name="adj" fmla="val 0"/>
            </a:avLst>
          </a:prstGeom>
          <a:solidFill>
            <a:srgbClr val="D9DCEB"/>
          </a:solidFill>
          <a:ln w="12700">
            <a:miter lim="400000"/>
          </a:ln>
        </p:spPr>
        <p:txBody>
          <a:bodyPr lIns="35717" tIns="35717" rIns="35717" bIns="35717" anchor="ctr"/>
          <a:p>
            <a:pPr>
              <a:defRPr sz="1400">
                <a:solidFill>
                  <a:srgbClr val="1E90FF"/>
                </a:solidFill>
              </a:defRPr>
            </a:pPr>
          </a:p>
        </p:txBody>
      </p:sp>
      <p:sp>
        <p:nvSpPr>
          <p:cNvPr id="1048794" name="圆角矩形"/>
          <p:cNvSpPr/>
          <p:nvPr/>
        </p:nvSpPr>
        <p:spPr>
          <a:xfrm rot="18900000">
            <a:off x="6826673" y="2922420"/>
            <a:ext cx="1396614" cy="1396614"/>
          </a:xfrm>
          <a:prstGeom prst="roundRect">
            <a:avLst>
              <a:gd name="adj" fmla="val 0"/>
            </a:avLst>
          </a:prstGeom>
          <a:solidFill>
            <a:srgbClr val="3E4D9A"/>
          </a:solidFill>
          <a:ln w="12700">
            <a:miter lim="400000"/>
          </a:ln>
        </p:spPr>
        <p:txBody>
          <a:bodyPr lIns="35717" tIns="35717" rIns="35717" bIns="35717" anchor="ctr"/>
          <a:p>
            <a:pPr>
              <a:defRPr sz="1400">
                <a:solidFill>
                  <a:srgbClr val="3A85F7"/>
                </a:solidFill>
              </a:defRPr>
            </a:pPr>
          </a:p>
        </p:txBody>
      </p:sp>
      <p:sp>
        <p:nvSpPr>
          <p:cNvPr id="1048795" name="圆角矩形"/>
          <p:cNvSpPr/>
          <p:nvPr/>
        </p:nvSpPr>
        <p:spPr>
          <a:xfrm rot="18900000">
            <a:off x="9582418" y="2922420"/>
            <a:ext cx="1396615" cy="1396614"/>
          </a:xfrm>
          <a:prstGeom prst="roundRect">
            <a:avLst>
              <a:gd name="adj" fmla="val 0"/>
            </a:avLst>
          </a:prstGeom>
          <a:solidFill>
            <a:srgbClr val="D9DCEB"/>
          </a:solidFill>
          <a:ln w="12700">
            <a:miter lim="400000"/>
          </a:ln>
        </p:spPr>
        <p:txBody>
          <a:bodyPr lIns="35717" tIns="35717" rIns="35717" bIns="35717" anchor="ctr"/>
          <a:p>
            <a:pPr>
              <a:defRPr sz="1400">
                <a:solidFill>
                  <a:srgbClr val="3A85F7"/>
                </a:solidFill>
              </a:defRPr>
            </a:pPr>
          </a:p>
        </p:txBody>
      </p:sp>
      <p:sp>
        <p:nvSpPr>
          <p:cNvPr id="1048796" name="输入关键词…"/>
          <p:cNvSpPr txBox="1"/>
          <p:nvPr/>
        </p:nvSpPr>
        <p:spPr>
          <a:xfrm>
            <a:off x="1266730" y="3413083"/>
            <a:ext cx="1493520" cy="415290"/>
          </a:xfrm>
          <a:prstGeom prst="rect">
            <a:avLst/>
          </a:prstGeom>
          <a:ln w="12700">
            <a:miter lim="400000"/>
          </a:ln>
        </p:spPr>
        <p:txBody>
          <a:bodyPr wrap="none" lIns="35717" tIns="35717" rIns="35717" bIns="35717" anchor="ctr">
            <a:spAutoFit/>
          </a:bodyPr>
          <a:p>
            <a:pPr defTabSz="914400">
              <a:lnSpc>
                <a:spcPct val="140000"/>
              </a:lnSpc>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t>获取第三方账单</a:t>
            </a:r>
            <a:endParaRPr lang="zh-CN"/>
          </a:p>
        </p:txBody>
      </p:sp>
      <p:sp>
        <p:nvSpPr>
          <p:cNvPr id="1048797" name="输入关键词…"/>
          <p:cNvSpPr txBox="1"/>
          <p:nvPr/>
        </p:nvSpPr>
        <p:spPr>
          <a:xfrm>
            <a:off x="4320543" y="3413083"/>
            <a:ext cx="883920" cy="415290"/>
          </a:xfrm>
          <a:prstGeom prst="rect">
            <a:avLst/>
          </a:prstGeom>
          <a:ln w="12700">
            <a:miter lim="400000"/>
          </a:ln>
        </p:spPr>
        <p:txBody>
          <a:bodyPr wrap="none" lIns="35717" tIns="35717" rIns="35717" bIns="35717" anchor="ctr">
            <a:spAutoFit/>
          </a:bodyPr>
          <a:p>
            <a:pPr defTabSz="914400">
              <a:lnSpc>
                <a:spcPct val="140000"/>
              </a:lnSpc>
              <a:defRPr>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t>进行对账</a:t>
            </a:r>
            <a:endParaRPr lang="zh-CN"/>
          </a:p>
        </p:txBody>
      </p:sp>
      <p:sp>
        <p:nvSpPr>
          <p:cNvPr id="1048798" name="输入关键词…"/>
          <p:cNvSpPr txBox="1"/>
          <p:nvPr/>
        </p:nvSpPr>
        <p:spPr>
          <a:xfrm>
            <a:off x="6676620" y="3413083"/>
            <a:ext cx="1696720" cy="415290"/>
          </a:xfrm>
          <a:prstGeom prst="rect">
            <a:avLst/>
          </a:prstGeom>
          <a:ln w="12700">
            <a:miter lim="400000"/>
          </a:ln>
        </p:spPr>
        <p:txBody>
          <a:bodyPr wrap="none" lIns="35717" tIns="35717" rIns="35717" bIns="35717" anchor="ctr">
            <a:spAutoFit/>
          </a:bodyPr>
          <a:p>
            <a:pPr defTabSz="914400">
              <a:lnSpc>
                <a:spcPct val="140000"/>
              </a:lnSpc>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t>生成商户日结账单</a:t>
            </a:r>
            <a:endParaRPr lang="zh-CN"/>
          </a:p>
        </p:txBody>
      </p:sp>
      <p:sp>
        <p:nvSpPr>
          <p:cNvPr id="1048799" name="输入关键词…"/>
          <p:cNvSpPr txBox="1"/>
          <p:nvPr/>
        </p:nvSpPr>
        <p:spPr>
          <a:xfrm>
            <a:off x="9388869" y="3413083"/>
            <a:ext cx="1783715" cy="415290"/>
          </a:xfrm>
          <a:prstGeom prst="rect">
            <a:avLst/>
          </a:prstGeom>
          <a:ln w="12700">
            <a:miter lim="400000"/>
          </a:ln>
        </p:spPr>
        <p:txBody>
          <a:bodyPr wrap="none" lIns="35717" tIns="35717" rIns="35717" bIns="35717" anchor="ctr">
            <a:spAutoFit/>
          </a:bodyPr>
          <a:p>
            <a:pPr defTabSz="914400">
              <a:lnSpc>
                <a:spcPct val="140000"/>
              </a:lnSpc>
              <a:defRPr>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t>生成渠道日结</a:t>
            </a:r>
            <a:r>
              <a:rPr lang="en-US" altLang="zh-CN"/>
              <a:t>/</a:t>
            </a:r>
            <a:r>
              <a:rPr lang="zh-CN" altLang="en-US"/>
              <a:t>分润</a:t>
            </a:r>
            <a:endParaRPr lang="zh-CN" altLang="en-US"/>
          </a:p>
        </p:txBody>
      </p:sp>
      <p:sp>
        <p:nvSpPr>
          <p:cNvPr id="1048800" name="关于我们"/>
          <p:cNvSpPr txBox="1"/>
          <p:nvPr/>
        </p:nvSpPr>
        <p:spPr>
          <a:xfrm>
            <a:off x="723186" y="321323"/>
            <a:ext cx="45923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l"/>
            <a:r>
              <a:rPr lang="zh-CN">
                <a:sym typeface="+mn-ea"/>
              </a:rPr>
              <a:t>核心业务模块</a:t>
            </a:r>
            <a:r>
              <a:rPr lang="en-US" altLang="zh-CN">
                <a:sym typeface="+mn-ea"/>
              </a:rPr>
              <a:t>--</a:t>
            </a:r>
            <a:r>
              <a:rPr lang="zh-CN" altLang="en-US">
                <a:sym typeface="+mn-ea"/>
              </a:rPr>
              <a:t>账单及分润</a:t>
            </a:r>
            <a:endParaRPr lang="zh-CN"/>
          </a:p>
        </p:txBody>
      </p:sp>
      <p:graphicFrame>
        <p:nvGraphicFramePr>
          <p:cNvPr id="4194309" name="对象 1">
            <a:hlinkClick r:id="" action="ppaction://ole?verb="/>
          </p:cNvPr>
          <p:cNvGraphicFramePr>
            <a:graphicFrameLocks noChangeAspect="1"/>
          </p:cNvGraphicFramePr>
          <p:nvPr/>
        </p:nvGraphicFramePr>
        <p:xfrm>
          <a:off x="9704705" y="5497830"/>
          <a:ext cx="971550" cy="800100"/>
        </p:xfrm>
        <a:graphic>
          <a:graphicData uri="http://schemas.openxmlformats.org/presentationml/2006/ole">
            <mc:AlternateContent xmlns:mc="http://schemas.openxmlformats.org/markup-compatibility/2006">
              <mc:Choice xmlns:v="urn:schemas-microsoft-com:vml" Requires="v">
                <p:oleObj spid="_x0000_s1025" name="" showAsIcon="1" r:id="rId1" imgW="971550" imgH="800100" progId="Word.Document.12">
                  <p:embed/>
                </p:oleObj>
              </mc:Choice>
              <mc:Fallback>
                <p:oleObj name="" showAsIcon="1" r:id="rId1" imgW="971550" imgH="800100" progId="Word.Document.12">
                  <p:embed/>
                  <p:pic>
                    <p:nvPicPr>
                      <p:cNvPr id="0" name="图片 1024"/>
                      <p:cNvPicPr/>
                      <p:nvPr/>
                    </p:nvPicPr>
                    <p:blipFill>
                      <a:blip r:embed="rId2"/>
                      <a:stretch>
                        <a:fillRect/>
                      </a:stretch>
                    </p:blipFill>
                    <p:spPr>
                      <a:xfrm>
                        <a:off x="9704705" y="5497830"/>
                        <a:ext cx="971550" cy="800100"/>
                      </a:xfrm>
                      <a:prstGeom prst="rect">
                        <a:avLst/>
                      </a:prstGeom>
                    </p:spPr>
                  </p:pic>
                </p:oleObj>
              </mc:Fallback>
            </mc:AlternateContent>
          </a:graphicData>
        </a:graphic>
      </p:graphicFrame>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801" name="关于我们"/>
          <p:cNvSpPr txBox="1"/>
          <p:nvPr/>
        </p:nvSpPr>
        <p:spPr>
          <a:xfrm>
            <a:off x="723186" y="321323"/>
            <a:ext cx="45923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核心业务模块</a:t>
            </a:r>
            <a:r>
              <a:rPr lang="en-US" altLang="zh-CN"/>
              <a:t>--</a:t>
            </a:r>
            <a:r>
              <a:rPr lang="zh-CN" altLang="en-US"/>
              <a:t>账单及分润</a:t>
            </a:r>
            <a:endParaRPr lang="zh-CN" altLang="en-US"/>
          </a:p>
        </p:txBody>
      </p:sp>
      <p:pic>
        <p:nvPicPr>
          <p:cNvPr id="2097204" name="图片 6"/>
          <p:cNvPicPr>
            <a:picLocks noChangeAspect="1"/>
          </p:cNvPicPr>
          <p:nvPr/>
        </p:nvPicPr>
        <p:blipFill>
          <a:blip r:embed="rId1"/>
          <a:stretch>
            <a:fillRect/>
          </a:stretch>
        </p:blipFill>
        <p:spPr>
          <a:xfrm>
            <a:off x="652145" y="1616075"/>
            <a:ext cx="5165725" cy="4328160"/>
          </a:xfrm>
          <a:prstGeom prst="rect">
            <a:avLst/>
          </a:prstGeom>
        </p:spPr>
      </p:pic>
      <p:pic>
        <p:nvPicPr>
          <p:cNvPr id="2097205" name="图片 7" descr="对账日结流程"/>
          <p:cNvPicPr>
            <a:picLocks noChangeAspect="1"/>
          </p:cNvPicPr>
          <p:nvPr/>
        </p:nvPicPr>
        <p:blipFill>
          <a:blip r:embed="rId2"/>
          <a:stretch>
            <a:fillRect/>
          </a:stretch>
        </p:blipFill>
        <p:spPr>
          <a:xfrm>
            <a:off x="6403975" y="658495"/>
            <a:ext cx="4347210" cy="8247380"/>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802" name="文本占位符 2"/>
          <p:cNvSpPr txBox="1"/>
          <p:nvPr/>
        </p:nvSpPr>
        <p:spPr>
          <a:xfrm>
            <a:off x="2866975" y="3454086"/>
            <a:ext cx="6458050" cy="491926"/>
          </a:xfrm>
          <a:prstGeom prst="rect">
            <a:avLst/>
          </a:prstGeom>
          <a:ln w="12700">
            <a:miter lim="400000"/>
          </a:ln>
        </p:spPr>
        <p:txBody>
          <a:bodyPr lIns="45718" tIns="45718" rIns="45718" bIns="45718" anchor="ctr">
            <a:normAutofit/>
          </a:bodyPr>
          <a:lstStyle>
            <a:lvl1pPr defTabSz="659765">
              <a:lnSpc>
                <a:spcPct val="90000"/>
              </a:lnSpc>
              <a:spcBef>
                <a:spcPts val="600"/>
              </a:spcBef>
              <a:defRPr sz="246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常见名词释疑</a:t>
            </a:r>
            <a:r>
              <a:rPr lang="en-US" altLang="zh-CN"/>
              <a:t>&amp;</a:t>
            </a:r>
            <a:r>
              <a:rPr lang="zh-CN" altLang="en-US"/>
              <a:t>学习提升的途径</a:t>
            </a:r>
            <a:endParaRPr lang="zh-CN" altLang="en-US"/>
          </a:p>
        </p:txBody>
      </p:sp>
      <p:sp>
        <p:nvSpPr>
          <p:cNvPr id="1048803" name="03"/>
          <p:cNvSpPr txBox="1"/>
          <p:nvPr/>
        </p:nvSpPr>
        <p:spPr>
          <a:xfrm>
            <a:off x="5747385" y="1552354"/>
            <a:ext cx="697230" cy="686435"/>
          </a:xfrm>
          <a:prstGeom prst="rect">
            <a:avLst/>
          </a:prstGeom>
          <a:ln w="12700">
            <a:miter lim="400000"/>
          </a:ln>
        </p:spPr>
        <p:txBody>
          <a:bodyPr wrap="none" lIns="35717" tIns="35717" rIns="35717" bIns="35717" anchor="ctr">
            <a:spAutoFit/>
          </a:bodyPr>
          <a:lstStyle>
            <a:lvl1pPr>
              <a:defRPr sz="4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0</a:t>
            </a:r>
            <a:r>
              <a:rPr lang="en-US"/>
              <a:t>4</a:t>
            </a:r>
            <a:endParaRPr lang="en-US"/>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804" name="关于我们"/>
          <p:cNvSpPr txBox="1"/>
          <p:nvPr/>
        </p:nvSpPr>
        <p:spPr>
          <a:xfrm>
            <a:off x="723186" y="321323"/>
            <a:ext cx="1595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名词释疑</a:t>
            </a:r>
            <a:endParaRPr lang="zh-CN" altLang="en-US"/>
          </a:p>
        </p:txBody>
      </p:sp>
      <p:sp>
        <p:nvSpPr>
          <p:cNvPr id="1048805" name="文本框 13"/>
          <p:cNvSpPr txBox="1"/>
          <p:nvPr/>
        </p:nvSpPr>
        <p:spPr>
          <a:xfrm>
            <a:off x="1757987" y="1332741"/>
            <a:ext cx="1156970" cy="520700"/>
          </a:xfrm>
          <a:prstGeom prst="rect">
            <a:avLst/>
          </a:prstGeom>
          <a:ln w="12700">
            <a:miter lim="400000"/>
          </a:ln>
        </p:spPr>
        <p:txBody>
          <a:bodyPr wrap="none" lIns="45718" tIns="45718" rIns="45718" bIns="45718" anchor="ctr">
            <a:spAutoFit/>
          </a:bodyPr>
          <a:lstStyle>
            <a:lvl1pPr algn="r" defTabSz="914400">
              <a:defRPr sz="28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solidFill>
                  <a:srgbClr val="002060"/>
                </a:solidFill>
              </a:rPr>
              <a:t>身份类</a:t>
            </a:r>
            <a:endParaRPr lang="zh-CN">
              <a:solidFill>
                <a:srgbClr val="002060"/>
              </a:solidFill>
            </a:endParaRPr>
          </a:p>
        </p:txBody>
      </p:sp>
      <p:sp>
        <p:nvSpPr>
          <p:cNvPr id="1048806" name="文本框 13"/>
          <p:cNvSpPr txBox="1"/>
          <p:nvPr/>
        </p:nvSpPr>
        <p:spPr>
          <a:xfrm>
            <a:off x="8184187" y="1576581"/>
            <a:ext cx="1156970" cy="520700"/>
          </a:xfrm>
          <a:prstGeom prst="rect">
            <a:avLst/>
          </a:prstGeom>
          <a:ln w="12700">
            <a:miter lim="400000"/>
          </a:ln>
        </p:spPr>
        <p:txBody>
          <a:bodyPr wrap="none" lIns="45718" tIns="45718" rIns="45718" bIns="45718" anchor="ctr">
            <a:spAutoFit/>
          </a:bodyPr>
          <a:lstStyle>
            <a:lvl1pPr algn="r" defTabSz="914400">
              <a:defRPr sz="28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solidFill>
                  <a:srgbClr val="002060"/>
                </a:solidFill>
              </a:rPr>
              <a:t>业务类</a:t>
            </a:r>
            <a:endParaRPr lang="zh-CN">
              <a:solidFill>
                <a:srgbClr val="002060"/>
              </a:solidFill>
            </a:endParaRPr>
          </a:p>
        </p:txBody>
      </p:sp>
      <p:sp>
        <p:nvSpPr>
          <p:cNvPr id="1048807" name="文本框 13"/>
          <p:cNvSpPr txBox="1"/>
          <p:nvPr/>
        </p:nvSpPr>
        <p:spPr>
          <a:xfrm>
            <a:off x="606097" y="2032194"/>
            <a:ext cx="3669030" cy="1598295"/>
          </a:xfrm>
          <a:prstGeom prst="rect">
            <a:avLst/>
          </a:prstGeom>
          <a:ln w="12700">
            <a:miter lim="400000"/>
          </a:ln>
        </p:spPr>
        <p:txBody>
          <a:bodyPr wrap="none" lIns="45718" tIns="45718" rIns="45718" bIns="45718" anchor="ctr">
            <a:spAutoFit/>
          </a:bodyPr>
          <a:lstStyle>
            <a:lvl1pPr algn="r" defTabSz="914400">
              <a:defRPr sz="28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l"/>
            <a:r>
              <a:rPr lang="en-US" altLang="zh-CN" sz="1400">
                <a:solidFill>
                  <a:srgbClr val="002060"/>
                </a:solidFill>
              </a:rPr>
              <a:t>mchid</a:t>
            </a:r>
            <a:r>
              <a:rPr lang="zh-CN" altLang="en-US" sz="1400">
                <a:solidFill>
                  <a:srgbClr val="002060"/>
                </a:solidFill>
              </a:rPr>
              <a:t>（特约商户</a:t>
            </a:r>
            <a:r>
              <a:rPr lang="en-US" altLang="zh-CN" sz="1400">
                <a:solidFill>
                  <a:srgbClr val="002060"/>
                </a:solidFill>
              </a:rPr>
              <a:t>/</a:t>
            </a:r>
            <a:r>
              <a:rPr lang="zh-CN" altLang="en-US" sz="1400">
                <a:solidFill>
                  <a:srgbClr val="002060"/>
                </a:solidFill>
              </a:rPr>
              <a:t>服务商</a:t>
            </a:r>
            <a:r>
              <a:rPr lang="zh-CN" altLang="en-US" sz="1400">
                <a:solidFill>
                  <a:srgbClr val="002060"/>
                </a:solidFill>
              </a:rPr>
              <a:t>的身份标识）</a:t>
            </a:r>
            <a:endParaRPr lang="en-US" altLang="zh-CN" sz="1400">
              <a:solidFill>
                <a:srgbClr val="002060"/>
              </a:solidFill>
            </a:endParaRPr>
          </a:p>
          <a:p>
            <a:pPr algn="l"/>
            <a:r>
              <a:rPr lang="en-US" altLang="zh-CN" sz="1400">
                <a:solidFill>
                  <a:srgbClr val="002060"/>
                </a:solidFill>
              </a:rPr>
              <a:t>sub_mchid</a:t>
            </a:r>
            <a:r>
              <a:rPr lang="zh-CN" altLang="en-US" sz="1400">
                <a:solidFill>
                  <a:srgbClr val="002060"/>
                </a:solidFill>
              </a:rPr>
              <a:t>（子商户号，特约商户身份标识）</a:t>
            </a:r>
            <a:endParaRPr lang="en-US" altLang="zh-CN" sz="1400">
              <a:solidFill>
                <a:srgbClr val="002060"/>
              </a:solidFill>
            </a:endParaRPr>
          </a:p>
          <a:p>
            <a:pPr algn="l"/>
            <a:r>
              <a:rPr lang="en-US" altLang="zh-CN" sz="1400">
                <a:solidFill>
                  <a:srgbClr val="002060"/>
                </a:solidFill>
              </a:rPr>
              <a:t>appid</a:t>
            </a:r>
            <a:r>
              <a:rPr lang="zh-CN" altLang="en-US" sz="1400">
                <a:solidFill>
                  <a:srgbClr val="002060"/>
                </a:solidFill>
              </a:rPr>
              <a:t>（应用</a:t>
            </a:r>
            <a:r>
              <a:rPr lang="en-US" altLang="zh-CN" sz="1400">
                <a:solidFill>
                  <a:srgbClr val="002060"/>
                </a:solidFill>
              </a:rPr>
              <a:t>id/</a:t>
            </a:r>
            <a:r>
              <a:rPr lang="zh-CN" altLang="en-US" sz="1400">
                <a:solidFill>
                  <a:srgbClr val="002060"/>
                </a:solidFill>
              </a:rPr>
              <a:t>公众号身份</a:t>
            </a:r>
            <a:r>
              <a:rPr lang="en-US" altLang="zh-CN" sz="1400">
                <a:solidFill>
                  <a:srgbClr val="002060"/>
                </a:solidFill>
              </a:rPr>
              <a:t>id</a:t>
            </a:r>
            <a:r>
              <a:rPr lang="zh-CN" altLang="en-US" sz="1400">
                <a:solidFill>
                  <a:srgbClr val="002060"/>
                </a:solidFill>
              </a:rPr>
              <a:t>）</a:t>
            </a:r>
            <a:endParaRPr lang="en-US" altLang="zh-CN" sz="1400">
              <a:solidFill>
                <a:srgbClr val="002060"/>
              </a:solidFill>
            </a:endParaRPr>
          </a:p>
          <a:p>
            <a:pPr algn="l"/>
            <a:r>
              <a:rPr lang="en-US" altLang="zh-CN" sz="1400">
                <a:solidFill>
                  <a:srgbClr val="002060"/>
                </a:solidFill>
              </a:rPr>
              <a:t>openid (</a:t>
            </a:r>
            <a:r>
              <a:rPr lang="zh-CN" altLang="en-US" sz="1400">
                <a:solidFill>
                  <a:srgbClr val="002060"/>
                </a:solidFill>
              </a:rPr>
              <a:t>公众号下的用户</a:t>
            </a:r>
            <a:r>
              <a:rPr lang="en-US" altLang="zh-CN" sz="1400">
                <a:solidFill>
                  <a:srgbClr val="002060"/>
                </a:solidFill>
              </a:rPr>
              <a:t>id)</a:t>
            </a:r>
            <a:endParaRPr lang="en-US" altLang="zh-CN" sz="1400">
              <a:solidFill>
                <a:srgbClr val="002060"/>
              </a:solidFill>
            </a:endParaRPr>
          </a:p>
          <a:p>
            <a:pPr algn="l"/>
            <a:r>
              <a:rPr lang="zh-CN" altLang="en-US" sz="1400">
                <a:solidFill>
                  <a:srgbClr val="002060"/>
                </a:solidFill>
              </a:rPr>
              <a:t>交易识别码（微信侧商户号）</a:t>
            </a:r>
            <a:endParaRPr lang="zh-CN" altLang="en-US" sz="1400">
              <a:solidFill>
                <a:srgbClr val="002060"/>
              </a:solidFill>
            </a:endParaRPr>
          </a:p>
          <a:p>
            <a:pPr algn="l"/>
            <a:r>
              <a:rPr lang="zh-CN" altLang="en-US" sz="1400">
                <a:solidFill>
                  <a:srgbClr val="002060"/>
                </a:solidFill>
              </a:rPr>
              <a:t>微信渠道号（服务商的身份标识）</a:t>
            </a:r>
            <a:endParaRPr lang="zh-CN" altLang="en-US" sz="1400">
              <a:solidFill>
                <a:srgbClr val="002060"/>
              </a:solidFill>
            </a:endParaRPr>
          </a:p>
          <a:p>
            <a:pPr algn="l"/>
            <a:r>
              <a:rPr lang="zh-CN" altLang="en-US" sz="1400">
                <a:solidFill>
                  <a:srgbClr val="002060"/>
                </a:solidFill>
              </a:rPr>
              <a:t>从业机构号（收单机构的身份标识）</a:t>
            </a:r>
            <a:endParaRPr lang="zh-CN" altLang="en-US" sz="1400">
              <a:solidFill>
                <a:srgbClr val="002060"/>
              </a:solidFill>
            </a:endParaRPr>
          </a:p>
        </p:txBody>
      </p:sp>
      <p:sp>
        <p:nvSpPr>
          <p:cNvPr id="1048808" name="文本框 13"/>
          <p:cNvSpPr txBox="1"/>
          <p:nvPr/>
        </p:nvSpPr>
        <p:spPr>
          <a:xfrm>
            <a:off x="8031787" y="2282067"/>
            <a:ext cx="1461770" cy="2583180"/>
          </a:xfrm>
          <a:prstGeom prst="rect">
            <a:avLst/>
          </a:prstGeom>
          <a:ln w="12700">
            <a:miter lim="400000"/>
          </a:ln>
        </p:spPr>
        <p:txBody>
          <a:bodyPr wrap="none" lIns="45718" tIns="45718" rIns="45718" bIns="45718" anchor="ctr">
            <a:spAutoFit/>
          </a:bodyPr>
          <a:lstStyle>
            <a:lvl1pPr algn="r" defTabSz="914400">
              <a:defRPr sz="28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l"/>
            <a:r>
              <a:rPr lang="zh-CN" altLang="en-US" sz="1800">
                <a:solidFill>
                  <a:srgbClr val="002060"/>
                </a:solidFill>
              </a:rPr>
              <a:t>支付通道</a:t>
            </a:r>
            <a:endParaRPr lang="zh-CN" altLang="en-US" sz="1800">
              <a:solidFill>
                <a:srgbClr val="002060"/>
              </a:solidFill>
            </a:endParaRPr>
          </a:p>
          <a:p>
            <a:pPr algn="l"/>
            <a:endParaRPr lang="zh-CN" altLang="en-US" sz="1800">
              <a:solidFill>
                <a:srgbClr val="002060"/>
              </a:solidFill>
            </a:endParaRPr>
          </a:p>
          <a:p>
            <a:pPr algn="l"/>
            <a:r>
              <a:rPr lang="zh-CN" altLang="en-US" sz="1800">
                <a:solidFill>
                  <a:srgbClr val="002060"/>
                </a:solidFill>
              </a:rPr>
              <a:t>支付类型</a:t>
            </a:r>
            <a:endParaRPr lang="zh-CN" altLang="en-US" sz="1800">
              <a:solidFill>
                <a:srgbClr val="002060"/>
              </a:solidFill>
            </a:endParaRPr>
          </a:p>
          <a:p>
            <a:pPr algn="l"/>
            <a:endParaRPr lang="zh-CN" altLang="en-US" sz="1800">
              <a:solidFill>
                <a:srgbClr val="002060"/>
              </a:solidFill>
            </a:endParaRPr>
          </a:p>
          <a:p>
            <a:pPr algn="l"/>
            <a:r>
              <a:rPr lang="zh-CN" altLang="en-US" sz="1800">
                <a:solidFill>
                  <a:srgbClr val="002060"/>
                </a:solidFill>
              </a:rPr>
              <a:t>支付第三方</a:t>
            </a:r>
            <a:endParaRPr lang="zh-CN" altLang="en-US" sz="1800">
              <a:solidFill>
                <a:srgbClr val="002060"/>
              </a:solidFill>
            </a:endParaRPr>
          </a:p>
          <a:p>
            <a:pPr algn="l"/>
            <a:endParaRPr lang="zh-CN" altLang="en-US" sz="1800">
              <a:solidFill>
                <a:srgbClr val="002060"/>
              </a:solidFill>
            </a:endParaRPr>
          </a:p>
          <a:p>
            <a:pPr algn="l"/>
            <a:r>
              <a:rPr lang="zh-CN" altLang="en-US" sz="1800">
                <a:solidFill>
                  <a:srgbClr val="002060"/>
                </a:solidFill>
              </a:rPr>
              <a:t>微信开发配置</a:t>
            </a:r>
            <a:endParaRPr lang="zh-CN" altLang="en-US" sz="1800">
              <a:solidFill>
                <a:srgbClr val="002060"/>
              </a:solidFill>
            </a:endParaRPr>
          </a:p>
          <a:p>
            <a:pPr algn="l"/>
            <a:endParaRPr lang="zh-CN" altLang="en-US" sz="1800">
              <a:solidFill>
                <a:srgbClr val="002060"/>
              </a:solidFill>
            </a:endParaRPr>
          </a:p>
          <a:p>
            <a:pPr algn="l"/>
            <a:r>
              <a:rPr lang="zh-CN" altLang="en-US" sz="1800">
                <a:solidFill>
                  <a:srgbClr val="002060"/>
                </a:solidFill>
              </a:rPr>
              <a:t>第三方商户号</a:t>
            </a:r>
            <a:endParaRPr lang="zh-CN" altLang="en-US" sz="1800">
              <a:solidFill>
                <a:srgbClr val="002060"/>
              </a:solidFill>
            </a:endParaRPr>
          </a:p>
        </p:txBody>
      </p:sp>
      <p:sp>
        <p:nvSpPr>
          <p:cNvPr id="1" name="文本框 0"/>
          <p:cNvSpPr txBox="1"/>
          <p:nvPr/>
        </p:nvSpPr>
        <p:spPr>
          <a:xfrm>
            <a:off x="605790" y="3899535"/>
            <a:ext cx="5795645" cy="2871470"/>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rPr>
              <a:t>ISV	(Independency Software Vendor)独立软件供应商</a:t>
            </a: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rPr>
              <a:t>银行ISV    	为银行提供系统开发的软件供应商</a:t>
            </a: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rPr>
              <a:t>直连	  商户直接向支付宝签约，直接使用支付宝的账号发起交易</a:t>
            </a: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rPr>
              <a:t>间连	   商户不与支付宝签约而是与银行签约，通过银行渠道发起交易</a:t>
            </a: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rPr>
              <a:t>间连受理商户	简称为“受理商户”，即商户虽然不与支付宝签约，但是通过银行渠道接入了支付宝当面付,是用户发生付款行为的商户</a:t>
            </a: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rPr>
              <a:t>间连受理机构	简称为“受理机构”，一般为具备清算资质的银行或结算中心，间连受理商户通过间连受理机构接入支付宝。</a:t>
            </a: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rPr>
              <a:t>间连渠道	简称为“渠道”，受理机构可以通过渠道扩展间连受理商户的来源，间连渠道可以有多级</a:t>
            </a: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809" name="关于我们"/>
          <p:cNvSpPr txBox="1"/>
          <p:nvPr/>
        </p:nvSpPr>
        <p:spPr>
          <a:xfrm>
            <a:off x="723186" y="321323"/>
            <a:ext cx="1595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学习提升</a:t>
            </a:r>
            <a:endParaRPr lang="zh-CN" altLang="en-US"/>
          </a:p>
        </p:txBody>
      </p:sp>
      <p:sp>
        <p:nvSpPr>
          <p:cNvPr id="1048810" name="文本框 4"/>
          <p:cNvSpPr txBox="1"/>
          <p:nvPr/>
        </p:nvSpPr>
        <p:spPr>
          <a:xfrm>
            <a:off x="1127760" y="1784350"/>
            <a:ext cx="5405120" cy="5632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微信支付 开放平台：https://pay.weixin.qq.com/index.php/core/home/login </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
        <p:nvSpPr>
          <p:cNvPr id="1048811" name="文本框 5"/>
          <p:cNvSpPr txBox="1"/>
          <p:nvPr/>
        </p:nvSpPr>
        <p:spPr>
          <a:xfrm>
            <a:off x="1127760" y="1059180"/>
            <a:ext cx="5405120" cy="5632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微信公众平台：https://mp.weixin.qq.com/?token=&amp;lang=zh_CN </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
        <p:nvSpPr>
          <p:cNvPr id="1048812" name="文本框 6"/>
          <p:cNvSpPr txBox="1"/>
          <p:nvPr/>
        </p:nvSpPr>
        <p:spPr>
          <a:xfrm>
            <a:off x="1127760" y="2509520"/>
            <a:ext cx="6482080" cy="5632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微信支付 服务商平台：https://pay.weixin.qq.com/partner/public/home</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
        <p:nvSpPr>
          <p:cNvPr id="1048813" name="文本框 7"/>
          <p:cNvSpPr txBox="1"/>
          <p:nvPr/>
        </p:nvSpPr>
        <p:spPr>
          <a:xfrm>
            <a:off x="1127760" y="3234690"/>
            <a:ext cx="8178800" cy="5632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蚂蚁金服 开放平台：</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https://open.alipay.com/paymentServicer/paymentServicer.htm</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
        <p:nvSpPr>
          <p:cNvPr id="1048814" name="文本框 8"/>
          <p:cNvSpPr txBox="1"/>
          <p:nvPr/>
        </p:nvSpPr>
        <p:spPr>
          <a:xfrm>
            <a:off x="1127760" y="3959860"/>
            <a:ext cx="8442960" cy="5632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蚂蚁金服 支付服务商接入：https://open.alipay.com/platform/customPage.htm?id=jianlian</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
        <p:nvSpPr>
          <p:cNvPr id="1048815" name="文本框 9"/>
          <p:cNvSpPr txBox="1"/>
          <p:nvPr/>
        </p:nvSpPr>
        <p:spPr>
          <a:xfrm>
            <a:off x="1127760" y="5410200"/>
            <a:ext cx="5872480" cy="5632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中国银联 技术开放平台：https://open.unionpay.com/tjweb/api/list?bussId=53</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
        <p:nvSpPr>
          <p:cNvPr id="1048816" name="文本框 10"/>
          <p:cNvSpPr txBox="1"/>
          <p:nvPr/>
        </p:nvSpPr>
        <p:spPr>
          <a:xfrm>
            <a:off x="1127760" y="6135370"/>
            <a:ext cx="6674485" cy="5632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人行支付结算司http://www.pbc.gov.cn/zhifujiesuansi/128525/128535/index.html</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
        <p:nvSpPr>
          <p:cNvPr id="1" name="文本框 0"/>
          <p:cNvSpPr txBox="1"/>
          <p:nvPr/>
        </p:nvSpPr>
        <p:spPr>
          <a:xfrm>
            <a:off x="1127760" y="4685030"/>
            <a:ext cx="9985375" cy="5632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Helvetica Neue Medium"/>
                <a:sym typeface="Helvetica Neue Medium"/>
              </a:rPr>
              <a:t>银行间连业务接入指南：</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Helvetica Neue Medium"/>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Helvetica Neue Medium"/>
                <a:sym typeface="Helvetica Neue Medium"/>
              </a:rPr>
              <a:t>https://doc.open.alipay.com/doc2/detail?&amp;docType=1&amp;articleId=105444#s1</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Helvetica Neue Medium"/>
              <a:sym typeface="Helvetica Neue Medium"/>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pic>
        <p:nvPicPr>
          <p:cNvPr id="2097206" name="汇旺财logo.png" descr="汇旺财logo.png"/>
          <p:cNvPicPr>
            <a:picLocks noChangeAspect="1"/>
          </p:cNvPicPr>
          <p:nvPr/>
        </p:nvPicPr>
        <p:blipFill>
          <a:blip r:embed="rId1"/>
          <a:stretch>
            <a:fillRect/>
          </a:stretch>
        </p:blipFill>
        <p:spPr>
          <a:xfrm>
            <a:off x="5536426" y="2351901"/>
            <a:ext cx="1081694" cy="238966"/>
          </a:xfrm>
          <a:prstGeom prst="rect">
            <a:avLst/>
          </a:prstGeom>
          <a:ln w="12700">
            <a:miter lim="400000"/>
            <a:headEnd/>
            <a:tailEnd/>
          </a:ln>
        </p:spPr>
      </p:pic>
      <p:sp>
        <p:nvSpPr>
          <p:cNvPr id="1048830" name="汇旺财，会发财"/>
          <p:cNvSpPr txBox="1"/>
          <p:nvPr/>
        </p:nvSpPr>
        <p:spPr>
          <a:xfrm>
            <a:off x="4507072" y="2923381"/>
            <a:ext cx="3177857" cy="579437"/>
          </a:xfrm>
          <a:prstGeom prst="rect">
            <a:avLst/>
          </a:prstGeom>
          <a:ln w="12700">
            <a:miter lim="400000"/>
          </a:ln>
        </p:spPr>
        <p:txBody>
          <a:bodyPr wrap="none" lIns="35717" tIns="35717" rIns="35717" bIns="35717" anchor="ctr">
            <a:spAutoFit/>
          </a:bodyPr>
          <a:lstStyle>
            <a:lvl1pPr>
              <a:defRPr sz="3000" b="1" spc="48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汇旺财，会发财</a:t>
            </a:r>
          </a:p>
        </p:txBody>
      </p:sp>
      <p:sp>
        <p:nvSpPr>
          <p:cNvPr id="1048831" name="谢谢观看"/>
          <p:cNvSpPr txBox="1"/>
          <p:nvPr/>
        </p:nvSpPr>
        <p:spPr>
          <a:xfrm>
            <a:off x="5342731" y="5234782"/>
            <a:ext cx="1608138" cy="401637"/>
          </a:xfrm>
          <a:prstGeom prst="rect">
            <a:avLst/>
          </a:prstGeom>
          <a:ln w="12700">
            <a:miter lim="400000"/>
          </a:ln>
        </p:spPr>
        <p:txBody>
          <a:bodyPr wrap="none" lIns="35717" tIns="35717" rIns="35717" bIns="35717" anchor="ctr">
            <a:spAutoFit/>
          </a:bodyPr>
          <a:lstStyle>
            <a:lvl1pPr>
              <a:defRPr sz="2000" spc="1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谢谢观看</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文本占位符 2"/>
          <p:cNvSpPr txBox="1"/>
          <p:nvPr/>
        </p:nvSpPr>
        <p:spPr>
          <a:xfrm>
            <a:off x="2866975" y="3454086"/>
            <a:ext cx="6458050" cy="491926"/>
          </a:xfrm>
          <a:prstGeom prst="rect">
            <a:avLst/>
          </a:prstGeom>
          <a:ln w="12700">
            <a:miter lim="400000"/>
          </a:ln>
        </p:spPr>
        <p:txBody>
          <a:bodyPr lIns="45718" tIns="45718" rIns="45718" bIns="45718" anchor="ctr">
            <a:normAutofit/>
          </a:bodyPr>
          <a:lstStyle>
            <a:lvl1pPr defTabSz="659765">
              <a:lnSpc>
                <a:spcPct val="90000"/>
              </a:lnSpc>
              <a:spcBef>
                <a:spcPts val="600"/>
              </a:spcBef>
              <a:defRPr sz="246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sym typeface="+mn-ea"/>
              </a:rPr>
              <a:t>移动支付收单业务的介绍</a:t>
            </a:r>
            <a:endParaRPr lang="zh-CN">
              <a:sym typeface="+mn-ea"/>
            </a:endParaRPr>
          </a:p>
        </p:txBody>
      </p:sp>
      <p:sp>
        <p:nvSpPr>
          <p:cNvPr id="1048609" name="01"/>
          <p:cNvSpPr txBox="1"/>
          <p:nvPr/>
        </p:nvSpPr>
        <p:spPr>
          <a:xfrm>
            <a:off x="5740648" y="1561404"/>
            <a:ext cx="642935" cy="668335"/>
          </a:xfrm>
          <a:prstGeom prst="rect">
            <a:avLst/>
          </a:prstGeom>
          <a:ln w="12700">
            <a:miter lim="400000"/>
          </a:ln>
        </p:spPr>
        <p:txBody>
          <a:bodyPr wrap="none" lIns="35717" tIns="35717" rIns="35717" bIns="35717" anchor="ctr">
            <a:spAutoFit/>
          </a:bodyPr>
          <a:lstStyle>
            <a:lvl1pPr>
              <a:defRPr sz="4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01</a:t>
            </a:r>
          </a:p>
        </p:txBody>
      </p:sp>
      <p:sp>
        <p:nvSpPr>
          <p:cNvPr id="1048610" name="文本占位符 2"/>
          <p:cNvSpPr txBox="1"/>
          <p:nvPr/>
        </p:nvSpPr>
        <p:spPr>
          <a:xfrm>
            <a:off x="2866975" y="4038286"/>
            <a:ext cx="6458050" cy="491926"/>
          </a:xfrm>
          <a:prstGeom prst="rect">
            <a:avLst/>
          </a:prstGeom>
          <a:ln w="12700">
            <a:miter lim="400000"/>
          </a:ln>
        </p:spPr>
        <p:txBody>
          <a:bodyPr lIns="45718" tIns="45718" rIns="45718" bIns="45718" anchor="ctr">
            <a:normAutofit/>
          </a:bodyPr>
          <a:lstStyle>
            <a:lvl1pPr defTabSz="804545">
              <a:lnSpc>
                <a:spcPct val="90000"/>
              </a:lnSpc>
              <a:spcBef>
                <a:spcPts val="800"/>
              </a:spcBef>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参与角色、服务产品、商业模式</a:t>
            </a:r>
            <a:endParaRPr lang="zh-CN"/>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关于我们"/>
          <p:cNvSpPr txBox="1"/>
          <p:nvPr/>
        </p:nvSpPr>
        <p:spPr>
          <a:xfrm>
            <a:off x="723186" y="321323"/>
            <a:ext cx="3881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移动支付及银行卡收单</a:t>
            </a:r>
            <a:endParaRPr lang="en-US" altLang="zh-CN"/>
          </a:p>
        </p:txBody>
      </p:sp>
      <p:pic>
        <p:nvPicPr>
          <p:cNvPr id="2097156" name="图片 1"/>
          <p:cNvPicPr>
            <a:picLocks noChangeAspect="1"/>
          </p:cNvPicPr>
          <p:nvPr/>
        </p:nvPicPr>
        <p:blipFill>
          <a:blip r:embed="rId1"/>
          <a:stretch>
            <a:fillRect/>
          </a:stretch>
        </p:blipFill>
        <p:spPr>
          <a:xfrm>
            <a:off x="3957955" y="738505"/>
            <a:ext cx="5913755" cy="571563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关于我们"/>
          <p:cNvSpPr txBox="1"/>
          <p:nvPr/>
        </p:nvSpPr>
        <p:spPr>
          <a:xfrm>
            <a:off x="723186" y="321323"/>
            <a:ext cx="2738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移动支付产业链</a:t>
            </a:r>
            <a:endParaRPr lang="zh-CN"/>
          </a:p>
        </p:txBody>
      </p:sp>
      <p:pic>
        <p:nvPicPr>
          <p:cNvPr id="2097157" name="图片 1"/>
          <p:cNvPicPr>
            <a:picLocks noChangeAspect="1"/>
          </p:cNvPicPr>
          <p:nvPr/>
        </p:nvPicPr>
        <p:blipFill>
          <a:blip r:embed="rId1"/>
          <a:stretch>
            <a:fillRect/>
          </a:stretch>
        </p:blipFill>
        <p:spPr>
          <a:xfrm>
            <a:off x="408940" y="876935"/>
            <a:ext cx="11262360" cy="574040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圆角矩形 13"/>
          <p:cNvSpPr/>
          <p:nvPr/>
        </p:nvSpPr>
        <p:spPr>
          <a:xfrm>
            <a:off x="1178560" y="1699944"/>
            <a:ext cx="3308350" cy="3077747"/>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ctr" forceAA="0" upright="0">
            <a:spAutoFit/>
          </a:bodyPr>
          <a:p>
            <a:pPr algn="l">
              <a:lnSpc>
                <a:spcPct val="200000"/>
              </a:lnSpc>
            </a:pPr>
            <a:r>
              <a:rPr lang="zh-CN" altLang="en-US" b="1" dirty="0">
                <a:latin typeface="微软雅黑" panose="020B0503020204020204" charset="-122"/>
                <a:ea typeface="微软雅黑" panose="020B0503020204020204" charset="-122"/>
                <a:sym typeface="+mn-ea"/>
              </a:rPr>
              <a:t>狭义</a:t>
            </a:r>
            <a:r>
              <a:rPr lang="en-US" altLang="zh-CN" b="1" dirty="0">
                <a:latin typeface="微软雅黑" panose="020B0503020204020204" charset="-122"/>
                <a:ea typeface="微软雅黑" panose="020B0503020204020204" charset="-122"/>
                <a:sym typeface="+mn-ea"/>
              </a:rPr>
              <a:t>:</a:t>
            </a:r>
            <a:endParaRPr lang="en-US" altLang="zh-CN" dirty="0">
              <a:latin typeface="微软雅黑" panose="020B0503020204020204" charset="-122"/>
              <a:ea typeface="微软雅黑" panose="020B0503020204020204" charset="-122"/>
              <a:sym typeface="+mn-ea"/>
            </a:endParaRPr>
          </a:p>
          <a:p>
            <a:pPr algn="l">
              <a:lnSpc>
                <a:spcPct val="200000"/>
              </a:lnSpc>
            </a:pPr>
            <a:r>
              <a:rPr lang="zh-CN" altLang="en-US" dirty="0">
                <a:latin typeface="微软雅黑" panose="020B0503020204020204" charset="-122"/>
                <a:ea typeface="微软雅黑" panose="020B0503020204020204" charset="-122"/>
                <a:sym typeface="+mn-ea"/>
              </a:rPr>
              <a:t>收单机构通过条码</a:t>
            </a:r>
            <a:r>
              <a:rPr lang="en-US" altLang="zh-CN" dirty="0">
                <a:latin typeface="微软雅黑" panose="020B0503020204020204" charset="-122"/>
                <a:ea typeface="微软雅黑" panose="020B0503020204020204" charset="-122"/>
                <a:sym typeface="+mn-ea"/>
              </a:rPr>
              <a:t>/POS</a:t>
            </a:r>
            <a:r>
              <a:rPr lang="zh-CN" altLang="en-US" dirty="0">
                <a:latin typeface="微软雅黑" panose="020B0503020204020204" charset="-122"/>
                <a:ea typeface="微软雅黑" panose="020B0503020204020204" charset="-122"/>
                <a:sym typeface="+mn-ea"/>
              </a:rPr>
              <a:t>等机具向特约商户提供受理支付（银行卡）交易及资金结算等金融服务，获取手续费收入的业务</a:t>
            </a:r>
            <a:endParaRPr kumimoji="0" lang="zh-CN" altLang="en-US" b="0" i="0" u="none" strike="noStrike" cap="none" spc="0" normalizeH="0" baseline="0">
              <a:ln>
                <a:noFill/>
              </a:ln>
              <a:solidFill>
                <a:srgbClr val="000000"/>
              </a:solidFill>
              <a:effectLst/>
              <a:latin typeface="Helvetica Neue Medium"/>
              <a:ea typeface="Helvetica Neue Medium"/>
              <a:cs typeface="Helvetica Neue Medium"/>
              <a:sym typeface="Helvetica Neue Medium"/>
            </a:endParaRPr>
          </a:p>
          <a:p>
            <a:pPr marL="0" marR="0" indent="0" algn="ctr" defTabSz="41021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latin typeface="Helvetica Neue Medium"/>
              <a:ea typeface="Helvetica Neue Medium"/>
              <a:cs typeface="Helvetica Neue Medium"/>
              <a:sym typeface="Helvetica Neue Medium"/>
            </a:endParaRPr>
          </a:p>
        </p:txBody>
      </p:sp>
      <p:sp>
        <p:nvSpPr>
          <p:cNvPr id="1048622" name="关于我们"/>
          <p:cNvSpPr txBox="1"/>
          <p:nvPr/>
        </p:nvSpPr>
        <p:spPr>
          <a:xfrm>
            <a:off x="723186" y="321323"/>
            <a:ext cx="2357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移动支付收单</a:t>
            </a:r>
            <a:endParaRPr lang="en-US" altLang="zh-CN"/>
          </a:p>
        </p:txBody>
      </p:sp>
      <p:sp>
        <p:nvSpPr>
          <p:cNvPr id="1048623" name="圆角矩形 14"/>
          <p:cNvSpPr/>
          <p:nvPr/>
        </p:nvSpPr>
        <p:spPr>
          <a:xfrm>
            <a:off x="7276465" y="1721516"/>
            <a:ext cx="3308350" cy="3080323"/>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ctr" forceAA="0" upright="0">
            <a:spAutoFit/>
          </a:bodyPr>
          <a:p>
            <a:pPr algn="l">
              <a:lnSpc>
                <a:spcPct val="200000"/>
              </a:lnSpc>
            </a:pPr>
            <a:r>
              <a:rPr lang="zh-CN" altLang="en-US" b="1" dirty="0">
                <a:latin typeface="微软雅黑" panose="020B0503020204020204" charset="-122"/>
                <a:ea typeface="微软雅黑" panose="020B0503020204020204" charset="-122"/>
                <a:sym typeface="+mn-ea"/>
              </a:rPr>
              <a:t>广义：</a:t>
            </a:r>
            <a:endParaRPr lang="zh-CN" altLang="en-US" dirty="0">
              <a:latin typeface="微软雅黑" panose="020B0503020204020204" charset="-122"/>
              <a:ea typeface="微软雅黑" panose="020B0503020204020204" charset="-122"/>
              <a:sym typeface="+mn-ea"/>
            </a:endParaRPr>
          </a:p>
          <a:p>
            <a:pPr algn="l">
              <a:lnSpc>
                <a:spcPct val="200000"/>
              </a:lnSpc>
            </a:pPr>
            <a:r>
              <a:rPr lang="zh-CN" altLang="en-US" dirty="0">
                <a:latin typeface="微软雅黑" panose="020B0503020204020204" charset="-122"/>
                <a:ea typeface="微软雅黑" panose="020B0503020204020204" charset="-122"/>
                <a:sym typeface="+mn-ea"/>
              </a:rPr>
              <a:t>通过提供支付交易处理及结算服务，掌握商户关系，进而为商户提供多种增值服务，从而获取交易手续费以及综合收益的服务；</a:t>
            </a:r>
            <a:endParaRPr kumimoji="0" lang="zh-CN" altLang="en-US" b="0" i="0" u="none" strike="noStrike" cap="none" spc="0" normalizeH="0" baseline="0">
              <a:ln>
                <a:noFill/>
              </a:ln>
              <a:solidFill>
                <a:srgbClr val="000000"/>
              </a:solidFill>
              <a:effectLst/>
              <a:latin typeface="Helvetica Neue Medium"/>
              <a:ea typeface="Helvetica Neue Medium"/>
              <a:cs typeface="Helvetica Neue Medium"/>
              <a:sym typeface="Helvetica Neue Medium"/>
            </a:endParaRPr>
          </a:p>
          <a:p>
            <a:pPr marL="0" marR="0" indent="0" algn="ctr" defTabSz="41021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latin typeface="Helvetica Neue Medium"/>
              <a:ea typeface="Helvetica Neue Medium"/>
              <a:cs typeface="Helvetica Neue Medium"/>
              <a:sym typeface="Helvetica Neue Medium"/>
            </a:endParaRPr>
          </a:p>
        </p:txBody>
      </p:sp>
      <p:sp>
        <p:nvSpPr>
          <p:cNvPr id="1048624" name="正五边形 15"/>
          <p:cNvSpPr/>
          <p:nvPr/>
        </p:nvSpPr>
        <p:spPr>
          <a:xfrm>
            <a:off x="4799330" y="5221573"/>
            <a:ext cx="2232025" cy="737299"/>
          </a:xfrm>
          <a:prstGeom prst="pentagon">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ctr" forceAA="0" upright="0">
            <a:spAutoFit/>
          </a:bodyPr>
          <a:p>
            <a:pPr marL="0" marR="0" indent="0" algn="ctr" defTabSz="410210" rtl="0" fontAlgn="auto" latinLnBrk="0" hangingPunct="0">
              <a:lnSpc>
                <a:spcPct val="100000"/>
              </a:lnSpc>
              <a:spcBef>
                <a:spcPts val="0"/>
              </a:spcBef>
              <a:spcAft>
                <a:spcPts val="0"/>
              </a:spcAft>
              <a:buClrTx/>
              <a:buSzTx/>
              <a:buFontTx/>
              <a:buNone/>
            </a:pPr>
            <a:r>
              <a:rPr kumimoji="0" lang="zh-CN" altLang="en-US" sz="1600" b="1" i="0" u="none" strike="noStrike" cap="none" spc="0" normalizeH="0" baseline="0">
                <a:ln>
                  <a:noFill/>
                </a:ln>
                <a:solidFill>
                  <a:srgbClr val="0070C0"/>
                </a:solidFill>
                <a:effectLst/>
                <a:latin typeface="微软雅黑" panose="020B0503020204020204" charset="-122"/>
                <a:ea typeface="微软雅黑" panose="020B0503020204020204" charset="-122"/>
                <a:cs typeface="Helvetica Neue Medium"/>
                <a:sym typeface="Helvetica Neue Medium"/>
              </a:rPr>
              <a:t>核心是商户关系</a:t>
            </a:r>
            <a:endParaRPr kumimoji="0" lang="zh-CN" altLang="en-US" sz="1600" b="1" i="0" u="none" strike="noStrike" cap="none" spc="0" normalizeH="0" baseline="0">
              <a:ln>
                <a:noFill/>
              </a:ln>
              <a:solidFill>
                <a:srgbClr val="0070C0"/>
              </a:solidFill>
              <a:effectLst/>
              <a:latin typeface="微软雅黑" panose="020B0503020204020204" charset="-122"/>
              <a:ea typeface="微软雅黑" panose="020B0503020204020204" charset="-122"/>
              <a:cs typeface="Helvetica Neue Medium"/>
              <a:sym typeface="Helvetica Neue Medium"/>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5" name="文本占位符 2"/>
          <p:cNvSpPr txBox="1"/>
          <p:nvPr/>
        </p:nvSpPr>
        <p:spPr>
          <a:xfrm>
            <a:off x="2866975" y="3454086"/>
            <a:ext cx="6458050" cy="491926"/>
          </a:xfrm>
          <a:prstGeom prst="rect">
            <a:avLst/>
          </a:prstGeom>
          <a:ln w="12700">
            <a:miter lim="400000"/>
          </a:ln>
        </p:spPr>
        <p:txBody>
          <a:bodyPr lIns="45718" tIns="45718" rIns="45718" bIns="45718" anchor="ctr">
            <a:normAutofit/>
          </a:bodyPr>
          <a:lstStyle>
            <a:lvl1pPr defTabSz="659765">
              <a:lnSpc>
                <a:spcPct val="90000"/>
              </a:lnSpc>
              <a:spcBef>
                <a:spcPts val="600"/>
              </a:spcBef>
              <a:defRPr sz="246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威富通及汇商角色定位</a:t>
            </a:r>
            <a:endParaRPr lang="zh-CN" altLang="en-US"/>
          </a:p>
        </p:txBody>
      </p:sp>
      <p:sp>
        <p:nvSpPr>
          <p:cNvPr id="1048626" name="02"/>
          <p:cNvSpPr txBox="1"/>
          <p:nvPr/>
        </p:nvSpPr>
        <p:spPr>
          <a:xfrm>
            <a:off x="5740648" y="1529653"/>
            <a:ext cx="710704" cy="731837"/>
          </a:xfrm>
          <a:prstGeom prst="rect">
            <a:avLst/>
          </a:prstGeom>
          <a:ln w="12700">
            <a:miter lim="400000"/>
          </a:ln>
        </p:spPr>
        <p:txBody>
          <a:bodyPr wrap="none" lIns="35717" tIns="35717" rIns="35717" bIns="35717" anchor="ctr">
            <a:spAutoFit/>
          </a:bodyPr>
          <a:lstStyle>
            <a:lvl1pPr>
              <a:defRPr sz="4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02</a:t>
            </a:r>
          </a:p>
        </p:txBody>
      </p:sp>
      <p:sp>
        <p:nvSpPr>
          <p:cNvPr id="1048627" name="文本占位符 2"/>
          <p:cNvSpPr txBox="1"/>
          <p:nvPr/>
        </p:nvSpPr>
        <p:spPr>
          <a:xfrm>
            <a:off x="2866975" y="4038286"/>
            <a:ext cx="6458050" cy="491926"/>
          </a:xfrm>
          <a:prstGeom prst="rect">
            <a:avLst/>
          </a:prstGeom>
          <a:ln w="12700">
            <a:miter lim="400000"/>
          </a:ln>
        </p:spPr>
        <p:txBody>
          <a:bodyPr lIns="45718" tIns="45718" rIns="45718" bIns="45718" anchor="ctr">
            <a:normAutofit/>
          </a:bodyPr>
          <a:lstStyle>
            <a:lvl1pPr defTabSz="804545">
              <a:lnSpc>
                <a:spcPct val="90000"/>
              </a:lnSpc>
              <a:spcBef>
                <a:spcPts val="800"/>
              </a:spcBef>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sym typeface="+mn-ea"/>
              </a:rPr>
              <a:t>服务商</a:t>
            </a:r>
            <a:r>
              <a:rPr lang="en-US" altLang="zh-CN">
                <a:sym typeface="+mn-ea"/>
              </a:rPr>
              <a:t>/</a:t>
            </a:r>
            <a:r>
              <a:rPr lang="zh-CN" altLang="en-US">
                <a:sym typeface="+mn-ea"/>
              </a:rPr>
              <a:t>技术服务商</a:t>
            </a:r>
            <a:endParaRPr lang="zh-CN"/>
          </a:p>
        </p:txBody>
      </p:sp>
      <p:sp>
        <p:nvSpPr>
          <p:cNvPr id="1048628" name="文本占位符 3"/>
          <p:cNvSpPr txBox="1"/>
          <p:nvPr/>
        </p:nvSpPr>
        <p:spPr>
          <a:xfrm>
            <a:off x="2866975" y="4619271"/>
            <a:ext cx="6458050" cy="978062"/>
          </a:xfrm>
          <a:prstGeom prst="rect">
            <a:avLst/>
          </a:prstGeom>
          <a:ln w="12700">
            <a:miter lim="400000"/>
          </a:ln>
        </p:spPr>
        <p:txBody>
          <a:bodyPr lIns="45718" tIns="45718" rIns="45718" bIns="45718" anchor="ctr">
            <a:normAutofit/>
          </a:bodyPr>
          <a:lstStyle>
            <a:lvl1pPr defTabSz="886460">
              <a:lnSpc>
                <a:spcPct val="140000"/>
              </a:lnSpc>
              <a:spcBef>
                <a:spcPts val="900"/>
              </a:spcBef>
              <a:defRPr sz="136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lang="zh-CN" alt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9" name="关于我们"/>
          <p:cNvSpPr txBox="1"/>
          <p:nvPr/>
        </p:nvSpPr>
        <p:spPr>
          <a:xfrm>
            <a:off x="723186" y="321323"/>
            <a:ext cx="3881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主要参与方（收单侧）</a:t>
            </a:r>
            <a:endParaRPr lang="zh-CN"/>
          </a:p>
        </p:txBody>
      </p:sp>
      <p:grpSp>
        <p:nvGrpSpPr>
          <p:cNvPr id="58" name="组合 10"/>
          <p:cNvGrpSpPr/>
          <p:nvPr/>
        </p:nvGrpSpPr>
        <p:grpSpPr>
          <a:xfrm>
            <a:off x="1038860" y="1558925"/>
            <a:ext cx="10275570" cy="4368800"/>
            <a:chOff x="1733" y="2245"/>
            <a:chExt cx="16182" cy="6880"/>
          </a:xfrm>
        </p:grpSpPr>
        <p:grpSp>
          <p:nvGrpSpPr>
            <p:cNvPr id="59" name="组合 1"/>
            <p:cNvGrpSpPr/>
            <p:nvPr/>
          </p:nvGrpSpPr>
          <p:grpSpPr>
            <a:xfrm>
              <a:off x="2733" y="2245"/>
              <a:ext cx="15182" cy="5313"/>
              <a:chOff x="1798" y="2661"/>
              <a:chExt cx="14756" cy="5264"/>
            </a:xfrm>
          </p:grpSpPr>
          <p:pic>
            <p:nvPicPr>
              <p:cNvPr id="2097158" name="图片 7"/>
              <p:cNvPicPr>
                <a:picLocks noChangeAspect="1"/>
              </p:cNvPicPr>
              <p:nvPr/>
            </p:nvPicPr>
            <p:blipFill>
              <a:blip r:embed="rId1"/>
              <a:stretch>
                <a:fillRect/>
              </a:stretch>
            </p:blipFill>
            <p:spPr>
              <a:xfrm>
                <a:off x="1798" y="2661"/>
                <a:ext cx="14757" cy="5265"/>
              </a:xfrm>
              <a:prstGeom prst="rect">
                <a:avLst/>
              </a:prstGeom>
            </p:spPr>
          </p:pic>
          <p:sp>
            <p:nvSpPr>
              <p:cNvPr id="1048630" name="矩形 9"/>
              <p:cNvSpPr/>
              <p:nvPr/>
            </p:nvSpPr>
            <p:spPr>
              <a:xfrm>
                <a:off x="6471" y="4363"/>
                <a:ext cx="1651" cy="490"/>
              </a:xfrm>
              <a:prstGeom prst="rect">
                <a:avLst/>
              </a:prstGeom>
              <a:solidFill>
                <a:srgbClr val="F6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828165"/>
                <a:r>
                  <a:rPr lang="zh-CN" altLang="en-US" sz="1400" b="1" dirty="0">
                    <a:solidFill>
                      <a:srgbClr val="FFFFFF"/>
                    </a:solidFill>
                    <a:latin typeface="微软雅黑" panose="020B0503020204020204" charset="-122"/>
                    <a:ea typeface="微软雅黑" panose="020B0503020204020204" charset="-122"/>
                    <a:cs typeface="微软雅黑" panose="020B0503020204020204" charset="-122"/>
                  </a:rPr>
                  <a:t>收单机构</a:t>
                </a:r>
                <a:endParaRPr lang="zh-CN" altLang="en-US" sz="14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sp>
          <p:nvSpPr>
            <p:cNvPr id="1048631" name=" 185"/>
            <p:cNvSpPr/>
            <p:nvPr/>
          </p:nvSpPr>
          <p:spPr>
            <a:xfrm>
              <a:off x="1733" y="6135"/>
              <a:ext cx="1677" cy="167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pPr>
              <a:endParaRPr lang="zh-CN" altLang="en-US" dirty="0">
                <a:solidFill>
                  <a:srgbClr val="FFFFFF"/>
                </a:solidFill>
              </a:endParaRPr>
            </a:p>
          </p:txBody>
        </p:sp>
        <p:cxnSp>
          <p:nvCxnSpPr>
            <p:cNvPr id="3145728" name="直接箭头连接符 3"/>
            <p:cNvCxnSpPr>
              <a:endCxn id="1048631" idx="0"/>
            </p:cNvCxnSpPr>
            <p:nvPr/>
          </p:nvCxnSpPr>
          <p:spPr>
            <a:xfrm flipH="1">
              <a:off x="2572" y="4458"/>
              <a:ext cx="451" cy="1677"/>
            </a:xfrm>
            <a:prstGeom prst="straightConnector1">
              <a:avLst/>
            </a:prstGeom>
            <a:noFill/>
            <a:ln w="12700" cap="flat" cmpd="sng">
              <a:solidFill>
                <a:schemeClr val="tx2"/>
              </a:solidFill>
              <a:prstDash val="sysDot"/>
              <a:round/>
              <a:headEnd type="arrow"/>
              <a:tailEnd type="arrow"/>
            </a:ln>
          </p:spPr>
          <p:style>
            <a:lnRef idx="0">
              <a:srgbClr val="FFFFFF"/>
            </a:lnRef>
            <a:fillRef idx="0">
              <a:srgbClr val="FFFFFF"/>
            </a:fillRef>
            <a:effectRef idx="0">
              <a:srgbClr val="FFFFFF"/>
            </a:effectRef>
            <a:fontRef idx="none">
              <a:srgbClr val="000000"/>
            </a:fontRef>
          </p:style>
        </p:cxnSp>
        <p:cxnSp>
          <p:nvCxnSpPr>
            <p:cNvPr id="3145729" name="直接箭头连接符 4"/>
            <p:cNvCxnSpPr>
              <a:stCxn id="1048631" idx="5"/>
            </p:cNvCxnSpPr>
            <p:nvPr/>
          </p:nvCxnSpPr>
          <p:spPr>
            <a:xfrm flipV="1">
              <a:off x="3164" y="6988"/>
              <a:ext cx="1786" cy="578"/>
            </a:xfrm>
            <a:prstGeom prst="straightConnector1">
              <a:avLst/>
            </a:prstGeom>
            <a:noFill/>
            <a:ln w="12700" cap="flat" cmpd="sng">
              <a:solidFill>
                <a:schemeClr val="bg1">
                  <a:lumMod val="65000"/>
                </a:schemeClr>
              </a:solidFill>
              <a:prstDash val="sysDot"/>
              <a:round/>
              <a:headEnd type="arrow"/>
              <a:tailEnd type="arrow"/>
            </a:ln>
          </p:spPr>
          <p:style>
            <a:lnRef idx="0">
              <a:srgbClr val="FFFFFF"/>
            </a:lnRef>
            <a:fillRef idx="0">
              <a:srgbClr val="FFFFFF"/>
            </a:fillRef>
            <a:effectRef idx="0">
              <a:srgbClr val="FFFFFF"/>
            </a:effectRef>
            <a:fontRef idx="none">
              <a:srgbClr val="000000"/>
            </a:fontRef>
          </p:style>
        </p:cxnSp>
        <p:sp>
          <p:nvSpPr>
            <p:cNvPr id="1048632" name="文本框 5"/>
            <p:cNvSpPr txBox="1"/>
            <p:nvPr/>
          </p:nvSpPr>
          <p:spPr>
            <a:xfrm>
              <a:off x="2063" y="6796"/>
              <a:ext cx="1073" cy="354"/>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ctr" forceAA="0" upright="0">
              <a:spAutoFit/>
            </a:bodyPr>
            <a:p>
              <a:pPr marL="0" marR="0" indent="0" algn="ctr" defTabSz="41021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latin typeface="微软雅黑" panose="020B0503020204020204" charset="-122"/>
                  <a:ea typeface="微软雅黑" panose="020B0503020204020204" charset="-122"/>
                  <a:cs typeface="Helvetica Neue Medium"/>
                  <a:sym typeface="Helvetica Neue Medium"/>
                </a:rPr>
                <a:t>服务商</a:t>
              </a:r>
              <a:endParaRPr kumimoji="0" lang="zh-CN" altLang="en-US" sz="1000" b="0" i="0" u="none" strike="noStrike" cap="none" spc="0" normalizeH="0" baseline="0">
                <a:ln>
                  <a:noFill/>
                </a:ln>
                <a:solidFill>
                  <a:srgbClr val="000000"/>
                </a:solidFill>
                <a:effectLst/>
                <a:latin typeface="微软雅黑" panose="020B0503020204020204" charset="-122"/>
                <a:ea typeface="微软雅黑" panose="020B0503020204020204" charset="-122"/>
                <a:cs typeface="Helvetica Neue Medium"/>
                <a:sym typeface="Helvetica Neue Medium"/>
              </a:endParaRPr>
            </a:p>
          </p:txBody>
        </p:sp>
        <p:sp>
          <p:nvSpPr>
            <p:cNvPr id="1048633" name="线形标注 1 8"/>
            <p:cNvSpPr/>
            <p:nvPr/>
          </p:nvSpPr>
          <p:spPr>
            <a:xfrm>
              <a:off x="7085" y="8626"/>
              <a:ext cx="2155" cy="499"/>
            </a:xfrm>
            <a:prstGeom prst="borderCallout1">
              <a:avLst>
                <a:gd name="adj1" fmla="val 18750"/>
                <a:gd name="adj2" fmla="val -8333"/>
                <a:gd name="adj3" fmla="val -354911"/>
                <a:gd name="adj4" fmla="val -38329"/>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ctr" forceAA="0" upright="0">
              <a:spAutoFit/>
            </a:bodyPr>
            <a:p>
              <a:pPr marL="0" marR="0" indent="0" algn="ctr" defTabSz="410210" rtl="0" fontAlgn="auto" latinLnBrk="0" hangingPunct="0">
                <a:lnSpc>
                  <a:spcPct val="100000"/>
                </a:lnSpc>
                <a:spcBef>
                  <a:spcPts val="0"/>
                </a:spcBef>
                <a:spcAft>
                  <a:spcPts val="0"/>
                </a:spcAft>
                <a:buClrTx/>
                <a:buSzTx/>
                <a:buFontTx/>
                <a:buNone/>
              </a:pPr>
              <a:r>
                <a:rPr kumimoji="0" lang="zh-CN" altLang="en-US" sz="1600" b="1" i="0" u="none" strike="noStrike" cap="none" spc="0" normalizeH="0" baseline="0">
                  <a:ln>
                    <a:noFill/>
                  </a:ln>
                  <a:solidFill>
                    <a:srgbClr val="FF0000"/>
                  </a:solidFill>
                  <a:effectLst/>
                  <a:latin typeface="微软雅黑" panose="020B0503020204020204" charset="-122"/>
                  <a:ea typeface="微软雅黑" panose="020B0503020204020204" charset="-122"/>
                  <a:cs typeface="Helvetica Neue Medium"/>
                  <a:sym typeface="Helvetica Neue Medium"/>
                </a:rPr>
                <a:t>汇商在此</a:t>
              </a:r>
              <a:endParaRPr kumimoji="0" lang="zh-CN" altLang="en-US" sz="1600" b="1" i="0" u="none" strike="noStrike" cap="none" spc="0" normalizeH="0" baseline="0">
                <a:ln>
                  <a:noFill/>
                </a:ln>
                <a:solidFill>
                  <a:srgbClr val="FF0000"/>
                </a:solidFill>
                <a:effectLst/>
                <a:latin typeface="微软雅黑" panose="020B0503020204020204" charset="-122"/>
                <a:ea typeface="微软雅黑" panose="020B0503020204020204" charset="-122"/>
                <a:cs typeface="Helvetica Neue Medium"/>
                <a:sym typeface="Helvetica Neue Medium"/>
              </a:endParaRPr>
            </a:p>
          </p:txBody>
        </p:sp>
      </p:grpSp>
      <p:sp>
        <p:nvSpPr>
          <p:cNvPr id="1048634" name="文本框 2"/>
          <p:cNvSpPr txBox="1"/>
          <p:nvPr/>
        </p:nvSpPr>
        <p:spPr>
          <a:xfrm>
            <a:off x="6489065" y="3533140"/>
            <a:ext cx="5308600" cy="265620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ctr"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200" b="1"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1、发卡机构：</a:t>
            </a:r>
            <a:r>
              <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向持卡人发行各种银行卡，并通过提供各类相关的银行卡服务收取一定费用，是银行卡市场的发起者和组织者，是银行卡市场的卖方。</a:t>
            </a:r>
            <a:endPar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200" b="1"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2、收单机构：</a:t>
            </a:r>
            <a:r>
              <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负责特约商户的开拓与管理、授权请求、帐单结算等活动，其利益主要来源于特约商户交易手续费的分成、服务费。</a:t>
            </a:r>
            <a:endPar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200" b="1"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3、持卡人及潜在持卡人：</a:t>
            </a:r>
            <a:r>
              <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在银行卡市场中处于中心地位，是产生购买银行卡产品及其衍生产品需求的市场基础，是银行卡的领用者和金融机构、特约商户及银行卡组织利益的创造者，是市场营销的主要对象。</a:t>
            </a:r>
            <a:endPar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200" b="1"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4、银行卡组织：</a:t>
            </a:r>
            <a:r>
              <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关键职能在于建立、维护和扩大跨行信息交换网络，通过建立公共信息网络和统一的操作平台，向成员机构提供信息交换、清算和结算、统一授权、品牌营销、协助成员机构进行风险控制及反欺诈等服务。</a:t>
            </a:r>
            <a:endPar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200" b="1"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5、第三方服务供应商：</a:t>
            </a:r>
            <a:r>
              <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包括除银行卡组织以外的信息交换和转接业务机构、第三方金融服务公司、支付处理支援商等。</a:t>
            </a:r>
            <a:endPar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200" b="1"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6、特约商户：</a:t>
            </a:r>
            <a:r>
              <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是指与收单机构签有商户协议，受理银行卡的零售商、个人、公司或其他组织。</a:t>
            </a:r>
            <a:endPar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5" name="矩形 123"/>
          <p:cNvSpPr/>
          <p:nvPr/>
        </p:nvSpPr>
        <p:spPr>
          <a:xfrm>
            <a:off x="9531985" y="5205730"/>
            <a:ext cx="1076960"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sp>
        <p:nvSpPr>
          <p:cNvPr id="1048636" name="圆角矩形 74"/>
          <p:cNvSpPr/>
          <p:nvPr/>
        </p:nvSpPr>
        <p:spPr>
          <a:xfrm>
            <a:off x="2630805" y="2922270"/>
            <a:ext cx="6511925" cy="1535430"/>
          </a:xfrm>
          <a:prstGeom prst="roundRect">
            <a:avLst/>
          </a:prstGeom>
          <a:solidFill>
            <a:schemeClr val="bg1">
              <a:lumMod val="85000"/>
            </a:schemeClr>
          </a:solidFill>
          <a:ln>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sp>
        <p:nvSpPr>
          <p:cNvPr id="1048637" name="矩形 40"/>
          <p:cNvSpPr/>
          <p:nvPr/>
        </p:nvSpPr>
        <p:spPr>
          <a:xfrm>
            <a:off x="8185150" y="5215255"/>
            <a:ext cx="1076960"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pic>
        <p:nvPicPr>
          <p:cNvPr id="2097159" name="图片 36"/>
          <p:cNvPicPr>
            <a:picLocks noChangeAspect="1"/>
          </p:cNvPicPr>
          <p:nvPr/>
        </p:nvPicPr>
        <p:blipFill>
          <a:blip r:embed="rId1"/>
          <a:stretch>
            <a:fillRect/>
          </a:stretch>
        </p:blipFill>
        <p:spPr>
          <a:xfrm>
            <a:off x="8439150" y="5247640"/>
            <a:ext cx="568960" cy="493395"/>
          </a:xfrm>
          <a:prstGeom prst="rect">
            <a:avLst/>
          </a:prstGeom>
        </p:spPr>
      </p:pic>
      <p:sp>
        <p:nvSpPr>
          <p:cNvPr id="1048638" name="矩形 34"/>
          <p:cNvSpPr/>
          <p:nvPr/>
        </p:nvSpPr>
        <p:spPr>
          <a:xfrm>
            <a:off x="5469890" y="5215255"/>
            <a:ext cx="1076960"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pic>
        <p:nvPicPr>
          <p:cNvPr id="2097160" name="图片 32"/>
          <p:cNvPicPr>
            <a:picLocks noChangeAspect="1"/>
          </p:cNvPicPr>
          <p:nvPr/>
        </p:nvPicPr>
        <p:blipFill>
          <a:blip r:embed="rId2"/>
          <a:stretch>
            <a:fillRect/>
          </a:stretch>
        </p:blipFill>
        <p:spPr>
          <a:xfrm>
            <a:off x="5717540" y="5276850"/>
            <a:ext cx="581025" cy="504190"/>
          </a:xfrm>
          <a:prstGeom prst="rect">
            <a:avLst/>
          </a:prstGeom>
        </p:spPr>
      </p:pic>
      <p:sp>
        <p:nvSpPr>
          <p:cNvPr id="1048639" name="矩形 30"/>
          <p:cNvSpPr/>
          <p:nvPr/>
        </p:nvSpPr>
        <p:spPr>
          <a:xfrm>
            <a:off x="6838950" y="5215255"/>
            <a:ext cx="1076960"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sp>
        <p:nvSpPr>
          <p:cNvPr id="1048640" name="矩形 29"/>
          <p:cNvSpPr/>
          <p:nvPr/>
        </p:nvSpPr>
        <p:spPr>
          <a:xfrm>
            <a:off x="1360170" y="5215255"/>
            <a:ext cx="1082040"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sp>
        <p:nvSpPr>
          <p:cNvPr id="1048641" name="矩形 28"/>
          <p:cNvSpPr/>
          <p:nvPr/>
        </p:nvSpPr>
        <p:spPr>
          <a:xfrm>
            <a:off x="2719705" y="5215255"/>
            <a:ext cx="2480310"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sp>
        <p:nvSpPr>
          <p:cNvPr id="1048642" name="矩形 27"/>
          <p:cNvSpPr/>
          <p:nvPr/>
        </p:nvSpPr>
        <p:spPr>
          <a:xfrm>
            <a:off x="3070225" y="1602105"/>
            <a:ext cx="3693160"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sp>
        <p:nvSpPr>
          <p:cNvPr id="1048643" name="椭圆 4"/>
          <p:cNvSpPr/>
          <p:nvPr/>
        </p:nvSpPr>
        <p:spPr>
          <a:xfrm>
            <a:off x="5091430" y="3072765"/>
            <a:ext cx="1524000" cy="1247140"/>
          </a:xfrm>
          <a:prstGeom prst="ellipse">
            <a:avLst/>
          </a:prstGeom>
          <a:solidFill>
            <a:srgbClr val="319041"/>
          </a:solidFill>
          <a:ln>
            <a:solidFill>
              <a:srgbClr val="37A8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pic>
        <p:nvPicPr>
          <p:cNvPr id="2097161" name="图片 5"/>
          <p:cNvPicPr>
            <a:picLocks noChangeAspect="1"/>
          </p:cNvPicPr>
          <p:nvPr/>
        </p:nvPicPr>
        <p:blipFill>
          <a:blip r:embed="rId3"/>
          <a:stretch>
            <a:fillRect/>
          </a:stretch>
        </p:blipFill>
        <p:spPr>
          <a:xfrm>
            <a:off x="5160645" y="3616325"/>
            <a:ext cx="1385570" cy="307975"/>
          </a:xfrm>
          <a:prstGeom prst="rect">
            <a:avLst/>
          </a:prstGeom>
        </p:spPr>
      </p:pic>
      <p:sp>
        <p:nvSpPr>
          <p:cNvPr id="1048644" name="文本框 6"/>
          <p:cNvSpPr txBox="1"/>
          <p:nvPr/>
        </p:nvSpPr>
        <p:spPr>
          <a:xfrm>
            <a:off x="5471160" y="3321050"/>
            <a:ext cx="831850" cy="275590"/>
          </a:xfrm>
          <a:prstGeom prst="rect">
            <a:avLst/>
          </a:prstGeom>
          <a:noFill/>
        </p:spPr>
        <p:txBody>
          <a:bodyPr wrap="square" rtlCol="0">
            <a:spAutoFit/>
          </a:bodyPr>
          <a:p>
            <a:r>
              <a:rPr kumimoji="1" lang="zh-CN" altLang="en-US" sz="1200" dirty="0" smtClean="0">
                <a:solidFill>
                  <a:schemeClr val="bg1"/>
                </a:solidFill>
                <a:latin typeface="微软雅黑" panose="020B0503020204020204" charset="-122"/>
                <a:ea typeface="微软雅黑" panose="020B0503020204020204" charset="-122"/>
                <a:cs typeface="微软雅黑" panose="020B0503020204020204" charset="-122"/>
              </a:rPr>
              <a:t>连接器</a:t>
            </a:r>
            <a:endParaRPr kumimoji="1" lang="zh-CN" altLang="en-US" sz="1200" dirty="0" smtClean="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3145730" name="直线箭头连接符 13"/>
          <p:cNvCxnSpPr>
            <a:stCxn id="1048649" idx="2"/>
            <a:endCxn id="1048643" idx="6"/>
          </p:cNvCxnSpPr>
          <p:nvPr/>
        </p:nvCxnSpPr>
        <p:spPr>
          <a:xfrm flipH="1">
            <a:off x="6614795" y="3696335"/>
            <a:ext cx="960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45" name="文本框 15"/>
          <p:cNvSpPr txBox="1"/>
          <p:nvPr/>
        </p:nvSpPr>
        <p:spPr>
          <a:xfrm>
            <a:off x="3433445" y="3516630"/>
            <a:ext cx="240665" cy="275590"/>
          </a:xfrm>
          <a:prstGeom prst="rect">
            <a:avLst/>
          </a:prstGeom>
          <a:noFill/>
        </p:spPr>
        <p:txBody>
          <a:bodyPr wrap="square" rtlCol="0">
            <a:spAutoFit/>
          </a:bodyPr>
          <a:p>
            <a:r>
              <a:rPr kumimoji="1" lang="zh-CN" altLang="en-US" sz="1200" dirty="0" smtClean="0">
                <a:solidFill>
                  <a:schemeClr val="bg1"/>
                </a:solidFill>
                <a:latin typeface="微软雅黑" panose="020B0503020204020204" charset="-122"/>
                <a:ea typeface="微软雅黑" panose="020B0503020204020204" charset="-122"/>
                <a:cs typeface="微软雅黑" panose="020B0503020204020204" charset="-122"/>
              </a:rPr>
              <a:t>人</a:t>
            </a:r>
            <a:endParaRPr kumimoji="1" lang="zh-CN" altLang="en-US" sz="1200" dirty="0" smtClean="0">
              <a:solidFill>
                <a:schemeClr val="bg1"/>
              </a:solidFill>
              <a:latin typeface="微软雅黑" panose="020B0503020204020204" charset="-122"/>
              <a:ea typeface="微软雅黑" panose="020B0503020204020204" charset="-122"/>
              <a:cs typeface="微软雅黑" panose="020B0503020204020204" charset="-122"/>
            </a:endParaRPr>
          </a:p>
        </p:txBody>
      </p:sp>
      <p:pic>
        <p:nvPicPr>
          <p:cNvPr id="2097162" name="图片 16"/>
          <p:cNvPicPr>
            <a:picLocks noChangeAspect="1"/>
          </p:cNvPicPr>
          <p:nvPr/>
        </p:nvPicPr>
        <p:blipFill>
          <a:blip r:embed="rId4"/>
          <a:stretch>
            <a:fillRect/>
          </a:stretch>
        </p:blipFill>
        <p:spPr>
          <a:xfrm>
            <a:off x="5784850" y="1768475"/>
            <a:ext cx="663575" cy="394970"/>
          </a:xfrm>
          <a:prstGeom prst="rect">
            <a:avLst/>
          </a:prstGeom>
        </p:spPr>
      </p:pic>
      <p:pic>
        <p:nvPicPr>
          <p:cNvPr id="2097163" name="图片 17"/>
          <p:cNvPicPr>
            <a:picLocks noChangeAspect="1"/>
          </p:cNvPicPr>
          <p:nvPr/>
        </p:nvPicPr>
        <p:blipFill>
          <a:blip r:embed="rId5"/>
          <a:stretch>
            <a:fillRect/>
          </a:stretch>
        </p:blipFill>
        <p:spPr>
          <a:xfrm>
            <a:off x="4408805" y="1743075"/>
            <a:ext cx="1280795" cy="437515"/>
          </a:xfrm>
          <a:prstGeom prst="rect">
            <a:avLst/>
          </a:prstGeom>
        </p:spPr>
      </p:pic>
      <p:pic>
        <p:nvPicPr>
          <p:cNvPr id="2097164" name="图片 18"/>
          <p:cNvPicPr>
            <a:picLocks noChangeAspect="1"/>
          </p:cNvPicPr>
          <p:nvPr/>
        </p:nvPicPr>
        <p:blipFill>
          <a:blip r:embed="rId6"/>
          <a:stretch>
            <a:fillRect/>
          </a:stretch>
        </p:blipFill>
        <p:spPr>
          <a:xfrm>
            <a:off x="3359150" y="1828800"/>
            <a:ext cx="998855" cy="309245"/>
          </a:xfrm>
          <a:prstGeom prst="rect">
            <a:avLst/>
          </a:prstGeom>
        </p:spPr>
      </p:pic>
      <p:pic>
        <p:nvPicPr>
          <p:cNvPr id="2097165" name="图片 19"/>
          <p:cNvPicPr>
            <a:picLocks noChangeAspect="1"/>
          </p:cNvPicPr>
          <p:nvPr/>
        </p:nvPicPr>
        <p:blipFill>
          <a:blip r:embed="rId7"/>
          <a:stretch>
            <a:fillRect/>
          </a:stretch>
        </p:blipFill>
        <p:spPr>
          <a:xfrm>
            <a:off x="2766060" y="5304155"/>
            <a:ext cx="1057275" cy="307340"/>
          </a:xfrm>
          <a:prstGeom prst="rect">
            <a:avLst/>
          </a:prstGeom>
        </p:spPr>
      </p:pic>
      <p:pic>
        <p:nvPicPr>
          <p:cNvPr id="2097166" name="图片 20"/>
          <p:cNvPicPr>
            <a:picLocks noChangeAspect="1"/>
          </p:cNvPicPr>
          <p:nvPr/>
        </p:nvPicPr>
        <p:blipFill>
          <a:blip r:embed="rId8"/>
          <a:stretch>
            <a:fillRect/>
          </a:stretch>
        </p:blipFill>
        <p:spPr>
          <a:xfrm>
            <a:off x="4053840" y="5310505"/>
            <a:ext cx="979170" cy="229235"/>
          </a:xfrm>
          <a:prstGeom prst="rect">
            <a:avLst/>
          </a:prstGeom>
        </p:spPr>
      </p:pic>
      <p:pic>
        <p:nvPicPr>
          <p:cNvPr id="2097167" name="图片 21"/>
          <p:cNvPicPr>
            <a:picLocks noChangeAspect="1"/>
          </p:cNvPicPr>
          <p:nvPr/>
        </p:nvPicPr>
        <p:blipFill>
          <a:blip r:embed="rId9"/>
          <a:stretch>
            <a:fillRect/>
          </a:stretch>
        </p:blipFill>
        <p:spPr>
          <a:xfrm>
            <a:off x="2766060" y="5653405"/>
            <a:ext cx="1287780" cy="175895"/>
          </a:xfrm>
          <a:prstGeom prst="rect">
            <a:avLst/>
          </a:prstGeom>
        </p:spPr>
      </p:pic>
      <p:pic>
        <p:nvPicPr>
          <p:cNvPr id="2097168" name="图片 22"/>
          <p:cNvPicPr>
            <a:picLocks noChangeAspect="1"/>
          </p:cNvPicPr>
          <p:nvPr/>
        </p:nvPicPr>
        <p:blipFill>
          <a:blip r:embed="rId10"/>
          <a:stretch>
            <a:fillRect/>
          </a:stretch>
        </p:blipFill>
        <p:spPr>
          <a:xfrm>
            <a:off x="4126230" y="5604510"/>
            <a:ext cx="781685" cy="273050"/>
          </a:xfrm>
          <a:prstGeom prst="rect">
            <a:avLst/>
          </a:prstGeom>
        </p:spPr>
      </p:pic>
      <p:pic>
        <p:nvPicPr>
          <p:cNvPr id="2097169" name="图片 23"/>
          <p:cNvPicPr>
            <a:picLocks noChangeAspect="1"/>
          </p:cNvPicPr>
          <p:nvPr/>
        </p:nvPicPr>
        <p:blipFill>
          <a:blip r:embed="rId11"/>
          <a:stretch>
            <a:fillRect/>
          </a:stretch>
        </p:blipFill>
        <p:spPr>
          <a:xfrm>
            <a:off x="7085965" y="5311775"/>
            <a:ext cx="584200" cy="438150"/>
          </a:xfrm>
          <a:prstGeom prst="rect">
            <a:avLst/>
          </a:prstGeom>
        </p:spPr>
      </p:pic>
      <p:pic>
        <p:nvPicPr>
          <p:cNvPr id="2097170" name="图片 24"/>
          <p:cNvPicPr>
            <a:picLocks noChangeAspect="1"/>
          </p:cNvPicPr>
          <p:nvPr/>
        </p:nvPicPr>
        <p:blipFill>
          <a:blip r:embed="rId12"/>
          <a:stretch>
            <a:fillRect/>
          </a:stretch>
        </p:blipFill>
        <p:spPr>
          <a:xfrm>
            <a:off x="2932430" y="3171190"/>
            <a:ext cx="1210310" cy="1049655"/>
          </a:xfrm>
          <a:prstGeom prst="rect">
            <a:avLst/>
          </a:prstGeom>
        </p:spPr>
      </p:pic>
      <p:pic>
        <p:nvPicPr>
          <p:cNvPr id="2097171" name="图片 25"/>
          <p:cNvPicPr>
            <a:picLocks noChangeAspect="1"/>
          </p:cNvPicPr>
          <p:nvPr/>
        </p:nvPicPr>
        <p:blipFill>
          <a:blip r:embed="rId13"/>
          <a:stretch>
            <a:fillRect/>
          </a:stretch>
        </p:blipFill>
        <p:spPr>
          <a:xfrm>
            <a:off x="1592580" y="5392420"/>
            <a:ext cx="642620" cy="372110"/>
          </a:xfrm>
          <a:prstGeom prst="rect">
            <a:avLst/>
          </a:prstGeom>
        </p:spPr>
      </p:pic>
      <p:sp>
        <p:nvSpPr>
          <p:cNvPr id="1048646" name="文本框 33"/>
          <p:cNvSpPr txBox="1"/>
          <p:nvPr/>
        </p:nvSpPr>
        <p:spPr>
          <a:xfrm>
            <a:off x="7086600" y="5752465"/>
            <a:ext cx="829945" cy="275590"/>
          </a:xfrm>
          <a:prstGeom prst="rect">
            <a:avLst/>
          </a:prstGeom>
          <a:noFill/>
        </p:spPr>
        <p:txBody>
          <a:bodyPr wrap="square" rtlCol="0">
            <a:spAutoFit/>
          </a:bodyPr>
          <a:p>
            <a:r>
              <a:rPr kumimoji="1" lang="zh-CN" altLang="en-US" sz="1200" smtClean="0">
                <a:latin typeface="微软雅黑" panose="020B0503020204020204" charset="-122"/>
                <a:ea typeface="微软雅黑" panose="020B0503020204020204" charset="-122"/>
                <a:cs typeface="微软雅黑" panose="020B0503020204020204" charset="-122"/>
              </a:rPr>
              <a:t>（商户</a:t>
            </a:r>
            <a:r>
              <a:rPr kumimoji="1" lang="zh-CN" altLang="en-US" sz="1200">
                <a:latin typeface="微软雅黑" panose="020B0503020204020204" charset="-122"/>
                <a:ea typeface="微软雅黑" panose="020B0503020204020204" charset="-122"/>
                <a:cs typeface="微软雅黑" panose="020B0503020204020204" charset="-122"/>
              </a:rPr>
              <a:t>）</a:t>
            </a:r>
            <a:endParaRPr kumimoji="1" lang="zh-CN" altLang="en-US" sz="1200" dirty="0">
              <a:latin typeface="微软雅黑" panose="020B0503020204020204" charset="-122"/>
              <a:ea typeface="微软雅黑" panose="020B0503020204020204" charset="-122"/>
              <a:cs typeface="微软雅黑" panose="020B0503020204020204" charset="-122"/>
            </a:endParaRPr>
          </a:p>
        </p:txBody>
      </p:sp>
      <p:sp>
        <p:nvSpPr>
          <p:cNvPr id="1048647" name="文本框 35"/>
          <p:cNvSpPr txBox="1"/>
          <p:nvPr/>
        </p:nvSpPr>
        <p:spPr>
          <a:xfrm>
            <a:off x="5425440" y="5779135"/>
            <a:ext cx="1108075" cy="275590"/>
          </a:xfrm>
          <a:prstGeom prst="rect">
            <a:avLst/>
          </a:prstGeom>
          <a:noFill/>
        </p:spPr>
        <p:txBody>
          <a:bodyPr wrap="square" rtlCol="0">
            <a:spAutoFit/>
          </a:bodyPr>
          <a:p>
            <a:r>
              <a:rPr kumimoji="1" lang="zh-CN" altLang="en-US" sz="1200" smtClean="0">
                <a:latin typeface="微软雅黑" panose="020B0503020204020204" charset="-122"/>
                <a:ea typeface="微软雅黑" panose="020B0503020204020204" charset="-122"/>
                <a:cs typeface="微软雅黑" panose="020B0503020204020204" charset="-122"/>
              </a:rPr>
              <a:t>（支付机构）</a:t>
            </a:r>
            <a:endParaRPr kumimoji="1" lang="zh-CN" altLang="en-US" sz="1200" dirty="0" smtClean="0">
              <a:latin typeface="微软雅黑" panose="020B0503020204020204" charset="-122"/>
              <a:ea typeface="微软雅黑" panose="020B0503020204020204" charset="-122"/>
              <a:cs typeface="微软雅黑" panose="020B0503020204020204" charset="-122"/>
            </a:endParaRPr>
          </a:p>
        </p:txBody>
      </p:sp>
      <p:sp>
        <p:nvSpPr>
          <p:cNvPr id="1048648" name="文本框 41"/>
          <p:cNvSpPr txBox="1"/>
          <p:nvPr/>
        </p:nvSpPr>
        <p:spPr>
          <a:xfrm>
            <a:off x="8041640" y="5750560"/>
            <a:ext cx="1390015" cy="460375"/>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a:t>
            </a:r>
            <a:r>
              <a:rPr kumimoji="1" lang="zh-CN" altLang="en-US" sz="1200" smtClean="0">
                <a:latin typeface="微软雅黑" panose="020B0503020204020204" charset="-122"/>
                <a:ea typeface="微软雅黑" panose="020B0503020204020204" charset="-122"/>
                <a:cs typeface="微软雅黑" panose="020B0503020204020204" charset="-122"/>
              </a:rPr>
              <a:t>聚合支付服务商）</a:t>
            </a:r>
            <a:endParaRPr kumimoji="1" lang="zh-CN" altLang="en-US" sz="1200" dirty="0">
              <a:latin typeface="微软雅黑" panose="020B0503020204020204" charset="-122"/>
              <a:ea typeface="微软雅黑" panose="020B0503020204020204" charset="-122"/>
              <a:cs typeface="微软雅黑" panose="020B0503020204020204" charset="-122"/>
            </a:endParaRPr>
          </a:p>
        </p:txBody>
      </p:sp>
      <p:sp>
        <p:nvSpPr>
          <p:cNvPr id="1048649" name="椭圆 42"/>
          <p:cNvSpPr/>
          <p:nvPr/>
        </p:nvSpPr>
        <p:spPr>
          <a:xfrm>
            <a:off x="7576185" y="3180080"/>
            <a:ext cx="1217930" cy="1031875"/>
          </a:xfrm>
          <a:prstGeom prst="ellipse">
            <a:avLst/>
          </a:prstGeom>
          <a:solidFill>
            <a:schemeClr val="accent5"/>
          </a:solidFill>
          <a:ln>
            <a:solidFill>
              <a:srgbClr val="348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200" dirty="0" smtClean="0">
                <a:latin typeface="微软雅黑" panose="020B0503020204020204" charset="-122"/>
                <a:ea typeface="微软雅黑" panose="020B0503020204020204" charset="-122"/>
                <a:cs typeface="微软雅黑" panose="020B0503020204020204" charset="-122"/>
              </a:rPr>
              <a:t>移动支付</a:t>
            </a:r>
            <a:endParaRPr kumimoji="1" lang="en-US" altLang="zh-CN" sz="1200" dirty="0" smtClean="0">
              <a:latin typeface="微软雅黑" panose="020B0503020204020204" charset="-122"/>
              <a:ea typeface="微软雅黑" panose="020B0503020204020204" charset="-122"/>
              <a:cs typeface="微软雅黑" panose="020B0503020204020204" charset="-122"/>
            </a:endParaRPr>
          </a:p>
          <a:p>
            <a:pPr algn="ctr"/>
            <a:r>
              <a:rPr kumimoji="1" lang="zh-CN" altLang="en-US" sz="1200" dirty="0" smtClean="0">
                <a:latin typeface="微软雅黑" panose="020B0503020204020204" charset="-122"/>
                <a:ea typeface="微软雅黑" panose="020B0503020204020204" charset="-122"/>
                <a:cs typeface="微软雅黑" panose="020B0503020204020204" charset="-122"/>
              </a:rPr>
              <a:t>服务</a:t>
            </a:r>
            <a:endParaRPr kumimoji="1" lang="zh-CN" altLang="en-US" sz="1200" dirty="0">
              <a:latin typeface="微软雅黑" panose="020B0503020204020204" charset="-122"/>
              <a:ea typeface="微软雅黑" panose="020B0503020204020204" charset="-122"/>
              <a:cs typeface="微软雅黑" panose="020B0503020204020204" charset="-122"/>
            </a:endParaRPr>
          </a:p>
        </p:txBody>
      </p:sp>
      <p:cxnSp>
        <p:nvCxnSpPr>
          <p:cNvPr id="3145731" name="直线箭头连接符 61"/>
          <p:cNvCxnSpPr>
            <a:stCxn id="2097170" idx="3"/>
            <a:endCxn id="1048643" idx="2"/>
          </p:cNvCxnSpPr>
          <p:nvPr/>
        </p:nvCxnSpPr>
        <p:spPr>
          <a:xfrm flipV="1">
            <a:off x="4142105" y="3696335"/>
            <a:ext cx="9486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50" name="矩形 76"/>
          <p:cNvSpPr/>
          <p:nvPr/>
        </p:nvSpPr>
        <p:spPr>
          <a:xfrm>
            <a:off x="7204075" y="1602105"/>
            <a:ext cx="1556385"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pic>
        <p:nvPicPr>
          <p:cNvPr id="2097172" name="图片 77"/>
          <p:cNvPicPr>
            <a:picLocks noChangeAspect="1"/>
          </p:cNvPicPr>
          <p:nvPr/>
        </p:nvPicPr>
        <p:blipFill>
          <a:blip r:embed="rId13"/>
          <a:stretch>
            <a:fillRect/>
          </a:stretch>
        </p:blipFill>
        <p:spPr>
          <a:xfrm>
            <a:off x="7334885" y="1779270"/>
            <a:ext cx="642620" cy="372110"/>
          </a:xfrm>
          <a:prstGeom prst="rect">
            <a:avLst/>
          </a:prstGeom>
        </p:spPr>
      </p:pic>
      <p:pic>
        <p:nvPicPr>
          <p:cNvPr id="2097173" name="图片 78"/>
          <p:cNvPicPr>
            <a:picLocks noChangeAspect="1"/>
          </p:cNvPicPr>
          <p:nvPr/>
        </p:nvPicPr>
        <p:blipFill>
          <a:blip r:embed="rId14"/>
          <a:stretch>
            <a:fillRect/>
          </a:stretch>
        </p:blipFill>
        <p:spPr>
          <a:xfrm>
            <a:off x="8041005" y="1715770"/>
            <a:ext cx="566420" cy="436245"/>
          </a:xfrm>
          <a:prstGeom prst="rect">
            <a:avLst/>
          </a:prstGeom>
        </p:spPr>
      </p:pic>
      <p:cxnSp>
        <p:nvCxnSpPr>
          <p:cNvPr id="3145732" name="直线箭头连接符 80"/>
          <p:cNvCxnSpPr>
            <a:endCxn id="1048636" idx="0"/>
          </p:cNvCxnSpPr>
          <p:nvPr/>
        </p:nvCxnSpPr>
        <p:spPr>
          <a:xfrm>
            <a:off x="4860925" y="2329180"/>
            <a:ext cx="1026160" cy="5930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45733" name="直线箭头连接符 82"/>
          <p:cNvCxnSpPr>
            <a:stCxn id="1048650" idx="2"/>
            <a:endCxn id="1048636" idx="0"/>
          </p:cNvCxnSpPr>
          <p:nvPr/>
        </p:nvCxnSpPr>
        <p:spPr>
          <a:xfrm flipH="1">
            <a:off x="5887085" y="2329180"/>
            <a:ext cx="2095500" cy="5930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8651" name="文本框 84"/>
          <p:cNvSpPr txBox="1"/>
          <p:nvPr/>
        </p:nvSpPr>
        <p:spPr>
          <a:xfrm>
            <a:off x="2630805" y="2533650"/>
            <a:ext cx="2651125" cy="275590"/>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连接主流移动支付厂商</a:t>
            </a:r>
            <a:r>
              <a:rPr kumimoji="1" lang="zh-CN" altLang="en-US" sz="1200" smtClean="0">
                <a:latin typeface="微软雅黑" panose="020B0503020204020204" charset="-122"/>
                <a:ea typeface="微软雅黑" panose="020B0503020204020204" charset="-122"/>
                <a:cs typeface="微软雅黑" panose="020B0503020204020204" charset="-122"/>
              </a:rPr>
              <a:t>的优质服务</a:t>
            </a:r>
            <a:endParaRPr kumimoji="1" lang="zh-CN" altLang="en-US" sz="1200" dirty="0">
              <a:latin typeface="微软雅黑" panose="020B0503020204020204" charset="-122"/>
              <a:ea typeface="微软雅黑" panose="020B0503020204020204" charset="-122"/>
              <a:cs typeface="微软雅黑" panose="020B0503020204020204" charset="-122"/>
            </a:endParaRPr>
          </a:p>
        </p:txBody>
      </p:sp>
      <p:sp>
        <p:nvSpPr>
          <p:cNvPr id="1048652" name="文本框 85"/>
          <p:cNvSpPr txBox="1"/>
          <p:nvPr/>
        </p:nvSpPr>
        <p:spPr>
          <a:xfrm>
            <a:off x="7152005" y="2533650"/>
            <a:ext cx="2065020" cy="275590"/>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连接清算机构合规规划要求</a:t>
            </a:r>
            <a:endParaRPr kumimoji="1" lang="zh-CN" altLang="en-US" sz="1200" dirty="0" smtClean="0">
              <a:latin typeface="微软雅黑" panose="020B0503020204020204" charset="-122"/>
              <a:ea typeface="微软雅黑" panose="020B0503020204020204" charset="-122"/>
              <a:cs typeface="微软雅黑" panose="020B0503020204020204" charset="-122"/>
            </a:endParaRPr>
          </a:p>
        </p:txBody>
      </p:sp>
      <p:cxnSp>
        <p:nvCxnSpPr>
          <p:cNvPr id="3145734" name="直线箭头连接符 87"/>
          <p:cNvCxnSpPr>
            <a:stCxn id="1048636" idx="2"/>
            <a:endCxn id="1048641" idx="0"/>
          </p:cNvCxnSpPr>
          <p:nvPr/>
        </p:nvCxnSpPr>
        <p:spPr>
          <a:xfrm flipH="1">
            <a:off x="3959860" y="4458335"/>
            <a:ext cx="1927225" cy="7569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45735" name="直线箭头连接符 89"/>
          <p:cNvCxnSpPr>
            <a:stCxn id="1048636" idx="2"/>
            <a:endCxn id="1048640" idx="0"/>
          </p:cNvCxnSpPr>
          <p:nvPr/>
        </p:nvCxnSpPr>
        <p:spPr>
          <a:xfrm flipH="1">
            <a:off x="1901825" y="4458335"/>
            <a:ext cx="3985260" cy="7569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45736" name="直线箭头连接符 95"/>
          <p:cNvCxnSpPr>
            <a:stCxn id="1048636" idx="2"/>
            <a:endCxn id="1048638" idx="0"/>
          </p:cNvCxnSpPr>
          <p:nvPr/>
        </p:nvCxnSpPr>
        <p:spPr>
          <a:xfrm>
            <a:off x="5887085" y="4458335"/>
            <a:ext cx="121285" cy="7569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45737" name="直线箭头连接符 97"/>
          <p:cNvCxnSpPr>
            <a:stCxn id="1048636" idx="2"/>
            <a:endCxn id="1048639" idx="0"/>
          </p:cNvCxnSpPr>
          <p:nvPr/>
        </p:nvCxnSpPr>
        <p:spPr>
          <a:xfrm>
            <a:off x="5887085" y="4458335"/>
            <a:ext cx="1490345" cy="7569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45738" name="直线箭头连接符 99"/>
          <p:cNvCxnSpPr>
            <a:stCxn id="1048636" idx="2"/>
            <a:endCxn id="1048637" idx="0"/>
          </p:cNvCxnSpPr>
          <p:nvPr/>
        </p:nvCxnSpPr>
        <p:spPr>
          <a:xfrm>
            <a:off x="5887085" y="4458335"/>
            <a:ext cx="2837180" cy="7569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8653" name="文本框 100"/>
          <p:cNvSpPr txBox="1"/>
          <p:nvPr/>
        </p:nvSpPr>
        <p:spPr>
          <a:xfrm>
            <a:off x="662305" y="4780280"/>
            <a:ext cx="3161030" cy="275590"/>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一整套移动支付收单平台</a:t>
            </a:r>
            <a:r>
              <a:rPr kumimoji="1" lang="en-US" altLang="zh-CN" sz="1200" dirty="0" smtClean="0">
                <a:latin typeface="微软雅黑" panose="020B0503020204020204" charset="-122"/>
                <a:ea typeface="微软雅黑" panose="020B0503020204020204" charset="-122"/>
                <a:cs typeface="微软雅黑" panose="020B0503020204020204" charset="-122"/>
              </a:rPr>
              <a:t>+AT</a:t>
            </a:r>
            <a:r>
              <a:rPr kumimoji="1" lang="zh-CN" altLang="en-US" sz="1200" dirty="0" smtClean="0">
                <a:latin typeface="微软雅黑" panose="020B0503020204020204" charset="-122"/>
                <a:ea typeface="微软雅黑" panose="020B0503020204020204" charset="-122"/>
                <a:cs typeface="微软雅黑" panose="020B0503020204020204" charset="-122"/>
              </a:rPr>
              <a:t>转清前置</a:t>
            </a:r>
            <a:endParaRPr kumimoji="1" lang="zh-CN" altLang="en-US" sz="1200" dirty="0">
              <a:latin typeface="微软雅黑" panose="020B0503020204020204" charset="-122"/>
              <a:ea typeface="微软雅黑" panose="020B0503020204020204" charset="-122"/>
              <a:cs typeface="微软雅黑" panose="020B0503020204020204" charset="-122"/>
            </a:endParaRPr>
          </a:p>
        </p:txBody>
      </p:sp>
      <p:sp>
        <p:nvSpPr>
          <p:cNvPr id="1048654" name="文本框 101"/>
          <p:cNvSpPr txBox="1"/>
          <p:nvPr/>
        </p:nvSpPr>
        <p:spPr>
          <a:xfrm>
            <a:off x="3424555" y="4953000"/>
            <a:ext cx="1943100" cy="275590"/>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一整套移动支付收单平台</a:t>
            </a:r>
            <a:endParaRPr kumimoji="1" lang="zh-CN" altLang="en-US" sz="1200" dirty="0" smtClean="0">
              <a:latin typeface="微软雅黑" panose="020B0503020204020204" charset="-122"/>
              <a:ea typeface="微软雅黑" panose="020B0503020204020204" charset="-122"/>
              <a:cs typeface="微软雅黑" panose="020B0503020204020204" charset="-122"/>
            </a:endParaRPr>
          </a:p>
        </p:txBody>
      </p:sp>
      <p:sp>
        <p:nvSpPr>
          <p:cNvPr id="1048655" name="文本框 119"/>
          <p:cNvSpPr txBox="1"/>
          <p:nvPr/>
        </p:nvSpPr>
        <p:spPr>
          <a:xfrm>
            <a:off x="5155565" y="4713605"/>
            <a:ext cx="1607820" cy="275590"/>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优质的移动支付通道</a:t>
            </a:r>
            <a:endParaRPr kumimoji="1" lang="zh-CN" altLang="en-US" sz="1200" dirty="0" smtClean="0">
              <a:latin typeface="微软雅黑" panose="020B0503020204020204" charset="-122"/>
              <a:ea typeface="微软雅黑" panose="020B0503020204020204" charset="-122"/>
              <a:cs typeface="微软雅黑" panose="020B0503020204020204" charset="-122"/>
            </a:endParaRPr>
          </a:p>
        </p:txBody>
      </p:sp>
      <p:sp>
        <p:nvSpPr>
          <p:cNvPr id="1048656" name="文本框 120"/>
          <p:cNvSpPr txBox="1"/>
          <p:nvPr/>
        </p:nvSpPr>
        <p:spPr>
          <a:xfrm>
            <a:off x="6447790" y="4780280"/>
            <a:ext cx="1847850" cy="275590"/>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优质的移动支付通道</a:t>
            </a:r>
            <a:endParaRPr kumimoji="1" lang="zh-CN" altLang="en-US" sz="1200" dirty="0" smtClean="0">
              <a:latin typeface="微软雅黑" panose="020B0503020204020204" charset="-122"/>
              <a:ea typeface="微软雅黑" panose="020B0503020204020204" charset="-122"/>
              <a:cs typeface="微软雅黑" panose="020B0503020204020204" charset="-122"/>
            </a:endParaRPr>
          </a:p>
        </p:txBody>
      </p:sp>
      <p:sp>
        <p:nvSpPr>
          <p:cNvPr id="1048657" name="文本框 121"/>
          <p:cNvSpPr txBox="1"/>
          <p:nvPr/>
        </p:nvSpPr>
        <p:spPr>
          <a:xfrm>
            <a:off x="6448425" y="4983480"/>
            <a:ext cx="1847850" cy="275590"/>
          </a:xfrm>
          <a:prstGeom prst="rect">
            <a:avLst/>
          </a:prstGeom>
          <a:noFill/>
        </p:spPr>
        <p:txBody>
          <a:bodyPr wrap="square" rtlCol="0">
            <a:spAutoFit/>
          </a:bodyPr>
          <a:p>
            <a:r>
              <a:rPr kumimoji="1" lang="zh-CN" altLang="en-US" sz="1200" smtClean="0">
                <a:latin typeface="微软雅黑" panose="020B0503020204020204" charset="-122"/>
                <a:ea typeface="微软雅黑" panose="020B0503020204020204" charset="-122"/>
                <a:cs typeface="微软雅黑" panose="020B0503020204020204" charset="-122"/>
              </a:rPr>
              <a:t>体验一流的</a:t>
            </a:r>
            <a:r>
              <a:rPr kumimoji="1" lang="zh-CN" altLang="en-US" sz="1200" dirty="0" smtClean="0">
                <a:latin typeface="微软雅黑" panose="020B0503020204020204" charset="-122"/>
                <a:ea typeface="微软雅黑" panose="020B0503020204020204" charset="-122"/>
                <a:cs typeface="微软雅黑" panose="020B0503020204020204" charset="-122"/>
              </a:rPr>
              <a:t>收款终端</a:t>
            </a:r>
            <a:endParaRPr kumimoji="1" lang="zh-CN" altLang="en-US" sz="1200" dirty="0">
              <a:latin typeface="微软雅黑" panose="020B0503020204020204" charset="-122"/>
              <a:ea typeface="微软雅黑" panose="020B0503020204020204" charset="-122"/>
              <a:cs typeface="微软雅黑" panose="020B0503020204020204" charset="-122"/>
            </a:endParaRPr>
          </a:p>
        </p:txBody>
      </p:sp>
      <p:pic>
        <p:nvPicPr>
          <p:cNvPr id="2097174" name="图片 122"/>
          <p:cNvPicPr>
            <a:picLocks noChangeAspect="1"/>
          </p:cNvPicPr>
          <p:nvPr/>
        </p:nvPicPr>
        <p:blipFill>
          <a:blip r:embed="rId15"/>
          <a:stretch>
            <a:fillRect/>
          </a:stretch>
        </p:blipFill>
        <p:spPr>
          <a:xfrm>
            <a:off x="9758680" y="5250180"/>
            <a:ext cx="568325" cy="492760"/>
          </a:xfrm>
          <a:prstGeom prst="rect">
            <a:avLst/>
          </a:prstGeom>
        </p:spPr>
      </p:pic>
      <p:sp>
        <p:nvSpPr>
          <p:cNvPr id="1048658" name="文本框 124"/>
          <p:cNvSpPr txBox="1"/>
          <p:nvPr/>
        </p:nvSpPr>
        <p:spPr>
          <a:xfrm>
            <a:off x="9374505" y="5742940"/>
            <a:ext cx="1637665" cy="275590"/>
          </a:xfrm>
          <a:prstGeom prst="rect">
            <a:avLst/>
          </a:prstGeom>
          <a:noFill/>
        </p:spPr>
        <p:txBody>
          <a:bodyPr wrap="square" rtlCol="0">
            <a:spAutoFit/>
          </a:bodyPr>
          <a:p>
            <a:r>
              <a:rPr kumimoji="1" lang="zh-CN" altLang="en-US" sz="1200" smtClean="0">
                <a:latin typeface="微软雅黑" panose="020B0503020204020204" charset="-122"/>
                <a:ea typeface="微软雅黑" panose="020B0503020204020204" charset="-122"/>
                <a:cs typeface="微软雅黑" panose="020B0503020204020204" charset="-122"/>
              </a:rPr>
              <a:t>（系统集成商）</a:t>
            </a:r>
            <a:endParaRPr kumimoji="1" lang="zh-CN" altLang="en-US" sz="1200" dirty="0" smtClean="0">
              <a:latin typeface="微软雅黑" panose="020B0503020204020204" charset="-122"/>
              <a:ea typeface="微软雅黑" panose="020B0503020204020204" charset="-122"/>
              <a:cs typeface="微软雅黑" panose="020B0503020204020204" charset="-122"/>
            </a:endParaRPr>
          </a:p>
        </p:txBody>
      </p:sp>
      <p:cxnSp>
        <p:nvCxnSpPr>
          <p:cNvPr id="3145739" name="直线箭头连接符 132"/>
          <p:cNvCxnSpPr>
            <a:stCxn id="1048636" idx="2"/>
            <a:endCxn id="1048635" idx="0"/>
          </p:cNvCxnSpPr>
          <p:nvPr/>
        </p:nvCxnSpPr>
        <p:spPr>
          <a:xfrm>
            <a:off x="5887085" y="4458335"/>
            <a:ext cx="4183380" cy="7473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8659" name="文本框 133"/>
          <p:cNvSpPr txBox="1"/>
          <p:nvPr/>
        </p:nvSpPr>
        <p:spPr>
          <a:xfrm>
            <a:off x="8498840" y="4731385"/>
            <a:ext cx="1513205" cy="460375"/>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优质的移动支付通道</a:t>
            </a:r>
            <a:endParaRPr kumimoji="1" lang="zh-CN" altLang="en-US" sz="1200" dirty="0" smtClean="0">
              <a:latin typeface="微软雅黑" panose="020B0503020204020204" charset="-122"/>
              <a:ea typeface="微软雅黑" panose="020B0503020204020204" charset="-122"/>
              <a:cs typeface="微软雅黑" panose="020B0503020204020204" charset="-122"/>
            </a:endParaRPr>
          </a:p>
        </p:txBody>
      </p:sp>
      <p:sp>
        <p:nvSpPr>
          <p:cNvPr id="1048660" name="矩形 134"/>
          <p:cNvSpPr/>
          <p:nvPr/>
        </p:nvSpPr>
        <p:spPr>
          <a:xfrm>
            <a:off x="9575165" y="3908425"/>
            <a:ext cx="1076960"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sp>
        <p:nvSpPr>
          <p:cNvPr id="1048661" name="文本框 136"/>
          <p:cNvSpPr txBox="1"/>
          <p:nvPr/>
        </p:nvSpPr>
        <p:spPr>
          <a:xfrm>
            <a:off x="9489440" y="4445635"/>
            <a:ext cx="1306830" cy="275590"/>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（支付代理商）</a:t>
            </a:r>
            <a:endParaRPr kumimoji="1" lang="zh-CN" altLang="en-US" sz="1200" dirty="0" smtClean="0">
              <a:latin typeface="微软雅黑" panose="020B0503020204020204" charset="-122"/>
              <a:ea typeface="微软雅黑" panose="020B0503020204020204" charset="-122"/>
              <a:cs typeface="微软雅黑" panose="020B0503020204020204" charset="-122"/>
            </a:endParaRPr>
          </a:p>
        </p:txBody>
      </p:sp>
      <p:pic>
        <p:nvPicPr>
          <p:cNvPr id="2097175" name="图片 137"/>
          <p:cNvPicPr>
            <a:picLocks noChangeAspect="1"/>
          </p:cNvPicPr>
          <p:nvPr/>
        </p:nvPicPr>
        <p:blipFill>
          <a:blip r:embed="rId16"/>
          <a:stretch>
            <a:fillRect/>
          </a:stretch>
        </p:blipFill>
        <p:spPr>
          <a:xfrm>
            <a:off x="9780270" y="3899535"/>
            <a:ext cx="666750" cy="578485"/>
          </a:xfrm>
          <a:prstGeom prst="rect">
            <a:avLst/>
          </a:prstGeom>
        </p:spPr>
      </p:pic>
      <p:sp>
        <p:nvSpPr>
          <p:cNvPr id="1048662" name="关于我们"/>
          <p:cNvSpPr txBox="1"/>
          <p:nvPr/>
        </p:nvSpPr>
        <p:spPr>
          <a:xfrm>
            <a:off x="723186" y="321323"/>
            <a:ext cx="366268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威富通</a:t>
            </a:r>
            <a:r>
              <a:rPr lang="en-US" altLang="zh-CN"/>
              <a:t>/</a:t>
            </a:r>
            <a:r>
              <a:rPr lang="zh-CN" altLang="en-US"/>
              <a:t>汇商</a:t>
            </a:r>
            <a:r>
              <a:rPr lang="zh-CN"/>
              <a:t>角色定位</a:t>
            </a:r>
            <a:endParaRPr lang="zh-CN"/>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35717" tIns="35717" rIns="35717" bIns="35717" numCol="1" spcCol="38100" rtlCol="0" anchor="ctr" upright="0">
        <a:spAutoFit/>
      </a:bodyPr>
      <a:lstStyle>
        <a:def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lnDef>
    <a:txDef>
      <a:spPr>
        <a:noFill/>
        <a:ln w="12700" cap="flat">
          <a:noFill/>
          <a:miter lim="400000"/>
        </a:ln>
      </a:spPr>
      <a:bodyPr rot="0" spcFirstLastPara="1" vertOverflow="overflow" horzOverflow="overflow" vert="horz" wrap="square" lIns="35717" tIns="35717" rIns="35717" bIns="35717" numCol="1" spcCol="38100" rtlCol="0" anchor="ctr" upright="0">
        <a:spAutoFit/>
      </a:bodyPr>
      <a:lstStyle>
        <a:def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35717" tIns="35717" rIns="35717" bIns="35717" numCol="1" spcCol="38100" rtlCol="0" anchor="ctr" upright="0">
        <a:spAutoFit/>
      </a:bodyPr>
      <a:lstStyle>
        <a:def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lnDef>
    <a:txDef>
      <a:spPr>
        <a:noFill/>
        <a:ln w="12700" cap="flat">
          <a:noFill/>
          <a:miter lim="400000"/>
        </a:ln>
      </a:spPr>
      <a:bodyPr rot="0" spcFirstLastPara="1" vertOverflow="overflow" horzOverflow="overflow" vert="horz" wrap="square" lIns="35717" tIns="35717" rIns="35717" bIns="35717" numCol="1" spcCol="38100" rtlCol="0" anchor="ctr" upright="0">
        <a:spAutoFit/>
      </a:bodyPr>
      <a:lstStyle>
        <a:def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2891</Words>
  <Application>WPS 演示</Application>
  <PresentationFormat/>
  <Paragraphs>396</Paragraphs>
  <Slides>28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6</vt:i4>
      </vt:variant>
      <vt:variant>
        <vt:lpstr>幻灯片标题</vt:lpstr>
      </vt:variant>
      <vt:variant>
        <vt:i4>28</vt:i4>
      </vt:variant>
    </vt:vector>
  </HeadingPairs>
  <TitlesOfParts>
    <vt:vector size="46" baseType="lpstr">
      <vt:lpstr>Arial</vt:lpstr>
      <vt:lpstr>宋体</vt:lpstr>
      <vt:lpstr>Wingdings</vt:lpstr>
      <vt:lpstr>Helvetica Neue Medium</vt:lpstr>
      <vt:lpstr>Helvetica Neue Light</vt:lpstr>
      <vt:lpstr>Helvetica Neue</vt:lpstr>
      <vt:lpstr>微软雅黑</vt:lpstr>
      <vt:lpstr>Arial</vt:lpstr>
      <vt:lpstr>Arial Unicode MS</vt:lpstr>
      <vt:lpstr>Heiti SC Medium</vt:lpstr>
      <vt:lpstr>Helvetica</vt:lpstr>
      <vt:lpstr>White</vt:lpstr>
      <vt:lpstr>Word.Document.12</vt:lpstr>
      <vt:lpstr>Visio.Drawing.15</vt:lpstr>
      <vt:lpstr>Visio.Drawing.15</vt:lpstr>
      <vt:lpstr>Package</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V1809A</dc:creator>
  <cp:lastModifiedBy>桂蓬</cp:lastModifiedBy>
  <cp:revision>3</cp:revision>
  <dcterms:created xsi:type="dcterms:W3CDTF">2018-10-23T03:41:23Z</dcterms:created>
  <dcterms:modified xsi:type="dcterms:W3CDTF">2018-10-23T04:52:16Z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2052-11.1.0.7832</vt:lpwstr>
  </property>
</Properties>
</file>