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70" r:id="rId14"/>
    <p:sldId id="269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806B8-3C1F-4CD1-A973-47DC1C30E6C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FCE35-4985-4294-8900-586A46B0F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7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B24E6-A585-42B9-ADDB-CFBD40188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F65AF6-0128-46BD-AA61-7EAEFC4F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BAAFA-CC83-4A89-AD7E-A91E19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C08-25C3-4E8E-A8A6-4C0A47A12A4F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DA573-341B-4226-B86E-40372EA0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72749-67AF-495D-B7EA-C02921BA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defRPr>
            </a:lvl1pPr>
          </a:lstStyle>
          <a:p>
            <a:fld id="{292DC162-CB4F-453D-BA9C-6D88CE9CE2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04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39299-DED3-46E4-8EAB-73DFDD4C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FD8A7-E553-4041-9900-0438AF1D8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56BE5-01DA-497B-AF0C-7BC07285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826-BA71-4EC5-BFD2-55AC8285915D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1065F-3C44-43C4-BDE8-B496DE69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56EDA-DDFA-4687-9C30-6FDDE2DB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2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02DA4E-31F0-44B5-B2D6-279CB3929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E3485F-231C-4B99-86E9-B203125B7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AA85C-90BF-4C3C-BB92-FEB5B99F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92DA-84FD-499F-8322-D863A46164F4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32C7C-41FE-4CD4-8A1C-1E64B592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24186-C273-4A7D-A465-12887BCA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4BB21-F75F-44BB-B4EB-E77A85DC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F5A98-2278-4B42-83A0-6236F642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0400F-2A36-4C23-B3AF-973FFEA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ABB3-9CC3-4BCB-A615-4666A67C484C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4F233-1665-4338-8B52-A08D6B55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5F71D-A913-46C6-8464-EFFCD83F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8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B2F7-2562-4DB2-9D89-30B04D93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8260F-D185-40BA-BDFB-FDA99ACD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6DBBD-0568-40A0-8353-7C35D066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816-8ED6-4664-9D2C-69C111BAA775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1A932-AAA5-4F7A-9553-40B56ACB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2291E-8D23-40A1-BDAA-6AC01B89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1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C2863-DE0C-4633-8D82-6811235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075EB-444B-4E9C-8940-BB5E18A2C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3AC69-0FB7-41E1-B694-09A76895B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76381-96B1-47C4-A071-3F3CE3DC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B731-28AB-4B6C-A745-16B427D77F85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61EAD-6F05-4DE6-8207-666E6403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A4679-A843-4681-92EF-5B66DE1E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3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37DDC-83F6-4511-84F7-26E96283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95498-067E-43BE-A854-BBA106FD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43E4E-08F0-46F3-A58E-30EC0F1B5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ED972-DDDC-4D90-81B3-C025FB552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88CBA7-FA71-4DA7-8529-F50ECC6A3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A95259-9329-4722-A9E6-39BDE5B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30BE-D051-46DD-B558-E2B864C1222D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13B782-05F0-4A66-9596-E24F372C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3B23D3-5E44-464F-8227-0814EFC5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11A4-57F7-4D09-94D8-E7E4DAAD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445D8F-BACA-48F9-B782-7F89B913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72-2785-4113-8011-200D2830911E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419CD-5611-40D4-94E2-7177D5A6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77187-21A4-4A2E-92FA-5D20A3A4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3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FBBCC5-65FF-4592-8413-AE2A993D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AFF1-D958-4BE9-9C6C-EF601A5734EA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F7DB5E-A38F-4B37-B7DA-EF3EC864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D34A5-079D-45B1-AEF4-457F5BDE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95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1756F-8BA0-453E-9F2C-4DB94501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D67A2-4F94-4D9D-8A3F-258E866D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851DB-7469-4CFA-8699-362E806E3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70231F-D067-41AD-B7EB-3169E591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1D0F-147E-41E8-929E-52F2F54458EA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39271-D0A9-4CB6-A746-C60BA5E7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B1245-6AFD-4EE2-9665-5B5C9388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7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A2D64-E1F4-402B-B49A-884A153F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C0A872-D0E3-424D-A409-F59093B15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3BBE81-C01F-44F7-8140-7D8942D7E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35E46-6097-40E3-B6BB-8D69CB30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E9B-0AB6-4DB4-8407-4DEF4D5E4A1D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B91C8-9B1E-4FE5-A7C2-98619224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C60F0-076B-47CC-90D0-E7BFB417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EDE40D-933A-4E84-811C-4191F7A7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57527-0542-4998-B380-F5BFE971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DB632-B78A-4478-B196-94CB14C53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D41F-CD4F-47F4-B6DF-0C5C909F25BE}" type="datetime1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C7F39-DC5A-43EF-B35A-CC86EE10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CAE22-7050-41D1-944E-FFA928E71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C162-CB4F-453D-BA9C-6D88CE9C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9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mlr.csail.mit.edu/papers/v12/pedregosa11a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EAA4B-688B-4316-9947-D582283C6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F1111"/>
                </a:solidFill>
                <a:latin typeface="Consolas" panose="020B0609020204030204" pitchFamily="49" charset="0"/>
              </a:rPr>
              <a:t>Text </a:t>
            </a:r>
            <a:r>
              <a:rPr lang="en-US" altLang="zh-CN" sz="3200" b="0" i="0" dirty="0">
                <a:solidFill>
                  <a:srgbClr val="0F1111"/>
                </a:solidFill>
                <a:effectLst/>
                <a:latin typeface="Consolas" panose="020B0609020204030204" pitchFamily="49" charset="0"/>
              </a:rPr>
              <a:t>analysis </a:t>
            </a:r>
            <a:r>
              <a:rPr lang="en-US" altLang="zh-CN" sz="3200" b="0" i="0" dirty="0">
                <a:solidFill>
                  <a:srgbClr val="0F1111"/>
                </a:solidFill>
                <a:effectLst/>
                <a:latin typeface="Amazon Ember"/>
              </a:rPr>
              <a:t>of  </a:t>
            </a:r>
            <a:r>
              <a:rPr lang="en-US" altLang="zh-CN" sz="3200" b="0" i="0" dirty="0">
                <a:solidFill>
                  <a:schemeClr val="accent2"/>
                </a:solidFill>
                <a:effectLst/>
                <a:latin typeface="Amazon Ember"/>
              </a:rPr>
              <a:t>Amazon Review</a:t>
            </a:r>
            <a:br>
              <a:rPr lang="en-US" altLang="zh-CN" sz="3200" b="0" i="0" dirty="0">
                <a:solidFill>
                  <a:srgbClr val="0F1111"/>
                </a:solidFill>
                <a:effectLst/>
                <a:latin typeface="Amazon Ember"/>
              </a:rPr>
            </a:br>
            <a:r>
              <a:rPr lang="en-US" altLang="zh-CN" sz="3200" b="0" i="0" dirty="0">
                <a:solidFill>
                  <a:srgbClr val="0F1111"/>
                </a:solidFill>
                <a:effectLst/>
                <a:latin typeface="Amazon Ember"/>
              </a:rPr>
              <a:t>                             </a:t>
            </a:r>
            <a:r>
              <a:rPr lang="en-US" altLang="zh-CN" sz="2400" i="1" dirty="0">
                <a:solidFill>
                  <a:schemeClr val="accent1"/>
                </a:solidFill>
                <a:latin typeface="Consolas" panose="020B0609020204030204" pitchFamily="49" charset="0"/>
              </a:rPr>
              <a:t>Use </a:t>
            </a:r>
            <a:r>
              <a:rPr lang="en-US" altLang="zh-CN" sz="2400" b="0" i="1" dirty="0">
                <a:solidFill>
                  <a:schemeClr val="accent1"/>
                </a:solidFill>
                <a:latin typeface="Consolas" panose="020B0609020204030204" pitchFamily="49" charset="0"/>
              </a:rPr>
              <a:t>T10 Earbuds as an Example</a:t>
            </a:r>
            <a:endParaRPr lang="zh-CN" altLang="en-US" sz="32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213B7B-43DE-4A7E-ADE4-69EE8D674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5230"/>
            <a:ext cx="9144000" cy="1655762"/>
          </a:xfrm>
        </p:spPr>
        <p:txBody>
          <a:bodyPr/>
          <a:lstStyle/>
          <a:p>
            <a:r>
              <a:rPr lang="en-US" altLang="zh-CN" b="1" dirty="0">
                <a:latin typeface="Consolas" panose="020B0609020204030204" pitchFamily="49" charset="0"/>
              </a:rPr>
              <a:t>Fang Zhu, Yao Du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2021/12/11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8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E7B9-5049-4B23-B57B-8781C024A4AF}"/>
              </a:ext>
            </a:extLst>
          </p:cNvPr>
          <p:cNvSpPr txBox="1"/>
          <p:nvPr/>
        </p:nvSpPr>
        <p:spPr>
          <a:xfrm>
            <a:off x="5214989" y="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Pipeline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404630-6C59-4F58-9743-E741F7E389B0}"/>
              </a:ext>
            </a:extLst>
          </p:cNvPr>
          <p:cNvSpPr/>
          <p:nvPr/>
        </p:nvSpPr>
        <p:spPr>
          <a:xfrm>
            <a:off x="1107473" y="2391507"/>
            <a:ext cx="18551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Problem </a:t>
            </a:r>
            <a:r>
              <a:rPr lang="en-US" altLang="zh-CN" dirty="0" err="1">
                <a:latin typeface="Consolas" panose="020B0609020204030204" pitchFamily="49" charset="0"/>
              </a:rPr>
              <a:t>Simplication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A10F89-F4A5-4D7F-995B-04C2D014669C}"/>
              </a:ext>
            </a:extLst>
          </p:cNvPr>
          <p:cNvSpPr/>
          <p:nvPr/>
        </p:nvSpPr>
        <p:spPr>
          <a:xfrm>
            <a:off x="3498250" y="2391507"/>
            <a:ext cx="185517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Vectorization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F29130-32D9-4B7B-A07F-87F1C725EB1E}"/>
              </a:ext>
            </a:extLst>
          </p:cNvPr>
          <p:cNvSpPr/>
          <p:nvPr/>
        </p:nvSpPr>
        <p:spPr>
          <a:xfrm>
            <a:off x="5916880" y="2391507"/>
            <a:ext cx="25146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Hyper-Parameter Adjusting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BE68D2-8F94-4F05-859C-8DB8F531774E}"/>
              </a:ext>
            </a:extLst>
          </p:cNvPr>
          <p:cNvSpPr/>
          <p:nvPr/>
        </p:nvSpPr>
        <p:spPr>
          <a:xfrm>
            <a:off x="991062" y="3552094"/>
            <a:ext cx="2088000" cy="11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0(&lt;3)</a:t>
            </a:r>
          </a:p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1(&gt;=3)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AE7E8C-E19D-4867-B632-33DAFE4D6D2B}"/>
              </a:ext>
            </a:extLst>
          </p:cNvPr>
          <p:cNvSpPr/>
          <p:nvPr/>
        </p:nvSpPr>
        <p:spPr>
          <a:xfrm>
            <a:off x="3381839" y="3552094"/>
            <a:ext cx="2088000" cy="11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TF-IDF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1681B95-8895-4E7C-B278-27B476D808C0}"/>
              </a:ext>
            </a:extLst>
          </p:cNvPr>
          <p:cNvSpPr/>
          <p:nvPr/>
        </p:nvSpPr>
        <p:spPr>
          <a:xfrm>
            <a:off x="6194584" y="3552094"/>
            <a:ext cx="2160000" cy="11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GridSearchCV</a:t>
            </a:r>
            <a:endParaRPr lang="zh-CN" alt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59B5C1-6D04-4476-ACA3-9CC19F8B8B4F}"/>
              </a:ext>
            </a:extLst>
          </p:cNvPr>
          <p:cNvCxnSpPr>
            <a:cxnSpLocks/>
          </p:cNvCxnSpPr>
          <p:nvPr/>
        </p:nvCxnSpPr>
        <p:spPr>
          <a:xfrm>
            <a:off x="5378351" y="2848707"/>
            <a:ext cx="53852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43A390A-5A60-4401-A18E-B8659B496533}"/>
              </a:ext>
            </a:extLst>
          </p:cNvPr>
          <p:cNvCxnSpPr>
            <a:cxnSpLocks/>
          </p:cNvCxnSpPr>
          <p:nvPr/>
        </p:nvCxnSpPr>
        <p:spPr>
          <a:xfrm>
            <a:off x="2961186" y="2848707"/>
            <a:ext cx="53852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45E862-61A5-4A69-80DC-AFEAE08981EF}"/>
              </a:ext>
            </a:extLst>
          </p:cNvPr>
          <p:cNvCxnSpPr>
            <a:cxnSpLocks/>
          </p:cNvCxnSpPr>
          <p:nvPr/>
        </p:nvCxnSpPr>
        <p:spPr>
          <a:xfrm>
            <a:off x="8431480" y="2848707"/>
            <a:ext cx="53852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80D7667-FD51-4107-ABDF-C7291B33C58F}"/>
              </a:ext>
            </a:extLst>
          </p:cNvPr>
          <p:cNvSpPr/>
          <p:nvPr/>
        </p:nvSpPr>
        <p:spPr>
          <a:xfrm>
            <a:off x="8959938" y="2391507"/>
            <a:ext cx="25146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Evaluation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664F9B-ECA7-4686-99C7-59325CA7B991}"/>
              </a:ext>
            </a:extLst>
          </p:cNvPr>
          <p:cNvSpPr/>
          <p:nvPr/>
        </p:nvSpPr>
        <p:spPr>
          <a:xfrm>
            <a:off x="589085" y="1230923"/>
            <a:ext cx="8168053" cy="49940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2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E7B9-5049-4B23-B57B-8781C024A4AF}"/>
              </a:ext>
            </a:extLst>
          </p:cNvPr>
          <p:cNvSpPr txBox="1"/>
          <p:nvPr/>
        </p:nvSpPr>
        <p:spPr>
          <a:xfrm>
            <a:off x="4229143" y="109826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Evaluation Metric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964150E2-A702-4323-AA6D-BED1DABFF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86625"/>
              </p:ext>
            </p:extLst>
          </p:nvPr>
        </p:nvGraphicFramePr>
        <p:xfrm>
          <a:off x="2032000" y="1852897"/>
          <a:ext cx="8127999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725246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71907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79755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Positive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Negative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Positive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TP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FN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04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Negative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FP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TN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34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D677F3D-1A4B-4EB7-A687-0FC74AFD0655}"/>
              </a:ext>
            </a:extLst>
          </p:cNvPr>
          <p:cNvSpPr txBox="1"/>
          <p:nvPr/>
        </p:nvSpPr>
        <p:spPr>
          <a:xfrm>
            <a:off x="6708531" y="1454853"/>
            <a:ext cx="14510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Prediction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16CCA9-D0C3-4BAE-8941-CBAFC06F3F58}"/>
              </a:ext>
            </a:extLst>
          </p:cNvPr>
          <p:cNvSpPr txBox="1"/>
          <p:nvPr/>
        </p:nvSpPr>
        <p:spPr>
          <a:xfrm>
            <a:off x="1005253" y="2406617"/>
            <a:ext cx="9444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Actual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7AE5DAA-10CC-4F33-B985-D6784DF42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16" y="3374211"/>
            <a:ext cx="414395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7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E7B9-5049-4B23-B57B-8781C024A4AF}"/>
              </a:ext>
            </a:extLst>
          </p:cNvPr>
          <p:cNvSpPr txBox="1"/>
          <p:nvPr/>
        </p:nvSpPr>
        <p:spPr>
          <a:xfrm>
            <a:off x="5313573" y="18895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DFF08CFF-5E6F-4B9F-8E9E-D7A84D3B5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00625"/>
              </p:ext>
            </p:extLst>
          </p:nvPr>
        </p:nvGraphicFramePr>
        <p:xfrm>
          <a:off x="1565031" y="2372619"/>
          <a:ext cx="85949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742">
                  <a:extLst>
                    <a:ext uri="{9D8B030D-6E8A-4147-A177-3AD203B41FA5}">
                      <a16:colId xmlns:a16="http://schemas.microsoft.com/office/drawing/2014/main" val="2248456187"/>
                    </a:ext>
                  </a:extLst>
                </a:gridCol>
                <a:gridCol w="2148742">
                  <a:extLst>
                    <a:ext uri="{9D8B030D-6E8A-4147-A177-3AD203B41FA5}">
                      <a16:colId xmlns:a16="http://schemas.microsoft.com/office/drawing/2014/main" val="3374428663"/>
                    </a:ext>
                  </a:extLst>
                </a:gridCol>
                <a:gridCol w="2148742">
                  <a:extLst>
                    <a:ext uri="{9D8B030D-6E8A-4147-A177-3AD203B41FA5}">
                      <a16:colId xmlns:a16="http://schemas.microsoft.com/office/drawing/2014/main" val="322576850"/>
                    </a:ext>
                  </a:extLst>
                </a:gridCol>
                <a:gridCol w="2148742">
                  <a:extLst>
                    <a:ext uri="{9D8B030D-6E8A-4147-A177-3AD203B41FA5}">
                      <a16:colId xmlns:a16="http://schemas.microsoft.com/office/drawing/2014/main" val="392953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Precision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Recall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F1 - Score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0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0(rate &lt; 3)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0.68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0.45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0.54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1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1(rate &gt;=3)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0.87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0.94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0.90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4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Accuracy = 0.84</a:t>
                      </a:r>
                      <a:endParaRPr lang="zh-CN" altLang="en-US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6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E7B9-5049-4B23-B57B-8781C024A4AF}"/>
              </a:ext>
            </a:extLst>
          </p:cNvPr>
          <p:cNvSpPr txBox="1"/>
          <p:nvPr/>
        </p:nvSpPr>
        <p:spPr>
          <a:xfrm>
            <a:off x="5313573" y="18895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Conclusion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88707A-7FD5-4C22-B79E-F91F8A9997A4}"/>
              </a:ext>
            </a:extLst>
          </p:cNvPr>
          <p:cNvSpPr txBox="1"/>
          <p:nvPr/>
        </p:nvSpPr>
        <p:spPr>
          <a:xfrm>
            <a:off x="1858108" y="906601"/>
            <a:ext cx="9176238" cy="5078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Although the overall classification accuracy rate is </a:t>
            </a:r>
            <a:r>
              <a:rPr lang="en-US" altLang="zh-CN" b="1" i="1" dirty="0">
                <a:latin typeface="Consolas" panose="020B0609020204030204" pitchFamily="49" charset="0"/>
              </a:rPr>
              <a:t>0.84</a:t>
            </a:r>
            <a:r>
              <a:rPr lang="en-US" altLang="zh-CN" dirty="0">
                <a:latin typeface="Consolas" panose="020B0609020204030204" pitchFamily="49" charset="0"/>
              </a:rPr>
              <a:t>, the ability of this classifier to identify bad reviews is far worse than that of good reviews. It may be caused by the following reasons: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zh-CN" i="1" dirty="0">
                <a:solidFill>
                  <a:schemeClr val="accent5"/>
                </a:solidFill>
                <a:latin typeface="Consolas" panose="020B0609020204030204" pitchFamily="49" charset="0"/>
              </a:rPr>
              <a:t>Unbalanced data distribution.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chemeClr val="accent5"/>
                </a:solidFill>
                <a:latin typeface="Consolas" panose="020B0609020204030204" pitchFamily="49" charset="0"/>
              </a:rPr>
              <a:t>2. Insufficient feature extraction of the text.</a:t>
            </a:r>
          </a:p>
          <a:p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Based on this, we can make the following improvements in the future: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zh-CN" i="1" dirty="0">
                <a:solidFill>
                  <a:srgbClr val="00B050"/>
                </a:solidFill>
                <a:latin typeface="Consolas" panose="020B0609020204030204" pitchFamily="49" charset="0"/>
              </a:rPr>
              <a:t>Crawl more data to alleviate the problem of insufficient samples in certain categories.</a:t>
            </a:r>
          </a:p>
          <a:p>
            <a:endParaRPr lang="en-US" altLang="zh-CN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00B050"/>
                </a:solidFill>
                <a:latin typeface="Consolas" panose="020B0609020204030204" pitchFamily="49" charset="0"/>
              </a:rPr>
              <a:t>2. Weight the loss of samples of different categories to reduce the bias of the classifier</a:t>
            </a:r>
          </a:p>
          <a:p>
            <a:endParaRPr lang="en-US" altLang="zh-CN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00B050"/>
                </a:solidFill>
                <a:latin typeface="Consolas" panose="020B0609020204030204" pitchFamily="49" charset="0"/>
              </a:rPr>
              <a:t>3. Use pre-trained word vectors(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Word2Vec, Glove, </a:t>
            </a:r>
            <a:r>
              <a:rPr lang="en-US" altLang="zh-C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FASText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altLang="zh-CN" i="1" dirty="0">
                <a:solidFill>
                  <a:srgbClr val="00B050"/>
                </a:solidFill>
                <a:latin typeface="Consolas" panose="020B0609020204030204" pitchFamily="49" charset="0"/>
              </a:rPr>
              <a:t> for feature extraction so that text information can be extracted more fully.</a:t>
            </a:r>
            <a:endParaRPr lang="zh-CN" altLang="en-US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6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E7B9-5049-4B23-B57B-8781C024A4AF}"/>
              </a:ext>
            </a:extLst>
          </p:cNvPr>
          <p:cNvSpPr txBox="1"/>
          <p:nvPr/>
        </p:nvSpPr>
        <p:spPr>
          <a:xfrm>
            <a:off x="5020451" y="14499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Reference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55730A-132C-4996-9862-C9573C50B0E1}"/>
              </a:ext>
            </a:extLst>
          </p:cNvPr>
          <p:cNvSpPr txBox="1"/>
          <p:nvPr/>
        </p:nvSpPr>
        <p:spPr>
          <a:xfrm>
            <a:off x="3059723" y="14595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B455D6-BAB4-4DD2-989E-78957315C54E}"/>
              </a:ext>
            </a:extLst>
          </p:cNvPr>
          <p:cNvSpPr txBox="1"/>
          <p:nvPr/>
        </p:nvSpPr>
        <p:spPr>
          <a:xfrm>
            <a:off x="1664306" y="1899165"/>
            <a:ext cx="886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b="0" i="0" u="sng" dirty="0">
                <a:solidFill>
                  <a:srgbClr val="0056B3"/>
                </a:solidFill>
                <a:effectLst/>
                <a:latin typeface="-apple-system"/>
                <a:hlinkClick r:id="rId2"/>
              </a:rPr>
              <a:t>Scikit-learn: Machine Learning in Python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-apple-system"/>
              </a:rPr>
              <a:t>Pedregosa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zh-CN" b="0" i="1" dirty="0">
                <a:solidFill>
                  <a:srgbClr val="212529"/>
                </a:solidFill>
                <a:effectLst/>
                <a:latin typeface="-apple-system"/>
              </a:rPr>
              <a:t>et al.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, JMLR 12, pp. 2825-2830, 2011.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5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82EC05-784E-4D02-845A-35136DABB54D}"/>
              </a:ext>
            </a:extLst>
          </p:cNvPr>
          <p:cNvSpPr txBox="1"/>
          <p:nvPr/>
        </p:nvSpPr>
        <p:spPr>
          <a:xfrm>
            <a:off x="5510743" y="3167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7652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E7B9-5049-4B23-B57B-8781C024A4AF}"/>
              </a:ext>
            </a:extLst>
          </p:cNvPr>
          <p:cNvSpPr txBox="1"/>
          <p:nvPr/>
        </p:nvSpPr>
        <p:spPr>
          <a:xfrm>
            <a:off x="5313574" y="13593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Outline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DF2C96-1C28-4F91-889A-BC9507B191CB}"/>
              </a:ext>
            </a:extLst>
          </p:cNvPr>
          <p:cNvSpPr txBox="1"/>
          <p:nvPr/>
        </p:nvSpPr>
        <p:spPr>
          <a:xfrm>
            <a:off x="895954" y="1228397"/>
            <a:ext cx="89514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Consolas" panose="020B0609020204030204" pitchFamily="49" charset="0"/>
              </a:rPr>
              <a:t>Part 1 Data Analysis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- Data Distribution</a:t>
            </a:r>
            <a:endParaRPr lang="en-US" altLang="zh-CN" sz="2400" i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- Data Preprocessing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>
                <a:latin typeface="Consolas" panose="020B0609020204030204" pitchFamily="49" charset="0"/>
              </a:rPr>
              <a:t>Word Frequency Analysis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>
                <a:latin typeface="Consolas" panose="020B0609020204030204" pitchFamily="49" charset="0"/>
              </a:rPr>
              <a:t>Conclusion</a:t>
            </a:r>
          </a:p>
          <a:p>
            <a:pPr marL="285750" indent="-285750">
              <a:buFontTx/>
              <a:buChar char="-"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Consolas" panose="020B0609020204030204" pitchFamily="49" charset="0"/>
              </a:rPr>
              <a:t>Part 2 Text classification with SVM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- Pipeline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- Evaluation Metric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- Result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- Conclusion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DF2C96-1C28-4F91-889A-BC9507B191CB}"/>
              </a:ext>
            </a:extLst>
          </p:cNvPr>
          <p:cNvSpPr txBox="1"/>
          <p:nvPr/>
        </p:nvSpPr>
        <p:spPr>
          <a:xfrm>
            <a:off x="4134884" y="2793427"/>
            <a:ext cx="89514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2800" i="1" dirty="0">
                <a:latin typeface="Consolas" panose="020B0609020204030204" pitchFamily="49" charset="0"/>
              </a:rPr>
              <a:t>Part 1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4980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E7B9-5049-4B23-B57B-8781C024A4AF}"/>
              </a:ext>
            </a:extLst>
          </p:cNvPr>
          <p:cNvSpPr txBox="1"/>
          <p:nvPr/>
        </p:nvSpPr>
        <p:spPr>
          <a:xfrm>
            <a:off x="3370474" y="136525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Data Analysis: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78876-F583-4267-B044-C7E7D103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73" y="1401879"/>
            <a:ext cx="6533050" cy="44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2513D1D-0F32-4019-8237-EA25444FD0BE}"/>
              </a:ext>
            </a:extLst>
          </p:cNvPr>
          <p:cNvSpPr txBox="1"/>
          <p:nvPr/>
        </p:nvSpPr>
        <p:spPr>
          <a:xfrm>
            <a:off x="131885" y="1178169"/>
            <a:ext cx="4958861" cy="1503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Verdana" panose="020B0604030504040204" pitchFamily="34" charset="0"/>
              </a:rPr>
              <a:t>Data: 5507 items of crawled from Amazon Website by </a:t>
            </a:r>
            <a:r>
              <a:rPr lang="en-US" altLang="zh-CN" i="1" u="sng" dirty="0">
                <a:solidFill>
                  <a:schemeClr val="accent6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Yao Du.</a:t>
            </a:r>
          </a:p>
          <a:p>
            <a:endParaRPr lang="en-US" altLang="zh-CN" dirty="0">
              <a:latin typeface="Consolas" panose="020B0609020204030204" pitchFamily="49" charset="0"/>
              <a:ea typeface="Verdana" panose="020B0604030504040204" pitchFamily="34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Verdana" panose="020B0604030504040204" pitchFamily="34" charset="0"/>
              </a:rPr>
              <a:t>Column 1: </a:t>
            </a:r>
            <a:r>
              <a:rPr lang="en-US" altLang="zh-CN" i="1" dirty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Rate</a:t>
            </a:r>
            <a:r>
              <a:rPr lang="en-US" altLang="zh-CN" i="1" dirty="0">
                <a:latin typeface="Consolas" panose="020B0609020204030204" pitchFamily="49" charset="0"/>
                <a:ea typeface="Verdana" panose="020B0604030504040204" pitchFamily="34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1 ~ 5</a:t>
            </a:r>
          </a:p>
          <a:p>
            <a:r>
              <a:rPr lang="en-US" altLang="zh-CN" dirty="0">
                <a:latin typeface="Consolas" panose="020B0609020204030204" pitchFamily="49" charset="0"/>
                <a:ea typeface="Verdana" panose="020B0604030504040204" pitchFamily="34" charset="0"/>
              </a:rPr>
              <a:t>Column 2: </a:t>
            </a:r>
            <a:r>
              <a:rPr lang="en-US" altLang="zh-CN" i="1" dirty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Review</a:t>
            </a:r>
            <a:r>
              <a:rPr lang="en-US" altLang="zh-CN" i="1" dirty="0">
                <a:latin typeface="Consolas" panose="020B0609020204030204" pitchFamily="49" charset="0"/>
                <a:ea typeface="Verdana" panose="020B0604030504040204" pitchFamily="34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text(string)</a:t>
            </a:r>
            <a:endParaRPr lang="zh-CN" altLang="en-US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CC6904-FA1C-4460-832A-D61889107055}"/>
              </a:ext>
            </a:extLst>
          </p:cNvPr>
          <p:cNvSpPr txBox="1"/>
          <p:nvPr/>
        </p:nvSpPr>
        <p:spPr>
          <a:xfrm>
            <a:off x="0" y="6512569"/>
            <a:ext cx="9551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https://www.amazon.com/TOZO-Bluetooth-Wireless-Headphones-Waterproof/dp/B07J2Z5DBM/ref=cm_cr_arp_d_bdcrb_top?ie=UTF8&amp;th=1</a:t>
            </a:r>
            <a:endParaRPr lang="zh-CN" altLang="en-US" sz="1200" dirty="0"/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620B3CD8-7F66-4378-BB90-E43C8B15C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56689"/>
              </p:ext>
            </p:extLst>
          </p:nvPr>
        </p:nvGraphicFramePr>
        <p:xfrm>
          <a:off x="65850" y="3108960"/>
          <a:ext cx="4730261" cy="64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4984">
                  <a:extLst>
                    <a:ext uri="{9D8B030D-6E8A-4147-A177-3AD203B41FA5}">
                      <a16:colId xmlns:a16="http://schemas.microsoft.com/office/drawing/2014/main" val="531468080"/>
                    </a:ext>
                  </a:extLst>
                </a:gridCol>
                <a:gridCol w="3855277">
                  <a:extLst>
                    <a:ext uri="{9D8B030D-6E8A-4147-A177-3AD203B41FA5}">
                      <a16:colId xmlns:a16="http://schemas.microsoft.com/office/drawing/2014/main" val="3378822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I’m one of very , very few people who 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942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5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E7B9-5049-4B23-B57B-8781C024A4AF}"/>
              </a:ext>
            </a:extLst>
          </p:cNvPr>
          <p:cNvSpPr txBox="1"/>
          <p:nvPr/>
        </p:nvSpPr>
        <p:spPr>
          <a:xfrm>
            <a:off x="3370474" y="13652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Data Analysis: Preprocessing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1CDD16-2E0E-40E2-9540-51B4D067AFB1}"/>
              </a:ext>
            </a:extLst>
          </p:cNvPr>
          <p:cNvSpPr/>
          <p:nvPr/>
        </p:nvSpPr>
        <p:spPr>
          <a:xfrm>
            <a:off x="4747845" y="1146414"/>
            <a:ext cx="22860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Drop null values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6F8CA1-A49A-4D6C-A8E5-B06C774F75F3}"/>
              </a:ext>
            </a:extLst>
          </p:cNvPr>
          <p:cNvSpPr/>
          <p:nvPr/>
        </p:nvSpPr>
        <p:spPr>
          <a:xfrm>
            <a:off x="4747845" y="3940110"/>
            <a:ext cx="2286002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Strip punctuation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845A52-0B24-40A1-A681-7B19E8D3E201}"/>
              </a:ext>
            </a:extLst>
          </p:cNvPr>
          <p:cNvSpPr/>
          <p:nvPr/>
        </p:nvSpPr>
        <p:spPr>
          <a:xfrm>
            <a:off x="4747845" y="2593647"/>
            <a:ext cx="2286002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Split &amp; To Lower Case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2EF4BF4-970F-4683-BA6C-41BF442D8F9B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0846" y="2060814"/>
            <a:ext cx="0" cy="532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A2F2B2-C28C-4FB6-8536-57E311D5EFA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90846" y="3508047"/>
            <a:ext cx="0" cy="432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8BBE2D2-EC36-44C1-B681-3277C021CACD}"/>
              </a:ext>
            </a:extLst>
          </p:cNvPr>
          <p:cNvSpPr/>
          <p:nvPr/>
        </p:nvSpPr>
        <p:spPr>
          <a:xfrm>
            <a:off x="4747845" y="5286573"/>
            <a:ext cx="2286002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Strip </a:t>
            </a:r>
            <a:r>
              <a:rPr lang="en-US" altLang="zh-CN" dirty="0" err="1">
                <a:latin typeface="Consolas" panose="020B0609020204030204" pitchFamily="49" charset="0"/>
              </a:rPr>
              <a:t>Stopwords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32B627A-CA79-48B4-9B41-2A3D039D6E7B}"/>
              </a:ext>
            </a:extLst>
          </p:cNvPr>
          <p:cNvCxnSpPr>
            <a:cxnSpLocks/>
          </p:cNvCxnSpPr>
          <p:nvPr/>
        </p:nvCxnSpPr>
        <p:spPr>
          <a:xfrm>
            <a:off x="5890846" y="4854510"/>
            <a:ext cx="0" cy="432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E7B9-5049-4B23-B57B-8781C024A4AF}"/>
              </a:ext>
            </a:extLst>
          </p:cNvPr>
          <p:cNvSpPr txBox="1"/>
          <p:nvPr/>
        </p:nvSpPr>
        <p:spPr>
          <a:xfrm>
            <a:off x="2464866" y="149958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Word Frequency Analysis of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Bad reviews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BEA8F5-7BE5-4B15-AA58-1B0C33E50FBB}"/>
              </a:ext>
            </a:extLst>
          </p:cNvPr>
          <p:cNvSpPr txBox="1"/>
          <p:nvPr/>
        </p:nvSpPr>
        <p:spPr>
          <a:xfrm>
            <a:off x="645297" y="947653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Bad reviews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i="1" dirty="0">
                <a:latin typeface="Consolas" panose="020B0609020204030204" pitchFamily="49" charset="0"/>
              </a:rPr>
              <a:t>reviews whose rate &lt; 3 ( 1, 2) 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7A0306-E347-4422-9DA5-F415BCD6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66" y="1316985"/>
            <a:ext cx="7672495" cy="51165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C35EBB8-4CE9-4626-940F-2DC395245EA6}"/>
              </a:ext>
            </a:extLst>
          </p:cNvPr>
          <p:cNvSpPr txBox="1"/>
          <p:nvPr/>
        </p:nvSpPr>
        <p:spPr>
          <a:xfrm>
            <a:off x="3740356" y="6433566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Top 50 words sorted by word-frequency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4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E7B9-5049-4B23-B57B-8781C024A4AF}"/>
              </a:ext>
            </a:extLst>
          </p:cNvPr>
          <p:cNvSpPr txBox="1"/>
          <p:nvPr/>
        </p:nvSpPr>
        <p:spPr>
          <a:xfrm>
            <a:off x="2464866" y="149958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Word Frequency Analysis of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Bad reviews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BEA8F5-7BE5-4B15-AA58-1B0C33E50FBB}"/>
              </a:ext>
            </a:extLst>
          </p:cNvPr>
          <p:cNvSpPr txBox="1"/>
          <p:nvPr/>
        </p:nvSpPr>
        <p:spPr>
          <a:xfrm>
            <a:off x="1142999" y="1222130"/>
            <a:ext cx="621836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Conclusion:</a:t>
            </a:r>
          </a:p>
          <a:p>
            <a:endParaRPr lang="en-US" altLang="zh-CN" i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volume, sound</a:t>
            </a:r>
          </a:p>
          <a:p>
            <a:pPr lvl="1"/>
            <a:r>
              <a:rPr lang="en-US" altLang="zh-CN" i="1" dirty="0">
                <a:latin typeface="Consolas" panose="020B0609020204030204" pitchFamily="49" charset="0"/>
              </a:rPr>
              <a:t>Control the sensitivity of volume adjustment</a:t>
            </a:r>
          </a:p>
          <a:p>
            <a:pPr lvl="1"/>
            <a:endParaRPr lang="en-US" altLang="zh-CN" i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ear </a:t>
            </a:r>
          </a:p>
          <a:p>
            <a:pPr lvl="1"/>
            <a:r>
              <a:rPr lang="en-US" altLang="zh-CN" i="1" dirty="0">
                <a:latin typeface="Consolas" panose="020B0609020204030204" pitchFamily="49" charset="0"/>
              </a:rPr>
              <a:t>Improve wearing comfort</a:t>
            </a:r>
          </a:p>
          <a:p>
            <a:pPr lvl="1"/>
            <a:endParaRPr lang="en-US" altLang="zh-CN" i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charge, battery, minute</a:t>
            </a:r>
          </a:p>
          <a:p>
            <a:pPr lvl="1"/>
            <a:r>
              <a:rPr lang="en-US" altLang="zh-CN" i="1" dirty="0">
                <a:latin typeface="Consolas" panose="020B0609020204030204" pitchFamily="49" charset="0"/>
              </a:rPr>
              <a:t>Improve the battery quality</a:t>
            </a:r>
          </a:p>
          <a:p>
            <a:pPr lvl="1"/>
            <a:endParaRPr lang="en-US" altLang="zh-CN" i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bluetooth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, wireless, connect</a:t>
            </a:r>
            <a:endParaRPr lang="en-US" altLang="zh-CN" i="1" dirty="0">
              <a:latin typeface="Consolas" panose="020B0609020204030204" pitchFamily="49" charset="0"/>
            </a:endParaRPr>
          </a:p>
          <a:p>
            <a:pPr lvl="1"/>
            <a:r>
              <a:rPr lang="en-US" altLang="zh-CN" i="1" dirty="0">
                <a:latin typeface="Consolas" panose="020B0609020204030204" pitchFamily="49" charset="0"/>
              </a:rPr>
              <a:t>Improve the </a:t>
            </a:r>
            <a:r>
              <a:rPr lang="en-US" altLang="zh-CN" i="1" dirty="0" err="1">
                <a:latin typeface="Consolas" panose="020B0609020204030204" pitchFamily="49" charset="0"/>
              </a:rPr>
              <a:t>bluetooth</a:t>
            </a:r>
            <a:r>
              <a:rPr lang="en-US" altLang="zh-CN" i="1" dirty="0">
                <a:latin typeface="Consolas" panose="020B0609020204030204" pitchFamily="49" charset="0"/>
              </a:rPr>
              <a:t> stability</a:t>
            </a:r>
          </a:p>
        </p:txBody>
      </p:sp>
    </p:spTree>
    <p:extLst>
      <p:ext uri="{BB962C8B-B14F-4D97-AF65-F5344CB8AC3E}">
        <p14:creationId xmlns:p14="http://schemas.microsoft.com/office/powerpoint/2010/main" val="141537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E7B9-5049-4B23-B57B-8781C024A4AF}"/>
              </a:ext>
            </a:extLst>
          </p:cNvPr>
          <p:cNvSpPr txBox="1"/>
          <p:nvPr/>
        </p:nvSpPr>
        <p:spPr>
          <a:xfrm>
            <a:off x="2464866" y="149958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Word Frequency Analysis of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Bad reviews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150F3B-85BE-48DE-8D84-82E554E4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66" y="796764"/>
            <a:ext cx="6173396" cy="54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2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6F241-24EA-47A7-A3D9-16C3E62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C162-CB4F-453D-BA9C-6D88CE9CE2F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D83F72-0844-4D94-B714-F51EBB00C873}"/>
              </a:ext>
            </a:extLst>
          </p:cNvPr>
          <p:cNvSpPr txBox="1"/>
          <p:nvPr/>
        </p:nvSpPr>
        <p:spPr>
          <a:xfrm>
            <a:off x="2672001" y="2536448"/>
            <a:ext cx="89514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800" i="1" dirty="0">
                <a:latin typeface="Consolas" panose="020B0609020204030204" pitchFamily="49" charset="0"/>
              </a:rPr>
              <a:t>Part 2 Text classification with SVM</a:t>
            </a:r>
          </a:p>
        </p:txBody>
      </p:sp>
    </p:spTree>
    <p:extLst>
      <p:ext uri="{BB962C8B-B14F-4D97-AF65-F5344CB8AC3E}">
        <p14:creationId xmlns:p14="http://schemas.microsoft.com/office/powerpoint/2010/main" val="10962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441</Words>
  <Application>Microsoft Office PowerPoint</Application>
  <PresentationFormat>宽屏</PresentationFormat>
  <Paragraphs>116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Amazon Ember</vt:lpstr>
      <vt:lpstr>-apple-system</vt:lpstr>
      <vt:lpstr>等线</vt:lpstr>
      <vt:lpstr>等线 Light</vt:lpstr>
      <vt:lpstr>Arial</vt:lpstr>
      <vt:lpstr>Consolas</vt:lpstr>
      <vt:lpstr>Wingdings</vt:lpstr>
      <vt:lpstr>Office 主题​​</vt:lpstr>
      <vt:lpstr>Text analysis of  Amazon Review                              Use T10 Earbuds as an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of Amazon Review                              A case of T10 Earbuds</dc:title>
  <dc:creator>fang zhu</dc:creator>
  <cp:lastModifiedBy>fang zhu</cp:lastModifiedBy>
  <cp:revision>10</cp:revision>
  <cp:lastPrinted>2021-12-11T03:59:21Z</cp:lastPrinted>
  <dcterms:created xsi:type="dcterms:W3CDTF">2021-12-11T01:30:56Z</dcterms:created>
  <dcterms:modified xsi:type="dcterms:W3CDTF">2022-01-09T12:24:10Z</dcterms:modified>
</cp:coreProperties>
</file>