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6" r:id="rId2"/>
    <p:sldId id="371" r:id="rId3"/>
    <p:sldId id="352" r:id="rId4"/>
    <p:sldId id="374" r:id="rId5"/>
    <p:sldId id="375" r:id="rId6"/>
    <p:sldId id="376" r:id="rId7"/>
    <p:sldId id="318" r:id="rId8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F5C5C"/>
    <a:srgbClr val="888382"/>
    <a:srgbClr val="4F4E4E"/>
    <a:srgbClr val="663F2E"/>
    <a:srgbClr val="768EA9"/>
    <a:srgbClr val="508CC2"/>
    <a:srgbClr val="2E75B5"/>
    <a:srgbClr val="0069B8"/>
    <a:srgbClr val="005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80" d="100"/>
          <a:sy n="80" d="100"/>
        </p:scale>
        <p:origin x="96" y="12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ea typeface="微软雅黑" panose="020B0503020204020204" pitchFamily="34" charset="-122"/>
              </a:rPr>
              <a:t>2019/2/27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ea typeface="微软雅黑" panose="020B0503020204020204" pitchFamily="34" charset="-122"/>
              </a:rPr>
              <a:t>‹N°›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2019/2/27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‹N°›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42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6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5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18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‹N°›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102D772B-8ADE-4B4F-B6A7-8D2025349E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2294788" y="50967"/>
            <a:ext cx="6855716" cy="599634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8587EE6-0E7B-440D-A07C-EB547A7F3241}"/>
              </a:ext>
            </a:extLst>
          </p:cNvPr>
          <p:cNvSpPr/>
          <p:nvPr/>
        </p:nvSpPr>
        <p:spPr>
          <a:xfrm>
            <a:off x="2987824" y="1131590"/>
            <a:ext cx="55446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IA commerce </a:t>
            </a:r>
            <a:endParaRPr lang="zh-CN" altLang="en-US" sz="8000" spc="3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0F22BCC6-7EEB-4EFD-86C5-E7D462329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309" y="3068822"/>
            <a:ext cx="453401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fr-FR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ZHU Fangda</a:t>
            </a:r>
          </a:p>
          <a:p>
            <a:pPr>
              <a:defRPr/>
            </a:pPr>
            <a:r>
              <a:rPr lang="fr-FR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WANG </a:t>
            </a:r>
            <a:r>
              <a:rPr lang="fr-FR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Yuqing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AB4BB523-BD9B-45BC-AF5A-7300C2F1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309" y="2227788"/>
            <a:ext cx="453276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单击此处添加标题</a:t>
            </a:r>
          </a:p>
        </p:txBody>
      </p:sp>
      <p:pic>
        <p:nvPicPr>
          <p:cNvPr id="11" name="图片 2">
            <a:extLst>
              <a:ext uri="{FF2B5EF4-FFF2-40B4-BE49-F238E27FC236}">
                <a16:creationId xmlns:a16="http://schemas.microsoft.com/office/drawing/2014/main" id="{4AC883BD-9700-4D04-81C8-EAEDEC04E4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270267" y="-1506546"/>
            <a:ext cx="6855716" cy="59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77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>
            <a:extLst>
              <a:ext uri="{FF2B5EF4-FFF2-40B4-BE49-F238E27FC236}">
                <a16:creationId xmlns:a16="http://schemas.microsoft.com/office/drawing/2014/main" id="{45AA4F29-A6B8-4CD7-8F1A-5F9C10E90038}"/>
              </a:ext>
            </a:extLst>
          </p:cNvPr>
          <p:cNvSpPr/>
          <p:nvPr/>
        </p:nvSpPr>
        <p:spPr>
          <a:xfrm>
            <a:off x="539353" y="842964"/>
            <a:ext cx="1980419" cy="374451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Right Triangle 2">
            <a:extLst>
              <a:ext uri="{FF2B5EF4-FFF2-40B4-BE49-F238E27FC236}">
                <a16:creationId xmlns:a16="http://schemas.microsoft.com/office/drawing/2014/main" id="{8A95A1F8-37FD-46A1-938E-5B6727148222}"/>
              </a:ext>
            </a:extLst>
          </p:cNvPr>
          <p:cNvSpPr/>
          <p:nvPr/>
        </p:nvSpPr>
        <p:spPr bwMode="auto">
          <a:xfrm flipH="1" flipV="1">
            <a:off x="539353" y="842963"/>
            <a:ext cx="1980419" cy="1754306"/>
          </a:xfrm>
          <a:prstGeom prst="rtTriangle">
            <a:avLst/>
          </a:prstGeom>
          <a:solidFill>
            <a:schemeClr val="tx2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2580846" y="849497"/>
            <a:ext cx="2106234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CN" sz="4000" b="1" dirty="0">
                <a:solidFill>
                  <a:schemeClr val="tx2"/>
                </a:solidFill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A818D59-61D3-4031-8376-8B9F7B2410EA}"/>
              </a:ext>
            </a:extLst>
          </p:cNvPr>
          <p:cNvSpPr txBox="1"/>
          <p:nvPr/>
        </p:nvSpPr>
        <p:spPr>
          <a:xfrm>
            <a:off x="4214745" y="1326458"/>
            <a:ext cx="285174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01F4E37-D9A8-4271-A05E-7E1B7A9370F4}"/>
              </a:ext>
            </a:extLst>
          </p:cNvPr>
          <p:cNvSpPr txBox="1"/>
          <p:nvPr/>
        </p:nvSpPr>
        <p:spPr>
          <a:xfrm>
            <a:off x="4230449" y="2762681"/>
            <a:ext cx="332063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45FE22B5-A71D-40C0-8D5A-9358F379C594}"/>
              </a:ext>
            </a:extLst>
          </p:cNvPr>
          <p:cNvSpPr txBox="1"/>
          <p:nvPr/>
        </p:nvSpPr>
        <p:spPr>
          <a:xfrm>
            <a:off x="4225039" y="3517882"/>
            <a:ext cx="342882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22DBAD87-8AE9-4FBE-AD73-A805DE564C2F}"/>
              </a:ext>
            </a:extLst>
          </p:cNvPr>
          <p:cNvSpPr txBox="1"/>
          <p:nvPr/>
        </p:nvSpPr>
        <p:spPr>
          <a:xfrm>
            <a:off x="4231050" y="4273083"/>
            <a:ext cx="330860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2E05B855-B5DB-479D-AAB0-8795CE3C9269}"/>
              </a:ext>
            </a:extLst>
          </p:cNvPr>
          <p:cNvGrpSpPr/>
          <p:nvPr/>
        </p:nvGrpSpPr>
        <p:grpSpPr>
          <a:xfrm>
            <a:off x="4436588" y="1380704"/>
            <a:ext cx="2987186" cy="1400231"/>
            <a:chOff x="3923494" y="704409"/>
            <a:chExt cx="3982914" cy="799861"/>
          </a:xfrm>
        </p:grpSpPr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BEB02227-E2E7-449D-8364-63A337B609E7}"/>
                </a:ext>
              </a:extLst>
            </p:cNvPr>
            <p:cNvSpPr txBox="1"/>
            <p:nvPr/>
          </p:nvSpPr>
          <p:spPr>
            <a:xfrm>
              <a:off x="3943834" y="704409"/>
              <a:ext cx="3962574" cy="16329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fr-FR" altLang="zh-CN" sz="1600" b="1" dirty="0">
                  <a:solidFill>
                    <a:schemeClr val="accent1">
                      <a:lumMod val="100000"/>
                    </a:schemeClr>
                  </a:solidFill>
                  <a:ea typeface="微软雅黑" panose="020B0503020204020204" pitchFamily="34" charset="-122"/>
                </a:rPr>
                <a:t>Model Basique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D986AF0E-294D-4630-B58F-41EB7F396614}"/>
                </a:ext>
              </a:extLst>
            </p:cNvPr>
            <p:cNvSpPr txBox="1">
              <a:spLocks/>
            </p:cNvSpPr>
            <p:nvPr/>
          </p:nvSpPr>
          <p:spPr>
            <a:xfrm>
              <a:off x="3923494" y="861098"/>
              <a:ext cx="3962574" cy="643172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marL="228600" indent="-228600" algn="l">
                <a:lnSpc>
                  <a:spcPct val="120000"/>
                </a:lnSpc>
                <a:buAutoNum type="arabicPeriod"/>
              </a:pPr>
              <a:r>
                <a:rPr lang="en-US" altLang="zh-CN" sz="1050" dirty="0" err="1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Contant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 model</a:t>
              </a:r>
            </a:p>
            <a:p>
              <a:pPr marL="228600" indent="-228600" algn="l">
                <a:lnSpc>
                  <a:spcPct val="120000"/>
                </a:lnSpc>
                <a:buAutoNum type="arabicPeriod"/>
              </a:pP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Less expensive</a:t>
              </a:r>
            </a:p>
            <a:p>
              <a:pPr marL="228600" indent="-228600" algn="l">
                <a:lnSpc>
                  <a:spcPct val="120000"/>
                </a:lnSpc>
                <a:buAutoNum type="arabicPeriod"/>
              </a:pP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Most expensive</a:t>
              </a:r>
            </a:p>
            <a:p>
              <a:pPr marL="228600" indent="-228600" algn="l">
                <a:lnSpc>
                  <a:spcPct val="120000"/>
                </a:lnSpc>
                <a:buAutoNum type="arabicPeriod"/>
              </a:pP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Random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C0DFEAF-FAC3-4DAD-84DF-B3C32C6FA4D5}"/>
              </a:ext>
            </a:extLst>
          </p:cNvPr>
          <p:cNvGrpSpPr/>
          <p:nvPr/>
        </p:nvGrpSpPr>
        <p:grpSpPr>
          <a:xfrm>
            <a:off x="4490991" y="2640588"/>
            <a:ext cx="3249361" cy="598762"/>
            <a:chOff x="3943834" y="469292"/>
            <a:chExt cx="4332481" cy="798349"/>
          </a:xfrm>
        </p:grpSpPr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F451451B-6B3C-42AD-877A-DDF4B3A9FF86}"/>
                </a:ext>
              </a:extLst>
            </p:cNvPr>
            <p:cNvSpPr txBox="1"/>
            <p:nvPr/>
          </p:nvSpPr>
          <p:spPr>
            <a:xfrm>
              <a:off x="3943834" y="469292"/>
              <a:ext cx="4332481" cy="47798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  <a:p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  <a:ea typeface="微软雅黑" panose="020B0503020204020204" pitchFamily="34" charset="-122"/>
                </a:rPr>
                <a:t>Siamese network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228782BA-910D-405A-9885-5039B69C5ACA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77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A1EDF3D9-E4E3-4C14-BD43-35DD59F560B1}"/>
              </a:ext>
            </a:extLst>
          </p:cNvPr>
          <p:cNvGrpSpPr/>
          <p:nvPr/>
        </p:nvGrpSpPr>
        <p:grpSpPr>
          <a:xfrm>
            <a:off x="4490991" y="3572127"/>
            <a:ext cx="2971931" cy="422424"/>
            <a:chOff x="3943834" y="704409"/>
            <a:chExt cx="3962574" cy="5632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62A3B6-D6F6-416E-B2AD-7191F724D70A}"/>
                </a:ext>
              </a:extLst>
            </p:cNvPr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 dirty="0">
                  <a:solidFill>
                    <a:schemeClr val="accent3">
                      <a:lumMod val="100000"/>
                    </a:schemeClr>
                  </a:solidFill>
                  <a:ea typeface="微软雅黑" panose="020B0503020204020204" pitchFamily="34" charset="-122"/>
                </a:rPr>
                <a:t>Siamese network with </a:t>
              </a:r>
              <a:r>
                <a:rPr lang="en-US" altLang="zh-CN" sz="1600" b="1" dirty="0" err="1">
                  <a:solidFill>
                    <a:schemeClr val="accent3">
                      <a:lumMod val="100000"/>
                    </a:schemeClr>
                  </a:solidFill>
                  <a:ea typeface="微软雅黑" panose="020B0503020204020204" pitchFamily="34" charset="-122"/>
                </a:rPr>
                <a:t>metadta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CCB062-55CB-4762-9354-163D0B9FF350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77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15" name="Group 19">
            <a:extLst>
              <a:ext uri="{FF2B5EF4-FFF2-40B4-BE49-F238E27FC236}">
                <a16:creationId xmlns:a16="http://schemas.microsoft.com/office/drawing/2014/main" id="{8F38DD29-A819-4167-8BEC-AC098CD847A7}"/>
              </a:ext>
            </a:extLst>
          </p:cNvPr>
          <p:cNvGrpSpPr/>
          <p:nvPr/>
        </p:nvGrpSpPr>
        <p:grpSpPr>
          <a:xfrm>
            <a:off x="4490991" y="4327328"/>
            <a:ext cx="2971931" cy="422424"/>
            <a:chOff x="3943834" y="704409"/>
            <a:chExt cx="3962574" cy="563232"/>
          </a:xfrm>
        </p:grpSpPr>
        <p:sp>
          <p:nvSpPr>
            <p:cNvPr id="16" name="TextBox 20">
              <a:extLst>
                <a:ext uri="{FF2B5EF4-FFF2-40B4-BE49-F238E27FC236}">
                  <a16:creationId xmlns:a16="http://schemas.microsoft.com/office/drawing/2014/main" id="{F40E2A55-1F47-4827-BD8A-A1CC6C0FB558}"/>
                </a:ext>
              </a:extLst>
            </p:cNvPr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 dirty="0" err="1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Emsenble</a:t>
              </a:r>
              <a:r>
                <a:rPr lang="en-US" altLang="zh-CN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méthode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TextBox 21">
              <a:extLst>
                <a:ext uri="{FF2B5EF4-FFF2-40B4-BE49-F238E27FC236}">
                  <a16:creationId xmlns:a16="http://schemas.microsoft.com/office/drawing/2014/main" id="{25548A1A-BEF5-421C-808B-508C21EA67C9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fr-FR" altLang="zh-CN" sz="1050" dirty="0" err="1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LightBM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24" name="图片 1">
            <a:extLst>
              <a:ext uri="{FF2B5EF4-FFF2-40B4-BE49-F238E27FC236}">
                <a16:creationId xmlns:a16="http://schemas.microsoft.com/office/drawing/2014/main" id="{E2F72391-4215-4AD9-9385-54161DA09E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25" name="图片 2">
            <a:extLst>
              <a:ext uri="{FF2B5EF4-FFF2-40B4-BE49-F238E27FC236}">
                <a16:creationId xmlns:a16="http://schemas.microsoft.com/office/drawing/2014/main" id="{5F6DC860-9D4F-4D03-B45B-6EABCE32DE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75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755576" y="-884634"/>
            <a:ext cx="20162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7AA606E-55BA-4291-A73C-EA8DA20FBA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5DD93B0-2C55-451C-92E0-1C06A0DBC7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B81080-7451-478A-9AF5-3E969A91D706}"/>
              </a:ext>
            </a:extLst>
          </p:cNvPr>
          <p:cNvSpPr/>
          <p:nvPr/>
        </p:nvSpPr>
        <p:spPr>
          <a:xfrm>
            <a:off x="1569872" y="190875"/>
            <a:ext cx="676584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F3FFE2-5FA6-4D96-9EDE-645CF3743189}"/>
              </a:ext>
            </a:extLst>
          </p:cNvPr>
          <p:cNvSpPr/>
          <p:nvPr/>
        </p:nvSpPr>
        <p:spPr>
          <a:xfrm>
            <a:off x="1569872" y="1887635"/>
            <a:ext cx="676584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C40DA7-098E-4CD1-B967-EE11A82D259A}"/>
              </a:ext>
            </a:extLst>
          </p:cNvPr>
          <p:cNvSpPr txBox="1"/>
          <p:nvPr/>
        </p:nvSpPr>
        <p:spPr>
          <a:xfrm>
            <a:off x="133100" y="568774"/>
            <a:ext cx="1339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Positive </a:t>
            </a:r>
          </a:p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id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ADE2216-B757-441C-9184-F4CAAF607158}"/>
              </a:ext>
            </a:extLst>
          </p:cNvPr>
          <p:cNvSpPr txBox="1"/>
          <p:nvPr/>
        </p:nvSpPr>
        <p:spPr>
          <a:xfrm>
            <a:off x="0" y="4193133"/>
            <a:ext cx="1605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Negative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id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1363607-30E4-4BF2-8559-8BB23EDB51AB}"/>
              </a:ext>
            </a:extLst>
          </p:cNvPr>
          <p:cNvSpPr txBox="1"/>
          <p:nvPr/>
        </p:nvSpPr>
        <p:spPr>
          <a:xfrm>
            <a:off x="133100" y="2519453"/>
            <a:ext cx="133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id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2890DA-0FC7-49B3-9CE4-D8922BB87A4B}"/>
              </a:ext>
            </a:extLst>
          </p:cNvPr>
          <p:cNvSpPr/>
          <p:nvPr/>
        </p:nvSpPr>
        <p:spPr>
          <a:xfrm>
            <a:off x="1569872" y="3584395"/>
            <a:ext cx="676584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Embedding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E9B9C22-F8A4-4AAA-8E46-E69576143CA4}"/>
              </a:ext>
            </a:extLst>
          </p:cNvPr>
          <p:cNvGrpSpPr/>
          <p:nvPr/>
        </p:nvGrpSpPr>
        <p:grpSpPr>
          <a:xfrm>
            <a:off x="3299416" y="296801"/>
            <a:ext cx="360000" cy="1842901"/>
            <a:chOff x="3401338" y="161824"/>
            <a:chExt cx="360000" cy="18429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4AB632-7858-442F-BE22-62B7D96E930E}"/>
                </a:ext>
              </a:extLst>
            </p:cNvPr>
            <p:cNvSpPr/>
            <p:nvPr/>
          </p:nvSpPr>
          <p:spPr>
            <a:xfrm>
              <a:off x="3401338" y="161824"/>
              <a:ext cx="360000" cy="1113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err="1"/>
                <a:t>Positive_item</a:t>
              </a:r>
              <a:endParaRPr lang="en-US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A5A5163-52B2-4FAE-A36E-BF4E77CA1ECC}"/>
                </a:ext>
              </a:extLst>
            </p:cNvPr>
            <p:cNvSpPr/>
            <p:nvPr/>
          </p:nvSpPr>
          <p:spPr>
            <a:xfrm>
              <a:off x="3401338" y="1284725"/>
              <a:ext cx="36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err="1"/>
                <a:t>User_id</a:t>
              </a:r>
              <a:endParaRPr lang="en-US" sz="1400" dirty="0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A5C26FD-972F-421C-BAC9-91C91B4A98AD}"/>
              </a:ext>
            </a:extLst>
          </p:cNvPr>
          <p:cNvGrpSpPr/>
          <p:nvPr/>
        </p:nvGrpSpPr>
        <p:grpSpPr>
          <a:xfrm>
            <a:off x="3299416" y="2931790"/>
            <a:ext cx="360000" cy="1896904"/>
            <a:chOff x="3401338" y="3075666"/>
            <a:chExt cx="360000" cy="189690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D64E942-6CB6-4A0B-8705-26F392B57C56}"/>
                </a:ext>
              </a:extLst>
            </p:cNvPr>
            <p:cNvSpPr/>
            <p:nvPr/>
          </p:nvSpPr>
          <p:spPr>
            <a:xfrm>
              <a:off x="3401338" y="3075666"/>
              <a:ext cx="36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err="1"/>
                <a:t>User_id</a:t>
              </a:r>
              <a:endParaRPr lang="en-US" sz="14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55BE9B-7C8A-4F10-AF37-192A7DCA8CC3}"/>
                </a:ext>
              </a:extLst>
            </p:cNvPr>
            <p:cNvSpPr/>
            <p:nvPr/>
          </p:nvSpPr>
          <p:spPr>
            <a:xfrm>
              <a:off x="3401338" y="3807155"/>
              <a:ext cx="360000" cy="116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err="1"/>
                <a:t>Negative_item</a:t>
              </a:r>
              <a:endParaRPr lang="en-US" sz="1400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70067-C66D-4E4D-B6CE-F3AD09056D0E}"/>
              </a:ext>
            </a:extLst>
          </p:cNvPr>
          <p:cNvSpPr/>
          <p:nvPr/>
        </p:nvSpPr>
        <p:spPr>
          <a:xfrm>
            <a:off x="4712376" y="3293441"/>
            <a:ext cx="319416" cy="127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68B93C-B850-4D18-A713-F40776CB9C15}"/>
              </a:ext>
            </a:extLst>
          </p:cNvPr>
          <p:cNvSpPr/>
          <p:nvPr/>
        </p:nvSpPr>
        <p:spPr>
          <a:xfrm>
            <a:off x="4712376" y="637327"/>
            <a:ext cx="319416" cy="127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9F85D3-DDDC-4647-B057-182124DC6F54}"/>
              </a:ext>
            </a:extLst>
          </p:cNvPr>
          <p:cNvSpPr txBox="1"/>
          <p:nvPr/>
        </p:nvSpPr>
        <p:spPr>
          <a:xfrm>
            <a:off x="4986496" y="2380519"/>
            <a:ext cx="4157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= max(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negative-positive+margin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506B68-3E0C-4A36-B40E-A6FBFB2BC1A4}"/>
              </a:ext>
            </a:extLst>
          </p:cNvPr>
          <p:cNvSpPr/>
          <p:nvPr/>
        </p:nvSpPr>
        <p:spPr>
          <a:xfrm>
            <a:off x="6204735" y="1137016"/>
            <a:ext cx="172102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Positive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D0BB12-8B90-46E4-8CB7-B6E958C4A169}"/>
              </a:ext>
            </a:extLst>
          </p:cNvPr>
          <p:cNvSpPr/>
          <p:nvPr/>
        </p:nvSpPr>
        <p:spPr>
          <a:xfrm>
            <a:off x="6204735" y="3793130"/>
            <a:ext cx="172102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Negative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F16ADBA-EFE2-4DBD-96F0-F25D703FE7B3}"/>
              </a:ext>
            </a:extLst>
          </p:cNvPr>
          <p:cNvCxnSpPr>
            <a:cxnSpLocks/>
            <a:stCxn id="2" idx="3"/>
            <a:endCxn id="29" idx="1"/>
          </p:cNvCxnSpPr>
          <p:nvPr/>
        </p:nvCxnSpPr>
        <p:spPr>
          <a:xfrm>
            <a:off x="2246456" y="820875"/>
            <a:ext cx="1052960" cy="3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5105470-109F-4727-98B6-5A8718EC6983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 flipV="1">
            <a:off x="2246456" y="1779702"/>
            <a:ext cx="1052960" cy="73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FBFC1BE-9BE6-446E-BA03-F3EEE8AB1BDE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>
            <a:off x="2246456" y="2517635"/>
            <a:ext cx="1052960" cy="7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54BABD3-B7A9-442A-9386-6289F1C7E203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2246456" y="4214395"/>
            <a:ext cx="1052960" cy="3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F6F7E3-6CE5-4513-BE02-F1CE3F8CCA4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720754" y="1275515"/>
            <a:ext cx="991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4350ACA-3ACE-49F8-9ACC-4A358158AF00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5031792" y="1275515"/>
            <a:ext cx="1172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EBF4C7A3-7A10-442A-891C-E5D56CA9F341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5031792" y="3931629"/>
            <a:ext cx="1172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5CD0F2D-9680-49D8-B057-A4F807FA692D}"/>
              </a:ext>
            </a:extLst>
          </p:cNvPr>
          <p:cNvCxnSpPr>
            <a:stCxn id="37" idx="2"/>
            <a:endCxn id="4" idx="0"/>
          </p:cNvCxnSpPr>
          <p:nvPr/>
        </p:nvCxnSpPr>
        <p:spPr>
          <a:xfrm>
            <a:off x="7065248" y="1414015"/>
            <a:ext cx="0" cy="96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FD99578-9F54-4B94-8234-293B7DFEE8D9}"/>
              </a:ext>
            </a:extLst>
          </p:cNvPr>
          <p:cNvCxnSpPr>
            <a:cxnSpLocks/>
            <a:stCxn id="38" idx="0"/>
            <a:endCxn id="4" idx="2"/>
          </p:cNvCxnSpPr>
          <p:nvPr/>
        </p:nvCxnSpPr>
        <p:spPr>
          <a:xfrm flipV="1">
            <a:off x="7065248" y="2719073"/>
            <a:ext cx="0" cy="107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6B48598-E428-4B6B-A528-531C9512E21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720754" y="3931628"/>
            <a:ext cx="9916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DE71435-F506-4ABB-ACE7-273BE2BBCA20}"/>
              </a:ext>
            </a:extLst>
          </p:cNvPr>
          <p:cNvSpPr/>
          <p:nvPr/>
        </p:nvSpPr>
        <p:spPr>
          <a:xfrm>
            <a:off x="2912483" y="-72531"/>
            <a:ext cx="123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concaténer</a:t>
            </a:r>
          </a:p>
        </p:txBody>
      </p:sp>
    </p:spTree>
    <p:extLst>
      <p:ext uri="{BB962C8B-B14F-4D97-AF65-F5344CB8AC3E}">
        <p14:creationId xmlns:p14="http://schemas.microsoft.com/office/powerpoint/2010/main" val="1584931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97AA606E-55BA-4291-A73C-EA8DA20FBA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5DD93B0-2C55-451C-92E0-1C06A0DBC7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B81080-7451-478A-9AF5-3E969A91D706}"/>
              </a:ext>
            </a:extLst>
          </p:cNvPr>
          <p:cNvSpPr/>
          <p:nvPr/>
        </p:nvSpPr>
        <p:spPr>
          <a:xfrm>
            <a:off x="1569872" y="190875"/>
            <a:ext cx="676584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F3FFE2-5FA6-4D96-9EDE-645CF3743189}"/>
              </a:ext>
            </a:extLst>
          </p:cNvPr>
          <p:cNvSpPr/>
          <p:nvPr/>
        </p:nvSpPr>
        <p:spPr>
          <a:xfrm>
            <a:off x="1569872" y="1887635"/>
            <a:ext cx="676584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C40DA7-098E-4CD1-B967-EE11A82D259A}"/>
              </a:ext>
            </a:extLst>
          </p:cNvPr>
          <p:cNvSpPr txBox="1"/>
          <p:nvPr/>
        </p:nvSpPr>
        <p:spPr>
          <a:xfrm>
            <a:off x="133100" y="568774"/>
            <a:ext cx="1339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Positive </a:t>
            </a:r>
          </a:p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id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ADE2216-B757-441C-9184-F4CAAF607158}"/>
              </a:ext>
            </a:extLst>
          </p:cNvPr>
          <p:cNvSpPr txBox="1"/>
          <p:nvPr/>
        </p:nvSpPr>
        <p:spPr>
          <a:xfrm>
            <a:off x="0" y="4193133"/>
            <a:ext cx="1605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Negative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id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1363607-30E4-4BF2-8559-8BB23EDB51AB}"/>
              </a:ext>
            </a:extLst>
          </p:cNvPr>
          <p:cNvSpPr txBox="1"/>
          <p:nvPr/>
        </p:nvSpPr>
        <p:spPr>
          <a:xfrm>
            <a:off x="133100" y="2519453"/>
            <a:ext cx="133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id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2890DA-0FC7-49B3-9CE4-D8922BB87A4B}"/>
              </a:ext>
            </a:extLst>
          </p:cNvPr>
          <p:cNvSpPr/>
          <p:nvPr/>
        </p:nvSpPr>
        <p:spPr>
          <a:xfrm>
            <a:off x="1569872" y="3584395"/>
            <a:ext cx="676584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Embedding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E9B9C22-F8A4-4AAA-8E46-E69576143CA4}"/>
              </a:ext>
            </a:extLst>
          </p:cNvPr>
          <p:cNvGrpSpPr/>
          <p:nvPr/>
        </p:nvGrpSpPr>
        <p:grpSpPr>
          <a:xfrm>
            <a:off x="3299416" y="1382561"/>
            <a:ext cx="360000" cy="1342275"/>
            <a:chOff x="3401338" y="662450"/>
            <a:chExt cx="360000" cy="134227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4AB632-7858-442F-BE22-62B7D96E930E}"/>
                </a:ext>
              </a:extLst>
            </p:cNvPr>
            <p:cNvSpPr/>
            <p:nvPr/>
          </p:nvSpPr>
          <p:spPr>
            <a:xfrm>
              <a:off x="3401338" y="662450"/>
              <a:ext cx="360000" cy="612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Item+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A5A5163-52B2-4FAE-A36E-BF4E77CA1ECC}"/>
                </a:ext>
              </a:extLst>
            </p:cNvPr>
            <p:cNvSpPr/>
            <p:nvPr/>
          </p:nvSpPr>
          <p:spPr>
            <a:xfrm>
              <a:off x="3401338" y="1284725"/>
              <a:ext cx="36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User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A5C26FD-972F-421C-BAC9-91C91B4A98AD}"/>
              </a:ext>
            </a:extLst>
          </p:cNvPr>
          <p:cNvGrpSpPr/>
          <p:nvPr/>
        </p:nvGrpSpPr>
        <p:grpSpPr>
          <a:xfrm>
            <a:off x="3299416" y="2886914"/>
            <a:ext cx="360000" cy="1098361"/>
            <a:chOff x="3401338" y="3289674"/>
            <a:chExt cx="360000" cy="109836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D64E942-6CB6-4A0B-8705-26F392B57C56}"/>
                </a:ext>
              </a:extLst>
            </p:cNvPr>
            <p:cNvSpPr/>
            <p:nvPr/>
          </p:nvSpPr>
          <p:spPr>
            <a:xfrm>
              <a:off x="3401338" y="3289674"/>
              <a:ext cx="360000" cy="505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User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55BE9B-7C8A-4F10-AF37-192A7DCA8CC3}"/>
                </a:ext>
              </a:extLst>
            </p:cNvPr>
            <p:cNvSpPr/>
            <p:nvPr/>
          </p:nvSpPr>
          <p:spPr>
            <a:xfrm>
              <a:off x="3401338" y="3807155"/>
              <a:ext cx="360000" cy="580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item--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70067-C66D-4E4D-B6CE-F3AD09056D0E}"/>
              </a:ext>
            </a:extLst>
          </p:cNvPr>
          <p:cNvSpPr/>
          <p:nvPr/>
        </p:nvSpPr>
        <p:spPr>
          <a:xfrm>
            <a:off x="4712376" y="3293441"/>
            <a:ext cx="319416" cy="127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68B93C-B850-4D18-A713-F40776CB9C15}"/>
              </a:ext>
            </a:extLst>
          </p:cNvPr>
          <p:cNvSpPr/>
          <p:nvPr/>
        </p:nvSpPr>
        <p:spPr>
          <a:xfrm>
            <a:off x="4712376" y="637327"/>
            <a:ext cx="319416" cy="127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9F85D3-DDDC-4647-B057-182124DC6F54}"/>
              </a:ext>
            </a:extLst>
          </p:cNvPr>
          <p:cNvSpPr txBox="1"/>
          <p:nvPr/>
        </p:nvSpPr>
        <p:spPr>
          <a:xfrm>
            <a:off x="4986496" y="2380519"/>
            <a:ext cx="4157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= max(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negative-positive+margin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506B68-3E0C-4A36-B40E-A6FBFB2BC1A4}"/>
              </a:ext>
            </a:extLst>
          </p:cNvPr>
          <p:cNvSpPr/>
          <p:nvPr/>
        </p:nvSpPr>
        <p:spPr>
          <a:xfrm>
            <a:off x="6204735" y="1137016"/>
            <a:ext cx="172102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Positive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D0BB12-8B90-46E4-8CB7-B6E958C4A169}"/>
              </a:ext>
            </a:extLst>
          </p:cNvPr>
          <p:cNvSpPr/>
          <p:nvPr/>
        </p:nvSpPr>
        <p:spPr>
          <a:xfrm>
            <a:off x="6204735" y="3793130"/>
            <a:ext cx="172102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Negative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F16ADBA-EFE2-4DBD-96F0-F25D703FE7B3}"/>
              </a:ext>
            </a:extLst>
          </p:cNvPr>
          <p:cNvCxnSpPr>
            <a:cxnSpLocks/>
            <a:stCxn id="2" idx="3"/>
            <a:endCxn id="29" idx="1"/>
          </p:cNvCxnSpPr>
          <p:nvPr/>
        </p:nvCxnSpPr>
        <p:spPr>
          <a:xfrm>
            <a:off x="2246456" y="820875"/>
            <a:ext cx="1052960" cy="86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5105470-109F-4727-98B6-5A8718EC6983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 flipV="1">
            <a:off x="2246456" y="2364836"/>
            <a:ext cx="1052960" cy="15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FBFC1BE-9BE6-446E-BA03-F3EEE8AB1BDE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2246456" y="2517635"/>
            <a:ext cx="1052960" cy="6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54BABD3-B7A9-442A-9386-6289F1C7E203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2246456" y="3694835"/>
            <a:ext cx="1052960" cy="51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F6F7E3-6CE5-4513-BE02-F1CE3F8CCA4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720754" y="1254967"/>
            <a:ext cx="991622" cy="2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4350ACA-3ACE-49F8-9ACC-4A358158AF00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5031792" y="1275515"/>
            <a:ext cx="1172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EBF4C7A3-7A10-442A-891C-E5D56CA9F341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5031792" y="3931629"/>
            <a:ext cx="1172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5CD0F2D-9680-49D8-B057-A4F807FA692D}"/>
              </a:ext>
            </a:extLst>
          </p:cNvPr>
          <p:cNvCxnSpPr>
            <a:stCxn id="37" idx="2"/>
            <a:endCxn id="4" idx="0"/>
          </p:cNvCxnSpPr>
          <p:nvPr/>
        </p:nvCxnSpPr>
        <p:spPr>
          <a:xfrm>
            <a:off x="7065248" y="1414015"/>
            <a:ext cx="0" cy="96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FD99578-9F54-4B94-8234-293B7DFEE8D9}"/>
              </a:ext>
            </a:extLst>
          </p:cNvPr>
          <p:cNvCxnSpPr>
            <a:cxnSpLocks/>
            <a:stCxn id="38" idx="0"/>
            <a:endCxn id="4" idx="2"/>
          </p:cNvCxnSpPr>
          <p:nvPr/>
        </p:nvCxnSpPr>
        <p:spPr>
          <a:xfrm flipV="1">
            <a:off x="7065248" y="2719073"/>
            <a:ext cx="0" cy="107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6B48598-E428-4B6B-A528-531C9512E21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720754" y="3931628"/>
            <a:ext cx="9916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486602-DE09-4DD8-9EB0-91204788CB88}"/>
              </a:ext>
            </a:extLst>
          </p:cNvPr>
          <p:cNvSpPr/>
          <p:nvPr/>
        </p:nvSpPr>
        <p:spPr>
          <a:xfrm>
            <a:off x="3299087" y="531853"/>
            <a:ext cx="360000" cy="83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400" dirty="0" err="1"/>
              <a:t>Metadata</a:t>
            </a:r>
            <a:endParaRPr lang="fr-FR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804B49-8A48-4AE6-888B-C356D35E1671}"/>
              </a:ext>
            </a:extLst>
          </p:cNvPr>
          <p:cNvSpPr/>
          <p:nvPr/>
        </p:nvSpPr>
        <p:spPr>
          <a:xfrm>
            <a:off x="3299416" y="3985056"/>
            <a:ext cx="360000" cy="83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400" dirty="0" err="1"/>
              <a:t>Metadata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7074A-2512-423C-B26A-E6D15F0A6128}"/>
              </a:ext>
            </a:extLst>
          </p:cNvPr>
          <p:cNvSpPr/>
          <p:nvPr/>
        </p:nvSpPr>
        <p:spPr>
          <a:xfrm>
            <a:off x="2890259" y="13934"/>
            <a:ext cx="123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concaténer</a:t>
            </a:r>
          </a:p>
        </p:txBody>
      </p:sp>
    </p:spTree>
    <p:extLst>
      <p:ext uri="{BB962C8B-B14F-4D97-AF65-F5344CB8AC3E}">
        <p14:creationId xmlns:p14="http://schemas.microsoft.com/office/powerpoint/2010/main" val="953290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97AA606E-55BA-4291-A73C-EA8DA20FBA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5DD93B0-2C55-451C-92E0-1C06A0DBC7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52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97AA606E-55BA-4291-A73C-EA8DA20FBA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4580479" y="36322"/>
            <a:ext cx="6855716" cy="599634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5DD93B0-2C55-451C-92E0-1C06A0DBC7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187267" y="-2196181"/>
            <a:ext cx="6855716" cy="5996349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67B3E5A-F637-460B-85B8-987DAAA6E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29277"/>
              </p:ext>
            </p:extLst>
          </p:nvPr>
        </p:nvGraphicFramePr>
        <p:xfrm>
          <a:off x="323528" y="412445"/>
          <a:ext cx="8280922" cy="431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725">
                  <a:extLst>
                    <a:ext uri="{9D8B030D-6E8A-4147-A177-3AD203B41FA5}">
                      <a16:colId xmlns:a16="http://schemas.microsoft.com/office/drawing/2014/main" val="2305816367"/>
                    </a:ext>
                  </a:extLst>
                </a:gridCol>
                <a:gridCol w="1064725">
                  <a:extLst>
                    <a:ext uri="{9D8B030D-6E8A-4147-A177-3AD203B41FA5}">
                      <a16:colId xmlns:a16="http://schemas.microsoft.com/office/drawing/2014/main" val="4206703947"/>
                    </a:ext>
                  </a:extLst>
                </a:gridCol>
                <a:gridCol w="768934">
                  <a:extLst>
                    <a:ext uri="{9D8B030D-6E8A-4147-A177-3AD203B41FA5}">
                      <a16:colId xmlns:a16="http://schemas.microsoft.com/office/drawing/2014/main" val="81805028"/>
                    </a:ext>
                  </a:extLst>
                </a:gridCol>
                <a:gridCol w="768934">
                  <a:extLst>
                    <a:ext uri="{9D8B030D-6E8A-4147-A177-3AD203B41FA5}">
                      <a16:colId xmlns:a16="http://schemas.microsoft.com/office/drawing/2014/main" val="1044582496"/>
                    </a:ext>
                  </a:extLst>
                </a:gridCol>
                <a:gridCol w="768934">
                  <a:extLst>
                    <a:ext uri="{9D8B030D-6E8A-4147-A177-3AD203B41FA5}">
                      <a16:colId xmlns:a16="http://schemas.microsoft.com/office/drawing/2014/main" val="3542125921"/>
                    </a:ext>
                  </a:extLst>
                </a:gridCol>
                <a:gridCol w="768934">
                  <a:extLst>
                    <a:ext uri="{9D8B030D-6E8A-4147-A177-3AD203B41FA5}">
                      <a16:colId xmlns:a16="http://schemas.microsoft.com/office/drawing/2014/main" val="1414629412"/>
                    </a:ext>
                  </a:extLst>
                </a:gridCol>
                <a:gridCol w="768934">
                  <a:extLst>
                    <a:ext uri="{9D8B030D-6E8A-4147-A177-3AD203B41FA5}">
                      <a16:colId xmlns:a16="http://schemas.microsoft.com/office/drawing/2014/main" val="1621069164"/>
                    </a:ext>
                  </a:extLst>
                </a:gridCol>
                <a:gridCol w="768934">
                  <a:extLst>
                    <a:ext uri="{9D8B030D-6E8A-4147-A177-3AD203B41FA5}">
                      <a16:colId xmlns:a16="http://schemas.microsoft.com/office/drawing/2014/main" val="836615098"/>
                    </a:ext>
                  </a:extLst>
                </a:gridCol>
                <a:gridCol w="768934">
                  <a:extLst>
                    <a:ext uri="{9D8B030D-6E8A-4147-A177-3AD203B41FA5}">
                      <a16:colId xmlns:a16="http://schemas.microsoft.com/office/drawing/2014/main" val="323024554"/>
                    </a:ext>
                  </a:extLst>
                </a:gridCol>
                <a:gridCol w="768934">
                  <a:extLst>
                    <a:ext uri="{9D8B030D-6E8A-4147-A177-3AD203B41FA5}">
                      <a16:colId xmlns:a16="http://schemas.microsoft.com/office/drawing/2014/main" val="1296771693"/>
                    </a:ext>
                  </a:extLst>
                </a:gridCol>
              </a:tblGrid>
              <a:tr h="320428">
                <a:tc>
                  <a:txBody>
                    <a:bodyPr/>
                    <a:lstStyle/>
                    <a:p>
                      <a:r>
                        <a:rPr lang="fr-FR" sz="11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100"/>
                        <a:t>RUN 1 </a:t>
                      </a:r>
                      <a:endParaRPr lang="fr-F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100"/>
                        <a:t>RUN 2 </a:t>
                      </a:r>
                      <a:endParaRPr lang="fr-F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100"/>
                        <a:t>RUN 3</a:t>
                      </a:r>
                      <a:endParaRPr lang="fr-F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100"/>
                        <a:t>Total</a:t>
                      </a:r>
                      <a:endParaRPr lang="fr-F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88617"/>
                  </a:ext>
                </a:extLst>
              </a:tr>
              <a:tr h="320428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Take Rate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Reward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Take Rate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Reward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Take Rate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Reward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Take Raate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Reward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77378"/>
                  </a:ext>
                </a:extLst>
              </a:tr>
              <a:tr h="320428">
                <a:tc gridSpan="2">
                  <a:txBody>
                    <a:bodyPr/>
                    <a:lstStyle/>
                    <a:p>
                      <a:r>
                        <a:rPr lang="fr-FR" sz="1100"/>
                        <a:t>Constant</a:t>
                      </a:r>
                      <a:endParaRPr lang="fr-F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0.337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202.64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:0.255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107.58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0.265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147.58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0.285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152.60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14706"/>
                  </a:ext>
                </a:extLst>
              </a:tr>
              <a:tr h="320428">
                <a:tc gridSpan="2">
                  <a:txBody>
                    <a:bodyPr/>
                    <a:lstStyle/>
                    <a:p>
                      <a:r>
                        <a:rPr lang="fr-FR" sz="1100"/>
                        <a:t>Most Expensive</a:t>
                      </a:r>
                      <a:endParaRPr lang="fr-F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0,302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147.05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0,231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75.47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0,177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73.46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38515"/>
                  </a:ext>
                </a:extLst>
              </a:tr>
              <a:tr h="320428">
                <a:tc gridSpan="2">
                  <a:txBody>
                    <a:bodyPr/>
                    <a:lstStyle/>
                    <a:p>
                      <a:r>
                        <a:rPr lang="fr-FR" sz="1100"/>
                        <a:t>Less expensive</a:t>
                      </a:r>
                      <a:endParaRPr lang="fr-F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0.128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96.53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0.227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:85.68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0.268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130.97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0.2076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104.39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71190"/>
                  </a:ext>
                </a:extLst>
              </a:tr>
              <a:tr h="320428">
                <a:tc gridSpan="2">
                  <a:txBody>
                    <a:bodyPr/>
                    <a:lstStyle/>
                    <a:p>
                      <a:r>
                        <a:rPr lang="fr-FR" sz="1100" dirty="0" err="1"/>
                        <a:t>Random</a:t>
                      </a:r>
                      <a:r>
                        <a:rPr lang="fr-FR" sz="1100" dirty="0"/>
                        <a:t> Value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135.891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0.304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120.987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0.222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144.2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0.2536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133.69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45035"/>
                  </a:ext>
                </a:extLst>
              </a:tr>
              <a:tr h="52765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/>
                        <a:t>Siamese</a:t>
                      </a:r>
                      <a:r>
                        <a:rPr lang="fr-FR" sz="1100" dirty="0"/>
                        <a:t> network</a:t>
                      </a:r>
                    </a:p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Offlie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0.305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181.7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0.221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88.06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0.231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85.18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118.31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23071"/>
                  </a:ext>
                </a:extLst>
              </a:tr>
              <a:tr h="359237"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Online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0.317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142.67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0.224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100.87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0.326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88.98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0.2586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110.843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397911"/>
                  </a:ext>
                </a:extLst>
              </a:tr>
              <a:tr h="32042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/>
                        <a:t>Siamese network</a:t>
                      </a:r>
                    </a:p>
                    <a:p>
                      <a:r>
                        <a:rPr lang="fr-FR" sz="1100"/>
                        <a:t>With metadata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/>
                        <a:t>Offline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151.128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22.27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52544"/>
                  </a:ext>
                </a:extLst>
              </a:tr>
              <a:tr h="320428"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Online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0.19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73.71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0.269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111.475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0.287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118.180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0.248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101.12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599715"/>
                  </a:ext>
                </a:extLst>
              </a:tr>
              <a:tr h="320428">
                <a:tc rowSpan="2">
                  <a:txBody>
                    <a:bodyPr/>
                    <a:lstStyle/>
                    <a:p>
                      <a:r>
                        <a:rPr lang="fr-FR" sz="1100" dirty="0" err="1"/>
                        <a:t>Siamese</a:t>
                      </a:r>
                      <a:r>
                        <a:rPr lang="fr-FR" sz="1100" dirty="0"/>
                        <a:t> network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Offline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0.22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118.64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0.269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134.1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0.305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168.64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0.264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140.4686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75568"/>
                  </a:ext>
                </a:extLst>
              </a:tr>
              <a:tr h="320428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Online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0.314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174.89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0.251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131.26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:0.293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187.50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0.286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164.55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2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70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E8FA05-00CA-4E8A-A206-FDBBDE1B66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87">
            <a:off x="-2294788" y="50967"/>
            <a:ext cx="6855716" cy="59963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7E2528-3EDD-498D-A5CF-BF7B945E85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270267" y="-1506546"/>
            <a:ext cx="6855716" cy="59963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C3954C6-5AA5-453E-B541-2BCED1831675}"/>
              </a:ext>
            </a:extLst>
          </p:cNvPr>
          <p:cNvSpPr/>
          <p:nvPr/>
        </p:nvSpPr>
        <p:spPr>
          <a:xfrm>
            <a:off x="2987824" y="1131590"/>
            <a:ext cx="37158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endParaRPr lang="zh-CN" altLang="en-US" sz="8000" spc="3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384B3-0D0E-48F4-BCED-5249F9DAA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309" y="2873205"/>
            <a:ext cx="45340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年终总结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新年计划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述职报告  工作汇报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09E00A4F-9D85-4634-933E-717B0E82D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410" y="2196097"/>
            <a:ext cx="504180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演示完毕 谢谢欣赏</a:t>
            </a: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9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风格工作总结汇报PPT模板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48BB7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8BB7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276</Words>
  <Application>Microsoft Office PowerPoint</Application>
  <PresentationFormat>Affichage à l'écran (16:9)</PresentationFormat>
  <Paragraphs>171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微软雅黑</vt:lpstr>
      <vt:lpstr>Agency FB</vt:lpstr>
      <vt:lpstr>Arial</vt:lpstr>
      <vt:lpstr>Calibri</vt:lpstr>
      <vt:lpstr>Impact</vt:lpstr>
      <vt:lpstr>第一PPT，www.1ppt.com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方达 朱</cp:lastModifiedBy>
  <cp:revision>20</cp:revision>
  <dcterms:created xsi:type="dcterms:W3CDTF">2015-12-11T17:46:17Z</dcterms:created>
  <dcterms:modified xsi:type="dcterms:W3CDTF">2019-02-27T16:30:30Z</dcterms:modified>
  <cp:category/>
</cp:coreProperties>
</file>