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2"/>
  </p:notesMasterIdLst>
  <p:sldIdLst>
    <p:sldId id="260" r:id="rId4"/>
    <p:sldId id="289" r:id="rId5"/>
    <p:sldId id="269" r:id="rId6"/>
    <p:sldId id="270" r:id="rId7"/>
    <p:sldId id="268" r:id="rId8"/>
    <p:sldId id="285" r:id="rId9"/>
    <p:sldId id="286" r:id="rId10"/>
    <p:sldId id="287" r:id="rId11"/>
    <p:sldId id="278" r:id="rId12"/>
    <p:sldId id="292" r:id="rId13"/>
    <p:sldId id="294" r:id="rId14"/>
    <p:sldId id="295" r:id="rId15"/>
    <p:sldId id="296" r:id="rId16"/>
    <p:sldId id="293" r:id="rId17"/>
    <p:sldId id="291" r:id="rId18"/>
    <p:sldId id="297" r:id="rId19"/>
    <p:sldId id="298" r:id="rId20"/>
    <p:sldId id="300" r:id="rId21"/>
    <p:sldId id="302" r:id="rId22"/>
    <p:sldId id="303" r:id="rId23"/>
    <p:sldId id="304" r:id="rId24"/>
    <p:sldId id="305" r:id="rId25"/>
    <p:sldId id="336" r:id="rId26"/>
    <p:sldId id="299" r:id="rId27"/>
    <p:sldId id="308" r:id="rId28"/>
    <p:sldId id="309" r:id="rId29"/>
    <p:sldId id="277" r:id="rId30"/>
    <p:sldId id="322" r:id="rId31"/>
    <p:sldId id="323" r:id="rId32"/>
    <p:sldId id="327" r:id="rId33"/>
    <p:sldId id="328" r:id="rId34"/>
    <p:sldId id="329" r:id="rId35"/>
    <p:sldId id="324" r:id="rId36"/>
    <p:sldId id="321" r:id="rId37"/>
    <p:sldId id="330" r:id="rId38"/>
    <p:sldId id="331" r:id="rId39"/>
    <p:sldId id="334" r:id="rId40"/>
    <p:sldId id="333" r:id="rId41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72128" y="2210062"/>
            <a:ext cx="5999746" cy="127158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07860" y="1631950"/>
            <a:ext cx="2136140" cy="90551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圆角矩形 5"/>
          <p:cNvSpPr/>
          <p:nvPr/>
        </p:nvSpPr>
        <p:spPr>
          <a:xfrm>
            <a:off x="0" y="2963545"/>
            <a:ext cx="2136140" cy="90551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矩形 7"/>
          <p:cNvSpPr/>
          <p:nvPr/>
        </p:nvSpPr>
        <p:spPr>
          <a:xfrm>
            <a:off x="2586355" y="2339340"/>
            <a:ext cx="3971925" cy="11328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CN" altLang="en-US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基于自制数据结构的</a:t>
            </a:r>
            <a:endParaRPr lang="zh-CN" altLang="en-US" sz="3300" b="1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  <a:p>
            <a:pPr algn="ctr"/>
            <a:r>
              <a:rPr lang="zh-CN" altLang="en-US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高中学校</a:t>
            </a:r>
            <a:r>
              <a:rPr lang="zh-CN" altLang="en-US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管理系统</a:t>
            </a:r>
            <a:endParaRPr lang="zh-CN" altLang="en-US" sz="3300" b="1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161030" y="3683000"/>
            <a:ext cx="2821305" cy="1813573"/>
            <a:chOff x="4214780" y="3825148"/>
            <a:chExt cx="3714415" cy="689702"/>
          </a:xfrm>
        </p:grpSpPr>
        <p:sp>
          <p:nvSpPr>
            <p:cNvPr id="20" name="圆角矩形 19"/>
            <p:cNvSpPr/>
            <p:nvPr/>
          </p:nvSpPr>
          <p:spPr>
            <a:xfrm>
              <a:off x="4214780" y="3825148"/>
              <a:ext cx="3714415" cy="689702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336002" y="3863545"/>
              <a:ext cx="3520460" cy="610488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l"/>
              <a:r>
                <a:rPr lang="en-US" altLang="zh-CN" sz="21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61523113 </a:t>
              </a:r>
              <a:r>
                <a:rPr lang="zh-CN" altLang="en-US" sz="21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朱飞宇</a:t>
              </a:r>
              <a:endPara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  <a:p>
              <a:pPr algn="l"/>
              <a:r>
                <a:rPr lang="en-US" altLang="zh-CN" sz="21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61523436 </a:t>
              </a:r>
              <a:r>
                <a:rPr lang="zh-CN" altLang="en-US" sz="21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尹康</a:t>
              </a:r>
              <a:endPara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  <a:p>
              <a:pPr algn="l"/>
              <a:r>
                <a:rPr lang="en-US" altLang="zh-CN" sz="21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61523435 </a:t>
              </a:r>
              <a:r>
                <a:rPr lang="zh-CN" altLang="en-US" sz="21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王昕</a:t>
              </a:r>
              <a:r>
                <a:rPr lang="zh-CN" altLang="en-US" sz="21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杰</a:t>
              </a:r>
              <a:endPara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5" grpId="0" bldLvl="0" animBg="1"/>
      <p:bldP spid="6" grpId="0" bldLvl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257300"/>
            <a:ext cx="9103995" cy="53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052830"/>
            <a:ext cx="8820785" cy="569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196975"/>
            <a:ext cx="9118600" cy="543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052830"/>
            <a:ext cx="8248650" cy="3352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2025" y="4554220"/>
            <a:ext cx="677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在构造函数中读取数据，在析构函数写入</a:t>
            </a:r>
            <a:r>
              <a:rPr lang="zh-CN" altLang="en-US"/>
              <a:t>数据；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946150"/>
            <a:ext cx="6358255" cy="168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2752725"/>
            <a:ext cx="8214360" cy="403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772920"/>
            <a:ext cx="8820150" cy="488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2830"/>
            <a:ext cx="8270240" cy="5692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0745" y="484505"/>
            <a:ext cx="2905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对学生信息的增删查</a:t>
            </a:r>
            <a:r>
              <a:rPr lang="en-US" altLang="zh-CN"/>
              <a:t>(</a:t>
            </a:r>
            <a:r>
              <a:rPr lang="zh-CN" altLang="en-US"/>
              <a:t>改类似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655570" y="5815330"/>
            <a:ext cx="4292600" cy="1034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先通过外面两层的</a:t>
            </a:r>
            <a:r>
              <a:rPr lang="en-US" altLang="zh-CN"/>
              <a:t>myhash_map</a:t>
            </a:r>
            <a:r>
              <a:rPr lang="zh-CN" altLang="en-US"/>
              <a:t>缩小查找范围</a:t>
            </a:r>
            <a:r>
              <a:rPr lang="en-US" altLang="zh-CN"/>
              <a:t>(</a:t>
            </a:r>
            <a:r>
              <a:rPr lang="zh-CN" altLang="en-US"/>
              <a:t>确定学生年级与选科</a:t>
            </a:r>
            <a:r>
              <a:rPr lang="en-US" altLang="zh-CN"/>
              <a:t>)</a:t>
            </a:r>
            <a:r>
              <a:rPr lang="zh-CN" altLang="en-US"/>
              <a:t>，再遍历对应的</a:t>
            </a:r>
            <a:r>
              <a:rPr lang="en-US" altLang="zh-CN"/>
              <a:t>myvector</a:t>
            </a:r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83480" y="2955925"/>
            <a:ext cx="3188335" cy="745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通过一元谓词和</a:t>
            </a:r>
            <a:r>
              <a:rPr lang="en-US" altLang="zh-CN"/>
              <a:t>lambda</a:t>
            </a:r>
            <a:r>
              <a:rPr lang="zh-CN" altLang="en-US"/>
              <a:t>表达式作为删除对应学生的条件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186045" y="2178685"/>
            <a:ext cx="2553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尾插法和</a:t>
            </a:r>
            <a:r>
              <a:rPr lang="en-US" altLang="zh-CN"/>
              <a:t>move</a:t>
            </a:r>
            <a:r>
              <a:rPr lang="zh-CN" altLang="en-US"/>
              <a:t>结构体，提高</a:t>
            </a:r>
            <a:r>
              <a:rPr lang="zh-CN" altLang="en-US"/>
              <a:t>效率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1341120"/>
            <a:ext cx="8352790" cy="4501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0790" y="990600"/>
            <a:ext cx="390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</a:t>
            </a:r>
            <a:r>
              <a:rPr lang="en-US" altLang="zh-CN"/>
              <a:t>(</a:t>
            </a:r>
            <a:r>
              <a:rPr lang="zh-CN" altLang="en-US"/>
              <a:t>可以指定修改的学生最大数量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03680" y="6134100"/>
            <a:ext cx="6164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对</a:t>
            </a:r>
            <a:r>
              <a:rPr lang="en-US" altLang="zh-CN"/>
              <a:t>teacher</a:t>
            </a:r>
            <a:r>
              <a:rPr lang="zh-CN" altLang="en-US"/>
              <a:t>信息的增删改查和对</a:t>
            </a:r>
            <a:r>
              <a:rPr lang="en-US" altLang="zh-CN"/>
              <a:t>teacher</a:t>
            </a:r>
            <a:r>
              <a:rPr lang="zh-CN" altLang="en-US"/>
              <a:t>文件的读取与之类似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36925" y="2657475"/>
            <a:ext cx="4115435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用另一个自定义容器存储一个自定义容器的</a:t>
            </a:r>
            <a:r>
              <a:rPr lang="zh-CN" altLang="en-US"/>
              <a:t>指针；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835" y="1296670"/>
            <a:ext cx="9155430" cy="500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60085" y="240601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052830"/>
            <a:ext cx="5142865" cy="2553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3357245"/>
            <a:ext cx="6456045" cy="34029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69290" y="3097530"/>
            <a:ext cx="2102485" cy="43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>
            <a:off x="2797175" y="3025775"/>
            <a:ext cx="550545" cy="547370"/>
          </a:xfrm>
          <a:prstGeom prst="curvedConnector3">
            <a:avLst>
              <a:gd name="adj1" fmla="val 5005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38569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10" y="512445"/>
            <a:ext cx="2303780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0.</a:t>
            </a:r>
            <a:r>
              <a:rPr lang="zh-CN" altLang="en-US" sz="2400">
                <a:sym typeface="+mn-ea"/>
              </a:rPr>
              <a:t>分工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2835" y="1259205"/>
            <a:ext cx="7045960" cy="5547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朱飞宇：负责数据结构</a:t>
            </a:r>
            <a:r>
              <a:rPr lang="en-US" altLang="zh-CN"/>
              <a:t>myvector</a:t>
            </a:r>
            <a:r>
              <a:rPr lang="zh-CN" altLang="en-US"/>
              <a:t>，</a:t>
            </a:r>
            <a:r>
              <a:rPr lang="en-US" altLang="zh-CN"/>
              <a:t>myhashmap</a:t>
            </a:r>
            <a:r>
              <a:rPr lang="zh-CN" altLang="en-US"/>
              <a:t>，</a:t>
            </a:r>
            <a:r>
              <a:rPr lang="en-US" altLang="zh-CN"/>
              <a:t>myarray</a:t>
            </a:r>
            <a:r>
              <a:rPr lang="zh-CN" altLang="en-US"/>
              <a:t>和排序算法的制作，</a:t>
            </a:r>
            <a:r>
              <a:rPr lang="zh-CN" altLang="en-US"/>
              <a:t>搭建person类，所有人员的基类;</a:t>
            </a:r>
            <a:endParaRPr lang="zh-CN" altLang="en-US"/>
          </a:p>
          <a:p>
            <a:r>
              <a:rPr lang="zh-CN" altLang="en-US"/>
              <a:t>teacher类，教师类，继承自person类;</a:t>
            </a:r>
            <a:endParaRPr lang="zh-CN" altLang="en-US"/>
          </a:p>
          <a:p>
            <a:r>
              <a:rPr lang="zh-CN" altLang="en-US"/>
              <a:t>student类，学生类，继承自person类;</a:t>
            </a:r>
            <a:endParaRPr lang="zh-CN" altLang="en-US"/>
          </a:p>
          <a:p>
            <a:r>
              <a:rPr lang="zh-CN" altLang="en-US"/>
              <a:t>school类，学校类，包含学生和老师等，用myvector和myhash_map实现的聚合类;</a:t>
            </a:r>
            <a:endParaRPr lang="zh-CN" altLang="en-US"/>
          </a:p>
          <a:p>
            <a:r>
              <a:rPr lang="zh-CN" altLang="en-US"/>
              <a:t>stuwithscore类，用于存放学生信息和成绩的结构体;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tudentscore类，用于存放学生的成绩的</a:t>
            </a:r>
            <a:r>
              <a:rPr lang="zh-CN" altLang="en-US"/>
              <a:t>聚合类;</a:t>
            </a:r>
            <a:endParaRPr lang="zh-CN" altLang="en-US"/>
          </a:p>
          <a:p>
            <a:r>
              <a:rPr lang="zh-CN" altLang="en-US"/>
              <a:t>scoreanalysis类，用于分析学生的成绩的</a:t>
            </a:r>
            <a:r>
              <a:rPr lang="zh-CN" altLang="en-US"/>
              <a:t>聚合类;</a:t>
            </a:r>
            <a:endParaRPr lang="zh-CN" altLang="en-US"/>
          </a:p>
          <a:p>
            <a:r>
              <a:rPr lang="zh-CN" altLang="en-US"/>
              <a:t>并负责拼接其他两位组员的</a:t>
            </a:r>
            <a:r>
              <a:rPr lang="zh-CN" altLang="en-US"/>
              <a:t>成果；</a:t>
            </a:r>
            <a:endParaRPr lang="zh-CN" altLang="en-US"/>
          </a:p>
          <a:p>
            <a:r>
              <a:rPr lang="zh-CN" altLang="en-US"/>
              <a:t>尹康：以朱飞宇的</a:t>
            </a:r>
            <a:r>
              <a:rPr lang="en-US" altLang="zh-CN"/>
              <a:t>myhash_map</a:t>
            </a:r>
            <a:r>
              <a:rPr lang="zh-CN" altLang="en-US"/>
              <a:t>为基础制作密码</a:t>
            </a:r>
            <a:r>
              <a:rPr lang="zh-CN" altLang="en-US"/>
              <a:t>系统；</a:t>
            </a:r>
            <a:endParaRPr lang="zh-CN" altLang="en-US"/>
          </a:p>
          <a:p>
            <a:r>
              <a:rPr lang="zh-CN" altLang="en-US"/>
              <a:t>王昕杰：负责将成绩分析</a:t>
            </a:r>
            <a:r>
              <a:rPr lang="zh-CN" altLang="en-US"/>
              <a:t>图像化；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640" y="1125220"/>
            <a:ext cx="9070975" cy="5031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7720" y="1186815"/>
            <a:ext cx="204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</a:t>
            </a:r>
            <a:r>
              <a:rPr lang="zh-CN" altLang="en-US"/>
              <a:t>辅助函数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1125220"/>
            <a:ext cx="9130030" cy="4715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15765" y="825500"/>
            <a:ext cx="3668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将重复的学号</a:t>
            </a:r>
            <a:r>
              <a:rPr lang="en-US" altLang="zh-CN"/>
              <a:t>(id)</a:t>
            </a:r>
            <a:r>
              <a:rPr lang="zh-CN" altLang="en-US"/>
              <a:t>相同</a:t>
            </a:r>
            <a:r>
              <a:rPr lang="en-US" altLang="zh-CN"/>
              <a:t>(</a:t>
            </a:r>
            <a:r>
              <a:rPr lang="zh-CN" altLang="en-US"/>
              <a:t>而分数不同的）</a:t>
            </a:r>
            <a:r>
              <a:rPr lang="en-US" altLang="zh-CN"/>
              <a:t>stuwithscore</a:t>
            </a:r>
            <a:r>
              <a:rPr lang="zh-CN" altLang="en-US"/>
              <a:t>放在同一个</a:t>
            </a:r>
            <a:r>
              <a:rPr lang="en-US" altLang="zh-CN"/>
              <a:t>myvector</a:t>
            </a:r>
            <a:r>
              <a:rPr lang="zh-CN" altLang="en-US"/>
              <a:t>中，方便</a:t>
            </a:r>
            <a:r>
              <a:rPr lang="zh-CN" altLang="en-US"/>
              <a:t>分析；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341120"/>
            <a:ext cx="8782050" cy="628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2615" y="2116455"/>
            <a:ext cx="327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对成绩进行图像分析的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2484755"/>
            <a:ext cx="9161780" cy="3624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85845" y="6412865"/>
            <a:ext cx="242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函数的</a:t>
            </a:r>
            <a:r>
              <a:rPr lang="zh-CN" altLang="en-US"/>
              <a:t>调用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</a:t>
            </a:r>
            <a:r>
              <a:rPr lang="zh-CN" altLang="en-US" sz="2400">
                <a:latin typeface="+mj-lt"/>
                <a:cs typeface="+mj-lt"/>
              </a:rPr>
              <a:t>主函数部分与</a:t>
            </a:r>
            <a:r>
              <a:rPr lang="zh-CN" altLang="en-US" sz="2400">
                <a:latin typeface="+mj-lt"/>
                <a:cs typeface="+mj-lt"/>
              </a:rPr>
              <a:t>展示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0168"/>
          <a:stretch>
            <a:fillRect/>
          </a:stretch>
        </p:blipFill>
        <p:spPr>
          <a:xfrm>
            <a:off x="34925" y="1268730"/>
            <a:ext cx="4824730" cy="4220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930" y="5597525"/>
            <a:ext cx="3035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en-US" altLang="zh-CN"/>
              <a:t>myhash_map(</a:t>
            </a:r>
            <a:r>
              <a:rPr lang="zh-CN" altLang="en-US"/>
              <a:t>自制哈希图</a:t>
            </a:r>
            <a:r>
              <a:rPr lang="en-US" altLang="zh-CN"/>
              <a:t>)</a:t>
            </a:r>
            <a:r>
              <a:rPr lang="zh-CN" altLang="en-US"/>
              <a:t>存储类的函数指针和</a:t>
            </a:r>
            <a:r>
              <a:rPr lang="zh-CN" altLang="en-US"/>
              <a:t>选项；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1353" t="5078" r="-1341" b="-5078"/>
          <a:stretch>
            <a:fillRect/>
          </a:stretch>
        </p:blipFill>
        <p:spPr>
          <a:xfrm>
            <a:off x="4356100" y="4342130"/>
            <a:ext cx="4504690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</a:t>
            </a:r>
            <a:r>
              <a:rPr lang="zh-CN" altLang="en-US" sz="2400">
                <a:latin typeface="+mj-lt"/>
                <a:cs typeface="+mj-lt"/>
              </a:rPr>
              <a:t>主函数部分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196975"/>
            <a:ext cx="8809355" cy="4704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</a:t>
            </a:r>
            <a:r>
              <a:rPr lang="zh-CN" altLang="en-US" sz="2400">
                <a:latin typeface="+mj-lt"/>
                <a:cs typeface="+mj-lt"/>
              </a:rPr>
              <a:t>主函数部分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052830"/>
            <a:ext cx="3143250" cy="2457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88595"/>
            <a:ext cx="4152900" cy="312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45" y="3933190"/>
            <a:ext cx="3219450" cy="2705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4509135"/>
            <a:ext cx="3190875" cy="19621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314700" y="2054860"/>
            <a:ext cx="753110" cy="63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423660" y="3397250"/>
            <a:ext cx="20955" cy="464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924300" y="5301615"/>
            <a:ext cx="1559560" cy="27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3001010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III.主函数部</a:t>
            </a:r>
            <a:r>
              <a:rPr lang="zh-CN" altLang="en-US" sz="2400">
                <a:latin typeface="+mn-ea"/>
                <a:ea typeface="+mn-ea"/>
                <a:cs typeface="+mn-ea"/>
              </a:rPr>
              <a:t>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7590" y="1125220"/>
            <a:ext cx="3171825" cy="2419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20"/>
            <a:ext cx="2286000" cy="1657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936625"/>
            <a:ext cx="3324225" cy="44386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76245" y="5793740"/>
            <a:ext cx="250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三种不同模式登录</a:t>
            </a:r>
            <a:r>
              <a:rPr lang="zh-CN" altLang="en-US"/>
              <a:t>页面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301434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III.主函数部</a:t>
            </a:r>
            <a:r>
              <a:rPr lang="zh-CN" altLang="en-US" sz="2400">
                <a:latin typeface="+mn-ea"/>
                <a:ea typeface="+mn-ea"/>
                <a:cs typeface="+mn-ea"/>
              </a:rPr>
              <a:t>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991235"/>
            <a:ext cx="2847975" cy="3278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895" y="4293870"/>
            <a:ext cx="2082165" cy="295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录入</a:t>
            </a:r>
            <a:r>
              <a:rPr lang="zh-CN" altLang="en-US"/>
              <a:t>学生信息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45085"/>
            <a:ext cx="4750435" cy="36074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53660" y="3789680"/>
            <a:ext cx="2586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en-US" altLang="zh-CN"/>
              <a:t>(</a:t>
            </a:r>
            <a:r>
              <a:rPr lang="zh-CN" altLang="en-US"/>
              <a:t>指定条件的</a:t>
            </a:r>
            <a:r>
              <a:rPr lang="en-US" altLang="zh-CN"/>
              <a:t>)</a:t>
            </a:r>
            <a:r>
              <a:rPr lang="zh-CN" altLang="en-US"/>
              <a:t>学生信息</a:t>
            </a:r>
            <a:r>
              <a:rPr lang="en-US" altLang="zh-CN"/>
              <a:t>(</a:t>
            </a:r>
            <a:r>
              <a:rPr lang="zh-CN" altLang="en-US"/>
              <a:t>修改中就包含</a:t>
            </a:r>
            <a:r>
              <a:rPr lang="en-US" altLang="zh-CN"/>
              <a:t>”</a:t>
            </a:r>
            <a:r>
              <a:rPr lang="zh-CN" altLang="en-US"/>
              <a:t>查找</a:t>
            </a:r>
            <a:r>
              <a:rPr lang="en-US" altLang="zh-CN"/>
              <a:t>“</a:t>
            </a:r>
            <a:r>
              <a:rPr lang="zh-CN" altLang="en-US"/>
              <a:t>步骤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0" y="5147310"/>
            <a:ext cx="5069840" cy="11150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16345" y="6341110"/>
            <a:ext cx="279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</a:t>
            </a:r>
            <a:r>
              <a:rPr lang="zh-CN" altLang="en-US"/>
              <a:t>学生信息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" y="4797425"/>
            <a:ext cx="3957955" cy="9118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1660" y="5824220"/>
            <a:ext cx="204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查询学生信息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87395" y="2126615"/>
            <a:ext cx="63627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875780" y="4653280"/>
            <a:ext cx="0" cy="432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419475" y="5805170"/>
            <a:ext cx="549910" cy="2984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961640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III.主函数部</a:t>
            </a:r>
            <a:r>
              <a:rPr lang="zh-CN" altLang="en-US" sz="2400">
                <a:latin typeface="+mn-ea"/>
                <a:ea typeface="+mn-ea"/>
                <a:cs typeface="+mn-ea"/>
              </a:rPr>
              <a:t>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121410"/>
            <a:ext cx="3177540" cy="3029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332740"/>
            <a:ext cx="5191125" cy="3162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0260" y="4182110"/>
            <a:ext cx="163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增加</a:t>
            </a:r>
            <a:r>
              <a:rPr lang="zh-CN" altLang="en-US"/>
              <a:t>老师信息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06670" y="3521710"/>
            <a:ext cx="2489200" cy="561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查找老师信息</a:t>
            </a:r>
            <a:r>
              <a:rPr lang="en-US" altLang="zh-CN"/>
              <a:t>(</a:t>
            </a:r>
            <a:r>
              <a:rPr lang="zh-CN" altLang="en-US"/>
              <a:t>下为打印出的教师信</a:t>
            </a:r>
            <a:r>
              <a:rPr lang="zh-CN" altLang="en-US"/>
              <a:t>息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4169410"/>
            <a:ext cx="5046345" cy="12655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585" y="4581525"/>
            <a:ext cx="4695825" cy="1295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8190" y="6031230"/>
            <a:ext cx="2877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1919810</a:t>
            </a:r>
            <a:r>
              <a:rPr lang="zh-CN" altLang="en-US"/>
              <a:t>后的教师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385695" cy="56959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0" y="435610"/>
            <a:ext cx="2889250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I.</a:t>
            </a:r>
            <a:r>
              <a:rPr lang="zh-CN" altLang="en-US" sz="2400"/>
              <a:t>密码系统部分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475" y="254635"/>
            <a:ext cx="5572125" cy="629031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891155" y="1982470"/>
            <a:ext cx="103251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6555" y="1765300"/>
            <a:ext cx="2512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自制数据结构，与</a:t>
            </a:r>
            <a:r>
              <a:rPr lang="en-US" altLang="zh-CN"/>
              <a:t>STL</a:t>
            </a:r>
            <a:r>
              <a:rPr lang="zh-CN" altLang="en-US"/>
              <a:t>中</a:t>
            </a:r>
            <a:r>
              <a:rPr lang="en-US" altLang="zh-CN"/>
              <a:t>unordered_map</a:t>
            </a:r>
            <a:r>
              <a:rPr lang="zh-CN" altLang="en-US"/>
              <a:t>类似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915285" y="2205355"/>
            <a:ext cx="100838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5300" y="2622550"/>
            <a:ext cx="2276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辅助函数，</a:t>
            </a:r>
            <a:r>
              <a:rPr lang="zh-CN" altLang="en-US"/>
              <a:t>用于构造函数中读取</a:t>
            </a:r>
            <a:r>
              <a:rPr lang="en-US" altLang="zh-CN"/>
              <a:t>csv</a:t>
            </a:r>
            <a:r>
              <a:rPr lang="zh-CN" altLang="en-US"/>
              <a:t>表格</a:t>
            </a:r>
            <a:r>
              <a:rPr lang="zh-CN" altLang="en-US"/>
              <a:t>中的数据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73065" y="62230"/>
            <a:ext cx="248285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Role</a:t>
            </a:r>
            <a:r>
              <a:rPr lang="zh-CN" altLang="en-US"/>
              <a:t>枚举体表明</a:t>
            </a:r>
            <a:r>
              <a:rPr lang="zh-CN" altLang="en-US"/>
              <a:t>身份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98767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III.主函数部</a:t>
            </a:r>
            <a:r>
              <a:rPr lang="zh-CN" altLang="en-US" sz="2400">
                <a:latin typeface="+mn-ea"/>
                <a:ea typeface="+mn-ea"/>
                <a:cs typeface="+mn-ea"/>
              </a:rPr>
              <a:t>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2830"/>
            <a:ext cx="4095750" cy="1409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933190"/>
            <a:ext cx="5035550" cy="2733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35" y="116840"/>
            <a:ext cx="4863465" cy="479679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287395" y="621030"/>
            <a:ext cx="996315" cy="34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652135" y="5091430"/>
            <a:ext cx="1942465" cy="857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4210" y="2622550"/>
            <a:ext cx="232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文件读取学生</a:t>
            </a:r>
            <a:r>
              <a:rPr lang="zh-CN" altLang="en-US"/>
              <a:t>成绩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73365" y="5039360"/>
            <a:ext cx="130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zh-CN" altLang="en-US"/>
              <a:t>学生成绩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39435" y="6155055"/>
            <a:ext cx="1812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查看符合条件学生的</a:t>
            </a:r>
            <a:r>
              <a:rPr lang="zh-CN" altLang="en-US"/>
              <a:t>成绩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3084830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III.主函数部</a:t>
            </a:r>
            <a:r>
              <a:rPr lang="zh-CN" altLang="en-US" sz="2400">
                <a:latin typeface="+mn-ea"/>
                <a:ea typeface="+mn-ea"/>
                <a:cs typeface="+mn-ea"/>
              </a:rPr>
              <a:t>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3586480"/>
            <a:ext cx="8532495" cy="3271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908685"/>
            <a:ext cx="6346825" cy="263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3009900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III.主函数部</a:t>
            </a:r>
            <a:r>
              <a:rPr lang="zh-CN" altLang="en-US" sz="2400">
                <a:latin typeface="+mn-ea"/>
                <a:ea typeface="+mn-ea"/>
                <a:cs typeface="+mn-ea"/>
              </a:rPr>
              <a:t>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2830"/>
            <a:ext cx="4464050" cy="3265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48580" y="1476375"/>
            <a:ext cx="301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从文件导入用于分析的成绩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01030" y="3869690"/>
            <a:ext cx="2183130" cy="751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成绩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4293235"/>
            <a:ext cx="7426960" cy="2466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303974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54860" y="2191319"/>
            <a:ext cx="6058159" cy="11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 极简主义是什么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极简主义风格的居室设计极简主义</a:t>
            </a:r>
            <a:r>
              <a:rPr lang="en-US" altLang="zh-CN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(Minimalism)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，并不是现今所称的简约主义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，作为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对抽象表现主义的反动而走向极至，以最原初的物自身或形式展示于观者面前为表现方式，意图消弥作者借着作品对观者意识的压迫性，极少化作品作为文本或符号形式出现时的暴力感，开放作品自身在艺术概念上的意像空间，让观者自主参与对作品的建构，最终成为作品在不特定限制下的作者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。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以简单到极致为追求，是一种设计风格，感官上简约整洁，品味和思想上更为优雅。</a:t>
            </a:r>
            <a:endParaRPr lang="zh-CN" altLang="en-US" sz="1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III.主函数部</a:t>
            </a:r>
            <a:r>
              <a:rPr lang="zh-CN" altLang="en-US" sz="2400">
                <a:latin typeface="+mn-ea"/>
                <a:ea typeface="+mn-ea"/>
                <a:cs typeface="+mn-ea"/>
              </a:rPr>
              <a:t>分</a:t>
            </a:r>
            <a:r>
              <a:rPr lang="zh-CN" altLang="en-US" sz="2400">
                <a:latin typeface="+mj-lt"/>
                <a:cs typeface="+mj-lt"/>
                <a:sym typeface="+mn-ea"/>
              </a:rPr>
              <a:t>与展示</a:t>
            </a:r>
            <a:endParaRPr lang="zh-CN" altLang="en-US" sz="2400">
              <a:latin typeface="+mn-ea"/>
              <a:ea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125220"/>
            <a:ext cx="7654925" cy="481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2155" y="6247765"/>
            <a:ext cx="1731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成绩</a:t>
            </a:r>
            <a:r>
              <a:rPr lang="zh-CN" altLang="en-US"/>
              <a:t>分析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3400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54860" y="2191319"/>
            <a:ext cx="6058159" cy="11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 极简主义是什么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极简主义风格的居室设计极简主义</a:t>
            </a:r>
            <a:r>
              <a:rPr lang="en-US" altLang="zh-CN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(Minimalism)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，并不是现今所称的简约主义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，作为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对抽象表现主义的反动而走向极至，以最原初的物自身或形式展示于观者面前为表现方式，意图消弥作者借着作品对观者意识的压迫性，极少化作品作为文本或符号形式出现时的暴力感，开放作品自身在艺术概念上的意像空间，让观者自主参与对作品的建构，最终成为作品在不特定限制下的作者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。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以简单到极致为追求，是一种设计风格，感官上简约整洁，品味和思想上更为优雅。</a:t>
            </a:r>
            <a:endParaRPr lang="zh-CN" altLang="en-US" sz="1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IV.*</a:t>
            </a:r>
            <a:r>
              <a:rPr lang="zh-CN" altLang="en-US" sz="2400">
                <a:latin typeface="+mj-lt"/>
                <a:cs typeface="+mj-lt"/>
              </a:rPr>
              <a:t>数据结构</a:t>
            </a:r>
            <a:r>
              <a:rPr lang="zh-CN" altLang="en-US" sz="2400">
                <a:latin typeface="+mj-lt"/>
                <a:cs typeface="+mj-lt"/>
              </a:rPr>
              <a:t>与算法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052830"/>
            <a:ext cx="421830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2637155"/>
            <a:ext cx="5728335" cy="39554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30750" y="1290320"/>
            <a:ext cx="3729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myvector</a:t>
            </a:r>
            <a:r>
              <a:rPr lang="zh-CN" altLang="en-US"/>
              <a:t>：一种动态分配内存，会自动</a:t>
            </a:r>
            <a:r>
              <a:rPr lang="zh-CN" altLang="en-US"/>
              <a:t>扩容的</a:t>
            </a:r>
            <a:r>
              <a:rPr lang="zh-CN" altLang="en-US"/>
              <a:t>线性表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3400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54860" y="2191319"/>
            <a:ext cx="6058159" cy="11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 极简主义是什么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极简主义风格的居室设计极简主义</a:t>
            </a:r>
            <a:r>
              <a:rPr lang="en-US" altLang="zh-CN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(Minimalism)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，并不是现今所称的简约主义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，作为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对抽象表现主义的反动而走向极至，以最原初的物自身或形式展示于观者面前为表现方式，意图消弥作者借着作品对观者意识的压迫性，极少化作品作为文本或符号形式出现时的暴力感，开放作品自身在艺术概念上的意像空间，让观者自主参与对作品的建构，最终成为作品在不特定限制下的作者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。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以简单到极致为追求，是一种设计风格，感官上简约整洁，品味和思想上更为优雅。</a:t>
            </a:r>
            <a:endParaRPr lang="zh-CN" altLang="en-US" sz="1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IV.*</a:t>
            </a:r>
            <a:r>
              <a:rPr lang="zh-CN" altLang="en-US" sz="2400">
                <a:latin typeface="+mj-lt"/>
                <a:cs typeface="+mj-lt"/>
              </a:rPr>
              <a:t>数据结构</a:t>
            </a:r>
            <a:r>
              <a:rPr lang="zh-CN" altLang="en-US" sz="2400">
                <a:latin typeface="+mj-lt"/>
                <a:cs typeface="+mj-lt"/>
              </a:rPr>
              <a:t>与算法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052830"/>
            <a:ext cx="5850890" cy="1576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2629535"/>
            <a:ext cx="7582535" cy="883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573145"/>
            <a:ext cx="6502400" cy="30283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56375" y="1125220"/>
            <a:ext cx="2335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>
                <a:solidFill>
                  <a:srgbClr val="FF0000"/>
                </a:solidFill>
              </a:rPr>
              <a:t>移动构造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移动赋值</a:t>
            </a:r>
            <a:r>
              <a:rPr lang="en-US" altLang="zh-CN">
                <a:solidFill>
                  <a:srgbClr val="FF0000"/>
                </a:solidFill>
              </a:rPr>
              <a:t>(move)</a:t>
            </a:r>
            <a:r>
              <a:rPr lang="zh-CN" altLang="en-US"/>
              <a:t>提高资源</a:t>
            </a:r>
            <a:r>
              <a:rPr lang="zh-CN" altLang="en-US"/>
              <a:t>利用效率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3400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IV.*</a:t>
            </a:r>
            <a:r>
              <a:rPr lang="zh-CN" altLang="en-US" sz="2400">
                <a:latin typeface="+mj-lt"/>
                <a:cs typeface="+mj-lt"/>
              </a:rPr>
              <a:t>数据结构</a:t>
            </a:r>
            <a:r>
              <a:rPr lang="zh-CN" altLang="en-US" sz="2400">
                <a:latin typeface="+mj-lt"/>
                <a:cs typeface="+mj-lt"/>
              </a:rPr>
              <a:t>与算法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196975"/>
            <a:ext cx="3559175" cy="699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96975"/>
            <a:ext cx="4570730" cy="57086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3916680" y="1412875"/>
            <a:ext cx="582930" cy="12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" y="3357245"/>
            <a:ext cx="3777615" cy="48133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2987675" y="1817370"/>
            <a:ext cx="2044700" cy="1468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707765" y="1817370"/>
            <a:ext cx="1324610" cy="2475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945" y="2348865"/>
            <a:ext cx="4377055" cy="169545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3907155" y="2708910"/>
            <a:ext cx="1888490" cy="1545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280" y="5013325"/>
            <a:ext cx="3432810" cy="142557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5344160" y="5373370"/>
            <a:ext cx="380365" cy="27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" y="4254500"/>
            <a:ext cx="5020310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3400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IV.*</a:t>
            </a:r>
            <a:r>
              <a:rPr lang="zh-CN" altLang="en-US" sz="2400">
                <a:latin typeface="+mj-lt"/>
                <a:cs typeface="+mj-lt"/>
              </a:rPr>
              <a:t>数据结构</a:t>
            </a:r>
            <a:r>
              <a:rPr lang="zh-CN" altLang="en-US" sz="2400">
                <a:latin typeface="+mj-lt"/>
                <a:cs typeface="+mj-lt"/>
              </a:rPr>
              <a:t>与算法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052830"/>
            <a:ext cx="4752975" cy="3790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3573145"/>
            <a:ext cx="5424170" cy="306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3400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195" y="405765"/>
            <a:ext cx="35363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IV.*</a:t>
            </a:r>
            <a:r>
              <a:rPr lang="zh-CN" altLang="en-US" sz="2400">
                <a:latin typeface="+mj-lt"/>
                <a:cs typeface="+mj-lt"/>
              </a:rPr>
              <a:t>数据结构</a:t>
            </a:r>
            <a:r>
              <a:rPr lang="zh-CN" altLang="en-US" sz="2400">
                <a:latin typeface="+mj-lt"/>
                <a:cs typeface="+mj-lt"/>
              </a:rPr>
              <a:t>与算法</a:t>
            </a:r>
            <a:endParaRPr lang="zh-CN" altLang="en-US" sz="2400">
              <a:latin typeface="+mj-lt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312545"/>
            <a:ext cx="7006590" cy="42335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79065" y="1847850"/>
            <a:ext cx="3678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为了防止普通数组退化成指针所制作的静态数组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385695" cy="56959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0" y="435610"/>
            <a:ext cx="2889250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I.</a:t>
            </a:r>
            <a:r>
              <a:rPr lang="zh-CN" altLang="en-US" sz="2400"/>
              <a:t>密码系统部分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4430"/>
            <a:ext cx="9077960" cy="278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830" y="4221480"/>
            <a:ext cx="3171825" cy="2467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38569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10" y="512445"/>
            <a:ext cx="2303780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I.密码系统部分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7770"/>
            <a:ext cx="9145905" cy="5521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3325" y="1548765"/>
            <a:ext cx="217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</a:rPr>
              <a:t>登录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</a:rPr>
              <a:t>部分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38569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54860" y="2191319"/>
            <a:ext cx="6058159" cy="11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 极简主义是什么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极简主义风格的居室设计极简主义</a:t>
            </a:r>
            <a:r>
              <a:rPr lang="en-US" altLang="zh-CN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(Minimalism)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，并不是现今所称的简约主义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，作为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对抽象表现主义的反动而走向极至，以最原初的物自身或形式展示于观者面前为表现方式，意图消弥作者借着作品对观者意识的压迫性，极少化作品作为文本或符号形式出现时的暴力感，开放作品自身在艺术概念上的意像空间，让观者自主参与对作品的建构，最终成为作品在不特定限制下的作者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。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以简单到极致为追求，是一种设计风格，感官上简约整洁，品味和思想上更为优雅。</a:t>
            </a:r>
            <a:endParaRPr lang="zh-CN" altLang="en-US" sz="1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" y="512445"/>
            <a:ext cx="2303780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I.密码系统部分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1313180"/>
            <a:ext cx="8695055" cy="5282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5825" y="1579245"/>
            <a:ext cx="2350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改密码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38569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54860" y="2191319"/>
            <a:ext cx="6058159" cy="11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 极简主义是什么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极简主义风格的居室设计极简主义</a:t>
            </a:r>
            <a:r>
              <a:rPr lang="en-US" altLang="zh-CN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(Minimalism)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，并不是现今所称的简约主义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，作为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对抽象表现主义的反动而走向极至，以最原初的物自身或形式展示于观者面前为表现方式，意图消弥作者借着作品对观者意识的压迫性，极少化作品作为文本或符号形式出现时的暴力感，开放作品自身在艺术概念上的意像空间，让观者自主参与对作品的建构，最终成为作品在不特定限制下的作者</a:t>
            </a:r>
            <a:r>
              <a:rPr lang="zh-CN" altLang="en-US" sz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。</a:t>
            </a:r>
            <a:r>
              <a:rPr lang="zh-CN" altLang="en-US" sz="1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以简单到极致为追求，是一种设计风格，感官上简约整洁，品味和思想上更为优雅。</a:t>
            </a:r>
            <a:endParaRPr lang="zh-CN" altLang="en-US" sz="1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" y="512445"/>
            <a:ext cx="2303780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I.密码系统部分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1052830"/>
            <a:ext cx="6629400" cy="452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8465" y="1062990"/>
            <a:ext cx="23399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数据库加载函数，用于在构造函数中读取</a:t>
            </a:r>
            <a:r>
              <a:rPr lang="en-US" altLang="zh-CN"/>
              <a:t>csv</a:t>
            </a:r>
            <a:r>
              <a:rPr lang="zh-CN" altLang="en-US"/>
              <a:t>表格文件的账号，密码，身份数据；</a:t>
            </a:r>
            <a:endParaRPr lang="zh-CN" altLang="en-US"/>
          </a:p>
          <a:p>
            <a:r>
              <a:rPr lang="zh-CN" altLang="en-US"/>
              <a:t>其中使用</a:t>
            </a:r>
            <a:r>
              <a:rPr lang="en-US" altLang="zh-CN"/>
              <a:t>csv</a:t>
            </a:r>
            <a:r>
              <a:rPr lang="zh-CN" altLang="en-US"/>
              <a:t>文件而不是用</a:t>
            </a:r>
            <a:r>
              <a:rPr lang="en-US" altLang="zh-CN"/>
              <a:t>txt</a:t>
            </a:r>
            <a:r>
              <a:rPr lang="zh-CN" altLang="en-US"/>
              <a:t>文件是为了提高规范性；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stringstream(</a:t>
            </a:r>
            <a:r>
              <a:rPr lang="zh-CN" altLang="en-US"/>
              <a:t>位于头文件</a:t>
            </a:r>
            <a:r>
              <a:rPr lang="en-US" altLang="zh-CN"/>
              <a:t>&lt;sstream&gt;)</a:t>
            </a:r>
            <a:r>
              <a:rPr lang="zh-CN" altLang="en-US"/>
              <a:t>辅助解析逗号分隔值的字符串</a:t>
            </a:r>
            <a:r>
              <a:rPr lang="en-US" altLang="zh-CN"/>
              <a:t>(</a:t>
            </a:r>
            <a:r>
              <a:rPr lang="zh-CN" altLang="en-US"/>
              <a:t>在读取含有学生，老师信息和学生成绩的文件中也用到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38569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10" y="512445"/>
            <a:ext cx="2303780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I.密码系统部分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341120"/>
            <a:ext cx="6002655" cy="5231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11315" y="1548765"/>
            <a:ext cx="2037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csv</a:t>
            </a:r>
            <a:r>
              <a:rPr lang="zh-CN" altLang="en-US"/>
              <a:t>表格文件，与</a:t>
            </a:r>
            <a:r>
              <a:rPr lang="en-US" altLang="zh-CN"/>
              <a:t>xls</a:t>
            </a:r>
            <a:r>
              <a:rPr lang="zh-CN" altLang="en-US"/>
              <a:t>表格文件类似，可以通过其他手段转化为</a:t>
            </a:r>
            <a:r>
              <a:rPr lang="en-US" altLang="zh-CN"/>
              <a:t>xls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34645"/>
            <a:ext cx="2864485" cy="611505"/>
            <a:chOff x="-783916" y="152400"/>
            <a:chExt cx="2799589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6167" y="258846"/>
              <a:ext cx="2021840" cy="429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40640" y="454025"/>
            <a:ext cx="32829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+mj-lt"/>
                <a:cs typeface="+mj-lt"/>
              </a:rPr>
              <a:t>II.</a:t>
            </a:r>
            <a:r>
              <a:rPr lang="zh-CN" altLang="en-US" sz="2400">
                <a:latin typeface="+mj-lt"/>
                <a:cs typeface="+mj-lt"/>
              </a:rPr>
              <a:t>学校管理系统部分</a:t>
            </a:r>
            <a:endParaRPr lang="zh-CN" altLang="en-US" sz="2400">
              <a:latin typeface="+mj-lt"/>
              <a:cs typeface="+mj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1278890"/>
            <a:ext cx="8044180" cy="2332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person类，所有人员的基类;</a:t>
            </a:r>
            <a:endParaRPr lang="zh-CN" altLang="en-US"/>
          </a:p>
          <a:p>
            <a:r>
              <a:rPr lang="zh-CN" altLang="en-US"/>
              <a:t>teacher类，教师类，继承自person类;</a:t>
            </a:r>
            <a:endParaRPr lang="zh-CN" altLang="en-US"/>
          </a:p>
          <a:p>
            <a:r>
              <a:rPr lang="zh-CN" altLang="en-US"/>
              <a:t>student类，学生类，继承自person类;</a:t>
            </a:r>
            <a:endParaRPr lang="zh-CN" altLang="en-US"/>
          </a:p>
          <a:p>
            <a:r>
              <a:rPr lang="zh-CN" altLang="en-US"/>
              <a:t>school类，学校类，包含学生和老师等，用myvector和myhash_map实现的聚合类;</a:t>
            </a:r>
            <a:endParaRPr lang="zh-CN" altLang="en-US"/>
          </a:p>
          <a:p>
            <a:r>
              <a:rPr lang="zh-CN" altLang="en-US"/>
              <a:t>stuwithscore类，用于存放学生信息和成绩的结构体;</a:t>
            </a:r>
            <a:endParaRPr lang="zh-CN" altLang="en-US"/>
          </a:p>
          <a:p>
            <a:r>
              <a:rPr lang="zh-CN" altLang="en-US"/>
              <a:t>studentscore类，用于存放学生的成绩的类;</a:t>
            </a:r>
            <a:endParaRPr lang="zh-CN" altLang="en-US"/>
          </a:p>
          <a:p>
            <a:r>
              <a:rPr lang="zh-CN" altLang="en-US"/>
              <a:t>scoreanalysis类，用于分析学生的成绩的类;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7995" y="3634740"/>
            <a:ext cx="8302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附：此处我通过随机数生成法生成了</a:t>
            </a:r>
            <a:r>
              <a:rPr lang="en-US" altLang="zh-CN"/>
              <a:t>500</a:t>
            </a:r>
            <a:r>
              <a:rPr lang="zh-CN" altLang="en-US"/>
              <a:t>个</a:t>
            </a:r>
            <a:r>
              <a:rPr lang="en-US" altLang="zh-CN"/>
              <a:t>teacher</a:t>
            </a:r>
            <a:r>
              <a:rPr lang="zh-CN" altLang="en-US"/>
              <a:t>类信息和约</a:t>
            </a:r>
            <a:r>
              <a:rPr lang="en-US" altLang="zh-CN"/>
              <a:t>7400</a:t>
            </a:r>
            <a:r>
              <a:rPr lang="zh-CN" altLang="en-US"/>
              <a:t>个</a:t>
            </a:r>
            <a:r>
              <a:rPr lang="en-US" altLang="zh-CN"/>
              <a:t>student</a:t>
            </a:r>
            <a:r>
              <a:rPr lang="zh-CN" altLang="en-US"/>
              <a:t>类信息，并保存于</a:t>
            </a:r>
            <a:r>
              <a:rPr lang="en-US" altLang="zh-CN"/>
              <a:t>teacher.csv</a:t>
            </a:r>
            <a:r>
              <a:rPr lang="zh-CN" altLang="en-US"/>
              <a:t>和</a:t>
            </a:r>
            <a:r>
              <a:rPr lang="en-US" altLang="zh-CN"/>
              <a:t>student.csv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jRjM2I0NWI5YzBhM2MwOGY3OWIyYjZhNmE3M2ZjN2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2908</Words>
  <Application>WPS 演示</Application>
  <PresentationFormat/>
  <Paragraphs>194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造字工房悦黑（非商用）纤细体</vt:lpstr>
      <vt:lpstr>黑体</vt:lpstr>
      <vt:lpstr>Times New Roman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孟月娟</dc:creator>
  <cp:lastModifiedBy>朱飞宇</cp:lastModifiedBy>
  <cp:revision>6</cp:revision>
  <dcterms:created xsi:type="dcterms:W3CDTF">2024-05-30T09:42:00Z</dcterms:created>
  <dcterms:modified xsi:type="dcterms:W3CDTF">2024-06-07T01:29:50Z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7376CF9662CA41F29666DAB734A9E276_12</vt:lpwstr>
  </property>
</Properties>
</file>