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95" r:id="rId6"/>
    <p:sldId id="298" r:id="rId7"/>
    <p:sldId id="263" r:id="rId8"/>
    <p:sldId id="299" r:id="rId9"/>
    <p:sldId id="300" r:id="rId10"/>
    <p:sldId id="301" r:id="rId11"/>
    <p:sldId id="302" r:id="rId12"/>
    <p:sldId id="306" r:id="rId13"/>
    <p:sldId id="309" r:id="rId14"/>
    <p:sldId id="310" r:id="rId15"/>
    <p:sldId id="308" r:id="rId16"/>
    <p:sldId id="307" r:id="rId17"/>
    <p:sldId id="314" r:id="rId18"/>
    <p:sldId id="315" r:id="rId19"/>
    <p:sldId id="313" r:id="rId20"/>
    <p:sldId id="312" r:id="rId21"/>
    <p:sldId id="316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275" r:id="rId31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002"/>
    <a:srgbClr val="0BAB6B"/>
    <a:srgbClr val="4E7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6" autoAdjust="0"/>
    <p:restoredTop sz="94660"/>
  </p:normalViewPr>
  <p:slideViewPr>
    <p:cSldViewPr snapToGrid="0" showGuides="1">
      <p:cViewPr>
        <p:scale>
          <a:sx n="45" d="100"/>
          <a:sy n="45" d="100"/>
        </p:scale>
        <p:origin x="1557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48C0-E83D-4B23-B6D1-0C1955E1C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5B9AE-2D6E-4B55-9429-E78FEB8E2A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68268" y="3237567"/>
            <a:ext cx="6743749" cy="267633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9089084">
            <a:off x="-3645790" y="2265661"/>
            <a:ext cx="11129438" cy="1577009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9088177">
            <a:off x="-4368689" y="1417275"/>
            <a:ext cx="11224475" cy="1637089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9149726">
            <a:off x="-5344735" y="-38349"/>
            <a:ext cx="11211809" cy="2406522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19089084">
            <a:off x="6171688" y="5399799"/>
            <a:ext cx="11129438" cy="1577009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10181933" y="2428000"/>
            <a:ext cx="1262478" cy="12523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62580" y="2090420"/>
            <a:ext cx="6814185" cy="1186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latin typeface="方正姚体" pitchFamily="2" charset="-122"/>
                <a:ea typeface="方正姚体" pitchFamily="2" charset="-122"/>
              </a:rPr>
              <a:t>《</a:t>
            </a:r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学生成绩管理系统</a:t>
            </a:r>
            <a:r>
              <a:rPr lang="en-US" altLang="zh-CN" sz="4400" dirty="0">
                <a:latin typeface="方正姚体" pitchFamily="2" charset="-122"/>
                <a:ea typeface="方正姚体" pitchFamily="2" charset="-122"/>
              </a:rPr>
              <a:t>》</a:t>
            </a:r>
            <a:endParaRPr lang="zh-CN" altLang="en-US" sz="4400" dirty="0"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开题报告</a:t>
            </a:r>
            <a:endParaRPr lang="zh-CN" altLang="en-US" sz="4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03009" y="3584067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组长：</a:t>
            </a:r>
            <a:r>
              <a:rPr lang="zh-CN" altLang="en-US" dirty="0">
                <a:sym typeface="+mn-ea"/>
              </a:rPr>
              <a:t>朱飞宇</a:t>
            </a:r>
            <a:endParaRPr lang="en-US" altLang="zh-CN" dirty="0"/>
          </a:p>
          <a:p>
            <a:pPr algn="l"/>
            <a:r>
              <a:rPr lang="zh-CN" altLang="en-US" dirty="0"/>
              <a:t>组员：尹康、王昕杰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02285" y="651510"/>
            <a:ext cx="803275" cy="796925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2285" y="2518410"/>
            <a:ext cx="803275" cy="796925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2285" y="4385310"/>
            <a:ext cx="803275" cy="796925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16710" y="4537075"/>
            <a:ext cx="7771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</a:rPr>
              <a:t>王昕杰：程序的可视化，个性化</a:t>
            </a:r>
            <a:r>
              <a:rPr lang="zh-CN" altLang="en-US" sz="3600">
                <a:solidFill>
                  <a:schemeClr val="tx1"/>
                </a:solidFill>
              </a:rPr>
              <a:t>构建</a:t>
            </a: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6710" y="2594610"/>
            <a:ext cx="8441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尹康：搭建密码控制系统，安全性保障</a:t>
            </a:r>
            <a:endParaRPr lang="zh-CN" altLang="en-US" sz="36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00530" y="534035"/>
            <a:ext cx="7771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朱飞宇（组长）：搭建数据结构，设立结构体，整合程序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8960" y="-126365"/>
            <a:ext cx="8613775" cy="2331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数据结构包含：</a:t>
            </a:r>
            <a:endParaRPr lang="zh-CN" altLang="en-US"/>
          </a:p>
          <a:p>
            <a:r>
              <a:rPr lang="zh-CN" altLang="en-US">
                <a:latin typeface="Times New Roman" pitchFamily="18" charset="0"/>
                <a:cs typeface="Times New Roman" pitchFamily="18" charset="0"/>
                <a:sym typeface="+mn-ea"/>
              </a:rPr>
              <a:t>myvector</a:t>
            </a:r>
            <a:r>
              <a:rPr lang="zh-CN" altLang="en-US">
                <a:sym typeface="+mn-ea"/>
              </a:rPr>
              <a:t>（可扩容的动态内存分配的线性表）；,</a:t>
            </a:r>
            <a:endParaRPr lang="zh-CN" altLang="en-US">
              <a:sym typeface="+mn-ea"/>
            </a:endParaRPr>
          </a:p>
          <a:p>
            <a:r>
              <a:rPr lang="zh-CN" altLang="en-US">
                <a:latin typeface="Times New Roman" pitchFamily="18" charset="0"/>
                <a:cs typeface="Times New Roman" pitchFamily="18" charset="0"/>
                <a:sym typeface="+mn-ea"/>
              </a:rPr>
              <a:t>mylist</a:t>
            </a:r>
            <a:r>
              <a:rPr lang="zh-CN" altLang="en-US">
                <a:sym typeface="+mn-ea"/>
              </a:rPr>
              <a:t>（链表），</a:t>
            </a:r>
            <a:endParaRPr lang="zh-CN" altLang="en-US">
              <a:sym typeface="+mn-ea"/>
            </a:endParaRPr>
          </a:p>
          <a:p>
            <a:r>
              <a:rPr lang="zh-CN" altLang="en-US">
                <a:latin typeface="Times New Roman" pitchFamily="18" charset="0"/>
                <a:cs typeface="Times New Roman" pitchFamily="18" charset="0"/>
                <a:sym typeface="+mn-ea"/>
              </a:rPr>
              <a:t>myhash_map</a:t>
            </a:r>
            <a:r>
              <a:rPr lang="zh-CN" altLang="en-US">
                <a:sym typeface="+mn-ea"/>
              </a:rPr>
              <a:t>（以哈希表为基础，插入，查找，修改，删除时间复杂度最佳为O(1)）,</a:t>
            </a:r>
            <a:endParaRPr lang="zh-CN" altLang="en-US">
              <a:sym typeface="+mn-ea"/>
            </a:endParaRPr>
          </a:p>
          <a:p>
            <a:r>
              <a:rPr lang="zh-CN" altLang="en-US">
                <a:latin typeface="Times New Roman" pitchFamily="18" charset="0"/>
                <a:cs typeface="Times New Roman" pitchFamily="18" charset="0"/>
                <a:sym typeface="+mn-ea"/>
              </a:rPr>
              <a:t>mymap</a:t>
            </a:r>
            <a:r>
              <a:rPr lang="zh-CN" altLang="en-US">
                <a:sym typeface="+mn-ea"/>
              </a:rPr>
              <a:t>（以AVL树为基础，插入，查找，修改，删除时间复杂度平均O(log n)）,</a:t>
            </a:r>
            <a:endParaRPr lang="zh-CN" altLang="en-US">
              <a:sym typeface="+mn-ea"/>
            </a:endParaRPr>
          </a:p>
          <a:p>
            <a:r>
              <a:rPr lang="zh-CN" altLang="en-US">
                <a:latin typeface="Times New Roman" pitchFamily="18" charset="0"/>
                <a:cs typeface="Times New Roman" pitchFamily="18" charset="0"/>
                <a:sym typeface="+mn-ea"/>
              </a:rPr>
              <a:t>myarray</a:t>
            </a:r>
            <a:r>
              <a:rPr lang="zh-CN" altLang="en-US">
                <a:sym typeface="+mn-ea"/>
              </a:rPr>
              <a:t>（静态内存的数组）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等</a:t>
            </a:r>
            <a:endParaRPr lang="zh-CN" altLang="en-US"/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2491740"/>
            <a:ext cx="5002530" cy="339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40" y="2897505"/>
            <a:ext cx="4989195" cy="3574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62560" y="1837690"/>
            <a:ext cx="575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352945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1640" y="553720"/>
            <a:ext cx="6690360" cy="40493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94715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9900" y="911225"/>
            <a:ext cx="2896870" cy="353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myvector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91989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50"/>
            <a:ext cx="7654290" cy="5607050"/>
          </a:xfrm>
          <a:prstGeom prst="rect">
            <a:avLst/>
          </a:prstGeom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1915" y="2042160"/>
            <a:ext cx="6764020" cy="407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445753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2870835"/>
            <a:ext cx="6930390" cy="1795145"/>
          </a:xfrm>
          <a:prstGeom prst="rect">
            <a:avLst/>
          </a:prstGeom>
        </p:spPr>
      </p:pic>
      <p:pic>
        <p:nvPicPr>
          <p:cNvPr id="179420445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324985"/>
            <a:ext cx="7369175" cy="23425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" y="95250"/>
            <a:ext cx="6019800" cy="277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3570547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405" y="154940"/>
            <a:ext cx="8373745" cy="5603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6215" y="327025"/>
            <a:ext cx="2699385" cy="3495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类：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由3个类(结构体）构成：listnode，mylist_iterator，mylist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listnode：链表节点，包含数据，左右指针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mylist_iterator：迭代器类，用于遍历链表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mylist：链表类，包含头尾指针，大小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9462311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42875"/>
            <a:ext cx="7852410" cy="5093335"/>
          </a:xfrm>
          <a:prstGeom prst="rect">
            <a:avLst/>
          </a:prstGeom>
        </p:spPr>
      </p:pic>
      <p:pic>
        <p:nvPicPr>
          <p:cNvPr id="130208116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3626485"/>
            <a:ext cx="6217920" cy="2993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6215" y="635"/>
            <a:ext cx="5179060" cy="2835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myhash_map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,由4个类（结构体）构成：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1.mypair&lt;K, V&gt;：键值对类，包含两个成员变量first和second，分别表示键和值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2.node&lt;T&gt;：节点类，包含两个成员变量data和next，分别表示键值对和下一个节点的指针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3.myhash_map&lt;K, V&gt;：哈希表类，包含两个成员变量buckets和size，分别表示散列表的桶数组和元素个数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4.myhashmap_iterator&lt;K, V&gt;：迭代器类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472399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9410" y="2758440"/>
            <a:ext cx="6656070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357245" y="6254115"/>
            <a:ext cx="6090285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myhash_map</a:t>
            </a:r>
            <a:r>
              <a:rPr lang="zh-CN" altLang="en-US"/>
              <a:t>哈希表的内部结构：数组套链表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2689390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76605"/>
            <a:ext cx="5274310" cy="1647190"/>
          </a:xfrm>
          <a:prstGeom prst="rect">
            <a:avLst/>
          </a:prstGeom>
        </p:spPr>
      </p:pic>
      <p:pic>
        <p:nvPicPr>
          <p:cNvPr id="51320991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50"/>
            <a:ext cx="5814060" cy="3306445"/>
          </a:xfrm>
          <a:prstGeom prst="rect">
            <a:avLst/>
          </a:prstGeom>
        </p:spPr>
      </p:pic>
      <p:pic>
        <p:nvPicPr>
          <p:cNvPr id="1272241428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75" y="1235075"/>
            <a:ext cx="4597400" cy="1490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18680250" name="图片 1"/>
          <p:cNvPicPr>
            <a:picLocks noChangeAspect="1"/>
          </p:cNvPicPr>
          <p:nvPr/>
        </p:nvPicPr>
        <p:blipFill>
          <a:blip r:embed="rId1"/>
          <a:srcRect r="10938"/>
          <a:stretch>
            <a:fillRect/>
          </a:stretch>
        </p:blipFill>
        <p:spPr>
          <a:xfrm>
            <a:off x="166370" y="-635"/>
            <a:ext cx="8798560" cy="6316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126853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6370"/>
            <a:ext cx="6523355" cy="38538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95" y="2592705"/>
            <a:ext cx="6031230" cy="4265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6200000">
            <a:off x="-2551640" y="3047545"/>
            <a:ext cx="11129438" cy="1577009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-3564283" y="1382442"/>
            <a:ext cx="11224475" cy="1637089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6200000">
            <a:off x="-4948955" y="991393"/>
            <a:ext cx="11211809" cy="2406522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4062031" y="1498868"/>
            <a:ext cx="580190" cy="580190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62031" y="3136181"/>
            <a:ext cx="580190" cy="580190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062031" y="4778942"/>
            <a:ext cx="580190" cy="580190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96749" y="143123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应用背景分析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96749" y="3133888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预期实现功能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96749" y="477435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编程原理与方案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350780" y="3281095"/>
            <a:ext cx="6743749" cy="267633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19264445" y="2471528"/>
            <a:ext cx="1262478" cy="12523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296164" y="2703087"/>
            <a:ext cx="702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方正姚体" pitchFamily="2" charset="-122"/>
                <a:ea typeface="方正姚体" pitchFamily="2" charset="-122"/>
              </a:rPr>
              <a:t>《</a:t>
            </a:r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学生成绩管理系统</a:t>
            </a:r>
            <a:r>
              <a:rPr lang="en-US" altLang="zh-CN" sz="4400" dirty="0">
                <a:latin typeface="方正姚体" pitchFamily="2" charset="-122"/>
                <a:ea typeface="方正姚体" pitchFamily="2" charset="-122"/>
              </a:rPr>
              <a:t>》</a:t>
            </a:r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小组</a:t>
            </a:r>
            <a:endParaRPr lang="zh-CN" altLang="en-US" sz="4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685521" y="36275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组长：尹康</a:t>
            </a:r>
            <a:endParaRPr lang="en-US" altLang="zh-CN" dirty="0"/>
          </a:p>
          <a:p>
            <a:r>
              <a:rPr lang="zh-CN" altLang="en-US" dirty="0"/>
              <a:t>组员：朱飞宇、杨尚睿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 rot="19089084">
            <a:off x="7087072" y="7227814"/>
            <a:ext cx="11129438" cy="1577009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6200000">
            <a:off x="-10740012" y="1935645"/>
            <a:ext cx="9529233" cy="2406522"/>
          </a:xfrm>
          <a:prstGeom prst="rect">
            <a:avLst/>
          </a:prstGeom>
          <a:solidFill>
            <a:schemeClr val="bg1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0"/>
            <a:ext cx="7584440" cy="534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6"/>
          <p:cNvPicPr>
            <a:picLocks noChangeAspect="1"/>
          </p:cNvPicPr>
          <p:nvPr/>
        </p:nvPicPr>
        <p:blipFill>
          <a:blip r:embed="rId2"/>
          <a:srcRect b="6819"/>
          <a:stretch>
            <a:fillRect/>
          </a:stretch>
        </p:blipFill>
        <p:spPr>
          <a:xfrm>
            <a:off x="4937125" y="4517390"/>
            <a:ext cx="6727825" cy="234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" y="0"/>
            <a:ext cx="9692005" cy="57873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974215" y="6144895"/>
            <a:ext cx="6188075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以下为重哈希(rehash)的算法，通过指针的搬移形成；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079654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2760" y="397510"/>
            <a:ext cx="413575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类，用于存放固定大小的数组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" y="737235"/>
            <a:ext cx="9759315" cy="613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8150" y="1180465"/>
            <a:ext cx="2863850" cy="30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mymap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类，用avl树实现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924050"/>
            <a:ext cx="7118350" cy="39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302635" y="5917565"/>
            <a:ext cx="1545590" cy="34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AVL</a:t>
            </a:r>
            <a:r>
              <a:rPr lang="zh-CN" altLang="en-US"/>
              <a:t>树的节点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" y="0"/>
            <a:ext cx="7031990" cy="46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0" y="3213735"/>
            <a:ext cx="6995160" cy="364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2905" y="8890"/>
            <a:ext cx="6484620" cy="86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目前我们学校管理系统的大概框架,后续可能添加新的部分；(其中</a:t>
            </a:r>
            <a:r>
              <a:rPr lang="en-US" altLang="zh-CN"/>
              <a:t>    </a:t>
            </a:r>
            <a:r>
              <a:rPr lang="zh-CN" altLang="en-US"/>
              <a:t>为结构体，</a:t>
            </a:r>
            <a:r>
              <a:rPr lang="en-US" altLang="zh-CN"/>
              <a:t>  </a:t>
            </a:r>
            <a:r>
              <a:rPr lang="zh-CN" altLang="en-US"/>
              <a:t>为类)</a:t>
            </a:r>
            <a:endParaRPr lang="zh-CN" altLang="en-US"/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667385" y="395605"/>
            <a:ext cx="323215" cy="27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55" y="313690"/>
            <a:ext cx="2857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" y="942340"/>
            <a:ext cx="5937885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25780" y="3867785"/>
            <a:ext cx="5991860" cy="2883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//person类，所有人员的基类;</a:t>
            </a:r>
            <a:endParaRPr lang="zh-CN" altLang="en-US"/>
          </a:p>
          <a:p>
            <a:r>
              <a:rPr lang="zh-CN" altLang="en-US"/>
              <a:t>//teacher类，教师类，继承自person类;</a:t>
            </a:r>
            <a:endParaRPr lang="zh-CN" altLang="en-US"/>
          </a:p>
          <a:p>
            <a:r>
              <a:rPr lang="zh-CN" altLang="en-US"/>
              <a:t>//student类，学生类，继承自person类;</a:t>
            </a:r>
            <a:endParaRPr lang="zh-CN" altLang="en-US"/>
          </a:p>
          <a:p>
            <a:r>
              <a:rPr lang="zh-CN" altLang="en-US"/>
              <a:t>//school类，学校类，包含学生和老师等，用myvector和myhash_map实现的聚合类;</a:t>
            </a:r>
            <a:endParaRPr lang="zh-CN" altLang="en-US"/>
          </a:p>
          <a:p>
            <a:r>
              <a:rPr lang="zh-CN" altLang="en-US"/>
              <a:t>//stuwithscore类，用于存放学生信息和成绩的结构体;</a:t>
            </a:r>
            <a:endParaRPr lang="zh-CN" altLang="en-US"/>
          </a:p>
          <a:p>
            <a:r>
              <a:rPr lang="zh-CN" altLang="en-US"/>
              <a:t>//studentscore类，用于存放学生的成绩的，</a:t>
            </a:r>
            <a:r>
              <a:rPr lang="zh-CN" altLang="en-US">
                <a:sym typeface="+mn-ea"/>
              </a:rPr>
              <a:t>用myvector和myhash_map实现的聚合</a:t>
            </a:r>
            <a:r>
              <a:rPr lang="zh-CN" altLang="en-US"/>
              <a:t>类;</a:t>
            </a:r>
            <a:endParaRPr lang="zh-CN" altLang="en-US"/>
          </a:p>
          <a:p>
            <a:r>
              <a:rPr lang="zh-CN" altLang="en-US"/>
              <a:t>//scoreanalysis类，用于分析学生的成绩的，</a:t>
            </a:r>
            <a:r>
              <a:rPr lang="zh-CN" altLang="en-US">
                <a:sym typeface="+mn-ea"/>
              </a:rPr>
              <a:t>用myvector和myhash_map实现的聚合</a:t>
            </a:r>
            <a:r>
              <a:rPr lang="zh-CN" altLang="en-US"/>
              <a:t>类;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922020"/>
            <a:ext cx="905954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2510155"/>
            <a:ext cx="9158605" cy="40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0"/>
            <a:ext cx="7800340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" y="3511550"/>
            <a:ext cx="6873875" cy="342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581660"/>
            <a:ext cx="7849870" cy="21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349615" y="2494280"/>
            <a:ext cx="1832610" cy="39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←</a:t>
            </a:r>
            <a:r>
              <a:rPr lang="zh-CN" altLang="en-US"/>
              <a:t>一些辅助函数</a:t>
            </a:r>
            <a:endParaRPr lang="zh-CN" altLang="en-US"/>
          </a:p>
        </p:txBody>
      </p:sp>
      <p:pic>
        <p:nvPicPr>
          <p:cNvPr id="24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3020060"/>
            <a:ext cx="8847455" cy="385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4978998" flipV="1">
            <a:off x="-3988339" y="2301911"/>
            <a:ext cx="9317482" cy="3602893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4978998" flipV="1">
            <a:off x="-4712824" y="2360958"/>
            <a:ext cx="9351896" cy="349305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4978998" flipV="1">
            <a:off x="-5381841" y="2359890"/>
            <a:ext cx="9334691" cy="349305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46113" y="3161367"/>
            <a:ext cx="6743749" cy="267633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9459778" y="2351800"/>
            <a:ext cx="1262478" cy="12523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91497" y="2583359"/>
            <a:ext cx="702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方正姚体" pitchFamily="2" charset="-122"/>
                <a:ea typeface="方正姚体" pitchFamily="2" charset="-122"/>
              </a:rPr>
              <a:t>《</a:t>
            </a:r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学生成绩管理系统</a:t>
            </a:r>
            <a:r>
              <a:rPr lang="en-US" altLang="zh-CN" sz="4400" dirty="0">
                <a:latin typeface="方正姚体" pitchFamily="2" charset="-122"/>
                <a:ea typeface="方正姚体" pitchFamily="2" charset="-122"/>
              </a:rPr>
              <a:t>》</a:t>
            </a:r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小组</a:t>
            </a:r>
            <a:endParaRPr lang="zh-CN" altLang="en-US" sz="4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0854" y="3507867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组长：</a:t>
            </a:r>
            <a:r>
              <a:rPr lang="zh-CN" altLang="en-US" dirty="0">
                <a:sym typeface="+mn-ea"/>
              </a:rPr>
              <a:t>朱飞宇</a:t>
            </a:r>
            <a:endParaRPr lang="en-US" altLang="zh-CN" dirty="0"/>
          </a:p>
          <a:p>
            <a:pPr algn="l"/>
            <a:r>
              <a:rPr lang="zh-CN" altLang="en-US" dirty="0"/>
              <a:t>组员：尹康、王昕杰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07675" y="4007008"/>
            <a:ext cx="9492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Times New Roman" pitchFamily="18" charset="0"/>
                <a:cs typeface="Times New Roman" pitchFamily="18" charset="0"/>
              </a:rPr>
              <a:t>Thanks For Your Listening</a:t>
            </a:r>
            <a:endParaRPr lang="zh-CN" alt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392136" y="-2978618"/>
            <a:ext cx="1036906" cy="1036906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3502" y="-2978325"/>
            <a:ext cx="55410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latin typeface="方正姚体" pitchFamily="2" charset="-122"/>
                <a:ea typeface="方正姚体" pitchFamily="2" charset="-122"/>
                <a:sym typeface="+mn-ea"/>
              </a:rPr>
              <a:t>程序介绍</a:t>
            </a:r>
            <a:endParaRPr lang="zh-CN" altLang="en-US" sz="4400" dirty="0">
              <a:latin typeface="方正姚体" pitchFamily="2" charset="-122"/>
              <a:ea typeface="方正姚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6200000">
            <a:off x="-2551640" y="3047545"/>
            <a:ext cx="11129438" cy="1577009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-3564283" y="1382442"/>
            <a:ext cx="11224475" cy="1637089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6200000">
            <a:off x="-4948955" y="991393"/>
            <a:ext cx="11211809" cy="2406522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4048219" y="2910547"/>
            <a:ext cx="1036906" cy="1036906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84194" y="3040775"/>
            <a:ext cx="37727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方正姚体" pitchFamily="2" charset="-122"/>
                <a:ea typeface="方正姚体" pitchFamily="2" charset="-122"/>
                <a:sym typeface="+mn-ea"/>
              </a:rPr>
              <a:t>应用背景分析</a:t>
            </a:r>
            <a:endParaRPr lang="zh-CN" altLang="en-US" sz="4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16200000">
            <a:off x="-10740012" y="1935645"/>
            <a:ext cx="9529233" cy="2406522"/>
          </a:xfrm>
          <a:prstGeom prst="rect">
            <a:avLst/>
          </a:prstGeom>
          <a:solidFill>
            <a:schemeClr val="bg1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1210048" y="-439778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02285" y="651510"/>
            <a:ext cx="803275" cy="796925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2285" y="2518410"/>
            <a:ext cx="803275" cy="796925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2285" y="4385310"/>
            <a:ext cx="803275" cy="796925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16710" y="4537075"/>
            <a:ext cx="7771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提升程序适用性，扩展性，安全性</a:t>
            </a:r>
            <a:endParaRPr lang="zh-CN" altLang="en-US" sz="3600"/>
          </a:p>
        </p:txBody>
      </p:sp>
      <p:sp>
        <p:nvSpPr>
          <p:cNvPr id="13" name="文本框 12"/>
          <p:cNvSpPr txBox="1"/>
          <p:nvPr/>
        </p:nvSpPr>
        <p:spPr>
          <a:xfrm>
            <a:off x="1616710" y="2428875"/>
            <a:ext cx="7771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集中管理学生档案，提高学校工作效率，家校实时反馈</a:t>
            </a:r>
            <a:r>
              <a:rPr lang="en-US" altLang="zh-CN" sz="3600"/>
              <a:t>……</a:t>
            </a:r>
            <a:endParaRPr lang="en-US" altLang="zh-CN" sz="3600"/>
          </a:p>
        </p:txBody>
      </p:sp>
      <p:sp>
        <p:nvSpPr>
          <p:cNvPr id="14" name="文本框 13"/>
          <p:cNvSpPr txBox="1"/>
          <p:nvPr/>
        </p:nvSpPr>
        <p:spPr>
          <a:xfrm>
            <a:off x="1743710" y="930275"/>
            <a:ext cx="7771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人口基数庞大，我国在读学生数量大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6200000">
            <a:off x="-2551640" y="3047545"/>
            <a:ext cx="11129438" cy="1577009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-3564283" y="1382442"/>
            <a:ext cx="11224475" cy="1637089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6200000">
            <a:off x="-4948955" y="991393"/>
            <a:ext cx="11211809" cy="2406522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4062031" y="1498868"/>
            <a:ext cx="580190" cy="580190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62031" y="3136181"/>
            <a:ext cx="580190" cy="580190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062031" y="4778942"/>
            <a:ext cx="580190" cy="580190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96749" y="143123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应用背景分析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96749" y="3133888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预期实现功能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96749" y="477435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编程原理与方案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350780" y="3281095"/>
            <a:ext cx="6743749" cy="267633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19264445" y="2471528"/>
            <a:ext cx="1262478" cy="12523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296164" y="2703087"/>
            <a:ext cx="702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方正姚体" pitchFamily="2" charset="-122"/>
                <a:ea typeface="方正姚体" pitchFamily="2" charset="-122"/>
              </a:rPr>
              <a:t>《</a:t>
            </a:r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学生成绩管理系统</a:t>
            </a:r>
            <a:r>
              <a:rPr lang="en-US" altLang="zh-CN" sz="4400" dirty="0">
                <a:latin typeface="方正姚体" pitchFamily="2" charset="-122"/>
                <a:ea typeface="方正姚体" pitchFamily="2" charset="-122"/>
              </a:rPr>
              <a:t>》</a:t>
            </a:r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小组</a:t>
            </a:r>
            <a:endParaRPr lang="zh-CN" altLang="en-US" sz="4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685521" y="36275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组长：尹康</a:t>
            </a:r>
            <a:endParaRPr lang="en-US" altLang="zh-CN" dirty="0"/>
          </a:p>
          <a:p>
            <a:r>
              <a:rPr lang="zh-CN" altLang="en-US" dirty="0"/>
              <a:t>组员：朱飞宇、杨尚睿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 rot="19089084">
            <a:off x="7087072" y="7227814"/>
            <a:ext cx="11129438" cy="1577009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6200000">
            <a:off x="-10740012" y="1935645"/>
            <a:ext cx="9529233" cy="2406522"/>
          </a:xfrm>
          <a:prstGeom prst="rect">
            <a:avLst/>
          </a:prstGeom>
          <a:solidFill>
            <a:schemeClr val="bg1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6200000">
            <a:off x="-2551640" y="3047545"/>
            <a:ext cx="11129438" cy="1577009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-3564283" y="1382442"/>
            <a:ext cx="11224475" cy="1637089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6200000">
            <a:off x="-4948955" y="991393"/>
            <a:ext cx="11211809" cy="2406522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165947" y="7616983"/>
            <a:ext cx="580190" cy="580190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24000" y="-1344622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00665" y="761239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成绩管理部分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048219" y="2910547"/>
            <a:ext cx="1036906" cy="1036906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84194" y="3040775"/>
            <a:ext cx="37727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预期实现功能</a:t>
            </a:r>
            <a:endParaRPr lang="zh-CN" altLang="en-US" sz="4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>
            <a:off x="-10740012" y="1935645"/>
            <a:ext cx="9529233" cy="2406522"/>
          </a:xfrm>
          <a:prstGeom prst="rect">
            <a:avLst/>
          </a:prstGeom>
          <a:solidFill>
            <a:schemeClr val="bg1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331090" y="-3002916"/>
            <a:ext cx="9529230" cy="10192590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3359312" y="-1257985"/>
            <a:ext cx="9541895" cy="6715396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882883" y="-3051832"/>
            <a:ext cx="9541894" cy="10303091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-2668008" y="-4515899"/>
            <a:ext cx="9529233" cy="1300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02285" y="651510"/>
            <a:ext cx="803275" cy="796925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2285" y="2518410"/>
            <a:ext cx="803275" cy="796925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2285" y="4385310"/>
            <a:ext cx="803275" cy="796925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16710" y="4537075"/>
            <a:ext cx="7771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</a:rPr>
              <a:t>重要：安全性保障（密码</a:t>
            </a:r>
            <a:r>
              <a:rPr lang="zh-CN" altLang="en-US" sz="3600">
                <a:solidFill>
                  <a:schemeClr val="tx1"/>
                </a:solidFill>
              </a:rPr>
              <a:t>管理）</a:t>
            </a: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6710" y="2594610"/>
            <a:ext cx="7771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进阶：个性化支持（成绩分析），家校合作</a:t>
            </a:r>
            <a:endParaRPr lang="zh-CN" altLang="en-US" sz="36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00530" y="713105"/>
            <a:ext cx="77711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基础：人员管理（教师，学生等），</a:t>
            </a:r>
            <a:r>
              <a:rPr sz="3600">
                <a:sym typeface="+mn-ea"/>
              </a:rPr>
              <a:t>成绩管理</a:t>
            </a:r>
            <a:endParaRPr sz="3600"/>
          </a:p>
          <a:p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6200000">
            <a:off x="-2551640" y="3047545"/>
            <a:ext cx="11129438" cy="1577009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-3564283" y="1382442"/>
            <a:ext cx="11224475" cy="1637089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6200000">
            <a:off x="-4948955" y="991393"/>
            <a:ext cx="11211809" cy="2406522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4062031" y="1498868"/>
            <a:ext cx="580190" cy="580190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62031" y="3136181"/>
            <a:ext cx="580190" cy="580190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062031" y="4778942"/>
            <a:ext cx="580190" cy="580190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96749" y="143123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应用背景分析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96749" y="3133888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预期实现功能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96749" y="477435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编程原理与方案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350780" y="3281095"/>
            <a:ext cx="6743749" cy="267633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19264445" y="2471528"/>
            <a:ext cx="1262478" cy="12523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296164" y="2703087"/>
            <a:ext cx="702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方正姚体" pitchFamily="2" charset="-122"/>
                <a:ea typeface="方正姚体" pitchFamily="2" charset="-122"/>
              </a:rPr>
              <a:t>《</a:t>
            </a:r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学生成绩管理系统</a:t>
            </a:r>
            <a:r>
              <a:rPr lang="en-US" altLang="zh-CN" sz="4400" dirty="0">
                <a:latin typeface="方正姚体" pitchFamily="2" charset="-122"/>
                <a:ea typeface="方正姚体" pitchFamily="2" charset="-122"/>
              </a:rPr>
              <a:t>》</a:t>
            </a:r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小组</a:t>
            </a:r>
            <a:endParaRPr lang="zh-CN" altLang="en-US" sz="4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685521" y="36275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组长：尹康</a:t>
            </a:r>
            <a:endParaRPr lang="en-US" altLang="zh-CN" dirty="0"/>
          </a:p>
          <a:p>
            <a:r>
              <a:rPr lang="zh-CN" altLang="en-US" dirty="0"/>
              <a:t>组员：朱飞宇、杨尚睿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 rot="19089084">
            <a:off x="7087072" y="7227814"/>
            <a:ext cx="11129438" cy="1577009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6200000">
            <a:off x="-10740012" y="1935645"/>
            <a:ext cx="9529233" cy="2406522"/>
          </a:xfrm>
          <a:prstGeom prst="rect">
            <a:avLst/>
          </a:prstGeom>
          <a:solidFill>
            <a:schemeClr val="bg1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6200000">
            <a:off x="-2551640" y="3047545"/>
            <a:ext cx="11129438" cy="1577009"/>
          </a:xfrm>
          <a:prstGeom prst="rect">
            <a:avLst/>
          </a:prstGeom>
          <a:solidFill>
            <a:srgbClr val="FBD002"/>
          </a:solidFill>
          <a:ln>
            <a:solidFill>
              <a:srgbClr val="FBD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-3564283" y="1382442"/>
            <a:ext cx="11224475" cy="1637089"/>
          </a:xfrm>
          <a:prstGeom prst="rect">
            <a:avLst/>
          </a:prstGeom>
          <a:solidFill>
            <a:srgbClr val="0BAB6B"/>
          </a:solidFill>
          <a:ln>
            <a:solidFill>
              <a:srgbClr val="0BAB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6200000">
            <a:off x="-4948955" y="991393"/>
            <a:ext cx="11211809" cy="2406522"/>
          </a:xfrm>
          <a:prstGeom prst="rect">
            <a:avLst/>
          </a:prstGeom>
          <a:solidFill>
            <a:srgbClr val="4E7C2B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4089282" y="-1276989"/>
            <a:ext cx="580190" cy="580190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24000" y="-134462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程序总体概况</a:t>
            </a:r>
            <a:endParaRPr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048219" y="2910547"/>
            <a:ext cx="1036906" cy="1036906"/>
          </a:xfrm>
          <a:prstGeom prst="ellipse">
            <a:avLst/>
          </a:prstGeom>
          <a:solidFill>
            <a:srgbClr val="FBD0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84445" y="3041015"/>
            <a:ext cx="44824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方正姚体" pitchFamily="2" charset="-122"/>
                <a:ea typeface="方正姚体" pitchFamily="2" charset="-122"/>
              </a:rPr>
              <a:t>编程原理与方案</a:t>
            </a:r>
            <a:endParaRPr lang="zh-CN" altLang="en-US" sz="4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>
            <a:off x="-10740012" y="1935645"/>
            <a:ext cx="9529233" cy="2406522"/>
          </a:xfrm>
          <a:prstGeom prst="rect">
            <a:avLst/>
          </a:prstGeom>
          <a:solidFill>
            <a:schemeClr val="bg1"/>
          </a:solidFill>
          <a:ln>
            <a:solidFill>
              <a:srgbClr val="4E7C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123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方正姚体</vt:lpstr>
      <vt:lpstr>Times New Roman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Ma“4”e 阮Ruan</dc:creator>
  <cp:lastModifiedBy>iPad</cp:lastModifiedBy>
  <cp:revision>9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FA0B698D3762405DA868DCA4A077ADA7_12</vt:lpwstr>
  </property>
  <property fmtid="{D5CDD505-2E9C-101B-9397-08002B2CF9AE}" pid="3" name="KSOProductBuildVer">
    <vt:lpwstr>2052-12.7.0</vt:lpwstr>
  </property>
</Properties>
</file>