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0" r:id="rId1"/>
    <p:sldMasterId id="2147483672" r:id="rId2"/>
    <p:sldMasterId id="2147483715" r:id="rId3"/>
  </p:sldMasterIdLst>
  <p:notesMasterIdLst>
    <p:notesMasterId r:id="rId81"/>
  </p:notesMasterIdLst>
  <p:handoutMasterIdLst>
    <p:handoutMasterId r:id="rId82"/>
  </p:handoutMasterIdLst>
  <p:sldIdLst>
    <p:sldId id="1864" r:id="rId4"/>
    <p:sldId id="1837" r:id="rId5"/>
    <p:sldId id="1615" r:id="rId6"/>
    <p:sldId id="1616" r:id="rId7"/>
    <p:sldId id="1617" r:id="rId8"/>
    <p:sldId id="1618" r:id="rId9"/>
    <p:sldId id="1839" r:id="rId10"/>
    <p:sldId id="1622" r:id="rId11"/>
    <p:sldId id="1623" r:id="rId12"/>
    <p:sldId id="1625" r:id="rId13"/>
    <p:sldId id="1626" r:id="rId14"/>
    <p:sldId id="1627" r:id="rId15"/>
    <p:sldId id="1865" r:id="rId16"/>
    <p:sldId id="1867" r:id="rId17"/>
    <p:sldId id="1630" r:id="rId18"/>
    <p:sldId id="1842" r:id="rId19"/>
    <p:sldId id="1632" r:id="rId20"/>
    <p:sldId id="1633" r:id="rId21"/>
    <p:sldId id="1634" r:id="rId22"/>
    <p:sldId id="1635" r:id="rId23"/>
    <p:sldId id="1636" r:id="rId24"/>
    <p:sldId id="1637" r:id="rId25"/>
    <p:sldId id="1811" r:id="rId26"/>
    <p:sldId id="1816" r:id="rId27"/>
    <p:sldId id="1642" r:id="rId28"/>
    <p:sldId id="1640" r:id="rId29"/>
    <p:sldId id="1641" r:id="rId30"/>
    <p:sldId id="1643" r:id="rId31"/>
    <p:sldId id="1797" r:id="rId32"/>
    <p:sldId id="1833" r:id="rId33"/>
    <p:sldId id="1869" r:id="rId34"/>
    <p:sldId id="1820" r:id="rId35"/>
    <p:sldId id="1871" r:id="rId36"/>
    <p:sldId id="1870" r:id="rId37"/>
    <p:sldId id="1652" r:id="rId38"/>
    <p:sldId id="1798" r:id="rId39"/>
    <p:sldId id="1850" r:id="rId40"/>
    <p:sldId id="1872" r:id="rId41"/>
    <p:sldId id="1873" r:id="rId42"/>
    <p:sldId id="1874" r:id="rId43"/>
    <p:sldId id="1810" r:id="rId44"/>
    <p:sldId id="1853" r:id="rId45"/>
    <p:sldId id="1660" r:id="rId46"/>
    <p:sldId id="1661" r:id="rId47"/>
    <p:sldId id="1854" r:id="rId48"/>
    <p:sldId id="1855" r:id="rId49"/>
    <p:sldId id="1664" r:id="rId50"/>
    <p:sldId id="1665" r:id="rId51"/>
    <p:sldId id="1856" r:id="rId52"/>
    <p:sldId id="1876" r:id="rId53"/>
    <p:sldId id="1878" r:id="rId54"/>
    <p:sldId id="1858" r:id="rId55"/>
    <p:sldId id="1671" r:id="rId56"/>
    <p:sldId id="1672" r:id="rId57"/>
    <p:sldId id="1674" r:id="rId58"/>
    <p:sldId id="1861" r:id="rId59"/>
    <p:sldId id="1735" r:id="rId60"/>
    <p:sldId id="1736" r:id="rId61"/>
    <p:sldId id="1737" r:id="rId62"/>
    <p:sldId id="1738" r:id="rId63"/>
    <p:sldId id="1805" r:id="rId64"/>
    <p:sldId id="1739" r:id="rId65"/>
    <p:sldId id="1740" r:id="rId66"/>
    <p:sldId id="1741" r:id="rId67"/>
    <p:sldId id="1742" r:id="rId68"/>
    <p:sldId id="1743" r:id="rId69"/>
    <p:sldId id="1744" r:id="rId70"/>
    <p:sldId id="1745" r:id="rId71"/>
    <p:sldId id="1862" r:id="rId72"/>
    <p:sldId id="1748" r:id="rId73"/>
    <p:sldId id="1749" r:id="rId74"/>
    <p:sldId id="1863" r:id="rId75"/>
    <p:sldId id="1752" r:id="rId76"/>
    <p:sldId id="1753" r:id="rId77"/>
    <p:sldId id="1754" r:id="rId78"/>
    <p:sldId id="1755" r:id="rId79"/>
    <p:sldId id="1757" r:id="rId80"/>
  </p:sldIdLst>
  <p:sldSz cx="9144000" cy="6858000" type="screen4x3"/>
  <p:notesSz cx="10234613" cy="7099300"/>
  <p:defaultTextStyle>
    <a:defPPr>
      <a:defRPr lang="zh-CN"/>
    </a:defPPr>
    <a:lvl1pPr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1pPr>
    <a:lvl2pPr marL="4572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2pPr>
    <a:lvl3pPr marL="9144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3pPr>
    <a:lvl4pPr marL="13716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4pPr>
    <a:lvl5pPr marL="18288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5pPr>
    <a:lvl6pPr marL="2286000" algn="l" defTabSz="914400" rtl="0" eaLnBrk="1" latinLnBrk="0" hangingPunct="1">
      <a:defRPr sz="2800" b="1" kern="1200">
        <a:solidFill>
          <a:schemeClr val="tx2"/>
        </a:solidFill>
        <a:latin typeface="Times New Roman" panose="02020603050405020304" pitchFamily="18" charset="0"/>
        <a:ea typeface="楷体_GB2312" charset="-122"/>
        <a:cs typeface="+mn-cs"/>
      </a:defRPr>
    </a:lvl6pPr>
    <a:lvl7pPr marL="2743200" algn="l" defTabSz="914400" rtl="0" eaLnBrk="1" latinLnBrk="0" hangingPunct="1">
      <a:defRPr sz="2800" b="1" kern="1200">
        <a:solidFill>
          <a:schemeClr val="tx2"/>
        </a:solidFill>
        <a:latin typeface="Times New Roman" panose="02020603050405020304" pitchFamily="18" charset="0"/>
        <a:ea typeface="楷体_GB2312" charset="-122"/>
        <a:cs typeface="+mn-cs"/>
      </a:defRPr>
    </a:lvl7pPr>
    <a:lvl8pPr marL="3200400" algn="l" defTabSz="914400" rtl="0" eaLnBrk="1" latinLnBrk="0" hangingPunct="1">
      <a:defRPr sz="2800" b="1" kern="1200">
        <a:solidFill>
          <a:schemeClr val="tx2"/>
        </a:solidFill>
        <a:latin typeface="Times New Roman" panose="02020603050405020304" pitchFamily="18" charset="0"/>
        <a:ea typeface="楷体_GB2312" charset="-122"/>
        <a:cs typeface="+mn-cs"/>
      </a:defRPr>
    </a:lvl8pPr>
    <a:lvl9pPr marL="3657600" algn="l" defTabSz="914400" rtl="0" eaLnBrk="1" latinLnBrk="0" hangingPunct="1">
      <a:defRPr sz="2800" b="1" kern="1200">
        <a:solidFill>
          <a:schemeClr val="tx2"/>
        </a:solidFill>
        <a:latin typeface="Times New Roman" panose="02020603050405020304" pitchFamily="18" charset="0"/>
        <a:ea typeface="楷体_GB2312" charset="-122"/>
        <a:cs typeface="+mn-cs"/>
      </a:defRPr>
    </a:lvl9pPr>
  </p:defaultTextStyle>
  <p:extLst>
    <p:ext uri="{EFAFB233-063F-42B5-8137-9DF3F51BA10A}">
      <p15:sldGuideLst xmlns:p15="http://schemas.microsoft.com/office/powerpoint/2012/main">
        <p15:guide id="1" orient="horz" pos="218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0000FF"/>
    <a:srgbClr val="FFFFCC"/>
    <a:srgbClr val="FFFF99"/>
    <a:srgbClr val="000099"/>
    <a:srgbClr val="FFCCFF"/>
    <a:srgbClr val="FF3399"/>
    <a:srgbClr val="99FFCC"/>
    <a:srgbClr val="FFFF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62022" autoAdjust="0"/>
  </p:normalViewPr>
  <p:slideViewPr>
    <p:cSldViewPr>
      <p:cViewPr varScale="1">
        <p:scale>
          <a:sx n="39" d="100"/>
          <a:sy n="39" d="100"/>
        </p:scale>
        <p:origin x="2100" y="39"/>
      </p:cViewPr>
      <p:guideLst>
        <p:guide orient="horz" pos="2180"/>
        <p:guide pos="2880"/>
      </p:guideLst>
    </p:cSldViewPr>
  </p:slideViewPr>
  <p:outlineViewPr>
    <p:cViewPr>
      <p:scale>
        <a:sx n="33" d="100"/>
        <a:sy n="33" d="100"/>
      </p:scale>
      <p:origin x="0" y="-30870"/>
    </p:cViewPr>
  </p:outlineViewPr>
  <p:notesTextViewPr>
    <p:cViewPr>
      <p:scale>
        <a:sx n="100" d="100"/>
        <a:sy n="100" d="100"/>
      </p:scale>
      <p:origin x="0" y="0"/>
    </p:cViewPr>
  </p:notesTextViewPr>
  <p:sorterViewPr>
    <p:cViewPr varScale="1">
      <p:scale>
        <a:sx n="1" d="1"/>
        <a:sy n="1" d="1"/>
      </p:scale>
      <p:origin x="0" y="-125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viewProps" Target="view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8.wmf"/><Relationship Id="rId1" Type="http://schemas.openxmlformats.org/officeDocument/2006/relationships/image" Target="../media/image49.wmf"/><Relationship Id="rId4"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8.wmf"/><Relationship Id="rId1" Type="http://schemas.openxmlformats.org/officeDocument/2006/relationships/image" Target="../media/image49.wmf"/><Relationship Id="rId4"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9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7618" name="Rectangle 2"/>
          <p:cNvSpPr>
            <a:spLocks noGrp="1" noChangeArrowheads="1"/>
          </p:cNvSpPr>
          <p:nvPr>
            <p:ph type="hdr" sz="quarter"/>
          </p:nvPr>
        </p:nvSpPr>
        <p:spPr bwMode="auto">
          <a:xfrm>
            <a:off x="0" y="0"/>
            <a:ext cx="4435475" cy="354013"/>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solidFill>
                  <a:schemeClr val="tx1"/>
                </a:solidFill>
                <a:latin typeface="Arial" panose="020B0604020202020204" pitchFamily="34" charset="0"/>
                <a:ea typeface="楷体_GB2312" charset="-122"/>
              </a:defRPr>
            </a:lvl1pPr>
          </a:lstStyle>
          <a:p>
            <a:pPr>
              <a:defRPr/>
            </a:pPr>
            <a:endParaRPr lang="en-US" altLang="zh-CN">
              <a:ea typeface="微软雅黑" panose="020B0503020204020204" pitchFamily="34" charset="-122"/>
            </a:endParaRPr>
          </a:p>
        </p:txBody>
      </p:sp>
      <p:sp>
        <p:nvSpPr>
          <p:cNvPr id="367619" name="Rectangle 3"/>
          <p:cNvSpPr>
            <a:spLocks noGrp="1" noChangeArrowheads="1"/>
          </p:cNvSpPr>
          <p:nvPr>
            <p:ph type="dt" sz="quarter" idx="1"/>
          </p:nvPr>
        </p:nvSpPr>
        <p:spPr bwMode="auto">
          <a:xfrm>
            <a:off x="5797550" y="0"/>
            <a:ext cx="4435475" cy="354013"/>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solidFill>
                  <a:schemeClr val="tx1"/>
                </a:solidFill>
                <a:latin typeface="Arial" panose="020B0604020202020204" pitchFamily="34" charset="0"/>
                <a:ea typeface="楷体_GB2312" charset="-122"/>
              </a:defRPr>
            </a:lvl1pPr>
          </a:lstStyle>
          <a:p>
            <a:pPr>
              <a:defRPr/>
            </a:pPr>
            <a:endParaRPr lang="en-US" altLang="zh-CN">
              <a:ea typeface="微软雅黑" panose="020B0503020204020204" pitchFamily="34" charset="-122"/>
            </a:endParaRPr>
          </a:p>
        </p:txBody>
      </p:sp>
      <p:sp>
        <p:nvSpPr>
          <p:cNvPr id="367620" name="Rectangle 4"/>
          <p:cNvSpPr>
            <a:spLocks noGrp="1" noChangeArrowheads="1"/>
          </p:cNvSpPr>
          <p:nvPr>
            <p:ph type="ftr" sz="quarter" idx="2"/>
          </p:nvPr>
        </p:nvSpPr>
        <p:spPr bwMode="auto">
          <a:xfrm>
            <a:off x="0" y="6743700"/>
            <a:ext cx="4435475" cy="354013"/>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solidFill>
                  <a:schemeClr val="tx1"/>
                </a:solidFill>
                <a:latin typeface="Arial" panose="020B0604020202020204" pitchFamily="34" charset="0"/>
                <a:ea typeface="楷体_GB2312" charset="-122"/>
              </a:defRPr>
            </a:lvl1pPr>
          </a:lstStyle>
          <a:p>
            <a:pPr>
              <a:defRPr/>
            </a:pPr>
            <a:endParaRPr lang="en-US" altLang="zh-CN">
              <a:ea typeface="微软雅黑" panose="020B0503020204020204" pitchFamily="34" charset="-122"/>
            </a:endParaRPr>
          </a:p>
        </p:txBody>
      </p:sp>
      <p:sp>
        <p:nvSpPr>
          <p:cNvPr id="367621" name="Rectangle 5"/>
          <p:cNvSpPr>
            <a:spLocks noGrp="1" noChangeArrowheads="1"/>
          </p:cNvSpPr>
          <p:nvPr>
            <p:ph type="sldNum" sz="quarter" idx="3"/>
          </p:nvPr>
        </p:nvSpPr>
        <p:spPr bwMode="auto">
          <a:xfrm>
            <a:off x="5797550" y="6743700"/>
            <a:ext cx="4435475" cy="354013"/>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solidFill>
                  <a:schemeClr val="tx1"/>
                </a:solidFill>
                <a:latin typeface="Arial" panose="020B0604020202020204" pitchFamily="34" charset="0"/>
                <a:ea typeface="楷体_GB2312" charset="-122"/>
              </a:defRPr>
            </a:lvl1pPr>
          </a:lstStyle>
          <a:p>
            <a:pPr>
              <a:defRPr/>
            </a:pPr>
            <a:fld id="{C224C2D1-D956-473B-BFAF-E8920F648374}" type="slidenum">
              <a:rPr lang="en-US" altLang="zh-CN">
                <a:ea typeface="微软雅黑" panose="020B0503020204020204" pitchFamily="34" charset="-122"/>
              </a:rPr>
              <a:t>‹#›</a:t>
            </a:fld>
            <a:endParaRPr lang="en-US" altLang="zh-CN">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4435475" cy="354013"/>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b="0">
                <a:solidFill>
                  <a:schemeClr val="tx1"/>
                </a:solidFill>
                <a:latin typeface="Arial" panose="020B0604020202020204" pitchFamily="34" charset="0"/>
                <a:ea typeface="微软雅黑" panose="020B0503020204020204" pitchFamily="34" charset="-122"/>
              </a:defRPr>
            </a:lvl1pPr>
          </a:lstStyle>
          <a:p>
            <a:pPr>
              <a:defRPr/>
            </a:pPr>
            <a:endParaRPr lang="en-US" altLang="zh-CN"/>
          </a:p>
        </p:txBody>
      </p:sp>
      <p:sp>
        <p:nvSpPr>
          <p:cNvPr id="68611" name="Rectangle 3"/>
          <p:cNvSpPr>
            <a:spLocks noGrp="1" noChangeArrowheads="1"/>
          </p:cNvSpPr>
          <p:nvPr>
            <p:ph type="dt" idx="1"/>
          </p:nvPr>
        </p:nvSpPr>
        <p:spPr bwMode="auto">
          <a:xfrm>
            <a:off x="5797550" y="0"/>
            <a:ext cx="4435475" cy="354013"/>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b="0">
                <a:solidFill>
                  <a:schemeClr val="tx1"/>
                </a:solidFill>
                <a:latin typeface="Arial" panose="020B0604020202020204" pitchFamily="34" charset="0"/>
                <a:ea typeface="微软雅黑" panose="020B0503020204020204" pitchFamily="34" charset="-122"/>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3343275" y="533400"/>
            <a:ext cx="3548063" cy="26606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3" name="Rectangle 5"/>
          <p:cNvSpPr>
            <a:spLocks noGrp="1" noChangeArrowheads="1"/>
          </p:cNvSpPr>
          <p:nvPr>
            <p:ph type="body" sz="quarter" idx="3"/>
          </p:nvPr>
        </p:nvSpPr>
        <p:spPr bwMode="auto">
          <a:xfrm>
            <a:off x="1022350" y="3371850"/>
            <a:ext cx="8189913" cy="3194050"/>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8614" name="Rectangle 6"/>
          <p:cNvSpPr>
            <a:spLocks noGrp="1" noChangeArrowheads="1"/>
          </p:cNvSpPr>
          <p:nvPr>
            <p:ph type="ftr" sz="quarter" idx="4"/>
          </p:nvPr>
        </p:nvSpPr>
        <p:spPr bwMode="auto">
          <a:xfrm>
            <a:off x="0" y="6743700"/>
            <a:ext cx="4435475" cy="354013"/>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b="0">
                <a:solidFill>
                  <a:schemeClr val="tx1"/>
                </a:solidFill>
                <a:latin typeface="Arial" panose="020B0604020202020204" pitchFamily="34" charset="0"/>
                <a:ea typeface="微软雅黑" panose="020B0503020204020204" pitchFamily="34" charset="-122"/>
              </a:defRPr>
            </a:lvl1pPr>
          </a:lstStyle>
          <a:p>
            <a:pPr>
              <a:defRPr/>
            </a:pPr>
            <a:endParaRPr lang="en-US" altLang="zh-CN"/>
          </a:p>
        </p:txBody>
      </p:sp>
      <p:sp>
        <p:nvSpPr>
          <p:cNvPr id="68615" name="Rectangle 7"/>
          <p:cNvSpPr>
            <a:spLocks noGrp="1" noChangeArrowheads="1"/>
          </p:cNvSpPr>
          <p:nvPr>
            <p:ph type="sldNum" sz="quarter" idx="5"/>
          </p:nvPr>
        </p:nvSpPr>
        <p:spPr bwMode="auto">
          <a:xfrm>
            <a:off x="5797550" y="6743700"/>
            <a:ext cx="4435475" cy="354013"/>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b="0">
                <a:solidFill>
                  <a:schemeClr val="tx1"/>
                </a:solidFill>
                <a:latin typeface="Arial" panose="020B0604020202020204" pitchFamily="34" charset="0"/>
                <a:ea typeface="微软雅黑" panose="020B0503020204020204" pitchFamily="34" charset="-122"/>
              </a:defRPr>
            </a:lvl1pPr>
          </a:lstStyle>
          <a:p>
            <a:pPr>
              <a:defRPr/>
            </a:pPr>
            <a:fld id="{A11A8ED7-11A5-4A18-8512-0BE9019744EC}"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第五章 </a:t>
            </a:r>
            <a:r>
              <a:rPr lang="zh-CN" altLang="en-US" b="0"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rPr>
              <a:t>固体</a:t>
            </a:r>
            <a:r>
              <a:rPr lang="zh-CN" altLang="en-US" b="0"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间接触的电特性。</a:t>
            </a:r>
            <a:endParaRPr lang="zh-CN" altLang="en-US" b="0"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1</a:t>
            </a:fld>
            <a:endParaRPr lang="en-US" altLang="zh-CN"/>
          </a:p>
        </p:txBody>
      </p:sp>
    </p:spTree>
    <p:extLst>
      <p:ext uri="{BB962C8B-B14F-4D97-AF65-F5344CB8AC3E}">
        <p14:creationId xmlns:p14="http://schemas.microsoft.com/office/powerpoint/2010/main" val="3342924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800" dirty="0">
                    <a:effectLst/>
                    <a:ea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不同导体</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𝐴</m:t>
                    </m:r>
                    <m:r>
                      <a:rPr lang="en-US" altLang="zh-CN" sz="1800" b="0" i="1" smtClean="0">
                        <a:solidFill>
                          <a:srgbClr val="836967"/>
                        </a:solidFill>
                        <a:effectLst/>
                        <a:latin typeface="Cambria Math" panose="02040503050406030204" pitchFamily="18" charset="0"/>
                        <a:ea typeface="微软雅黑" panose="020B0503020204020204" pitchFamily="34" charset="-122"/>
                      </a:rPr>
                      <m:t> </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𝐵</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接触或以导线连接时，会带电并产生不同电势的现象，所产生的电势</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𝑉</m:t>
                    </m:r>
                    <m:r>
                      <a:rPr lang="en-US" altLang="zh-CN" sz="1800" b="0" i="1" baseline="-25000" smtClean="0">
                        <a:solidFill>
                          <a:srgbClr val="836967"/>
                        </a:solidFill>
                        <a:effectLst/>
                        <a:latin typeface="Cambria Math" panose="02040503050406030204" pitchFamily="18" charset="0"/>
                        <a:ea typeface="微软雅黑" panose="020B0503020204020204" pitchFamily="34" charset="-122"/>
                      </a:rPr>
                      <m:t>𝐴</m:t>
                    </m:r>
                    <m:r>
                      <a:rPr lang="en-US" altLang="zh-CN" sz="1800" b="0" i="1" smtClean="0">
                        <a:solidFill>
                          <a:srgbClr val="836967"/>
                        </a:solidFill>
                        <a:effectLst/>
                        <a:latin typeface="Cambria Math" panose="02040503050406030204" pitchFamily="18" charset="0"/>
                        <a:ea typeface="微软雅黑" panose="020B0503020204020204" pitchFamily="34" charset="-122"/>
                      </a:rPr>
                      <m:t> </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𝑉</m:t>
                    </m:r>
                    <m:r>
                      <a:rPr lang="en-US" altLang="zh-CN" sz="1800" b="0" i="1" baseline="-25000" smtClean="0">
                        <a:solidFill>
                          <a:srgbClr val="836967"/>
                        </a:solidFill>
                        <a:effectLst/>
                        <a:latin typeface="Cambria Math" panose="02040503050406030204" pitchFamily="18" charset="0"/>
                        <a:ea typeface="微软雅黑" panose="020B0503020204020204" pitchFamily="34" charset="-122"/>
                      </a:rPr>
                      <m:t>𝐵</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，称为接触电势。</a:t>
                </a:r>
                <a:r>
                  <a:rPr lang="en-US" altLang="zh-CN" sz="1800" dirty="0">
                    <a:effectLst/>
                    <a:latin typeface="Times New Roman" panose="02020603050405020304" pitchFamily="18" charset="0"/>
                    <a:ea typeface="宋体" panose="02010600030101010101" pitchFamily="2" charset="-122"/>
                  </a:rPr>
                  <a:t>(a)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是</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𝐴</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𝐵</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接触前的状况，真空能级设为零点。由于</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𝐴</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𝐵</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是不同的导体，功函数不同，所以费米能级也不相同。当</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𝐴</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𝐵</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通过直接接触或通过导线相连时，电子将从费米能级高的导体流向费米能级低的导体，使得费米能级高的导体</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𝐴</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带正电荷，费米能级低的导体</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𝐵</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带负电荷，从而产生静电势：</a:t>
                </a:r>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𝑉</m:t>
                        </m:r>
                      </m:e>
                      <m:sub>
                        <m:r>
                          <a:rPr lang="zh-CN" altLang="en-US" i="1">
                            <a:latin typeface="Cambria Math" panose="02040503050406030204" pitchFamily="18" charset="0"/>
                          </a:rPr>
                          <m:t>𝐴</m:t>
                        </m:r>
                      </m:sub>
                    </m:sSub>
                    <m:r>
                      <a:rPr lang="zh-CN" altLang="en-US" i="0">
                        <a:latin typeface="Cambria Math" panose="02040503050406030204" pitchFamily="18" charset="0"/>
                      </a:rPr>
                      <m:t>&gt;0,</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𝑉</m:t>
                        </m:r>
                      </m:e>
                      <m:sub>
                        <m:r>
                          <a:rPr lang="zh-CN" altLang="en-US" i="1">
                            <a:latin typeface="Cambria Math" panose="02040503050406030204" pitchFamily="18" charset="0"/>
                          </a:rPr>
                          <m:t>𝐵</m:t>
                        </m:r>
                      </m:sub>
                    </m:sSub>
                    <m:r>
                      <a:rPr lang="zh-CN" altLang="en-US" i="0">
                        <a:latin typeface="Cambria Math" panose="02040503050406030204" pitchFamily="18" charset="0"/>
                      </a:rPr>
                      <m:t>&lt;0</m:t>
                    </m:r>
                    <m:r>
                      <a:rPr lang="zh-CN" altLang="en-US" i="1">
                        <a:latin typeface="Cambria Math" panose="02040503050406030204" pitchFamily="18" charset="0"/>
                      </a:rPr>
                      <m:t>。</m:t>
                    </m:r>
                  </m:oMath>
                </a14:m>
                <a:endParaRPr lang="zh-CN" altLang="en-US" dirty="0"/>
              </a:p>
            </p:txBody>
          </p:sp>
        </mc:Choice>
        <mc:Fallback xmlns="">
          <p:sp>
            <p:nvSpPr>
              <p:cNvPr id="3" name="备注占位符 2"/>
              <p:cNvSpPr>
                <a:spLocks noGrp="1"/>
              </p:cNvSpPr>
              <p:nvPr>
                <p:ph type="body" idx="1"/>
              </p:nvPr>
            </p:nvSpPr>
            <p:spPr/>
            <p:txBody>
              <a:bodyPr/>
              <a:lstStyle/>
              <a:p>
                <a:r>
                  <a:rPr lang="zh-CN" altLang="zh-CN" sz="1800" dirty="0">
                    <a:effectLst/>
                    <a:ea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不同导体</a:t>
                </a:r>
                <a:r>
                  <a:rPr lang="en-US" altLang="zh-CN" sz="1800" i="1" dirty="0">
                    <a:effectLst/>
                    <a:latin typeface="Times New Roman" panose="02020603050405020304" pitchFamily="18" charset="0"/>
                    <a:ea typeface="宋体" panose="02010600030101010101" pitchFamily="2" charset="-122"/>
                  </a:rPr>
                  <a:t>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i="1" dirty="0">
                    <a:effectLst/>
                    <a:latin typeface="Times New Roman" panose="02020603050405020304" pitchFamily="18" charset="0"/>
                    <a:ea typeface="宋体" panose="02010600030101010101" pitchFamily="2" charset="-122"/>
                  </a:rPr>
                  <a:t>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接触或以导线连接时，会带电并产生不同电势的现象，所产生的电势</a:t>
                </a:r>
                <a:r>
                  <a:rPr lang="en-US" altLang="zh-CN" sz="1800" i="1" dirty="0">
                    <a:effectLst/>
                    <a:latin typeface="Times New Roman" panose="02020603050405020304" pitchFamily="18" charset="0"/>
                    <a:ea typeface="宋体" panose="02010600030101010101" pitchFamily="2" charset="-122"/>
                  </a:rPr>
                  <a:t>V</a:t>
                </a:r>
                <a:r>
                  <a:rPr lang="en-US" altLang="zh-CN" sz="1800" i="1" baseline="-25000" dirty="0">
                    <a:effectLst/>
                    <a:latin typeface="Times New Roman" panose="02020603050405020304" pitchFamily="18" charset="0"/>
                    <a:ea typeface="宋体" panose="02010600030101010101" pitchFamily="2" charset="-122"/>
                  </a:rPr>
                  <a:t>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i="1" dirty="0">
                    <a:effectLst/>
                    <a:latin typeface="Times New Roman" panose="02020603050405020304" pitchFamily="18" charset="0"/>
                    <a:ea typeface="宋体" panose="02010600030101010101" pitchFamily="2" charset="-122"/>
                  </a:rPr>
                  <a:t>V</a:t>
                </a:r>
                <a:r>
                  <a:rPr lang="en-US" altLang="zh-CN" sz="1800" i="1" baseline="-25000" dirty="0">
                    <a:effectLst/>
                    <a:latin typeface="Times New Roman" panose="02020603050405020304" pitchFamily="18" charset="0"/>
                    <a:ea typeface="宋体" panose="02010600030101010101" pitchFamily="2" charset="-122"/>
                  </a:rPr>
                  <a:t>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，称为接触电势。</a:t>
                </a:r>
                <a:r>
                  <a:rPr lang="en-US" altLang="zh-CN" sz="1800" dirty="0">
                    <a:effectLst/>
                    <a:latin typeface="Times New Roman" panose="02020603050405020304" pitchFamily="18" charset="0"/>
                    <a:ea typeface="宋体" panose="02010600030101010101" pitchFamily="2" charset="-122"/>
                  </a:rPr>
                  <a:t>(a)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是</a:t>
                </a:r>
                <a:r>
                  <a:rPr lang="en-US" altLang="zh-CN" sz="1800" i="1" dirty="0">
                    <a:effectLst/>
                    <a:latin typeface="Times New Roman" panose="02020603050405020304" pitchFamily="18" charset="0"/>
                    <a:ea typeface="宋体" panose="02010600030101010101" pitchFamily="2" charset="-122"/>
                  </a:rPr>
                  <a:t>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dirty="0">
                    <a:effectLst/>
                    <a:latin typeface="Times New Roman" panose="02020603050405020304" pitchFamily="18" charset="0"/>
                    <a:ea typeface="宋体" panose="02010600030101010101" pitchFamily="2" charset="-122"/>
                  </a:rPr>
                  <a:t>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接触前的状况，真空能级设为零点。由于</a:t>
                </a:r>
                <a:r>
                  <a:rPr lang="en-US" altLang="zh-CN" sz="1800" i="1" dirty="0">
                    <a:effectLst/>
                    <a:latin typeface="Times New Roman" panose="02020603050405020304" pitchFamily="18" charset="0"/>
                    <a:ea typeface="宋体" panose="02010600030101010101" pitchFamily="2" charset="-122"/>
                  </a:rPr>
                  <a:t>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dirty="0">
                    <a:effectLst/>
                    <a:latin typeface="Times New Roman" panose="02020603050405020304" pitchFamily="18" charset="0"/>
                    <a:ea typeface="宋体" panose="02010600030101010101" pitchFamily="2" charset="-122"/>
                  </a:rPr>
                  <a:t>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是不同的导体，功函数不同，所以费米能级也不相同。当</a:t>
                </a:r>
                <a:r>
                  <a:rPr lang="en-US" altLang="zh-CN" sz="1800" i="1" dirty="0">
                    <a:effectLst/>
                    <a:latin typeface="Times New Roman" panose="02020603050405020304" pitchFamily="18" charset="0"/>
                    <a:ea typeface="宋体" panose="02010600030101010101" pitchFamily="2" charset="-122"/>
                  </a:rPr>
                  <a:t>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dirty="0">
                    <a:effectLst/>
                    <a:latin typeface="Times New Roman" panose="02020603050405020304" pitchFamily="18" charset="0"/>
                    <a:ea typeface="宋体" panose="02010600030101010101" pitchFamily="2" charset="-122"/>
                  </a:rPr>
                  <a:t>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通过直接接触或通过导线相连时，电子将从费米能级高的导体流向费米能级低的导体，使得费米能级高的导体</a:t>
                </a:r>
                <a:r>
                  <a:rPr lang="en-US" altLang="zh-CN" sz="1800" i="1" dirty="0">
                    <a:effectLst/>
                    <a:latin typeface="Times New Roman" panose="02020603050405020304" pitchFamily="18" charset="0"/>
                    <a:ea typeface="宋体" panose="02010600030101010101" pitchFamily="2" charset="-122"/>
                  </a:rPr>
                  <a:t>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带正电荷，费米能级低的导体</a:t>
                </a:r>
                <a:r>
                  <a:rPr lang="en-US" altLang="zh-CN" sz="1800" i="1" dirty="0">
                    <a:effectLst/>
                    <a:latin typeface="Times New Roman" panose="02020603050405020304" pitchFamily="18" charset="0"/>
                    <a:ea typeface="宋体" panose="02010600030101010101" pitchFamily="2" charset="-122"/>
                  </a:rPr>
                  <a:t>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带负电荷，从而产生静电势：</a:t>
                </a:r>
                <a:r>
                  <a:rPr lang="zh-CN" altLang="en-US" i="0">
                    <a:latin typeface="Cambria Math" panose="02040503050406030204" pitchFamily="18" charset="0"/>
                  </a:rPr>
                  <a:t>𝑉</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𝐴&gt;0,𝑉</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𝐵&lt;0</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10</a:t>
            </a:fld>
            <a:endParaRPr lang="en-US" altLang="zh-CN"/>
          </a:p>
        </p:txBody>
      </p:sp>
    </p:spTree>
    <p:extLst>
      <p:ext uri="{BB962C8B-B14F-4D97-AF65-F5344CB8AC3E}">
        <p14:creationId xmlns:p14="http://schemas.microsoft.com/office/powerpoint/2010/main" val="1301603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eaLnBrk="1" hangingPunct="1"/>
            <a:r>
              <a:rPr lang="zh-CN" altLang="en-US" sz="2600" b="0" dirty="0">
                <a:solidFill>
                  <a:srgbClr val="663300"/>
                </a:solidFill>
                <a:latin typeface="微软雅黑" panose="020B0503020204020204" pitchFamily="34" charset="-122"/>
                <a:ea typeface="微软雅黑" panose="020B0503020204020204" pitchFamily="34" charset="-122"/>
              </a:rPr>
              <a:t>真空能级设为零点，功函数不同反映费米能级的高低。</a:t>
            </a:r>
          </a:p>
          <a:p>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11</a:t>
            </a:fld>
            <a:endParaRPr lang="en-US" altLang="zh-CN"/>
          </a:p>
        </p:txBody>
      </p:sp>
    </p:spTree>
    <p:extLst>
      <p:ext uri="{BB962C8B-B14F-4D97-AF65-F5344CB8AC3E}">
        <p14:creationId xmlns:p14="http://schemas.microsoft.com/office/powerpoint/2010/main" val="4083466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b="0" dirty="0">
                <a:latin typeface="微软雅黑" panose="020B0503020204020204" pitchFamily="34" charset="-122"/>
                <a:ea typeface="微软雅黑" panose="020B0503020204020204" pitchFamily="34" charset="-122"/>
              </a:rPr>
              <a:t>不同金属的功函数不同，即费米能级不同，不同金属接触后，电子发生流动，形成接触电势差，接触电势差阻止电子继续流动，此时金属的费米能级达到平衡。</a:t>
            </a:r>
          </a:p>
          <a:p>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12</a:t>
            </a:fld>
            <a:endParaRPr lang="en-US" altLang="zh-CN"/>
          </a:p>
        </p:txBody>
      </p:sp>
    </p:spTree>
    <p:extLst>
      <p:ext uri="{BB962C8B-B14F-4D97-AF65-F5344CB8AC3E}">
        <p14:creationId xmlns:p14="http://schemas.microsoft.com/office/powerpoint/2010/main" val="1569153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由于</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𝐴</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𝐵</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是不同的导体，功函数不同，所以费米能级也不相同。当</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𝐴</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𝐵</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通过直接接触或通过导线相连时，电子将从费米能级高的导体流向费米能级低的导体，使得费米能级高的导体</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𝐴</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带正电荷，费米能级低的导体</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𝐵</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带负电荷，从而产生静电势：</a:t>
                </a:r>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𝑉</m:t>
                        </m:r>
                      </m:e>
                      <m:sub>
                        <m:r>
                          <a:rPr lang="zh-CN" altLang="en-US" i="1">
                            <a:latin typeface="Cambria Math" panose="02040503050406030204" pitchFamily="18" charset="0"/>
                          </a:rPr>
                          <m:t>𝐴</m:t>
                        </m:r>
                      </m:sub>
                    </m:sSub>
                    <m:r>
                      <a:rPr lang="zh-CN" altLang="en-US" i="0">
                        <a:latin typeface="Cambria Math" panose="02040503050406030204" pitchFamily="18" charset="0"/>
                      </a:rPr>
                      <m:t>&gt;0,</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𝑉</m:t>
                        </m:r>
                      </m:e>
                      <m:sub>
                        <m:r>
                          <a:rPr lang="zh-CN" altLang="en-US" i="1">
                            <a:latin typeface="Cambria Math" panose="02040503050406030204" pitchFamily="18" charset="0"/>
                          </a:rPr>
                          <m:t>𝐵</m:t>
                        </m:r>
                      </m:sub>
                    </m:sSub>
                    <m:r>
                      <a:rPr lang="zh-CN" altLang="en-US" i="0">
                        <a:latin typeface="Cambria Math" panose="02040503050406030204" pitchFamily="18" charset="0"/>
                      </a:rPr>
                      <m:t>&lt;0</m:t>
                    </m:r>
                  </m:oMath>
                </a14:m>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相应的附加静电势能分别为：</a:t>
                </a:r>
                <a14:m>
                  <m:oMath xmlns:m="http://schemas.openxmlformats.org/officeDocument/2006/math">
                    <m:r>
                      <a:rPr lang="en-US" altLang="zh-CN" sz="1800" b="0" i="0" smtClean="0">
                        <a:solidFill>
                          <a:srgbClr val="836967"/>
                        </a:solidFill>
                        <a:latin typeface="Cambria Math" panose="02040503050406030204" pitchFamily="18" charset="0"/>
                      </a:rPr>
                      <m:t>−</m:t>
                    </m:r>
                    <m:r>
                      <a:rPr lang="en-US" altLang="zh-CN" sz="1800" b="0" i="1" smtClean="0">
                        <a:solidFill>
                          <a:srgbClr val="836967"/>
                        </a:solidFill>
                        <a:latin typeface="Cambria Math" panose="02040503050406030204" pitchFamily="18" charset="0"/>
                      </a:rPr>
                      <m:t>𝑒</m:t>
                    </m:r>
                    <m:sSub>
                      <m:sSubPr>
                        <m:ctrlPr>
                          <a:rPr lang="zh-CN" altLang="en-US" sz="1800" i="1" smtClean="0">
                            <a:solidFill>
                              <a:srgbClr val="836967"/>
                            </a:solidFill>
                            <a:latin typeface="Cambria Math" panose="02040503050406030204" pitchFamily="18" charset="0"/>
                          </a:rPr>
                        </m:ctrlPr>
                      </m:sSubPr>
                      <m:e>
                        <m:r>
                          <a:rPr lang="zh-CN" altLang="en-US" sz="1800" i="1">
                            <a:latin typeface="Cambria Math" panose="02040503050406030204" pitchFamily="18" charset="0"/>
                          </a:rPr>
                          <m:t>𝑉</m:t>
                        </m:r>
                      </m:e>
                      <m:sub>
                        <m:r>
                          <a:rPr lang="zh-CN" altLang="en-US" sz="1800" i="1">
                            <a:latin typeface="Cambria Math" panose="02040503050406030204" pitchFamily="18" charset="0"/>
                          </a:rPr>
                          <m:t>𝐴</m:t>
                        </m:r>
                      </m:sub>
                    </m:sSub>
                    <m:r>
                      <a:rPr lang="zh-CN" altLang="en-US" sz="1800" i="0" smtClean="0">
                        <a:latin typeface="Cambria Math" panose="02040503050406030204" pitchFamily="18" charset="0"/>
                      </a:rPr>
                      <m:t>&lt;</m:t>
                    </m:r>
                    <m:r>
                      <a:rPr lang="zh-CN" altLang="en-US" sz="1800" i="0">
                        <a:latin typeface="Cambria Math" panose="02040503050406030204" pitchFamily="18" charset="0"/>
                      </a:rPr>
                      <m:t>0</m:t>
                    </m:r>
                    <m:r>
                      <a:rPr lang="zh-CN" altLang="en-US" sz="1800" i="1">
                        <a:latin typeface="Cambria Math" panose="02040503050406030204" pitchFamily="18" charset="0"/>
                      </a:rPr>
                      <m:t>，</m:t>
                    </m:r>
                    <m:sSub>
                      <m:sSubPr>
                        <m:ctrlPr>
                          <a:rPr lang="zh-CN" altLang="en-US" sz="1800" i="1" smtClean="0">
                            <a:solidFill>
                              <a:srgbClr val="836967"/>
                            </a:solidFill>
                            <a:latin typeface="Cambria Math" panose="02040503050406030204" pitchFamily="18" charset="0"/>
                          </a:rPr>
                        </m:ctrlPr>
                      </m:sSubPr>
                      <m:e>
                        <m:r>
                          <a:rPr lang="en-US" altLang="zh-CN" sz="1800" b="0" i="1" smtClean="0">
                            <a:solidFill>
                              <a:srgbClr val="836967"/>
                            </a:solidFill>
                            <a:latin typeface="Cambria Math" panose="02040503050406030204" pitchFamily="18" charset="0"/>
                          </a:rPr>
                          <m:t>−</m:t>
                        </m:r>
                        <m:r>
                          <a:rPr lang="en-US" altLang="zh-CN" sz="1800" b="0" i="1" smtClean="0">
                            <a:solidFill>
                              <a:srgbClr val="836967"/>
                            </a:solidFill>
                            <a:latin typeface="Cambria Math" panose="02040503050406030204" pitchFamily="18" charset="0"/>
                          </a:rPr>
                          <m:t>𝑒𝑉</m:t>
                        </m:r>
                      </m:e>
                      <m:sub>
                        <m:r>
                          <a:rPr lang="zh-CN" altLang="en-US" sz="1800" i="1">
                            <a:latin typeface="Cambria Math" panose="02040503050406030204" pitchFamily="18" charset="0"/>
                          </a:rPr>
                          <m:t>𝐵</m:t>
                        </m:r>
                      </m:sub>
                    </m:sSub>
                    <m:r>
                      <a:rPr lang="zh-CN" altLang="en-US" sz="1800" i="0" smtClean="0">
                        <a:latin typeface="Cambria Math" panose="02040503050406030204" pitchFamily="18" charset="0"/>
                      </a:rPr>
                      <m:t>&gt;</m:t>
                    </m:r>
                    <m:r>
                      <a:rPr lang="zh-CN" altLang="en-US" sz="1800" i="0">
                        <a:latin typeface="Cambria Math" panose="02040503050406030204" pitchFamily="18" charset="0"/>
                      </a:rPr>
                      <m:t>0</m:t>
                    </m:r>
                    <m:r>
                      <a:rPr lang="zh-CN" altLang="en-US" sz="1800" i="1">
                        <a:latin typeface="Cambria Math" panose="02040503050406030204" pitchFamily="18" charset="0"/>
                      </a:rPr>
                      <m:t>。</m:t>
                    </m:r>
                  </m:oMath>
                </a14:m>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这时能级图发生变化，</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𝐴</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𝐵</m:t>
                    </m:r>
                  </m:oMath>
                </a14:m>
                <a:r>
                  <a:rPr lang="zh-CN" altLang="zh-CN" sz="1800" kern="100" dirty="0">
                    <a:effectLst/>
                    <a:latin typeface="Times New Roman" panose="02020603050405020304" pitchFamily="18" charset="0"/>
                    <a:ea typeface="宋体" panose="02010600030101010101" pitchFamily="2" charset="-122"/>
                  </a:rPr>
                  <a:t>的费米能级逐步接近，达到平衡时，费米能级变为相等，电子不再流动。从图中可以看出，这时的附加静电势能：</a:t>
                </a:r>
              </a:p>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𝑒</m:t>
                      </m:r>
                      <m:d>
                        <m:dPr>
                          <m:ctrlPr>
                            <a:rPr lang="zh-CN" altLang="en-US" sz="2800" i="1">
                              <a:latin typeface="Cambria Math" panose="02040503050406030204" pitchFamily="18" charset="0"/>
                            </a:rPr>
                          </m:ctrlPr>
                        </m:dPr>
                        <m:e>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𝑉</m:t>
                              </m:r>
                            </m:e>
                            <m:sub>
                              <m:r>
                                <a:rPr lang="zh-CN" altLang="en-US" sz="2800" i="1">
                                  <a:latin typeface="Cambria Math" panose="02040503050406030204" pitchFamily="18" charset="0"/>
                                </a:rPr>
                                <m:t>𝐴</m:t>
                              </m:r>
                            </m:sub>
                          </m:sSub>
                          <m:r>
                            <a:rPr lang="zh-CN" altLang="en-US" sz="2800" i="0">
                              <a:latin typeface="Cambria Math" panose="02040503050406030204" pitchFamily="18" charset="0"/>
                            </a:rPr>
                            <m:t>−</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𝑉</m:t>
                              </m:r>
                            </m:e>
                            <m:sub>
                              <m:r>
                                <a:rPr lang="zh-CN" altLang="en-US" sz="2800" i="1">
                                  <a:latin typeface="Cambria Math" panose="02040503050406030204" pitchFamily="18" charset="0"/>
                                </a:rPr>
                                <m:t>𝐵</m:t>
                              </m:r>
                            </m:sub>
                          </m:sSub>
                        </m:e>
                      </m:d>
                      <m:r>
                        <a:rPr lang="zh-CN" altLang="en-US" sz="2800" i="0">
                          <a:latin typeface="Cambria Math" panose="02040503050406030204" pitchFamily="18" charset="0"/>
                        </a:rPr>
                        <m:t>=</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𝑊</m:t>
                          </m:r>
                        </m:e>
                        <m:sub>
                          <m:r>
                            <a:rPr lang="zh-CN" altLang="en-US" sz="2800" i="1">
                              <a:latin typeface="Cambria Math" panose="02040503050406030204" pitchFamily="18" charset="0"/>
                            </a:rPr>
                            <m:t>𝐵</m:t>
                          </m:r>
                        </m:sub>
                      </m:sSub>
                      <m:r>
                        <a:rPr lang="zh-CN" altLang="en-US" sz="2800" i="0">
                          <a:latin typeface="Cambria Math" panose="02040503050406030204" pitchFamily="18" charset="0"/>
                        </a:rPr>
                        <m:t>−</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𝑊</m:t>
                          </m:r>
                        </m:e>
                        <m:sub>
                          <m:r>
                            <a:rPr lang="zh-CN" altLang="en-US" sz="2800" i="1">
                              <a:latin typeface="Cambria Math" panose="02040503050406030204" pitchFamily="18" charset="0"/>
                            </a:rPr>
                            <m:t>𝐴</m:t>
                          </m:r>
                        </m:sub>
                      </m:sSub>
                    </m:oMath>
                  </m:oMathPara>
                </a14:m>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由于</a:t>
                </a:r>
                <a:r>
                  <a:rPr lang="en-US" altLang="zh-CN" sz="1800" i="1" dirty="0">
                    <a:effectLst/>
                    <a:latin typeface="Times New Roman" panose="02020603050405020304" pitchFamily="18" charset="0"/>
                    <a:ea typeface="宋体" panose="02010600030101010101" pitchFamily="2" charset="-122"/>
                  </a:rPr>
                  <a:t>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dirty="0">
                    <a:effectLst/>
                    <a:latin typeface="Times New Roman" panose="02020603050405020304" pitchFamily="18" charset="0"/>
                    <a:ea typeface="宋体" panose="02010600030101010101" pitchFamily="2" charset="-122"/>
                  </a:rPr>
                  <a:t>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是不同的导体，功函数不同，所以费米能级也不相同。当</a:t>
                </a:r>
                <a:r>
                  <a:rPr lang="en-US" altLang="zh-CN" sz="1800" i="1" dirty="0">
                    <a:effectLst/>
                    <a:latin typeface="Times New Roman" panose="02020603050405020304" pitchFamily="18" charset="0"/>
                    <a:ea typeface="宋体" panose="02010600030101010101" pitchFamily="2" charset="-122"/>
                  </a:rPr>
                  <a:t>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dirty="0">
                    <a:effectLst/>
                    <a:latin typeface="Times New Roman" panose="02020603050405020304" pitchFamily="18" charset="0"/>
                    <a:ea typeface="宋体" panose="02010600030101010101" pitchFamily="2" charset="-122"/>
                  </a:rPr>
                  <a:t>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通过直接接触或通过导线相连时，电子将从费米能级高的导体流向费米能级低的导体，使得费米能级高的导体</a:t>
                </a:r>
                <a:r>
                  <a:rPr lang="en-US" altLang="zh-CN" sz="1800" i="1" dirty="0">
                    <a:effectLst/>
                    <a:latin typeface="Times New Roman" panose="02020603050405020304" pitchFamily="18" charset="0"/>
                    <a:ea typeface="宋体" panose="02010600030101010101" pitchFamily="2" charset="-122"/>
                  </a:rPr>
                  <a:t>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带正电荷，费米能级低的导体</a:t>
                </a:r>
                <a:r>
                  <a:rPr lang="en-US" altLang="zh-CN" sz="1800" i="1" dirty="0">
                    <a:effectLst/>
                    <a:latin typeface="Times New Roman" panose="02020603050405020304" pitchFamily="18" charset="0"/>
                    <a:ea typeface="宋体" panose="02010600030101010101" pitchFamily="2" charset="-122"/>
                  </a:rPr>
                  <a:t>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带负电荷，从而产生静电势：</a:t>
                </a:r>
                <a:r>
                  <a:rPr lang="zh-CN" altLang="en-US" i="0">
                    <a:latin typeface="Cambria Math" panose="02040503050406030204" pitchFamily="18" charset="0"/>
                  </a:rPr>
                  <a:t>𝑉</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𝐴&gt;0,𝑉</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𝐵&lt;0</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相应的附加静电势能分别为：</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eVA</a:t>
                </a:r>
                <a:r>
                  <a:rPr lang="en-US" altLang="zh-CN" sz="1800" kern="100" dirty="0">
                    <a:effectLst/>
                    <a:latin typeface="Times New Roman" panose="02020603050405020304" pitchFamily="18" charset="0"/>
                    <a:ea typeface="宋体" panose="02010600030101010101" pitchFamily="2" charset="-122"/>
                  </a:rPr>
                  <a:t>&lt;0,-eVB&gt;0</a:t>
                </a:r>
                <a:r>
                  <a:rPr lang="zh-CN" altLang="en-US" sz="1800" kern="100" dirty="0">
                    <a:effectLst/>
                    <a:latin typeface="Times New Roman" panose="02020603050405020304" pitchFamily="18" charset="0"/>
                    <a:ea typeface="宋体" panose="02010600030101010101" pitchFamily="2" charset="-122"/>
                  </a:rPr>
                  <a:t>。</a:t>
                </a: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这时能级图发生变化，</a:t>
                </a:r>
                <a:r>
                  <a:rPr lang="en-US" altLang="zh-CN" sz="1800" i="1" kern="100" dirty="0">
                    <a:effectLst/>
                    <a:latin typeface="Times New Roman" panose="02020603050405020304" pitchFamily="18" charset="0"/>
                    <a:ea typeface="宋体" panose="02010600030101010101" pitchFamily="2" charset="-122"/>
                  </a:rPr>
                  <a:t>A</a:t>
                </a:r>
                <a:r>
                  <a:rPr lang="zh-CN"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B</a:t>
                </a:r>
                <a:r>
                  <a:rPr lang="zh-CN" altLang="zh-CN" sz="1800" kern="100" dirty="0">
                    <a:effectLst/>
                    <a:latin typeface="Times New Roman" panose="02020603050405020304" pitchFamily="18" charset="0"/>
                    <a:ea typeface="宋体" panose="02010600030101010101" pitchFamily="2" charset="-122"/>
                  </a:rPr>
                  <a:t>的费米能级逐步接近，达到平衡时，费米能级变为相等，电子不再流动。从图</a:t>
                </a:r>
                <a:r>
                  <a:rPr lang="en-US" altLang="zh-CN" sz="1800" kern="100" dirty="0">
                    <a:effectLst/>
                    <a:latin typeface="Times New Roman" panose="02020603050405020304" pitchFamily="18" charset="0"/>
                    <a:ea typeface="宋体" panose="02010600030101010101" pitchFamily="2" charset="-122"/>
                  </a:rPr>
                  <a:t>5.3</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b</a:t>
                </a:r>
                <a:r>
                  <a:rPr lang="zh-CN" altLang="zh-CN" sz="1800" kern="100" dirty="0">
                    <a:effectLst/>
                    <a:latin typeface="Times New Roman" panose="02020603050405020304" pitchFamily="18" charset="0"/>
                    <a:ea typeface="宋体" panose="02010600030101010101" pitchFamily="2" charset="-122"/>
                  </a:rPr>
                  <a:t>）中可以看出，这时的附加静电势能：</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2800" i="0">
                    <a:latin typeface="Cambria Math" panose="02040503050406030204" pitchFamily="18" charset="0"/>
                  </a:rPr>
                  <a:t>𝑒(𝑉</a:t>
                </a:r>
                <a:r>
                  <a:rPr lang="zh-CN" altLang="en-US" sz="2800" i="0">
                    <a:solidFill>
                      <a:srgbClr val="836967"/>
                    </a:solidFill>
                    <a:latin typeface="Cambria Math" panose="02040503050406030204" pitchFamily="18" charset="0"/>
                  </a:rPr>
                  <a:t>_</a:t>
                </a:r>
                <a:r>
                  <a:rPr lang="zh-CN" altLang="en-US" sz="2800" i="0">
                    <a:latin typeface="Cambria Math" panose="02040503050406030204" pitchFamily="18" charset="0"/>
                  </a:rPr>
                  <a:t>𝐴−𝑉</a:t>
                </a:r>
                <a:r>
                  <a:rPr lang="zh-CN" altLang="en-US" sz="2800" i="0">
                    <a:solidFill>
                      <a:srgbClr val="836967"/>
                    </a:solidFill>
                    <a:latin typeface="Cambria Math" panose="02040503050406030204" pitchFamily="18" charset="0"/>
                  </a:rPr>
                  <a:t>_</a:t>
                </a:r>
                <a:r>
                  <a:rPr lang="zh-CN" altLang="en-US" sz="2800" i="0">
                    <a:latin typeface="Cambria Math" panose="02040503050406030204" pitchFamily="18" charset="0"/>
                  </a:rPr>
                  <a:t>𝐵 )=𝑊</a:t>
                </a:r>
                <a:r>
                  <a:rPr lang="zh-CN" altLang="en-US" sz="2800" i="0">
                    <a:solidFill>
                      <a:srgbClr val="836967"/>
                    </a:solidFill>
                    <a:latin typeface="Cambria Math" panose="02040503050406030204" pitchFamily="18" charset="0"/>
                  </a:rPr>
                  <a:t>_</a:t>
                </a:r>
                <a:r>
                  <a:rPr lang="zh-CN" altLang="en-US" sz="2800" i="0">
                    <a:latin typeface="Cambria Math" panose="02040503050406030204" pitchFamily="18" charset="0"/>
                  </a:rPr>
                  <a:t>𝐵−𝑊</a:t>
                </a:r>
                <a:r>
                  <a:rPr lang="zh-CN" altLang="en-US" sz="2800" i="0">
                    <a:solidFill>
                      <a:srgbClr val="836967"/>
                    </a:solidFill>
                    <a:latin typeface="Cambria Math" panose="02040503050406030204" pitchFamily="18" charset="0"/>
                  </a:rPr>
                  <a:t>_</a:t>
                </a:r>
                <a:r>
                  <a:rPr lang="zh-CN" altLang="en-US" sz="2800" i="0">
                    <a:latin typeface="Cambria Math" panose="02040503050406030204" pitchFamily="18" charset="0"/>
                  </a:rPr>
                  <a:t>𝐴</a:t>
                </a: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endParaRPr>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13</a:t>
            </a:fld>
            <a:endParaRPr lang="en-US" altLang="zh-CN"/>
          </a:p>
        </p:txBody>
      </p:sp>
    </p:spTree>
    <p:extLst>
      <p:ext uri="{BB962C8B-B14F-4D97-AF65-F5344CB8AC3E}">
        <p14:creationId xmlns:p14="http://schemas.microsoft.com/office/powerpoint/2010/main" val="2415990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即</a:t>
                </a:r>
                <a14:m>
                  <m:oMath xmlns:m="http://schemas.openxmlformats.org/officeDocument/2006/math">
                    <m:r>
                      <a:rPr lang="en-US" altLang="zh-CN" sz="1200" b="0" i="1" smtClean="0">
                        <a:solidFill>
                          <a:srgbClr val="836967"/>
                        </a:solidFill>
                        <a:effectLst/>
                        <a:latin typeface="Cambria Math" panose="02040503050406030204" pitchFamily="18" charset="0"/>
                        <a:ea typeface="微软雅黑" panose="020B0503020204020204" pitchFamily="34" charset="-122"/>
                      </a:rPr>
                      <m:t>𝐴</m:t>
                    </m:r>
                  </m:oMath>
                </a14:m>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200" b="0" i="1" smtClean="0">
                        <a:solidFill>
                          <a:srgbClr val="836967"/>
                        </a:solidFill>
                        <a:effectLst/>
                        <a:latin typeface="Cambria Math" panose="02040503050406030204" pitchFamily="18" charset="0"/>
                        <a:ea typeface="微软雅黑" panose="020B0503020204020204" pitchFamily="34" charset="-122"/>
                      </a:rPr>
                      <m:t>𝐵</m:t>
                    </m:r>
                  </m:oMath>
                </a14:m>
                <a:r>
                  <a:rPr lang="zh-CN" altLang="en-US" dirty="0"/>
                  <a:t>依靠产生接触电势（附加静电势能差）补偿原来它们之间费米能级的差，从而使电子达到统计平衡。</a:t>
                </a:r>
              </a:p>
            </p:txBody>
          </p:sp>
        </mc:Choice>
        <mc:Fallback xmlns="">
          <p:sp>
            <p:nvSpPr>
              <p:cNvPr id="3" name="备注占位符 2"/>
              <p:cNvSpPr>
                <a:spLocks noGrp="1"/>
              </p:cNvSpPr>
              <p:nvPr>
                <p:ph type="body" idx="1"/>
              </p:nvPr>
            </p:nvSpPr>
            <p:spPr/>
            <p:txBody>
              <a:bodyPr/>
              <a:lstStyle/>
              <a:p>
                <a:r>
                  <a:rPr lang="zh-CN" altLang="en-US" dirty="0"/>
                  <a:t>即</a:t>
                </a:r>
                <a:r>
                  <a:rPr lang="en-US" altLang="zh-CN" sz="1200" b="0" i="0">
                    <a:solidFill>
                      <a:srgbClr val="836967"/>
                    </a:solidFill>
                    <a:effectLst/>
                    <a:latin typeface="Cambria Math" panose="02040503050406030204" pitchFamily="18" charset="0"/>
                    <a:ea typeface="微软雅黑" panose="020B0503020204020204" pitchFamily="34" charset="-122"/>
                  </a:rPr>
                  <a:t>𝐴</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b="0" i="0">
                    <a:solidFill>
                      <a:srgbClr val="836967"/>
                    </a:solidFill>
                    <a:effectLst/>
                    <a:latin typeface="Cambria Math" panose="02040503050406030204" pitchFamily="18" charset="0"/>
                    <a:ea typeface="微软雅黑" panose="020B0503020204020204" pitchFamily="34" charset="-122"/>
                  </a:rPr>
                  <a:t>𝐵</a:t>
                </a:r>
                <a:r>
                  <a:rPr lang="zh-CN" altLang="en-US" dirty="0"/>
                  <a:t>依靠产生接触电势（附加静电势能差）补偿原来它们之间费米能级的差，从而使电子达到统计平衡。</a:t>
                </a:r>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14</a:t>
            </a:fld>
            <a:endParaRPr lang="en-US" altLang="zh-CN"/>
          </a:p>
        </p:txBody>
      </p:sp>
    </p:spTree>
    <p:extLst>
      <p:ext uri="{BB962C8B-B14F-4D97-AF65-F5344CB8AC3E}">
        <p14:creationId xmlns:p14="http://schemas.microsoft.com/office/powerpoint/2010/main" val="709273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半导体与不同材料接触时的情况与金属之间的接触不同，在其接触界面处会形成各种形式的“结”。例如不同掺杂类型的同种材料材料构成同质结，不同半导体构成异质结，半导体与金属构成肖特基结等等，不同的“结”结构在各种微电子、光电子器件中扮演非常重要的角色。</a:t>
            </a:r>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15</a:t>
            </a:fld>
            <a:endParaRPr lang="en-US" altLang="zh-CN"/>
          </a:p>
        </p:txBody>
      </p:sp>
    </p:spTree>
    <p:extLst>
      <p:ext uri="{BB962C8B-B14F-4D97-AF65-F5344CB8AC3E}">
        <p14:creationId xmlns:p14="http://schemas.microsoft.com/office/powerpoint/2010/main" val="1815180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本节讲述 </a:t>
            </a:r>
            <a:r>
              <a:rPr lang="en-US" altLang="zh-CN" dirty="0"/>
              <a:t>PN </a:t>
            </a:r>
            <a:r>
              <a:rPr lang="zh-CN" altLang="en-US" dirty="0"/>
              <a:t>结。</a:t>
            </a:r>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16</a:t>
            </a:fld>
            <a:endParaRPr lang="en-US" altLang="zh-CN"/>
          </a:p>
        </p:txBody>
      </p:sp>
    </p:spTree>
    <p:extLst>
      <p:ext uri="{BB962C8B-B14F-4D97-AF65-F5344CB8AC3E}">
        <p14:creationId xmlns:p14="http://schemas.microsoft.com/office/powerpoint/2010/main" val="1927848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Times New Roman" panose="02020603050405020304" pitchFamily="18" charset="0"/>
                <a:ea typeface="宋体" panose="02010600030101010101" pitchFamily="2" charset="-122"/>
              </a:rPr>
              <a:t>PN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结是许多半导体器件的核心，掌握</a:t>
            </a:r>
            <a:r>
              <a:rPr lang="en-US" altLang="zh-CN" sz="1800" dirty="0">
                <a:effectLst/>
                <a:latin typeface="Times New Roman" panose="02020603050405020304" pitchFamily="18" charset="0"/>
                <a:ea typeface="宋体" panose="02010600030101010101" pitchFamily="2" charset="-122"/>
              </a:rPr>
              <a:t>PN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结的性质是分析这些器件的基础。</a:t>
            </a:r>
            <a:r>
              <a:rPr lang="en-US" altLang="zh-CN" sz="1800" dirty="0">
                <a:effectLst/>
                <a:latin typeface="Times New Roman" panose="02020603050405020304" pitchFamily="18" charset="0"/>
                <a:ea typeface="宋体" panose="02010600030101010101" pitchFamily="2" charset="-122"/>
              </a:rPr>
              <a:t>PN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的性质集中反映了半导体导电性能的特点：存在两种载流子，载流子有迁移、扩散和产生－复合三种基本运动形式。在不同情况下，这三种运动形式对导电性能的贡献各不相同。因此作为半导体所特有的物理现象，</a:t>
            </a:r>
            <a:r>
              <a:rPr lang="en-US" altLang="zh-CN" sz="1800" dirty="0">
                <a:effectLst/>
                <a:latin typeface="Times New Roman" panose="02020603050405020304" pitchFamily="18" charset="0"/>
                <a:ea typeface="宋体" panose="02010600030101010101" pitchFamily="2" charset="-122"/>
              </a:rPr>
              <a:t>PN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结一直受到人们的重视。</a:t>
            </a:r>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17</a:t>
            </a:fld>
            <a:endParaRPr lang="en-US" altLang="zh-CN"/>
          </a:p>
        </p:txBody>
      </p:sp>
    </p:spTree>
    <p:extLst>
      <p:ext uri="{BB962C8B-B14F-4D97-AF65-F5344CB8AC3E}">
        <p14:creationId xmlns:p14="http://schemas.microsoft.com/office/powerpoint/2010/main" val="2412828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在一块本征半导体上，用不同的掺杂工艺，使其一边形成</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𝑁</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型半导体，另一边形成</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𝑃</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型半导体，就构成了一个同质</a:t>
                </a:r>
                <a:r>
                  <a:rPr lang="en-US" altLang="zh-CN" sz="1800" dirty="0">
                    <a:effectLst/>
                    <a:latin typeface="Times New Roman" panose="02020603050405020304" pitchFamily="18" charset="0"/>
                    <a:ea typeface="宋体" panose="02010600030101010101" pitchFamily="2" charset="-122"/>
                  </a:rPr>
                  <a:t>PN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a:t>
                </a:r>
                <a:endParaRPr lang="zh-CN" altLang="en-US" dirty="0"/>
              </a:p>
            </p:txBody>
          </p:sp>
        </mc:Choice>
        <mc:Fallback xmlns="">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在一块本征半导体上，用不同的掺杂工艺，使其一边形成</a:t>
                </a:r>
                <a:r>
                  <a:rPr lang="en-US" altLang="zh-CN" sz="1800" b="0" i="0">
                    <a:solidFill>
                      <a:srgbClr val="836967"/>
                    </a:solidFill>
                    <a:effectLst/>
                    <a:latin typeface="Cambria Math" panose="02040503050406030204" pitchFamily="18" charset="0"/>
                    <a:ea typeface="微软雅黑" panose="020B0503020204020204" pitchFamily="34" charset="-122"/>
                  </a:rPr>
                  <a:t>𝑁</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型半导体，另一边形成</a:t>
                </a:r>
                <a:r>
                  <a:rPr lang="en-US" altLang="zh-CN" sz="1800" b="0" i="0">
                    <a:solidFill>
                      <a:srgbClr val="836967"/>
                    </a:solidFill>
                    <a:effectLst/>
                    <a:latin typeface="Cambria Math" panose="02040503050406030204" pitchFamily="18" charset="0"/>
                    <a:ea typeface="微软雅黑" panose="020B0503020204020204" pitchFamily="34" charset="-122"/>
                  </a:rPr>
                  <a:t>𝑃</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型半导体，就构成了一个同质</a:t>
                </a:r>
                <a:r>
                  <a:rPr lang="en-US" altLang="zh-CN" sz="1800" dirty="0">
                    <a:effectLst/>
                    <a:latin typeface="Times New Roman" panose="02020603050405020304" pitchFamily="18" charset="0"/>
                    <a:ea typeface="宋体" panose="02010600030101010101" pitchFamily="2" charset="-122"/>
                  </a:rPr>
                  <a:t>PN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18</a:t>
            </a:fld>
            <a:endParaRPr lang="en-US" altLang="zh-CN"/>
          </a:p>
        </p:txBody>
      </p:sp>
    </p:spTree>
    <p:extLst>
      <p:ext uri="{BB962C8B-B14F-4D97-AF65-F5344CB8AC3E}">
        <p14:creationId xmlns:p14="http://schemas.microsoft.com/office/powerpoint/2010/main" val="1527095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微软雅黑" panose="020B0503020204020204" pitchFamily="34" charset="-122"/>
              </a:rPr>
              <a:t>PN</a:t>
            </a:r>
            <a:r>
              <a:rPr lang="zh-CN" altLang="en-US" sz="1200" dirty="0">
                <a:solidFill>
                  <a:schemeClr val="tx1"/>
                </a:solidFill>
                <a:ea typeface="微软雅黑" panose="020B0503020204020204" pitchFamily="34" charset="-122"/>
              </a:rPr>
              <a:t>结最典型的性质是具有单向导电性。    </a:t>
            </a:r>
          </a:p>
          <a:p>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19</a:t>
            </a:fld>
            <a:endParaRPr lang="en-US" altLang="zh-CN"/>
          </a:p>
        </p:txBody>
      </p:sp>
    </p:spTree>
    <p:extLst>
      <p:ext uri="{BB962C8B-B14F-4D97-AF65-F5344CB8AC3E}">
        <p14:creationId xmlns:p14="http://schemas.microsoft.com/office/powerpoint/2010/main" val="3303884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本章第一节，</a:t>
            </a:r>
            <a:r>
              <a:rPr kumimoji="0" lang="zh-CN" altLang="en-US" sz="1200" b="0" i="0" u="none" strike="noStrike" kern="120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功函数与接触电势。</a:t>
            </a:r>
            <a:endParaRPr lang="zh-CN" altLang="en-US" b="0"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2</a:t>
            </a:fld>
            <a:endParaRPr lang="en-US" altLang="zh-CN"/>
          </a:p>
        </p:txBody>
      </p:sp>
    </p:spTree>
    <p:extLst>
      <p:ext uri="{BB962C8B-B14F-4D97-AF65-F5344CB8AC3E}">
        <p14:creationId xmlns:p14="http://schemas.microsoft.com/office/powerpoint/2010/main" val="2134749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𝑃</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型半导体中空穴浓度远远大于电子浓度，费米能级比较接近价带；而</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𝑁</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型半导体中的电子浓度远远大于空穴浓度，费米能级比较接近导带；费米能级之间存在着的能级差体现的是</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𝑃</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型、</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𝑁</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型两个部分空穴和电子两种载流子浓度之间的差。</a:t>
                </a:r>
                <a:endParaRPr lang="zh-CN" altLang="en-US" dirty="0"/>
              </a:p>
            </p:txBody>
          </p:sp>
        </mc:Choice>
        <mc:Fallback xmlns="">
          <p:sp>
            <p:nvSpPr>
              <p:cNvPr id="3" name="备注占位符 2"/>
              <p:cNvSpPr>
                <a:spLocks noGrp="1"/>
              </p:cNvSpPr>
              <p:nvPr>
                <p:ph type="body" idx="1"/>
              </p:nvPr>
            </p:nvSpPr>
            <p:spPr/>
            <p:txBody>
              <a:bodyPr/>
              <a:lstStyle/>
              <a:p>
                <a:r>
                  <a:rPr lang="en-US" altLang="zh-CN" sz="1800" b="0" i="0">
                    <a:solidFill>
                      <a:srgbClr val="836967"/>
                    </a:solidFill>
                    <a:effectLst/>
                    <a:latin typeface="Cambria Math" panose="02040503050406030204" pitchFamily="18" charset="0"/>
                    <a:ea typeface="微软雅黑" panose="020B0503020204020204" pitchFamily="34" charset="-122"/>
                  </a:rPr>
                  <a:t>𝑃</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型半导体中空穴浓度远远大于电子浓度，费米能级比较接近价带；而</a:t>
                </a:r>
                <a:r>
                  <a:rPr lang="en-US" altLang="zh-CN" sz="1800" b="0" i="0">
                    <a:solidFill>
                      <a:srgbClr val="836967"/>
                    </a:solidFill>
                    <a:effectLst/>
                    <a:latin typeface="Cambria Math" panose="02040503050406030204" pitchFamily="18" charset="0"/>
                    <a:ea typeface="微软雅黑" panose="020B0503020204020204" pitchFamily="34" charset="-122"/>
                  </a:rPr>
                  <a:t>𝑁</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型半导体中的电子浓度远远大于空穴浓度，费米能级比较接近导带；费米能级之间存在着的能级差体现的是</a:t>
                </a:r>
                <a:r>
                  <a:rPr lang="en-US" altLang="zh-CN" sz="1800" b="0" i="0">
                    <a:solidFill>
                      <a:srgbClr val="836967"/>
                    </a:solidFill>
                    <a:effectLst/>
                    <a:latin typeface="Cambria Math" panose="02040503050406030204" pitchFamily="18" charset="0"/>
                    <a:ea typeface="微软雅黑" panose="020B0503020204020204" pitchFamily="34" charset="-122"/>
                  </a:rPr>
                  <a:t>𝑃</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型、</a:t>
                </a:r>
                <a:r>
                  <a:rPr lang="en-US" altLang="zh-CN" sz="1800" b="0" i="0">
                    <a:solidFill>
                      <a:srgbClr val="836967"/>
                    </a:solidFill>
                    <a:effectLst/>
                    <a:latin typeface="Cambria Math" panose="02040503050406030204" pitchFamily="18" charset="0"/>
                    <a:ea typeface="微软雅黑" panose="020B0503020204020204" pitchFamily="34" charset="-122"/>
                  </a:rPr>
                  <a:t>𝑁</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型两个部分空穴和电子两种载流子浓度之间的差。</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20</a:t>
            </a:fld>
            <a:endParaRPr lang="en-US" altLang="zh-CN"/>
          </a:p>
        </p:txBody>
      </p:sp>
    </p:spTree>
    <p:extLst>
      <p:ext uri="{BB962C8B-B14F-4D97-AF65-F5344CB8AC3E}">
        <p14:creationId xmlns:p14="http://schemas.microsoft.com/office/powerpoint/2010/main" val="1010490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于是电子将从浓度高（</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𝐸</m:t>
                    </m:r>
                    <m:r>
                      <a:rPr lang="en-US" altLang="zh-CN" sz="1800" b="0" i="1" baseline="-25000" smtClean="0">
                        <a:solidFill>
                          <a:srgbClr val="836967"/>
                        </a:solidFill>
                        <a:effectLst/>
                        <a:latin typeface="Cambria Math" panose="02040503050406030204" pitchFamily="18" charset="0"/>
                        <a:ea typeface="微软雅黑" panose="020B0503020204020204" pitchFamily="34" charset="-122"/>
                      </a:rPr>
                      <m:t>𝐹</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高）的</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𝑁</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区流向</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𝑃</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区（扩散运动），</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𝑁</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区由于缺少了电子，原本电中性的</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𝑁</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区在界面附近将出现离子的正电荷积累；从</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𝑁</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区扩散过来的电子与</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𝑃</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区的多子空穴复合，又使得原本电中性的</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𝑃</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区在界面附近由于耗尽了空穴而产生离子负电荷的积累</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rPr>
                  <a:t>由于电子空穴的耗尽留下杂质离子积累的正负电荷在界面附近形成了一个由</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𝑁</m:t>
                    </m:r>
                  </m:oMath>
                </a14:m>
                <a:r>
                  <a:rPr lang="zh-CN" altLang="zh-CN" sz="1800" kern="100" dirty="0">
                    <a:effectLst/>
                    <a:latin typeface="Times New Roman" panose="02020603050405020304" pitchFamily="18" charset="0"/>
                    <a:ea typeface="宋体" panose="02010600030101010101" pitchFamily="2" charset="-122"/>
                  </a:rPr>
                  <a:t>区指向</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𝑃</m:t>
                    </m:r>
                  </m:oMath>
                </a14:m>
                <a:r>
                  <a:rPr lang="zh-CN" altLang="zh-CN" sz="1800" kern="100" dirty="0">
                    <a:effectLst/>
                    <a:latin typeface="Times New Roman" panose="02020603050405020304" pitchFamily="18" charset="0"/>
                    <a:ea typeface="宋体" panose="02010600030101010101" pitchFamily="2" charset="-122"/>
                  </a:rPr>
                  <a:t>区的内建电场（自建场），在这个自建场的作用下，</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𝑃</m:t>
                    </m:r>
                  </m:oMath>
                </a14:m>
                <a:r>
                  <a:rPr lang="zh-CN" altLang="zh-CN" sz="1800" kern="100" dirty="0">
                    <a:effectLst/>
                    <a:latin typeface="Times New Roman" panose="02020603050405020304" pitchFamily="18" charset="0"/>
                    <a:ea typeface="宋体" panose="02010600030101010101" pitchFamily="2" charset="-122"/>
                  </a:rPr>
                  <a:t>区的少子电子会向</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𝑁</m:t>
                    </m:r>
                  </m:oMath>
                </a14:m>
                <a:r>
                  <a:rPr lang="zh-CN" altLang="zh-CN" sz="1800" kern="100" dirty="0">
                    <a:effectLst/>
                    <a:latin typeface="Times New Roman" panose="02020603050405020304" pitchFamily="18" charset="0"/>
                    <a:ea typeface="宋体" panose="02010600030101010101" pitchFamily="2" charset="-122"/>
                  </a:rPr>
                  <a:t>区迁移；达到稳态时，载流子的扩散和迁移运动动态平衡，</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𝑃</m:t>
                    </m:r>
                  </m:oMath>
                </a14:m>
                <a:r>
                  <a:rPr lang="zh-CN" altLang="zh-CN" sz="1800" kern="100" dirty="0">
                    <a:effectLst/>
                    <a:latin typeface="Times New Roman" panose="02020603050405020304" pitchFamily="18" charset="0"/>
                    <a:ea typeface="宋体" panose="02010600030101010101" pitchFamily="2" charset="-122"/>
                  </a:rPr>
                  <a:t>区</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𝑁</m:t>
                    </m:r>
                  </m:oMath>
                </a14:m>
                <a:r>
                  <a:rPr lang="zh-CN" altLang="zh-CN" sz="1800" kern="100" dirty="0">
                    <a:effectLst/>
                    <a:latin typeface="Times New Roman" panose="02020603050405020304" pitchFamily="18" charset="0"/>
                    <a:ea typeface="宋体" panose="02010600030101010101" pitchFamily="2" charset="-122"/>
                  </a:rPr>
                  <a:t>区两边费米能级拉平。如图所示</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于是电子将从浓度高（</a:t>
                </a:r>
                <a:r>
                  <a:rPr lang="en-US" altLang="zh-CN" sz="1800" b="0" i="0">
                    <a:solidFill>
                      <a:srgbClr val="836967"/>
                    </a:solidFill>
                    <a:effectLst/>
                    <a:latin typeface="Cambria Math" panose="02040503050406030204" pitchFamily="18" charset="0"/>
                    <a:ea typeface="微软雅黑" panose="020B0503020204020204" pitchFamily="34" charset="-122"/>
                  </a:rPr>
                  <a:t>𝐸</a:t>
                </a:r>
                <a:r>
                  <a:rPr lang="en-US" altLang="zh-CN" sz="1800" b="0" i="0" baseline="-25000">
                    <a:solidFill>
                      <a:srgbClr val="836967"/>
                    </a:solidFill>
                    <a:effectLst/>
                    <a:latin typeface="Cambria Math" panose="02040503050406030204" pitchFamily="18" charset="0"/>
                    <a:ea typeface="微软雅黑" panose="020B0503020204020204" pitchFamily="34" charset="-122"/>
                  </a:rPr>
                  <a:t>𝐹</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高）的</a:t>
                </a:r>
                <a:r>
                  <a:rPr lang="en-US" altLang="zh-CN" sz="1800" b="0" i="0">
                    <a:solidFill>
                      <a:srgbClr val="836967"/>
                    </a:solidFill>
                    <a:effectLst/>
                    <a:latin typeface="Cambria Math" panose="02040503050406030204" pitchFamily="18" charset="0"/>
                    <a:ea typeface="微软雅黑" panose="020B0503020204020204" pitchFamily="34" charset="-122"/>
                  </a:rPr>
                  <a:t>𝑁</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区流向</a:t>
                </a:r>
                <a:r>
                  <a:rPr lang="en-US" altLang="zh-CN" sz="1800" b="0" i="0">
                    <a:solidFill>
                      <a:srgbClr val="836967"/>
                    </a:solidFill>
                    <a:effectLst/>
                    <a:latin typeface="Cambria Math" panose="02040503050406030204" pitchFamily="18" charset="0"/>
                    <a:ea typeface="微软雅黑" panose="020B0503020204020204" pitchFamily="34" charset="-122"/>
                  </a:rPr>
                  <a:t>𝑃</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区（扩散运动），</a:t>
                </a:r>
                <a:r>
                  <a:rPr lang="en-US" altLang="zh-CN" sz="1800" b="0" i="0">
                    <a:solidFill>
                      <a:srgbClr val="836967"/>
                    </a:solidFill>
                    <a:effectLst/>
                    <a:latin typeface="Cambria Math" panose="02040503050406030204" pitchFamily="18" charset="0"/>
                    <a:ea typeface="微软雅黑" panose="020B0503020204020204" pitchFamily="34" charset="-122"/>
                  </a:rPr>
                  <a:t>𝑁</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区由于缺少了电子，原本电中性的</a:t>
                </a:r>
                <a:r>
                  <a:rPr lang="en-US" altLang="zh-CN" sz="1800" b="0" i="0">
                    <a:solidFill>
                      <a:srgbClr val="836967"/>
                    </a:solidFill>
                    <a:effectLst/>
                    <a:latin typeface="Cambria Math" panose="02040503050406030204" pitchFamily="18" charset="0"/>
                    <a:ea typeface="微软雅黑" panose="020B0503020204020204" pitchFamily="34" charset="-122"/>
                  </a:rPr>
                  <a:t>𝑁</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区在界面附近将出现离子的正电荷积累；从</a:t>
                </a:r>
                <a:r>
                  <a:rPr lang="en-US" altLang="zh-CN" sz="1800" b="0" i="0">
                    <a:solidFill>
                      <a:srgbClr val="836967"/>
                    </a:solidFill>
                    <a:effectLst/>
                    <a:latin typeface="Cambria Math" panose="02040503050406030204" pitchFamily="18" charset="0"/>
                    <a:ea typeface="微软雅黑" panose="020B0503020204020204" pitchFamily="34" charset="-122"/>
                  </a:rPr>
                  <a:t>𝑁</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区扩散过来的电子与</a:t>
                </a:r>
                <a:r>
                  <a:rPr lang="en-US" altLang="zh-CN" sz="1800" b="0" i="0">
                    <a:solidFill>
                      <a:srgbClr val="836967"/>
                    </a:solidFill>
                    <a:effectLst/>
                    <a:latin typeface="Cambria Math" panose="02040503050406030204" pitchFamily="18" charset="0"/>
                    <a:ea typeface="微软雅黑" panose="020B0503020204020204" pitchFamily="34" charset="-122"/>
                  </a:rPr>
                  <a:t>𝑃</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区的多子空穴复合，又使得原本电中性的</a:t>
                </a:r>
                <a:r>
                  <a:rPr lang="en-US" altLang="zh-CN" sz="1800" b="0" i="0">
                    <a:solidFill>
                      <a:srgbClr val="836967"/>
                    </a:solidFill>
                    <a:effectLst/>
                    <a:latin typeface="Cambria Math" panose="02040503050406030204" pitchFamily="18" charset="0"/>
                    <a:ea typeface="微软雅黑" panose="020B0503020204020204" pitchFamily="34" charset="-122"/>
                  </a:rPr>
                  <a:t>𝑃</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区在界面附近由于耗尽了空穴而产生离子负电荷的积累</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rPr>
                  <a:t>由于电子空穴的耗尽留下杂质离子积累的正负电荷在界面附近形成了一个由</a:t>
                </a:r>
                <a:r>
                  <a:rPr lang="en-US" altLang="zh-CN" sz="1800" b="0" i="0">
                    <a:solidFill>
                      <a:srgbClr val="836967"/>
                    </a:solidFill>
                    <a:effectLst/>
                    <a:latin typeface="Cambria Math" panose="02040503050406030204" pitchFamily="18" charset="0"/>
                    <a:ea typeface="微软雅黑" panose="020B0503020204020204" pitchFamily="34" charset="-122"/>
                  </a:rPr>
                  <a:t>𝑁</a:t>
                </a:r>
                <a:r>
                  <a:rPr lang="zh-CN" altLang="zh-CN" sz="1800" kern="100" dirty="0">
                    <a:effectLst/>
                    <a:latin typeface="Times New Roman" panose="02020603050405020304" pitchFamily="18" charset="0"/>
                    <a:ea typeface="宋体" panose="02010600030101010101" pitchFamily="2" charset="-122"/>
                  </a:rPr>
                  <a:t>区指向</a:t>
                </a:r>
                <a:r>
                  <a:rPr lang="en-US" altLang="zh-CN" sz="1800" b="0" i="0">
                    <a:solidFill>
                      <a:srgbClr val="836967"/>
                    </a:solidFill>
                    <a:effectLst/>
                    <a:latin typeface="Cambria Math" panose="02040503050406030204" pitchFamily="18" charset="0"/>
                    <a:ea typeface="微软雅黑" panose="020B0503020204020204" pitchFamily="34" charset="-122"/>
                  </a:rPr>
                  <a:t>𝑃</a:t>
                </a:r>
                <a:r>
                  <a:rPr lang="zh-CN" altLang="zh-CN" sz="1800" kern="100" dirty="0">
                    <a:effectLst/>
                    <a:latin typeface="Times New Roman" panose="02020603050405020304" pitchFamily="18" charset="0"/>
                    <a:ea typeface="宋体" panose="02010600030101010101" pitchFamily="2" charset="-122"/>
                  </a:rPr>
                  <a:t>区的内建电场（自建场），在这个自建场的作用下，</a:t>
                </a:r>
                <a:r>
                  <a:rPr lang="en-US" altLang="zh-CN" sz="1800" b="0" i="0">
                    <a:solidFill>
                      <a:srgbClr val="836967"/>
                    </a:solidFill>
                    <a:effectLst/>
                    <a:latin typeface="Cambria Math" panose="02040503050406030204" pitchFamily="18" charset="0"/>
                    <a:ea typeface="微软雅黑" panose="020B0503020204020204" pitchFamily="34" charset="-122"/>
                  </a:rPr>
                  <a:t>𝑃</a:t>
                </a:r>
                <a:r>
                  <a:rPr lang="zh-CN" altLang="zh-CN" sz="1800" kern="100" dirty="0">
                    <a:effectLst/>
                    <a:latin typeface="Times New Roman" panose="02020603050405020304" pitchFamily="18" charset="0"/>
                    <a:ea typeface="宋体" panose="02010600030101010101" pitchFamily="2" charset="-122"/>
                  </a:rPr>
                  <a:t>区的少子电子会向</a:t>
                </a:r>
                <a:r>
                  <a:rPr lang="en-US" altLang="zh-CN" sz="1800" b="0" i="0">
                    <a:solidFill>
                      <a:srgbClr val="836967"/>
                    </a:solidFill>
                    <a:effectLst/>
                    <a:latin typeface="Cambria Math" panose="02040503050406030204" pitchFamily="18" charset="0"/>
                    <a:ea typeface="微软雅黑" panose="020B0503020204020204" pitchFamily="34" charset="-122"/>
                  </a:rPr>
                  <a:t>𝑁</a:t>
                </a:r>
                <a:r>
                  <a:rPr lang="zh-CN" altLang="zh-CN" sz="1800" kern="100" dirty="0">
                    <a:effectLst/>
                    <a:latin typeface="Times New Roman" panose="02020603050405020304" pitchFamily="18" charset="0"/>
                    <a:ea typeface="宋体" panose="02010600030101010101" pitchFamily="2" charset="-122"/>
                  </a:rPr>
                  <a:t>区迁移；达到稳态时，载流子的扩散和迁移运动动态平衡，</a:t>
                </a:r>
                <a:r>
                  <a:rPr lang="en-US" altLang="zh-CN" sz="1800" b="0" i="0">
                    <a:solidFill>
                      <a:srgbClr val="836967"/>
                    </a:solidFill>
                    <a:effectLst/>
                    <a:latin typeface="Cambria Math" panose="02040503050406030204" pitchFamily="18" charset="0"/>
                    <a:ea typeface="微软雅黑" panose="020B0503020204020204" pitchFamily="34" charset="-122"/>
                  </a:rPr>
                  <a:t>𝑃</a:t>
                </a:r>
                <a:r>
                  <a:rPr lang="zh-CN" altLang="zh-CN" sz="1800" kern="100" dirty="0">
                    <a:effectLst/>
                    <a:latin typeface="Times New Roman" panose="02020603050405020304" pitchFamily="18" charset="0"/>
                    <a:ea typeface="宋体" panose="02010600030101010101" pitchFamily="2" charset="-122"/>
                  </a:rPr>
                  <a:t>区</a:t>
                </a:r>
                <a:r>
                  <a:rPr lang="en-US" altLang="zh-CN" sz="1800" b="0" i="0">
                    <a:solidFill>
                      <a:srgbClr val="836967"/>
                    </a:solidFill>
                    <a:effectLst/>
                    <a:latin typeface="Cambria Math" panose="02040503050406030204" pitchFamily="18" charset="0"/>
                    <a:ea typeface="微软雅黑" panose="020B0503020204020204" pitchFamily="34" charset="-122"/>
                  </a:rPr>
                  <a:t>𝑁</a:t>
                </a:r>
                <a:r>
                  <a:rPr lang="zh-CN" altLang="zh-CN" sz="1800" kern="100" dirty="0">
                    <a:effectLst/>
                    <a:latin typeface="Times New Roman" panose="02020603050405020304" pitchFamily="18" charset="0"/>
                    <a:ea typeface="宋体" panose="02010600030101010101" pitchFamily="2" charset="-122"/>
                  </a:rPr>
                  <a:t>区两边费米能级拉平。如图所示</a:t>
                </a:r>
              </a:p>
              <a:p>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21</a:t>
            </a:fld>
            <a:endParaRPr lang="en-US" altLang="zh-CN"/>
          </a:p>
        </p:txBody>
      </p:sp>
    </p:spTree>
    <p:extLst>
      <p:ext uri="{BB962C8B-B14F-4D97-AF65-F5344CB8AC3E}">
        <p14:creationId xmlns:p14="http://schemas.microsoft.com/office/powerpoint/2010/main" val="1519851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由于在耗尽区内载流子浓度远远小于杂质离子电荷浓度，可以忽略载流子的影响，认为内建电场是由杂质离子产生的。一般均匀掺杂情况下，杂质离子均匀分布，而载流子浓度随着离开接触面的距离而逐步增大，所以内建电场在界面最强。空间电荷区宽度与掺杂浓度成反比，低掺杂区域的空间电荷区更宽一些，图中</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𝑃</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区的空间电荷区较</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𝑁</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区要窄，表明</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𝑃</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区掺杂浓度高于</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𝑁</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altLang="en-US" dirty="0"/>
              </a:p>
            </p:txBody>
          </p:sp>
        </mc:Choice>
        <mc:Fallback xmlns="">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由于在耗尽区内载流子浓度远远小于杂质离子电荷浓度，可以忽略载流子的影响，认为内建电场是由杂质离子产生的。一般均匀掺杂情况下，杂质离子均匀分布，而载流子浓度随着离开接触面的距离而逐步增大，所以内建电场在界面最强。空间电荷区宽度与掺杂浓度成反比，低掺杂区域的空间电荷区更宽一些，图中</a:t>
                </a:r>
                <a:r>
                  <a:rPr lang="en-US" altLang="zh-CN" sz="1800" b="0" i="0">
                    <a:solidFill>
                      <a:srgbClr val="836967"/>
                    </a:solidFill>
                    <a:effectLst/>
                    <a:latin typeface="Cambria Math" panose="02040503050406030204" pitchFamily="18" charset="0"/>
                    <a:ea typeface="微软雅黑" panose="020B0503020204020204" pitchFamily="34" charset="-122"/>
                  </a:rPr>
                  <a:t>𝑃</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区的空间电荷区较</a:t>
                </a:r>
                <a:r>
                  <a:rPr lang="en-US" altLang="zh-CN" sz="1800" b="0" i="0">
                    <a:solidFill>
                      <a:srgbClr val="836967"/>
                    </a:solidFill>
                    <a:effectLst/>
                    <a:latin typeface="Cambria Math" panose="02040503050406030204" pitchFamily="18" charset="0"/>
                    <a:ea typeface="微软雅黑" panose="020B0503020204020204" pitchFamily="34" charset="-122"/>
                  </a:rPr>
                  <a:t>𝑁</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区要窄，表明</a:t>
                </a:r>
                <a:r>
                  <a:rPr lang="en-US" altLang="zh-CN" sz="1800" b="0" i="0">
                    <a:solidFill>
                      <a:srgbClr val="836967"/>
                    </a:solidFill>
                    <a:effectLst/>
                    <a:latin typeface="Cambria Math" panose="02040503050406030204" pitchFamily="18" charset="0"/>
                    <a:ea typeface="微软雅黑" panose="020B0503020204020204" pitchFamily="34" charset="-122"/>
                  </a:rPr>
                  <a:t>𝑃</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区掺杂浓度高于</a:t>
                </a:r>
                <a:r>
                  <a:rPr lang="en-US" altLang="zh-CN" sz="1800" b="0" i="0">
                    <a:solidFill>
                      <a:srgbClr val="836967"/>
                    </a:solidFill>
                    <a:effectLst/>
                    <a:latin typeface="Cambria Math" panose="02040503050406030204" pitchFamily="18" charset="0"/>
                    <a:ea typeface="微软雅黑" panose="020B0503020204020204" pitchFamily="34" charset="-122"/>
                  </a:rPr>
                  <a:t>𝑁</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22</a:t>
            </a:fld>
            <a:endParaRPr lang="en-US" altLang="zh-CN"/>
          </a:p>
        </p:txBody>
      </p:sp>
    </p:spTree>
    <p:extLst>
      <p:ext uri="{BB962C8B-B14F-4D97-AF65-F5344CB8AC3E}">
        <p14:creationId xmlns:p14="http://schemas.microsoft.com/office/powerpoint/2010/main" val="344538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空间电荷区宽度与掺杂浓度成反比，低掺杂区域的空间电荷区更宽一些</a:t>
            </a:r>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23</a:t>
            </a:fld>
            <a:endParaRPr lang="en-US" altLang="zh-CN"/>
          </a:p>
        </p:txBody>
      </p:sp>
    </p:spTree>
    <p:extLst>
      <p:ext uri="{BB962C8B-B14F-4D97-AF65-F5344CB8AC3E}">
        <p14:creationId xmlns:p14="http://schemas.microsoft.com/office/powerpoint/2010/main" val="3085730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这时在</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𝑃</m:t>
                    </m:r>
                  </m:oMath>
                </a14:m>
                <a:r>
                  <a:rPr lang="zh-CN" altLang="zh-CN" sz="1800" kern="100" dirty="0">
                    <a:effectLst/>
                    <a:latin typeface="Times New Roman" panose="02020603050405020304" pitchFamily="18" charset="0"/>
                    <a:ea typeface="宋体" panose="02010600030101010101" pitchFamily="2" charset="-122"/>
                  </a:rPr>
                  <a:t>区</a:t>
                </a:r>
                <a14:m>
                  <m:oMath xmlns:m="http://schemas.openxmlformats.org/officeDocument/2006/math">
                    <m:r>
                      <a:rPr lang="zh-CN" altLang="en-US" sz="1800" i="1" smtClean="0">
                        <a:latin typeface="Cambria Math" panose="02040503050406030204" pitchFamily="18" charset="0"/>
                      </a:rPr>
                      <m:t>𝑁</m:t>
                    </m:r>
                  </m:oMath>
                </a14:m>
                <a:r>
                  <a:rPr lang="zh-CN" altLang="zh-CN" sz="1800" kern="100" dirty="0">
                    <a:effectLst/>
                    <a:latin typeface="Times New Roman" panose="02020603050405020304" pitchFamily="18" charset="0"/>
                    <a:ea typeface="宋体" panose="02010600030101010101" pitchFamily="2" charset="-122"/>
                  </a:rPr>
                  <a:t>区的接触界面处形成了一个能带过渡区。在此区域内，电子和空穴基本复合耗尽，杂质离子形成一空间电荷区，也称为耗尽区，其宽度约为</a:t>
                </a:r>
                <a:r>
                  <a:rPr lang="en-US" altLang="zh-CN" sz="1800" kern="100" dirty="0">
                    <a:effectLst/>
                    <a:latin typeface="Times New Roman" panose="02020603050405020304" pitchFamily="18" charset="0"/>
                    <a:ea typeface="宋体" panose="02010600030101010101" pitchFamily="2" charset="-122"/>
                  </a:rPr>
                  <a:t>~10</a:t>
                </a:r>
                <a:r>
                  <a:rPr lang="en-US" altLang="zh-CN" sz="1800" kern="100" baseline="30000" dirty="0">
                    <a:effectLst/>
                    <a:latin typeface="Times New Roman" panose="02020603050405020304" pitchFamily="18" charset="0"/>
                    <a:ea typeface="宋体" panose="02010600030101010101" pitchFamily="2" charset="-122"/>
                  </a:rPr>
                  <a:t>-6</a:t>
                </a:r>
                <a:r>
                  <a:rPr lang="en-US" altLang="zh-CN" sz="1800" kern="100" dirty="0">
                    <a:effectLst/>
                    <a:latin typeface="Times New Roman" panose="02020603050405020304" pitchFamily="18" charset="0"/>
                    <a:ea typeface="宋体" panose="02010600030101010101" pitchFamily="2" charset="-122"/>
                  </a:rPr>
                  <a:t>m</a:t>
                </a:r>
                <a:r>
                  <a:rPr lang="zh-CN" altLang="zh-CN" sz="1800" kern="100" dirty="0">
                    <a:effectLst/>
                    <a:latin typeface="Times New Roman" panose="02020603050405020304" pitchFamily="18" charset="0"/>
                    <a:ea typeface="宋体" panose="02010600030101010101" pitchFamily="2" charset="-122"/>
                  </a:rPr>
                  <a:t>（微米）的数量级，在这个区域内将不存在可移动的电子和空穴。此区域的电场对</a:t>
                </a:r>
                <a14:m>
                  <m:oMath xmlns:m="http://schemas.openxmlformats.org/officeDocument/2006/math">
                    <m:r>
                      <a:rPr lang="zh-CN" altLang="en-US" sz="1800" i="1" smtClean="0">
                        <a:latin typeface="Cambria Math" panose="02040503050406030204" pitchFamily="18" charset="0"/>
                      </a:rPr>
                      <m:t>𝑁</m:t>
                    </m:r>
                  </m:oMath>
                </a14:m>
                <a:r>
                  <a:rPr lang="zh-CN" altLang="zh-CN" sz="1800" kern="100" dirty="0">
                    <a:effectLst/>
                    <a:latin typeface="Times New Roman" panose="02020603050405020304" pitchFamily="18" charset="0"/>
                    <a:ea typeface="宋体" panose="02010600030101010101" pitchFamily="2" charset="-122"/>
                  </a:rPr>
                  <a:t>区的电子和</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𝑃</m:t>
                    </m:r>
                  </m:oMath>
                </a14:m>
                <a:r>
                  <a:rPr lang="zh-CN" altLang="zh-CN" sz="1800" kern="100" dirty="0">
                    <a:effectLst/>
                    <a:latin typeface="Times New Roman" panose="02020603050405020304" pitchFamily="18" charset="0"/>
                    <a:ea typeface="宋体" panose="02010600030101010101" pitchFamily="2" charset="-122"/>
                  </a:rPr>
                  <a:t>区的空穴同时形成一个高为</a:t>
                </a:r>
                <a14:m>
                  <m:oMath xmlns:m="http://schemas.openxmlformats.org/officeDocument/2006/math">
                    <m:r>
                      <a:rPr lang="en-US" altLang="zh-CN" sz="1800" b="0" i="1" smtClean="0">
                        <a:latin typeface="Cambria Math" panose="02040503050406030204" pitchFamily="18" charset="0"/>
                      </a:rPr>
                      <m:t>𝑒𝑉</m:t>
                    </m:r>
                    <m:r>
                      <a:rPr lang="en-US" altLang="zh-CN" sz="1800" b="0" i="1" baseline="-25000" smtClean="0">
                        <a:latin typeface="Cambria Math" panose="02040503050406030204" pitchFamily="18" charset="0"/>
                      </a:rPr>
                      <m:t>𝐷</m:t>
                    </m:r>
                  </m:oMath>
                </a14:m>
                <a:r>
                  <a:rPr lang="zh-CN" altLang="zh-CN" sz="1800" kern="100" dirty="0">
                    <a:effectLst/>
                    <a:latin typeface="Times New Roman" panose="02020603050405020304" pitchFamily="18" charset="0"/>
                    <a:ea typeface="宋体" panose="02010600030101010101" pitchFamily="2" charset="-122"/>
                  </a:rPr>
                  <a:t>的势垒，称为平衡</a:t>
                </a:r>
                <a:r>
                  <a:rPr lang="en-US" altLang="zh-CN" sz="1800" kern="100" dirty="0">
                    <a:effectLst/>
                    <a:latin typeface="Times New Roman" panose="02020603050405020304" pitchFamily="18" charset="0"/>
                    <a:ea typeface="宋体" panose="02010600030101010101" pitchFamily="2" charset="-122"/>
                  </a:rPr>
                  <a:t>PN</a:t>
                </a:r>
                <a:r>
                  <a:rPr lang="zh-CN" altLang="zh-CN" sz="1800" kern="100" dirty="0">
                    <a:effectLst/>
                    <a:latin typeface="Times New Roman" panose="02020603050405020304" pitchFamily="18" charset="0"/>
                    <a:ea typeface="宋体" panose="02010600030101010101" pitchFamily="2" charset="-122"/>
                  </a:rPr>
                  <a:t>结势垒。不难看出这个势垒等于</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𝑃</m:t>
                    </m:r>
                  </m:oMath>
                </a14:m>
                <a:r>
                  <a:rPr lang="zh-CN" altLang="zh-CN" sz="1800" kern="100" dirty="0">
                    <a:effectLst/>
                    <a:latin typeface="Times New Roman" panose="02020603050405020304" pitchFamily="18" charset="0"/>
                    <a:ea typeface="宋体" panose="02010600030101010101" pitchFamily="2" charset="-122"/>
                  </a:rPr>
                  <a:t>区</a:t>
                </a:r>
                <a14:m>
                  <m:oMath xmlns:m="http://schemas.openxmlformats.org/officeDocument/2006/math">
                    <m:r>
                      <a:rPr lang="zh-CN" altLang="en-US" sz="1800" i="1" smtClean="0">
                        <a:latin typeface="Cambria Math" panose="02040503050406030204" pitchFamily="18" charset="0"/>
                      </a:rPr>
                      <m:t>𝑁</m:t>
                    </m:r>
                  </m:oMath>
                </a14:m>
                <a:r>
                  <a:rPr lang="zh-CN" altLang="zh-CN" sz="1800" kern="100" dirty="0">
                    <a:effectLst/>
                    <a:latin typeface="Times New Roman" panose="02020603050405020304" pitchFamily="18" charset="0"/>
                    <a:ea typeface="宋体" panose="02010600030101010101" pitchFamily="2" charset="-122"/>
                  </a:rPr>
                  <a:t>区的费米能级差：</a:t>
                </a:r>
              </a:p>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𝑒</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𝑉</m:t>
                          </m:r>
                        </m:e>
                        <m:sub>
                          <m:r>
                            <a:rPr lang="zh-CN" altLang="en-US" i="1">
                              <a:latin typeface="Cambria Math" panose="02040503050406030204" pitchFamily="18" charset="0"/>
                            </a:rPr>
                            <m:t>𝐷</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d>
                            <m:dPr>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𝐹</m:t>
                                  </m:r>
                                </m:sub>
                              </m:sSub>
                            </m:e>
                          </m:d>
                        </m:e>
                        <m:sub>
                          <m:r>
                            <a:rPr lang="zh-CN" altLang="en-US" i="1">
                              <a:latin typeface="Cambria Math" panose="02040503050406030204" pitchFamily="18" charset="0"/>
                            </a:rPr>
                            <m:t>𝑁</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d>
                            <m:dPr>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𝐹</m:t>
                                  </m:r>
                                </m:sub>
                              </m:sSub>
                            </m:e>
                          </m:d>
                        </m:e>
                        <m:sub>
                          <m:r>
                            <a:rPr lang="zh-CN" altLang="en-US" i="1">
                              <a:latin typeface="Cambria Math" panose="02040503050406030204" pitchFamily="18" charset="0"/>
                            </a:rPr>
                            <m:t>𝑃</m:t>
                          </m:r>
                        </m:sub>
                      </m:sSub>
                    </m:oMath>
                  </m:oMathPara>
                </a14:m>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这时在</a:t>
                </a:r>
                <a:r>
                  <a:rPr lang="en-US" altLang="zh-CN" sz="1800" i="1" kern="100" dirty="0">
                    <a:effectLst/>
                    <a:latin typeface="Times New Roman" panose="02020603050405020304" pitchFamily="18" charset="0"/>
                    <a:ea typeface="宋体" panose="02010600030101010101" pitchFamily="2" charset="-122"/>
                  </a:rPr>
                  <a:t>P</a:t>
                </a:r>
                <a:r>
                  <a:rPr lang="zh-CN" altLang="zh-CN" sz="1800" kern="100" dirty="0">
                    <a:effectLst/>
                    <a:latin typeface="Times New Roman" panose="02020603050405020304" pitchFamily="18" charset="0"/>
                    <a:ea typeface="宋体" panose="02010600030101010101" pitchFamily="2" charset="-122"/>
                  </a:rPr>
                  <a:t>区</a:t>
                </a:r>
                <a:r>
                  <a:rPr lang="en-US" altLang="zh-CN" sz="1800" i="1"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区的接触界面处形成了一个能带过渡区。在此区域内，电子和空穴基本复合耗尽，杂质离子形成一空间电荷区，也称为耗尽区，其宽度约为</a:t>
                </a:r>
                <a:r>
                  <a:rPr lang="en-US" altLang="zh-CN" sz="1800" kern="100" dirty="0">
                    <a:effectLst/>
                    <a:latin typeface="Times New Roman" panose="02020603050405020304" pitchFamily="18" charset="0"/>
                    <a:ea typeface="宋体" panose="02010600030101010101" pitchFamily="2" charset="-122"/>
                  </a:rPr>
                  <a:t>~10</a:t>
                </a:r>
                <a:r>
                  <a:rPr lang="en-US" altLang="zh-CN" sz="1800" kern="100" baseline="30000" dirty="0">
                    <a:effectLst/>
                    <a:latin typeface="Times New Roman" panose="02020603050405020304" pitchFamily="18" charset="0"/>
                    <a:ea typeface="宋体" panose="02010600030101010101" pitchFamily="2" charset="-122"/>
                  </a:rPr>
                  <a:t>-6</a:t>
                </a:r>
                <a:r>
                  <a:rPr lang="en-US" altLang="zh-CN" sz="1800" kern="100" dirty="0">
                    <a:effectLst/>
                    <a:latin typeface="Times New Roman" panose="02020603050405020304" pitchFamily="18" charset="0"/>
                    <a:ea typeface="宋体" panose="02010600030101010101" pitchFamily="2" charset="-122"/>
                  </a:rPr>
                  <a:t>m</a:t>
                </a:r>
                <a:r>
                  <a:rPr lang="zh-CN" altLang="zh-CN" sz="1800" kern="100" dirty="0">
                    <a:effectLst/>
                    <a:latin typeface="Times New Roman" panose="02020603050405020304" pitchFamily="18" charset="0"/>
                    <a:ea typeface="宋体" panose="02010600030101010101" pitchFamily="2" charset="-122"/>
                  </a:rPr>
                  <a:t>（微米）的数量级，在这个区域内将不存在可移动的电子和空穴。此区域的电场对</a:t>
                </a:r>
                <a:r>
                  <a:rPr lang="en-US" altLang="zh-CN" sz="1800" i="1"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区的电子和</a:t>
                </a:r>
                <a:r>
                  <a:rPr lang="en-US" altLang="zh-CN" sz="1800" i="1" kern="100" dirty="0">
                    <a:effectLst/>
                    <a:latin typeface="Times New Roman" panose="02020603050405020304" pitchFamily="18" charset="0"/>
                    <a:ea typeface="宋体" panose="02010600030101010101" pitchFamily="2" charset="-122"/>
                  </a:rPr>
                  <a:t>P</a:t>
                </a:r>
                <a:r>
                  <a:rPr lang="zh-CN" altLang="zh-CN" sz="1800" kern="100" dirty="0">
                    <a:effectLst/>
                    <a:latin typeface="Times New Roman" panose="02020603050405020304" pitchFamily="18" charset="0"/>
                    <a:ea typeface="宋体" panose="02010600030101010101" pitchFamily="2" charset="-122"/>
                  </a:rPr>
                  <a:t>区的空穴同时形成一个高为</a:t>
                </a:r>
                <a:r>
                  <a:rPr lang="en-US" altLang="zh-CN" sz="1800" i="1" kern="100" dirty="0" err="1">
                    <a:effectLst/>
                    <a:latin typeface="Times New Roman" panose="02020603050405020304" pitchFamily="18" charset="0"/>
                    <a:ea typeface="宋体" panose="02010600030101010101" pitchFamily="2" charset="-122"/>
                  </a:rPr>
                  <a:t>eV</a:t>
                </a:r>
                <a:r>
                  <a:rPr lang="en-US" altLang="zh-CN" sz="1800" i="1" kern="100" baseline="-25000" dirty="0" err="1">
                    <a:effectLst/>
                    <a:latin typeface="Times New Roman" panose="02020603050405020304" pitchFamily="18" charset="0"/>
                    <a:ea typeface="宋体" panose="02010600030101010101" pitchFamily="2" charset="-122"/>
                  </a:rPr>
                  <a:t>D</a:t>
                </a:r>
                <a:r>
                  <a:rPr lang="zh-CN" altLang="zh-CN" sz="1800" kern="100" dirty="0">
                    <a:effectLst/>
                    <a:latin typeface="Times New Roman" panose="02020603050405020304" pitchFamily="18" charset="0"/>
                    <a:ea typeface="宋体" panose="02010600030101010101" pitchFamily="2" charset="-122"/>
                  </a:rPr>
                  <a:t>的势垒，称为平衡</a:t>
                </a:r>
                <a:r>
                  <a:rPr lang="en-US" altLang="zh-CN" sz="1800" kern="100" dirty="0">
                    <a:effectLst/>
                    <a:latin typeface="Times New Roman" panose="02020603050405020304" pitchFamily="18" charset="0"/>
                    <a:ea typeface="宋体" panose="02010600030101010101" pitchFamily="2" charset="-122"/>
                  </a:rPr>
                  <a:t>PN</a:t>
                </a:r>
                <a:r>
                  <a:rPr lang="zh-CN" altLang="zh-CN" sz="1800" kern="100" dirty="0">
                    <a:effectLst/>
                    <a:latin typeface="Times New Roman" panose="02020603050405020304" pitchFamily="18" charset="0"/>
                    <a:ea typeface="宋体" panose="02010600030101010101" pitchFamily="2" charset="-122"/>
                  </a:rPr>
                  <a:t>结势垒。不难看出这个势垒等于</a:t>
                </a:r>
                <a:r>
                  <a:rPr lang="en-US" altLang="zh-CN" sz="1800" i="1" kern="100" dirty="0">
                    <a:effectLst/>
                    <a:latin typeface="Times New Roman" panose="02020603050405020304" pitchFamily="18" charset="0"/>
                    <a:ea typeface="宋体" panose="02010600030101010101" pitchFamily="2" charset="-122"/>
                  </a:rPr>
                  <a:t>P</a:t>
                </a:r>
                <a:r>
                  <a:rPr lang="zh-CN" altLang="zh-CN" sz="1800" kern="100" dirty="0">
                    <a:effectLst/>
                    <a:latin typeface="Times New Roman" panose="02020603050405020304" pitchFamily="18" charset="0"/>
                    <a:ea typeface="宋体" panose="02010600030101010101" pitchFamily="2" charset="-122"/>
                  </a:rPr>
                  <a:t>区</a:t>
                </a:r>
                <a:r>
                  <a:rPr lang="en-US" altLang="zh-CN" sz="1800" i="1"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区的费米能级差：</a:t>
                </a:r>
              </a:p>
              <a:p>
                <a:r>
                  <a:rPr lang="zh-CN" altLang="en-US" i="0">
                    <a:latin typeface="Cambria Math" panose="02040503050406030204" pitchFamily="18" charset="0"/>
                  </a:rPr>
                  <a:t>𝑒𝑉</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𝐷=(𝐸</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𝐹 )</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𝑁−(𝐸</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𝐹 )</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𝑃</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24</a:t>
            </a:fld>
            <a:endParaRPr lang="en-US" altLang="zh-CN"/>
          </a:p>
        </p:txBody>
      </p:sp>
    </p:spTree>
    <p:extLst>
      <p:ext uri="{BB962C8B-B14F-4D97-AF65-F5344CB8AC3E}">
        <p14:creationId xmlns:p14="http://schemas.microsoft.com/office/powerpoint/2010/main" val="38061540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形成</a:t>
            </a:r>
            <a:r>
              <a:rPr lang="en-US" altLang="zh-CN" dirty="0"/>
              <a:t>PN</a:t>
            </a:r>
            <a:r>
              <a:rPr lang="zh-CN" altLang="en-US" dirty="0"/>
              <a:t>结物理过程的示意图。内建电场作用下少子的漂移运动与载流子浓度差产生的扩散运动达到动态平衡时，空间电荷区稳定，形成</a:t>
            </a:r>
            <a:r>
              <a:rPr lang="en-US" altLang="zh-CN" dirty="0"/>
              <a:t>PN</a:t>
            </a:r>
            <a:r>
              <a:rPr lang="zh-CN" altLang="en-US" dirty="0"/>
              <a:t>结。</a:t>
            </a:r>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25</a:t>
            </a:fld>
            <a:endParaRPr lang="en-US" altLang="zh-CN"/>
          </a:p>
        </p:txBody>
      </p:sp>
    </p:spTree>
    <p:extLst>
      <p:ext uri="{BB962C8B-B14F-4D97-AF65-F5344CB8AC3E}">
        <p14:creationId xmlns:p14="http://schemas.microsoft.com/office/powerpoint/2010/main" val="55828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分析一下平衡状态下的结区两边的载流子浓度。平衡时</a:t>
                </a:r>
                <a14:m>
                  <m:oMath xmlns:m="http://schemas.openxmlformats.org/officeDocument/2006/math">
                    <m:r>
                      <a:rPr lang="en-US" altLang="zh-CN" sz="1800" b="0" i="1" smtClean="0">
                        <a:solidFill>
                          <a:srgbClr val="836967"/>
                        </a:solidFill>
                        <a:effectLst/>
                        <a:latin typeface="Cambria Math" panose="02040503050406030204" pitchFamily="18" charset="0"/>
                        <a:ea typeface="微软雅黑" panose="020B0503020204020204" pitchFamily="34" charset="-122"/>
                      </a:rPr>
                      <m:t>𝑃</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区和</a:t>
                </a:r>
                <a14:m>
                  <m:oMath xmlns:m="http://schemas.openxmlformats.org/officeDocument/2006/math">
                    <m:r>
                      <a:rPr lang="zh-CN" altLang="en-US" sz="1800" i="1" smtClean="0">
                        <a:latin typeface="Cambria Math" panose="02040503050406030204" pitchFamily="18" charset="0"/>
                      </a:rPr>
                      <m:t>𝑁</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区电子浓度</a:t>
                </a:r>
                <a14:m>
                  <m:oMath xmlns:m="http://schemas.openxmlformats.org/officeDocument/2006/math">
                    <m:sSubSup>
                      <m:sSubSupPr>
                        <m:ctrlPr>
                          <a:rPr lang="zh-CN" altLang="en-US" sz="2800" i="1" smtClean="0">
                            <a:solidFill>
                              <a:srgbClr val="836967"/>
                            </a:solidFill>
                            <a:latin typeface="Cambria Math" panose="02040503050406030204" pitchFamily="18" charset="0"/>
                          </a:rPr>
                        </m:ctrlPr>
                      </m:sSubSupPr>
                      <m:e>
                        <m:r>
                          <a:rPr lang="zh-CN" altLang="en-US" sz="2800" i="1">
                            <a:latin typeface="Cambria Math" panose="02040503050406030204" pitchFamily="18" charset="0"/>
                          </a:rPr>
                          <m:t>𝑛</m:t>
                        </m:r>
                      </m:e>
                      <m:sub>
                        <m:r>
                          <a:rPr lang="zh-CN" altLang="en-US" sz="2800" i="1">
                            <a:latin typeface="Cambria Math" panose="02040503050406030204" pitchFamily="18" charset="0"/>
                          </a:rPr>
                          <m:t>𝑃</m:t>
                        </m:r>
                      </m:sub>
                      <m:sup>
                        <m:r>
                          <a:rPr lang="zh-CN" altLang="en-US" sz="2800" i="0">
                            <a:latin typeface="Cambria Math" panose="02040503050406030204" pitchFamily="18" charset="0"/>
                          </a:rPr>
                          <m:t>0</m:t>
                        </m:r>
                      </m:sup>
                    </m:sSubSup>
                    <m:r>
                      <a:rPr lang="zh-CN" altLang="en-US" sz="2800" i="0">
                        <a:latin typeface="Cambria Math" panose="02040503050406030204" pitchFamily="18" charset="0"/>
                      </a:rPr>
                      <m:t>、</m:t>
                    </m:r>
                    <m:sSubSup>
                      <m:sSubSupPr>
                        <m:ctrlPr>
                          <a:rPr lang="zh-CN" altLang="en-US" sz="2800" i="1">
                            <a:solidFill>
                              <a:srgbClr val="836967"/>
                            </a:solidFill>
                            <a:latin typeface="Cambria Math" panose="02040503050406030204" pitchFamily="18" charset="0"/>
                          </a:rPr>
                        </m:ctrlPr>
                      </m:sSubSupPr>
                      <m:e>
                        <m:r>
                          <a:rPr lang="zh-CN" altLang="en-US" sz="2800" i="1">
                            <a:latin typeface="Cambria Math" panose="02040503050406030204" pitchFamily="18" charset="0"/>
                          </a:rPr>
                          <m:t>𝑛</m:t>
                        </m:r>
                      </m:e>
                      <m:sub>
                        <m:r>
                          <a:rPr lang="zh-CN" altLang="en-US" sz="2800" i="1">
                            <a:latin typeface="Cambria Math" panose="02040503050406030204" pitchFamily="18" charset="0"/>
                          </a:rPr>
                          <m:t>𝑁</m:t>
                        </m:r>
                      </m:sub>
                      <m:sup>
                        <m:r>
                          <a:rPr lang="zh-CN" altLang="en-US" sz="2800" i="0">
                            <a:latin typeface="Cambria Math" panose="02040503050406030204" pitchFamily="18" charset="0"/>
                          </a:rPr>
                          <m:t>0</m:t>
                        </m:r>
                      </m:sup>
                    </m:sSubSup>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应该均满足根据式</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𝑛</m:t>
                          </m:r>
                        </m:e>
                        <m:sub>
                          <m:r>
                            <a:rPr lang="zh-CN" altLang="en-US" i="1">
                              <a:latin typeface="Cambria Math" panose="02040503050406030204" pitchFamily="18" charset="0"/>
                            </a:rPr>
                            <m:t>𝑃</m:t>
                          </m:r>
                        </m:sub>
                        <m:sup>
                          <m:r>
                            <a:rPr lang="zh-CN" altLang="en-US" i="0">
                              <a:latin typeface="Cambria Math" panose="02040503050406030204" pitchFamily="18" charset="0"/>
                            </a:rPr>
                            <m:t>0</m:t>
                          </m:r>
                        </m:sup>
                      </m:sSubSup>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𝑁</m:t>
                          </m:r>
                        </m:e>
                        <m:sub>
                          <m:r>
                            <a:rPr lang="zh-CN" altLang="en-US" i="0">
                              <a:latin typeface="Cambria Math" panose="02040503050406030204" pitchFamily="18" charset="0"/>
                            </a:rPr>
                            <m:t>−</m:t>
                          </m:r>
                        </m:sub>
                      </m:sSub>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f>
                            <m:fPr>
                              <m:type m:val="lin"/>
                              <m:ctrlPr>
                                <a:rPr lang="zh-CN" altLang="en-US" i="1">
                                  <a:latin typeface="Cambria Math" panose="02040503050406030204" pitchFamily="18" charset="0"/>
                                </a:rPr>
                              </m:ctrlPr>
                            </m:fPr>
                            <m:num>
                              <m:d>
                                <m:dPr>
                                  <m:ctrlPr>
                                    <a:rPr lang="zh-CN" altLang="en-US" i="1">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𝐸</m:t>
                                      </m:r>
                                    </m:e>
                                    <m:sub>
                                      <m:r>
                                        <a:rPr lang="zh-CN" altLang="en-US" i="0">
                                          <a:latin typeface="Cambria Math" panose="02040503050406030204" pitchFamily="18" charset="0"/>
                                        </a:rPr>
                                        <m:t>−</m:t>
                                      </m:r>
                                      <m:r>
                                        <a:rPr lang="zh-CN" altLang="en-US" i="1">
                                          <a:latin typeface="Cambria Math" panose="02040503050406030204" pitchFamily="18" charset="0"/>
                                        </a:rPr>
                                        <m:t>𝑝</m:t>
                                      </m:r>
                                    </m:sub>
                                    <m:sup/>
                                  </m:sSubSup>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𝐹</m:t>
                                      </m:r>
                                    </m:sub>
                                  </m:sSub>
                                </m:e>
                              </m:d>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𝐵</m:t>
                                  </m:r>
                                </m:sub>
                              </m:sSub>
                            </m:den>
                          </m:f>
                          <m:r>
                            <a:rPr lang="zh-CN" altLang="en-US" i="1">
                              <a:latin typeface="Cambria Math" panose="02040503050406030204" pitchFamily="18" charset="0"/>
                            </a:rPr>
                            <m:t>𝑇</m:t>
                          </m:r>
                        </m:sup>
                      </m:sSup>
                    </m:oMath>
                  </m:oMathPara>
                </a14:m>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𝑛</m:t>
                          </m:r>
                        </m:e>
                        <m:sub>
                          <m:r>
                            <a:rPr lang="zh-CN" altLang="en-US" i="1">
                              <a:latin typeface="Cambria Math" panose="02040503050406030204" pitchFamily="18" charset="0"/>
                            </a:rPr>
                            <m:t>𝑁</m:t>
                          </m:r>
                        </m:sub>
                        <m:sup>
                          <m:r>
                            <a:rPr lang="zh-CN" altLang="en-US" i="0">
                              <a:latin typeface="Cambria Math" panose="02040503050406030204" pitchFamily="18" charset="0"/>
                            </a:rPr>
                            <m:t>0</m:t>
                          </m:r>
                        </m:sup>
                      </m:sSubSup>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𝑁</m:t>
                          </m:r>
                        </m:e>
                        <m:sub>
                          <m:r>
                            <a:rPr lang="zh-CN" altLang="en-US" i="0">
                              <a:latin typeface="Cambria Math" panose="02040503050406030204" pitchFamily="18" charset="0"/>
                            </a:rPr>
                            <m:t>−</m:t>
                          </m:r>
                        </m:sub>
                      </m:sSub>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f>
                            <m:fPr>
                              <m:type m:val="lin"/>
                              <m:ctrlPr>
                                <a:rPr lang="zh-CN" altLang="en-US" i="1">
                                  <a:latin typeface="Cambria Math" panose="02040503050406030204" pitchFamily="18" charset="0"/>
                                </a:rPr>
                              </m:ctrlPr>
                            </m:fPr>
                            <m:num>
                              <m:d>
                                <m:dPr>
                                  <m:ctrlPr>
                                    <a:rPr lang="zh-CN" altLang="en-US" i="1">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𝐸</m:t>
                                      </m:r>
                                    </m:e>
                                    <m:sub>
                                      <m:r>
                                        <a:rPr lang="zh-CN" altLang="en-US" i="0">
                                          <a:latin typeface="Cambria Math" panose="02040503050406030204" pitchFamily="18" charset="0"/>
                                        </a:rPr>
                                        <m:t>−</m:t>
                                      </m:r>
                                      <m:r>
                                        <a:rPr lang="zh-CN" altLang="en-US" i="1">
                                          <a:latin typeface="Cambria Math" panose="02040503050406030204" pitchFamily="18" charset="0"/>
                                        </a:rPr>
                                        <m:t>𝑁</m:t>
                                      </m:r>
                                    </m:sub>
                                    <m:sup/>
                                  </m:sSubSup>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𝐹</m:t>
                                      </m:r>
                                    </m:sub>
                                  </m:sSub>
                                </m:e>
                              </m:d>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𝐵</m:t>
                                  </m:r>
                                </m:sub>
                              </m:sSub>
                            </m:den>
                          </m:f>
                          <m:r>
                            <a:rPr lang="zh-CN" altLang="en-US" i="1">
                              <a:latin typeface="Cambria Math" panose="02040503050406030204" pitchFamily="18" charset="0"/>
                            </a:rPr>
                            <m:t>𝑇</m:t>
                          </m:r>
                        </m:sup>
                      </m:sSup>
                    </m:oMath>
                  </m:oMathPara>
                </a14:m>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所以有</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平衡状态下的结区两边的载流子浓度</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比值</a:t>
                </a:r>
                <a14:m>
                  <m:oMath xmlns:m="http://schemas.openxmlformats.org/officeDocument/2006/math">
                    <m:r>
                      <a:rPr lang="zh-CN" altLang="en-US" sz="1800" i="1" kern="1200" smtClean="0">
                        <a:solidFill>
                          <a:schemeClr val="tx1"/>
                        </a:solidFill>
                        <a:effectLst/>
                        <a:latin typeface="Cambria Math" panose="02040503050406030204" pitchFamily="18" charset="0"/>
                        <a:ea typeface="微软雅黑" panose="020B0503020204020204" pitchFamily="34" charset="-122"/>
                        <a:cs typeface="+mn-cs"/>
                      </a:rPr>
                      <m:t>为</m:t>
                    </m:r>
                    <m:r>
                      <a:rPr lang="en-US" altLang="zh-CN" sz="1800" b="0" i="0" kern="1200" smtClean="0">
                        <a:solidFill>
                          <a:schemeClr val="tx1"/>
                        </a:solidFill>
                        <a:effectLst/>
                        <a:latin typeface="Cambria Math" panose="02040503050406030204" pitchFamily="18" charset="0"/>
                        <a:ea typeface="微软雅黑" panose="020B0503020204020204" pitchFamily="34" charset="-122"/>
                        <a:cs typeface="+mn-cs"/>
                      </a:rPr>
                      <m:t> </m:t>
                    </m:r>
                    <m:sSup>
                      <m:sSup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𝑒</m:t>
                        </m:r>
                      </m:e>
                      <m:sup>
                        <m:r>
                          <a:rPr lang="zh-CN" altLang="en-US" sz="1200" i="0" kern="1200">
                            <a:solidFill>
                              <a:schemeClr val="tx1"/>
                            </a:solidFill>
                            <a:latin typeface="Cambria Math" panose="02040503050406030204" pitchFamily="18" charset="0"/>
                            <a:ea typeface="微软雅黑" panose="020B0503020204020204" pitchFamily="34" charset="-122"/>
                            <a:cs typeface="+mn-cs"/>
                          </a:rPr>
                          <m:t>−</m:t>
                        </m:r>
                        <m:r>
                          <a:rPr lang="zh-CN" altLang="en-US" sz="1200" i="1" kern="1200">
                            <a:solidFill>
                              <a:schemeClr val="tx1"/>
                            </a:solidFill>
                            <a:latin typeface="Cambria Math" panose="02040503050406030204" pitchFamily="18" charset="0"/>
                            <a:ea typeface="微软雅黑" panose="020B0503020204020204" pitchFamily="34" charset="-122"/>
                            <a:cs typeface="+mn-cs"/>
                          </a:rPr>
                          <m:t>𝑒</m:t>
                        </m:r>
                        <m:f>
                          <m:fPr>
                            <m:type m:val="lin"/>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𝐷</m:t>
                                </m:r>
                              </m:sub>
                            </m:sSub>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sub>
                            </m:sSub>
                          </m:den>
                        </m:f>
                        <m:r>
                          <a:rPr lang="zh-CN" altLang="en-US" sz="1200" i="1" kern="1200">
                            <a:solidFill>
                              <a:schemeClr val="tx1"/>
                            </a:solidFill>
                            <a:latin typeface="Cambria Math" panose="02040503050406030204" pitchFamily="18" charset="0"/>
                            <a:ea typeface="微软雅黑" panose="020B0503020204020204" pitchFamily="34" charset="-122"/>
                            <a:cs typeface="+mn-cs"/>
                          </a:rPr>
                          <m:t>𝑇</m:t>
                        </m:r>
                      </m:sup>
                    </m:sSup>
                  </m:oMath>
                </a14:m>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分析一下平衡状态下的结区两边的载流子浓度。平衡时</a:t>
                </a:r>
                <a:r>
                  <a:rPr lang="en-US" altLang="zh-CN" sz="1800" i="1" dirty="0">
                    <a:effectLst/>
                    <a:latin typeface="Times New Roman" panose="02020603050405020304" pitchFamily="18" charset="0"/>
                    <a:ea typeface="宋体" panose="02010600030101010101" pitchFamily="2" charset="-122"/>
                  </a:rPr>
                  <a:t>P</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区和</a:t>
                </a:r>
                <a:r>
                  <a:rPr lang="en-US" altLang="zh-CN" sz="1800" i="1" dirty="0">
                    <a:effectLst/>
                    <a:latin typeface="Times New Roman" panose="02020603050405020304" pitchFamily="18" charset="0"/>
                    <a:ea typeface="宋体" panose="02010600030101010101" pitchFamily="2" charset="-122"/>
                  </a:rPr>
                  <a:t>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区电子浓度</a:t>
                </a:r>
                <a:r>
                  <a:rPr lang="zh-CN" altLang="en-US" sz="2800" i="0">
                    <a:latin typeface="Cambria Math" panose="02040503050406030204" pitchFamily="18" charset="0"/>
                  </a:rPr>
                  <a:t>𝑛</a:t>
                </a:r>
                <a:r>
                  <a:rPr lang="zh-CN" altLang="en-US" sz="2800" i="0">
                    <a:solidFill>
                      <a:srgbClr val="836967"/>
                    </a:solidFill>
                    <a:latin typeface="Cambria Math" panose="02040503050406030204" pitchFamily="18" charset="0"/>
                  </a:rPr>
                  <a:t>_</a:t>
                </a:r>
                <a:r>
                  <a:rPr lang="zh-CN" altLang="en-US" sz="2800" i="0">
                    <a:latin typeface="Cambria Math" panose="02040503050406030204" pitchFamily="18" charset="0"/>
                  </a:rPr>
                  <a:t>𝑃^0 、𝑛</a:t>
                </a:r>
                <a:r>
                  <a:rPr lang="zh-CN" altLang="en-US" sz="2800" i="0">
                    <a:solidFill>
                      <a:srgbClr val="836967"/>
                    </a:solidFill>
                    <a:latin typeface="Cambria Math" panose="02040503050406030204" pitchFamily="18" charset="0"/>
                  </a:rPr>
                  <a:t>_</a:t>
                </a:r>
                <a:r>
                  <a:rPr lang="zh-CN" altLang="en-US" sz="2800" i="0">
                    <a:latin typeface="Cambria Math" panose="02040503050406030204" pitchFamily="18" charset="0"/>
                  </a:rPr>
                  <a:t>𝑁^0</a:t>
                </a:r>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应该均满足根据式</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i="0">
                    <a:latin typeface="Cambria Math" panose="02040503050406030204" pitchFamily="18" charset="0"/>
                  </a:rPr>
                  <a:t>𝑛</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𝑃^0=𝑁</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𝑒</a:t>
                </a:r>
                <a:r>
                  <a:rPr lang="zh-CN" altLang="en-US" i="0">
                    <a:solidFill>
                      <a:srgbClr val="836967"/>
                    </a:solidFill>
                    <a:latin typeface="Cambria Math" panose="02040503050406030204" pitchFamily="18" charset="0"/>
                  </a:rPr>
                  <a:t>^(</a:t>
                </a:r>
                <a:r>
                  <a:rPr lang="zh-CN" altLang="en-US" i="0">
                    <a:latin typeface="Cambria Math" panose="02040503050406030204" pitchFamily="18" charset="0"/>
                  </a:rPr>
                  <a:t>−(𝐸</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−𝑝</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−𝐸</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𝐹 )∕𝑘</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𝐵  𝑇</a:t>
                </a:r>
                <a:r>
                  <a:rPr lang="zh-CN" altLang="en-US" i="0">
                    <a:solidFill>
                      <a:srgbClr val="836967"/>
                    </a:solidFill>
                    <a:latin typeface="Cambria Math" panose="020405030504060302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i="0">
                    <a:latin typeface="Cambria Math" panose="02040503050406030204" pitchFamily="18" charset="0"/>
                  </a:rPr>
                  <a:t>𝑛</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𝑁^0=𝑁</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𝑒</a:t>
                </a:r>
                <a:r>
                  <a:rPr lang="zh-CN" altLang="en-US" i="0">
                    <a:solidFill>
                      <a:srgbClr val="836967"/>
                    </a:solidFill>
                    <a:latin typeface="Cambria Math" panose="02040503050406030204" pitchFamily="18" charset="0"/>
                  </a:rPr>
                  <a:t>^(</a:t>
                </a:r>
                <a:r>
                  <a:rPr lang="zh-CN" altLang="en-US" i="0">
                    <a:latin typeface="Cambria Math" panose="02040503050406030204" pitchFamily="18" charset="0"/>
                  </a:rPr>
                  <a:t>−(𝐸</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−𝑁</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−𝐸</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𝐹 )∕𝑘</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𝐵  𝑇</a:t>
                </a:r>
                <a:r>
                  <a:rPr lang="zh-CN" altLang="en-US" i="0">
                    <a:solidFill>
                      <a:srgbClr val="836967"/>
                    </a:solidFill>
                    <a:latin typeface="Cambria Math" panose="020405030504060302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所以：</a:t>
                </a:r>
                <a:r>
                  <a:rPr lang="zh-CN" altLang="en-US" sz="1800" kern="100" dirty="0">
                    <a:effectLst/>
                    <a:latin typeface="Times New Roman" panose="02020603050405020304" pitchFamily="18" charset="0"/>
                    <a:ea typeface="宋体" panose="02010600030101010101" pitchFamily="2" charset="-122"/>
                  </a:rPr>
                  <a:t>。。。。</a:t>
                </a: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endParaRPr>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26</a:t>
            </a:fld>
            <a:endParaRPr lang="en-US" altLang="zh-CN"/>
          </a:p>
        </p:txBody>
      </p:sp>
    </p:spTree>
    <p:extLst>
      <p:ext uri="{BB962C8B-B14F-4D97-AF65-F5344CB8AC3E}">
        <p14:creationId xmlns:p14="http://schemas.microsoft.com/office/powerpoint/2010/main" val="375236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同理，</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平衡时</a:t>
                </a:r>
                <a14:m>
                  <m:oMath xmlns:m="http://schemas.openxmlformats.org/officeDocument/2006/math">
                    <m:r>
                      <a:rPr lang="zh-CN" altLang="en-US" sz="1800" i="1" smtClean="0">
                        <a:latin typeface="Cambria Math" panose="02040503050406030204" pitchFamily="18" charset="0"/>
                      </a:rPr>
                      <m:t>𝑁</m:t>
                    </m:r>
                    <m:r>
                      <a:rPr lang="zh-CN" altLang="en-US" sz="1800" i="1" smtClean="0">
                        <a:latin typeface="Cambria Math" panose="02040503050406030204" pitchFamily="18" charset="0"/>
                      </a:rPr>
                      <m:t>区和</m:t>
                    </m:r>
                    <m:r>
                      <a:rPr lang="en-US" altLang="zh-CN" sz="1800" b="0" i="1" smtClean="0">
                        <a:solidFill>
                          <a:srgbClr val="836967"/>
                        </a:solidFill>
                        <a:effectLst/>
                        <a:latin typeface="Cambria Math" panose="02040503050406030204" pitchFamily="18" charset="0"/>
                        <a:ea typeface="微软雅黑" panose="020B0503020204020204" pitchFamily="34" charset="-122"/>
                      </a:rPr>
                      <m:t>𝑃</m:t>
                    </m:r>
                    <m:r>
                      <m:rPr>
                        <m:nor/>
                      </m:rP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m:t>区</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空穴浓度</a:t>
                </a:r>
                <a:r>
                  <a:rPr lang="en-US" altLang="zh-CN" sz="1800" dirty="0">
                    <a:effectLst/>
                    <a:latin typeface="Times New Roman" panose="02020603050405020304" pitchFamily="18" charset="0"/>
                    <a:ea typeface="宋体" panose="02010600030101010101" pitchFamily="2" charset="-122"/>
                  </a:rPr>
                  <a:t> </a:t>
                </a:r>
                <a14:m>
                  <m:oMath xmlns:m="http://schemas.openxmlformats.org/officeDocument/2006/math">
                    <m:sSubSup>
                      <m:sSubSupPr>
                        <m:ctrlPr>
                          <a:rPr lang="zh-CN" altLang="en-US" sz="2800" i="1" smtClean="0">
                            <a:solidFill>
                              <a:srgbClr val="836967"/>
                            </a:solidFill>
                            <a:latin typeface="Cambria Math" panose="02040503050406030204" pitchFamily="18" charset="0"/>
                          </a:rPr>
                        </m:ctrlPr>
                      </m:sSubSupPr>
                      <m:e>
                        <m:r>
                          <a:rPr lang="zh-CN" altLang="en-US" sz="2800" i="1">
                            <a:latin typeface="Cambria Math" panose="02040503050406030204" pitchFamily="18" charset="0"/>
                          </a:rPr>
                          <m:t>𝑝</m:t>
                        </m:r>
                      </m:e>
                      <m:sub>
                        <m:r>
                          <a:rPr lang="zh-CN" altLang="en-US" sz="2800" i="1">
                            <a:latin typeface="Cambria Math" panose="02040503050406030204" pitchFamily="18" charset="0"/>
                          </a:rPr>
                          <m:t>𝑁</m:t>
                        </m:r>
                      </m:sub>
                      <m:sup>
                        <m:r>
                          <a:rPr lang="zh-CN" altLang="en-US" sz="2800" i="0">
                            <a:latin typeface="Cambria Math" panose="02040503050406030204" pitchFamily="18" charset="0"/>
                          </a:rPr>
                          <m:t>0</m:t>
                        </m:r>
                      </m:sup>
                    </m:sSubSup>
                    <m:r>
                      <a:rPr lang="zh-CN" altLang="en-US" sz="2800" i="0">
                        <a:latin typeface="Cambria Math" panose="02040503050406030204" pitchFamily="18" charset="0"/>
                      </a:rPr>
                      <m:t>、</m:t>
                    </m:r>
                    <m:sSubSup>
                      <m:sSubSupPr>
                        <m:ctrlPr>
                          <a:rPr lang="zh-CN" altLang="en-US" sz="2800" i="1">
                            <a:solidFill>
                              <a:srgbClr val="836967"/>
                            </a:solidFill>
                            <a:latin typeface="Cambria Math" panose="02040503050406030204" pitchFamily="18" charset="0"/>
                          </a:rPr>
                        </m:ctrlPr>
                      </m:sSubSupPr>
                      <m:e>
                        <m:r>
                          <a:rPr lang="zh-CN" altLang="en-US" sz="2800" i="1">
                            <a:latin typeface="Cambria Math" panose="02040503050406030204" pitchFamily="18" charset="0"/>
                          </a:rPr>
                          <m:t>𝑝</m:t>
                        </m:r>
                      </m:e>
                      <m:sub>
                        <m:r>
                          <a:rPr lang="zh-CN" altLang="en-US" sz="2800" i="1">
                            <a:latin typeface="Cambria Math" panose="02040503050406030204" pitchFamily="18" charset="0"/>
                          </a:rPr>
                          <m:t>𝑃</m:t>
                        </m:r>
                      </m:sub>
                      <m:sup>
                        <m:r>
                          <a:rPr lang="zh-CN" altLang="en-US" sz="2800" i="0">
                            <a:latin typeface="Cambria Math" panose="02040503050406030204" pitchFamily="18" charset="0"/>
                          </a:rPr>
                          <m:t>0</m:t>
                        </m:r>
                      </m:sup>
                    </m:sSubSup>
                  </m:oMath>
                </a14:m>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比值也是：</a:t>
                </a:r>
                <a14:m>
                  <m:oMath xmlns:m="http://schemas.openxmlformats.org/officeDocument/2006/math">
                    <m:sSup>
                      <m:sSup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𝑒</m:t>
                        </m:r>
                      </m:e>
                      <m:sup>
                        <m:r>
                          <a:rPr lang="zh-CN" altLang="en-US" sz="1200" i="0" kern="1200">
                            <a:solidFill>
                              <a:schemeClr val="tx1"/>
                            </a:solidFill>
                            <a:latin typeface="Cambria Math" panose="02040503050406030204" pitchFamily="18" charset="0"/>
                            <a:ea typeface="微软雅黑" panose="020B0503020204020204" pitchFamily="34" charset="-122"/>
                            <a:cs typeface="+mn-cs"/>
                          </a:rPr>
                          <m:t>−</m:t>
                        </m:r>
                        <m:r>
                          <a:rPr lang="zh-CN" altLang="en-US" sz="1200" i="1" kern="1200">
                            <a:solidFill>
                              <a:schemeClr val="tx1"/>
                            </a:solidFill>
                            <a:latin typeface="Cambria Math" panose="02040503050406030204" pitchFamily="18" charset="0"/>
                            <a:ea typeface="微软雅黑" panose="020B0503020204020204" pitchFamily="34" charset="-122"/>
                            <a:cs typeface="+mn-cs"/>
                          </a:rPr>
                          <m:t>𝑒</m:t>
                        </m:r>
                        <m:f>
                          <m:fPr>
                            <m:type m:val="lin"/>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𝐷</m:t>
                                </m:r>
                              </m:sub>
                            </m:sSub>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sub>
                            </m:sSub>
                          </m:den>
                        </m:f>
                        <m:r>
                          <a:rPr lang="zh-CN" altLang="en-US" sz="1200" i="1" kern="1200">
                            <a:solidFill>
                              <a:schemeClr val="tx1"/>
                            </a:solidFill>
                            <a:latin typeface="Cambria Math" panose="02040503050406030204" pitchFamily="18" charset="0"/>
                            <a:ea typeface="微软雅黑" panose="020B0503020204020204" pitchFamily="34" charset="-122"/>
                            <a:cs typeface="+mn-cs"/>
                          </a:rPr>
                          <m:t>𝑇</m:t>
                        </m:r>
                      </m:sup>
                    </m:sSup>
                  </m:oMath>
                </a14:m>
                <a:endParaRPr lang="zh-CN" altLang="en-US" dirty="0"/>
              </a:p>
            </p:txBody>
          </p:sp>
        </mc:Choice>
        <mc:Fallback xmlns="">
          <p:sp>
            <p:nvSpPr>
              <p:cNvPr id="3" name="备注占位符 2"/>
              <p:cNvSpPr>
                <a:spLocks noGrp="1"/>
              </p:cNvSpPr>
              <p:nvPr>
                <p:ph type="body" idx="1"/>
              </p:nvPr>
            </p:nvSpPr>
            <p:spPr/>
            <p:txBody>
              <a:bodyPr/>
              <a:lstStyle/>
              <a:p>
                <a:r>
                  <a:rPr lang="zh-CN" altLang="en-US" dirty="0"/>
                  <a:t>同理，</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平衡时</a:t>
                </a:r>
                <a:r>
                  <a:rPr lang="en-US" altLang="zh-CN" sz="1800" i="1" dirty="0">
                    <a:effectLst/>
                    <a:latin typeface="Times New Roman" panose="02020603050405020304" pitchFamily="18" charset="0"/>
                    <a:ea typeface="宋体" panose="02010600030101010101" pitchFamily="2" charset="-122"/>
                  </a:rPr>
                  <a:t>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区和</a:t>
                </a:r>
                <a:r>
                  <a:rPr lang="en-US" altLang="zh-CN" sz="1800" i="1" dirty="0">
                    <a:effectLst/>
                    <a:latin typeface="Times New Roman" panose="02020603050405020304" pitchFamily="18" charset="0"/>
                    <a:ea typeface="宋体" panose="02010600030101010101" pitchFamily="2" charset="-122"/>
                  </a:rPr>
                  <a:t>P</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区空穴浓度</a:t>
                </a:r>
                <a:r>
                  <a:rPr lang="en-US" altLang="zh-CN" sz="1800" dirty="0">
                    <a:effectLst/>
                    <a:latin typeface="Times New Roman" panose="02020603050405020304" pitchFamily="18" charset="0"/>
                    <a:ea typeface="宋体" panose="02010600030101010101" pitchFamily="2" charset="-122"/>
                  </a:rPr>
                  <a:t> </a:t>
                </a:r>
                <a:r>
                  <a:rPr lang="zh-CN" altLang="en-US" sz="2800" i="0">
                    <a:latin typeface="Cambria Math" panose="02040503050406030204" pitchFamily="18" charset="0"/>
                  </a:rPr>
                  <a:t>𝑝</a:t>
                </a:r>
                <a:r>
                  <a:rPr lang="zh-CN" altLang="en-US" sz="2800" i="0">
                    <a:solidFill>
                      <a:srgbClr val="836967"/>
                    </a:solidFill>
                    <a:latin typeface="Cambria Math" panose="02040503050406030204" pitchFamily="18" charset="0"/>
                  </a:rPr>
                  <a:t>_</a:t>
                </a:r>
                <a:r>
                  <a:rPr lang="zh-CN" altLang="en-US" sz="2800" i="0">
                    <a:latin typeface="Cambria Math" panose="02040503050406030204" pitchFamily="18" charset="0"/>
                  </a:rPr>
                  <a:t>𝑁^0 、𝑝</a:t>
                </a:r>
                <a:r>
                  <a:rPr lang="zh-CN" altLang="en-US" sz="2800" i="0">
                    <a:solidFill>
                      <a:srgbClr val="836967"/>
                    </a:solidFill>
                    <a:latin typeface="Cambria Math" panose="02040503050406030204" pitchFamily="18" charset="0"/>
                  </a:rPr>
                  <a:t>_</a:t>
                </a:r>
                <a:r>
                  <a:rPr lang="zh-CN" altLang="en-US" sz="2800" i="0">
                    <a:latin typeface="Cambria Math" panose="02040503050406030204" pitchFamily="18" charset="0"/>
                  </a:rPr>
                  <a:t>𝑃^0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有：</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27</a:t>
            </a:fld>
            <a:endParaRPr lang="en-US" altLang="zh-CN"/>
          </a:p>
        </p:txBody>
      </p:sp>
    </p:spTree>
    <p:extLst>
      <p:ext uri="{BB962C8B-B14F-4D97-AF65-F5344CB8AC3E}">
        <p14:creationId xmlns:p14="http://schemas.microsoft.com/office/powerpoint/2010/main" val="1405062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effectLst/>
                    <a:latin typeface="Times New Roman" panose="02020603050405020304" pitchFamily="18" charset="0"/>
                    <a:ea typeface="宋体" panose="02010600030101010101" pitchFamily="2" charset="-122"/>
                  </a:rPr>
                  <a:t>PN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结上加一外电压</a:t>
                </a:r>
                <a14:m>
                  <m:oMath xmlns:m="http://schemas.openxmlformats.org/officeDocument/2006/math">
                    <m:r>
                      <a:rPr lang="zh-CN" altLang="en-US" sz="1800" i="1" kern="1200" smtClean="0">
                        <a:solidFill>
                          <a:schemeClr val="tx1"/>
                        </a:solidFill>
                        <a:latin typeface="Cambria Math" panose="02040503050406030204" pitchFamily="18" charset="0"/>
                        <a:ea typeface="微软雅黑" panose="020B0503020204020204" pitchFamily="34" charset="-122"/>
                        <a:cs typeface="+mn-cs"/>
                      </a:rPr>
                      <m:t>𝑉</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，由于空间电荷区中载流子浓度很低，因而电阻很高，外电压基本是加在空间电荷区上。这时</a:t>
                </a:r>
                <a:r>
                  <a:rPr lang="en-US" altLang="zh-CN" sz="1800" dirty="0">
                    <a:effectLst/>
                    <a:latin typeface="Times New Roman" panose="02020603050405020304" pitchFamily="18" charset="0"/>
                    <a:ea typeface="宋体" panose="02010600030101010101" pitchFamily="2" charset="-122"/>
                  </a:rPr>
                  <a:t>PN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结势垒将发生改变，从而破坏了原来载流子扩散和迁移的动态平衡，引起载流子的重新分布。</a:t>
                </a:r>
                <a:endParaRPr lang="zh-CN" altLang="en-US" dirty="0"/>
              </a:p>
            </p:txBody>
          </p:sp>
        </mc:Choice>
        <mc:Fallback xmlns="">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effectLst/>
                    <a:latin typeface="Times New Roman" panose="02020603050405020304" pitchFamily="18" charset="0"/>
                    <a:ea typeface="宋体" panose="02010600030101010101" pitchFamily="2" charset="-122"/>
                  </a:rPr>
                  <a:t>PN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结上加一外电压</a:t>
                </a:r>
                <a:r>
                  <a:rPr lang="zh-CN" altLang="en-US" sz="1800" i="0" kern="1200">
                    <a:solidFill>
                      <a:schemeClr val="tx1"/>
                    </a:solidFill>
                    <a:latin typeface="Cambria Math" panose="02040503050406030204" pitchFamily="18" charset="0"/>
                    <a:ea typeface="微软雅黑" panose="020B0503020204020204" pitchFamily="34" charset="-122"/>
                    <a:cs typeface="+mn-cs"/>
                  </a:rPr>
                  <a:t>𝑉</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，由于空间电荷区中载流子浓度很低，因而电阻很高，外电压基本是加在空间电荷区上。这时</a:t>
                </a:r>
                <a:r>
                  <a:rPr lang="en-US" altLang="zh-CN" sz="1800" dirty="0">
                    <a:effectLst/>
                    <a:latin typeface="Times New Roman" panose="02020603050405020304" pitchFamily="18" charset="0"/>
                    <a:ea typeface="宋体" panose="02010600030101010101" pitchFamily="2" charset="-122"/>
                  </a:rPr>
                  <a:t>PN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结势垒将发生改变，从而破坏了原来载流子扩散和迁移的动态平衡，引起载流子的重新分布。</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28</a:t>
            </a:fld>
            <a:endParaRPr lang="en-US" altLang="zh-CN"/>
          </a:p>
        </p:txBody>
      </p:sp>
    </p:spTree>
    <p:extLst>
      <p:ext uri="{BB962C8B-B14F-4D97-AF65-F5344CB8AC3E}">
        <p14:creationId xmlns:p14="http://schemas.microsoft.com/office/powerpoint/2010/main" val="36841449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当</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结加正向偏压时，外加电压使空间电荷区中的电场减弱，</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结势垒降低为</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𝑒</m:t>
                    </m:r>
                    <m:r>
                      <a:rPr lang="en-US" altLang="zh-CN" sz="1200" b="0" i="0" kern="1200" smtClean="0">
                        <a:solidFill>
                          <a:schemeClr val="tx1"/>
                        </a:solidFill>
                        <a:latin typeface="Cambria Math" panose="02040503050406030204" pitchFamily="18" charset="0"/>
                        <a:ea typeface="微软雅黑" panose="020B0503020204020204" pitchFamily="34" charset="-122"/>
                        <a:cs typeface="+mn-cs"/>
                      </a:rPr>
                      <m:t>(</m:t>
                    </m:r>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𝑉</m:t>
                    </m:r>
                    <m:r>
                      <a:rPr lang="en-US" altLang="zh-CN" sz="1200" b="0" i="1" kern="1200" baseline="-25000" smtClean="0">
                        <a:solidFill>
                          <a:schemeClr val="tx1"/>
                        </a:solidFill>
                        <a:latin typeface="Cambria Math" panose="02040503050406030204" pitchFamily="18" charset="0"/>
                        <a:ea typeface="微软雅黑" panose="020B0503020204020204" pitchFamily="34" charset="-122"/>
                        <a:cs typeface="+mn-cs"/>
                      </a:rPr>
                      <m:t>𝐷</m:t>
                    </m:r>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m:t>
                    </m:r>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𝑉</m:t>
                    </m:r>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，打破了迁移运动与扩散运动的相对平衡，迁移运动减弱。这时电子将源源不断地从</a:t>
                </a:r>
                <a14:m>
                  <m:oMath xmlns:m="http://schemas.openxmlformats.org/officeDocument/2006/math">
                    <m:r>
                      <a:rPr lang="zh-CN" altLang="en-US" sz="1200" i="1" smtClean="0">
                        <a:latin typeface="Cambria Math" panose="02040503050406030204" pitchFamily="18" charset="0"/>
                      </a:rPr>
                      <m:t>𝑁</m:t>
                    </m:r>
                    <m:r>
                      <a:rPr lang="zh-CN" altLang="en-US" sz="1200" i="1" smtClean="0">
                        <a:latin typeface="Cambria Math" panose="02040503050406030204" pitchFamily="18" charset="0"/>
                      </a:rPr>
                      <m:t>区扩散到</m:t>
                    </m:r>
                    <m:r>
                      <a:rPr lang="en-US" altLang="zh-CN" sz="1200" b="0" i="1" smtClean="0">
                        <a:solidFill>
                          <a:srgbClr val="836967"/>
                        </a:solidFill>
                        <a:effectLst/>
                        <a:latin typeface="Cambria Math" panose="02040503050406030204" pitchFamily="18" charset="0"/>
                        <a:ea typeface="微软雅黑" panose="020B0503020204020204" pitchFamily="34" charset="-122"/>
                      </a:rPr>
                      <m:t>𝑃</m:t>
                    </m:r>
                    <m:r>
                      <m:rPr>
                        <m:nor/>
                      </m:rP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m:t>区</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，空穴则源源不断地从</a:t>
                </a:r>
                <a14:m>
                  <m:oMath xmlns:m="http://schemas.openxmlformats.org/officeDocument/2006/math">
                    <m:r>
                      <a:rPr lang="en-US" altLang="zh-CN" sz="1200" b="0" i="1" smtClean="0">
                        <a:solidFill>
                          <a:srgbClr val="836967"/>
                        </a:solidFill>
                        <a:effectLst/>
                        <a:latin typeface="Cambria Math" panose="02040503050406030204" pitchFamily="18" charset="0"/>
                        <a:ea typeface="微软雅黑" panose="020B0503020204020204" pitchFamily="34" charset="-122"/>
                      </a:rPr>
                      <m:t>𝑃</m:t>
                    </m:r>
                    <m:r>
                      <a:rPr lang="zh-CN" altLang="en-US" sz="1200" i="1" smtClean="0">
                        <a:latin typeface="Cambria Math" panose="02040503050406030204" pitchFamily="18" charset="0"/>
                      </a:rPr>
                      <m:t>区扩散到</m:t>
                    </m:r>
                    <m:r>
                      <a:rPr lang="zh-CN" altLang="en-US" sz="1200" i="1" smtClean="0">
                        <a:latin typeface="Cambria Math" panose="02040503050406030204" pitchFamily="18" charset="0"/>
                      </a:rPr>
                      <m:t>𝑁</m:t>
                    </m:r>
                    <m:r>
                      <m:rPr>
                        <m:nor/>
                      </m:rP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m:t>区</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。此种现象称为</a:t>
                </a:r>
                <a:r>
                  <a:rPr lang="en-US" altLang="zh-CN" sz="1200" b="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b="0" kern="1200" dirty="0">
                    <a:solidFill>
                      <a:schemeClr val="tx1"/>
                    </a:solidFill>
                    <a:effectLst/>
                    <a:latin typeface="Arial" panose="020B0604020202020204" pitchFamily="34" charset="0"/>
                    <a:ea typeface="微软雅黑" panose="020B0503020204020204" pitchFamily="34" charset="-122"/>
                    <a:cs typeface="+mn-cs"/>
                  </a:rPr>
                  <a:t>结正向注入，</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如图</a:t>
                </a:r>
                <a:r>
                  <a:rPr lang="zh-CN" altLang="en-US" sz="1200" kern="1200" dirty="0">
                    <a:solidFill>
                      <a:schemeClr val="tx1"/>
                    </a:solidFill>
                    <a:effectLst/>
                    <a:latin typeface="Arial" panose="020B0604020202020204" pitchFamily="34" charset="0"/>
                    <a:ea typeface="微软雅黑" panose="020B0503020204020204" pitchFamily="34" charset="-122"/>
                    <a:cs typeface="+mn-cs"/>
                  </a:rPr>
                  <a:t>中</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所示。</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当</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结加正向偏压时，外加电压使空间电荷区中的电场减弱，</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结势垒降低为</a:t>
                </a:r>
                <a:r>
                  <a:rPr lang="en-US" altLang="zh-CN" sz="1200" b="0" i="0" kern="1200">
                    <a:solidFill>
                      <a:schemeClr val="tx1"/>
                    </a:solidFill>
                    <a:latin typeface="Cambria Math" panose="02040503050406030204" pitchFamily="18" charset="0"/>
                    <a:ea typeface="微软雅黑" panose="020B0503020204020204" pitchFamily="34" charset="-122"/>
                    <a:cs typeface="+mn-cs"/>
                  </a:rPr>
                  <a:t>𝑒(</a:t>
                </a:r>
                <a:r>
                  <a:rPr lang="zh-CN" altLang="en-US" sz="1200" i="0" kern="1200">
                    <a:solidFill>
                      <a:schemeClr val="tx1"/>
                    </a:solidFill>
                    <a:latin typeface="Cambria Math" panose="02040503050406030204" pitchFamily="18" charset="0"/>
                    <a:ea typeface="微软雅黑" panose="020B0503020204020204" pitchFamily="34" charset="-122"/>
                    <a:cs typeface="+mn-cs"/>
                  </a:rPr>
                  <a:t>𝑉</a:t>
                </a:r>
                <a:r>
                  <a:rPr lang="en-US" altLang="zh-CN" sz="1200" b="0" i="0" kern="1200" baseline="-25000">
                    <a:solidFill>
                      <a:schemeClr val="tx1"/>
                    </a:solidFill>
                    <a:latin typeface="Cambria Math" panose="02040503050406030204" pitchFamily="18" charset="0"/>
                    <a:ea typeface="微软雅黑" panose="020B0503020204020204" pitchFamily="34" charset="-122"/>
                    <a:cs typeface="+mn-cs"/>
                  </a:rPr>
                  <a:t>𝐷</a:t>
                </a:r>
                <a:r>
                  <a:rPr lang="en-US" altLang="zh-CN" sz="1200" b="0" i="0" kern="1200">
                    <a:solidFill>
                      <a:schemeClr val="tx1"/>
                    </a:solidFill>
                    <a:latin typeface="Cambria Math" panose="02040503050406030204" pitchFamily="18" charset="0"/>
                    <a:ea typeface="微软雅黑" panose="020B0503020204020204" pitchFamily="34" charset="-122"/>
                    <a:cs typeface="+mn-cs"/>
                  </a:rPr>
                  <a:t>−𝑉)</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，打破了迁移运动与扩散运动的相对平衡，迁移运动减弱。这时电子将源源不断地从</a:t>
                </a:r>
                <a:r>
                  <a:rPr lang="zh-CN" altLang="en-US" sz="1200" i="0">
                    <a:latin typeface="Cambria Math" panose="02040503050406030204" pitchFamily="18" charset="0"/>
                  </a:rPr>
                  <a:t>𝑁区扩散到</a:t>
                </a:r>
                <a:r>
                  <a:rPr lang="en-US" altLang="zh-CN" sz="1200" b="0" i="0">
                    <a:solidFill>
                      <a:srgbClr val="836967"/>
                    </a:solidFill>
                    <a:effectLst/>
                    <a:latin typeface="Cambria Math" panose="02040503050406030204" pitchFamily="18" charset="0"/>
                    <a:ea typeface="微软雅黑" panose="020B0503020204020204" pitchFamily="34" charset="-122"/>
                  </a:rPr>
                  <a:t>𝑃</a:t>
                </a:r>
                <a:r>
                  <a:rPr lang="zh-CN" altLang="zh-CN" sz="1200" b="0" i="0" dirty="0">
                    <a:solidFill>
                      <a:srgbClr val="836967"/>
                    </a:solidFill>
                    <a:effectLst/>
                    <a:latin typeface="Cambria Math" panose="02040503050406030204" pitchFamily="18" charset="0"/>
                    <a:ea typeface="微软雅黑" panose="020B0503020204020204" pitchFamily="34" charset="-122"/>
                  </a:rPr>
                  <a:t>"</a:t>
                </a:r>
                <a:r>
                  <a:rPr lang="zh-CN" altLang="zh-CN" sz="1200" i="0" dirty="0">
                    <a:effectLst/>
                    <a:latin typeface="Cambria Math" panose="02040503050406030204" pitchFamily="18" charset="0"/>
                    <a:ea typeface="宋体" panose="02010600030101010101" pitchFamily="2" charset="-122"/>
                    <a:cs typeface="Times New Roman" panose="02020603050405020304" pitchFamily="18" charset="0"/>
                  </a:rPr>
                  <a:t>区</a:t>
                </a:r>
                <a:r>
                  <a:rPr lang="zh-CN" altLang="en-US" sz="1200" i="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，空穴则源源不断地从</a:t>
                </a:r>
                <a:r>
                  <a:rPr lang="en-US" altLang="zh-CN" sz="1200" b="0" i="0">
                    <a:solidFill>
                      <a:srgbClr val="836967"/>
                    </a:solidFill>
                    <a:effectLst/>
                    <a:latin typeface="Cambria Math" panose="02040503050406030204" pitchFamily="18" charset="0"/>
                    <a:ea typeface="微软雅黑" panose="020B0503020204020204" pitchFamily="34" charset="-122"/>
                  </a:rPr>
                  <a:t>𝑃</a:t>
                </a:r>
                <a:r>
                  <a:rPr lang="zh-CN" altLang="en-US" sz="1200" i="0">
                    <a:latin typeface="Cambria Math" panose="02040503050406030204" pitchFamily="18" charset="0"/>
                  </a:rPr>
                  <a:t>区扩散到𝑁</a:t>
                </a:r>
                <a:r>
                  <a:rPr lang="zh-CN" altLang="zh-CN" sz="1200" i="0" dirty="0">
                    <a:effectLst/>
                    <a:latin typeface="Cambria Math" panose="02040503050406030204" pitchFamily="18" charset="0"/>
                  </a:rPr>
                  <a:t>"</a:t>
                </a:r>
                <a:r>
                  <a:rPr lang="zh-CN" altLang="zh-CN" sz="1200" i="0" dirty="0">
                    <a:effectLst/>
                    <a:latin typeface="Cambria Math" panose="02040503050406030204" pitchFamily="18" charset="0"/>
                    <a:ea typeface="宋体" panose="02010600030101010101" pitchFamily="2" charset="-122"/>
                    <a:cs typeface="Times New Roman" panose="02020603050405020304" pitchFamily="18" charset="0"/>
                  </a:rPr>
                  <a:t>区</a:t>
                </a:r>
                <a:r>
                  <a:rPr lang="zh-CN" altLang="en-US" sz="1200" i="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。此种现象称为</a:t>
                </a:r>
                <a:r>
                  <a:rPr lang="en-US" altLang="zh-CN" sz="1200" b="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b="0" kern="1200" dirty="0">
                    <a:solidFill>
                      <a:schemeClr val="tx1"/>
                    </a:solidFill>
                    <a:effectLst/>
                    <a:latin typeface="Arial" panose="020B0604020202020204" pitchFamily="34" charset="0"/>
                    <a:ea typeface="微软雅黑" panose="020B0503020204020204" pitchFamily="34" charset="-122"/>
                    <a:cs typeface="+mn-cs"/>
                  </a:rPr>
                  <a:t>结正向注入，</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如图</a:t>
                </a:r>
                <a:r>
                  <a:rPr lang="zh-CN" altLang="en-US" sz="1200" kern="1200" dirty="0">
                    <a:solidFill>
                      <a:schemeClr val="tx1"/>
                    </a:solidFill>
                    <a:effectLst/>
                    <a:latin typeface="Arial" panose="020B0604020202020204" pitchFamily="34" charset="0"/>
                    <a:ea typeface="微软雅黑" panose="020B0503020204020204" pitchFamily="34" charset="-122"/>
                    <a:cs typeface="+mn-cs"/>
                  </a:rPr>
                  <a:t>中</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所示。</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29</a:t>
            </a:fld>
            <a:endParaRPr lang="en-US" altLang="zh-CN"/>
          </a:p>
        </p:txBody>
      </p:sp>
    </p:spTree>
    <p:extLst>
      <p:ext uri="{BB962C8B-B14F-4D97-AF65-F5344CB8AC3E}">
        <p14:creationId xmlns:p14="http://schemas.microsoft.com/office/powerpoint/2010/main" val="1990700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我们知道，金属内部的自由电子与气体分子相似，做无规则的热运动，其速率有一定的分布。在金属表面存在着阻碍电子逃脱出去的作用力，电子要逸出金属表面需克服阻力，所做的功称为逸出功。在室温下</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只有极少量电子的动能超过逸出功，从金属表面逸出的电子微乎其微。随着温度升高到一定程度，动能超过逸出功的电子数目会急剧增多，大量电子由金属中逸出，这一现象称为热电子发射。由于这一现象是爱迪生</a:t>
            </a:r>
            <a:r>
              <a:rPr lang="en-US" altLang="zh-CN" sz="1800" dirty="0">
                <a:effectLst/>
                <a:latin typeface="Times New Roman" panose="02020603050405020304" pitchFamily="18" charset="0"/>
                <a:ea typeface="宋体" panose="02010600030101010101" pitchFamily="2" charset="-122"/>
              </a:rPr>
              <a:t>1883</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年发现的，又称为爱迪生效应。</a:t>
            </a:r>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3</a:t>
            </a:fld>
            <a:endParaRPr lang="en-US" altLang="zh-CN"/>
          </a:p>
        </p:txBody>
      </p:sp>
    </p:spTree>
    <p:extLst>
      <p:ext uri="{BB962C8B-B14F-4D97-AF65-F5344CB8AC3E}">
        <p14:creationId xmlns:p14="http://schemas.microsoft.com/office/powerpoint/2010/main" val="3375397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在外加正向电压作用下扩散过来的载流子属于非平衡载流子。由于是正向注入，</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结势垒边界上</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区的少数载流子电子的浓度从原来的</a:t>
                </a:r>
                <a14:m>
                  <m:oMath xmlns:m="http://schemas.openxmlformats.org/officeDocument/2006/math">
                    <m:sSubSup>
                      <m:sSubSup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𝑛</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𝑝</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增加到</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𝑛</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𝑃</m:t>
                        </m:r>
                      </m:sub>
                    </m:sSub>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区中少数载流子空穴的浓度从</a:t>
                </a:r>
                <a14:m>
                  <m:oMath xmlns:m="http://schemas.openxmlformats.org/officeDocument/2006/math">
                    <m:sSubSup>
                      <m:sSubSup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SupPr>
                      <m:e>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𝑝</m:t>
                        </m:r>
                      </m:e>
                      <m:sub>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𝑁</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增加到</a:t>
                </a:r>
                <a14:m>
                  <m:oMath xmlns:m="http://schemas.openxmlformats.org/officeDocument/2006/math">
                    <m:sSubSup>
                      <m:sSubSup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SupPr>
                      <m:e>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𝑝</m:t>
                        </m:r>
                      </m:e>
                      <m:sub>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𝑁</m:t>
                        </m:r>
                      </m:sub>
                      <m:sup/>
                    </m:sSubSup>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，这时有：</a:t>
                </a:r>
              </a:p>
              <a:p>
                <a:pPr/>
                <a14:m>
                  <m:oMathPara xmlns:m="http://schemas.openxmlformats.org/officeDocument/2006/math">
                    <m:oMathParaPr>
                      <m:jc m:val="centerGroup"/>
                    </m:oMathParaPr>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𝑛</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𝑃</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Sup>
                        <m:sSub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𝑛</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𝑁</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sSup>
                        <m:s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𝑒</m:t>
                          </m:r>
                        </m:e>
                        <m:sup>
                          <m:r>
                            <a:rPr lang="zh-CN" altLang="en-US" sz="1200" i="0" kern="1200">
                              <a:solidFill>
                                <a:schemeClr val="tx1"/>
                              </a:solidFill>
                              <a:latin typeface="Cambria Math" panose="02040503050406030204" pitchFamily="18" charset="0"/>
                              <a:ea typeface="微软雅黑" panose="020B0503020204020204" pitchFamily="34" charset="-122"/>
                              <a:cs typeface="+mn-cs"/>
                            </a:rPr>
                            <m:t>−</m:t>
                          </m:r>
                          <m:r>
                            <a:rPr lang="zh-CN" altLang="en-US" sz="1200" i="1" kern="1200">
                              <a:solidFill>
                                <a:schemeClr val="tx1"/>
                              </a:solidFill>
                              <a:latin typeface="Cambria Math" panose="02040503050406030204" pitchFamily="18" charset="0"/>
                              <a:ea typeface="微软雅黑" panose="020B0503020204020204" pitchFamily="34" charset="-122"/>
                              <a:cs typeface="+mn-cs"/>
                            </a:rPr>
                            <m:t>𝑒</m:t>
                          </m:r>
                          <m:f>
                            <m:fPr>
                              <m:type m:val="lin"/>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d>
                                <m:d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dPr>
                                <m:e>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𝐷</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d>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sub>
                              </m:sSub>
                            </m:den>
                          </m:f>
                          <m:r>
                            <a:rPr lang="zh-CN" altLang="en-US" sz="1200" i="1" kern="1200">
                              <a:solidFill>
                                <a:schemeClr val="tx1"/>
                              </a:solidFill>
                              <a:latin typeface="Cambria Math" panose="02040503050406030204" pitchFamily="18" charset="0"/>
                              <a:ea typeface="微软雅黑" panose="020B0503020204020204" pitchFamily="34" charset="-122"/>
                              <a:cs typeface="+mn-cs"/>
                            </a:rPr>
                            <m:t>𝑇</m:t>
                          </m:r>
                        </m:sup>
                      </m:sSup>
                      <m:r>
                        <a:rPr lang="zh-CN" altLang="en-US" sz="1200" i="0" kern="1200">
                          <a:solidFill>
                            <a:schemeClr val="tx1"/>
                          </a:solidFill>
                          <a:latin typeface="Cambria Math" panose="02040503050406030204" pitchFamily="18" charset="0"/>
                          <a:ea typeface="微软雅黑" panose="020B0503020204020204" pitchFamily="34" charset="-122"/>
                          <a:cs typeface="+mn-cs"/>
                        </a:rPr>
                        <m:t>=</m:t>
                      </m:r>
                      <m:sSubSup>
                        <m:sSub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𝑛</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𝑃</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sSup>
                        <m:s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𝑒</m:t>
                          </m:r>
                        </m:e>
                        <m:sup>
                          <m:f>
                            <m:fPr>
                              <m:type m:val="lin"/>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r>
                                <a:rPr lang="zh-CN" altLang="en-US" sz="1200" i="1" kern="1200">
                                  <a:solidFill>
                                    <a:schemeClr val="tx1"/>
                                  </a:solidFill>
                                  <a:latin typeface="Cambria Math" panose="02040503050406030204" pitchFamily="18" charset="0"/>
                                  <a:ea typeface="微软雅黑" panose="020B0503020204020204" pitchFamily="34" charset="-122"/>
                                  <a:cs typeface="+mn-cs"/>
                                </a:rPr>
                                <m:t>𝑒𝑉</m:t>
                              </m:r>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sub>
                              </m:sSub>
                              <m:r>
                                <a:rPr lang="zh-CN" altLang="en-US" sz="1200" i="1" kern="1200">
                                  <a:solidFill>
                                    <a:schemeClr val="tx1"/>
                                  </a:solidFill>
                                  <a:latin typeface="Cambria Math" panose="02040503050406030204" pitchFamily="18" charset="0"/>
                                  <a:ea typeface="微软雅黑" panose="020B0503020204020204" pitchFamily="34" charset="-122"/>
                                  <a:cs typeface="+mn-cs"/>
                                </a:rPr>
                                <m:t>𝑇</m:t>
                              </m:r>
                            </m:den>
                          </m:f>
                        </m:sup>
                      </m:sSup>
                    </m:oMath>
                  </m:oMathPara>
                </a14:m>
                <a:endParaRPr lang="en-US" altLang="zh-CN" dirty="0"/>
              </a:p>
              <a:p>
                <a:r>
                  <a:rPr lang="zh-CN" altLang="en-US" dirty="0"/>
                  <a:t>由：</a:t>
                </a:r>
                <a:endParaRPr lang="en-US" altLang="zh-CN" dirty="0"/>
              </a:p>
              <a:p>
                <a:pPr/>
                <a14:m>
                  <m:oMathPara xmlns:m="http://schemas.openxmlformats.org/officeDocument/2006/math">
                    <m:oMathParaPr>
                      <m:jc m:val="centerGroup"/>
                    </m:oMathParaPr>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𝑛</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𝑃</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Sup>
                        <m:sSub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𝑛</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𝑝</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r>
                        <a:rPr lang="zh-CN" altLang="en-US" sz="1200" i="0" kern="1200">
                          <a:solidFill>
                            <a:schemeClr val="tx1"/>
                          </a:solidFill>
                          <a:latin typeface="Cambria Math" panose="02040503050406030204" pitchFamily="18" charset="0"/>
                          <a:ea typeface="微软雅黑" panose="020B0503020204020204" pitchFamily="34" charset="-122"/>
                          <a:cs typeface="+mn-cs"/>
                        </a:rPr>
                        <m:t>=</m:t>
                      </m:r>
                      <m:sSubSup>
                        <m:sSub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𝑛</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𝑃</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d>
                        <m:d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dPr>
                        <m:e>
                          <m:sSup>
                            <m:s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𝑒</m:t>
                              </m:r>
                            </m:e>
                            <m:sup>
                              <m:f>
                                <m:fPr>
                                  <m:type m:val="lin"/>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r>
                                    <a:rPr lang="zh-CN" altLang="en-US" sz="1200" i="1" kern="1200">
                                      <a:solidFill>
                                        <a:schemeClr val="tx1"/>
                                      </a:solidFill>
                                      <a:latin typeface="Cambria Math" panose="02040503050406030204" pitchFamily="18" charset="0"/>
                                      <a:ea typeface="微软雅黑" panose="020B0503020204020204" pitchFamily="34" charset="-122"/>
                                      <a:cs typeface="+mn-cs"/>
                                    </a:rPr>
                                    <m:t>𝑒𝑉</m:t>
                                  </m:r>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sub>
                                  </m:sSub>
                                  <m:r>
                                    <a:rPr lang="zh-CN" altLang="en-US" sz="1200" i="1" kern="1200">
                                      <a:solidFill>
                                        <a:schemeClr val="tx1"/>
                                      </a:solidFill>
                                      <a:latin typeface="Cambria Math" panose="02040503050406030204" pitchFamily="18" charset="0"/>
                                      <a:ea typeface="微软雅黑" panose="020B0503020204020204" pitchFamily="34" charset="-122"/>
                                      <a:cs typeface="+mn-cs"/>
                                    </a:rPr>
                                    <m:t>𝑇</m:t>
                                  </m:r>
                                </m:den>
                              </m:f>
                            </m:sup>
                          </m:sSup>
                          <m:r>
                            <a:rPr lang="zh-CN" altLang="en-US" sz="1200" i="0" kern="1200">
                              <a:solidFill>
                                <a:schemeClr val="tx1"/>
                              </a:solidFill>
                              <a:latin typeface="Cambria Math" panose="02040503050406030204" pitchFamily="18" charset="0"/>
                              <a:ea typeface="微软雅黑" panose="020B0503020204020204" pitchFamily="34" charset="-122"/>
                              <a:cs typeface="+mn-cs"/>
                            </a:rPr>
                            <m:t>−1</m:t>
                          </m:r>
                        </m:e>
                      </m:d>
                    </m:oMath>
                  </m:oMathPara>
                </a14:m>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可知，外加正向电压使</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区的少数载流子电子的浓度增加了</a:t>
                </a:r>
                <a14:m>
                  <m:oMath xmlns:m="http://schemas.openxmlformats.org/officeDocument/2006/math">
                    <m:d>
                      <m:d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dPr>
                      <m:e>
                        <m:sSup>
                          <m:s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𝑒</m:t>
                            </m:r>
                          </m:e>
                          <m:sup>
                            <m:f>
                              <m:fPr>
                                <m:type m:val="lin"/>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r>
                                  <a:rPr lang="zh-CN" altLang="en-US" sz="1200" i="1" kern="1200">
                                    <a:solidFill>
                                      <a:schemeClr val="tx1"/>
                                    </a:solidFill>
                                    <a:latin typeface="Cambria Math" panose="02040503050406030204" pitchFamily="18" charset="0"/>
                                    <a:ea typeface="微软雅黑" panose="020B0503020204020204" pitchFamily="34" charset="-122"/>
                                    <a:cs typeface="+mn-cs"/>
                                  </a:rPr>
                                  <m:t>𝑒𝑉</m:t>
                                </m:r>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sub>
                                </m:sSub>
                                <m:r>
                                  <a:rPr lang="zh-CN" altLang="en-US" sz="1200" i="1" kern="1200">
                                    <a:solidFill>
                                      <a:schemeClr val="tx1"/>
                                    </a:solidFill>
                                    <a:latin typeface="Cambria Math" panose="02040503050406030204" pitchFamily="18" charset="0"/>
                                    <a:ea typeface="微软雅黑" panose="020B0503020204020204" pitchFamily="34" charset="-122"/>
                                    <a:cs typeface="+mn-cs"/>
                                  </a:rPr>
                                  <m:t>𝑇</m:t>
                                </m:r>
                              </m:den>
                            </m:f>
                          </m:sup>
                        </m:sSup>
                        <m:r>
                          <a:rPr lang="zh-CN" altLang="en-US" sz="1200" i="0" kern="1200">
                            <a:solidFill>
                              <a:schemeClr val="tx1"/>
                            </a:solidFill>
                            <a:latin typeface="Cambria Math" panose="02040503050406030204" pitchFamily="18" charset="0"/>
                            <a:ea typeface="微软雅黑" panose="020B0503020204020204" pitchFamily="34" charset="-122"/>
                            <a:cs typeface="+mn-cs"/>
                          </a:rPr>
                          <m:t>−1</m:t>
                        </m:r>
                      </m:e>
                    </m:d>
                  </m:oMath>
                </a14:m>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倍。同理，外加正向电压时，</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区中少数载流子空穴的浓度的也是增加了</a:t>
                </a:r>
                <a14:m>
                  <m:oMath xmlns:m="http://schemas.openxmlformats.org/officeDocument/2006/math">
                    <m:d>
                      <m:d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dPr>
                      <m:e>
                        <m:sSup>
                          <m:s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𝑒</m:t>
                            </m:r>
                          </m:e>
                          <m:sup>
                            <m:f>
                              <m:fPr>
                                <m:type m:val="lin"/>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r>
                                  <a:rPr lang="zh-CN" altLang="en-US" sz="1200" i="1" kern="1200">
                                    <a:solidFill>
                                      <a:schemeClr val="tx1"/>
                                    </a:solidFill>
                                    <a:latin typeface="Cambria Math" panose="02040503050406030204" pitchFamily="18" charset="0"/>
                                    <a:ea typeface="微软雅黑" panose="020B0503020204020204" pitchFamily="34" charset="-122"/>
                                    <a:cs typeface="+mn-cs"/>
                                  </a:rPr>
                                  <m:t>𝑒𝑉</m:t>
                                </m:r>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sub>
                                </m:sSub>
                                <m:r>
                                  <a:rPr lang="zh-CN" altLang="en-US" sz="1200" i="1" kern="1200">
                                    <a:solidFill>
                                      <a:schemeClr val="tx1"/>
                                    </a:solidFill>
                                    <a:latin typeface="Cambria Math" panose="02040503050406030204" pitchFamily="18" charset="0"/>
                                    <a:ea typeface="微软雅黑" panose="020B0503020204020204" pitchFamily="34" charset="-122"/>
                                    <a:cs typeface="+mn-cs"/>
                                  </a:rPr>
                                  <m:t>𝑇</m:t>
                                </m:r>
                              </m:den>
                            </m:f>
                          </m:sup>
                        </m:sSup>
                        <m:r>
                          <a:rPr lang="zh-CN" altLang="en-US" sz="1200" i="0" kern="1200">
                            <a:solidFill>
                              <a:schemeClr val="tx1"/>
                            </a:solidFill>
                            <a:latin typeface="Cambria Math" panose="02040503050406030204" pitchFamily="18" charset="0"/>
                            <a:ea typeface="微软雅黑" panose="020B0503020204020204" pitchFamily="34" charset="-122"/>
                            <a:cs typeface="+mn-cs"/>
                          </a:rPr>
                          <m:t>−1</m:t>
                        </m:r>
                      </m:e>
                    </m:d>
                  </m:oMath>
                </a14:m>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倍：</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𝑝</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𝑁</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Sup>
                      <m:sSub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𝑝</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𝑁</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r>
                      <a:rPr lang="zh-CN" altLang="en-US" sz="1200" i="0" kern="1200">
                        <a:solidFill>
                          <a:schemeClr val="tx1"/>
                        </a:solidFill>
                        <a:latin typeface="Cambria Math" panose="02040503050406030204" pitchFamily="18" charset="0"/>
                        <a:ea typeface="微软雅黑" panose="020B0503020204020204" pitchFamily="34" charset="-122"/>
                        <a:cs typeface="+mn-cs"/>
                      </a:rPr>
                      <m:t>=</m:t>
                    </m:r>
                    <m:sSubSup>
                      <m:sSub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𝑝</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𝑁</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d>
                      <m:d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dPr>
                      <m:e>
                        <m:sSup>
                          <m:s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𝑒</m:t>
                            </m:r>
                          </m:e>
                          <m:sup>
                            <m:f>
                              <m:fPr>
                                <m:type m:val="lin"/>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r>
                                  <a:rPr lang="zh-CN" altLang="en-US" sz="1200" i="1" kern="1200">
                                    <a:solidFill>
                                      <a:schemeClr val="tx1"/>
                                    </a:solidFill>
                                    <a:latin typeface="Cambria Math" panose="02040503050406030204" pitchFamily="18" charset="0"/>
                                    <a:ea typeface="微软雅黑" panose="020B0503020204020204" pitchFamily="34" charset="-122"/>
                                    <a:cs typeface="+mn-cs"/>
                                  </a:rPr>
                                  <m:t>𝑒𝑉</m:t>
                                </m:r>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sub>
                                </m:sSub>
                                <m:r>
                                  <a:rPr lang="zh-CN" altLang="en-US" sz="1200" i="1" kern="1200">
                                    <a:solidFill>
                                      <a:schemeClr val="tx1"/>
                                    </a:solidFill>
                                    <a:latin typeface="Cambria Math" panose="02040503050406030204" pitchFamily="18" charset="0"/>
                                    <a:ea typeface="微软雅黑" panose="020B0503020204020204" pitchFamily="34" charset="-122"/>
                                    <a:cs typeface="+mn-cs"/>
                                  </a:rPr>
                                  <m:t>𝑇</m:t>
                                </m:r>
                              </m:den>
                            </m:f>
                          </m:sup>
                        </m:sSup>
                        <m:r>
                          <a:rPr lang="zh-CN" altLang="en-US" sz="1200" i="0" kern="1200">
                            <a:solidFill>
                              <a:schemeClr val="tx1"/>
                            </a:solidFill>
                            <a:latin typeface="Cambria Math" panose="02040503050406030204" pitchFamily="18" charset="0"/>
                            <a:ea typeface="微软雅黑" panose="020B0503020204020204" pitchFamily="34" charset="-122"/>
                            <a:cs typeface="+mn-cs"/>
                          </a:rPr>
                          <m:t>−1</m:t>
                        </m:r>
                      </m:e>
                    </m:d>
                  </m:oMath>
                </a14:m>
                <a:endParaRPr lang="zh-CN" altLang="zh-CN" sz="1200" kern="1200" dirty="0">
                  <a:solidFill>
                    <a:schemeClr val="tx1"/>
                  </a:solidFill>
                  <a:effectLst/>
                  <a:latin typeface="Arial" panose="020B0604020202020204" pitchFamily="34" charset="0"/>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Arial" panose="020B0604020202020204" pitchFamily="34" charset="0"/>
                  <a:ea typeface="微软雅黑" panose="020B0503020204020204" pitchFamily="34"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在外加正向电压作用下扩散过来的载流子属于非平衡载流子。由于是正向注入，</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结势垒边界上</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P</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区的少数载流子电子的浓度从原来的</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n</a:t>
                </a:r>
                <a:r>
                  <a:rPr lang="en-US" altLang="zh-CN" sz="1200" i="1" kern="1200" baseline="-25000" dirty="0">
                    <a:solidFill>
                      <a:schemeClr val="tx1"/>
                    </a:solidFill>
                    <a:effectLst/>
                    <a:latin typeface="Arial" panose="020B0604020202020204" pitchFamily="34" charset="0"/>
                    <a:ea typeface="微软雅黑" panose="020B0503020204020204" pitchFamily="34" charset="-122"/>
                    <a:cs typeface="+mn-cs"/>
                  </a:rPr>
                  <a:t>P</a:t>
                </a:r>
                <a:r>
                  <a:rPr lang="en-US" altLang="zh-CN" sz="1200" kern="1200" baseline="30000" dirty="0">
                    <a:solidFill>
                      <a:schemeClr val="tx1"/>
                    </a:solidFill>
                    <a:effectLst/>
                    <a:latin typeface="Arial" panose="020B0604020202020204" pitchFamily="34" charset="0"/>
                    <a:ea typeface="微软雅黑" panose="020B0503020204020204" pitchFamily="34" charset="-122"/>
                    <a:cs typeface="+mn-cs"/>
                  </a:rPr>
                  <a:t>0</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增加到</a:t>
                </a:r>
                <a:r>
                  <a:rPr lang="en-US" altLang="zh-CN" sz="1200" i="1" kern="1200" dirty="0" err="1">
                    <a:solidFill>
                      <a:schemeClr val="tx1"/>
                    </a:solidFill>
                    <a:effectLst/>
                    <a:latin typeface="Arial" panose="020B0604020202020204" pitchFamily="34" charset="0"/>
                    <a:ea typeface="微软雅黑" panose="020B0503020204020204" pitchFamily="34" charset="-122"/>
                    <a:cs typeface="+mn-cs"/>
                  </a:rPr>
                  <a:t>n</a:t>
                </a:r>
                <a:r>
                  <a:rPr lang="en-US" altLang="zh-CN" sz="1200" i="1" kern="1200" baseline="-25000" dirty="0" err="1">
                    <a:solidFill>
                      <a:schemeClr val="tx1"/>
                    </a:solidFill>
                    <a:effectLst/>
                    <a:latin typeface="Arial" panose="020B0604020202020204" pitchFamily="34" charset="0"/>
                    <a:ea typeface="微软雅黑" panose="020B0503020204020204" pitchFamily="34" charset="-122"/>
                    <a:cs typeface="+mn-cs"/>
                  </a:rPr>
                  <a:t>P</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区中少数载流子空穴的浓度从</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p</a:t>
                </a:r>
                <a:r>
                  <a:rPr lang="en-US" altLang="zh-CN" sz="1200" i="1" kern="1200" baseline="-25000" dirty="0">
                    <a:solidFill>
                      <a:schemeClr val="tx1"/>
                    </a:solidFill>
                    <a:effectLst/>
                    <a:latin typeface="Arial" panose="020B0604020202020204" pitchFamily="34" charset="0"/>
                    <a:ea typeface="微软雅黑" panose="020B0503020204020204" pitchFamily="34" charset="-122"/>
                    <a:cs typeface="+mn-cs"/>
                  </a:rPr>
                  <a:t>N</a:t>
                </a:r>
                <a:r>
                  <a:rPr lang="en-US" altLang="zh-CN" sz="1200" kern="1200" baseline="30000" dirty="0">
                    <a:solidFill>
                      <a:schemeClr val="tx1"/>
                    </a:solidFill>
                    <a:effectLst/>
                    <a:latin typeface="Arial" panose="020B0604020202020204" pitchFamily="34" charset="0"/>
                    <a:ea typeface="微软雅黑" panose="020B0503020204020204" pitchFamily="34" charset="-122"/>
                    <a:cs typeface="+mn-cs"/>
                  </a:rPr>
                  <a:t>0</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增加到</a:t>
                </a:r>
                <a:r>
                  <a:rPr lang="en-US" altLang="zh-CN" sz="1200" i="1" kern="1200" dirty="0" err="1">
                    <a:solidFill>
                      <a:schemeClr val="tx1"/>
                    </a:solidFill>
                    <a:effectLst/>
                    <a:latin typeface="Arial" panose="020B0604020202020204" pitchFamily="34" charset="0"/>
                    <a:ea typeface="微软雅黑" panose="020B0503020204020204" pitchFamily="34" charset="-122"/>
                    <a:cs typeface="+mn-cs"/>
                  </a:rPr>
                  <a:t>p</a:t>
                </a:r>
                <a:r>
                  <a:rPr lang="en-US" altLang="zh-CN" sz="1200" i="1" kern="1200" baseline="-25000" dirty="0" err="1">
                    <a:solidFill>
                      <a:schemeClr val="tx1"/>
                    </a:solidFill>
                    <a:effectLst/>
                    <a:latin typeface="Arial" panose="020B0604020202020204" pitchFamily="34" charset="0"/>
                    <a:ea typeface="微软雅黑" panose="020B0503020204020204" pitchFamily="34" charset="-122"/>
                    <a:cs typeface="+mn-cs"/>
                  </a:rPr>
                  <a:t>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，根据式（</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5-14</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）可知，这时有：</a:t>
                </a:r>
              </a:p>
              <a:p>
                <a:r>
                  <a:rPr lang="zh-CN" altLang="en-US" sz="1200" i="0" kern="1200">
                    <a:solidFill>
                      <a:schemeClr val="tx1"/>
                    </a:solidFill>
                    <a:latin typeface="Arial" panose="020B0604020202020204" pitchFamily="34" charset="0"/>
                    <a:ea typeface="微软雅黑" panose="020B0503020204020204" pitchFamily="34" charset="-122"/>
                    <a:cs typeface="+mn-cs"/>
                  </a:rPr>
                  <a:t>𝑛_𝑃=𝑛_𝑁^0 𝑒^(−𝑒 (𝑉_𝐷−𝑉)∕𝑘_𝐵  𝑇)=𝑛_𝑃^0 𝑒^(𝑒𝑉∕〖𝑘_𝐵 𝑇〗)</a:t>
                </a:r>
                <a:endParaRPr lang="en-US" altLang="zh-CN" dirty="0"/>
              </a:p>
              <a:p>
                <a:r>
                  <a:rPr lang="zh-CN" altLang="en-US" dirty="0"/>
                  <a:t>由：</a:t>
                </a:r>
                <a:endParaRPr lang="en-US" altLang="zh-CN" dirty="0"/>
              </a:p>
              <a:p>
                <a:r>
                  <a:rPr lang="zh-CN" altLang="en-US" sz="1200" i="0" kern="1200">
                    <a:solidFill>
                      <a:schemeClr val="tx1"/>
                    </a:solidFill>
                    <a:latin typeface="Arial" panose="020B0604020202020204" pitchFamily="34" charset="0"/>
                    <a:ea typeface="微软雅黑" panose="020B0503020204020204" pitchFamily="34" charset="-122"/>
                    <a:cs typeface="+mn-cs"/>
                  </a:rPr>
                  <a:t>𝑛_𝑃−𝑛_𝑝^0=𝑛_𝑃^0 (𝑒^(𝑒𝑉∕〖𝑘_𝐵 𝑇〗)−1)</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可知，外加正向电压使</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P</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区的少数载流子电子的浓度增加了</a:t>
                </a:r>
                <a:r>
                  <a:rPr lang="zh-CN" altLang="en-US" sz="1200" i="0" kern="1200">
                    <a:solidFill>
                      <a:schemeClr val="tx1"/>
                    </a:solidFill>
                    <a:latin typeface="Arial" panose="020B0604020202020204" pitchFamily="34" charset="0"/>
                    <a:ea typeface="微软雅黑" panose="020B0503020204020204" pitchFamily="34" charset="-122"/>
                    <a:cs typeface="+mn-cs"/>
                  </a:rPr>
                  <a:t>(𝑒^(𝑒𝑉∕〖𝑘_𝐵 𝑇〗)−1)</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倍。同理，外加正向电压时，</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区中少数载流子空穴的浓度的也是增加了</a:t>
                </a:r>
                <a:r>
                  <a:rPr lang="zh-CN" altLang="en-US" sz="1200" i="0" kern="1200">
                    <a:solidFill>
                      <a:schemeClr val="tx1"/>
                    </a:solidFill>
                    <a:latin typeface="Arial" panose="020B0604020202020204" pitchFamily="34" charset="0"/>
                    <a:ea typeface="微软雅黑" panose="020B0503020204020204" pitchFamily="34" charset="-122"/>
                    <a:cs typeface="+mn-cs"/>
                  </a:rPr>
                  <a:t>(𝑒^(𝑒𝑉∕〖𝑘_𝐵 𝑇〗)−1)</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倍：</a:t>
                </a:r>
                <a:r>
                  <a:rPr lang="zh-CN" altLang="en-US" sz="1200" i="0" kern="1200">
                    <a:solidFill>
                      <a:schemeClr val="tx1"/>
                    </a:solidFill>
                    <a:latin typeface="Arial" panose="020B0604020202020204" pitchFamily="34" charset="0"/>
                    <a:ea typeface="微软雅黑" panose="020B0503020204020204" pitchFamily="34" charset="-122"/>
                    <a:cs typeface="+mn-cs"/>
                  </a:rPr>
                  <a:t>𝑝_𝑁−𝑝_𝑁^0=𝑝_𝑁^0 (𝑒^(𝑒𝑉∕〖𝑘_𝐵 𝑇〗)−1)</a:t>
                </a:r>
                <a:endParaRPr lang="zh-CN" altLang="zh-CN" sz="1200" kern="1200" dirty="0">
                  <a:solidFill>
                    <a:schemeClr val="tx1"/>
                  </a:solidFill>
                  <a:effectLst/>
                  <a:latin typeface="Arial" panose="020B0604020202020204" pitchFamily="34" charset="0"/>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Arial" panose="020B0604020202020204" pitchFamily="34" charset="0"/>
                  <a:ea typeface="微软雅黑" panose="020B0503020204020204" pitchFamily="34" charset="-122"/>
                  <a:cs typeface="+mn-cs"/>
                </a:endParaRPr>
              </a:p>
              <a:p>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30</a:t>
            </a:fld>
            <a:endParaRPr lang="en-US" altLang="zh-CN"/>
          </a:p>
        </p:txBody>
      </p:sp>
    </p:spTree>
    <p:extLst>
      <p:ext uri="{BB962C8B-B14F-4D97-AF65-F5344CB8AC3E}">
        <p14:creationId xmlns:p14="http://schemas.microsoft.com/office/powerpoint/2010/main" val="387050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由第四章讲过的载流子的扩散运动可知：</a:t>
            </a:r>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31</a:t>
            </a:fld>
            <a:endParaRPr lang="en-US" altLang="zh-CN"/>
          </a:p>
        </p:txBody>
      </p:sp>
    </p:spTree>
    <p:extLst>
      <p:ext uri="{BB962C8B-B14F-4D97-AF65-F5344CB8AC3E}">
        <p14:creationId xmlns:p14="http://schemas.microsoft.com/office/powerpoint/2010/main" val="37050127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由于正向注入产生的非平衡载流子（少子）边扩散边复合向体内运动，从而形成扩散电流。得到注入到</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区电子的扩散流密度为： </a:t>
                </a:r>
              </a:p>
              <a:p>
                <a:pPr/>
                <a14:m>
                  <m:oMathPara xmlns:m="http://schemas.openxmlformats.org/officeDocument/2006/math">
                    <m:oMathParaPr>
                      <m:jc m:val="centerGroup"/>
                    </m:oMathParaPr>
                    <m:oMath xmlns:m="http://schemas.openxmlformats.org/officeDocument/2006/math">
                      <m:r>
                        <a:rPr lang="zh-CN" altLang="en-US" sz="1200" kern="1200" smtClean="0">
                          <a:solidFill>
                            <a:schemeClr val="tx1"/>
                          </a:solidFill>
                          <a:latin typeface="Cambria Math" panose="02040503050406030204" pitchFamily="18" charset="0"/>
                          <a:ea typeface="微软雅黑" panose="020B0503020204020204" pitchFamily="34" charset="-122"/>
                          <a:cs typeface="+mn-cs"/>
                        </a:rPr>
                        <m:t>电</m:t>
                      </m:r>
                      <m:r>
                        <a:rPr lang="zh-CN" altLang="en-US" sz="1200" i="0" kern="1200">
                          <a:solidFill>
                            <a:schemeClr val="tx1"/>
                          </a:solidFill>
                          <a:latin typeface="Cambria Math" panose="02040503050406030204" pitchFamily="18" charset="0"/>
                          <a:ea typeface="微软雅黑" panose="020B0503020204020204" pitchFamily="34" charset="-122"/>
                          <a:cs typeface="+mn-cs"/>
                        </a:rPr>
                        <m:t>子扩散流密度</m:t>
                      </m:r>
                      <m:r>
                        <a:rPr lang="zh-CN" altLang="en-US" sz="1200" i="0" kern="1200">
                          <a:solidFill>
                            <a:schemeClr val="tx1"/>
                          </a:solidFill>
                          <a:latin typeface="Cambria Math" panose="02040503050406030204" pitchFamily="18" charset="0"/>
                          <a:ea typeface="微软雅黑" panose="020B0503020204020204" pitchFamily="34" charset="-122"/>
                          <a:cs typeface="+mn-cs"/>
                        </a:rPr>
                        <m:t>=</m:t>
                      </m:r>
                      <m:sSubSup>
                        <m:sSub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𝑛</m:t>
                          </m:r>
                        </m:e>
                        <m:sub>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𝑃</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d>
                        <m:d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dPr>
                        <m:e>
                          <m:sSup>
                            <m:s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𝑒</m:t>
                              </m:r>
                            </m:e>
                            <m:sup>
                              <m:r>
                                <a:rPr lang="zh-CN" altLang="en-US" sz="1200" i="1" kern="1200">
                                  <a:solidFill>
                                    <a:schemeClr val="tx1"/>
                                  </a:solidFill>
                                  <a:latin typeface="Cambria Math" panose="02040503050406030204" pitchFamily="18" charset="0"/>
                                  <a:ea typeface="微软雅黑" panose="020B0503020204020204" pitchFamily="34" charset="-122"/>
                                  <a:cs typeface="+mn-cs"/>
                                </a:rPr>
                                <m:t>𝑒</m:t>
                              </m:r>
                              <m:f>
                                <m:fPr>
                                  <m:type m:val="lin"/>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r>
                                    <a:rPr lang="zh-CN" altLang="en-US" sz="1200" i="1" kern="1200">
                                      <a:solidFill>
                                        <a:schemeClr val="tx1"/>
                                      </a:solidFill>
                                      <a:latin typeface="Cambria Math" panose="02040503050406030204" pitchFamily="18" charset="0"/>
                                      <a:ea typeface="微软雅黑" panose="020B0503020204020204" pitchFamily="34" charset="-122"/>
                                      <a:cs typeface="+mn-cs"/>
                                    </a:rPr>
                                    <m:t>𝑉</m:t>
                                  </m:r>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sub>
                                  </m:sSub>
                                </m:den>
                              </m:f>
                              <m:r>
                                <a:rPr lang="zh-CN" altLang="en-US" sz="1200" i="1" kern="1200">
                                  <a:solidFill>
                                    <a:schemeClr val="tx1"/>
                                  </a:solidFill>
                                  <a:latin typeface="Cambria Math" panose="02040503050406030204" pitchFamily="18" charset="0"/>
                                  <a:ea typeface="微软雅黑" panose="020B0503020204020204" pitchFamily="34" charset="-122"/>
                                  <a:cs typeface="+mn-cs"/>
                                </a:rPr>
                                <m:t>𝑇</m:t>
                              </m:r>
                            </m:sup>
                          </m:sSup>
                          <m:r>
                            <a:rPr lang="zh-CN" altLang="en-US" sz="1200" i="0" kern="1200">
                              <a:solidFill>
                                <a:schemeClr val="tx1"/>
                              </a:solidFill>
                              <a:latin typeface="Cambria Math" panose="02040503050406030204" pitchFamily="18" charset="0"/>
                              <a:ea typeface="微软雅黑" panose="020B0503020204020204" pitchFamily="34" charset="-122"/>
                              <a:cs typeface="+mn-cs"/>
                            </a:rPr>
                            <m:t>−1</m:t>
                          </m:r>
                        </m:e>
                      </m:d>
                      <m:f>
                        <m:f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𝐷</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𝐿</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den>
                      </m:f>
                    </m:oMath>
                  </m:oMathPara>
                </a14:m>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其中</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𝐷</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𝐿</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为电子的扩散系数和扩散长度。所以形成正向注入时的电子电流为：</a:t>
                </a:r>
              </a:p>
              <a:p>
                <a:pPr/>
                <a14:m>
                  <m:oMathPara xmlns:m="http://schemas.openxmlformats.org/officeDocument/2006/math">
                    <m:oMathParaPr>
                      <m:jc m:val="centerGroup"/>
                    </m:oMathParaPr>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𝑗</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r>
                        <a:rPr lang="zh-CN" altLang="en-US" sz="1200" i="1" kern="1200">
                          <a:solidFill>
                            <a:schemeClr val="tx1"/>
                          </a:solidFill>
                          <a:latin typeface="Cambria Math" panose="02040503050406030204" pitchFamily="18" charset="0"/>
                          <a:ea typeface="微软雅黑" panose="020B0503020204020204" pitchFamily="34" charset="-122"/>
                          <a:cs typeface="+mn-cs"/>
                        </a:rPr>
                        <m:t>𝑒</m:t>
                      </m:r>
                      <m:f>
                        <m:f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𝐷</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𝐿</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den>
                      </m:f>
                      <m:sSubSup>
                        <m:sSub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𝑛</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𝑝</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d>
                        <m:d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dPr>
                        <m:e>
                          <m:sSup>
                            <m:s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𝑒</m:t>
                              </m:r>
                            </m:e>
                            <m:sup>
                              <m:r>
                                <a:rPr lang="zh-CN" altLang="en-US" sz="1200" i="1" kern="1200">
                                  <a:solidFill>
                                    <a:schemeClr val="tx1"/>
                                  </a:solidFill>
                                  <a:latin typeface="Cambria Math" panose="02040503050406030204" pitchFamily="18" charset="0"/>
                                  <a:ea typeface="微软雅黑" panose="020B0503020204020204" pitchFamily="34" charset="-122"/>
                                  <a:cs typeface="+mn-cs"/>
                                </a:rPr>
                                <m:t>𝑒</m:t>
                              </m:r>
                              <m:f>
                                <m:fPr>
                                  <m:type m:val="lin"/>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r>
                                    <a:rPr lang="zh-CN" altLang="en-US" sz="1200" i="1" kern="1200">
                                      <a:solidFill>
                                        <a:schemeClr val="tx1"/>
                                      </a:solidFill>
                                      <a:latin typeface="Cambria Math" panose="02040503050406030204" pitchFamily="18" charset="0"/>
                                      <a:ea typeface="微软雅黑" panose="020B0503020204020204" pitchFamily="34" charset="-122"/>
                                      <a:cs typeface="+mn-cs"/>
                                    </a:rPr>
                                    <m:t>𝑉</m:t>
                                  </m:r>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sub>
                                  </m:sSub>
                                </m:den>
                              </m:f>
                              <m:r>
                                <a:rPr lang="zh-CN" altLang="en-US" sz="1200" i="1" kern="1200">
                                  <a:solidFill>
                                    <a:schemeClr val="tx1"/>
                                  </a:solidFill>
                                  <a:latin typeface="Cambria Math" panose="02040503050406030204" pitchFamily="18" charset="0"/>
                                  <a:ea typeface="微软雅黑" panose="020B0503020204020204" pitchFamily="34" charset="-122"/>
                                  <a:cs typeface="+mn-cs"/>
                                </a:rPr>
                                <m:t>𝑇</m:t>
                              </m:r>
                            </m:sup>
                          </m:sSup>
                          <m:r>
                            <a:rPr lang="zh-CN" altLang="en-US" sz="1200" i="0" kern="1200">
                              <a:solidFill>
                                <a:schemeClr val="tx1"/>
                              </a:solidFill>
                              <a:latin typeface="Cambria Math" panose="02040503050406030204" pitchFamily="18" charset="0"/>
                              <a:ea typeface="微软雅黑" panose="020B0503020204020204" pitchFamily="34" charset="-122"/>
                              <a:cs typeface="+mn-cs"/>
                            </a:rPr>
                            <m:t>−1</m:t>
                          </m:r>
                        </m:e>
                      </m:d>
                    </m:oMath>
                  </m:oMathPara>
                </a14:m>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同理可以得出正向注入时的空穴电流：</a:t>
                </a:r>
              </a:p>
              <a:p>
                <a:pPr/>
                <a14:m>
                  <m:oMathPara xmlns:m="http://schemas.openxmlformats.org/officeDocument/2006/math">
                    <m:oMathParaPr>
                      <m:jc m:val="centerGroup"/>
                    </m:oMathParaPr>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𝑗</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𝑝</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r>
                        <a:rPr lang="zh-CN" altLang="en-US" sz="1200" i="1" kern="1200">
                          <a:solidFill>
                            <a:schemeClr val="tx1"/>
                          </a:solidFill>
                          <a:latin typeface="Cambria Math" panose="02040503050406030204" pitchFamily="18" charset="0"/>
                          <a:ea typeface="微软雅黑" panose="020B0503020204020204" pitchFamily="34" charset="-122"/>
                          <a:cs typeface="+mn-cs"/>
                        </a:rPr>
                        <m:t>𝑒</m:t>
                      </m:r>
                      <m:f>
                        <m:f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𝐷</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𝑝</m:t>
                              </m:r>
                            </m:sub>
                          </m:sSub>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𝐿</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𝑝</m:t>
                              </m:r>
                            </m:sub>
                          </m:sSub>
                        </m:den>
                      </m:f>
                      <m:sSubSup>
                        <m:sSub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𝑝</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𝑁</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d>
                        <m:d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dPr>
                        <m:e>
                          <m:sSup>
                            <m:s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𝑒</m:t>
                              </m:r>
                            </m:e>
                            <m:sup>
                              <m:r>
                                <a:rPr lang="zh-CN" altLang="en-US" sz="1200" i="1" kern="1200">
                                  <a:solidFill>
                                    <a:schemeClr val="tx1"/>
                                  </a:solidFill>
                                  <a:latin typeface="Cambria Math" panose="02040503050406030204" pitchFamily="18" charset="0"/>
                                  <a:ea typeface="微软雅黑" panose="020B0503020204020204" pitchFamily="34" charset="-122"/>
                                  <a:cs typeface="+mn-cs"/>
                                </a:rPr>
                                <m:t>𝑒</m:t>
                              </m:r>
                              <m:f>
                                <m:fPr>
                                  <m:type m:val="lin"/>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r>
                                    <a:rPr lang="zh-CN" altLang="en-US" sz="1200" i="1" kern="1200">
                                      <a:solidFill>
                                        <a:schemeClr val="tx1"/>
                                      </a:solidFill>
                                      <a:latin typeface="Cambria Math" panose="02040503050406030204" pitchFamily="18" charset="0"/>
                                      <a:ea typeface="微软雅黑" panose="020B0503020204020204" pitchFamily="34" charset="-122"/>
                                      <a:cs typeface="+mn-cs"/>
                                    </a:rPr>
                                    <m:t>𝑉</m:t>
                                  </m:r>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sub>
                                  </m:sSub>
                                </m:den>
                              </m:f>
                              <m:r>
                                <a:rPr lang="zh-CN" altLang="en-US" sz="1200" i="1" kern="1200">
                                  <a:solidFill>
                                    <a:schemeClr val="tx1"/>
                                  </a:solidFill>
                                  <a:latin typeface="Cambria Math" panose="02040503050406030204" pitchFamily="18" charset="0"/>
                                  <a:ea typeface="微软雅黑" panose="020B0503020204020204" pitchFamily="34" charset="-122"/>
                                  <a:cs typeface="+mn-cs"/>
                                </a:rPr>
                                <m:t>𝑇</m:t>
                              </m:r>
                            </m:sup>
                          </m:sSup>
                          <m:r>
                            <a:rPr lang="zh-CN" altLang="en-US" sz="1200" i="0" kern="1200">
                              <a:solidFill>
                                <a:schemeClr val="tx1"/>
                              </a:solidFill>
                              <a:latin typeface="Cambria Math" panose="02040503050406030204" pitchFamily="18" charset="0"/>
                              <a:ea typeface="微软雅黑" panose="020B0503020204020204" pitchFamily="34" charset="-122"/>
                              <a:cs typeface="+mn-cs"/>
                            </a:rPr>
                            <m:t>−1</m:t>
                          </m:r>
                        </m:e>
                      </m:d>
                    </m:oMath>
                  </m:oMathPara>
                </a14:m>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这些由于正向注入产生的非平衡载流子（少子）边扩散边复合向体内运动，从而形成扩散电流。与一维稳定扩散相同，由式（</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4-107</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）得到注入到</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P</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区电子的扩散流密度为： </a:t>
                </a:r>
              </a:p>
              <a:p>
                <a:r>
                  <a:rPr lang="zh-CN" altLang="en-US" sz="1200" i="0" kern="1200">
                    <a:solidFill>
                      <a:schemeClr val="tx1"/>
                    </a:solidFill>
                    <a:latin typeface="Arial" panose="020B0604020202020204" pitchFamily="34" charset="0"/>
                    <a:ea typeface="微软雅黑" panose="020B0503020204020204" pitchFamily="34" charset="-122"/>
                    <a:cs typeface="+mn-cs"/>
                  </a:rPr>
                  <a:t>电子扩散流密度=𝑛_𝑝^0 (𝑒^(𝑒 𝑉∕𝐾_𝐵  𝑇)−1)  𝐷_𝑛/𝐿_𝑛 </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其中</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en-US" sz="1200" i="0" kern="1200">
                    <a:solidFill>
                      <a:schemeClr val="tx1"/>
                    </a:solidFill>
                    <a:latin typeface="Arial" panose="020B0604020202020204" pitchFamily="34" charset="0"/>
                    <a:ea typeface="微软雅黑" panose="020B0503020204020204" pitchFamily="34" charset="-122"/>
                    <a:cs typeface="+mn-cs"/>
                  </a:rPr>
                  <a:t>𝐷_𝑛 、𝐿_𝑛</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为电子的扩散系数和扩散长度。所以形成正向注入时的电子电流为：</a:t>
                </a:r>
              </a:p>
              <a:p>
                <a:r>
                  <a:rPr lang="zh-CN" altLang="en-US" sz="1200" i="0" kern="1200">
                    <a:solidFill>
                      <a:schemeClr val="tx1"/>
                    </a:solidFill>
                    <a:latin typeface="Arial" panose="020B0604020202020204" pitchFamily="34" charset="0"/>
                    <a:ea typeface="微软雅黑" panose="020B0503020204020204" pitchFamily="34" charset="-122"/>
                    <a:cs typeface="+mn-cs"/>
                  </a:rPr>
                  <a:t>𝑗_𝑛=𝑒 𝐷_𝑛/𝐿_𝑛  𝑛_𝑝^0 (𝑒^(𝑒 𝑉∕𝐾_𝐵  𝑇)−1)</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同理可以得出正向注入时的空穴电流：</a:t>
                </a:r>
              </a:p>
              <a:p>
                <a:r>
                  <a:rPr lang="zh-CN" altLang="en-US" sz="1200" i="0" kern="1200">
                    <a:solidFill>
                      <a:schemeClr val="tx1"/>
                    </a:solidFill>
                    <a:latin typeface="Arial" panose="020B0604020202020204" pitchFamily="34" charset="0"/>
                    <a:ea typeface="微软雅黑" panose="020B0503020204020204" pitchFamily="34" charset="-122"/>
                    <a:cs typeface="+mn-cs"/>
                  </a:rPr>
                  <a:t>𝑗_𝑝=𝑒 𝐷_𝑝/𝐿_𝑝  𝑝_𝑁^0 (𝑒^(𝑒 𝑉∕𝐾_𝐵  𝑇)−1)</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32</a:t>
            </a:fld>
            <a:endParaRPr lang="en-US" altLang="zh-CN"/>
          </a:p>
        </p:txBody>
      </p:sp>
    </p:spTree>
    <p:extLst>
      <p:ext uri="{BB962C8B-B14F-4D97-AF65-F5344CB8AC3E}">
        <p14:creationId xmlns:p14="http://schemas.microsoft.com/office/powerpoint/2010/main" val="41640275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Arial" panose="020B0604020202020204" pitchFamily="34" charset="0"/>
                    <a:ea typeface="微软雅黑" panose="020B0503020204020204" pitchFamily="34" charset="-122"/>
                    <a:cs typeface="+mn-cs"/>
                  </a:rPr>
                  <a:t>上面两</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式相加得到正向注入时的总电流为：</a:t>
                </a:r>
              </a:p>
              <a:p>
                <a:pPr/>
                <a14:m>
                  <m:oMathPara xmlns:m="http://schemas.openxmlformats.org/officeDocument/2006/math">
                    <m:oMathParaPr>
                      <m:jc m:val="centerGroup"/>
                    </m:oMathParaPr>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𝑗</m:t>
                      </m:r>
                      <m:r>
                        <a:rPr lang="zh-CN" altLang="en-US" sz="1200" i="0" kern="1200">
                          <a:solidFill>
                            <a:schemeClr val="tx1"/>
                          </a:solidFill>
                          <a:latin typeface="Cambria Math" panose="02040503050406030204" pitchFamily="18" charset="0"/>
                          <a:ea typeface="微软雅黑" panose="020B0503020204020204" pitchFamily="34" charset="-122"/>
                          <a:cs typeface="+mn-cs"/>
                        </a:rPr>
                        <m:t>=</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𝑗</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𝑗</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𝑝</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𝑗</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𝑠</m:t>
                          </m:r>
                        </m:sub>
                      </m:sSub>
                      <m:d>
                        <m:d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dPr>
                        <m:e>
                          <m:sSup>
                            <m:s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𝑒</m:t>
                              </m:r>
                            </m:e>
                            <m:sup>
                              <m:r>
                                <a:rPr lang="zh-CN" altLang="en-US" sz="1200" i="1" kern="1200">
                                  <a:solidFill>
                                    <a:schemeClr val="tx1"/>
                                  </a:solidFill>
                                  <a:latin typeface="Cambria Math" panose="02040503050406030204" pitchFamily="18" charset="0"/>
                                  <a:ea typeface="微软雅黑" panose="020B0503020204020204" pitchFamily="34" charset="-122"/>
                                  <a:cs typeface="+mn-cs"/>
                                </a:rPr>
                                <m:t>𝑒</m:t>
                              </m:r>
                              <m:f>
                                <m:fPr>
                                  <m:type m:val="lin"/>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r>
                                    <a:rPr lang="zh-CN" altLang="en-US" sz="1200" i="1" kern="1200">
                                      <a:solidFill>
                                        <a:schemeClr val="tx1"/>
                                      </a:solidFill>
                                      <a:latin typeface="Cambria Math" panose="02040503050406030204" pitchFamily="18" charset="0"/>
                                      <a:ea typeface="微软雅黑" panose="020B0503020204020204" pitchFamily="34" charset="-122"/>
                                      <a:cs typeface="+mn-cs"/>
                                    </a:rPr>
                                    <m:t>𝑉</m:t>
                                  </m:r>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sub>
                                  </m:sSub>
                                </m:den>
                              </m:f>
                              <m:r>
                                <a:rPr lang="zh-CN" altLang="en-US" sz="1200" i="1" kern="1200">
                                  <a:solidFill>
                                    <a:schemeClr val="tx1"/>
                                  </a:solidFill>
                                  <a:latin typeface="Cambria Math" panose="02040503050406030204" pitchFamily="18" charset="0"/>
                                  <a:ea typeface="微软雅黑" panose="020B0503020204020204" pitchFamily="34" charset="-122"/>
                                  <a:cs typeface="+mn-cs"/>
                                </a:rPr>
                                <m:t>𝑇</m:t>
                              </m:r>
                            </m:sup>
                          </m:sSup>
                          <m:r>
                            <a:rPr lang="zh-CN" altLang="en-US" sz="1200" i="0" kern="1200">
                              <a:solidFill>
                                <a:schemeClr val="tx1"/>
                              </a:solidFill>
                              <a:latin typeface="Cambria Math" panose="02040503050406030204" pitchFamily="18" charset="0"/>
                              <a:ea typeface="微软雅黑" panose="020B0503020204020204" pitchFamily="34" charset="-122"/>
                              <a:cs typeface="+mn-cs"/>
                            </a:rPr>
                            <m:t>−1</m:t>
                          </m:r>
                        </m:e>
                      </m:d>
                    </m:oMath>
                  </m:oMathPara>
                </a14:m>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其中：</a:t>
                </a:r>
              </a:p>
              <a:p>
                <a:pPr/>
                <a14:m>
                  <m:oMathPara xmlns:m="http://schemas.openxmlformats.org/officeDocument/2006/math">
                    <m:oMathParaPr>
                      <m:jc m:val="centerGroup"/>
                    </m:oMathParaPr>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𝑗</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𝑠</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r>
                        <a:rPr lang="zh-CN" altLang="en-US" sz="1200" i="1" kern="1200">
                          <a:solidFill>
                            <a:schemeClr val="tx1"/>
                          </a:solidFill>
                          <a:latin typeface="Cambria Math" panose="02040503050406030204" pitchFamily="18" charset="0"/>
                          <a:ea typeface="微软雅黑" panose="020B0503020204020204" pitchFamily="34" charset="-122"/>
                          <a:cs typeface="+mn-cs"/>
                        </a:rPr>
                        <m:t>𝑒</m:t>
                      </m:r>
                      <m:d>
                        <m:d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dPr>
                        <m:e>
                          <m:f>
                            <m:f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𝐷</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𝐿</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den>
                          </m:f>
                          <m:sSubSup>
                            <m:sSub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𝑛</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𝑃</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r>
                            <a:rPr lang="zh-CN" altLang="en-US" sz="1200" i="0" kern="1200">
                              <a:solidFill>
                                <a:schemeClr val="tx1"/>
                              </a:solidFill>
                              <a:latin typeface="Cambria Math" panose="02040503050406030204" pitchFamily="18" charset="0"/>
                              <a:ea typeface="微软雅黑" panose="020B0503020204020204" pitchFamily="34" charset="-122"/>
                              <a:cs typeface="+mn-cs"/>
                            </a:rPr>
                            <m:t>+</m:t>
                          </m:r>
                          <m:f>
                            <m:f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𝐷</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𝑝</m:t>
                                  </m:r>
                                </m:sub>
                              </m:sSub>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𝐿</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𝑝</m:t>
                                  </m:r>
                                </m:sub>
                              </m:sSub>
                            </m:den>
                          </m:f>
                          <m:sSubSup>
                            <m:sSub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𝑝</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𝑁</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e>
                      </m:d>
                    </m:oMath>
                  </m:oMathPara>
                </a14:m>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可以看出，在正向偏压下通过</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结的电流与少数载流子的浓度成正比，且随正向偏压的增大而迅速增大。</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这里</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为电子的扩散系数和扩散长度。式（</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5-20</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）和（</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5-21</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）相加得到正向注入时的总电流为：</a:t>
                </a:r>
              </a:p>
              <a:p>
                <a:r>
                  <a:rPr lang="zh-CN" altLang="en-US" sz="1200" i="0" kern="1200">
                    <a:solidFill>
                      <a:schemeClr val="tx1"/>
                    </a:solidFill>
                    <a:latin typeface="Arial" panose="020B0604020202020204" pitchFamily="34" charset="0"/>
                    <a:ea typeface="微软雅黑" panose="020B0503020204020204" pitchFamily="34" charset="-122"/>
                    <a:cs typeface="+mn-cs"/>
                  </a:rPr>
                  <a:t>𝑗=𝑗_𝑛+𝑗_𝑝=𝑗_𝑠 (𝑒^(𝑒 𝑉∕𝐾_𝐵  𝑇)−1)</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其中：</a:t>
                </a:r>
              </a:p>
              <a:p>
                <a:r>
                  <a:rPr lang="zh-CN" altLang="en-US" sz="1200" i="0" kern="1200">
                    <a:solidFill>
                      <a:schemeClr val="tx1"/>
                    </a:solidFill>
                    <a:latin typeface="Arial" panose="020B0604020202020204" pitchFamily="34" charset="0"/>
                    <a:ea typeface="微软雅黑" panose="020B0503020204020204" pitchFamily="34" charset="-122"/>
                    <a:cs typeface="+mn-cs"/>
                  </a:rPr>
                  <a:t>𝑗_𝑠=𝑒(𝐷_𝑛/𝐿_𝑛  𝑛_𝑃^0+𝐷_𝑝/𝐿_𝑝  𝑝_𝑁^0 )</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可以看出，在正向偏压下通过</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结的电流与少数载流子的浓度成正比，且随正向偏压的增大而迅速增大。</a:t>
                </a:r>
              </a:p>
              <a:p>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33</a:t>
            </a:fld>
            <a:endParaRPr lang="en-US" altLang="zh-CN"/>
          </a:p>
        </p:txBody>
      </p:sp>
    </p:spTree>
    <p:extLst>
      <p:ext uri="{BB962C8B-B14F-4D97-AF65-F5344CB8AC3E}">
        <p14:creationId xmlns:p14="http://schemas.microsoft.com/office/powerpoint/2010/main" val="33337473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正向电压下</a:t>
            </a:r>
            <a:r>
              <a:rPr lang="en-US" altLang="zh-CN" dirty="0"/>
              <a:t>PN</a:t>
            </a:r>
            <a:r>
              <a:rPr lang="zh-CN" altLang="en-US" dirty="0"/>
              <a:t>结的导通特性。</a:t>
            </a:r>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34</a:t>
            </a:fld>
            <a:endParaRPr lang="en-US" altLang="zh-CN"/>
          </a:p>
        </p:txBody>
      </p:sp>
    </p:spTree>
    <p:extLst>
      <p:ext uri="{BB962C8B-B14F-4D97-AF65-F5344CB8AC3E}">
        <p14:creationId xmlns:p14="http://schemas.microsoft.com/office/powerpoint/2010/main" val="19508622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当</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结外加反向偏压时，外加电场使空间电荷区的电场增强，从而使</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结势垒增大，由原来的</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𝑒</m:t>
                    </m:r>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𝐷</m:t>
                        </m:r>
                      </m:sub>
                    </m:sSub>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变为</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𝑒</m:t>
                    </m:r>
                    <m:d>
                      <m:d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dPr>
                      <m:e>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𝐷</m:t>
                            </m:r>
                          </m:sub>
                        </m:sSub>
                        <m:r>
                          <a:rPr lang="en-US" altLang="zh-CN" sz="1200" b="0" i="0" kern="1200" smtClean="0">
                            <a:solidFill>
                              <a:schemeClr val="tx1"/>
                            </a:solidFill>
                            <a:latin typeface="Cambria Math" panose="02040503050406030204" pitchFamily="18" charset="0"/>
                            <a:ea typeface="微软雅黑" panose="020B0503020204020204" pitchFamily="34" charset="-122"/>
                            <a:cs typeface="+mn-cs"/>
                          </a:rPr>
                          <m:t>+</m:t>
                        </m:r>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d>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，这时内建电场增大，载流子的迁移运动超过了扩散运动。在反向偏压的作用下，</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区中的空穴一旦到达空间电荷区的边界，就会被电场拉向</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区；</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区中的电子一旦到达空间电荷区的边界，就会被电场拉向</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区，这种</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结的反向抽取作用构成</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结的反向电流。</a:t>
                </a:r>
                <a:endParaRPr lang="en-US" altLang="zh-CN" sz="1200" kern="1200" dirty="0">
                  <a:solidFill>
                    <a:schemeClr val="tx1"/>
                  </a:solidFill>
                  <a:effectLst/>
                  <a:latin typeface="Arial" panose="020B0604020202020204" pitchFamily="34" charset="0"/>
                  <a:ea typeface="微软雅黑" panose="020B0503020204020204" pitchFamily="34" charset="-122"/>
                  <a:cs typeface="+mn-cs"/>
                </a:endParaRPr>
              </a:p>
              <a:p>
                <a:endParaRPr lang="en-US" altLang="zh-CN" sz="1200" kern="1200" dirty="0">
                  <a:solidFill>
                    <a:schemeClr val="tx1"/>
                  </a:solidFill>
                  <a:effectLst/>
                  <a:latin typeface="Arial" panose="020B0604020202020204" pitchFamily="34" charset="0"/>
                  <a:ea typeface="微软雅黑" panose="020B0503020204020204" pitchFamily="34" charset="-122"/>
                  <a:cs typeface="+mn-cs"/>
                </a:endParaRPr>
              </a:p>
              <a:p>
                <a:pPr/>
                <a14:m>
                  <m:oMathPara xmlns:m="http://schemas.openxmlformats.org/officeDocument/2006/math">
                    <m:oMathParaPr>
                      <m:jc m:val="centerGroup"/>
                    </m:oMathParaPr>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𝑛</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𝑃</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Sup>
                        <m:sSub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𝑛</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𝑁</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sSup>
                        <m:s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𝑒</m:t>
                          </m:r>
                        </m:e>
                        <m:sup>
                          <m:r>
                            <a:rPr lang="zh-CN" altLang="en-US" sz="1200" i="0" kern="1200">
                              <a:solidFill>
                                <a:schemeClr val="tx1"/>
                              </a:solidFill>
                              <a:latin typeface="Cambria Math" panose="02040503050406030204" pitchFamily="18" charset="0"/>
                              <a:ea typeface="微软雅黑" panose="020B0503020204020204" pitchFamily="34" charset="-122"/>
                              <a:cs typeface="+mn-cs"/>
                            </a:rPr>
                            <m:t>−</m:t>
                          </m:r>
                          <m:r>
                            <a:rPr lang="zh-CN" altLang="en-US" sz="1200" i="1" kern="1200">
                              <a:solidFill>
                                <a:schemeClr val="tx1"/>
                              </a:solidFill>
                              <a:latin typeface="Cambria Math" panose="02040503050406030204" pitchFamily="18" charset="0"/>
                              <a:ea typeface="微软雅黑" panose="020B0503020204020204" pitchFamily="34" charset="-122"/>
                              <a:cs typeface="+mn-cs"/>
                            </a:rPr>
                            <m:t>𝑒</m:t>
                          </m:r>
                          <m:f>
                            <m:fPr>
                              <m:type m:val="lin"/>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d>
                                <m:d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dPr>
                                <m:e>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𝐷</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d>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sub>
                              </m:sSub>
                            </m:den>
                          </m:f>
                          <m:r>
                            <a:rPr lang="zh-CN" altLang="en-US" sz="1200" i="1" kern="1200">
                              <a:solidFill>
                                <a:schemeClr val="tx1"/>
                              </a:solidFill>
                              <a:latin typeface="Cambria Math" panose="02040503050406030204" pitchFamily="18" charset="0"/>
                              <a:ea typeface="微软雅黑" panose="020B0503020204020204" pitchFamily="34" charset="-122"/>
                              <a:cs typeface="+mn-cs"/>
                            </a:rPr>
                            <m:t>𝑇</m:t>
                          </m:r>
                        </m:sup>
                      </m:sSup>
                      <m:r>
                        <a:rPr lang="zh-CN" altLang="en-US" sz="1200" i="0" kern="1200">
                          <a:solidFill>
                            <a:schemeClr val="tx1"/>
                          </a:solidFill>
                          <a:latin typeface="Cambria Math" panose="02040503050406030204" pitchFamily="18" charset="0"/>
                          <a:ea typeface="微软雅黑" panose="020B0503020204020204" pitchFamily="34" charset="-122"/>
                          <a:cs typeface="+mn-cs"/>
                        </a:rPr>
                        <m:t>=</m:t>
                      </m:r>
                      <m:sSubSup>
                        <m:sSub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𝑛</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𝑃</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sSup>
                        <m:s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𝑒</m:t>
                          </m:r>
                        </m:e>
                        <m:sup>
                          <m:f>
                            <m:fPr>
                              <m:type m:val="lin"/>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r>
                                <a:rPr lang="zh-CN" altLang="en-US" sz="1200" i="1" kern="1200">
                                  <a:solidFill>
                                    <a:schemeClr val="tx1"/>
                                  </a:solidFill>
                                  <a:latin typeface="Cambria Math" panose="02040503050406030204" pitchFamily="18" charset="0"/>
                                  <a:ea typeface="微软雅黑" panose="020B0503020204020204" pitchFamily="34" charset="-122"/>
                                  <a:cs typeface="+mn-cs"/>
                                </a:rPr>
                                <m:t>𝑒𝑉</m:t>
                              </m:r>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sub>
                              </m:sSub>
                              <m:r>
                                <a:rPr lang="zh-CN" altLang="en-US" sz="1200" i="1" kern="1200">
                                  <a:solidFill>
                                    <a:schemeClr val="tx1"/>
                                  </a:solidFill>
                                  <a:latin typeface="Cambria Math" panose="02040503050406030204" pitchFamily="18" charset="0"/>
                                  <a:ea typeface="微软雅黑" panose="020B0503020204020204" pitchFamily="34" charset="-122"/>
                                  <a:cs typeface="+mn-cs"/>
                                </a:rPr>
                                <m:t>𝑇</m:t>
                              </m:r>
                            </m:den>
                          </m:f>
                        </m:sup>
                      </m:sSup>
                    </m:oMath>
                  </m:oMathPara>
                </a14:m>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当</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结外加反向偏压时，外加电场使空间电荷区的电场增强，从而使</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结势垒增大，由原来的</a:t>
                </a:r>
                <a:r>
                  <a:rPr lang="zh-CN" altLang="en-US" sz="1200" i="0" kern="1200">
                    <a:solidFill>
                      <a:schemeClr val="tx1"/>
                    </a:solidFill>
                    <a:latin typeface="Cambria Math" panose="02040503050406030204" pitchFamily="18" charset="0"/>
                    <a:ea typeface="微软雅黑" panose="020B0503020204020204" pitchFamily="34" charset="-122"/>
                    <a:cs typeface="+mn-cs"/>
                  </a:rPr>
                  <a:t>𝑒𝑉_𝐷</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变为</a:t>
                </a:r>
                <a:r>
                  <a:rPr lang="zh-CN" altLang="en-US" sz="1200" i="0" kern="1200">
                    <a:solidFill>
                      <a:schemeClr val="tx1"/>
                    </a:solidFill>
                    <a:latin typeface="Cambria Math" panose="02040503050406030204" pitchFamily="18" charset="0"/>
                    <a:ea typeface="微软雅黑" panose="020B0503020204020204" pitchFamily="34" charset="-122"/>
                    <a:cs typeface="+mn-cs"/>
                  </a:rPr>
                  <a:t>𝑒(𝑉_𝐷</a:t>
                </a:r>
                <a:r>
                  <a:rPr lang="en-US" altLang="zh-CN" sz="1200" b="0" i="0" kern="1200">
                    <a:solidFill>
                      <a:schemeClr val="tx1"/>
                    </a:solidFill>
                    <a:latin typeface="Cambria Math" panose="02040503050406030204" pitchFamily="18" charset="0"/>
                    <a:ea typeface="微软雅黑" panose="020B0503020204020204" pitchFamily="34" charset="-122"/>
                    <a:cs typeface="+mn-cs"/>
                  </a:rPr>
                  <a:t>+</a:t>
                </a:r>
                <a:r>
                  <a:rPr lang="zh-CN" altLang="en-US" sz="1200" i="0" kern="1200">
                    <a:solidFill>
                      <a:schemeClr val="tx1"/>
                    </a:solidFill>
                    <a:latin typeface="Cambria Math" panose="02040503050406030204" pitchFamily="18" charset="0"/>
                    <a:ea typeface="微软雅黑" panose="020B0503020204020204" pitchFamily="34" charset="-122"/>
                    <a:cs typeface="+mn-cs"/>
                  </a:rPr>
                  <a:t>𝑉)</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，这时内建电场增大，载流子的迁移运动超过了扩散运动。在反向偏压的作用下，</a:t>
                </a:r>
                <a:r>
                  <a:rPr lang="zh-CN" altLang="en-US" sz="1200" i="0" kern="1200">
                    <a:solidFill>
                      <a:schemeClr val="tx1"/>
                    </a:solidFill>
                    <a:latin typeface="Cambria Math" panose="02040503050406030204" pitchFamily="18" charset="0"/>
                    <a:ea typeface="微软雅黑" panose="020B0503020204020204" pitchFamily="34" charset="-122"/>
                    <a:cs typeface="+mn-cs"/>
                  </a:rPr>
                  <a:t>𝑁</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区中的空穴一旦到达空间电荷区的边界，就会被电场拉向</a:t>
                </a:r>
                <a:r>
                  <a:rPr lang="zh-CN" altLang="en-US" sz="1200" i="0" kern="1200">
                    <a:solidFill>
                      <a:schemeClr val="tx1"/>
                    </a:solidFill>
                    <a:latin typeface="Cambria Math" panose="02040503050406030204" pitchFamily="18" charset="0"/>
                    <a:ea typeface="微软雅黑" panose="020B0503020204020204" pitchFamily="34" charset="-122"/>
                    <a:cs typeface="+mn-cs"/>
                  </a:rPr>
                  <a:t>𝑃</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区；</a:t>
                </a:r>
                <a:r>
                  <a:rPr lang="zh-CN" altLang="en-US" sz="1200" i="0" kern="1200">
                    <a:solidFill>
                      <a:schemeClr val="tx1"/>
                    </a:solidFill>
                    <a:latin typeface="Cambria Math" panose="02040503050406030204" pitchFamily="18" charset="0"/>
                    <a:ea typeface="微软雅黑" panose="020B0503020204020204" pitchFamily="34" charset="-122"/>
                    <a:cs typeface="+mn-cs"/>
                  </a:rPr>
                  <a:t>𝑃</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区中的电子一旦到达空间电荷区的边界，就会被电场拉向</a:t>
                </a:r>
                <a:r>
                  <a:rPr lang="zh-CN" altLang="en-US" sz="1200" i="0" kern="1200">
                    <a:solidFill>
                      <a:schemeClr val="tx1"/>
                    </a:solidFill>
                    <a:latin typeface="Cambria Math" panose="02040503050406030204" pitchFamily="18" charset="0"/>
                    <a:ea typeface="微软雅黑" panose="020B0503020204020204" pitchFamily="34" charset="-122"/>
                    <a:cs typeface="+mn-cs"/>
                  </a:rPr>
                  <a:t>𝑁</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区，这种</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结的反向抽取作用构成</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结的反向电流。</a:t>
                </a:r>
                <a:endParaRPr lang="en-US" altLang="zh-CN" sz="1200" kern="1200" dirty="0">
                  <a:solidFill>
                    <a:schemeClr val="tx1"/>
                  </a:solidFill>
                  <a:effectLst/>
                  <a:latin typeface="Arial" panose="020B0604020202020204" pitchFamily="34" charset="0"/>
                  <a:ea typeface="微软雅黑" panose="020B0503020204020204" pitchFamily="34" charset="-122"/>
                  <a:cs typeface="+mn-cs"/>
                </a:endParaRPr>
              </a:p>
              <a:p>
                <a:endParaRPr lang="en-US" altLang="zh-CN" sz="1200" kern="1200" dirty="0">
                  <a:solidFill>
                    <a:schemeClr val="tx1"/>
                  </a:solidFill>
                  <a:effectLst/>
                  <a:latin typeface="Arial" panose="020B0604020202020204" pitchFamily="34" charset="0"/>
                  <a:ea typeface="微软雅黑" panose="020B0503020204020204" pitchFamily="34" charset="-122"/>
                  <a:cs typeface="+mn-cs"/>
                </a:endParaRPr>
              </a:p>
              <a:p>
                <a:r>
                  <a:rPr lang="zh-CN" altLang="en-US" sz="1200" i="0" kern="1200">
                    <a:solidFill>
                      <a:schemeClr val="tx1"/>
                    </a:solidFill>
                    <a:latin typeface="Cambria Math" panose="02040503050406030204" pitchFamily="18" charset="0"/>
                    <a:ea typeface="微软雅黑" panose="020B0503020204020204" pitchFamily="34" charset="-122"/>
                    <a:cs typeface="+mn-cs"/>
                  </a:rPr>
                  <a:t>𝑛_𝑃=𝑛_𝑁^0 𝑒^(−𝑒 (𝑉_𝐷−𝑉)∕𝑘_𝐵  𝑇)=𝑛_𝑃^0 𝑒^(𝑒𝑉∕〖𝑘_𝐵 𝑇〗)</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35</a:t>
            </a:fld>
            <a:endParaRPr lang="en-US" altLang="zh-CN"/>
          </a:p>
        </p:txBody>
      </p:sp>
    </p:spTree>
    <p:extLst>
      <p:ext uri="{BB962C8B-B14F-4D97-AF65-F5344CB8AC3E}">
        <p14:creationId xmlns:p14="http://schemas.microsoft.com/office/powerpoint/2010/main" val="32883495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如图所示。</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结外加反向偏压时内建电场增大，</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结势垒由原来的</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𝑒</m:t>
                    </m:r>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𝐷</m:t>
                        </m:r>
                      </m:sub>
                    </m:sSub>
                  </m:oMath>
                </a14:m>
                <a:r>
                  <a:rPr lang="zh-CN" altLang="en-US" sz="1200" kern="1200" dirty="0">
                    <a:solidFill>
                      <a:schemeClr val="tx1"/>
                    </a:solidFill>
                    <a:effectLst/>
                    <a:latin typeface="Arial" panose="020B0604020202020204" pitchFamily="34" charset="0"/>
                    <a:ea typeface="微软雅黑" panose="020B0503020204020204" pitchFamily="34" charset="-122"/>
                    <a:cs typeface="+mn-cs"/>
                  </a:rPr>
                  <a:t>增大</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变为</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𝑒</m:t>
                    </m:r>
                    <m:d>
                      <m:d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dPr>
                      <m:e>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𝐷</m:t>
                            </m:r>
                          </m:sub>
                        </m:sSub>
                        <m:r>
                          <a:rPr lang="en-US" altLang="zh-CN" sz="1200" b="0" i="0" kern="1200" smtClean="0">
                            <a:solidFill>
                              <a:schemeClr val="tx1"/>
                            </a:solidFill>
                            <a:latin typeface="Cambria Math" panose="02040503050406030204" pitchFamily="18" charset="0"/>
                            <a:ea typeface="微软雅黑" panose="020B0503020204020204" pitchFamily="34" charset="-122"/>
                            <a:cs typeface="+mn-cs"/>
                          </a:rPr>
                          <m:t>+</m:t>
                        </m:r>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d>
                  </m:oMath>
                </a14:m>
                <a:r>
                  <a:rPr lang="zh-CN" altLang="en-US" sz="1200" kern="1200" dirty="0">
                    <a:solidFill>
                      <a:schemeClr val="tx1"/>
                    </a:solidFill>
                    <a:effectLst/>
                    <a:latin typeface="Arial" panose="020B0604020202020204" pitchFamily="34" charset="0"/>
                    <a:ea typeface="微软雅黑" panose="020B0503020204020204" pitchFamily="34" charset="-122"/>
                    <a:cs typeface="+mn-cs"/>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载流子的迁移运动超过了扩散运动。</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如图所示。</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结外加反向偏压时内建电场增大，</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结势垒由原来的</a:t>
                </a:r>
                <a:r>
                  <a:rPr lang="zh-CN" altLang="en-US" sz="1200" i="0" kern="1200">
                    <a:solidFill>
                      <a:schemeClr val="tx1"/>
                    </a:solidFill>
                    <a:latin typeface="Cambria Math" panose="02040503050406030204" pitchFamily="18" charset="0"/>
                    <a:ea typeface="微软雅黑" panose="020B0503020204020204" pitchFamily="34" charset="-122"/>
                    <a:cs typeface="+mn-cs"/>
                  </a:rPr>
                  <a:t>𝑒𝑉_𝐷</a:t>
                </a:r>
                <a:r>
                  <a:rPr lang="zh-CN" altLang="en-US" sz="1200" kern="1200" dirty="0">
                    <a:solidFill>
                      <a:schemeClr val="tx1"/>
                    </a:solidFill>
                    <a:effectLst/>
                    <a:latin typeface="Arial" panose="020B0604020202020204" pitchFamily="34" charset="0"/>
                    <a:ea typeface="微软雅黑" panose="020B0503020204020204" pitchFamily="34" charset="-122"/>
                    <a:cs typeface="+mn-cs"/>
                  </a:rPr>
                  <a:t>增大</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变为</a:t>
                </a:r>
                <a:r>
                  <a:rPr lang="zh-CN" altLang="en-US" sz="1200" i="0" kern="1200">
                    <a:solidFill>
                      <a:schemeClr val="tx1"/>
                    </a:solidFill>
                    <a:latin typeface="Cambria Math" panose="02040503050406030204" pitchFamily="18" charset="0"/>
                    <a:ea typeface="微软雅黑" panose="020B0503020204020204" pitchFamily="34" charset="-122"/>
                    <a:cs typeface="+mn-cs"/>
                  </a:rPr>
                  <a:t>𝑒(𝑉_𝐷</a:t>
                </a:r>
                <a:r>
                  <a:rPr lang="en-US" altLang="zh-CN" sz="1200" b="0" i="0" kern="1200">
                    <a:solidFill>
                      <a:schemeClr val="tx1"/>
                    </a:solidFill>
                    <a:latin typeface="Cambria Math" panose="02040503050406030204" pitchFamily="18" charset="0"/>
                    <a:ea typeface="微软雅黑" panose="020B0503020204020204" pitchFamily="34" charset="-122"/>
                    <a:cs typeface="+mn-cs"/>
                  </a:rPr>
                  <a:t>+</a:t>
                </a:r>
                <a:r>
                  <a:rPr lang="zh-CN" altLang="en-US" sz="1200" i="0" kern="1200">
                    <a:solidFill>
                      <a:schemeClr val="tx1"/>
                    </a:solidFill>
                    <a:latin typeface="Cambria Math" panose="02040503050406030204" pitchFamily="18" charset="0"/>
                    <a:ea typeface="微软雅黑" panose="020B0503020204020204" pitchFamily="34" charset="-122"/>
                    <a:cs typeface="+mn-cs"/>
                  </a:rPr>
                  <a:t>𝑉)</a:t>
                </a:r>
                <a:r>
                  <a:rPr lang="zh-CN" altLang="en-US" sz="1200" kern="1200" dirty="0">
                    <a:solidFill>
                      <a:schemeClr val="tx1"/>
                    </a:solidFill>
                    <a:effectLst/>
                    <a:latin typeface="Arial" panose="020B0604020202020204" pitchFamily="34" charset="0"/>
                    <a:ea typeface="微软雅黑" panose="020B0503020204020204" pitchFamily="34" charset="-122"/>
                    <a:cs typeface="+mn-cs"/>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载流子的迁移运动超过了扩散运动。</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36</a:t>
            </a:fld>
            <a:endParaRPr lang="en-US" altLang="zh-CN"/>
          </a:p>
        </p:txBody>
      </p:sp>
    </p:spTree>
    <p:extLst>
      <p:ext uri="{BB962C8B-B14F-4D97-AF65-F5344CB8AC3E}">
        <p14:creationId xmlns:p14="http://schemas.microsoft.com/office/powerpoint/2010/main" val="41423077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b="0" dirty="0"/>
                  <a:t>与</a:t>
                </a:r>
                <a:r>
                  <a:rPr lang="zh-CN" altLang="en-US" sz="1200" b="0"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正向注入下的非平衡载流子的分析类似，用</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m:t>
                        </m:r>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𝑟</m:t>
                        </m:r>
                      </m:sub>
                    </m:sSub>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 </m:t>
                    </m:r>
                    <m:r>
                      <a:rPr lang="zh-CN" altLang="en-US" sz="1200" b="0" i="1" kern="1200" smtClean="0">
                        <a:solidFill>
                          <a:schemeClr val="tx1"/>
                        </a:solidFill>
                        <a:latin typeface="Cambria Math" panose="02040503050406030204" pitchFamily="18" charset="0"/>
                        <a:ea typeface="微软雅黑" panose="020B0503020204020204" pitchFamily="34" charset="-122"/>
                        <a:cs typeface="+mn-cs"/>
                      </a:rPr>
                      <m:t>替代</m:t>
                    </m:r>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𝑉</m:t>
                    </m:r>
                  </m:oMath>
                </a14:m>
                <a:endParaRPr lang="zh-CN" altLang="en-US" b="0" dirty="0"/>
              </a:p>
            </p:txBody>
          </p:sp>
        </mc:Choice>
        <mc:Fallback xmlns="">
          <p:sp>
            <p:nvSpPr>
              <p:cNvPr id="3" name="备注占位符 2"/>
              <p:cNvSpPr>
                <a:spLocks noGrp="1"/>
              </p:cNvSpPr>
              <p:nvPr>
                <p:ph type="body" idx="1"/>
              </p:nvPr>
            </p:nvSpPr>
            <p:spPr/>
            <p:txBody>
              <a:bodyPr/>
              <a:lstStyle/>
              <a:p>
                <a:r>
                  <a:rPr lang="zh-CN" altLang="en-US" b="0" dirty="0"/>
                  <a:t>与</a:t>
                </a:r>
                <a:r>
                  <a:rPr lang="zh-CN" altLang="en-US" sz="1200" b="0"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正向注入下的非平衡载流子的分析类似，用</a:t>
                </a:r>
                <a:r>
                  <a:rPr lang="zh-CN" altLang="en-US" sz="1200" i="0" kern="1200">
                    <a:solidFill>
                      <a:schemeClr val="tx1"/>
                    </a:solidFill>
                    <a:latin typeface="Arial" panose="020B0604020202020204" pitchFamily="34" charset="0"/>
                    <a:ea typeface="微软雅黑" panose="020B0503020204020204" pitchFamily="34" charset="-122"/>
                    <a:cs typeface="+mn-cs"/>
                  </a:rPr>
                  <a:t>〖</a:t>
                </a:r>
                <a:r>
                  <a:rPr lang="en-US" altLang="zh-CN" sz="1200" b="0" i="0" kern="1200">
                    <a:solidFill>
                      <a:schemeClr val="tx1"/>
                    </a:solidFill>
                    <a:latin typeface="Cambria Math" panose="02040503050406030204" pitchFamily="18" charset="0"/>
                    <a:ea typeface="微软雅黑" panose="020B0503020204020204" pitchFamily="34" charset="-122"/>
                    <a:cs typeface="+mn-cs"/>
                  </a:rPr>
                  <a:t>−</a:t>
                </a:r>
                <a:r>
                  <a:rPr lang="zh-CN" altLang="en-US" sz="1200" i="0" kern="1200">
                    <a:solidFill>
                      <a:schemeClr val="tx1"/>
                    </a:solidFill>
                    <a:latin typeface="Arial" panose="020B0604020202020204" pitchFamily="34" charset="0"/>
                    <a:ea typeface="微软雅黑" panose="020B0503020204020204" pitchFamily="34" charset="-122"/>
                    <a:cs typeface="+mn-cs"/>
                  </a:rPr>
                  <a:t>𝑉〗_𝑟</a:t>
                </a:r>
                <a:r>
                  <a:rPr lang="en-US" altLang="zh-CN" sz="1200" b="0" i="0" kern="1200">
                    <a:solidFill>
                      <a:schemeClr val="tx1"/>
                    </a:solidFill>
                    <a:latin typeface="Cambria Math" panose="02040503050406030204" pitchFamily="18" charset="0"/>
                    <a:ea typeface="微软雅黑" panose="020B0503020204020204" pitchFamily="34" charset="-122"/>
                    <a:cs typeface="+mn-cs"/>
                  </a:rPr>
                  <a:t>  </a:t>
                </a:r>
                <a:r>
                  <a:rPr lang="zh-CN" altLang="en-US" sz="1200" b="0" i="0" kern="1200">
                    <a:solidFill>
                      <a:schemeClr val="tx1"/>
                    </a:solidFill>
                    <a:latin typeface="Cambria Math" panose="02040503050406030204" pitchFamily="18" charset="0"/>
                    <a:ea typeface="微软雅黑" panose="020B0503020204020204" pitchFamily="34" charset="-122"/>
                    <a:cs typeface="+mn-cs"/>
                  </a:rPr>
                  <a:t>替代</a:t>
                </a:r>
                <a:r>
                  <a:rPr lang="zh-CN" altLang="en-US" sz="1200" i="0" kern="1200">
                    <a:solidFill>
                      <a:schemeClr val="tx1"/>
                    </a:solidFill>
                    <a:latin typeface="Arial" panose="020B0604020202020204" pitchFamily="34" charset="0"/>
                    <a:ea typeface="微软雅黑" panose="020B0503020204020204" pitchFamily="34" charset="-122"/>
                    <a:cs typeface="+mn-cs"/>
                  </a:rPr>
                  <a:t>𝑉</a:t>
                </a:r>
                <a:endParaRPr lang="zh-CN" altLang="en-US" b="0"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37</a:t>
            </a:fld>
            <a:endParaRPr lang="en-US" altLang="zh-CN"/>
          </a:p>
        </p:txBody>
      </p:sp>
    </p:spTree>
    <p:extLst>
      <p:ext uri="{BB962C8B-B14F-4D97-AF65-F5344CB8AC3E}">
        <p14:creationId xmlns:p14="http://schemas.microsoft.com/office/powerpoint/2010/main" val="24232052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i="0" kern="1200" dirty="0">
                    <a:solidFill>
                      <a:schemeClr val="tx1"/>
                    </a:solidFill>
                    <a:effectLst/>
                    <a:latin typeface="Arial" panose="020B0604020202020204" pitchFamily="34" charset="0"/>
                    <a:ea typeface="微软雅黑" panose="020B0503020204020204" pitchFamily="34" charset="-122"/>
                    <a:cs typeface="+mn-cs"/>
                  </a:rPr>
                  <a:t>可得，</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区边界处的电子浓度下降为：</a:t>
                </a:r>
              </a:p>
              <a:p>
                <a:pPr/>
                <a14:m>
                  <m:oMathPara xmlns:m="http://schemas.openxmlformats.org/officeDocument/2006/math">
                    <m:oMathParaPr>
                      <m:jc m:val="centerGroup"/>
                    </m:oMathParaPr>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𝑛</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𝑃</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Sup>
                        <m:sSub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𝑛</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𝑃</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sSup>
                        <m:s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𝑒</m:t>
                          </m:r>
                        </m:e>
                        <m:sup>
                          <m:r>
                            <a:rPr lang="zh-CN" altLang="en-US" sz="1200" i="0" kern="1200">
                              <a:solidFill>
                                <a:schemeClr val="tx1"/>
                              </a:solidFill>
                              <a:latin typeface="Cambria Math" panose="02040503050406030204" pitchFamily="18" charset="0"/>
                              <a:ea typeface="微软雅黑" panose="020B0503020204020204" pitchFamily="34" charset="-122"/>
                              <a:cs typeface="+mn-cs"/>
                            </a:rPr>
                            <m:t>−</m:t>
                          </m:r>
                          <m:r>
                            <a:rPr lang="zh-CN" altLang="en-US" sz="1200" i="1" kern="1200">
                              <a:solidFill>
                                <a:schemeClr val="tx1"/>
                              </a:solidFill>
                              <a:latin typeface="Cambria Math" panose="02040503050406030204" pitchFamily="18" charset="0"/>
                              <a:ea typeface="微软雅黑" panose="020B0503020204020204" pitchFamily="34" charset="-122"/>
                              <a:cs typeface="+mn-cs"/>
                            </a:rPr>
                            <m:t>𝑒</m:t>
                          </m:r>
                          <m:f>
                            <m:fPr>
                              <m:type m:val="lin"/>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𝑟</m:t>
                                  </m:r>
                                </m:sub>
                              </m:sSub>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sub>
                              </m:sSub>
                            </m:den>
                          </m:f>
                          <m:r>
                            <a:rPr lang="zh-CN" altLang="en-US" sz="1200" i="1" kern="1200">
                              <a:solidFill>
                                <a:schemeClr val="tx1"/>
                              </a:solidFill>
                              <a:latin typeface="Cambria Math" panose="02040503050406030204" pitchFamily="18" charset="0"/>
                              <a:ea typeface="微软雅黑" panose="020B0503020204020204" pitchFamily="34" charset="-122"/>
                              <a:cs typeface="+mn-cs"/>
                            </a:rPr>
                            <m:t>𝑇</m:t>
                          </m:r>
                        </m:sup>
                      </m:sSup>
                      <m:r>
                        <a:rPr lang="zh-CN" altLang="en-US" sz="1200" i="0" kern="1200">
                          <a:solidFill>
                            <a:schemeClr val="tx1"/>
                          </a:solidFill>
                          <a:latin typeface="Cambria Math" panose="02040503050406030204" pitchFamily="18" charset="0"/>
                          <a:ea typeface="微软雅黑" panose="020B0503020204020204" pitchFamily="34" charset="-122"/>
                          <a:cs typeface="+mn-cs"/>
                        </a:rPr>
                        <m:t>→0</m:t>
                      </m:r>
                    </m:oMath>
                  </m:oMathPara>
                </a14:m>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区边界处的空穴浓度下降为：</a:t>
                </a:r>
              </a:p>
              <a:p>
                <a:pPr/>
                <a14:m>
                  <m:oMathPara xmlns:m="http://schemas.openxmlformats.org/officeDocument/2006/math">
                    <m:oMathParaPr>
                      <m:jc m:val="centerGroup"/>
                    </m:oMathParaPr>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𝑝</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𝑁</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Sup>
                        <m:sSub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𝑝</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𝑁</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sSup>
                        <m:s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𝑒</m:t>
                          </m:r>
                        </m:e>
                        <m:sup>
                          <m:r>
                            <a:rPr lang="zh-CN" altLang="en-US" sz="1200" i="0" kern="1200">
                              <a:solidFill>
                                <a:schemeClr val="tx1"/>
                              </a:solidFill>
                              <a:latin typeface="Cambria Math" panose="02040503050406030204" pitchFamily="18" charset="0"/>
                              <a:ea typeface="微软雅黑" panose="020B0503020204020204" pitchFamily="34" charset="-122"/>
                              <a:cs typeface="+mn-cs"/>
                            </a:rPr>
                            <m:t>−</m:t>
                          </m:r>
                          <m:f>
                            <m:fPr>
                              <m:type m:val="lin"/>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r>
                                <a:rPr lang="zh-CN" altLang="en-US" sz="1200" i="1" kern="1200">
                                  <a:solidFill>
                                    <a:schemeClr val="tx1"/>
                                  </a:solidFill>
                                  <a:latin typeface="Cambria Math" panose="02040503050406030204" pitchFamily="18" charset="0"/>
                                  <a:ea typeface="微软雅黑" panose="020B0503020204020204" pitchFamily="34" charset="-122"/>
                                  <a:cs typeface="+mn-cs"/>
                                </a:rPr>
                                <m:t>𝑞</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𝑟</m:t>
                                  </m:r>
                                </m:sub>
                              </m:sSub>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sub>
                              </m:sSub>
                              <m:r>
                                <a:rPr lang="zh-CN" altLang="en-US" sz="1200" i="1" kern="1200">
                                  <a:solidFill>
                                    <a:schemeClr val="tx1"/>
                                  </a:solidFill>
                                  <a:latin typeface="Cambria Math" panose="02040503050406030204" pitchFamily="18" charset="0"/>
                                  <a:ea typeface="微软雅黑" panose="020B0503020204020204" pitchFamily="34" charset="-122"/>
                                  <a:cs typeface="+mn-cs"/>
                                </a:rPr>
                                <m:t>𝑇</m:t>
                              </m:r>
                            </m:den>
                          </m:f>
                        </m:sup>
                      </m:sSup>
                      <m:r>
                        <a:rPr lang="zh-CN" altLang="en-US" sz="1200" i="0" kern="1200">
                          <a:solidFill>
                            <a:schemeClr val="tx1"/>
                          </a:solidFill>
                          <a:latin typeface="Cambria Math" panose="02040503050406030204" pitchFamily="18" charset="0"/>
                          <a:ea typeface="微软雅黑" panose="020B0503020204020204" pitchFamily="34" charset="-122"/>
                          <a:cs typeface="+mn-cs"/>
                        </a:rPr>
                        <m:t>→0</m:t>
                      </m:r>
                    </m:oMath>
                  </m:oMathPara>
                </a14:m>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P</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区边界处的电子浓度下降为：</a:t>
                </a:r>
              </a:p>
              <a:p>
                <a:pPr/>
                <a:r>
                  <a:rPr lang="zh-CN" altLang="en-US" sz="1200" i="0" kern="1200">
                    <a:solidFill>
                      <a:schemeClr val="tx1"/>
                    </a:solidFill>
                    <a:latin typeface="Cambria Math" panose="02040503050406030204" pitchFamily="18" charset="0"/>
                    <a:ea typeface="微软雅黑" panose="020B0503020204020204" pitchFamily="34" charset="-122"/>
                    <a:cs typeface="+mn-cs"/>
                  </a:rPr>
                  <a:t>𝑛_𝑃=𝑛_𝑃^0 𝑒^(−𝑒 𝑉_𝑟∕𝑘_𝐵  𝑇)→0</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区边界处的空穴浓度下降为：</a:t>
                </a:r>
              </a:p>
              <a:p>
                <a:pPr/>
                <a:r>
                  <a:rPr lang="zh-CN" altLang="en-US" sz="1200" i="0" kern="1200">
                    <a:solidFill>
                      <a:schemeClr val="tx1"/>
                    </a:solidFill>
                    <a:latin typeface="Cambria Math" panose="02040503050406030204" pitchFamily="18" charset="0"/>
                    <a:ea typeface="微软雅黑" panose="020B0503020204020204" pitchFamily="34" charset="-122"/>
                    <a:cs typeface="+mn-cs"/>
                  </a:rPr>
                  <a:t>𝑝_𝑛=𝑝_𝑛^0 𝑒^(−𝑒 𝑉_𝑟∕𝑘_𝐵  𝑇)→0</a:t>
                </a:r>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38</a:t>
            </a:fld>
            <a:endParaRPr lang="en-US" altLang="zh-CN"/>
          </a:p>
        </p:txBody>
      </p:sp>
    </p:spTree>
    <p:extLst>
      <p:ext uri="{BB962C8B-B14F-4D97-AF65-F5344CB8AC3E}">
        <p14:creationId xmlns:p14="http://schemas.microsoft.com/office/powerpoint/2010/main" val="26734007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显然，反向抽取使</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界面处的载流子浓度小于其平衡浓度，这时非平衡载流子浓度为负值。这意味着载流子的复合率为负值，即在外电场的作用下，实际上有新的电子－空穴对产生，其中扩散到空间电荷区的少数载流子被电场拉向对面，形成反向电流。所以</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结的反向电流实质上就是产生电流。</a:t>
            </a:r>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39</a:t>
            </a:fld>
            <a:endParaRPr lang="en-US" altLang="zh-CN"/>
          </a:p>
        </p:txBody>
      </p:sp>
    </p:spTree>
    <p:extLst>
      <p:ext uri="{BB962C8B-B14F-4D97-AF65-F5344CB8AC3E}">
        <p14:creationId xmlns:p14="http://schemas.microsoft.com/office/powerpoint/2010/main" val="74968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将发射热电子的金属丝作为阴极，另一金属板作为阳极，其间加电压后，热电子在电场作用下从阴极到达阳极，可以形成电流。金属热电子发射的电流随温度按指数规律变化，这里</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𝑊</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称为功函数。</a:t>
                </a:r>
                <a:endParaRPr lang="zh-CN" altLang="en-US" dirty="0"/>
              </a:p>
            </p:txBody>
          </p:sp>
        </mc:Choice>
        <mc:Fallback xmlns="">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将发射热电子的金属丝作为阴极，另一金属板作为阳极，其间加电压后，热电子在电场作用下从阴极到达阳极，可以形成电流。金属热电子发射的电流随温度按指数规律变化，这里</a:t>
                </a:r>
                <a:r>
                  <a:rPr lang="zh-CN" altLang="en-US" sz="1200" i="0" kern="1200">
                    <a:solidFill>
                      <a:schemeClr val="tx1"/>
                    </a:solidFill>
                    <a:latin typeface="Arial" panose="020B0604020202020204" pitchFamily="34" charset="0"/>
                    <a:ea typeface="微软雅黑" panose="020B0503020204020204" pitchFamily="34" charset="-122"/>
                    <a:cs typeface="+mn-cs"/>
                  </a:rPr>
                  <a:t>𝑊</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称为功函数。</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4</a:t>
            </a:fld>
            <a:endParaRPr lang="en-US" altLang="zh-CN"/>
          </a:p>
        </p:txBody>
      </p:sp>
    </p:spTree>
    <p:extLst>
      <p:ext uri="{BB962C8B-B14F-4D97-AF65-F5344CB8AC3E}">
        <p14:creationId xmlns:p14="http://schemas.microsoft.com/office/powerpoint/2010/main" val="25704735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换言之，反向电流是由在</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结附近所产生，而又有机会扩散到空间电荷区边界的少数载流子形成的。通常由于少数载流子的浓度很低，因而在一定的反向电压范围内，反向电流一般都很小。图</a:t>
            </a:r>
            <a:r>
              <a:rPr lang="zh-CN" altLang="en-US" sz="1200" kern="1200" dirty="0">
                <a:solidFill>
                  <a:schemeClr val="tx1"/>
                </a:solidFill>
                <a:effectLst/>
                <a:latin typeface="Arial" panose="020B0604020202020204" pitchFamily="34" charset="0"/>
                <a:ea typeface="微软雅黑" panose="020B0503020204020204" pitchFamily="34" charset="-122"/>
                <a:cs typeface="+mn-cs"/>
              </a:rPr>
              <a:t>中</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给出了</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结的单向导电特性。</a:t>
            </a:r>
          </a:p>
          <a:p>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40</a:t>
            </a:fld>
            <a:endParaRPr lang="en-US" altLang="zh-CN"/>
          </a:p>
        </p:txBody>
      </p:sp>
    </p:spTree>
    <p:extLst>
      <p:ext uri="{BB962C8B-B14F-4D97-AF65-F5344CB8AC3E}">
        <p14:creationId xmlns:p14="http://schemas.microsoft.com/office/powerpoint/2010/main" val="32060560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反向电压不能无限制增加，超过一定门限后，反向电流会快速增加。这个现象称为</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结“反向击穿”，对应的门限电压为击穿电压。</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结的击穿机理有两种，齐纳击穿和雪崩击穿。齐纳击穿是指重掺杂的</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结发生隧穿，价带电子跃迁到导带；雪崩击穿则是由于空间电荷区电子能量过大，与耗尽区原子碰撞产生新的电子空穴对造成的。</a:t>
            </a:r>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41</a:t>
            </a:fld>
            <a:endParaRPr lang="en-US" altLang="zh-CN"/>
          </a:p>
        </p:txBody>
      </p:sp>
    </p:spTree>
    <p:extLst>
      <p:ext uri="{BB962C8B-B14F-4D97-AF65-F5344CB8AC3E}">
        <p14:creationId xmlns:p14="http://schemas.microsoft.com/office/powerpoint/2010/main" val="13087027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本节讲异质结。</a:t>
            </a:r>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42</a:t>
            </a:fld>
            <a:endParaRPr lang="en-US" altLang="zh-CN"/>
          </a:p>
        </p:txBody>
      </p:sp>
    </p:spTree>
    <p:extLst>
      <p:ext uri="{BB962C8B-B14F-4D97-AF65-F5344CB8AC3E}">
        <p14:creationId xmlns:p14="http://schemas.microsoft.com/office/powerpoint/2010/main" val="27215496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两种不同的半导体材料所组成的界面区称为异质结，例如在</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GaAs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衬底上外延生长</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Al</a:t>
                </a:r>
                <a:r>
                  <a:rPr lang="en-US" altLang="zh-CN" sz="1200" kern="1200" baseline="-25000" dirty="0">
                    <a:solidFill>
                      <a:schemeClr val="tx1"/>
                    </a:solidFill>
                    <a:effectLst/>
                    <a:latin typeface="Arial" panose="020B0604020202020204" pitchFamily="34" charset="0"/>
                    <a:ea typeface="微软雅黑" panose="020B0503020204020204" pitchFamily="34" charset="-122"/>
                    <a:cs typeface="+mn-cs"/>
                  </a:rPr>
                  <a:t>x</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Ga</a:t>
                </a:r>
                <a:r>
                  <a:rPr lang="en-US" altLang="zh-CN" sz="1200" kern="1200" baseline="-25000" dirty="0">
                    <a:solidFill>
                      <a:schemeClr val="tx1"/>
                    </a:solidFill>
                    <a:effectLst/>
                    <a:latin typeface="Arial" panose="020B0604020202020204" pitchFamily="34" charset="0"/>
                    <a:ea typeface="微软雅黑" panose="020B0503020204020204" pitchFamily="34" charset="-122"/>
                    <a:cs typeface="+mn-cs"/>
                  </a:rPr>
                  <a:t>1-x</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As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a:t>
                </a:r>
                <a:r>
                  <a:rPr lang="en-US" altLang="zh-CN" sz="1200" kern="1200" dirty="0" err="1">
                    <a:solidFill>
                      <a:schemeClr val="tx1"/>
                    </a:solidFill>
                    <a:effectLst/>
                    <a:latin typeface="Arial" panose="020B0604020202020204" pitchFamily="34" charset="0"/>
                    <a:ea typeface="微软雅黑" panose="020B0503020204020204" pitchFamily="34" charset="-122"/>
                    <a:cs typeface="+mn-cs"/>
                  </a:rPr>
                  <a:t>InP</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衬底上外延生长</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In</a:t>
                </a:r>
                <a:r>
                  <a:rPr lang="en-US" altLang="zh-CN" sz="1200" kern="1200" baseline="-25000" dirty="0">
                    <a:solidFill>
                      <a:schemeClr val="tx1"/>
                    </a:solidFill>
                    <a:effectLst/>
                    <a:latin typeface="Arial" panose="020B0604020202020204" pitchFamily="34" charset="0"/>
                    <a:ea typeface="微软雅黑" panose="020B0503020204020204" pitchFamily="34" charset="-122"/>
                    <a:cs typeface="+mn-cs"/>
                  </a:rPr>
                  <a:t>x</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Ga</a:t>
                </a:r>
                <a:r>
                  <a:rPr lang="en-US" altLang="zh-CN" sz="1200" kern="1200" baseline="-25000" dirty="0">
                    <a:solidFill>
                      <a:schemeClr val="tx1"/>
                    </a:solidFill>
                    <a:effectLst/>
                    <a:latin typeface="Arial" panose="020B0604020202020204" pitchFamily="34" charset="0"/>
                    <a:ea typeface="微软雅黑" panose="020B0503020204020204" pitchFamily="34" charset="-122"/>
                    <a:cs typeface="+mn-cs"/>
                  </a:rPr>
                  <a:t>1-x</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As</a:t>
                </a:r>
                <a:r>
                  <a:rPr lang="en-US" altLang="zh-CN" sz="1200" kern="1200" baseline="-25000" dirty="0">
                    <a:solidFill>
                      <a:schemeClr val="tx1"/>
                    </a:solidFill>
                    <a:effectLst/>
                    <a:latin typeface="Arial" panose="020B0604020202020204" pitchFamily="34" charset="0"/>
                    <a:ea typeface="微软雅黑" panose="020B0503020204020204" pitchFamily="34" charset="-122"/>
                    <a:cs typeface="+mn-cs"/>
                  </a:rPr>
                  <a:t>y</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a:t>
                </a:r>
                <a:r>
                  <a:rPr lang="en-US" altLang="zh-CN" sz="1200" kern="1200" baseline="-25000" dirty="0">
                    <a:solidFill>
                      <a:schemeClr val="tx1"/>
                    </a:solidFill>
                    <a:effectLst/>
                    <a:latin typeface="Arial" panose="020B0604020202020204" pitchFamily="34" charset="0"/>
                    <a:ea typeface="微软雅黑" panose="020B0503020204020204" pitchFamily="34" charset="-122"/>
                    <a:cs typeface="+mn-cs"/>
                  </a:rPr>
                  <a:t>1-y</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等。与半导体同质结的区别在于异质结是由两种带隙宽度不同的半导体材料组成，它具有许多普通同质</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结所没有的特性，常被用来改良半导体器件的性能</a:t>
                </a:r>
                <a:r>
                  <a:rPr lang="zh-CN" altLang="zh-CN" sz="1200" b="1" kern="1200" dirty="0">
                    <a:solidFill>
                      <a:schemeClr val="tx1"/>
                    </a:solidFill>
                    <a:effectLst/>
                    <a:latin typeface="Arial" panose="020B0604020202020204" pitchFamily="34" charset="0"/>
                    <a:ea typeface="微软雅黑" panose="020B0503020204020204" pitchFamily="34" charset="-122"/>
                    <a:cs typeface="+mn-cs"/>
                  </a:rPr>
                  <a:t>。</a:t>
                </a:r>
                <a:endParaRPr lang="zh-CN" altLang="zh-CN" sz="1200" kern="1200" dirty="0">
                  <a:solidFill>
                    <a:schemeClr val="tx1"/>
                  </a:solidFill>
                  <a:effectLst/>
                  <a:latin typeface="Arial" panose="020B0604020202020204" pitchFamily="34" charset="0"/>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异质结有同型异质结和异型异质结，这里用大写字母表示材料带隙更宽的材料。例如：</a:t>
                </a:r>
                <a:r>
                  <a:rPr lang="en-US" altLang="zh-CN" sz="1200" kern="1200" dirty="0" err="1">
                    <a:solidFill>
                      <a:schemeClr val="tx1"/>
                    </a:solidFill>
                    <a:effectLst/>
                    <a:latin typeface="Arial" panose="020B0604020202020204" pitchFamily="34" charset="0"/>
                    <a:ea typeface="微软雅黑" panose="020B0503020204020204" pitchFamily="34" charset="-122"/>
                    <a:cs typeface="+mn-cs"/>
                  </a:rPr>
                  <a:t>nN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型表示两种带隙不一样的</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型半导体构成的异质结，而</a:t>
                </a:r>
                <a:r>
                  <a:rPr lang="en-US" altLang="zh-CN" sz="1200" kern="1200" dirty="0" err="1">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型则表示由掺杂类型不一样的两种半导体构成的异质结，</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型半导体材料的带隙更宽。</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两种不同的半导体材料所组成的界面区称为异质结，例如在</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GaAs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衬底上外延生长</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Al</a:t>
                </a:r>
                <a:r>
                  <a:rPr lang="en-US" altLang="zh-CN" sz="1200" kern="1200" baseline="-25000" dirty="0">
                    <a:solidFill>
                      <a:schemeClr val="tx1"/>
                    </a:solidFill>
                    <a:effectLst/>
                    <a:latin typeface="Arial" panose="020B0604020202020204" pitchFamily="34" charset="0"/>
                    <a:ea typeface="微软雅黑" panose="020B0503020204020204" pitchFamily="34" charset="-122"/>
                    <a:cs typeface="+mn-cs"/>
                  </a:rPr>
                  <a:t>x</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Ga</a:t>
                </a:r>
                <a:r>
                  <a:rPr lang="en-US" altLang="zh-CN" sz="1200" kern="1200" baseline="-25000" dirty="0">
                    <a:solidFill>
                      <a:schemeClr val="tx1"/>
                    </a:solidFill>
                    <a:effectLst/>
                    <a:latin typeface="Arial" panose="020B0604020202020204" pitchFamily="34" charset="0"/>
                    <a:ea typeface="微软雅黑" panose="020B0503020204020204" pitchFamily="34" charset="-122"/>
                    <a:cs typeface="+mn-cs"/>
                  </a:rPr>
                  <a:t>1-x</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As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a:t>
                </a:r>
                <a:r>
                  <a:rPr lang="en-US" altLang="zh-CN" sz="1200" kern="1200" dirty="0" err="1">
                    <a:solidFill>
                      <a:schemeClr val="tx1"/>
                    </a:solidFill>
                    <a:effectLst/>
                    <a:latin typeface="Arial" panose="020B0604020202020204" pitchFamily="34" charset="0"/>
                    <a:ea typeface="微软雅黑" panose="020B0503020204020204" pitchFamily="34" charset="-122"/>
                    <a:cs typeface="+mn-cs"/>
                  </a:rPr>
                  <a:t>InP</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衬底上外延生长</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In</a:t>
                </a:r>
                <a:r>
                  <a:rPr lang="en-US" altLang="zh-CN" sz="1200" kern="1200" baseline="-25000" dirty="0">
                    <a:solidFill>
                      <a:schemeClr val="tx1"/>
                    </a:solidFill>
                    <a:effectLst/>
                    <a:latin typeface="Arial" panose="020B0604020202020204" pitchFamily="34" charset="0"/>
                    <a:ea typeface="微软雅黑" panose="020B0503020204020204" pitchFamily="34" charset="-122"/>
                    <a:cs typeface="+mn-cs"/>
                  </a:rPr>
                  <a:t>x</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Ga</a:t>
                </a:r>
                <a:r>
                  <a:rPr lang="en-US" altLang="zh-CN" sz="1200" kern="1200" baseline="-25000" dirty="0">
                    <a:solidFill>
                      <a:schemeClr val="tx1"/>
                    </a:solidFill>
                    <a:effectLst/>
                    <a:latin typeface="Arial" panose="020B0604020202020204" pitchFamily="34" charset="0"/>
                    <a:ea typeface="微软雅黑" panose="020B0503020204020204" pitchFamily="34" charset="-122"/>
                    <a:cs typeface="+mn-cs"/>
                  </a:rPr>
                  <a:t>1-x</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As</a:t>
                </a:r>
                <a:r>
                  <a:rPr lang="en-US" altLang="zh-CN" sz="1200" kern="1200" baseline="-25000" dirty="0">
                    <a:solidFill>
                      <a:schemeClr val="tx1"/>
                    </a:solidFill>
                    <a:effectLst/>
                    <a:latin typeface="Arial" panose="020B0604020202020204" pitchFamily="34" charset="0"/>
                    <a:ea typeface="微软雅黑" panose="020B0503020204020204" pitchFamily="34" charset="-122"/>
                    <a:cs typeface="+mn-cs"/>
                  </a:rPr>
                  <a:t>y</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a:t>
                </a:r>
                <a:r>
                  <a:rPr lang="en-US" altLang="zh-CN" sz="1200" kern="1200" baseline="-25000" dirty="0">
                    <a:solidFill>
                      <a:schemeClr val="tx1"/>
                    </a:solidFill>
                    <a:effectLst/>
                    <a:latin typeface="Arial" panose="020B0604020202020204" pitchFamily="34" charset="0"/>
                    <a:ea typeface="微软雅黑" panose="020B0503020204020204" pitchFamily="34" charset="-122"/>
                    <a:cs typeface="+mn-cs"/>
                  </a:rPr>
                  <a:t>1-y</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等。与半导体同质结的区别在于异质结是由两种带隙宽度不同的半导体材料组成，它具有许多普通同质</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结所没有的特性，常被用来改良半导体器件的性能</a:t>
                </a:r>
                <a:r>
                  <a:rPr lang="zh-CN" altLang="zh-CN" sz="1200" b="1" kern="1200" dirty="0">
                    <a:solidFill>
                      <a:schemeClr val="tx1"/>
                    </a:solidFill>
                    <a:effectLst/>
                    <a:latin typeface="Arial" panose="020B0604020202020204" pitchFamily="34" charset="0"/>
                    <a:ea typeface="微软雅黑" panose="020B0503020204020204" pitchFamily="34" charset="-122"/>
                    <a:cs typeface="+mn-cs"/>
                  </a:rPr>
                  <a:t>。</a:t>
                </a:r>
                <a:endParaRPr lang="zh-CN" altLang="zh-CN" sz="1200" kern="1200" dirty="0">
                  <a:solidFill>
                    <a:schemeClr val="tx1"/>
                  </a:solidFill>
                  <a:effectLst/>
                  <a:latin typeface="Arial" panose="020B0604020202020204" pitchFamily="34" charset="0"/>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异质结有同型异质结和异型异质结，这里用大写字母表示材料带隙更宽的材料。例如：</a:t>
                </a:r>
                <a:r>
                  <a:rPr lang="en-US" altLang="zh-CN" sz="1200" kern="1200" dirty="0" err="1">
                    <a:solidFill>
                      <a:schemeClr val="tx1"/>
                    </a:solidFill>
                    <a:effectLst/>
                    <a:latin typeface="Arial" panose="020B0604020202020204" pitchFamily="34" charset="0"/>
                    <a:ea typeface="微软雅黑" panose="020B0503020204020204" pitchFamily="34" charset="-122"/>
                    <a:cs typeface="+mn-cs"/>
                  </a:rPr>
                  <a:t>nN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型表示两种带隙不一样的</a:t>
                </a:r>
                <a:r>
                  <a:rPr lang="zh-CN" altLang="en-US" sz="1200" i="0" kern="1200">
                    <a:solidFill>
                      <a:schemeClr val="tx1"/>
                    </a:solidFill>
                    <a:latin typeface="Arial" panose="020B0604020202020204" pitchFamily="34" charset="0"/>
                    <a:ea typeface="微软雅黑" panose="020B0503020204020204" pitchFamily="34" charset="-122"/>
                    <a:cs typeface="+mn-cs"/>
                  </a:rPr>
                  <a:t>𝑁</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型半导体构成的异质结，而</a:t>
                </a:r>
                <a:r>
                  <a:rPr lang="en-US" altLang="zh-CN" sz="1200" kern="1200" dirty="0" err="1">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型则表示由掺杂类型不一样的两种半导体构成的异质结，</a:t>
                </a:r>
                <a:r>
                  <a:rPr lang="zh-CN" altLang="en-US" sz="1200" i="0" kern="1200">
                    <a:solidFill>
                      <a:schemeClr val="tx1"/>
                    </a:solidFill>
                    <a:latin typeface="Arial" panose="020B0604020202020204" pitchFamily="34" charset="0"/>
                    <a:ea typeface="微软雅黑" panose="020B0503020204020204" pitchFamily="34" charset="-122"/>
                    <a:cs typeface="+mn-cs"/>
                  </a:rPr>
                  <a:t>𝑁</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型半导体材料的带隙更宽。</a:t>
                </a:r>
              </a:p>
              <a:p>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43</a:t>
            </a:fld>
            <a:endParaRPr lang="en-US" altLang="zh-CN"/>
          </a:p>
        </p:txBody>
      </p:sp>
    </p:spTree>
    <p:extLst>
      <p:ext uri="{BB962C8B-B14F-4D97-AF65-F5344CB8AC3E}">
        <p14:creationId xmlns:p14="http://schemas.microsoft.com/office/powerpoint/2010/main" val="32910497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给出了</a:t>
                </a:r>
                <a:r>
                  <a:rPr lang="en-US" altLang="zh-CN" sz="1200" kern="1200" dirty="0" err="1">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型异质结的能带结构图</a:t>
                </a:r>
                <a:r>
                  <a:rPr lang="zh-CN" altLang="en-US" sz="1200" kern="1200" dirty="0">
                    <a:solidFill>
                      <a:schemeClr val="tx1"/>
                    </a:solidFill>
                    <a:effectLst/>
                    <a:latin typeface="Arial" panose="020B0604020202020204" pitchFamily="34" charset="0"/>
                    <a:ea typeface="微软雅黑" panose="020B0503020204020204" pitchFamily="34" charset="-122"/>
                    <a:cs typeface="+mn-cs"/>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是形成异质结之前两种半导体材料的能带结构。可以看到，两种材料的电子亲合能</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𝜒</m:t>
                        </m:r>
                      </m:e>
                      <m:sub>
                        <m:r>
                          <a:rPr lang="zh-CN" altLang="en-US" sz="1200" i="0" kern="1200">
                            <a:solidFill>
                              <a:schemeClr val="tx1"/>
                            </a:solidFill>
                            <a:latin typeface="Cambria Math" panose="02040503050406030204" pitchFamily="18" charset="0"/>
                            <a:ea typeface="微软雅黑" panose="020B0503020204020204" pitchFamily="34" charset="-122"/>
                            <a:cs typeface="+mn-cs"/>
                          </a:rPr>
                          <m:t>1</m:t>
                        </m:r>
                      </m:sub>
                    </m:sSub>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和</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𝜒</m:t>
                        </m:r>
                      </m:e>
                      <m:sub>
                        <m:r>
                          <a:rPr lang="zh-CN" altLang="en-US" sz="1200" i="0" kern="1200">
                            <a:solidFill>
                              <a:schemeClr val="tx1"/>
                            </a:solidFill>
                            <a:latin typeface="Cambria Math" panose="02040503050406030204" pitchFamily="18" charset="0"/>
                            <a:ea typeface="微软雅黑" panose="020B0503020204020204" pitchFamily="34" charset="-122"/>
                            <a:cs typeface="+mn-cs"/>
                          </a:rPr>
                          <m:t>2</m:t>
                        </m:r>
                      </m:sub>
                    </m:sSub>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不同，即电子真空能级到这两种半导体导带底的能量差不同，这是材料本身的性质决定的。</a:t>
                </a:r>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给出了</a:t>
                </a:r>
                <a:r>
                  <a:rPr lang="en-US" altLang="zh-CN" sz="1200" kern="1200" dirty="0" err="1">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型异质结的能带结构图</a:t>
                </a:r>
                <a:r>
                  <a:rPr lang="zh-CN" altLang="en-US" sz="1200" kern="1200" dirty="0">
                    <a:solidFill>
                      <a:schemeClr val="tx1"/>
                    </a:solidFill>
                    <a:effectLst/>
                    <a:latin typeface="Arial" panose="020B0604020202020204" pitchFamily="34" charset="0"/>
                    <a:ea typeface="微软雅黑" panose="020B0503020204020204" pitchFamily="34" charset="-122"/>
                    <a:cs typeface="+mn-cs"/>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是形成异质结之前两种半导体材料的能带结构。可以看到，两种材料的电子亲合能</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en-US" sz="1200" i="0" kern="1200">
                    <a:solidFill>
                      <a:schemeClr val="tx1"/>
                    </a:solidFill>
                    <a:latin typeface="Cambria Math" panose="02040503050406030204" pitchFamily="18" charset="0"/>
                    <a:ea typeface="微软雅黑" panose="020B0503020204020204" pitchFamily="34" charset="-122"/>
                    <a:cs typeface="+mn-cs"/>
                  </a:rPr>
                  <a:t>𝜒_1</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和</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en-US" sz="1200" i="0" kern="1200">
                    <a:solidFill>
                      <a:schemeClr val="tx1"/>
                    </a:solidFill>
                    <a:latin typeface="Cambria Math" panose="02040503050406030204" pitchFamily="18" charset="0"/>
                    <a:ea typeface="微软雅黑" panose="020B0503020204020204" pitchFamily="34" charset="-122"/>
                    <a:cs typeface="+mn-cs"/>
                  </a:rPr>
                  <a:t>𝜒_2</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不同，即电子真空能级到这两种半导体导带底的能量差不同，这是材料本身的性质决定的。</a:t>
                </a:r>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44</a:t>
            </a:fld>
            <a:endParaRPr lang="en-US" altLang="zh-CN"/>
          </a:p>
        </p:txBody>
      </p:sp>
    </p:spTree>
    <p:extLst>
      <p:ext uri="{BB962C8B-B14F-4D97-AF65-F5344CB8AC3E}">
        <p14:creationId xmlns:p14="http://schemas.microsoft.com/office/powerpoint/2010/main" val="34270742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电子亲和能的不同决定了两种材料导带底能级不同，导带底能级差等于材料亲合能之差：</a:t>
                </a:r>
                <a:endParaRPr lang="en-US" altLang="zh-CN" sz="1200" kern="1200" dirty="0">
                  <a:solidFill>
                    <a:schemeClr val="tx1"/>
                  </a:solidFill>
                  <a:effectLst/>
                  <a:latin typeface="Arial" panose="020B0604020202020204" pitchFamily="34" charset="0"/>
                  <a:ea typeface="微软雅黑" panose="020B0503020204020204" pitchFamily="34" charset="-122"/>
                  <a:cs typeface="+mn-cs"/>
                </a:endParaRPr>
              </a:p>
              <a:p>
                <a:pPr/>
                <a14:m>
                  <m:oMathPara xmlns:m="http://schemas.openxmlformats.org/officeDocument/2006/math">
                    <m:oMathParaPr>
                      <m:jc m:val="centerGroup"/>
                    </m:oMathParaPr>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𝛥</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𝐸</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𝐶</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𝜒</m:t>
                          </m:r>
                        </m:e>
                        <m:sub>
                          <m:r>
                            <a:rPr lang="zh-CN" altLang="en-US" sz="1200" i="0" kern="1200">
                              <a:solidFill>
                                <a:schemeClr val="tx1"/>
                              </a:solidFill>
                              <a:latin typeface="Cambria Math" panose="02040503050406030204" pitchFamily="18" charset="0"/>
                              <a:ea typeface="微软雅黑" panose="020B0503020204020204" pitchFamily="34" charset="-122"/>
                              <a:cs typeface="+mn-cs"/>
                            </a:rPr>
                            <m:t>1</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𝜒</m:t>
                          </m:r>
                        </m:e>
                        <m:sub>
                          <m:r>
                            <a:rPr lang="zh-CN" altLang="en-US" sz="1200" i="0" kern="1200">
                              <a:solidFill>
                                <a:schemeClr val="tx1"/>
                              </a:solidFill>
                              <a:latin typeface="Cambria Math" panose="02040503050406030204" pitchFamily="18" charset="0"/>
                              <a:ea typeface="微软雅黑" panose="020B0503020204020204" pitchFamily="34" charset="-122"/>
                              <a:cs typeface="+mn-cs"/>
                            </a:rPr>
                            <m:t>2</m:t>
                          </m:r>
                        </m:sub>
                      </m:sSub>
                    </m:oMath>
                  </m:oMathPara>
                </a14:m>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显然，价带顶能级差则是带隙宽度差与导带底能级差之和：</a:t>
                </a:r>
              </a:p>
              <a:p>
                <a:pPr/>
                <a14:m>
                  <m:oMathPara xmlns:m="http://schemas.openxmlformats.org/officeDocument/2006/math">
                    <m:oMathParaPr>
                      <m:jc m:val="centerGroup"/>
                    </m:oMathParaPr>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𝛥</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𝐸</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𝑉</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𝜒</m:t>
                          </m:r>
                        </m:e>
                        <m:sub>
                          <m:r>
                            <a:rPr lang="zh-CN" altLang="en-US" sz="1200" i="0" kern="1200">
                              <a:solidFill>
                                <a:schemeClr val="tx1"/>
                              </a:solidFill>
                              <a:latin typeface="Cambria Math" panose="02040503050406030204" pitchFamily="18" charset="0"/>
                              <a:ea typeface="微软雅黑" panose="020B0503020204020204" pitchFamily="34" charset="-122"/>
                              <a:cs typeface="+mn-cs"/>
                            </a:rPr>
                            <m:t>1</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𝐸</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𝑔</m:t>
                          </m:r>
                          <m:r>
                            <a:rPr lang="zh-CN" altLang="en-US" sz="1200" i="0" kern="1200">
                              <a:solidFill>
                                <a:schemeClr val="tx1"/>
                              </a:solidFill>
                              <a:latin typeface="Cambria Math" panose="02040503050406030204" pitchFamily="18" charset="0"/>
                              <a:ea typeface="微软雅黑" panose="020B0503020204020204" pitchFamily="34" charset="-122"/>
                              <a:cs typeface="+mn-cs"/>
                            </a:rPr>
                            <m:t>1</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𝜒</m:t>
                          </m:r>
                        </m:e>
                        <m:sub>
                          <m:r>
                            <a:rPr lang="zh-CN" altLang="en-US" sz="1200" i="0" kern="1200">
                              <a:solidFill>
                                <a:schemeClr val="tx1"/>
                              </a:solidFill>
                              <a:latin typeface="Cambria Math" panose="02040503050406030204" pitchFamily="18" charset="0"/>
                              <a:ea typeface="微软雅黑" panose="020B0503020204020204" pitchFamily="34" charset="-122"/>
                              <a:cs typeface="+mn-cs"/>
                            </a:rPr>
                            <m:t>2</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𝐸</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𝑔</m:t>
                          </m:r>
                          <m:r>
                            <a:rPr lang="zh-CN" altLang="en-US" sz="1200" i="0" kern="1200">
                              <a:solidFill>
                                <a:schemeClr val="tx1"/>
                              </a:solidFill>
                              <a:latin typeface="Cambria Math" panose="02040503050406030204" pitchFamily="18" charset="0"/>
                              <a:ea typeface="微软雅黑" panose="020B0503020204020204" pitchFamily="34" charset="-122"/>
                              <a:cs typeface="+mn-cs"/>
                            </a:rPr>
                            <m:t>2</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𝐸</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𝑔</m:t>
                          </m:r>
                          <m:r>
                            <a:rPr lang="zh-CN" altLang="en-US" sz="1200" i="0" kern="1200">
                              <a:solidFill>
                                <a:schemeClr val="tx1"/>
                              </a:solidFill>
                              <a:latin typeface="Cambria Math" panose="02040503050406030204" pitchFamily="18" charset="0"/>
                              <a:ea typeface="微软雅黑" panose="020B0503020204020204" pitchFamily="34" charset="-122"/>
                              <a:cs typeface="+mn-cs"/>
                            </a:rPr>
                            <m:t>1</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𝐸</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𝑔</m:t>
                          </m:r>
                          <m:r>
                            <a:rPr lang="zh-CN" altLang="en-US" sz="1200" i="0" kern="1200">
                              <a:solidFill>
                                <a:schemeClr val="tx1"/>
                              </a:solidFill>
                              <a:latin typeface="Cambria Math" panose="02040503050406030204" pitchFamily="18" charset="0"/>
                              <a:ea typeface="微软雅黑" panose="020B0503020204020204" pitchFamily="34" charset="-122"/>
                              <a:cs typeface="+mn-cs"/>
                            </a:rPr>
                            <m:t>2</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r>
                        <a:rPr lang="zh-CN" altLang="en-US" sz="1200" i="1" kern="1200">
                          <a:solidFill>
                            <a:schemeClr val="tx1"/>
                          </a:solidFill>
                          <a:latin typeface="Cambria Math" panose="02040503050406030204" pitchFamily="18" charset="0"/>
                          <a:ea typeface="微软雅黑" panose="020B0503020204020204" pitchFamily="34" charset="-122"/>
                          <a:cs typeface="+mn-cs"/>
                        </a:rPr>
                        <m:t>𝛥</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𝐸</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𝐶</m:t>
                          </m:r>
                        </m:sub>
                      </m:sSub>
                    </m:oMath>
                  </m:oMathPara>
                </a14:m>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电子亲和能的不同决定了两种材料导带底能级不同，导带底能级差等于材料亲合能之差：</a:t>
                </a:r>
                <a:endParaRPr lang="en-US" altLang="zh-CN" sz="1200" kern="1200" dirty="0">
                  <a:solidFill>
                    <a:schemeClr val="tx1"/>
                  </a:solidFill>
                  <a:effectLst/>
                  <a:latin typeface="Arial" panose="020B0604020202020204" pitchFamily="34" charset="0"/>
                  <a:ea typeface="微软雅黑" panose="020B0503020204020204" pitchFamily="34" charset="-122"/>
                  <a:cs typeface="+mn-cs"/>
                </a:endParaRPr>
              </a:p>
              <a:p>
                <a:pPr/>
                <a:r>
                  <a:rPr lang="zh-CN" altLang="en-US" sz="1200" i="0" kern="1200">
                    <a:solidFill>
                      <a:schemeClr val="tx1"/>
                    </a:solidFill>
                    <a:latin typeface="Cambria Math" panose="02040503050406030204" pitchFamily="18" charset="0"/>
                    <a:ea typeface="微软雅黑" panose="020B0503020204020204" pitchFamily="34" charset="-122"/>
                    <a:cs typeface="+mn-cs"/>
                  </a:rPr>
                  <a:t>𝛥𝐸_𝐶=𝜒_1−𝜒_2</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显然，价带顶能级差则是带隙宽度差与导带底能级差之和：</a:t>
                </a:r>
              </a:p>
              <a:p>
                <a:pPr/>
                <a:r>
                  <a:rPr lang="zh-CN" altLang="en-US" sz="1200" i="0" kern="1200">
                    <a:solidFill>
                      <a:schemeClr val="tx1"/>
                    </a:solidFill>
                    <a:latin typeface="Cambria Math" panose="02040503050406030204" pitchFamily="18" charset="0"/>
                    <a:ea typeface="微软雅黑" panose="020B0503020204020204" pitchFamily="34" charset="-122"/>
                    <a:cs typeface="+mn-cs"/>
                  </a:rPr>
                  <a:t>𝛥𝐸_𝑉=(𝜒_1+𝐸_𝑔1)−(𝜒_2+𝐸_𝑔2)=𝐸_𝑔1−𝐸_𝑔2+𝛥𝐸_𝐶</a:t>
                </a:r>
                <a:endParaRPr lang="en-US" altLang="zh-CN" dirty="0"/>
              </a:p>
              <a:p>
                <a:pP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45</a:t>
            </a:fld>
            <a:endParaRPr lang="en-US" altLang="zh-CN"/>
          </a:p>
        </p:txBody>
      </p:sp>
    </p:spTree>
    <p:extLst>
      <p:ext uri="{BB962C8B-B14F-4D97-AF65-F5344CB8AC3E}">
        <p14:creationId xmlns:p14="http://schemas.microsoft.com/office/powerpoint/2010/main" val="29547648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图中的费米能级</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𝐸</m:t>
                    </m:r>
                    <m:r>
                      <a:rPr lang="en-US" altLang="zh-CN" sz="1200" b="0" i="1" kern="1200" baseline="-25000" smtClean="0">
                        <a:solidFill>
                          <a:schemeClr val="tx1"/>
                        </a:solidFill>
                        <a:latin typeface="Cambria Math" panose="02040503050406030204" pitchFamily="18" charset="0"/>
                        <a:ea typeface="微软雅黑" panose="020B0503020204020204" pitchFamily="34" charset="-122"/>
                        <a:cs typeface="+mn-cs"/>
                      </a:rPr>
                      <m:t>𝐹</m:t>
                    </m:r>
                    <m:r>
                      <a:rPr lang="en-US" altLang="zh-CN" sz="1200" b="0" i="1" kern="1200" baseline="-25000" smtClean="0">
                        <a:solidFill>
                          <a:schemeClr val="tx1"/>
                        </a:solidFill>
                        <a:latin typeface="Cambria Math" panose="02040503050406030204" pitchFamily="18" charset="0"/>
                        <a:ea typeface="微软雅黑" panose="020B0503020204020204" pitchFamily="34" charset="-122"/>
                        <a:cs typeface="+mn-cs"/>
                      </a:rPr>
                      <m:t>1</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和</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𝐸</m:t>
                    </m:r>
                    <m:r>
                      <a:rPr lang="en-US" altLang="zh-CN" sz="1200" b="0" i="1" kern="1200" baseline="-25000" smtClean="0">
                        <a:solidFill>
                          <a:schemeClr val="tx1"/>
                        </a:solidFill>
                        <a:latin typeface="Cambria Math" panose="02040503050406030204" pitchFamily="18" charset="0"/>
                        <a:ea typeface="微软雅黑" panose="020B0503020204020204" pitchFamily="34" charset="-122"/>
                        <a:cs typeface="+mn-cs"/>
                      </a:rPr>
                      <m:t>𝐹</m:t>
                    </m:r>
                    <m:r>
                      <a:rPr lang="en-US" altLang="zh-CN" sz="1200" b="0" i="1" kern="1200" baseline="-25000" smtClean="0">
                        <a:solidFill>
                          <a:schemeClr val="tx1"/>
                        </a:solidFill>
                        <a:latin typeface="Cambria Math" panose="02040503050406030204" pitchFamily="18" charset="0"/>
                        <a:ea typeface="微软雅黑" panose="020B0503020204020204" pitchFamily="34" charset="-122"/>
                        <a:cs typeface="+mn-cs"/>
                      </a:rPr>
                      <m:t>2</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是由两种半导体中掺杂浓度决定的，到电子真空能级的差</a:t>
                </a:r>
                <a:r>
                  <a:rPr lang="en-US" altLang="zh-CN" sz="1200" i="1" kern="1200" dirty="0">
                    <a:solidFill>
                      <a:schemeClr val="tx1"/>
                    </a:solidFill>
                    <a:effectLst/>
                    <a:latin typeface="Arial" panose="020B0604020202020204" pitchFamily="34" charset="0"/>
                    <a:ea typeface="微软雅黑" panose="020B0503020204020204" pitchFamily="34" charset="-122"/>
                    <a:cs typeface="+mn-cs"/>
                    <a:sym typeface="Symbol" panose="05050102010706020507" pitchFamily="18" charset="2"/>
                  </a:rPr>
                  <a:t></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就是</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5.1</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节中讲到的功函数</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𝑊</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图中的费米能级</a:t>
                </a:r>
                <a:r>
                  <a:rPr lang="en-US" altLang="zh-CN" sz="1200" b="0" i="0" kern="1200">
                    <a:solidFill>
                      <a:schemeClr val="tx1"/>
                    </a:solidFill>
                    <a:latin typeface="Cambria Math" panose="02040503050406030204" pitchFamily="18" charset="0"/>
                    <a:ea typeface="微软雅黑" panose="020B0503020204020204" pitchFamily="34" charset="-122"/>
                    <a:cs typeface="+mn-cs"/>
                  </a:rPr>
                  <a:t>𝐸</a:t>
                </a:r>
                <a:r>
                  <a:rPr lang="en-US" altLang="zh-CN" sz="1200" b="0" i="0" kern="1200" baseline="-25000">
                    <a:solidFill>
                      <a:schemeClr val="tx1"/>
                    </a:solidFill>
                    <a:latin typeface="Cambria Math" panose="02040503050406030204" pitchFamily="18" charset="0"/>
                    <a:ea typeface="微软雅黑" panose="020B0503020204020204" pitchFamily="34" charset="-122"/>
                    <a:cs typeface="+mn-cs"/>
                  </a:rPr>
                  <a:t>𝐹1</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和</a:t>
                </a:r>
                <a:r>
                  <a:rPr lang="en-US" altLang="zh-CN" sz="1200" b="0" i="0" kern="1200">
                    <a:solidFill>
                      <a:schemeClr val="tx1"/>
                    </a:solidFill>
                    <a:latin typeface="Cambria Math" panose="02040503050406030204" pitchFamily="18" charset="0"/>
                    <a:ea typeface="微软雅黑" panose="020B0503020204020204" pitchFamily="34" charset="-122"/>
                    <a:cs typeface="+mn-cs"/>
                  </a:rPr>
                  <a:t>𝐸</a:t>
                </a:r>
                <a:r>
                  <a:rPr lang="en-US" altLang="zh-CN" sz="1200" b="0" i="0" kern="1200" baseline="-25000">
                    <a:solidFill>
                      <a:schemeClr val="tx1"/>
                    </a:solidFill>
                    <a:latin typeface="Cambria Math" panose="02040503050406030204" pitchFamily="18" charset="0"/>
                    <a:ea typeface="微软雅黑" panose="020B0503020204020204" pitchFamily="34" charset="-122"/>
                    <a:cs typeface="+mn-cs"/>
                  </a:rPr>
                  <a:t>𝐹2</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是由两种半导体中掺杂浓度决定的，到电子真空能级的差</a:t>
                </a:r>
                <a:r>
                  <a:rPr lang="en-US" altLang="zh-CN" sz="1200" i="1" kern="1200" dirty="0">
                    <a:solidFill>
                      <a:schemeClr val="tx1"/>
                    </a:solidFill>
                    <a:effectLst/>
                    <a:latin typeface="Arial" panose="020B0604020202020204" pitchFamily="34" charset="0"/>
                    <a:ea typeface="微软雅黑" panose="020B0503020204020204" pitchFamily="34" charset="-122"/>
                    <a:cs typeface="+mn-cs"/>
                    <a:sym typeface="Symbol" panose="05050102010706020507" pitchFamily="18" charset="2"/>
                  </a:rPr>
                  <a:t></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就是</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5.1</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节中讲到的功函数</a:t>
                </a:r>
                <a:r>
                  <a:rPr lang="en-US" altLang="zh-CN" sz="1200" b="0" i="0" kern="1200">
                    <a:solidFill>
                      <a:schemeClr val="tx1"/>
                    </a:solidFill>
                    <a:latin typeface="Cambria Math" panose="02040503050406030204" pitchFamily="18" charset="0"/>
                    <a:ea typeface="微软雅黑" panose="020B0503020204020204" pitchFamily="34" charset="-122"/>
                    <a:cs typeface="+mn-cs"/>
                  </a:rPr>
                  <a:t>𝑊</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a:t>
                </a:r>
              </a:p>
              <a:p>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46</a:t>
            </a:fld>
            <a:endParaRPr lang="en-US" altLang="zh-CN"/>
          </a:p>
        </p:txBody>
      </p:sp>
    </p:spTree>
    <p:extLst>
      <p:ext uri="{BB962C8B-B14F-4D97-AF65-F5344CB8AC3E}">
        <p14:creationId xmlns:p14="http://schemas.microsoft.com/office/powerpoint/2010/main" val="203279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异质结有三种能带配合方式。</a:t>
            </a:r>
            <a:endParaRPr lang="zh-CN" altLang="en-US" b="0"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47</a:t>
            </a:fld>
            <a:endParaRPr lang="en-US" altLang="zh-CN"/>
          </a:p>
        </p:txBody>
      </p:sp>
    </p:spTree>
    <p:extLst>
      <p:ext uri="{BB962C8B-B14F-4D97-AF65-F5344CB8AC3E}">
        <p14:creationId xmlns:p14="http://schemas.microsoft.com/office/powerpoint/2010/main" val="25942543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两种材料组合成异质结时，由于界面两边载流子浓度不同，电子从</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区流向</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区，空穴从</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区流向</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区，形成空间电荷区的</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结势垒，内建电场将费米能级拉平，形成共同的费米能级</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𝐸</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𝐹</m:t>
                        </m:r>
                      </m:sub>
                    </m:sSub>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，如图所示。异质结区内建电场：</a:t>
                </a:r>
              </a:p>
              <a:p>
                <a:pPr/>
                <a14:m>
                  <m:oMathPara xmlns:m="http://schemas.openxmlformats.org/officeDocument/2006/math">
                    <m:oMathParaPr>
                      <m:jc m:val="centerGroup"/>
                    </m:oMathParaPr>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𝑒</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𝐷</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𝐸</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𝐹</m:t>
                          </m:r>
                          <m:r>
                            <a:rPr lang="zh-CN" altLang="en-US" sz="1200" i="0" kern="1200">
                              <a:solidFill>
                                <a:schemeClr val="tx1"/>
                              </a:solidFill>
                              <a:latin typeface="Cambria Math" panose="02040503050406030204" pitchFamily="18" charset="0"/>
                              <a:ea typeface="微软雅黑" panose="020B0503020204020204" pitchFamily="34" charset="-122"/>
                              <a:cs typeface="+mn-cs"/>
                            </a:rPr>
                            <m:t>2</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𝐸</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𝐹</m:t>
                          </m:r>
                          <m:r>
                            <a:rPr lang="zh-CN" altLang="en-US" sz="1200" i="0" kern="1200">
                              <a:solidFill>
                                <a:schemeClr val="tx1"/>
                              </a:solidFill>
                              <a:latin typeface="Cambria Math" panose="02040503050406030204" pitchFamily="18" charset="0"/>
                              <a:ea typeface="微软雅黑" panose="020B0503020204020204" pitchFamily="34" charset="-122"/>
                              <a:cs typeface="+mn-cs"/>
                            </a:rPr>
                            <m:t>1</m:t>
                          </m:r>
                        </m:sub>
                      </m:sSub>
                    </m:oMath>
                  </m:oMathPara>
                </a14:m>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两种材料组合成异质结时，由于界面两边载流子浓度不同，电子从</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区流向</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P</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区，空穴从</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P</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区流向</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区，形成空间电荷区的</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结势垒，内建电场将费米能级拉平，形成共同的费米能级</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E</a:t>
                </a:r>
                <a:r>
                  <a:rPr lang="en-US" altLang="zh-CN" sz="1200" i="1" kern="1200" baseline="-25000" dirty="0">
                    <a:solidFill>
                      <a:schemeClr val="tx1"/>
                    </a:solidFill>
                    <a:effectLst/>
                    <a:latin typeface="Arial" panose="020B0604020202020204" pitchFamily="34" charset="0"/>
                    <a:ea typeface="微软雅黑" panose="020B0503020204020204" pitchFamily="34" charset="-122"/>
                    <a:cs typeface="+mn-cs"/>
                  </a:rPr>
                  <a:t>F</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，如图</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5.9</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b</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）所示。异质结区内建电场：</a:t>
                </a:r>
              </a:p>
              <a:p>
                <a:r>
                  <a:rPr lang="zh-CN" altLang="en-US" sz="1200" i="0" kern="1200">
                    <a:solidFill>
                      <a:schemeClr val="tx1"/>
                    </a:solidFill>
                    <a:latin typeface="Arial" panose="020B0604020202020204" pitchFamily="34" charset="0"/>
                    <a:ea typeface="微软雅黑" panose="020B0503020204020204" pitchFamily="34" charset="-122"/>
                    <a:cs typeface="+mn-cs"/>
                  </a:rPr>
                  <a:t>𝑒𝑉_𝐷=𝐸_𝐹2−𝐸_𝐹1</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48</a:t>
            </a:fld>
            <a:endParaRPr lang="en-US" altLang="zh-CN"/>
          </a:p>
        </p:txBody>
      </p:sp>
    </p:spTree>
    <p:extLst>
      <p:ext uri="{BB962C8B-B14F-4D97-AF65-F5344CB8AC3E}">
        <p14:creationId xmlns:p14="http://schemas.microsoft.com/office/powerpoint/2010/main" val="13842082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eaLnBrk="1" hangingPunct="1">
                  <a:spcBef>
                    <a:spcPct val="20000"/>
                  </a:spcBef>
                  <a:buFontTx/>
                  <a:buNone/>
                </a:pPr>
                <a:r>
                  <a:rPr lang="zh-CN" altLang="en-US" sz="2600" dirty="0">
                    <a:solidFill>
                      <a:schemeClr val="tx1"/>
                    </a:solidFill>
                    <a:ea typeface="微软雅黑" panose="020B0503020204020204" pitchFamily="34" charset="-122"/>
                  </a:rPr>
                  <a:t>在某些情况下，能带在界面处会出现间断。比如</a:t>
                </a:r>
                <a:r>
                  <a:rPr lang="zh-CN" altLang="en-US" sz="2400" dirty="0">
                    <a:solidFill>
                      <a:srgbClr val="660066"/>
                    </a:solidFill>
                    <a:ea typeface="微软雅黑" panose="020B0503020204020204" pitchFamily="34" charset="-122"/>
                  </a:rPr>
                  <a:t>上图中，</a:t>
                </a:r>
                <a14:m>
                  <m:oMath xmlns:m="http://schemas.openxmlformats.org/officeDocument/2006/math">
                    <m:r>
                      <a:rPr lang="en-US" altLang="zh-CN" sz="2400" b="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en-US" sz="2400" dirty="0">
                    <a:solidFill>
                      <a:srgbClr val="660066"/>
                    </a:solidFill>
                    <a:ea typeface="微软雅黑" panose="020B0503020204020204" pitchFamily="34" charset="-122"/>
                  </a:rPr>
                  <a:t>区导带出现峡谷，</a:t>
                </a:r>
                <a14:m>
                  <m:oMath xmlns:m="http://schemas.openxmlformats.org/officeDocument/2006/math">
                    <m:r>
                      <a:rPr lang="en-US" altLang="zh-CN" sz="2400" b="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en-US" sz="2400" dirty="0">
                    <a:solidFill>
                      <a:srgbClr val="660066"/>
                    </a:solidFill>
                    <a:ea typeface="微软雅黑" panose="020B0503020204020204" pitchFamily="34" charset="-122"/>
                  </a:rPr>
                  <a:t>区导带出现尖峰，峰谷差等于导带能级差。</a:t>
                </a:r>
              </a:p>
              <a:p>
                <a:endParaRPr lang="zh-CN" altLang="en-US" dirty="0"/>
              </a:p>
            </p:txBody>
          </p:sp>
        </mc:Choice>
        <mc:Fallback xmlns="">
          <p:sp>
            <p:nvSpPr>
              <p:cNvPr id="3" name="备注占位符 2"/>
              <p:cNvSpPr>
                <a:spLocks noGrp="1"/>
              </p:cNvSpPr>
              <p:nvPr>
                <p:ph type="body" idx="1"/>
              </p:nvPr>
            </p:nvSpPr>
            <p:spPr/>
            <p:txBody>
              <a:bodyPr/>
              <a:lstStyle/>
              <a:p>
                <a:pPr eaLnBrk="1" hangingPunct="1">
                  <a:spcBef>
                    <a:spcPct val="20000"/>
                  </a:spcBef>
                  <a:buFontTx/>
                  <a:buNone/>
                </a:pPr>
                <a:r>
                  <a:rPr lang="zh-CN" altLang="en-US" sz="2600" dirty="0">
                    <a:solidFill>
                      <a:schemeClr val="tx1"/>
                    </a:solidFill>
                    <a:ea typeface="微软雅黑" panose="020B0503020204020204" pitchFamily="34" charset="-122"/>
                  </a:rPr>
                  <a:t>在某些情况下，能带在界面处会出现间断。比如</a:t>
                </a:r>
                <a:r>
                  <a:rPr lang="zh-CN" altLang="en-US" sz="2400" dirty="0">
                    <a:solidFill>
                      <a:srgbClr val="660066"/>
                    </a:solidFill>
                    <a:ea typeface="微软雅黑" panose="020B0503020204020204" pitchFamily="34" charset="-122"/>
                  </a:rPr>
                  <a:t>上图中，</a:t>
                </a:r>
                <a:r>
                  <a:rPr lang="en-US" altLang="zh-CN" sz="2400" b="0" i="0" kern="1200">
                    <a:solidFill>
                      <a:schemeClr val="tx1"/>
                    </a:solidFill>
                    <a:latin typeface="Cambria Math" panose="02040503050406030204" pitchFamily="18" charset="0"/>
                    <a:ea typeface="微软雅黑" panose="020B0503020204020204" pitchFamily="34" charset="-122"/>
                    <a:cs typeface="+mn-cs"/>
                  </a:rPr>
                  <a:t>𝑃</a:t>
                </a:r>
                <a:r>
                  <a:rPr lang="zh-CN" altLang="en-US" sz="2400" dirty="0">
                    <a:solidFill>
                      <a:srgbClr val="660066"/>
                    </a:solidFill>
                    <a:ea typeface="微软雅黑" panose="020B0503020204020204" pitchFamily="34" charset="-122"/>
                  </a:rPr>
                  <a:t>区导带出现峡谷，</a:t>
                </a:r>
                <a:r>
                  <a:rPr lang="en-US" altLang="zh-CN" sz="2400" b="0" i="0" kern="1200">
                    <a:solidFill>
                      <a:schemeClr val="tx1"/>
                    </a:solidFill>
                    <a:latin typeface="Cambria Math" panose="02040503050406030204" pitchFamily="18" charset="0"/>
                    <a:ea typeface="微软雅黑" panose="020B0503020204020204" pitchFamily="34" charset="-122"/>
                    <a:cs typeface="+mn-cs"/>
                  </a:rPr>
                  <a:t>𝑁</a:t>
                </a:r>
                <a:r>
                  <a:rPr lang="zh-CN" altLang="en-US" sz="2400" dirty="0">
                    <a:solidFill>
                      <a:srgbClr val="660066"/>
                    </a:solidFill>
                    <a:ea typeface="微软雅黑" panose="020B0503020204020204" pitchFamily="34" charset="-122"/>
                  </a:rPr>
                  <a:t>区导带出现尖峰，峰谷差等于导带能级差。</a:t>
                </a:r>
              </a:p>
              <a:p>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49</a:t>
            </a:fld>
            <a:endParaRPr lang="en-US" altLang="zh-CN"/>
          </a:p>
        </p:txBody>
      </p:sp>
    </p:spTree>
    <p:extLst>
      <p:ext uri="{BB962C8B-B14F-4D97-AF65-F5344CB8AC3E}">
        <p14:creationId xmlns:p14="http://schemas.microsoft.com/office/powerpoint/2010/main" val="829320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自由电子处在势阱中，势阱深度</a:t>
                </a:r>
                <a14:m>
                  <m:oMath xmlns:m="http://schemas.openxmlformats.org/officeDocument/2006/math">
                    <m:r>
                      <a:rPr lang="en-US" altLang="zh-CN" sz="2800" b="0" i="0" smtClean="0">
                        <a:latin typeface="Cambria Math" panose="02040503050406030204" pitchFamily="18" charset="0"/>
                      </a:rPr>
                      <m:t> </m:t>
                    </m:r>
                    <m:r>
                      <a:rPr lang="zh-CN" altLang="en-US" sz="2800" i="1" smtClean="0">
                        <a:latin typeface="Cambria Math" panose="02040503050406030204" pitchFamily="18" charset="0"/>
                      </a:rPr>
                      <m:t>𝜒</m:t>
                    </m:r>
                  </m:oMath>
                </a14:m>
                <a:r>
                  <a:rPr lang="en-US" altLang="zh-CN" sz="1800" dirty="0">
                    <a:effectLst/>
                    <a:latin typeface="Symbol" panose="05050102010706020507" pitchFamily="18" charset="2"/>
                    <a:ea typeface="宋体" panose="02010600030101010101" pitchFamily="2" charset="-122"/>
                    <a:cs typeface="Times New Roman" panose="02020603050405020304" pitchFamily="18" charset="0"/>
                  </a:rPr>
                  <a:t> </a:t>
                </a:r>
                <a:r>
                  <a:rPr lang="zh-CN" altLang="zh-CN" sz="1800" dirty="0">
                    <a:effectLst/>
                    <a:latin typeface="Symbol" panose="05050102010706020507" pitchFamily="18" charset="2"/>
                    <a:ea typeface="宋体" panose="02010600030101010101" pitchFamily="2" charset="-122"/>
                    <a:cs typeface="Times New Roman" panose="02020603050405020304" pitchFamily="18" charset="0"/>
                  </a:rPr>
                  <a:t>是电子真空能级到</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势阱</a:t>
                </a:r>
                <a:r>
                  <a:rPr lang="zh-CN" altLang="zh-CN" sz="1800" dirty="0">
                    <a:effectLst/>
                    <a:latin typeface="Symbol" panose="05050102010706020507" pitchFamily="18" charset="2"/>
                    <a:ea typeface="宋体" panose="02010600030101010101" pitchFamily="2" charset="-122"/>
                    <a:cs typeface="Times New Roman" panose="02020603050405020304" pitchFamily="18" charset="0"/>
                  </a:rPr>
                  <a:t>底部的能量差，称为电子亲和能，即无穷远处真空</a:t>
                </a:r>
                <a:r>
                  <a:rPr lang="zh-CN" altLang="en-US" sz="1800" dirty="0">
                    <a:effectLst/>
                    <a:latin typeface="Symbol" panose="05050102010706020507" pitchFamily="18" charset="2"/>
                    <a:ea typeface="宋体" panose="02010600030101010101" pitchFamily="2" charset="-122"/>
                    <a:cs typeface="Times New Roman" panose="02020603050405020304" pitchFamily="18" charset="0"/>
                  </a:rPr>
                  <a:t>能级</a:t>
                </a:r>
                <a:r>
                  <a:rPr lang="zh-CN" altLang="zh-CN" sz="1800" dirty="0">
                    <a:effectLst/>
                    <a:latin typeface="Symbol" panose="05050102010706020507" pitchFamily="18" charset="2"/>
                    <a:ea typeface="宋体" panose="02010600030101010101" pitchFamily="2" charset="-122"/>
                    <a:cs typeface="Times New Roman" panose="02020603050405020304" pitchFamily="18" charset="0"/>
                  </a:rPr>
                  <a:t>一静止电子与</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势阱底电子之间的能量差，这是由材料本身性质决定的，表示了势阱底一个电子离开金属必须做的功。</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设势阱中速度在</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𝑣</m:t>
                    </m:r>
                    <m:r>
                      <a:rPr lang="zh-CN" altLang="en-US" sz="1200" b="0" i="1" kern="1200" smtClean="0">
                        <a:solidFill>
                          <a:schemeClr val="tx1"/>
                        </a:solidFill>
                        <a:latin typeface="Cambria Math" panose="02040503050406030204" pitchFamily="18" charset="0"/>
                        <a:ea typeface="微软雅黑" panose="020B0503020204020204" pitchFamily="34" charset="-122"/>
                        <a:cs typeface="+mn-cs"/>
                      </a:rPr>
                      <m:t>到</m:t>
                    </m:r>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 </m:t>
                    </m:r>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𝑣</m:t>
                    </m:r>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m:t>
                    </m:r>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𝑑𝑣</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内的电子密度为</a:t>
                </a:r>
                <a14:m>
                  <m:oMath xmlns:m="http://schemas.openxmlformats.org/officeDocument/2006/math">
                    <m:r>
                      <a:rPr lang="en-US" altLang="zh-CN" sz="1800" b="0" i="1" kern="1200" smtClean="0">
                        <a:solidFill>
                          <a:schemeClr val="tx1"/>
                        </a:solidFill>
                        <a:latin typeface="Cambria Math" panose="02040503050406030204" pitchFamily="18" charset="0"/>
                        <a:ea typeface="微软雅黑" panose="020B0503020204020204" pitchFamily="34" charset="-122"/>
                        <a:cs typeface="+mn-cs"/>
                      </a:rPr>
                      <m:t>𝑑𝑛</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，这里</a:t>
                </a:r>
                <a14:m>
                  <m:oMath xmlns:m="http://schemas.openxmlformats.org/officeDocument/2006/math">
                    <m:r>
                      <a:rPr lang="zh-CN" altLang="en-US" sz="2800" i="1" smtClean="0">
                        <a:latin typeface="Cambria Math" panose="02040503050406030204" pitchFamily="18" charset="0"/>
                      </a:rPr>
                      <m:t>𝑑𝑣</m:t>
                    </m:r>
                    <m:r>
                      <a:rPr lang="zh-CN" altLang="en-US" sz="2800" i="0">
                        <a:latin typeface="Cambria Math" panose="02040503050406030204" pitchFamily="18" charset="0"/>
                      </a:rPr>
                      <m:t>=</m:t>
                    </m:r>
                    <m:r>
                      <a:rPr lang="zh-CN" altLang="en-US" sz="2800" i="1">
                        <a:latin typeface="Cambria Math" panose="02040503050406030204" pitchFamily="18" charset="0"/>
                      </a:rPr>
                      <m:t>𝑑</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𝑣</m:t>
                        </m:r>
                      </m:e>
                      <m:sub>
                        <m:r>
                          <a:rPr lang="zh-CN" altLang="en-US" sz="2800" i="1">
                            <a:latin typeface="Cambria Math" panose="02040503050406030204" pitchFamily="18" charset="0"/>
                          </a:rPr>
                          <m:t>𝑥</m:t>
                        </m:r>
                      </m:sub>
                    </m:sSub>
                    <m:r>
                      <a:rPr lang="zh-CN" altLang="en-US" sz="2800" i="1">
                        <a:latin typeface="Cambria Math" panose="02040503050406030204" pitchFamily="18" charset="0"/>
                      </a:rPr>
                      <m:t>𝑑</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𝑣</m:t>
                        </m:r>
                      </m:e>
                      <m:sub>
                        <m:r>
                          <a:rPr lang="zh-CN" altLang="en-US" sz="2800" i="1">
                            <a:latin typeface="Cambria Math" panose="02040503050406030204" pitchFamily="18" charset="0"/>
                          </a:rPr>
                          <m:t>𝑦</m:t>
                        </m:r>
                      </m:sub>
                    </m:sSub>
                    <m:r>
                      <a:rPr lang="zh-CN" altLang="en-US" sz="2800" i="1">
                        <a:latin typeface="Cambria Math" panose="02040503050406030204" pitchFamily="18" charset="0"/>
                      </a:rPr>
                      <m:t>𝑑</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𝑣</m:t>
                        </m:r>
                      </m:e>
                      <m:sub>
                        <m:r>
                          <a:rPr lang="zh-CN" altLang="en-US" sz="2800" i="1">
                            <a:latin typeface="Cambria Math" panose="02040503050406030204" pitchFamily="18" charset="0"/>
                          </a:rPr>
                          <m:t>𝑧</m:t>
                        </m:r>
                      </m:sub>
                    </m:sSub>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Choice>
        <mc:Fallback xmlns="">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自由电子处在势阱中，势阱深度</a:t>
                </a:r>
                <a:r>
                  <a:rPr lang="zh-CN" altLang="en-US" sz="2800" i="0">
                    <a:latin typeface="Cambria Math" panose="02040503050406030204" pitchFamily="18" charset="0"/>
                  </a:rPr>
                  <a:t>𝜒</a:t>
                </a:r>
                <a:r>
                  <a:rPr lang="zh-CN" altLang="zh-CN" sz="1800" dirty="0">
                    <a:effectLst/>
                    <a:latin typeface="Symbol" panose="05050102010706020507" pitchFamily="18" charset="2"/>
                    <a:ea typeface="宋体" panose="02010600030101010101" pitchFamily="2" charset="-122"/>
                    <a:cs typeface="Times New Roman" panose="02020603050405020304" pitchFamily="18" charset="0"/>
                  </a:rPr>
                  <a:t>是电子真空能级到</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势阱</a:t>
                </a:r>
                <a:r>
                  <a:rPr lang="zh-CN" altLang="zh-CN" sz="1800" dirty="0">
                    <a:effectLst/>
                    <a:latin typeface="Symbol" panose="05050102010706020507" pitchFamily="18" charset="2"/>
                    <a:ea typeface="宋体" panose="02010600030101010101" pitchFamily="2" charset="-122"/>
                    <a:cs typeface="Times New Roman" panose="02020603050405020304" pitchFamily="18" charset="0"/>
                  </a:rPr>
                  <a:t>底部的能量差，称为电子亲和能，即无穷远处真空中一静止电子与</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势阱底电子之间的能量差，这是由材料本身性质决定的，表示了势阱底一个电子离开金属必须做的功。</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设势阱中速度在</a:t>
                </a:r>
                <a:r>
                  <a:rPr lang="en-US" altLang="zh-CN" sz="1800" b="1" i="1" dirty="0">
                    <a:effectLst/>
                    <a:latin typeface="Times New Roman" panose="02020603050405020304" pitchFamily="18" charset="0"/>
                    <a:ea typeface="宋体" panose="02010600030101010101" pitchFamily="2" charset="-122"/>
                  </a:rPr>
                  <a:t>v</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到</a:t>
                </a:r>
                <a:r>
                  <a:rPr lang="en-US" altLang="zh-CN" sz="1800" b="1" i="1" dirty="0" err="1">
                    <a:effectLst/>
                    <a:latin typeface="Times New Roman" panose="02020603050405020304" pitchFamily="18" charset="0"/>
                    <a:ea typeface="宋体" panose="02010600030101010101" pitchFamily="2" charset="-122"/>
                  </a:rPr>
                  <a:t>v</a:t>
                </a:r>
                <a:r>
                  <a:rPr lang="en-US" altLang="zh-CN" sz="1800" dirty="0" err="1">
                    <a:effectLst/>
                    <a:latin typeface="Times New Roman" panose="02020603050405020304" pitchFamily="18" charset="0"/>
                    <a:ea typeface="宋体" panose="02010600030101010101" pitchFamily="2" charset="-122"/>
                  </a:rPr>
                  <a:t>+</a:t>
                </a:r>
                <a:r>
                  <a:rPr lang="en-US" altLang="zh-CN" sz="1800" i="1" dirty="0" err="1">
                    <a:effectLst/>
                    <a:latin typeface="Times New Roman" panose="02020603050405020304" pitchFamily="18" charset="0"/>
                    <a:ea typeface="宋体" panose="02010600030101010101" pitchFamily="2" charset="-122"/>
                  </a:rPr>
                  <a:t>d</a:t>
                </a:r>
                <a:r>
                  <a:rPr lang="en-US" altLang="zh-CN" sz="1800" b="1" i="1" dirty="0" err="1">
                    <a:effectLst/>
                    <a:latin typeface="Times New Roman" panose="02020603050405020304" pitchFamily="18" charset="0"/>
                    <a:ea typeface="宋体" panose="02010600030101010101" pitchFamily="2" charset="-122"/>
                  </a:rPr>
                  <a:t>v</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内的电子密度为</a:t>
                </a:r>
                <a:r>
                  <a:rPr lang="en-US" altLang="zh-CN" sz="1800" i="1" dirty="0" err="1">
                    <a:effectLst/>
                    <a:latin typeface="Times New Roman" panose="02020603050405020304" pitchFamily="18" charset="0"/>
                    <a:ea typeface="宋体" panose="02010600030101010101" pitchFamily="2" charset="-122"/>
                  </a:rPr>
                  <a:t>dn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，这里</a:t>
                </a:r>
                <a:r>
                  <a:rPr lang="zh-CN" altLang="en-US" sz="2800" i="0">
                    <a:latin typeface="Cambria Math" panose="02040503050406030204" pitchFamily="18" charset="0"/>
                  </a:rPr>
                  <a:t>𝑑𝑣=𝑑𝑣</a:t>
                </a:r>
                <a:r>
                  <a:rPr lang="zh-CN" altLang="en-US" sz="2800" i="0">
                    <a:solidFill>
                      <a:srgbClr val="836967"/>
                    </a:solidFill>
                    <a:latin typeface="Cambria Math" panose="02040503050406030204" pitchFamily="18" charset="0"/>
                  </a:rPr>
                  <a:t>_</a:t>
                </a:r>
                <a:r>
                  <a:rPr lang="zh-CN" altLang="en-US" sz="2800" i="0">
                    <a:latin typeface="Cambria Math" panose="02040503050406030204" pitchFamily="18" charset="0"/>
                  </a:rPr>
                  <a:t>𝑥 𝑑𝑣</a:t>
                </a:r>
                <a:r>
                  <a:rPr lang="zh-CN" altLang="en-US" sz="2800" i="0">
                    <a:solidFill>
                      <a:srgbClr val="836967"/>
                    </a:solidFill>
                    <a:latin typeface="Cambria Math" panose="02040503050406030204" pitchFamily="18" charset="0"/>
                  </a:rPr>
                  <a:t>_</a:t>
                </a:r>
                <a:r>
                  <a:rPr lang="zh-CN" altLang="en-US" sz="2800" i="0">
                    <a:latin typeface="Cambria Math" panose="02040503050406030204" pitchFamily="18" charset="0"/>
                  </a:rPr>
                  <a:t>𝑦 𝑑𝑣</a:t>
                </a:r>
                <a:r>
                  <a:rPr lang="zh-CN" altLang="en-US" sz="2800" i="0">
                    <a:solidFill>
                      <a:srgbClr val="836967"/>
                    </a:solidFill>
                    <a:latin typeface="Cambria Math" panose="02040503050406030204" pitchFamily="18" charset="0"/>
                  </a:rPr>
                  <a:t>_</a:t>
                </a:r>
                <a:r>
                  <a:rPr lang="zh-CN" altLang="en-US" sz="2800" i="0">
                    <a:latin typeface="Cambria Math" panose="02040503050406030204" pitchFamily="18" charset="0"/>
                  </a:rPr>
                  <a:t>𝑧</a:t>
                </a:r>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5</a:t>
            </a:fld>
            <a:endParaRPr lang="en-US" altLang="zh-CN"/>
          </a:p>
        </p:txBody>
      </p:sp>
    </p:spTree>
    <p:extLst>
      <p:ext uri="{BB962C8B-B14F-4D97-AF65-F5344CB8AC3E}">
        <p14:creationId xmlns:p14="http://schemas.microsoft.com/office/powerpoint/2010/main" val="16939740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由于内建电场的存在，异质结两侧的真空能级发生变化，变化量等于内建电场</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。构成异质结的材料的亲和能</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𝜒</m:t>
                        </m:r>
                      </m:e>
                      <m:sub>
                        <m:r>
                          <a:rPr lang="zh-CN" altLang="en-US" sz="1200" i="0" kern="1200">
                            <a:solidFill>
                              <a:schemeClr val="tx1"/>
                            </a:solidFill>
                            <a:latin typeface="Cambria Math" panose="02040503050406030204" pitchFamily="18" charset="0"/>
                            <a:ea typeface="微软雅黑" panose="020B0503020204020204" pitchFamily="34" charset="-122"/>
                            <a:cs typeface="+mn-cs"/>
                          </a:rPr>
                          <m:t>1</m:t>
                        </m:r>
                      </m:sub>
                    </m:sSub>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和</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𝜒</m:t>
                        </m:r>
                      </m:e>
                      <m:sub>
                        <m:r>
                          <a:rPr lang="zh-CN" altLang="en-US" sz="1200" i="0" kern="1200">
                            <a:solidFill>
                              <a:schemeClr val="tx1"/>
                            </a:solidFill>
                            <a:latin typeface="Cambria Math" panose="02040503050406030204" pitchFamily="18" charset="0"/>
                            <a:ea typeface="微软雅黑" panose="020B0503020204020204" pitchFamily="34" charset="-122"/>
                            <a:cs typeface="+mn-cs"/>
                          </a:rPr>
                          <m:t>2</m:t>
                        </m:r>
                      </m:sub>
                    </m:sSub>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是常量，即异质结两侧真空能级到导带底的能量差不变，所以，导带底</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𝐸</m:t>
                        </m:r>
                      </m:e>
                      <m:sub>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𝑐</m:t>
                        </m:r>
                      </m:sub>
                    </m:sSub>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随着真空能级的变化发生弯曲，同时材料的带隙亦为常量，所以价带顶</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𝐸</m:t>
                        </m:r>
                      </m:e>
                      <m:sub>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𝑣</m:t>
                        </m:r>
                      </m:sub>
                    </m:sSub>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也同样发生弯曲。异质结两侧能带发生的弯曲量和</a:t>
                </a:r>
                <a:r>
                  <a:rPr lang="zh-CN" altLang="en-US" sz="1200" kern="1200" dirty="0">
                    <a:solidFill>
                      <a:schemeClr val="tx1"/>
                    </a:solidFill>
                    <a:effectLst/>
                    <a:latin typeface="Arial" panose="020B0604020202020204" pitchFamily="34" charset="0"/>
                    <a:ea typeface="微软雅黑" panose="020B0503020204020204" pitchFamily="34" charset="-122"/>
                    <a:cs typeface="+mn-cs"/>
                  </a:rPr>
                  <a:t>曲率</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取决于</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𝑂</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点的位置，有：</a:t>
                </a:r>
              </a:p>
              <a:p>
                <a:pPr/>
                <a14:m>
                  <m:oMathPara xmlns:m="http://schemas.openxmlformats.org/officeDocument/2006/math">
                    <m:oMathParaPr>
                      <m:jc m:val="centerGroup"/>
                    </m:oMathParaPr>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𝑒</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𝐷</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r>
                        <a:rPr lang="zh-CN" altLang="en-US" sz="1200" i="1" kern="1200">
                          <a:solidFill>
                            <a:schemeClr val="tx1"/>
                          </a:solidFill>
                          <a:latin typeface="Cambria Math" panose="02040503050406030204" pitchFamily="18" charset="0"/>
                          <a:ea typeface="微软雅黑" panose="020B0503020204020204" pitchFamily="34" charset="-122"/>
                          <a:cs typeface="+mn-cs"/>
                        </a:rPr>
                        <m:t>𝑒</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𝐷</m:t>
                          </m:r>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1</m:t>
                          </m:r>
                        </m:sub>
                      </m:sSub>
                      <m:r>
                        <m:rPr>
                          <m:nor/>
                        </m:rPr>
                        <a:rPr lang="zh-CN" altLang="en-US" sz="1200" i="1" kern="1200">
                          <a:solidFill>
                            <a:schemeClr val="tx1"/>
                          </a:solidFill>
                          <a:latin typeface="Arial" panose="020B0604020202020204" pitchFamily="34" charset="0"/>
                          <a:ea typeface="微软雅黑" panose="020B0503020204020204" pitchFamily="34" charset="-122"/>
                          <a:cs typeface="+mn-cs"/>
                        </a:rPr>
                        <m:t>+</m:t>
                      </m:r>
                      <m:r>
                        <a:rPr lang="zh-CN" altLang="en-US" sz="1200" i="1" kern="1200">
                          <a:solidFill>
                            <a:schemeClr val="tx1"/>
                          </a:solidFill>
                          <a:latin typeface="Cambria Math" panose="02040503050406030204" pitchFamily="18" charset="0"/>
                          <a:ea typeface="微软雅黑" panose="020B0503020204020204" pitchFamily="34" charset="-122"/>
                          <a:cs typeface="+mn-cs"/>
                        </a:rPr>
                        <m:t>𝑒</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sub>
                          <m:eqArr>
                            <m:eqArr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eqArrPr>
                            <m:e>
                              <m:r>
                                <a:rPr lang="zh-CN" altLang="en-US" sz="1200" i="1" kern="1200">
                                  <a:solidFill>
                                    <a:schemeClr val="tx1"/>
                                  </a:solidFill>
                                  <a:latin typeface="Cambria Math" panose="02040503050406030204" pitchFamily="18" charset="0"/>
                                  <a:ea typeface="微软雅黑" panose="020B0503020204020204" pitchFamily="34" charset="-122"/>
                                  <a:cs typeface="+mn-cs"/>
                                </a:rPr>
                                <m:t>𝐷</m:t>
                              </m:r>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2</m:t>
                              </m:r>
                            </m:e>
                            <m:e/>
                          </m:eqArr>
                        </m:sub>
                      </m:sSub>
                    </m:oMath>
                  </m:oMathPara>
                </a14:m>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与前面讲述的同质</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结相类似，</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𝑂</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点的位置由异质结两侧掺杂浓度计算出的空间电荷区比例确定的，能带的弯曲同样是两段抛物线的形状。这里要注意，导带底的能带在界面出现间断，</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区导带出现峡谷，</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区导带出现尖峰，峰谷差等于导带能级差。与同质</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结的分析相同，界面处结区的空间电荷区是载流子的耗尽区，载流子浓度接近本征载流子浓度，费米能级距离导带底和价带顶都比较远；随着离开界面的距离的增加，载流子浓度逐步趋向材料的掺杂浓度，</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区价带顶与</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区导带底逐步接近</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𝐸</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𝐹</m:t>
                        </m:r>
                      </m:sub>
                    </m:sSub>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a:t>
                </a:r>
              </a:p>
              <a:p>
                <a:endParaRPr lang="en-US" altLang="zh-CN" dirty="0"/>
              </a:p>
              <a:p>
                <a:r>
                  <a:rPr lang="zh-CN" altLang="en-US" dirty="0"/>
                  <a:t>图中给出</a:t>
                </a:r>
                <a:r>
                  <a:rPr lang="en-US" altLang="zh-CN" dirty="0" err="1"/>
                  <a:t>pN</a:t>
                </a:r>
                <a:r>
                  <a:rPr lang="zh-CN" altLang="en-US" dirty="0"/>
                  <a:t>型异质结的能带。</a:t>
                </a:r>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由于内建电场的存在，异质结两侧的真空能级发生变化，变化量等于内建电场</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。构成异质结的材料的亲和能</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en-US" sz="1200" i="0" kern="1200">
                    <a:solidFill>
                      <a:schemeClr val="tx1"/>
                    </a:solidFill>
                    <a:latin typeface="Cambria Math" panose="02040503050406030204" pitchFamily="18" charset="0"/>
                    <a:ea typeface="微软雅黑" panose="020B0503020204020204" pitchFamily="34" charset="-122"/>
                    <a:cs typeface="+mn-cs"/>
                  </a:rPr>
                  <a:t>𝜒_1</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和</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en-US" sz="1200" i="0" kern="1200">
                    <a:solidFill>
                      <a:schemeClr val="tx1"/>
                    </a:solidFill>
                    <a:latin typeface="Cambria Math" panose="02040503050406030204" pitchFamily="18" charset="0"/>
                    <a:ea typeface="微软雅黑" panose="020B0503020204020204" pitchFamily="34" charset="-122"/>
                    <a:cs typeface="+mn-cs"/>
                  </a:rPr>
                  <a:t>𝜒_2</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是常量，即异质结两侧真空能级到导带底的能量差不变，所以，导带底</a:t>
                </a:r>
                <a:r>
                  <a:rPr lang="en-US" altLang="zh-CN" sz="1200" i="1" kern="1200" dirty="0" err="1">
                    <a:solidFill>
                      <a:schemeClr val="tx1"/>
                    </a:solidFill>
                    <a:effectLst/>
                    <a:latin typeface="Arial" panose="020B0604020202020204" pitchFamily="34" charset="0"/>
                    <a:ea typeface="微软雅黑" panose="020B0503020204020204" pitchFamily="34" charset="-122"/>
                    <a:cs typeface="+mn-cs"/>
                  </a:rPr>
                  <a:t>E</a:t>
                </a:r>
                <a:r>
                  <a:rPr lang="en-US" altLang="zh-CN" sz="1200" i="1" kern="1200" baseline="-25000" dirty="0" err="1">
                    <a:solidFill>
                      <a:schemeClr val="tx1"/>
                    </a:solidFill>
                    <a:effectLst/>
                    <a:latin typeface="Arial" panose="020B0604020202020204" pitchFamily="34" charset="0"/>
                    <a:ea typeface="微软雅黑" panose="020B0503020204020204" pitchFamily="34" charset="-122"/>
                    <a:cs typeface="+mn-cs"/>
                  </a:rPr>
                  <a:t>c</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随着真空能级的变化发生弯曲，同时材料的带隙亦为常量，所以价带顶</a:t>
                </a:r>
                <a:r>
                  <a:rPr lang="en-US" altLang="zh-CN" sz="1200" i="1" kern="1200" dirty="0" err="1">
                    <a:solidFill>
                      <a:schemeClr val="tx1"/>
                    </a:solidFill>
                    <a:effectLst/>
                    <a:latin typeface="Arial" panose="020B0604020202020204" pitchFamily="34" charset="0"/>
                    <a:ea typeface="微软雅黑" panose="020B0503020204020204" pitchFamily="34" charset="-122"/>
                    <a:cs typeface="+mn-cs"/>
                  </a:rPr>
                  <a:t>E</a:t>
                </a:r>
                <a:r>
                  <a:rPr lang="en-US" altLang="zh-CN" sz="1200" i="1" kern="1200" baseline="-25000" dirty="0" err="1">
                    <a:solidFill>
                      <a:schemeClr val="tx1"/>
                    </a:solidFill>
                    <a:effectLst/>
                    <a:latin typeface="Arial" panose="020B0604020202020204" pitchFamily="34" charset="0"/>
                    <a:ea typeface="微软雅黑" panose="020B0503020204020204" pitchFamily="34" charset="-122"/>
                    <a:cs typeface="+mn-cs"/>
                  </a:rPr>
                  <a:t>v</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也同样发生弯曲。异质结两侧能带发生的弯曲量</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和</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取决于</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O</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点的位置，有：</a:t>
                </a:r>
              </a:p>
              <a:p>
                <a:r>
                  <a:rPr lang="zh-CN" altLang="en-US" sz="1200" i="0" kern="1200">
                    <a:solidFill>
                      <a:schemeClr val="tx1"/>
                    </a:solidFill>
                    <a:latin typeface="Arial" panose="020B0604020202020204" pitchFamily="34" charset="0"/>
                    <a:ea typeface="微软雅黑" panose="020B0503020204020204" pitchFamily="34" charset="-122"/>
                    <a:cs typeface="+mn-cs"/>
                  </a:rPr>
                  <a:t>𝑒𝑉_𝐷=𝑒𝑉_𝐷"1"  </a:t>
                </a:r>
                <a:r>
                  <a:rPr lang="zh-CN" altLang="en-US" sz="1200" i="0" kern="1200">
                    <a:solidFill>
                      <a:schemeClr val="tx1"/>
                    </a:solidFill>
                    <a:latin typeface="Cambria Math" panose="02040503050406030204" pitchFamily="18" charset="0"/>
                    <a:ea typeface="微软雅黑" panose="020B0503020204020204" pitchFamily="34" charset="-122"/>
                    <a:cs typeface="+mn-cs"/>
                  </a:rPr>
                  <a:t>"+</a:t>
                </a:r>
                <a:r>
                  <a:rPr lang="zh-CN" altLang="en-US" sz="1200" i="0" kern="1200">
                    <a:solidFill>
                      <a:schemeClr val="tx1"/>
                    </a:solidFill>
                    <a:latin typeface="Arial" panose="020B0604020202020204" pitchFamily="34" charset="0"/>
                    <a:ea typeface="微软雅黑" panose="020B0503020204020204" pitchFamily="34" charset="-122"/>
                    <a:cs typeface="+mn-cs"/>
                  </a:rPr>
                  <a:t>" 𝑒𝑉_𝐷"2" </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与前面讲述的同质</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结相类似，</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O</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点的位置由异质结两侧掺杂浓度计算出的空间电荷区比例确定的，能带的弯曲同样是两段抛物线的形状。这里要注意，导带底的能带在界面出现间断，</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p</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区导带出现峡谷，</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区导带出现尖峰，峰谷差等于导带能级差。与同质</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结的分析相同，界面处结区的空间电荷区是载流子的耗尽区，载流子浓度接近本征载流子浓度，费米能级距离导带底和价带顶都比较远；随着离开界面的距离的增加，载流子浓度逐步趋向材料的掺杂浓度，</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P</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区价带顶与</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区导带底逐步接近</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E</a:t>
                </a:r>
                <a:r>
                  <a:rPr lang="en-US" altLang="zh-CN" sz="1200" i="1" kern="1200" baseline="-25000" dirty="0">
                    <a:solidFill>
                      <a:schemeClr val="tx1"/>
                    </a:solidFill>
                    <a:effectLst/>
                    <a:latin typeface="Arial" panose="020B0604020202020204" pitchFamily="34" charset="0"/>
                    <a:ea typeface="微软雅黑" panose="020B0503020204020204" pitchFamily="34" charset="-122"/>
                    <a:cs typeface="+mn-cs"/>
                  </a:rPr>
                  <a:t>F</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a:t>
                </a:r>
              </a:p>
              <a:p>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50</a:t>
            </a:fld>
            <a:endParaRPr lang="en-US" altLang="zh-CN"/>
          </a:p>
        </p:txBody>
      </p:sp>
    </p:spTree>
    <p:extLst>
      <p:ext uri="{BB962C8B-B14F-4D97-AF65-F5344CB8AC3E}">
        <p14:creationId xmlns:p14="http://schemas.microsoft.com/office/powerpoint/2010/main" val="6071858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0" i="0" u="none" strike="noStrike" kern="1200" cap="none" spc="0" normalizeH="0" baseline="0" noProof="0" dirty="0">
                <a:ln>
                  <a:noFill/>
                </a:ln>
                <a:solidFill>
                  <a:srgbClr val="000000"/>
                </a:solidFill>
                <a:effectLst/>
                <a:uLnTx/>
                <a:uFillTx/>
                <a:latin typeface="Times New Roman" pitchFamily="18" charset="0"/>
                <a:ea typeface="黑体" pitchFamily="49" charset="-122"/>
                <a:cs typeface="+mn-cs"/>
              </a:rPr>
              <a:t>此图是</a:t>
            </a:r>
            <a:r>
              <a:rPr kumimoji="1" lang="en-US" altLang="zh-CN" sz="1200" b="0" i="0" u="none" strike="noStrike" kern="1200" cap="none" spc="0" normalizeH="0" baseline="0" noProof="0" dirty="0" err="1">
                <a:ln>
                  <a:noFill/>
                </a:ln>
                <a:solidFill>
                  <a:srgbClr val="000000"/>
                </a:solidFill>
                <a:effectLst/>
                <a:uLnTx/>
                <a:uFillTx/>
                <a:latin typeface="Times New Roman" pitchFamily="18" charset="0"/>
                <a:ea typeface="黑体" pitchFamily="49" charset="-122"/>
                <a:cs typeface="+mn-cs"/>
              </a:rPr>
              <a:t>nP</a:t>
            </a:r>
            <a:r>
              <a:rPr kumimoji="1" lang="zh-CN" altLang="en-US" sz="1200" b="0" i="0" u="none" strike="noStrike" kern="1200" cap="none" spc="0" normalizeH="0" baseline="0" noProof="0" dirty="0">
                <a:ln>
                  <a:noFill/>
                </a:ln>
                <a:solidFill>
                  <a:srgbClr val="000000"/>
                </a:solidFill>
                <a:effectLst/>
                <a:uLnTx/>
                <a:uFillTx/>
                <a:latin typeface="Times New Roman" pitchFamily="18" charset="0"/>
                <a:ea typeface="黑体" pitchFamily="49" charset="-122"/>
                <a:cs typeface="+mn-cs"/>
              </a:rPr>
              <a:t>型异质结的能带。</a:t>
            </a:r>
          </a:p>
          <a:p>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51</a:t>
            </a:fld>
            <a:endParaRPr lang="en-US" altLang="zh-CN"/>
          </a:p>
        </p:txBody>
      </p:sp>
    </p:spTree>
    <p:extLst>
      <p:ext uri="{BB962C8B-B14F-4D97-AF65-F5344CB8AC3E}">
        <p14:creationId xmlns:p14="http://schemas.microsoft.com/office/powerpoint/2010/main" val="36756110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Arial" panose="020B0604020202020204" pitchFamily="34" charset="0"/>
                    <a:ea typeface="微软雅黑" panose="020B0503020204020204" pitchFamily="34" charset="-122"/>
                    <a:cs typeface="+mn-cs"/>
                  </a:rPr>
                  <a:t>定义</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总电流中电子电流与空穴电流的比例为注入比：</a:t>
                </a:r>
              </a:p>
              <a:p>
                <a:pPr/>
                <a14:m>
                  <m:oMathPara xmlns:m="http://schemas.openxmlformats.org/officeDocument/2006/math">
                    <m:oMathParaPr>
                      <m:jc m:val="centerGroup"/>
                    </m:oMathParaPr>
                    <m:oMath xmlns:m="http://schemas.openxmlformats.org/officeDocument/2006/math">
                      <m:f>
                        <m:f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fPr>
                        <m:num>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𝑗</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𝑗</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𝑝</m:t>
                              </m:r>
                            </m:sub>
                          </m:sSub>
                        </m:den>
                      </m:f>
                      <m:r>
                        <a:rPr lang="zh-CN" altLang="en-US" sz="1200" i="0" kern="1200">
                          <a:solidFill>
                            <a:schemeClr val="tx1"/>
                          </a:solidFill>
                          <a:latin typeface="Cambria Math" panose="02040503050406030204" pitchFamily="18" charset="0"/>
                          <a:ea typeface="微软雅黑" panose="020B0503020204020204" pitchFamily="34" charset="-122"/>
                          <a:cs typeface="+mn-cs"/>
                        </a:rPr>
                        <m:t>=</m:t>
                      </m:r>
                      <m:f>
                        <m:fPr>
                          <m:type m:val="lin"/>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f>
                            <m:f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𝐷</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sSubSup>
                                <m:sSub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𝑛</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𝑃</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𝐿</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den>
                          </m:f>
                        </m:num>
                        <m:den>
                          <m:f>
                            <m:f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𝐷</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𝑝</m:t>
                                  </m:r>
                                </m:sub>
                              </m:sSub>
                              <m:sSubSup>
                                <m:sSub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𝑝</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𝑁</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𝐿</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𝑝</m:t>
                                  </m:r>
                                </m:sub>
                              </m:sSub>
                            </m:den>
                          </m:f>
                        </m:den>
                      </m:f>
                      <m:r>
                        <a:rPr lang="zh-CN" altLang="en-US" sz="1200" i="0" kern="1200">
                          <a:solidFill>
                            <a:schemeClr val="tx1"/>
                          </a:solidFill>
                          <a:latin typeface="Cambria Math" panose="02040503050406030204" pitchFamily="18" charset="0"/>
                          <a:ea typeface="微软雅黑" panose="020B0503020204020204" pitchFamily="34" charset="-122"/>
                          <a:cs typeface="+mn-cs"/>
                        </a:rPr>
                        <m:t>=</m:t>
                      </m:r>
                      <m:f>
                        <m:f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𝐷</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𝐿</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𝑝</m:t>
                              </m:r>
                            </m:sub>
                          </m:sSub>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𝑁</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𝐷</m:t>
                              </m:r>
                            </m:sub>
                          </m:sSub>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𝐷</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𝑝</m:t>
                              </m:r>
                            </m:sub>
                          </m:sSub>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𝐿</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𝑁</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𝐴</m:t>
                              </m:r>
                            </m:sub>
                          </m:sSub>
                        </m:den>
                      </m:f>
                    </m:oMath>
                  </m:oMathPara>
                </a14:m>
                <a:endParaRPr lang="en-US" altLang="zh-CN" dirty="0"/>
              </a:p>
              <a:p>
                <a:endParaRPr lang="en-US" altLang="zh-CN" dirty="0"/>
              </a:p>
              <a:p>
                <a:pPr eaLnBrk="1" hangingPunct="1"/>
                <a:r>
                  <a:rPr lang="zh-CN" altLang="en-US" sz="2600" dirty="0">
                    <a:solidFill>
                      <a:schemeClr val="tx1"/>
                    </a:solidFill>
                    <a:ea typeface="微软雅黑" panose="020B0503020204020204" pitchFamily="34" charset="-122"/>
                  </a:rPr>
                  <a:t>要提高注入比，</a:t>
                </a:r>
                <a:r>
                  <a:rPr lang="zh-CN" altLang="en-US" sz="2400" dirty="0">
                    <a:solidFill>
                      <a:srgbClr val="663300"/>
                    </a:solidFill>
                    <a:ea typeface="微软雅黑" panose="020B0503020204020204" pitchFamily="34" charset="-122"/>
                  </a:rPr>
                  <a:t>同质结需要提高</a:t>
                </a:r>
                <a14:m>
                  <m:oMath xmlns:m="http://schemas.openxmlformats.org/officeDocument/2006/math">
                    <m:r>
                      <a:rPr lang="en-US" altLang="zh-CN" sz="2400" b="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en-US" sz="2400" dirty="0">
                    <a:solidFill>
                      <a:srgbClr val="663300"/>
                    </a:solidFill>
                    <a:ea typeface="微软雅黑" panose="020B0503020204020204" pitchFamily="34" charset="-122"/>
                  </a:rPr>
                  <a:t>型区的施主杂质浓度，使得进入</a:t>
                </a:r>
                <a14:m>
                  <m:oMath xmlns:m="http://schemas.openxmlformats.org/officeDocument/2006/math">
                    <m:r>
                      <a:rPr lang="en-US" altLang="zh-CN" sz="2400" b="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en-US" sz="2400" dirty="0">
                    <a:solidFill>
                      <a:srgbClr val="663300"/>
                    </a:solidFill>
                    <a:ea typeface="微软雅黑" panose="020B0503020204020204" pitchFamily="34" charset="-122"/>
                  </a:rPr>
                  <a:t>区的电子数更多。</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总电流中电子电流与空穴电流的比例定义为注入比：</a:t>
                </a:r>
              </a:p>
              <a:p>
                <a:r>
                  <a:rPr lang="zh-CN" altLang="en-US" sz="1200" i="0" kern="1200">
                    <a:solidFill>
                      <a:schemeClr val="tx1"/>
                    </a:solidFill>
                    <a:latin typeface="Arial" panose="020B0604020202020204" pitchFamily="34" charset="0"/>
                    <a:ea typeface="微软雅黑" panose="020B0503020204020204" pitchFamily="34" charset="-122"/>
                    <a:cs typeface="+mn-cs"/>
                  </a:rPr>
                  <a:t>𝑗_𝑛/𝑗_𝑝 =〖(𝐷_𝑛 𝑛_𝑃^0)/𝐿_𝑛 〗∕〖(𝐷_𝑝 𝑝_𝑁^0)/𝐿_𝑝 〗=(𝐷_𝑛 𝐿_𝑝 𝑁_𝐷)/(𝐷_𝑝 𝐿_𝑛 𝑁_𝐴 )</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52</a:t>
            </a:fld>
            <a:endParaRPr lang="en-US" altLang="zh-CN"/>
          </a:p>
        </p:txBody>
      </p:sp>
    </p:spTree>
    <p:extLst>
      <p:ext uri="{BB962C8B-B14F-4D97-AF65-F5344CB8AC3E}">
        <p14:creationId xmlns:p14="http://schemas.microsoft.com/office/powerpoint/2010/main" val="28577266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容易推导出，异质结在正向注入下的注入比为：</a:t>
                </a:r>
              </a:p>
              <a:p>
                <a:pPr/>
                <a14:m>
                  <m:oMathPara xmlns:m="http://schemas.openxmlformats.org/officeDocument/2006/math">
                    <m:oMathParaPr>
                      <m:jc m:val="centerGroup"/>
                    </m:oMathParaPr>
                    <m:oMath xmlns:m="http://schemas.openxmlformats.org/officeDocument/2006/math">
                      <m:f>
                        <m:f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fPr>
                        <m:num>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𝑗</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𝑗</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𝑝</m:t>
                              </m:r>
                            </m:sub>
                          </m:sSub>
                        </m:den>
                      </m:f>
                      <m:r>
                        <a:rPr lang="zh-CN" altLang="en-US" sz="1200" i="0" kern="1200">
                          <a:solidFill>
                            <a:schemeClr val="tx1"/>
                          </a:solidFill>
                          <a:latin typeface="Cambria Math" panose="02040503050406030204" pitchFamily="18" charset="0"/>
                          <a:ea typeface="微软雅黑" panose="020B0503020204020204" pitchFamily="34" charset="-122"/>
                          <a:cs typeface="+mn-cs"/>
                        </a:rPr>
                        <m:t>=</m:t>
                      </m:r>
                      <m:f>
                        <m:fPr>
                          <m:type m:val="lin"/>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f>
                            <m:f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𝐷</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sSubSup>
                                <m:sSub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𝑛</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𝑃</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𝐿</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den>
                          </m:f>
                        </m:num>
                        <m:den>
                          <m:f>
                            <m:f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𝐷</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𝑝</m:t>
                                  </m:r>
                                </m:sub>
                              </m:sSub>
                              <m:sSubSup>
                                <m:sSub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SupPr>
                                <m:e>
                                  <m:r>
                                    <a:rPr lang="zh-CN" altLang="en-US" sz="1200" i="1" kern="1200">
                                      <a:solidFill>
                                        <a:schemeClr val="tx1"/>
                                      </a:solidFill>
                                      <a:latin typeface="Cambria Math" panose="02040503050406030204" pitchFamily="18" charset="0"/>
                                      <a:ea typeface="微软雅黑" panose="020B0503020204020204" pitchFamily="34" charset="-122"/>
                                      <a:cs typeface="+mn-cs"/>
                                    </a:rPr>
                                    <m:t>𝑝</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𝑁</m:t>
                                  </m:r>
                                </m:sub>
                                <m:sup>
                                  <m:r>
                                    <a:rPr lang="zh-CN" altLang="en-US" sz="1200" i="0" kern="1200">
                                      <a:solidFill>
                                        <a:schemeClr val="tx1"/>
                                      </a:solidFill>
                                      <a:latin typeface="Cambria Math" panose="02040503050406030204" pitchFamily="18" charset="0"/>
                                      <a:ea typeface="微软雅黑" panose="020B0503020204020204" pitchFamily="34" charset="-122"/>
                                      <a:cs typeface="+mn-cs"/>
                                    </a:rPr>
                                    <m:t>0</m:t>
                                  </m:r>
                                </m:sup>
                              </m:sSubSup>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𝐿</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𝑝</m:t>
                                  </m:r>
                                </m:sub>
                              </m:sSub>
                            </m:den>
                          </m:f>
                        </m:den>
                      </m:f>
                      <m:r>
                        <a:rPr lang="zh-CN" altLang="en-US" sz="1200" i="0" kern="1200">
                          <a:solidFill>
                            <a:schemeClr val="tx1"/>
                          </a:solidFill>
                          <a:latin typeface="Cambria Math" panose="02040503050406030204" pitchFamily="18" charset="0"/>
                          <a:ea typeface="微软雅黑" panose="020B0503020204020204" pitchFamily="34" charset="-122"/>
                          <a:cs typeface="+mn-cs"/>
                        </a:rPr>
                        <m:t>=</m:t>
                      </m:r>
                      <m:f>
                        <m:f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𝐷</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𝐿</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𝑝</m:t>
                              </m:r>
                            </m:sub>
                          </m:sSub>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𝑁</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𝐷</m:t>
                              </m:r>
                            </m:sub>
                          </m:sSub>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𝐷</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𝑝</m:t>
                              </m:r>
                            </m:sub>
                          </m:sSub>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𝐿</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𝑁</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𝐴</m:t>
                              </m:r>
                            </m:sub>
                          </m:sSub>
                        </m:den>
                      </m:f>
                      <m:sSup>
                        <m:s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𝑒</m:t>
                          </m:r>
                        </m:e>
                        <m:sup>
                          <m:f>
                            <m:f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𝐸</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𝑔𝑁</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𝐸</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𝑔𝑃</m:t>
                                  </m:r>
                                </m:sub>
                              </m:sSub>
                            </m:num>
                            <m:den>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sub>
                              </m:sSub>
                              <m:r>
                                <a:rPr lang="zh-CN" altLang="en-US" sz="1200" i="1" kern="1200">
                                  <a:solidFill>
                                    <a:schemeClr val="tx1"/>
                                  </a:solidFill>
                                  <a:latin typeface="Cambria Math" panose="02040503050406030204" pitchFamily="18" charset="0"/>
                                  <a:ea typeface="微软雅黑" panose="020B0503020204020204" pitchFamily="34" charset="-122"/>
                                  <a:cs typeface="+mn-cs"/>
                                </a:rPr>
                                <m:t>𝑇</m:t>
                              </m:r>
                            </m:den>
                          </m:f>
                        </m:sup>
                      </m:sSup>
                    </m:oMath>
                  </m:oMathPara>
                </a14:m>
                <a:endParaRPr lang="en-US" altLang="zh-CN" dirty="0"/>
              </a:p>
              <a:p>
                <a:r>
                  <a:rPr lang="zh-CN" altLang="en-US" dirty="0"/>
                  <a:t>通过选择材料，获得不同的</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𝐸</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𝑔𝑁</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𝐸</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𝑔𝑃</m:t>
                        </m:r>
                      </m:sub>
                    </m:sSub>
                  </m:oMath>
                </a14:m>
                <a:r>
                  <a:rPr lang="zh-CN" altLang="en-US" dirty="0"/>
                  <a:t>，即可改变注入比。</a:t>
                </a:r>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容易推导出，异质结在正向注入下的注入比为：</a:t>
                </a:r>
              </a:p>
              <a:p>
                <a:r>
                  <a:rPr lang="zh-CN" altLang="en-US" sz="1200" i="0" kern="1200">
                    <a:solidFill>
                      <a:schemeClr val="tx1"/>
                    </a:solidFill>
                    <a:latin typeface="Arial" panose="020B0604020202020204" pitchFamily="34" charset="0"/>
                    <a:ea typeface="微软雅黑" panose="020B0503020204020204" pitchFamily="34" charset="-122"/>
                    <a:cs typeface="+mn-cs"/>
                  </a:rPr>
                  <a:t>𝑗_𝑛/𝑗_𝑝 =〖(𝐷_𝑛 𝑛_𝑃^0)/𝐿_𝑛 〗∕〖(𝐷_𝑝 𝑝_𝑁^0)/𝐿_𝑝 〗=(𝐷_𝑛 𝐿_𝑝 𝑁_𝐷)/(𝐷_𝑝 𝐿_𝑛 𝑁_𝐴 ) 𝑒^((𝐸_𝑔𝑁−𝐸_𝑔𝑃)/(𝑘_𝐵 𝑇))</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53</a:t>
            </a:fld>
            <a:endParaRPr lang="en-US" altLang="zh-CN"/>
          </a:p>
        </p:txBody>
      </p:sp>
    </p:spTree>
    <p:extLst>
      <p:ext uri="{BB962C8B-B14F-4D97-AF65-F5344CB8AC3E}">
        <p14:creationId xmlns:p14="http://schemas.microsoft.com/office/powerpoint/2010/main" val="13695191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我们来看由</a:t>
            </a:r>
            <a:r>
              <a:rPr lang="en-US" altLang="zh-CN" dirty="0" err="1"/>
              <a:t>AlGaAs</a:t>
            </a:r>
            <a:r>
              <a:rPr lang="zh-CN" altLang="en-US" dirty="0"/>
              <a:t>和</a:t>
            </a:r>
            <a:r>
              <a:rPr lang="en-US" altLang="zh-CN" dirty="0"/>
              <a:t>GaAs</a:t>
            </a:r>
            <a:r>
              <a:rPr lang="zh-CN" altLang="en-US" dirty="0"/>
              <a:t>组成的异质结。如果在宽禁带的</a:t>
            </a:r>
            <a:r>
              <a:rPr lang="en-US" altLang="zh-CN" dirty="0" err="1"/>
              <a:t>AlGaAs</a:t>
            </a:r>
            <a:r>
              <a:rPr lang="zh-CN" altLang="en-US" dirty="0"/>
              <a:t>中掺以施主杂质，</a:t>
            </a:r>
            <a:r>
              <a:rPr lang="en-US" altLang="zh-CN" dirty="0"/>
              <a:t>GaAs</a:t>
            </a:r>
            <a:r>
              <a:rPr lang="zh-CN" altLang="en-US" dirty="0"/>
              <a:t>材料不掺杂，在形成异质结时，电子将从</a:t>
            </a:r>
            <a:r>
              <a:rPr lang="en-US" altLang="zh-CN" dirty="0" err="1"/>
              <a:t>AlGaAs</a:t>
            </a:r>
            <a:r>
              <a:rPr lang="zh-CN" altLang="en-US" dirty="0"/>
              <a:t>转移到</a:t>
            </a:r>
            <a:r>
              <a:rPr lang="en-US" altLang="zh-CN" dirty="0"/>
              <a:t>GaAs</a:t>
            </a:r>
            <a:r>
              <a:rPr lang="zh-CN" altLang="en-US" dirty="0"/>
              <a:t>，在</a:t>
            </a:r>
            <a:r>
              <a:rPr lang="en-US" altLang="zh-CN" dirty="0" err="1"/>
              <a:t>AlGaAs</a:t>
            </a:r>
            <a:r>
              <a:rPr lang="zh-CN" altLang="en-US" dirty="0"/>
              <a:t>一侧形成耗尽层，</a:t>
            </a:r>
            <a:r>
              <a:rPr lang="en-US" altLang="zh-CN" dirty="0"/>
              <a:t>GaAs</a:t>
            </a:r>
            <a:r>
              <a:rPr lang="zh-CN" altLang="en-US" dirty="0"/>
              <a:t>一侧有电子积累，构成一种空间调制掺杂异质结，如图所示。</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54</a:t>
            </a:fld>
            <a:endParaRPr lang="en-US" altLang="zh-CN"/>
          </a:p>
        </p:txBody>
      </p:sp>
    </p:spTree>
    <p:extLst>
      <p:ext uri="{BB962C8B-B14F-4D97-AF65-F5344CB8AC3E}">
        <p14:creationId xmlns:p14="http://schemas.microsoft.com/office/powerpoint/2010/main" val="32909538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在调制掺杂异质结中，电子被限制在很窄的势阱中，真实空间的尺度只有</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10nm</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左右。在垂直界面的方向，电子运动是量子化的，平行界面的方向，电子运动是自由的，属于一种二维电子气。在</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GaAs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中的电子可以形成很高的电子浓度，而由于</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GaAs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是不掺杂的，所以在电子所在的区域内不含有电离施主杂质，于是实现了一种电子与电离施主在空间上的分离，电子受电离杂质散射几率减弱，可以很大程度上提高电子的迁移率。</a:t>
            </a:r>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55</a:t>
            </a:fld>
            <a:endParaRPr lang="en-US" altLang="zh-CN"/>
          </a:p>
        </p:txBody>
      </p:sp>
    </p:spTree>
    <p:extLst>
      <p:ext uri="{BB962C8B-B14F-4D97-AF65-F5344CB8AC3E}">
        <p14:creationId xmlns:p14="http://schemas.microsoft.com/office/powerpoint/2010/main" val="7688654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本节讲</a:t>
            </a:r>
            <a:r>
              <a:rPr kumimoji="0" lang="zh-CN"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金属</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半导体结。</a:t>
            </a:r>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56</a:t>
            </a:fld>
            <a:endParaRPr lang="en-US" altLang="zh-CN"/>
          </a:p>
        </p:txBody>
      </p:sp>
    </p:spTree>
    <p:extLst>
      <p:ext uri="{BB962C8B-B14F-4D97-AF65-F5344CB8AC3E}">
        <p14:creationId xmlns:p14="http://schemas.microsoft.com/office/powerpoint/2010/main" val="22816321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金属和半导体接触的界面也可以形成</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1938</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年，德国物理学家肖特基（</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Walter </a:t>
            </a:r>
            <a:r>
              <a:rPr lang="en-US" altLang="zh-CN" sz="1200" kern="1200" dirty="0" err="1">
                <a:solidFill>
                  <a:schemeClr val="tx1"/>
                </a:solidFill>
                <a:effectLst/>
                <a:latin typeface="Arial" panose="020B0604020202020204" pitchFamily="34" charset="0"/>
                <a:ea typeface="微软雅黑" panose="020B0503020204020204" pitchFamily="34" charset="-122"/>
                <a:cs typeface="+mn-cs"/>
              </a:rPr>
              <a:t>Schottly</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）发展了一套理论，以解释金属</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半导体结。金属和半导体表面轻触形成了最早的半导体器件——肖特基二极管。</a:t>
            </a:r>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57</a:t>
            </a:fld>
            <a:endParaRPr lang="en-US" altLang="zh-CN"/>
          </a:p>
        </p:txBody>
      </p:sp>
    </p:spTree>
    <p:extLst>
      <p:ext uri="{BB962C8B-B14F-4D97-AF65-F5344CB8AC3E}">
        <p14:creationId xmlns:p14="http://schemas.microsoft.com/office/powerpoint/2010/main" val="40330102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肖特基二极管不容易制作，且可靠性差。但是肖特基提出的分析金属</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半导体结的理论，成为分析金属与半导体接触特性的重要基础。实际的</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IC</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电路有成百万、上亿个导线和有源器件的接触点，肖特基的关于分析金属</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半导体结的理论对这些接触点的设计起到非常重要的作用。金属</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半导体有三种不同的接触形式：</a:t>
            </a:r>
          </a:p>
          <a:p>
            <a:pPr lvl="0"/>
            <a:r>
              <a:rPr lang="zh-CN" altLang="zh-CN" sz="1200" kern="1200" dirty="0">
                <a:solidFill>
                  <a:schemeClr val="tx1"/>
                </a:solidFill>
                <a:effectLst/>
                <a:latin typeface="Arial" panose="020B0604020202020204" pitchFamily="34" charset="0"/>
                <a:ea typeface="微软雅黑" panose="020B0503020204020204" pitchFamily="34" charset="-122"/>
                <a:cs typeface="+mn-cs"/>
              </a:rPr>
              <a:t>肖特基势垒（</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Schottky Barrier</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）（与</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结相似）</a:t>
            </a:r>
          </a:p>
          <a:p>
            <a:pPr lvl="0"/>
            <a:r>
              <a:rPr lang="zh-CN" altLang="zh-CN" sz="1200" kern="1200" dirty="0">
                <a:solidFill>
                  <a:schemeClr val="tx1"/>
                </a:solidFill>
                <a:effectLst/>
                <a:latin typeface="Arial" panose="020B0604020202020204" pitchFamily="34" charset="0"/>
                <a:ea typeface="微软雅黑" panose="020B0503020204020204" pitchFamily="34" charset="-122"/>
                <a:cs typeface="+mn-cs"/>
              </a:rPr>
              <a:t>欧姆接触</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Ohmic Contact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）（与电阻相似）</a:t>
            </a:r>
          </a:p>
          <a:p>
            <a:pPr lvl="0"/>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接触</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Metal-Oxide-Semiconductor</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a:t>
            </a:r>
          </a:p>
          <a:p>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58</a:t>
            </a:fld>
            <a:endParaRPr lang="en-US" altLang="zh-CN"/>
          </a:p>
        </p:txBody>
      </p:sp>
    </p:spTree>
    <p:extLst>
      <p:ext uri="{BB962C8B-B14F-4D97-AF65-F5344CB8AC3E}">
        <p14:creationId xmlns:p14="http://schemas.microsoft.com/office/powerpoint/2010/main" val="41372083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不同材料的功函数不同</a:t>
                </a:r>
                <a:r>
                  <a:rPr lang="zh-CN" altLang="en-US" sz="1200" kern="1200" dirty="0">
                    <a:solidFill>
                      <a:schemeClr val="tx1"/>
                    </a:solidFill>
                    <a:effectLst/>
                    <a:latin typeface="Arial" panose="020B0604020202020204" pitchFamily="34" charset="0"/>
                    <a:ea typeface="微软雅黑" panose="020B0503020204020204" pitchFamily="34" charset="-122"/>
                    <a:cs typeface="+mn-cs"/>
                  </a:rPr>
                  <a:t>。</a:t>
                </a:r>
                <a:endParaRPr lang="en-US" altLang="zh-CN" sz="1200" kern="1200" dirty="0">
                  <a:solidFill>
                    <a:schemeClr val="tx1"/>
                  </a:solidFill>
                  <a:effectLst/>
                  <a:latin typeface="Arial" panose="020B0604020202020204" pitchFamily="34" charset="0"/>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dirty="0">
                    <a:solidFill>
                      <a:srgbClr val="CC0000"/>
                    </a:solidFill>
                    <a:ea typeface="微软雅黑" panose="020B0503020204020204" pitchFamily="34" charset="-122"/>
                  </a:rPr>
                  <a:t>金属与</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𝑁</m:t>
                    </m:r>
                  </m:oMath>
                </a14:m>
                <a:r>
                  <a:rPr kumimoji="1" lang="zh-CN" altLang="en-US" sz="1200" dirty="0">
                    <a:solidFill>
                      <a:srgbClr val="CC0000"/>
                    </a:solidFill>
                    <a:ea typeface="微软雅黑" panose="020B0503020204020204" pitchFamily="34" charset="-122"/>
                  </a:rPr>
                  <a:t>型半导体接触，要形成肖特基结，要求</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金属的功函数大于半导体的功函数。</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不同材料的功函数不同</a:t>
                </a:r>
                <a:r>
                  <a:rPr lang="zh-CN" altLang="en-US" sz="1200" kern="1200" dirty="0">
                    <a:solidFill>
                      <a:schemeClr val="tx1"/>
                    </a:solidFill>
                    <a:effectLst/>
                    <a:latin typeface="Arial" panose="020B0604020202020204" pitchFamily="34" charset="0"/>
                    <a:ea typeface="微软雅黑" panose="020B0503020204020204" pitchFamily="34" charset="-122"/>
                    <a:cs typeface="+mn-cs"/>
                  </a:rPr>
                  <a:t>。</a:t>
                </a:r>
                <a:endParaRPr lang="en-US" altLang="zh-CN" sz="1200" kern="1200" dirty="0">
                  <a:solidFill>
                    <a:schemeClr val="tx1"/>
                  </a:solidFill>
                  <a:effectLst/>
                  <a:latin typeface="Arial" panose="020B0604020202020204" pitchFamily="34" charset="0"/>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dirty="0">
                    <a:solidFill>
                      <a:srgbClr val="CC0000"/>
                    </a:solidFill>
                    <a:ea typeface="微软雅黑" panose="020B0503020204020204" pitchFamily="34" charset="-122"/>
                  </a:rPr>
                  <a:t>金属与</a:t>
                </a:r>
                <a:r>
                  <a:rPr lang="zh-CN" altLang="en-US" sz="1200" i="0" kern="1200">
                    <a:solidFill>
                      <a:schemeClr val="tx1"/>
                    </a:solidFill>
                    <a:latin typeface="Cambria Math" panose="02040503050406030204" pitchFamily="18" charset="0"/>
                    <a:ea typeface="微软雅黑" panose="020B0503020204020204" pitchFamily="34" charset="-122"/>
                    <a:cs typeface="+mn-cs"/>
                  </a:rPr>
                  <a:t>𝑁</a:t>
                </a:r>
                <a:r>
                  <a:rPr kumimoji="1" lang="zh-CN" altLang="en-US" sz="1200" dirty="0">
                    <a:solidFill>
                      <a:srgbClr val="CC0000"/>
                    </a:solidFill>
                    <a:ea typeface="微软雅黑" panose="020B0503020204020204" pitchFamily="34" charset="-122"/>
                  </a:rPr>
                  <a:t>型半导体接触，要形成肖特基结，要求</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金属的功函数大于半导体的功函数。</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59</a:t>
            </a:fld>
            <a:endParaRPr lang="en-US" altLang="zh-CN"/>
          </a:p>
        </p:txBody>
      </p:sp>
    </p:spTree>
    <p:extLst>
      <p:ext uri="{BB962C8B-B14F-4D97-AF65-F5344CB8AC3E}">
        <p14:creationId xmlns:p14="http://schemas.microsoft.com/office/powerpoint/2010/main" val="2438203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dirty="0">
                <a:effectLst/>
                <a:latin typeface="Symbol" panose="05050102010706020507" pitchFamily="18" charset="2"/>
                <a:ea typeface="宋体" panose="02010600030101010101" pitchFamily="2" charset="-122"/>
                <a:cs typeface="Times New Roman" panose="02020603050405020304" pitchFamily="18" charset="0"/>
              </a:rPr>
              <a:t>真空</a:t>
            </a:r>
            <a:r>
              <a:rPr lang="zh-CN" altLang="en-US" sz="1200" dirty="0">
                <a:effectLst/>
                <a:latin typeface="Symbol" panose="05050102010706020507" pitchFamily="18" charset="2"/>
                <a:ea typeface="宋体" panose="02010600030101010101" pitchFamily="2" charset="-122"/>
                <a:cs typeface="Times New Roman" panose="02020603050405020304" pitchFamily="18" charset="0"/>
              </a:rPr>
              <a:t>能级是指，</a:t>
            </a:r>
            <a:r>
              <a:rPr lang="zh-CN" altLang="en-US" sz="1200" dirty="0">
                <a:solidFill>
                  <a:srgbClr val="CC0000"/>
                </a:solidFill>
                <a:ea typeface="微软雅黑" panose="020B0503020204020204" pitchFamily="34" charset="-122"/>
                <a:cs typeface="Times New Roman" panose="02020603050405020304" pitchFamily="18" charset="0"/>
              </a:rPr>
              <a:t>电子达到该能级时完全自由而不受核的作用。 </a:t>
            </a:r>
          </a:p>
          <a:p>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6</a:t>
            </a:fld>
            <a:endParaRPr lang="en-US" altLang="zh-CN"/>
          </a:p>
        </p:txBody>
      </p:sp>
    </p:spTree>
    <p:extLst>
      <p:ext uri="{BB962C8B-B14F-4D97-AF65-F5344CB8AC3E}">
        <p14:creationId xmlns:p14="http://schemas.microsoft.com/office/powerpoint/2010/main" val="21685168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热平衡下，</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型半导体中的电子流向能量更低的金属，带正电荷的施主离子留下，形成一个空间电荷区（耗尽区），</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热平衡下，</a:t>
                </a:r>
                <a:r>
                  <a:rPr lang="zh-CN" altLang="en-US" sz="1200" i="0" kern="1200">
                    <a:solidFill>
                      <a:schemeClr val="tx1"/>
                    </a:solidFill>
                    <a:latin typeface="Arial" panose="020B0604020202020204" pitchFamily="34" charset="0"/>
                    <a:ea typeface="微软雅黑" panose="020B0503020204020204" pitchFamily="34" charset="-122"/>
                    <a:cs typeface="+mn-cs"/>
                  </a:rPr>
                  <a:t>𝑁</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型半导体中的电子流向能量更低的金属，带正电荷的施主离子留下，形成一个空间电荷区（耗尽区），</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60</a:t>
            </a:fld>
            <a:endParaRPr lang="en-US" altLang="zh-CN"/>
          </a:p>
        </p:txBody>
      </p:sp>
    </p:spTree>
    <p:extLst>
      <p:ext uri="{BB962C8B-B14F-4D97-AF65-F5344CB8AC3E}">
        <p14:creationId xmlns:p14="http://schemas.microsoft.com/office/powerpoint/2010/main" val="20911341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在金属一侧的肖特基势垒：</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𝜙</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r>
                          <a:rPr lang="zh-CN" altLang="en-US" sz="1200" i="0" kern="1200">
                            <a:solidFill>
                              <a:schemeClr val="tx1"/>
                            </a:solidFill>
                            <a:latin typeface="Cambria Math" panose="02040503050406030204" pitchFamily="18" charset="0"/>
                            <a:ea typeface="微软雅黑" panose="020B0503020204020204" pitchFamily="34" charset="-122"/>
                            <a:cs typeface="+mn-cs"/>
                          </a:rPr>
                          <m:t>0</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d>
                      <m:d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dPr>
                      <m:e>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𝜙</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𝑚</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r>
                          <a:rPr lang="zh-CN" altLang="en-US" sz="1200" i="1" kern="1200">
                            <a:solidFill>
                              <a:schemeClr val="tx1"/>
                            </a:solidFill>
                            <a:latin typeface="Cambria Math" panose="02040503050406030204" pitchFamily="18" charset="0"/>
                            <a:ea typeface="微软雅黑" panose="020B0503020204020204" pitchFamily="34" charset="-122"/>
                            <a:cs typeface="+mn-cs"/>
                          </a:rPr>
                          <m:t>𝜒</m:t>
                        </m:r>
                      </m:e>
                    </m:d>
                  </m:oMath>
                </a14:m>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在金属一侧的肖特基势垒：</a:t>
                </a:r>
                <a:r>
                  <a:rPr lang="zh-CN" altLang="en-US" sz="1200" i="0" kern="1200">
                    <a:solidFill>
                      <a:schemeClr val="tx1"/>
                    </a:solidFill>
                    <a:latin typeface="Arial" panose="020B0604020202020204" pitchFamily="34" charset="0"/>
                    <a:ea typeface="微软雅黑" panose="020B0503020204020204" pitchFamily="34" charset="-122"/>
                    <a:cs typeface="+mn-cs"/>
                  </a:rPr>
                  <a:t>𝜙_𝐵0=(𝜙_𝑚−𝜒)</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61</a:t>
            </a:fld>
            <a:endParaRPr lang="en-US" altLang="zh-CN"/>
          </a:p>
        </p:txBody>
      </p:sp>
    </p:spTree>
    <p:extLst>
      <p:ext uri="{BB962C8B-B14F-4D97-AF65-F5344CB8AC3E}">
        <p14:creationId xmlns:p14="http://schemas.microsoft.com/office/powerpoint/2010/main" val="8725027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该势垒阻止金属里的电子向半导体运动，而半导体一侧也形成势垒：</a:t>
                </a:r>
              </a:p>
              <a:p>
                <a:pPr/>
                <a14:m>
                  <m:oMathPara xmlns:m="http://schemas.openxmlformats.org/officeDocument/2006/math">
                    <m:oMathParaPr>
                      <m:jc m:val="centerGroup"/>
                    </m:oMathParaPr>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𝑉</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𝑏𝑖</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d>
                        <m:d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dPr>
                        <m:e>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𝜑</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r>
                                <a:rPr lang="zh-CN" altLang="en-US" sz="1200" i="0" kern="1200">
                                  <a:solidFill>
                                    <a:schemeClr val="tx1"/>
                                  </a:solidFill>
                                  <a:latin typeface="Cambria Math" panose="02040503050406030204" pitchFamily="18" charset="0"/>
                                  <a:ea typeface="微软雅黑" panose="020B0503020204020204" pitchFamily="34" charset="-122"/>
                                  <a:cs typeface="+mn-cs"/>
                                </a:rPr>
                                <m:t>0</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𝜑</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𝑛</m:t>
                              </m:r>
                            </m:sub>
                          </m:sSub>
                        </m:e>
                      </m:d>
                    </m:oMath>
                  </m:oMathPara>
                </a14:m>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这个势垒则是阻止半导体中导带电子向金属运动。</a:t>
                </a:r>
                <a:r>
                  <a:rPr lang="en-US" altLang="zh-CN" sz="1200" b="1" kern="1200" dirty="0">
                    <a:solidFill>
                      <a:schemeClr val="tx1"/>
                    </a:solidFill>
                    <a:effectLst/>
                    <a:latin typeface="Arial" panose="020B0604020202020204" pitchFamily="34" charset="0"/>
                    <a:ea typeface="微软雅黑" panose="020B0503020204020204" pitchFamily="34" charset="-122"/>
                    <a:cs typeface="+mn-cs"/>
                  </a:rPr>
                  <a:t>  </a:t>
                </a:r>
                <a:endParaRPr lang="zh-CN" altLang="zh-CN" sz="1200" kern="1200" dirty="0">
                  <a:solidFill>
                    <a:schemeClr val="tx1"/>
                  </a:solidFill>
                  <a:effectLst/>
                  <a:latin typeface="Arial" panose="020B0604020202020204" pitchFamily="34" charset="0"/>
                  <a:ea typeface="微软雅黑" panose="020B0503020204020204" pitchFamily="34"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该势垒阻止金属里的电子向半导体运动，而半导体一侧也形成势垒：</a:t>
                </a:r>
              </a:p>
              <a:p>
                <a:r>
                  <a:rPr lang="zh-CN" altLang="en-US" sz="1200" i="0" kern="1200">
                    <a:solidFill>
                      <a:schemeClr val="tx1"/>
                    </a:solidFill>
                    <a:latin typeface="Arial" panose="020B0604020202020204" pitchFamily="34" charset="0"/>
                    <a:ea typeface="微软雅黑" panose="020B0503020204020204" pitchFamily="34" charset="-122"/>
                    <a:cs typeface="+mn-cs"/>
                  </a:rPr>
                  <a:t>𝑉_𝑏𝑖=(𝜑_𝐵0−𝜑_𝑛 )</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这个势垒则是阻止半导体中导带电子向金属运动。</a:t>
                </a:r>
                <a:r>
                  <a:rPr lang="en-US" altLang="zh-CN" sz="1200" b="1" kern="1200" dirty="0">
                    <a:solidFill>
                      <a:schemeClr val="tx1"/>
                    </a:solidFill>
                    <a:effectLst/>
                    <a:latin typeface="Arial" panose="020B0604020202020204" pitchFamily="34" charset="0"/>
                    <a:ea typeface="微软雅黑" panose="020B0503020204020204" pitchFamily="34" charset="-122"/>
                    <a:cs typeface="+mn-cs"/>
                  </a:rPr>
                  <a:t>  </a:t>
                </a:r>
                <a:endParaRPr lang="zh-CN" altLang="zh-CN" sz="1200" kern="1200" dirty="0">
                  <a:solidFill>
                    <a:schemeClr val="tx1"/>
                  </a:solidFill>
                  <a:effectLst/>
                  <a:latin typeface="Arial" panose="020B0604020202020204" pitchFamily="34" charset="0"/>
                  <a:ea typeface="微软雅黑" panose="020B0503020204020204" pitchFamily="34" charset="-122"/>
                  <a:cs typeface="+mn-cs"/>
                </a:endParaRPr>
              </a:p>
              <a:p>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62</a:t>
            </a:fld>
            <a:endParaRPr lang="en-US" altLang="zh-CN"/>
          </a:p>
        </p:txBody>
      </p:sp>
    </p:spTree>
    <p:extLst>
      <p:ext uri="{BB962C8B-B14F-4D97-AF65-F5344CB8AC3E}">
        <p14:creationId xmlns:p14="http://schemas.microsoft.com/office/powerpoint/2010/main" val="8050215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金属接负电压，半导体接正电压</a:t>
            </a:r>
            <a:r>
              <a:rPr lang="zh-CN" altLang="en-US" sz="1200" kern="1200" dirty="0">
                <a:solidFill>
                  <a:schemeClr val="tx1"/>
                </a:solidFill>
                <a:effectLst/>
                <a:latin typeface="Arial" panose="020B0604020202020204" pitchFamily="34" charset="0"/>
                <a:ea typeface="微软雅黑" panose="020B0503020204020204" pitchFamily="34" charset="-122"/>
                <a:cs typeface="+mn-cs"/>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这时半导体到金属的势垒高度增加，金属的功函数</a:t>
            </a:r>
            <a:r>
              <a:rPr lang="en-US" altLang="zh-CN" sz="1200" i="1" kern="1200" dirty="0">
                <a:solidFill>
                  <a:schemeClr val="tx1"/>
                </a:solidFill>
                <a:effectLst/>
                <a:latin typeface="Arial" panose="020B0604020202020204" pitchFamily="34" charset="0"/>
                <a:ea typeface="微软雅黑" panose="020B0503020204020204" pitchFamily="34" charset="-122"/>
                <a:cs typeface="+mn-cs"/>
                <a:sym typeface="Symbol" panose="05050102010706020507" pitchFamily="18" charset="2"/>
              </a:rPr>
              <a:t></a:t>
            </a:r>
            <a:r>
              <a:rPr lang="en-US" altLang="zh-CN" sz="1200" i="1" kern="1200" baseline="-25000" dirty="0">
                <a:solidFill>
                  <a:schemeClr val="tx1"/>
                </a:solidFill>
                <a:effectLst/>
                <a:latin typeface="Arial" panose="020B0604020202020204" pitchFamily="34" charset="0"/>
                <a:ea typeface="微软雅黑" panose="020B0503020204020204" pitchFamily="34" charset="-122"/>
                <a:cs typeface="+mn-cs"/>
              </a:rPr>
              <a:t>B</a:t>
            </a:r>
            <a:r>
              <a:rPr lang="en-US" altLang="zh-CN" sz="1200" kern="1200" baseline="-25000" dirty="0">
                <a:solidFill>
                  <a:schemeClr val="tx1"/>
                </a:solidFill>
                <a:effectLst/>
                <a:latin typeface="Arial" panose="020B0604020202020204" pitchFamily="34" charset="0"/>
                <a:ea typeface="微软雅黑" panose="020B0503020204020204" pitchFamily="34" charset="-122"/>
                <a:cs typeface="+mn-cs"/>
              </a:rPr>
              <a:t>0</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不变，电子从金属流向半导体需要越过势垒</a:t>
            </a:r>
            <a:r>
              <a:rPr lang="en-US" altLang="zh-CN" sz="1200" i="1" kern="1200" dirty="0">
                <a:solidFill>
                  <a:schemeClr val="tx1"/>
                </a:solidFill>
                <a:effectLst/>
                <a:latin typeface="Arial" panose="020B0604020202020204" pitchFamily="34" charset="0"/>
                <a:ea typeface="微软雅黑" panose="020B0503020204020204" pitchFamily="34" charset="-122"/>
                <a:cs typeface="+mn-cs"/>
                <a:sym typeface="Symbol" panose="05050102010706020507" pitchFamily="18" charset="2"/>
              </a:rPr>
              <a:t></a:t>
            </a:r>
            <a:r>
              <a:rPr lang="en-US" altLang="zh-CN" sz="1200" i="1" kern="1200" baseline="-25000" dirty="0">
                <a:solidFill>
                  <a:schemeClr val="tx1"/>
                </a:solidFill>
                <a:effectLst/>
                <a:latin typeface="Arial" panose="020B0604020202020204" pitchFamily="34" charset="0"/>
                <a:ea typeface="微软雅黑" panose="020B0503020204020204" pitchFamily="34" charset="-122"/>
                <a:cs typeface="+mn-cs"/>
              </a:rPr>
              <a:t>B</a:t>
            </a:r>
            <a:r>
              <a:rPr lang="en-US" altLang="zh-CN" sz="1200" kern="1200" baseline="-25000" dirty="0">
                <a:solidFill>
                  <a:schemeClr val="tx1"/>
                </a:solidFill>
                <a:effectLst/>
                <a:latin typeface="Arial" panose="020B0604020202020204" pitchFamily="34" charset="0"/>
                <a:ea typeface="微软雅黑" panose="020B0503020204020204" pitchFamily="34" charset="-122"/>
                <a:cs typeface="+mn-cs"/>
              </a:rPr>
              <a:t>0</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a:t>
            </a:r>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63</a:t>
            </a:fld>
            <a:endParaRPr lang="en-US" altLang="zh-CN"/>
          </a:p>
        </p:txBody>
      </p:sp>
    </p:spTree>
    <p:extLst>
      <p:ext uri="{BB962C8B-B14F-4D97-AF65-F5344CB8AC3E}">
        <p14:creationId xmlns:p14="http://schemas.microsoft.com/office/powerpoint/2010/main" val="23936715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金属接正电压，半导体接负电压</a:t>
                </a:r>
                <a:r>
                  <a:rPr lang="zh-CN" altLang="en-US" sz="1200" kern="1200" dirty="0">
                    <a:solidFill>
                      <a:schemeClr val="tx1"/>
                    </a:solidFill>
                    <a:effectLst/>
                    <a:latin typeface="Arial" panose="020B0604020202020204" pitchFamily="34" charset="0"/>
                    <a:ea typeface="微软雅黑" panose="020B0503020204020204" pitchFamily="34" charset="-122"/>
                    <a:cs typeface="+mn-cs"/>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这时半导体到金属的势垒高度减小，电子很容易从半导体流向金属。</a:t>
                </a:r>
                <a:endParaRPr lang="en-US" altLang="zh-CN" sz="1200" kern="1200" dirty="0">
                  <a:solidFill>
                    <a:schemeClr val="tx1"/>
                  </a:solidFill>
                  <a:effectLst/>
                  <a:latin typeface="Arial" panose="020B0604020202020204" pitchFamily="34" charset="0"/>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Arial" panose="020B0604020202020204" pitchFamily="34" charset="0"/>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dirty="0">
                    <a:solidFill>
                      <a:schemeClr val="tx1"/>
                    </a:solidFill>
                    <a:ea typeface="微软雅黑" panose="020B0503020204020204" pitchFamily="34" charset="-122"/>
                  </a:rPr>
                  <a:t>类似的分析可知，金属与</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𝑃</m:t>
                    </m:r>
                  </m:oMath>
                </a14:m>
                <a:r>
                  <a:rPr kumimoji="1" lang="zh-CN" altLang="en-US" sz="1200" dirty="0">
                    <a:solidFill>
                      <a:schemeClr val="tx1"/>
                    </a:solidFill>
                    <a:ea typeface="微软雅黑" panose="020B0503020204020204" pitchFamily="34" charset="-122"/>
                  </a:rPr>
                  <a:t>型半导体接触形成肖特基结的条件则是</a:t>
                </a:r>
                <a:r>
                  <a:rPr kumimoji="1" lang="zh-CN" altLang="en-US" sz="1200" dirty="0">
                    <a:solidFill>
                      <a:srgbClr val="CC0000"/>
                    </a:solidFill>
                    <a:ea typeface="微软雅黑" panose="020B0503020204020204" pitchFamily="34" charset="-122"/>
                  </a:rPr>
                  <a:t>要求</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金属的功函数</a:t>
                </a:r>
                <a:r>
                  <a:rPr lang="zh-CN" altLang="en-US" sz="1200" kern="1200" dirty="0">
                    <a:solidFill>
                      <a:schemeClr val="tx1"/>
                    </a:solidFill>
                    <a:effectLst/>
                    <a:latin typeface="Arial" panose="020B0604020202020204" pitchFamily="34" charset="0"/>
                    <a:ea typeface="微软雅黑" panose="020B0503020204020204" pitchFamily="34" charset="-122"/>
                    <a:cs typeface="+mn-cs"/>
                  </a:rPr>
                  <a:t>小</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于半导体的功函数。</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金属接正电压，半导体接负电压</a:t>
                </a:r>
                <a:r>
                  <a:rPr lang="zh-CN" altLang="en-US" sz="1200" kern="1200" dirty="0">
                    <a:solidFill>
                      <a:schemeClr val="tx1"/>
                    </a:solidFill>
                    <a:effectLst/>
                    <a:latin typeface="Arial" panose="020B0604020202020204" pitchFamily="34" charset="0"/>
                    <a:ea typeface="微软雅黑" panose="020B0503020204020204" pitchFamily="34" charset="-122"/>
                    <a:cs typeface="+mn-cs"/>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这时半导体到金属的势垒高度减小，电子很容易从半导体流向金属。</a:t>
                </a:r>
                <a:endParaRPr lang="en-US" altLang="zh-CN" sz="1200" kern="1200" dirty="0">
                  <a:solidFill>
                    <a:schemeClr val="tx1"/>
                  </a:solidFill>
                  <a:effectLst/>
                  <a:latin typeface="Arial" panose="020B0604020202020204" pitchFamily="34" charset="0"/>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Arial" panose="020B0604020202020204" pitchFamily="34" charset="0"/>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dirty="0">
                    <a:solidFill>
                      <a:schemeClr val="tx1"/>
                    </a:solidFill>
                    <a:ea typeface="微软雅黑" panose="020B0503020204020204" pitchFamily="34" charset="-122"/>
                  </a:rPr>
                  <a:t>类似的分析可知，金属与</a:t>
                </a:r>
                <a:r>
                  <a:rPr lang="en-US" altLang="zh-CN" sz="1200" b="0" i="0" kern="1200">
                    <a:solidFill>
                      <a:schemeClr val="tx1"/>
                    </a:solidFill>
                    <a:latin typeface="Cambria Math" panose="02040503050406030204" pitchFamily="18" charset="0"/>
                    <a:ea typeface="微软雅黑" panose="020B0503020204020204" pitchFamily="34" charset="-122"/>
                    <a:cs typeface="+mn-cs"/>
                  </a:rPr>
                  <a:t>𝑃</a:t>
                </a:r>
                <a:r>
                  <a:rPr kumimoji="1" lang="zh-CN" altLang="en-US" sz="1200" dirty="0">
                    <a:solidFill>
                      <a:schemeClr val="tx1"/>
                    </a:solidFill>
                    <a:ea typeface="微软雅黑" panose="020B0503020204020204" pitchFamily="34" charset="-122"/>
                  </a:rPr>
                  <a:t>型半导体接触形成肖特基结的条件则是</a:t>
                </a:r>
                <a:r>
                  <a:rPr kumimoji="1" lang="zh-CN" altLang="en-US" sz="1200" dirty="0">
                    <a:solidFill>
                      <a:srgbClr val="CC0000"/>
                    </a:solidFill>
                    <a:ea typeface="微软雅黑" panose="020B0503020204020204" pitchFamily="34" charset="-122"/>
                  </a:rPr>
                  <a:t>要求</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金属的功函数</a:t>
                </a:r>
                <a:r>
                  <a:rPr lang="zh-CN" altLang="en-US" sz="1200" kern="1200" dirty="0">
                    <a:solidFill>
                      <a:schemeClr val="tx1"/>
                    </a:solidFill>
                    <a:effectLst/>
                    <a:latin typeface="Arial" panose="020B0604020202020204" pitchFamily="34" charset="0"/>
                    <a:ea typeface="微软雅黑" panose="020B0503020204020204" pitchFamily="34" charset="-122"/>
                    <a:cs typeface="+mn-cs"/>
                  </a:rPr>
                  <a:t>小</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于半导体的功函数。</a:t>
                </a:r>
              </a:p>
              <a:p>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64</a:t>
            </a:fld>
            <a:endParaRPr lang="en-US" altLang="zh-CN"/>
          </a:p>
        </p:txBody>
      </p:sp>
    </p:spTree>
    <p:extLst>
      <p:ext uri="{BB962C8B-B14F-4D97-AF65-F5344CB8AC3E}">
        <p14:creationId xmlns:p14="http://schemas.microsoft.com/office/powerpoint/2010/main" val="31356400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欧姆接触是指金属与半导体接触时，其接触面的电阻值远小于半导体本身的电阻，不产生明显的附加阻抗，而且不会使半导体内部的平衡载流子浓度发生显著的改变。</a:t>
            </a:r>
            <a:endParaRPr lang="en-US" altLang="zh-CN" sz="1200" kern="1200" dirty="0">
              <a:solidFill>
                <a:schemeClr val="tx1"/>
              </a:solidFill>
              <a:effectLst/>
              <a:latin typeface="Arial" panose="020B0604020202020204" pitchFamily="34" charset="0"/>
              <a:ea typeface="微软雅黑" panose="020B0503020204020204" pitchFamily="34" charset="-122"/>
              <a:cs typeface="+mn-cs"/>
            </a:endParaRPr>
          </a:p>
          <a:p>
            <a:endParaRPr lang="en-US" altLang="zh-CN" sz="1200" kern="1200" dirty="0">
              <a:solidFill>
                <a:schemeClr val="tx1"/>
              </a:solidFill>
              <a:effectLst/>
              <a:latin typeface="Arial" panose="020B0604020202020204" pitchFamily="34" charset="0"/>
              <a:ea typeface="微软雅黑" panose="020B0503020204020204" pitchFamily="34" charset="-122"/>
              <a:cs typeface="+mn-cs"/>
            </a:endParaRPr>
          </a:p>
          <a:p>
            <a:pPr marL="0" lvl="1" eaLnBrk="1" hangingPunct="1"/>
            <a:r>
              <a:rPr lang="zh-CN" altLang="en-US" sz="2400" b="0" dirty="0">
                <a:solidFill>
                  <a:srgbClr val="663300"/>
                </a:solidFill>
                <a:latin typeface="Times New Roman" panose="02020603050405020304" pitchFamily="18" charset="0"/>
                <a:ea typeface="微软雅黑" panose="020B0503020204020204" pitchFamily="34" charset="-122"/>
              </a:rPr>
              <a:t>金属与半导体接触，但不形成肖特基结，接触电阻很低，双向都形成电流接触，理想情况下，电流与电压成正比，电压很低。</a:t>
            </a:r>
          </a:p>
          <a:p>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65</a:t>
            </a:fld>
            <a:endParaRPr lang="en-US" altLang="zh-CN"/>
          </a:p>
        </p:txBody>
      </p:sp>
    </p:spTree>
    <p:extLst>
      <p:ext uri="{BB962C8B-B14F-4D97-AF65-F5344CB8AC3E}">
        <p14:creationId xmlns:p14="http://schemas.microsoft.com/office/powerpoint/2010/main" val="3512241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仍然以金属</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型半导体接触为例。当金属的功函数小于半导体材料的功函数情况下，为了达到热平衡，电子从金属流向半导体，使得半导体更加趋向</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型，在界面有电子电荷聚集。</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仍然以金属</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a:t>
                </a:r>
                <a:r>
                  <a:rPr lang="zh-CN" altLang="en-US" sz="1200" i="0" kern="1200">
                    <a:solidFill>
                      <a:schemeClr val="tx1"/>
                    </a:solidFill>
                    <a:latin typeface="Cambria Math" panose="02040503050406030204" pitchFamily="18" charset="0"/>
                    <a:ea typeface="微软雅黑" panose="020B0503020204020204" pitchFamily="34" charset="-122"/>
                    <a:cs typeface="+mn-cs"/>
                  </a:rPr>
                  <a:t>𝑁</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型半导体接触为例。当金属的功函数小于半导体材料的功函数情况下，为了达到热平衡，电子从金属流向半导体，使得半导体更加趋向</a:t>
                </a:r>
                <a:r>
                  <a:rPr lang="zh-CN" altLang="en-US" sz="1200" i="0" kern="1200">
                    <a:solidFill>
                      <a:schemeClr val="tx1"/>
                    </a:solidFill>
                    <a:latin typeface="Cambria Math" panose="02040503050406030204" pitchFamily="18" charset="0"/>
                    <a:ea typeface="微软雅黑" panose="020B0503020204020204" pitchFamily="34" charset="-122"/>
                    <a:cs typeface="+mn-cs"/>
                  </a:rPr>
                  <a:t>𝑁</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型，在界面有电子电荷聚集。</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66</a:t>
            </a:fld>
            <a:endParaRPr lang="en-US" altLang="zh-CN"/>
          </a:p>
        </p:txBody>
      </p:sp>
    </p:spTree>
    <p:extLst>
      <p:ext uri="{BB962C8B-B14F-4D97-AF65-F5344CB8AC3E}">
        <p14:creationId xmlns:p14="http://schemas.microsoft.com/office/powerpoint/2010/main" val="6598251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考虑外加偏压的情况，当金属加正压时，电子从半导体流向金属，半导体导带能量高于金属费米能级，不存在电子的势垒；当半导体加正压时，电子从金属流向半导体，存在一个小势垒</a:t>
            </a:r>
            <a:r>
              <a:rPr lang="en-US" altLang="zh-CN" sz="1200" i="1" kern="1200" dirty="0">
                <a:solidFill>
                  <a:schemeClr val="tx1"/>
                </a:solidFill>
                <a:effectLst/>
                <a:latin typeface="Arial" panose="020B0604020202020204" pitchFamily="34" charset="0"/>
                <a:ea typeface="微软雅黑" panose="020B0503020204020204" pitchFamily="34" charset="-122"/>
                <a:cs typeface="+mn-cs"/>
                <a:sym typeface="Symbol" panose="05050102010706020507" pitchFamily="18" charset="2"/>
              </a:rPr>
              <a:t></a:t>
            </a:r>
            <a:r>
              <a:rPr lang="en-US" altLang="zh-CN" sz="1200" i="1" kern="1200" baseline="-25000" dirty="0">
                <a:solidFill>
                  <a:schemeClr val="tx1"/>
                </a:solidFill>
                <a:effectLst/>
                <a:latin typeface="Arial" panose="020B0604020202020204" pitchFamily="34" charset="0"/>
                <a:ea typeface="微软雅黑" panose="020B0503020204020204" pitchFamily="34" charset="-122"/>
                <a:cs typeface="+mn-cs"/>
              </a:rPr>
              <a:t>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，对于重掺杂的</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a:t>
            </a:r>
            <a:r>
              <a:rPr lang="en-US" altLang="zh-CN" sz="1200" i="1" kern="1200" dirty="0">
                <a:solidFill>
                  <a:schemeClr val="tx1"/>
                </a:solidFill>
                <a:effectLst/>
                <a:latin typeface="Arial" panose="020B0604020202020204" pitchFamily="34" charset="0"/>
                <a:ea typeface="微软雅黑" panose="020B0503020204020204" pitchFamily="34" charset="-122"/>
                <a:cs typeface="+mn-cs"/>
                <a:sym typeface="Symbol" panose="05050102010706020507" pitchFamily="18" charset="2"/>
              </a:rPr>
              <a:t></a:t>
            </a:r>
            <a:r>
              <a:rPr lang="en-US" altLang="zh-CN" sz="1200" i="1" kern="1200" baseline="-25000" dirty="0">
                <a:solidFill>
                  <a:schemeClr val="tx1"/>
                </a:solidFill>
                <a:effectLst/>
                <a:latin typeface="Arial" panose="020B0604020202020204" pitchFamily="34" charset="0"/>
                <a:ea typeface="微软雅黑" panose="020B0503020204020204" pitchFamily="34" charset="-122"/>
                <a:cs typeface="+mn-cs"/>
              </a:rPr>
              <a:t>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很小，电子也很容易流向半导体，如图所示。这两种情况下的接触电阻都很低，理想情况下，电流与电压成正比，电压很低。</a:t>
            </a:r>
          </a:p>
          <a:p>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67</a:t>
            </a:fld>
            <a:endParaRPr lang="en-US" altLang="zh-CN"/>
          </a:p>
        </p:txBody>
      </p:sp>
    </p:spTree>
    <p:extLst>
      <p:ext uri="{BB962C8B-B14F-4D97-AF65-F5344CB8AC3E}">
        <p14:creationId xmlns:p14="http://schemas.microsoft.com/office/powerpoint/2010/main" val="5974427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再来分析金属与</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型半导体欧姆接触的情况。如图所示</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金属要与</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型半导体形成欧姆接触，要求金属的功函数大于半导体材料的功函数。</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型半导体中有许多空穴，电子很容易从金属流向半导体，相当于空穴从半导体流向金属。同时，由于功函数的差，电子也容易从半导体流向金属，从而形成很好的欧姆接触。</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再来分析金属与</a:t>
                </a:r>
                <a:r>
                  <a:rPr lang="en-US" altLang="zh-CN" sz="1200" b="0" i="0" kern="1200">
                    <a:solidFill>
                      <a:schemeClr val="tx1"/>
                    </a:solidFill>
                    <a:latin typeface="Cambria Math" panose="02040503050406030204" pitchFamily="18" charset="0"/>
                    <a:ea typeface="微软雅黑" panose="020B0503020204020204" pitchFamily="34" charset="-122"/>
                    <a:cs typeface="+mn-cs"/>
                  </a:rPr>
                  <a:t>𝑃</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型半导体欧姆接触的情况。如图所示</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 </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金属要与</a:t>
                </a:r>
                <a:r>
                  <a:rPr lang="en-US" altLang="zh-CN" sz="1200" b="0" i="0" kern="1200">
                    <a:solidFill>
                      <a:schemeClr val="tx1"/>
                    </a:solidFill>
                    <a:latin typeface="Cambria Math" panose="02040503050406030204" pitchFamily="18" charset="0"/>
                    <a:ea typeface="微软雅黑" panose="020B0503020204020204" pitchFamily="34" charset="-122"/>
                    <a:cs typeface="+mn-cs"/>
                  </a:rPr>
                  <a:t>𝑃</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型半导体形成欧姆接触，要求金属的功函数大于半导体材料的功函数。</a:t>
                </a:r>
                <a:r>
                  <a:rPr lang="en-US" altLang="zh-CN" sz="1200" b="0" i="0" kern="1200">
                    <a:solidFill>
                      <a:schemeClr val="tx1"/>
                    </a:solidFill>
                    <a:latin typeface="Cambria Math" panose="02040503050406030204" pitchFamily="18" charset="0"/>
                    <a:ea typeface="微软雅黑" panose="020B0503020204020204" pitchFamily="34" charset="-122"/>
                    <a:cs typeface="+mn-cs"/>
                  </a:rPr>
                  <a:t>𝑃</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型半导体中有许多空穴，电子很容易从金属流向半导体，相当于空穴从半导体流向金属。同时，由于功函数的差，电子也容易从半导体流向金属，从而形成很好的欧姆接触。</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68</a:t>
            </a:fld>
            <a:endParaRPr lang="en-US" altLang="zh-CN"/>
          </a:p>
        </p:txBody>
      </p:sp>
    </p:spTree>
    <p:extLst>
      <p:ext uri="{BB962C8B-B14F-4D97-AF65-F5344CB8AC3E}">
        <p14:creationId xmlns:p14="http://schemas.microsoft.com/office/powerpoint/2010/main" val="12126593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最后这节</a:t>
            </a:r>
            <a:r>
              <a:rPr lang="zh-CN" altLang="en-US" b="0" dirty="0"/>
              <a:t>讲</a:t>
            </a:r>
            <a:r>
              <a:rPr kumimoji="0" lang="zh-CN"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金属</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绝缘体</a:t>
            </a: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半导体系统。</a:t>
            </a:r>
            <a:endParaRPr lang="zh-CN" altLang="en-US" b="0"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69</a:t>
            </a:fld>
            <a:endParaRPr lang="en-US" altLang="zh-CN"/>
          </a:p>
        </p:txBody>
      </p:sp>
    </p:spTree>
    <p:extLst>
      <p:ext uri="{BB962C8B-B14F-4D97-AF65-F5344CB8AC3E}">
        <p14:creationId xmlns:p14="http://schemas.microsoft.com/office/powerpoint/2010/main" val="2747503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b="0" dirty="0"/>
                  <a:t>按照量子能带理论，</a:t>
                </a:r>
                <a:r>
                  <a:rPr lang="zh-CN" altLang="en-US" sz="1800" b="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势阱中电子为导带电子，</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导带底与势阱对应，</a:t>
                </a:r>
                <a14:m>
                  <m:oMath xmlns:m="http://schemas.openxmlformats.org/officeDocument/2006/math">
                    <m:r>
                      <a:rPr lang="zh-CN" altLang="en-US" sz="1800" i="1" smtClean="0">
                        <a:latin typeface="Cambria Math" panose="02040503050406030204" pitchFamily="18" charset="0"/>
                      </a:rPr>
                      <m:t>𝜒</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表示导带底部电子离开金属须克服的能量，根据电子的速度分布计算热发射电流。</a:t>
                </a: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利用</a:t>
                </a:r>
                <a14:m>
                  <m:oMath xmlns:m="http://schemas.openxmlformats.org/officeDocument/2006/math">
                    <m:r>
                      <a:rPr lang="zh-CN" altLang="en-US" sz="2800" i="1" smtClean="0">
                        <a:latin typeface="Cambria Math" panose="02040503050406030204" pitchFamily="18" charset="0"/>
                      </a:rPr>
                      <m:t>𝑣</m:t>
                    </m:r>
                    <m:r>
                      <a:rPr lang="zh-CN" altLang="en-US" sz="2800" i="0">
                        <a:latin typeface="Cambria Math" panose="02040503050406030204" pitchFamily="18" charset="0"/>
                      </a:rPr>
                      <m:t>=</m:t>
                    </m:r>
                    <m:f>
                      <m:fPr>
                        <m:ctrlPr>
                          <a:rPr lang="zh-CN" altLang="en-US" sz="2800" i="1">
                            <a:solidFill>
                              <a:srgbClr val="836967"/>
                            </a:solidFill>
                            <a:latin typeface="Cambria Math" panose="02040503050406030204" pitchFamily="18" charset="0"/>
                          </a:rPr>
                        </m:ctrlPr>
                      </m:fPr>
                      <m:num>
                        <m:r>
                          <a:rPr lang="zh-CN" altLang="en-US" sz="2800" i="0">
                            <a:latin typeface="Cambria Math" panose="02040503050406030204" pitchFamily="18" charset="0"/>
                          </a:rPr>
                          <m:t>ℏ</m:t>
                        </m:r>
                        <m:r>
                          <a:rPr lang="zh-CN" altLang="en-US" sz="2800" i="1">
                            <a:latin typeface="Cambria Math" panose="02040503050406030204" pitchFamily="18" charset="0"/>
                          </a:rPr>
                          <m:t>𝑘</m:t>
                        </m:r>
                      </m:num>
                      <m:den>
                        <m:r>
                          <a:rPr lang="zh-CN" altLang="en-US" sz="2800" i="1">
                            <a:latin typeface="Cambria Math" panose="02040503050406030204" pitchFamily="18" charset="0"/>
                          </a:rPr>
                          <m:t>𝑚</m:t>
                        </m:r>
                      </m:den>
                    </m:f>
                  </m:oMath>
                </a14:m>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，可有：</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𝑑</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𝑣</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𝑥</m:t>
                        </m:r>
                      </m:sub>
                    </m:sSub>
                    <m:r>
                      <a:rPr lang="zh-CN" altLang="en-US" sz="1200" i="1" kern="1200">
                        <a:solidFill>
                          <a:schemeClr val="tx1"/>
                        </a:solidFill>
                        <a:latin typeface="Cambria Math" panose="02040503050406030204" pitchFamily="18" charset="0"/>
                        <a:ea typeface="微软雅黑" panose="020B0503020204020204" pitchFamily="34" charset="-122"/>
                        <a:cs typeface="+mn-cs"/>
                      </a:rPr>
                      <m:t>𝑑</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𝑣</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𝑦</m:t>
                        </m:r>
                      </m:sub>
                    </m:sSub>
                    <m:r>
                      <a:rPr lang="zh-CN" altLang="en-US" sz="1200" i="1" kern="1200">
                        <a:solidFill>
                          <a:schemeClr val="tx1"/>
                        </a:solidFill>
                        <a:latin typeface="Cambria Math" panose="02040503050406030204" pitchFamily="18" charset="0"/>
                        <a:ea typeface="微软雅黑" panose="020B0503020204020204" pitchFamily="34" charset="-122"/>
                        <a:cs typeface="+mn-cs"/>
                      </a:rPr>
                      <m:t>𝑑</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𝑣</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𝑧</m:t>
                        </m:r>
                      </m:sub>
                    </m:sSub>
                    <m:r>
                      <a:rPr lang="zh-CN" altLang="en-US" sz="1200" i="0" kern="1200">
                        <a:solidFill>
                          <a:schemeClr val="tx1"/>
                        </a:solidFill>
                        <a:latin typeface="Cambria Math" panose="02040503050406030204" pitchFamily="18" charset="0"/>
                        <a:ea typeface="微软雅黑" panose="020B0503020204020204" pitchFamily="34" charset="-122"/>
                        <a:cs typeface="+mn-cs"/>
                      </a:rPr>
                      <m:t>=</m:t>
                    </m:r>
                    <m:f>
                      <m:f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sSup>
                          <m:s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pPr>
                          <m:e>
                            <m:r>
                              <a:rPr lang="zh-CN" altLang="en-US" sz="1200" i="0" kern="1200">
                                <a:solidFill>
                                  <a:schemeClr val="tx1"/>
                                </a:solidFill>
                                <a:latin typeface="Cambria Math" panose="02040503050406030204" pitchFamily="18" charset="0"/>
                                <a:ea typeface="微软雅黑" panose="020B0503020204020204" pitchFamily="34" charset="-122"/>
                                <a:cs typeface="+mn-cs"/>
                              </a:rPr>
                              <m:t>ℏ</m:t>
                            </m:r>
                          </m:e>
                          <m:sup>
                            <m:r>
                              <a:rPr lang="zh-CN" altLang="en-US" sz="1200" i="0" kern="1200">
                                <a:solidFill>
                                  <a:schemeClr val="tx1"/>
                                </a:solidFill>
                                <a:latin typeface="Cambria Math" panose="02040503050406030204" pitchFamily="18" charset="0"/>
                                <a:ea typeface="微软雅黑" panose="020B0503020204020204" pitchFamily="34" charset="-122"/>
                                <a:cs typeface="+mn-cs"/>
                              </a:rPr>
                              <m:t>3</m:t>
                            </m:r>
                          </m:sup>
                        </m:sSup>
                      </m:num>
                      <m:den>
                        <m:sSup>
                          <m:s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𝑚</m:t>
                            </m:r>
                          </m:e>
                          <m:sup>
                            <m:r>
                              <a:rPr lang="zh-CN" altLang="en-US" sz="1200" i="0" kern="1200">
                                <a:solidFill>
                                  <a:schemeClr val="tx1"/>
                                </a:solidFill>
                                <a:latin typeface="Cambria Math" panose="02040503050406030204" pitchFamily="18" charset="0"/>
                                <a:ea typeface="微软雅黑" panose="020B0503020204020204" pitchFamily="34" charset="-122"/>
                                <a:cs typeface="+mn-cs"/>
                              </a:rPr>
                              <m:t>3</m:t>
                            </m:r>
                          </m:sup>
                        </m:sSup>
                      </m:den>
                    </m:f>
                    <m:r>
                      <a:rPr lang="zh-CN" altLang="en-US" sz="1200" i="1" kern="1200">
                        <a:solidFill>
                          <a:schemeClr val="tx1"/>
                        </a:solidFill>
                        <a:latin typeface="Cambria Math" panose="02040503050406030204" pitchFamily="18" charset="0"/>
                        <a:ea typeface="微软雅黑" panose="020B0503020204020204" pitchFamily="34" charset="-122"/>
                        <a:cs typeface="+mn-cs"/>
                      </a:rPr>
                      <m:t>𝑑</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𝑥</m:t>
                        </m:r>
                      </m:sub>
                    </m:sSub>
                    <m:r>
                      <a:rPr lang="zh-CN" altLang="en-US" sz="1200" i="1" kern="1200">
                        <a:solidFill>
                          <a:schemeClr val="tx1"/>
                        </a:solidFill>
                        <a:latin typeface="Cambria Math" panose="02040503050406030204" pitchFamily="18" charset="0"/>
                        <a:ea typeface="微软雅黑" panose="020B0503020204020204" pitchFamily="34" charset="-122"/>
                        <a:cs typeface="+mn-cs"/>
                      </a:rPr>
                      <m:t>𝑑</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𝑦</m:t>
                        </m:r>
                      </m:sub>
                    </m:sSub>
                    <m:r>
                      <a:rPr lang="zh-CN" altLang="en-US" sz="1200" i="1" kern="1200">
                        <a:solidFill>
                          <a:schemeClr val="tx1"/>
                        </a:solidFill>
                        <a:latin typeface="Cambria Math" panose="02040503050406030204" pitchFamily="18" charset="0"/>
                        <a:ea typeface="微软雅黑" panose="020B0503020204020204" pitchFamily="34" charset="-122"/>
                        <a:cs typeface="+mn-cs"/>
                      </a:rPr>
                      <m:t>𝑑</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𝑧</m:t>
                        </m:r>
                      </m:sub>
                    </m:sSub>
                  </m:oMath>
                </a14:m>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则单位体积中，在</a:t>
                </a:r>
                <a14:m>
                  <m:oMath xmlns:m="http://schemas.openxmlformats.org/officeDocument/2006/math">
                    <m:r>
                      <a:rPr lang="en-US" altLang="zh-CN" sz="1800" b="0" i="1" kern="1200" smtClean="0">
                        <a:solidFill>
                          <a:schemeClr val="tx1"/>
                        </a:solidFill>
                        <a:latin typeface="Cambria Math" panose="02040503050406030204" pitchFamily="18" charset="0"/>
                        <a:ea typeface="微软雅黑" panose="020B0503020204020204" pitchFamily="34" charset="-122"/>
                        <a:cs typeface="+mn-cs"/>
                      </a:rPr>
                      <m:t>𝑣</m:t>
                    </m:r>
                    <m:r>
                      <a:rPr lang="zh-CN" altLang="en-US" sz="1800" b="0" i="1" kern="1200" smtClean="0">
                        <a:solidFill>
                          <a:schemeClr val="tx1"/>
                        </a:solidFill>
                        <a:latin typeface="Cambria Math" panose="02040503050406030204" pitchFamily="18" charset="0"/>
                        <a:ea typeface="微软雅黑" panose="020B0503020204020204" pitchFamily="34" charset="-122"/>
                        <a:cs typeface="+mn-cs"/>
                      </a:rPr>
                      <m:t>到</m:t>
                    </m:r>
                    <m:r>
                      <a:rPr lang="en-US" altLang="zh-CN" sz="1800" b="0" i="1" kern="1200" smtClean="0">
                        <a:solidFill>
                          <a:schemeClr val="tx1"/>
                        </a:solidFill>
                        <a:latin typeface="Cambria Math" panose="02040503050406030204" pitchFamily="18" charset="0"/>
                        <a:ea typeface="微软雅黑" panose="020B0503020204020204" pitchFamily="34" charset="-122"/>
                        <a:cs typeface="+mn-cs"/>
                      </a:rPr>
                      <m:t> </m:t>
                    </m:r>
                    <m:r>
                      <a:rPr lang="en-US" altLang="zh-CN" sz="1800" b="0" i="1" kern="1200" smtClean="0">
                        <a:solidFill>
                          <a:schemeClr val="tx1"/>
                        </a:solidFill>
                        <a:latin typeface="Cambria Math" panose="02040503050406030204" pitchFamily="18" charset="0"/>
                        <a:ea typeface="微软雅黑" panose="020B0503020204020204" pitchFamily="34" charset="-122"/>
                        <a:cs typeface="+mn-cs"/>
                      </a:rPr>
                      <m:t>𝑣</m:t>
                    </m:r>
                    <m:r>
                      <a:rPr lang="en-US" altLang="zh-CN" sz="1800" b="0" i="1" kern="1200" smtClean="0">
                        <a:solidFill>
                          <a:schemeClr val="tx1"/>
                        </a:solidFill>
                        <a:latin typeface="Cambria Math" panose="02040503050406030204" pitchFamily="18" charset="0"/>
                        <a:ea typeface="微软雅黑" panose="020B0503020204020204" pitchFamily="34" charset="-122"/>
                        <a:cs typeface="+mn-cs"/>
                      </a:rPr>
                      <m:t>+</m:t>
                    </m:r>
                    <m:r>
                      <a:rPr lang="en-US" altLang="zh-CN" sz="1800" b="0" i="1" kern="1200" smtClean="0">
                        <a:solidFill>
                          <a:schemeClr val="tx1"/>
                        </a:solidFill>
                        <a:latin typeface="Cambria Math" panose="02040503050406030204" pitchFamily="18" charset="0"/>
                        <a:ea typeface="微软雅黑" panose="020B0503020204020204" pitchFamily="34" charset="-122"/>
                        <a:cs typeface="+mn-cs"/>
                      </a:rPr>
                      <m:t>𝑑𝑣</m:t>
                    </m:r>
                  </m:oMath>
                </a14:m>
                <a:r>
                  <a:rPr lang="zh-CN" altLang="zh-CN" sz="1800" kern="100" dirty="0">
                    <a:effectLst/>
                    <a:latin typeface="Times New Roman" panose="02020603050405020304" pitchFamily="18" charset="0"/>
                    <a:ea typeface="宋体" panose="02010600030101010101" pitchFamily="2" charset="-122"/>
                  </a:rPr>
                  <a:t>内的量子态密度为：</a:t>
                </a:r>
                <a14:m>
                  <m:oMath xmlns:m="http://schemas.openxmlformats.org/officeDocument/2006/math">
                    <m:r>
                      <a:rPr lang="zh-CN" altLang="en-US" sz="2800" smtClean="0">
                        <a:latin typeface="Cambria Math" panose="02040503050406030204" pitchFamily="18" charset="0"/>
                      </a:rPr>
                      <m:t>2</m:t>
                    </m:r>
                    <m:f>
                      <m:fPr>
                        <m:ctrlPr>
                          <a:rPr lang="zh-CN" altLang="en-US" sz="2800" i="1">
                            <a:solidFill>
                              <a:srgbClr val="836967"/>
                            </a:solidFill>
                            <a:latin typeface="Cambria Math" panose="02040503050406030204" pitchFamily="18" charset="0"/>
                          </a:rPr>
                        </m:ctrlPr>
                      </m:fPr>
                      <m:num>
                        <m:r>
                          <a:rPr lang="zh-CN" altLang="en-US" sz="2800" i="1">
                            <a:latin typeface="Cambria Math" panose="02040503050406030204" pitchFamily="18" charset="0"/>
                          </a:rPr>
                          <m:t>𝑑</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𝑘</m:t>
                            </m:r>
                          </m:e>
                          <m:sub>
                            <m:r>
                              <a:rPr lang="zh-CN" altLang="en-US" sz="2800" i="1">
                                <a:latin typeface="Cambria Math" panose="02040503050406030204" pitchFamily="18" charset="0"/>
                              </a:rPr>
                              <m:t>𝑥</m:t>
                            </m:r>
                          </m:sub>
                        </m:sSub>
                        <m:r>
                          <a:rPr lang="zh-CN" altLang="en-US" sz="2800" i="1">
                            <a:latin typeface="Cambria Math" panose="02040503050406030204" pitchFamily="18" charset="0"/>
                          </a:rPr>
                          <m:t>𝑑</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𝑘</m:t>
                            </m:r>
                          </m:e>
                          <m:sub>
                            <m:r>
                              <a:rPr lang="zh-CN" altLang="en-US" sz="2800" i="1">
                                <a:latin typeface="Cambria Math" panose="02040503050406030204" pitchFamily="18" charset="0"/>
                              </a:rPr>
                              <m:t>𝑦</m:t>
                            </m:r>
                          </m:sub>
                        </m:sSub>
                        <m:r>
                          <a:rPr lang="zh-CN" altLang="en-US" sz="2800" i="1">
                            <a:latin typeface="Cambria Math" panose="02040503050406030204" pitchFamily="18" charset="0"/>
                          </a:rPr>
                          <m:t>𝑑</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𝑘</m:t>
                            </m:r>
                          </m:e>
                          <m:sub>
                            <m:r>
                              <a:rPr lang="zh-CN" altLang="en-US" sz="2800" i="1">
                                <a:latin typeface="Cambria Math" panose="02040503050406030204" pitchFamily="18" charset="0"/>
                              </a:rPr>
                              <m:t>𝑧</m:t>
                            </m:r>
                          </m:sub>
                        </m:sSub>
                      </m:num>
                      <m:den>
                        <m:sSup>
                          <m:sSupPr>
                            <m:ctrlPr>
                              <a:rPr lang="zh-CN" altLang="en-US" sz="2800" i="1">
                                <a:solidFill>
                                  <a:srgbClr val="836967"/>
                                </a:solidFill>
                                <a:latin typeface="Cambria Math" panose="02040503050406030204" pitchFamily="18" charset="0"/>
                              </a:rPr>
                            </m:ctrlPr>
                          </m:sSupPr>
                          <m:e>
                            <m:d>
                              <m:dPr>
                                <m:ctrlPr>
                                  <a:rPr lang="zh-CN" altLang="en-US" sz="2800" i="1">
                                    <a:latin typeface="Cambria Math" panose="02040503050406030204" pitchFamily="18" charset="0"/>
                                  </a:rPr>
                                </m:ctrlPr>
                              </m:dPr>
                              <m:e>
                                <m:r>
                                  <a:rPr lang="zh-CN" altLang="en-US" sz="2800" i="0">
                                    <a:latin typeface="Cambria Math" panose="02040503050406030204" pitchFamily="18" charset="0"/>
                                  </a:rPr>
                                  <m:t>2</m:t>
                                </m:r>
                                <m:r>
                                  <a:rPr lang="zh-CN" altLang="en-US" sz="2800" i="1">
                                    <a:latin typeface="Cambria Math" panose="02040503050406030204" pitchFamily="18" charset="0"/>
                                  </a:rPr>
                                  <m:t>𝜋</m:t>
                                </m:r>
                              </m:e>
                            </m:d>
                          </m:e>
                          <m:sup>
                            <m:r>
                              <a:rPr lang="zh-CN" altLang="en-US" sz="2800" i="0">
                                <a:latin typeface="Cambria Math" panose="02040503050406030204" pitchFamily="18" charset="0"/>
                              </a:rPr>
                              <m:t>3</m:t>
                            </m:r>
                          </m:sup>
                        </m:sSup>
                      </m:den>
                    </m:f>
                    <m:r>
                      <a:rPr lang="zh-CN" altLang="en-US" sz="2800" i="0">
                        <a:latin typeface="Cambria Math" panose="02040503050406030204" pitchFamily="18" charset="0"/>
                      </a:rPr>
                      <m:t>=2</m:t>
                    </m:r>
                    <m:sSup>
                      <m:sSupPr>
                        <m:ctrlPr>
                          <a:rPr lang="zh-CN" altLang="en-US" sz="2800" i="1">
                            <a:solidFill>
                              <a:srgbClr val="836967"/>
                            </a:solidFill>
                            <a:latin typeface="Cambria Math" panose="02040503050406030204" pitchFamily="18" charset="0"/>
                          </a:rPr>
                        </m:ctrlPr>
                      </m:sSupPr>
                      <m:e>
                        <m:d>
                          <m:dPr>
                            <m:ctrlPr>
                              <a:rPr lang="zh-CN" altLang="en-US" sz="2800" i="1">
                                <a:latin typeface="Cambria Math" panose="02040503050406030204" pitchFamily="18" charset="0"/>
                              </a:rPr>
                            </m:ctrlPr>
                          </m:dPr>
                          <m:e>
                            <m:f>
                              <m:fPr>
                                <m:ctrlPr>
                                  <a:rPr lang="zh-CN" altLang="en-US" sz="2800" i="1">
                                    <a:solidFill>
                                      <a:srgbClr val="836967"/>
                                    </a:solidFill>
                                    <a:latin typeface="Cambria Math" panose="02040503050406030204" pitchFamily="18" charset="0"/>
                                  </a:rPr>
                                </m:ctrlPr>
                              </m:fPr>
                              <m:num>
                                <m:r>
                                  <a:rPr lang="zh-CN" altLang="en-US" sz="2800" i="1">
                                    <a:latin typeface="Cambria Math" panose="02040503050406030204" pitchFamily="18" charset="0"/>
                                  </a:rPr>
                                  <m:t>𝑚</m:t>
                                </m:r>
                              </m:num>
                              <m:den>
                                <m:r>
                                  <a:rPr lang="zh-CN" altLang="en-US" sz="2800" i="0">
                                    <a:latin typeface="Cambria Math" panose="02040503050406030204" pitchFamily="18" charset="0"/>
                                  </a:rPr>
                                  <m:t>2</m:t>
                                </m:r>
                                <m:r>
                                  <a:rPr lang="zh-CN" altLang="en-US" sz="2800" i="1">
                                    <a:latin typeface="Cambria Math" panose="02040503050406030204" pitchFamily="18" charset="0"/>
                                  </a:rPr>
                                  <m:t>𝜋</m:t>
                                </m:r>
                                <m:r>
                                  <a:rPr lang="zh-CN" altLang="en-US" sz="2800" i="0">
                                    <a:latin typeface="Cambria Math" panose="02040503050406030204" pitchFamily="18" charset="0"/>
                                  </a:rPr>
                                  <m:t>ℏ</m:t>
                                </m:r>
                              </m:den>
                            </m:f>
                          </m:e>
                        </m:d>
                      </m:e>
                      <m:sup>
                        <m:r>
                          <a:rPr lang="zh-CN" altLang="en-US" sz="2800" i="0">
                            <a:latin typeface="Cambria Math" panose="02040503050406030204" pitchFamily="18" charset="0"/>
                          </a:rPr>
                          <m:t>3</m:t>
                        </m:r>
                      </m:sup>
                    </m:sSup>
                    <m:r>
                      <a:rPr lang="zh-CN" altLang="en-US" sz="2800" i="1">
                        <a:latin typeface="Cambria Math" panose="02040503050406030204" pitchFamily="18" charset="0"/>
                      </a:rPr>
                      <m:t>𝑑</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𝑣</m:t>
                        </m:r>
                      </m:e>
                      <m:sub>
                        <m:r>
                          <a:rPr lang="zh-CN" altLang="en-US" sz="2800" i="1">
                            <a:latin typeface="Cambria Math" panose="02040503050406030204" pitchFamily="18" charset="0"/>
                          </a:rPr>
                          <m:t>𝑥</m:t>
                        </m:r>
                      </m:sub>
                    </m:sSub>
                    <m:r>
                      <a:rPr lang="zh-CN" altLang="en-US" sz="2800" i="1">
                        <a:latin typeface="Cambria Math" panose="02040503050406030204" pitchFamily="18" charset="0"/>
                      </a:rPr>
                      <m:t>𝑑</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𝑣</m:t>
                        </m:r>
                      </m:e>
                      <m:sub>
                        <m:r>
                          <a:rPr lang="zh-CN" altLang="en-US" sz="2800" i="1">
                            <a:latin typeface="Cambria Math" panose="02040503050406030204" pitchFamily="18" charset="0"/>
                          </a:rPr>
                          <m:t>𝑦</m:t>
                        </m:r>
                      </m:sub>
                    </m:sSub>
                    <m:r>
                      <a:rPr lang="zh-CN" altLang="en-US" sz="2800" i="1">
                        <a:latin typeface="Cambria Math" panose="02040503050406030204" pitchFamily="18" charset="0"/>
                      </a:rPr>
                      <m:t>𝑑</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𝑣</m:t>
                        </m:r>
                      </m:e>
                      <m:sub>
                        <m:r>
                          <a:rPr lang="zh-CN" altLang="en-US" sz="2800" i="1">
                            <a:latin typeface="Cambria Math" panose="02040503050406030204" pitchFamily="18" charset="0"/>
                          </a:rPr>
                          <m:t>𝑧</m:t>
                        </m:r>
                      </m:sub>
                    </m:sSub>
                  </m:oMath>
                </a14:m>
                <a:endParaRPr lang="zh-CN" altLang="zh-CN" sz="1800" kern="100" dirty="0">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利用</a:t>
                </a:r>
                <a:r>
                  <a:rPr lang="zh-CN" altLang="en-US" sz="2800" i="0">
                    <a:latin typeface="Cambria Math" panose="02040503050406030204" pitchFamily="18" charset="0"/>
                  </a:rPr>
                  <a:t>𝑣=ℏ𝑘</a:t>
                </a:r>
                <a:r>
                  <a:rPr lang="zh-CN" altLang="en-US" sz="2800" i="0">
                    <a:solidFill>
                      <a:srgbClr val="836967"/>
                    </a:solidFill>
                    <a:latin typeface="Cambria Math" panose="02040503050406030204" pitchFamily="18" charset="0"/>
                  </a:rPr>
                  <a:t>/</a:t>
                </a:r>
                <a:r>
                  <a:rPr lang="zh-CN" altLang="en-US" sz="2800" i="0">
                    <a:latin typeface="Cambria Math" panose="02040503050406030204" pitchFamily="18" charset="0"/>
                  </a:rPr>
                  <a:t>𝑚</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，可有：</a:t>
                </a:r>
                <a:r>
                  <a:rPr lang="zh-CN" altLang="en-US" sz="1200" i="0" kern="1200">
                    <a:solidFill>
                      <a:schemeClr val="tx1"/>
                    </a:solidFill>
                    <a:latin typeface="Arial" panose="020B0604020202020204" pitchFamily="34" charset="0"/>
                    <a:ea typeface="微软雅黑" panose="020B0503020204020204" pitchFamily="34" charset="-122"/>
                    <a:cs typeface="+mn-cs"/>
                  </a:rPr>
                  <a:t>𝑑𝑣_𝑥 𝑑𝑣_𝑦 𝑑𝑣_𝑧=ℏ^3/𝑚^3  𝑑𝑘_𝑥 𝑑𝑘_𝑦 𝑑𝑘_𝑧</a:t>
                </a: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则单位体积中，在</a:t>
                </a:r>
                <a:r>
                  <a:rPr lang="en-US" altLang="zh-CN" sz="1800" b="1" i="1" kern="100" dirty="0">
                    <a:effectLst/>
                    <a:latin typeface="Times New Roman" panose="02020603050405020304" pitchFamily="18" charset="0"/>
                    <a:ea typeface="宋体" panose="02010600030101010101" pitchFamily="2" charset="-122"/>
                  </a:rPr>
                  <a:t>v</a:t>
                </a:r>
                <a:r>
                  <a:rPr lang="zh-CN" altLang="zh-CN" sz="1800" kern="100" dirty="0">
                    <a:effectLst/>
                    <a:latin typeface="Times New Roman" panose="02020603050405020304" pitchFamily="18" charset="0"/>
                    <a:ea typeface="宋体" panose="02010600030101010101" pitchFamily="2" charset="-122"/>
                  </a:rPr>
                  <a:t>到</a:t>
                </a:r>
                <a:r>
                  <a:rPr lang="en-US" altLang="zh-CN" sz="1800" b="1" i="1" kern="100" dirty="0" err="1">
                    <a:effectLst/>
                    <a:latin typeface="Times New Roman" panose="02020603050405020304" pitchFamily="18" charset="0"/>
                    <a:ea typeface="宋体" panose="02010600030101010101" pitchFamily="2" charset="-122"/>
                  </a:rPr>
                  <a:t>v</a:t>
                </a:r>
                <a:r>
                  <a:rPr lang="en-US" altLang="zh-CN" sz="1800" kern="100" dirty="0" err="1">
                    <a:effectLst/>
                    <a:latin typeface="Times New Roman" panose="02020603050405020304" pitchFamily="18" charset="0"/>
                    <a:ea typeface="宋体" panose="02010600030101010101" pitchFamily="2" charset="-122"/>
                  </a:rPr>
                  <a:t>+</a:t>
                </a:r>
                <a:r>
                  <a:rPr lang="en-US" altLang="zh-CN" sz="1800" i="1" kern="100" dirty="0" err="1">
                    <a:effectLst/>
                    <a:latin typeface="Times New Roman" panose="02020603050405020304" pitchFamily="18" charset="0"/>
                    <a:ea typeface="宋体" panose="02010600030101010101" pitchFamily="2" charset="-122"/>
                  </a:rPr>
                  <a:t>d</a:t>
                </a:r>
                <a:r>
                  <a:rPr lang="en-US" altLang="zh-CN" sz="1800" b="1" i="1" kern="100" dirty="0" err="1">
                    <a:effectLst/>
                    <a:latin typeface="Times New Roman" panose="02020603050405020304" pitchFamily="18" charset="0"/>
                    <a:ea typeface="宋体" panose="02010600030101010101" pitchFamily="2" charset="-122"/>
                  </a:rPr>
                  <a:t>v</a:t>
                </a:r>
                <a:r>
                  <a:rPr lang="zh-CN" altLang="zh-CN" sz="1800" kern="100" dirty="0">
                    <a:effectLst/>
                    <a:latin typeface="Times New Roman" panose="02020603050405020304" pitchFamily="18" charset="0"/>
                    <a:ea typeface="宋体" panose="02010600030101010101" pitchFamily="2" charset="-122"/>
                  </a:rPr>
                  <a:t>内的量子态密度为：</a:t>
                </a:r>
                <a:r>
                  <a:rPr lang="zh-CN" altLang="en-US" sz="2800" i="0">
                    <a:latin typeface="Cambria Math" panose="02040503050406030204" pitchFamily="18" charset="0"/>
                  </a:rPr>
                  <a:t>2 </a:t>
                </a:r>
                <a:r>
                  <a:rPr lang="zh-CN" altLang="en-US" sz="2800" i="0">
                    <a:solidFill>
                      <a:srgbClr val="836967"/>
                    </a:solidFill>
                    <a:latin typeface="Cambria Math" panose="02040503050406030204" pitchFamily="18" charset="0"/>
                  </a:rPr>
                  <a:t>(</a:t>
                </a:r>
                <a:r>
                  <a:rPr lang="zh-CN" altLang="en-US" sz="2800" i="0">
                    <a:latin typeface="Cambria Math" panose="02040503050406030204" pitchFamily="18" charset="0"/>
                  </a:rPr>
                  <a:t>𝑑𝑘</a:t>
                </a:r>
                <a:r>
                  <a:rPr lang="zh-CN" altLang="en-US" sz="2800" i="0">
                    <a:solidFill>
                      <a:srgbClr val="836967"/>
                    </a:solidFill>
                    <a:latin typeface="Cambria Math" panose="02040503050406030204" pitchFamily="18" charset="0"/>
                  </a:rPr>
                  <a:t>_</a:t>
                </a:r>
                <a:r>
                  <a:rPr lang="zh-CN" altLang="en-US" sz="2800" i="0">
                    <a:latin typeface="Cambria Math" panose="02040503050406030204" pitchFamily="18" charset="0"/>
                  </a:rPr>
                  <a:t>𝑥 𝑑𝑘</a:t>
                </a:r>
                <a:r>
                  <a:rPr lang="zh-CN" altLang="en-US" sz="2800" i="0">
                    <a:solidFill>
                      <a:srgbClr val="836967"/>
                    </a:solidFill>
                    <a:latin typeface="Cambria Math" panose="02040503050406030204" pitchFamily="18" charset="0"/>
                  </a:rPr>
                  <a:t>_</a:t>
                </a:r>
                <a:r>
                  <a:rPr lang="zh-CN" altLang="en-US" sz="2800" i="0">
                    <a:latin typeface="Cambria Math" panose="02040503050406030204" pitchFamily="18" charset="0"/>
                  </a:rPr>
                  <a:t>𝑦 𝑑𝑘</a:t>
                </a:r>
                <a:r>
                  <a:rPr lang="zh-CN" altLang="en-US" sz="2800" i="0">
                    <a:solidFill>
                      <a:srgbClr val="836967"/>
                    </a:solidFill>
                    <a:latin typeface="Cambria Math" panose="02040503050406030204" pitchFamily="18" charset="0"/>
                  </a:rPr>
                  <a:t>_</a:t>
                </a:r>
                <a:r>
                  <a:rPr lang="zh-CN" altLang="en-US" sz="2800" i="0">
                    <a:latin typeface="Cambria Math" panose="02040503050406030204" pitchFamily="18" charset="0"/>
                  </a:rPr>
                  <a:t>𝑧</a:t>
                </a:r>
                <a:r>
                  <a:rPr lang="zh-CN" altLang="en-US" sz="2800" i="0">
                    <a:solidFill>
                      <a:srgbClr val="836967"/>
                    </a:solidFill>
                    <a:latin typeface="Cambria Math" panose="02040503050406030204" pitchFamily="18" charset="0"/>
                  </a:rPr>
                  <a:t>)/(</a:t>
                </a:r>
                <a:r>
                  <a:rPr lang="zh-CN" altLang="en-US" sz="2800" i="0">
                    <a:latin typeface="Cambria Math" panose="02040503050406030204" pitchFamily="18" charset="0"/>
                  </a:rPr>
                  <a:t>2𝜋)</a:t>
                </a:r>
                <a:r>
                  <a:rPr lang="zh-CN" altLang="en-US" sz="2800" i="0">
                    <a:solidFill>
                      <a:srgbClr val="836967"/>
                    </a:solidFill>
                    <a:latin typeface="Cambria Math" panose="02040503050406030204" pitchFamily="18" charset="0"/>
                  </a:rPr>
                  <a:t>^</a:t>
                </a:r>
                <a:r>
                  <a:rPr lang="zh-CN" altLang="en-US" sz="2800" i="0">
                    <a:latin typeface="Cambria Math" panose="02040503050406030204" pitchFamily="18" charset="0"/>
                  </a:rPr>
                  <a:t>3 =2(𝑚</a:t>
                </a:r>
                <a:r>
                  <a:rPr lang="zh-CN" altLang="en-US" sz="2800" i="0">
                    <a:solidFill>
                      <a:srgbClr val="836967"/>
                    </a:solidFill>
                    <a:latin typeface="Cambria Math" panose="02040503050406030204" pitchFamily="18" charset="0"/>
                  </a:rPr>
                  <a:t>/</a:t>
                </a:r>
                <a:r>
                  <a:rPr lang="zh-CN" altLang="en-US" sz="2800" i="0">
                    <a:latin typeface="Cambria Math" panose="02040503050406030204" pitchFamily="18" charset="0"/>
                  </a:rPr>
                  <a:t>2𝜋ℏ)</a:t>
                </a:r>
                <a:r>
                  <a:rPr lang="zh-CN" altLang="en-US" sz="2800" i="0">
                    <a:solidFill>
                      <a:srgbClr val="836967"/>
                    </a:solidFill>
                    <a:latin typeface="Cambria Math" panose="02040503050406030204" pitchFamily="18" charset="0"/>
                  </a:rPr>
                  <a:t>^</a:t>
                </a:r>
                <a:r>
                  <a:rPr lang="zh-CN" altLang="en-US" sz="2800" i="0">
                    <a:latin typeface="Cambria Math" panose="02040503050406030204" pitchFamily="18" charset="0"/>
                  </a:rPr>
                  <a:t>3 𝑑𝑣</a:t>
                </a:r>
                <a:r>
                  <a:rPr lang="zh-CN" altLang="en-US" sz="2800" i="0">
                    <a:solidFill>
                      <a:srgbClr val="836967"/>
                    </a:solidFill>
                    <a:latin typeface="Cambria Math" panose="02040503050406030204" pitchFamily="18" charset="0"/>
                  </a:rPr>
                  <a:t>_</a:t>
                </a:r>
                <a:r>
                  <a:rPr lang="zh-CN" altLang="en-US" sz="2800" i="0">
                    <a:latin typeface="Cambria Math" panose="02040503050406030204" pitchFamily="18" charset="0"/>
                  </a:rPr>
                  <a:t>𝑥 𝑑𝑣</a:t>
                </a:r>
                <a:r>
                  <a:rPr lang="zh-CN" altLang="en-US" sz="2800" i="0">
                    <a:solidFill>
                      <a:srgbClr val="836967"/>
                    </a:solidFill>
                    <a:latin typeface="Cambria Math" panose="02040503050406030204" pitchFamily="18" charset="0"/>
                  </a:rPr>
                  <a:t>_</a:t>
                </a:r>
                <a:r>
                  <a:rPr lang="zh-CN" altLang="en-US" sz="2800" i="0">
                    <a:latin typeface="Cambria Math" panose="02040503050406030204" pitchFamily="18" charset="0"/>
                  </a:rPr>
                  <a:t>𝑦 𝑑𝑣</a:t>
                </a:r>
                <a:r>
                  <a:rPr lang="zh-CN" altLang="en-US" sz="2800" i="0">
                    <a:solidFill>
                      <a:srgbClr val="836967"/>
                    </a:solidFill>
                    <a:latin typeface="Cambria Math" panose="02040503050406030204" pitchFamily="18" charset="0"/>
                  </a:rPr>
                  <a:t>_</a:t>
                </a:r>
                <a:r>
                  <a:rPr lang="zh-CN" altLang="en-US" sz="2800" i="0">
                    <a:latin typeface="Cambria Math" panose="02040503050406030204" pitchFamily="18" charset="0"/>
                  </a:rPr>
                  <a:t>𝑧</a:t>
                </a:r>
                <a:endParaRPr lang="zh-CN" altLang="zh-CN" sz="1800" kern="100" dirty="0">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7</a:t>
            </a:fld>
            <a:endParaRPr lang="en-US" altLang="zh-CN"/>
          </a:p>
        </p:txBody>
      </p:sp>
    </p:spTree>
    <p:extLst>
      <p:ext uri="{BB962C8B-B14F-4D97-AF65-F5344CB8AC3E}">
        <p14:creationId xmlns:p14="http://schemas.microsoft.com/office/powerpoint/2010/main" val="4543536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图所示金属</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绝缘体</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半导体系统称为</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MIS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Metal-Insulator-Semiconductor</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）或</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Metal-Oxide-Semiconductor</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），例如，硅</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-SiO</a:t>
            </a:r>
            <a:r>
              <a:rPr lang="en-US" altLang="zh-CN" sz="1200" kern="1200" baseline="-25000" dirty="0">
                <a:solidFill>
                  <a:schemeClr val="tx1"/>
                </a:solidFill>
                <a:effectLst/>
                <a:latin typeface="Arial" panose="020B0604020202020204" pitchFamily="34" charset="0"/>
                <a:ea typeface="微软雅黑" panose="020B0503020204020204" pitchFamily="34" charset="-122"/>
                <a:cs typeface="+mn-cs"/>
              </a:rPr>
              <a:t>2</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铝（铜）。更常用的情况下由具有高导电率的多晶硅替代金属作为导电层，虽然没有</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Metal</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了，但仍沿用</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一词。</a:t>
            </a:r>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70</a:t>
            </a:fld>
            <a:endParaRPr lang="en-US" altLang="zh-CN"/>
          </a:p>
        </p:txBody>
      </p:sp>
    </p:spTree>
    <p:extLst>
      <p:ext uri="{BB962C8B-B14F-4D97-AF65-F5344CB8AC3E}">
        <p14:creationId xmlns:p14="http://schemas.microsoft.com/office/powerpoint/2010/main" val="195555168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kern="1200" dirty="0">
                    <a:solidFill>
                      <a:schemeClr val="tx1"/>
                    </a:solidFill>
                    <a:effectLst/>
                    <a:latin typeface="Arial" panose="020B0604020202020204" pitchFamily="34" charset="0"/>
                    <a:ea typeface="微软雅黑" panose="020B0503020204020204" pitchFamily="34" charset="-122"/>
                    <a:cs typeface="+mn-cs"/>
                  </a:rPr>
                  <a:t>MIS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或</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结构的核心点在于形成半导体表面的“反型层”。以</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型半导体衬底为例，当栅极加以负电压时，半导体内部的空穴将被吸引到半导体表面，使表面形成带正电荷的空穴积累层，如图所示。</a:t>
                </a:r>
                <a:endParaRPr lang="zh-CN" altLang="en-US" dirty="0"/>
              </a:p>
            </p:txBody>
          </p:sp>
        </mc:Choice>
        <mc:Fallback xmlns="">
          <p:sp>
            <p:nvSpPr>
              <p:cNvPr id="3" name="备注占位符 2"/>
              <p:cNvSpPr>
                <a:spLocks noGrp="1"/>
              </p:cNvSpPr>
              <p:nvPr>
                <p:ph type="body" idx="1"/>
              </p:nvPr>
            </p:nvSpPr>
            <p:spPr/>
            <p:txBody>
              <a:bodyPr/>
              <a:lstStyle/>
              <a:p>
                <a:r>
                  <a:rPr lang="en-US" altLang="zh-CN" sz="1200" kern="1200" dirty="0">
                    <a:solidFill>
                      <a:schemeClr val="tx1"/>
                    </a:solidFill>
                    <a:effectLst/>
                    <a:latin typeface="Arial" panose="020B0604020202020204" pitchFamily="34" charset="0"/>
                    <a:ea typeface="微软雅黑" panose="020B0503020204020204" pitchFamily="34" charset="-122"/>
                    <a:cs typeface="+mn-cs"/>
                  </a:rPr>
                  <a:t>MIS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或</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结构的核心点在于形成半导体表面的“反型层”。以</a:t>
                </a:r>
                <a:r>
                  <a:rPr lang="en-US" altLang="zh-CN" sz="1200" b="0" i="0" kern="1200">
                    <a:solidFill>
                      <a:schemeClr val="tx1"/>
                    </a:solidFill>
                    <a:latin typeface="Cambria Math" panose="02040503050406030204" pitchFamily="18" charset="0"/>
                    <a:ea typeface="微软雅黑" panose="020B0503020204020204" pitchFamily="34" charset="-122"/>
                    <a:cs typeface="+mn-cs"/>
                  </a:rPr>
                  <a:t>𝑃</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型半导体衬底为例，当栅极加以负电压时，半导体内部的空穴将被吸引到半导体表面，使表面形成带正电荷的空穴积累层，如图所示。</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71</a:t>
            </a:fld>
            <a:endParaRPr lang="en-US" altLang="zh-CN"/>
          </a:p>
        </p:txBody>
      </p:sp>
    </p:spTree>
    <p:extLst>
      <p:ext uri="{BB962C8B-B14F-4D97-AF65-F5344CB8AC3E}">
        <p14:creationId xmlns:p14="http://schemas.microsoft.com/office/powerpoint/2010/main" val="308572639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当栅压为正时，既有从</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型半导体表面排斥多数载流子空穴的作用，又有吸引少数载流子电子到半导体表面的作用。当正栅压较小时，主要是</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型半导体表面的空穴被赶走，形成带负电荷的耗尽层（空间电荷区），可屏蔽栅压引起的电场；空间电荷区中存在的电场引起电势的变化，使能带弯曲向下，形成空穴势垒</a:t>
                </a:r>
                <a:r>
                  <a:rPr lang="zh-CN" altLang="en-US" sz="1200" kern="1200" dirty="0">
                    <a:solidFill>
                      <a:schemeClr val="tx1"/>
                    </a:solidFill>
                    <a:effectLst/>
                    <a:latin typeface="Arial" panose="020B0604020202020204" pitchFamily="34" charset="0"/>
                    <a:ea typeface="微软雅黑" panose="020B0503020204020204" pitchFamily="34" charset="-122"/>
                    <a:cs typeface="+mn-cs"/>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如图所示，这种半导体表面相对于体内的电势差称为表面势；</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当栅压为正时，既有从</a:t>
                </a:r>
                <a:r>
                  <a:rPr lang="en-US" altLang="zh-CN" sz="1200" b="0" i="0" kern="1200">
                    <a:solidFill>
                      <a:schemeClr val="tx1"/>
                    </a:solidFill>
                    <a:latin typeface="Cambria Math" panose="02040503050406030204" pitchFamily="18" charset="0"/>
                    <a:ea typeface="微软雅黑" panose="020B0503020204020204" pitchFamily="34" charset="-122"/>
                    <a:cs typeface="+mn-cs"/>
                  </a:rPr>
                  <a:t>𝑃</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型半导体表面排斥多数载流子空穴的作用，又有吸引少数载流子电子到半导体表面的作用。当正栅压较小时，主要是</a:t>
                </a:r>
                <a:r>
                  <a:rPr lang="en-US" altLang="zh-CN" sz="1200" b="0" i="0" kern="1200">
                    <a:solidFill>
                      <a:schemeClr val="tx1"/>
                    </a:solidFill>
                    <a:latin typeface="Cambria Math" panose="02040503050406030204" pitchFamily="18" charset="0"/>
                    <a:ea typeface="微软雅黑" panose="020B0503020204020204" pitchFamily="34" charset="-122"/>
                    <a:cs typeface="+mn-cs"/>
                  </a:rPr>
                  <a:t>𝑃</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型半导体表面的空穴被赶走，形成带负电荷的耗尽层（空间电荷区），可屏蔽栅压引起的电场；空间电荷区中存在的电场引起电势的变化，使能带弯曲向下，形成空穴势垒</a:t>
                </a:r>
                <a:r>
                  <a:rPr lang="zh-CN" altLang="en-US" sz="1200" kern="1200" dirty="0">
                    <a:solidFill>
                      <a:schemeClr val="tx1"/>
                    </a:solidFill>
                    <a:effectLst/>
                    <a:latin typeface="Arial" panose="020B0604020202020204" pitchFamily="34" charset="0"/>
                    <a:ea typeface="微软雅黑" panose="020B0503020204020204" pitchFamily="34" charset="-122"/>
                    <a:cs typeface="+mn-cs"/>
                  </a:rPr>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如图所示，这种半导体表面相对于体内的电势差称为表面势；</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72</a:t>
            </a:fld>
            <a:endParaRPr lang="en-US" altLang="zh-CN"/>
          </a:p>
        </p:txBody>
      </p:sp>
    </p:spTree>
    <p:extLst>
      <p:ext uri="{BB962C8B-B14F-4D97-AF65-F5344CB8AC3E}">
        <p14:creationId xmlns:p14="http://schemas.microsoft.com/office/powerpoint/2010/main" val="405711799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当正栅压较大，表面势增强足够大时，表面处的费米能级有可能进入带隙上半部，如图所示。这时在表面的电子浓度将超过空穴浓度，从而形成电子导电层，其载流子是和体内导电型号相反的，故称其为反型层。</a:t>
            </a:r>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73</a:t>
            </a:fld>
            <a:endParaRPr lang="en-US" altLang="zh-CN"/>
          </a:p>
        </p:txBody>
      </p:sp>
    </p:spTree>
    <p:extLst>
      <p:ext uri="{BB962C8B-B14F-4D97-AF65-F5344CB8AC3E}">
        <p14:creationId xmlns:p14="http://schemas.microsoft.com/office/powerpoint/2010/main" val="11183088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反型层中的电子实际上被限在表面附近能量最低的一个狭窄沟道区域，因此反型层有时也称为沟道。</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型半导体的表面反型层是由电子构成的，所以也称为</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沟道。</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反型层中的电子实际上被限在表面附近能量最低的一个狭窄沟道区域，因此反型层有时也称为沟道。</a:t>
                </a:r>
                <a:r>
                  <a:rPr lang="en-US" altLang="zh-CN" sz="1200" b="0" i="0" kern="1200">
                    <a:solidFill>
                      <a:schemeClr val="tx1"/>
                    </a:solidFill>
                    <a:latin typeface="Cambria Math" panose="02040503050406030204" pitchFamily="18" charset="0"/>
                    <a:ea typeface="微软雅黑" panose="020B0503020204020204" pitchFamily="34" charset="-122"/>
                    <a:cs typeface="+mn-cs"/>
                  </a:rPr>
                  <a:t>𝑃</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型半导体的表面反型层是由电子构成的，所以也称为</a:t>
                </a:r>
                <a:r>
                  <a:rPr lang="en-US" altLang="zh-CN" sz="1200" b="0" i="0" kern="1200">
                    <a:solidFill>
                      <a:schemeClr val="tx1"/>
                    </a:solidFill>
                    <a:latin typeface="Cambria Math" panose="02040503050406030204" pitchFamily="18" charset="0"/>
                    <a:ea typeface="微软雅黑" panose="020B0503020204020204" pitchFamily="34" charset="-122"/>
                    <a:cs typeface="+mn-cs"/>
                  </a:rPr>
                  <a:t>𝑁</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沟道。</a:t>
                </a:r>
              </a:p>
              <a:p>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74</a:t>
            </a:fld>
            <a:endParaRPr lang="en-US" altLang="zh-CN"/>
          </a:p>
        </p:txBody>
      </p:sp>
    </p:spTree>
    <p:extLst>
      <p:ext uri="{BB962C8B-B14F-4D97-AF65-F5344CB8AC3E}">
        <p14:creationId xmlns:p14="http://schemas.microsoft.com/office/powerpoint/2010/main" val="42337144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图</a:t>
                </a:r>
                <a:r>
                  <a:rPr lang="zh-CN" altLang="en-US" sz="1200" kern="1200" dirty="0">
                    <a:solidFill>
                      <a:schemeClr val="tx1"/>
                    </a:solidFill>
                    <a:effectLst/>
                    <a:latin typeface="Arial" panose="020B0604020202020204" pitchFamily="34" charset="0"/>
                    <a:ea typeface="微软雅黑" panose="020B0503020204020204" pitchFamily="34" charset="-122"/>
                    <a:cs typeface="+mn-cs"/>
                  </a:rPr>
                  <a:t>中</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给出了</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型</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场效应管的结构示意图。源区和漏区之间相当于两个背靠背的</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结，即便加电压，也只有很小的反向饱和电流；当栅极加以正偏压，超过阈值形成反型层（</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沟道）后，再在栅极和漏极间加以电压，则会有较明显的电流产生。即通过控制栅极电压，可以控制源、漏之间的通断。</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微软雅黑" panose="020B0503020204020204" pitchFamily="34" charset="-122"/>
                    <a:cs typeface="+mn-cs"/>
                  </a:rPr>
                  <a:t>图</a:t>
                </a:r>
                <a:r>
                  <a:rPr lang="zh-CN" altLang="en-US" sz="1200" kern="1200" dirty="0">
                    <a:solidFill>
                      <a:schemeClr val="tx1"/>
                    </a:solidFill>
                    <a:effectLst/>
                    <a:latin typeface="Arial" panose="020B0604020202020204" pitchFamily="34" charset="0"/>
                    <a:ea typeface="微软雅黑" panose="020B0503020204020204" pitchFamily="34" charset="-122"/>
                    <a:cs typeface="+mn-cs"/>
                  </a:rPr>
                  <a:t>中</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给出了</a:t>
                </a:r>
                <a:r>
                  <a:rPr lang="en-US" altLang="zh-CN" sz="1200" b="0" i="0" kern="1200">
                    <a:solidFill>
                      <a:schemeClr val="tx1"/>
                    </a:solidFill>
                    <a:latin typeface="Cambria Math" panose="02040503050406030204" pitchFamily="18" charset="0"/>
                    <a:ea typeface="微软雅黑" panose="020B0503020204020204" pitchFamily="34" charset="-122"/>
                    <a:cs typeface="+mn-cs"/>
                  </a:rPr>
                  <a:t>𝑁</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型</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场效应管的结构示意图。源区和漏区之间相当于两个背靠背的</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结，即便加电压，也只有很小的反向饱和电流；当栅极加以正偏压，超过阈值形成反型层（</a:t>
                </a:r>
                <a:r>
                  <a:rPr lang="en-US" altLang="zh-CN" sz="1200" b="0" i="0" kern="1200">
                    <a:solidFill>
                      <a:schemeClr val="tx1"/>
                    </a:solidFill>
                    <a:latin typeface="Cambria Math" panose="02040503050406030204" pitchFamily="18" charset="0"/>
                    <a:ea typeface="微软雅黑" panose="020B0503020204020204" pitchFamily="34" charset="-122"/>
                    <a:cs typeface="+mn-cs"/>
                  </a:rPr>
                  <a:t>𝑁</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沟道）后，再在栅极和漏极间加以电压，则会有较明显的电流产生。即通过控制栅极电压，可以控制源、漏之间的通断。</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75</a:t>
            </a:fld>
            <a:endParaRPr lang="en-US" altLang="zh-CN"/>
          </a:p>
        </p:txBody>
      </p:sp>
    </p:spTree>
    <p:extLst>
      <p:ext uri="{BB962C8B-B14F-4D97-AF65-F5344CB8AC3E}">
        <p14:creationId xmlns:p14="http://schemas.microsoft.com/office/powerpoint/2010/main" val="37509104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注意，</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场效应管虽然有两个</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结，但仍是单极型器件，因为沟道中参加导电的主要是多数载流子电子，相比有电子和空穴两种载流子导电的双极型器件来说，更容易控制，热稳定性好，抗辐射能力强。根据多子的类型，可以分为</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NMOS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和</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PMOS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a:t>
            </a:r>
          </a:p>
          <a:p>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76</a:t>
            </a:fld>
            <a:endParaRPr lang="en-US" altLang="zh-CN"/>
          </a:p>
        </p:txBody>
      </p:sp>
    </p:spTree>
    <p:extLst>
      <p:ext uri="{BB962C8B-B14F-4D97-AF65-F5344CB8AC3E}">
        <p14:creationId xmlns:p14="http://schemas.microsoft.com/office/powerpoint/2010/main" val="24910179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图是</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CMOS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Complementary Metal Oxide Semiconductor</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）管的结构示意图，即在同个衬底上同时制作</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沟道</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晶体管和</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沟道</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晶体管。在集成电路用</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沟道</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管作为负载器件，</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沟道</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管作为驱动器件。在制作中，必须将一种</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晶体管制作在衬底上，而将另一种</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晶体管制作在比衬底浓度高的“阱”中。</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CMOS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集成电路工艺根据阱的导电类型可以分为</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𝑃</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阱工艺、</a:t>
                </a:r>
                <a14:m>
                  <m:oMath xmlns:m="http://schemas.openxmlformats.org/officeDocument/2006/math">
                    <m:r>
                      <a:rPr lang="en-US" altLang="zh-CN" sz="1200" b="0" i="1" kern="1200" smtClean="0">
                        <a:solidFill>
                          <a:schemeClr val="tx1"/>
                        </a:solidFill>
                        <a:latin typeface="Cambria Math" panose="02040503050406030204" pitchFamily="18" charset="0"/>
                        <a:ea typeface="微软雅黑" panose="020B0503020204020204" pitchFamily="34" charset="-122"/>
                        <a:cs typeface="+mn-cs"/>
                      </a:rPr>
                      <m:t>𝑁</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阱工艺和双阱工艺。</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微软雅黑" panose="020B0503020204020204" pitchFamily="34" charset="-122"/>
                    <a:cs typeface="+mn-cs"/>
                  </a:rPr>
                  <a:t>图是</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CMOS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Complementary Metal Oxide Semiconductor</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）管的结构示意图，即在同个衬底上同时制作</a:t>
                </a:r>
                <a:r>
                  <a:rPr lang="en-US" altLang="zh-CN" sz="1200" b="0" i="0" kern="1200">
                    <a:solidFill>
                      <a:schemeClr val="tx1"/>
                    </a:solidFill>
                    <a:latin typeface="Cambria Math" panose="02040503050406030204" pitchFamily="18" charset="0"/>
                    <a:ea typeface="微软雅黑" panose="020B0503020204020204" pitchFamily="34" charset="-122"/>
                    <a:cs typeface="+mn-cs"/>
                  </a:rPr>
                  <a:t>𝑃</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沟道</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晶体管和</a:t>
                </a:r>
                <a:r>
                  <a:rPr lang="en-US" altLang="zh-CN" sz="1200" i="1" kern="1200" dirty="0">
                    <a:solidFill>
                      <a:schemeClr val="tx1"/>
                    </a:solidFill>
                    <a:effectLst/>
                    <a:latin typeface="Arial" panose="020B0604020202020204" pitchFamily="34" charset="0"/>
                    <a:ea typeface="微软雅黑" panose="020B0503020204020204" pitchFamily="34" charset="-122"/>
                    <a:cs typeface="+mn-cs"/>
                  </a:rPr>
                  <a:t>N</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沟道</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晶体管。在集成电路用</a:t>
                </a:r>
                <a:r>
                  <a:rPr lang="en-US" altLang="zh-CN" sz="1200" b="0" i="0" kern="1200">
                    <a:solidFill>
                      <a:schemeClr val="tx1"/>
                    </a:solidFill>
                    <a:latin typeface="Cambria Math" panose="02040503050406030204" pitchFamily="18" charset="0"/>
                    <a:ea typeface="微软雅黑" panose="020B0503020204020204" pitchFamily="34" charset="-122"/>
                    <a:cs typeface="+mn-cs"/>
                  </a:rPr>
                  <a:t>𝑃</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沟道</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管作为负载器件，</a:t>
                </a:r>
                <a:r>
                  <a:rPr lang="en-US" altLang="zh-CN" sz="1200" b="0" i="0" kern="1200">
                    <a:solidFill>
                      <a:schemeClr val="tx1"/>
                    </a:solidFill>
                    <a:latin typeface="Cambria Math" panose="02040503050406030204" pitchFamily="18" charset="0"/>
                    <a:ea typeface="微软雅黑" panose="020B0503020204020204" pitchFamily="34" charset="-122"/>
                    <a:cs typeface="+mn-cs"/>
                  </a:rPr>
                  <a:t>𝑁</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沟道</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管作为驱动器件。在制作中，必须将一种</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晶体管制作在衬底上，而将另一种</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晶体管制作在比衬底浓度高的“阱”中。</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CMOS</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集成电路工艺根据阱的导电类型可以分为</a:t>
                </a:r>
                <a:r>
                  <a:rPr lang="en-US" altLang="zh-CN" sz="1200" b="0" i="0" kern="1200">
                    <a:solidFill>
                      <a:schemeClr val="tx1"/>
                    </a:solidFill>
                    <a:latin typeface="Cambria Math" panose="02040503050406030204" pitchFamily="18" charset="0"/>
                    <a:ea typeface="微软雅黑" panose="020B0503020204020204" pitchFamily="34" charset="-122"/>
                    <a:cs typeface="+mn-cs"/>
                  </a:rPr>
                  <a:t>𝑃</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阱工艺、</a:t>
                </a:r>
                <a:r>
                  <a:rPr lang="en-US" altLang="zh-CN" sz="1200" b="0" i="0" kern="1200">
                    <a:solidFill>
                      <a:schemeClr val="tx1"/>
                    </a:solidFill>
                    <a:latin typeface="Cambria Math" panose="02040503050406030204" pitchFamily="18" charset="0"/>
                    <a:ea typeface="微软雅黑" panose="020B0503020204020204" pitchFamily="34" charset="-122"/>
                    <a:cs typeface="+mn-cs"/>
                  </a:rPr>
                  <a:t>𝑁</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阱工艺和双阱工艺。</a:t>
                </a:r>
              </a:p>
              <a:p>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77</a:t>
            </a:fld>
            <a:endParaRPr lang="en-US" altLang="zh-CN"/>
          </a:p>
        </p:txBody>
      </p:sp>
    </p:spTree>
    <p:extLst>
      <p:ext uri="{BB962C8B-B14F-4D97-AF65-F5344CB8AC3E}">
        <p14:creationId xmlns:p14="http://schemas.microsoft.com/office/powerpoint/2010/main" val="62251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再乘上费米分布函数</a:t>
                </a:r>
                <a14:m>
                  <m:oMath xmlns:m="http://schemas.openxmlformats.org/officeDocument/2006/math">
                    <m:r>
                      <a:rPr lang="en-US" altLang="zh-CN" sz="1800" b="0" i="1" kern="1200" smtClean="0">
                        <a:solidFill>
                          <a:schemeClr val="tx1"/>
                        </a:solidFill>
                        <a:latin typeface="Cambria Math" panose="02040503050406030204" pitchFamily="18" charset="0"/>
                        <a:ea typeface="微软雅黑" panose="020B0503020204020204" pitchFamily="34" charset="-122"/>
                        <a:cs typeface="+mn-cs"/>
                      </a:rPr>
                      <m:t>𝑓</m:t>
                    </m:r>
                    <m:r>
                      <a:rPr lang="en-US" altLang="zh-CN" sz="1800" b="0" i="1" kern="1200" smtClean="0">
                        <a:solidFill>
                          <a:schemeClr val="tx1"/>
                        </a:solidFill>
                        <a:latin typeface="Cambria Math" panose="02040503050406030204" pitchFamily="18" charset="0"/>
                        <a:ea typeface="微软雅黑" panose="020B0503020204020204" pitchFamily="34" charset="-122"/>
                        <a:cs typeface="+mn-cs"/>
                      </a:rPr>
                      <m:t>(</m:t>
                    </m:r>
                    <m:r>
                      <a:rPr lang="en-US" altLang="zh-CN" sz="1800" b="0" i="1" kern="1200" smtClean="0">
                        <a:solidFill>
                          <a:schemeClr val="tx1"/>
                        </a:solidFill>
                        <a:latin typeface="Cambria Math" panose="02040503050406030204" pitchFamily="18" charset="0"/>
                        <a:ea typeface="微软雅黑" panose="020B0503020204020204" pitchFamily="34" charset="-122"/>
                        <a:cs typeface="+mn-cs"/>
                      </a:rPr>
                      <m:t>𝐸</m:t>
                    </m:r>
                    <m:r>
                      <a:rPr lang="en-US" altLang="zh-CN" sz="1800" b="0" i="1" kern="1200" smtClean="0">
                        <a:solidFill>
                          <a:schemeClr val="tx1"/>
                        </a:solidFill>
                        <a:latin typeface="Cambria Math" panose="02040503050406030204" pitchFamily="18" charset="0"/>
                        <a:ea typeface="微软雅黑" panose="020B0503020204020204" pitchFamily="34" charset="-122"/>
                        <a:cs typeface="+mn-cs"/>
                      </a:rPr>
                      <m:t>)</m:t>
                    </m:r>
                  </m:oMath>
                </a14:m>
                <a:r>
                  <a:rPr lang="zh-CN" altLang="zh-CN" sz="1800" kern="100" dirty="0">
                    <a:effectLst/>
                    <a:latin typeface="Times New Roman" panose="02020603050405020304" pitchFamily="18" charset="0"/>
                    <a:ea typeface="宋体" panose="02010600030101010101" pitchFamily="2" charset="-122"/>
                  </a:rPr>
                  <a:t>，可得</a:t>
                </a:r>
                <a14:m>
                  <m:oMath xmlns:m="http://schemas.openxmlformats.org/officeDocument/2006/math">
                    <m:r>
                      <a:rPr lang="en-US" altLang="zh-CN" sz="1800" b="0" i="1" kern="1200" smtClean="0">
                        <a:solidFill>
                          <a:schemeClr val="tx1"/>
                        </a:solidFill>
                        <a:latin typeface="Cambria Math" panose="02040503050406030204" pitchFamily="18" charset="0"/>
                        <a:ea typeface="微软雅黑" panose="020B0503020204020204" pitchFamily="34" charset="-122"/>
                        <a:cs typeface="+mn-cs"/>
                      </a:rPr>
                      <m:t>𝑣</m:t>
                    </m:r>
                    <m:r>
                      <a:rPr lang="zh-CN" altLang="en-US" sz="1800" b="0" i="1" kern="1200" smtClean="0">
                        <a:solidFill>
                          <a:schemeClr val="tx1"/>
                        </a:solidFill>
                        <a:latin typeface="Cambria Math" panose="02040503050406030204" pitchFamily="18" charset="0"/>
                        <a:ea typeface="微软雅黑" panose="020B0503020204020204" pitchFamily="34" charset="-122"/>
                        <a:cs typeface="+mn-cs"/>
                      </a:rPr>
                      <m:t>到</m:t>
                    </m:r>
                    <m:r>
                      <a:rPr lang="en-US" altLang="zh-CN" sz="1800" b="0" i="1" kern="1200" smtClean="0">
                        <a:solidFill>
                          <a:schemeClr val="tx1"/>
                        </a:solidFill>
                        <a:latin typeface="Cambria Math" panose="02040503050406030204" pitchFamily="18" charset="0"/>
                        <a:ea typeface="微软雅黑" panose="020B0503020204020204" pitchFamily="34" charset="-122"/>
                        <a:cs typeface="+mn-cs"/>
                      </a:rPr>
                      <m:t> </m:t>
                    </m:r>
                    <m:r>
                      <a:rPr lang="en-US" altLang="zh-CN" sz="1800" b="0" i="1" kern="1200" smtClean="0">
                        <a:solidFill>
                          <a:schemeClr val="tx1"/>
                        </a:solidFill>
                        <a:latin typeface="Cambria Math" panose="02040503050406030204" pitchFamily="18" charset="0"/>
                        <a:ea typeface="微软雅黑" panose="020B0503020204020204" pitchFamily="34" charset="-122"/>
                        <a:cs typeface="+mn-cs"/>
                      </a:rPr>
                      <m:t>𝑣</m:t>
                    </m:r>
                    <m:r>
                      <a:rPr lang="en-US" altLang="zh-CN" sz="1800" b="0" i="1" kern="1200" smtClean="0">
                        <a:solidFill>
                          <a:schemeClr val="tx1"/>
                        </a:solidFill>
                        <a:latin typeface="Cambria Math" panose="02040503050406030204" pitchFamily="18" charset="0"/>
                        <a:ea typeface="微软雅黑" panose="020B0503020204020204" pitchFamily="34" charset="-122"/>
                        <a:cs typeface="+mn-cs"/>
                      </a:rPr>
                      <m:t>+</m:t>
                    </m:r>
                    <m:r>
                      <a:rPr lang="en-US" altLang="zh-CN" sz="1800" b="0" i="1" kern="1200" smtClean="0">
                        <a:solidFill>
                          <a:schemeClr val="tx1"/>
                        </a:solidFill>
                        <a:latin typeface="Cambria Math" panose="02040503050406030204" pitchFamily="18" charset="0"/>
                        <a:ea typeface="微软雅黑" panose="020B0503020204020204" pitchFamily="34" charset="-122"/>
                        <a:cs typeface="+mn-cs"/>
                      </a:rPr>
                      <m:t>𝑑𝑣</m:t>
                    </m:r>
                  </m:oMath>
                </a14:m>
                <a:r>
                  <a:rPr lang="zh-CN" altLang="zh-CN" sz="1800" kern="100" dirty="0">
                    <a:effectLst/>
                    <a:latin typeface="Times New Roman" panose="02020603050405020304" pitchFamily="18" charset="0"/>
                    <a:ea typeface="宋体" panose="02010600030101010101" pitchFamily="2" charset="-122"/>
                  </a:rPr>
                  <a:t>内的电子密度：</a:t>
                </a:r>
              </a:p>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𝑑𝑛</m:t>
                      </m:r>
                      <m:r>
                        <a:rPr lang="zh-CN" altLang="en-US" i="0">
                          <a:latin typeface="Cambria Math" panose="02040503050406030204" pitchFamily="18" charset="0"/>
                        </a:rPr>
                        <m:t>=2</m:t>
                      </m:r>
                      <m:sSup>
                        <m:sSupPr>
                          <m:ctrlPr>
                            <a:rPr lang="zh-CN" altLang="en-US" i="1">
                              <a:solidFill>
                                <a:srgbClr val="836967"/>
                              </a:solidFill>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𝑚</m:t>
                                  </m:r>
                                </m:num>
                                <m:den>
                                  <m:r>
                                    <a:rPr lang="zh-CN" altLang="en-US" i="0">
                                      <a:latin typeface="Cambria Math" panose="02040503050406030204" pitchFamily="18" charset="0"/>
                                    </a:rPr>
                                    <m:t>2</m:t>
                                  </m:r>
                                  <m:r>
                                    <a:rPr lang="zh-CN" altLang="en-US" i="1">
                                      <a:latin typeface="Cambria Math" panose="02040503050406030204" pitchFamily="18" charset="0"/>
                                    </a:rPr>
                                    <m:t>𝜋</m:t>
                                  </m:r>
                                  <m:r>
                                    <a:rPr lang="zh-CN" altLang="en-US" i="0">
                                      <a:latin typeface="Cambria Math" panose="02040503050406030204" pitchFamily="18" charset="0"/>
                                    </a:rPr>
                                    <m:t>ℏ</m:t>
                                  </m:r>
                                </m:den>
                              </m:f>
                            </m:e>
                          </m:d>
                        </m:e>
                        <m:sup>
                          <m:r>
                            <a:rPr lang="zh-CN" altLang="en-US" i="0">
                              <a:latin typeface="Cambria Math" panose="02040503050406030204" pitchFamily="18" charset="0"/>
                            </a:rPr>
                            <m:t>3</m:t>
                          </m:r>
                        </m:sup>
                      </m:sSup>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f>
                                <m:fPr>
                                  <m:type m:val="lin"/>
                                  <m:ctrlPr>
                                    <a:rPr lang="zh-CN" altLang="en-US" i="1">
                                      <a:latin typeface="Cambria Math" panose="02040503050406030204" pitchFamily="18" charset="0"/>
                                    </a:rPr>
                                  </m:ctrlPr>
                                </m:fPr>
                                <m:num>
                                  <m:d>
                                    <m:dPr>
                                      <m:ctrlPr>
                                        <a:rPr lang="zh-CN" altLang="en-US" i="1">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r>
                                        <a:rPr lang="zh-CN" altLang="en-US" i="1">
                                          <a:latin typeface="Cambria Math" panose="02040503050406030204" pitchFamily="18" charset="0"/>
                                        </a:rPr>
                                        <m:t>𝑚</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𝑣</m:t>
                                          </m:r>
                                        </m:e>
                                        <m:sup>
                                          <m:r>
                                            <a:rPr lang="zh-CN" altLang="en-US" i="0">
                                              <a:latin typeface="Cambria Math" panose="02040503050406030204" pitchFamily="18" charset="0"/>
                                            </a:rPr>
                                            <m:t>2</m:t>
                                          </m:r>
                                        </m:sup>
                                      </m:sSup>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𝐹</m:t>
                                          </m:r>
                                        </m:sub>
                                      </m:sSub>
                                    </m:e>
                                  </m:d>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𝐵</m:t>
                                      </m:r>
                                    </m:sub>
                                  </m:sSub>
                                </m:den>
                              </m:f>
                              <m:r>
                                <a:rPr lang="zh-CN" altLang="en-US" i="1">
                                  <a:latin typeface="Cambria Math" panose="02040503050406030204" pitchFamily="18" charset="0"/>
                                </a:rPr>
                                <m:t>𝑇</m:t>
                              </m:r>
                            </m:sup>
                          </m:sSup>
                          <m:r>
                            <a:rPr lang="zh-CN" altLang="en-US" i="0">
                              <a:latin typeface="Cambria Math" panose="02040503050406030204" pitchFamily="18" charset="0"/>
                            </a:rPr>
                            <m:t>+1</m:t>
                          </m:r>
                        </m:den>
                      </m:f>
                      <m:r>
                        <a:rPr lang="zh-CN" altLang="en-US" i="1">
                          <a:latin typeface="Cambria Math" panose="02040503050406030204" pitchFamily="18" charset="0"/>
                        </a:rPr>
                        <m:t>𝑑𝑣</m:t>
                      </m:r>
                    </m:oMath>
                  </m:oMathPara>
                </a14:m>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上式用到</a:t>
                </a:r>
                <a:r>
                  <a:rPr lang="en-US" altLang="zh-CN" sz="18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2800" b="0" i="1" smtClean="0">
                        <a:solidFill>
                          <a:srgbClr val="836967"/>
                        </a:solidFill>
                        <a:effectLst/>
                        <a:latin typeface="Cambria Math" panose="02040503050406030204" pitchFamily="18" charset="0"/>
                        <a:ea typeface="微软雅黑" panose="020B0503020204020204" pitchFamily="34" charset="-122"/>
                      </a:rPr>
                      <m:t>𝐸</m:t>
                    </m:r>
                    <m:r>
                      <a:rPr lang="en-US" altLang="zh-CN" sz="2800" b="0" i="0" smtClean="0">
                        <a:solidFill>
                          <a:srgbClr val="836967"/>
                        </a:solidFill>
                        <a:effectLst/>
                        <a:latin typeface="Cambria Math" panose="02040503050406030204" pitchFamily="18" charset="0"/>
                        <a:ea typeface="微软雅黑" panose="020B0503020204020204" pitchFamily="34" charset="-122"/>
                      </a:rPr>
                      <m:t>=</m:t>
                    </m:r>
                    <m:f>
                      <m:fPr>
                        <m:ctrlPr>
                          <a:rPr lang="zh-CN" altLang="en-US" sz="2800" i="1" smtClean="0">
                            <a:solidFill>
                              <a:srgbClr val="836967"/>
                            </a:solidFill>
                            <a:latin typeface="Cambria Math" panose="02040503050406030204" pitchFamily="18" charset="0"/>
                          </a:rPr>
                        </m:ctrlPr>
                      </m:fPr>
                      <m:num>
                        <m:r>
                          <a:rPr lang="zh-CN" altLang="en-US" sz="2800">
                            <a:latin typeface="Cambria Math" panose="02040503050406030204" pitchFamily="18" charset="0"/>
                          </a:rPr>
                          <m:t>1</m:t>
                        </m:r>
                      </m:num>
                      <m:den>
                        <m:r>
                          <a:rPr lang="zh-CN" altLang="en-US" sz="2800" i="0">
                            <a:latin typeface="Cambria Math" panose="02040503050406030204" pitchFamily="18" charset="0"/>
                          </a:rPr>
                          <m:t>2</m:t>
                        </m:r>
                      </m:den>
                    </m:f>
                    <m:r>
                      <a:rPr lang="zh-CN" altLang="en-US" sz="2800" i="1">
                        <a:latin typeface="Cambria Math" panose="02040503050406030204" pitchFamily="18" charset="0"/>
                      </a:rPr>
                      <m:t>𝑚</m:t>
                    </m:r>
                    <m:sSup>
                      <m:sSupPr>
                        <m:ctrlPr>
                          <a:rPr lang="zh-CN" altLang="en-US" sz="2800" i="1">
                            <a:solidFill>
                              <a:srgbClr val="836967"/>
                            </a:solidFill>
                            <a:latin typeface="Cambria Math" panose="02040503050406030204" pitchFamily="18" charset="0"/>
                          </a:rPr>
                        </m:ctrlPr>
                      </m:sSupPr>
                      <m:e>
                        <m:r>
                          <a:rPr lang="zh-CN" altLang="en-US" sz="2800" i="1">
                            <a:latin typeface="Cambria Math" panose="02040503050406030204" pitchFamily="18" charset="0"/>
                          </a:rPr>
                          <m:t>𝜐</m:t>
                        </m:r>
                      </m:e>
                      <m:sup>
                        <m:r>
                          <a:rPr lang="zh-CN" altLang="en-US" sz="2800" i="0">
                            <a:latin typeface="Cambria Math" panose="02040503050406030204" pitchFamily="18" charset="0"/>
                          </a:rPr>
                          <m:t>2</m:t>
                        </m:r>
                      </m:sup>
                    </m:sSup>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。由于热发射电子的能量</a:t>
                </a:r>
                <a14:m>
                  <m:oMath xmlns:m="http://schemas.openxmlformats.org/officeDocument/2006/math">
                    <m:f>
                      <m:f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fPr>
                      <m:num>
                        <m:r>
                          <a:rPr lang="zh-CN" altLang="en-US" sz="1200" kern="1200">
                            <a:solidFill>
                              <a:schemeClr val="tx1"/>
                            </a:solidFill>
                            <a:latin typeface="Cambria Math" panose="02040503050406030204" pitchFamily="18" charset="0"/>
                            <a:ea typeface="微软雅黑" panose="020B0503020204020204" pitchFamily="34" charset="-122"/>
                            <a:cs typeface="+mn-cs"/>
                          </a:rPr>
                          <m:t>1</m:t>
                        </m:r>
                      </m:num>
                      <m:den>
                        <m:r>
                          <a:rPr lang="zh-CN" altLang="en-US" sz="1200" i="0" kern="1200">
                            <a:solidFill>
                              <a:schemeClr val="tx1"/>
                            </a:solidFill>
                            <a:latin typeface="Cambria Math" panose="02040503050406030204" pitchFamily="18" charset="0"/>
                            <a:ea typeface="微软雅黑" panose="020B0503020204020204" pitchFamily="34" charset="-122"/>
                            <a:cs typeface="+mn-cs"/>
                          </a:rPr>
                          <m:t>2</m:t>
                        </m:r>
                      </m:den>
                    </m:f>
                    <m:r>
                      <a:rPr lang="zh-CN" altLang="en-US" sz="1200" i="1" kern="1200">
                        <a:solidFill>
                          <a:schemeClr val="tx1"/>
                        </a:solidFill>
                        <a:latin typeface="Cambria Math" panose="02040503050406030204" pitchFamily="18" charset="0"/>
                        <a:ea typeface="微软雅黑" panose="020B0503020204020204" pitchFamily="34" charset="-122"/>
                        <a:cs typeface="+mn-cs"/>
                      </a:rPr>
                      <m:t>𝑚</m:t>
                    </m:r>
                    <m:sSup>
                      <m:s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𝜐</m:t>
                        </m:r>
                      </m:e>
                      <m:sup>
                        <m:r>
                          <a:rPr lang="zh-CN" altLang="en-US" sz="1200" i="0" kern="1200">
                            <a:solidFill>
                              <a:schemeClr val="tx1"/>
                            </a:solidFill>
                            <a:latin typeface="Cambria Math" panose="02040503050406030204" pitchFamily="18" charset="0"/>
                            <a:ea typeface="微软雅黑" panose="020B0503020204020204" pitchFamily="34" charset="-122"/>
                            <a:cs typeface="+mn-cs"/>
                          </a:rPr>
                          <m:t>2</m:t>
                        </m:r>
                      </m:sup>
                    </m:sSup>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必须高于势阱的高度，即亲和能</a:t>
                </a:r>
                <a14:m>
                  <m:oMath xmlns:m="http://schemas.openxmlformats.org/officeDocument/2006/math">
                    <m:r>
                      <a:rPr lang="zh-CN" altLang="en-US" sz="1200" i="1" kern="1200" smtClean="0">
                        <a:solidFill>
                          <a:schemeClr val="tx1"/>
                        </a:solidFill>
                        <a:latin typeface="Cambria Math" panose="02040503050406030204" pitchFamily="18" charset="0"/>
                        <a:ea typeface="微软雅黑" panose="020B0503020204020204" pitchFamily="34" charset="-122"/>
                        <a:cs typeface="+mn-cs"/>
                      </a:rPr>
                      <m:t>𝜒</m:t>
                    </m:r>
                  </m:oMath>
                </a14:m>
                <a:r>
                  <a:rPr lang="zh-CN" altLang="zh-CN" sz="1800" dirty="0">
                    <a:effectLst/>
                    <a:latin typeface="Symbol" panose="05050102010706020507" pitchFamily="18" charset="2"/>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实际上远远大于</a:t>
                </a:r>
                <a:r>
                  <a:rPr lang="en-US" altLang="zh-CN" sz="1800" dirty="0">
                    <a:effectLst/>
                    <a:latin typeface="Times New Roman" panose="02020603050405020304" pitchFamily="18" charset="0"/>
                    <a:ea typeface="宋体" panose="02010600030101010101" pitchFamily="2" charset="-122"/>
                  </a:rPr>
                  <a:t> </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sub>
                    </m:sSub>
                    <m:r>
                      <a:rPr lang="zh-CN" altLang="en-US" sz="1200" i="1" kern="1200">
                        <a:solidFill>
                          <a:schemeClr val="tx1"/>
                        </a:solidFill>
                        <a:latin typeface="Cambria Math" panose="02040503050406030204" pitchFamily="18" charset="0"/>
                        <a:ea typeface="微软雅黑" panose="020B0503020204020204" pitchFamily="34" charset="-122"/>
                        <a:cs typeface="+mn-cs"/>
                      </a:rPr>
                      <m:t>𝑇</m:t>
                    </m:r>
                  </m:oMath>
                </a14:m>
                <a:r>
                  <a:rPr lang="zh-CN" altLang="en-US" dirty="0"/>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有</a:t>
                </a:r>
                <a14:m>
                  <m:oMath xmlns:m="http://schemas.openxmlformats.org/officeDocument/2006/math">
                    <m:d>
                      <m:dPr>
                        <m:ctrlPr>
                          <a:rPr lang="zh-CN" altLang="en-US" sz="1200" i="1" kern="1200" smtClean="0">
                            <a:solidFill>
                              <a:schemeClr val="tx1"/>
                            </a:solidFill>
                            <a:latin typeface="Cambria Math" panose="02040503050406030204" pitchFamily="18" charset="0"/>
                            <a:ea typeface="微软雅黑" panose="020B0503020204020204" pitchFamily="34" charset="-122"/>
                            <a:cs typeface="+mn-cs"/>
                          </a:rPr>
                        </m:ctrlPr>
                      </m:dPr>
                      <m:e>
                        <m:f>
                          <m:f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fPr>
                          <m:num>
                            <m:r>
                              <a:rPr lang="zh-CN" altLang="en-US" sz="1200" kern="1200">
                                <a:solidFill>
                                  <a:schemeClr val="tx1"/>
                                </a:solidFill>
                                <a:latin typeface="Cambria Math" panose="02040503050406030204" pitchFamily="18" charset="0"/>
                                <a:ea typeface="微软雅黑" panose="020B0503020204020204" pitchFamily="34" charset="-122"/>
                                <a:cs typeface="+mn-cs"/>
                              </a:rPr>
                              <m:t>1</m:t>
                            </m:r>
                          </m:num>
                          <m:den>
                            <m:r>
                              <a:rPr lang="zh-CN" altLang="en-US" sz="1200" i="0" kern="1200">
                                <a:solidFill>
                                  <a:schemeClr val="tx1"/>
                                </a:solidFill>
                                <a:latin typeface="Cambria Math" panose="02040503050406030204" pitchFamily="18" charset="0"/>
                                <a:ea typeface="微软雅黑" panose="020B0503020204020204" pitchFamily="34" charset="-122"/>
                                <a:cs typeface="+mn-cs"/>
                              </a:rPr>
                              <m:t>2</m:t>
                            </m:r>
                          </m:den>
                        </m:f>
                        <m:r>
                          <a:rPr lang="zh-CN" altLang="en-US" sz="1200" i="1" kern="1200">
                            <a:solidFill>
                              <a:schemeClr val="tx1"/>
                            </a:solidFill>
                            <a:latin typeface="Cambria Math" panose="02040503050406030204" pitchFamily="18" charset="0"/>
                            <a:ea typeface="微软雅黑" panose="020B0503020204020204" pitchFamily="34" charset="-122"/>
                            <a:cs typeface="+mn-cs"/>
                          </a:rPr>
                          <m:t>𝑚</m:t>
                        </m:r>
                        <m:sSup>
                          <m:sSup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pPr>
                          <m:e>
                            <m:r>
                              <a:rPr lang="zh-CN" altLang="en-US" sz="1200" i="1" kern="1200">
                                <a:solidFill>
                                  <a:schemeClr val="tx1"/>
                                </a:solidFill>
                                <a:latin typeface="Cambria Math" panose="02040503050406030204" pitchFamily="18" charset="0"/>
                                <a:ea typeface="微软雅黑" panose="020B0503020204020204" pitchFamily="34" charset="-122"/>
                                <a:cs typeface="+mn-cs"/>
                              </a:rPr>
                              <m:t>𝜐</m:t>
                            </m:r>
                          </m:e>
                          <m:sup>
                            <m:r>
                              <a:rPr lang="zh-CN" altLang="en-US" sz="1200" i="0" kern="1200">
                                <a:solidFill>
                                  <a:schemeClr val="tx1"/>
                                </a:solidFill>
                                <a:latin typeface="Cambria Math" panose="02040503050406030204" pitchFamily="18" charset="0"/>
                                <a:ea typeface="微软雅黑" panose="020B0503020204020204" pitchFamily="34" charset="-122"/>
                                <a:cs typeface="+mn-cs"/>
                              </a:rPr>
                              <m:t>2</m:t>
                            </m:r>
                          </m:sup>
                        </m:sSup>
                        <m:r>
                          <a:rPr lang="zh-CN" altLang="en-US" sz="1200" i="0" kern="1200">
                            <a:solidFill>
                              <a:schemeClr val="tx1"/>
                            </a:solidFill>
                            <a:latin typeface="Cambria Math" panose="02040503050406030204" pitchFamily="18" charset="0"/>
                            <a:ea typeface="微软雅黑" panose="020B0503020204020204" pitchFamily="34" charset="-122"/>
                            <a:cs typeface="+mn-cs"/>
                          </a:rPr>
                          <m:t>−</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𝐸</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𝐹</m:t>
                            </m:r>
                          </m:sub>
                        </m:sSub>
                      </m:e>
                    </m:d>
                    <m:r>
                      <a:rPr lang="zh-CN" altLang="en-US" sz="1200" i="0" kern="1200">
                        <a:solidFill>
                          <a:schemeClr val="tx1"/>
                        </a:solidFill>
                        <a:latin typeface="Cambria Math" panose="02040503050406030204" pitchFamily="18" charset="0"/>
                        <a:ea typeface="微软雅黑" panose="020B0503020204020204" pitchFamily="34" charset="-122"/>
                        <a:cs typeface="+mn-cs"/>
                      </a:rPr>
                      <m:t>&gt;&gt;</m:t>
                    </m:r>
                    <m:sSub>
                      <m:sSubPr>
                        <m:ctrlPr>
                          <a:rPr lang="zh-CN" altLang="en-US" sz="1200" i="1" kern="1200">
                            <a:solidFill>
                              <a:schemeClr val="tx1"/>
                            </a:solidFill>
                            <a:latin typeface="Cambria Math" panose="02040503050406030204" pitchFamily="18" charset="0"/>
                            <a:ea typeface="微软雅黑" panose="020B0503020204020204" pitchFamily="34" charset="-122"/>
                            <a:cs typeface="+mn-cs"/>
                          </a:rPr>
                        </m:ctrlPr>
                      </m:sSubPr>
                      <m:e>
                        <m:r>
                          <a:rPr lang="zh-CN" altLang="en-US" sz="1200" i="1" kern="1200">
                            <a:solidFill>
                              <a:schemeClr val="tx1"/>
                            </a:solidFill>
                            <a:latin typeface="Cambria Math" panose="02040503050406030204" pitchFamily="18" charset="0"/>
                            <a:ea typeface="微软雅黑" panose="020B0503020204020204" pitchFamily="34" charset="-122"/>
                            <a:cs typeface="+mn-cs"/>
                          </a:rPr>
                          <m:t>𝑘</m:t>
                        </m:r>
                      </m:e>
                      <m:sub>
                        <m:r>
                          <a:rPr lang="zh-CN" altLang="en-US" sz="1200" i="1" kern="1200">
                            <a:solidFill>
                              <a:schemeClr val="tx1"/>
                            </a:solidFill>
                            <a:latin typeface="Cambria Math" panose="02040503050406030204" pitchFamily="18" charset="0"/>
                            <a:ea typeface="微软雅黑" panose="020B0503020204020204" pitchFamily="34" charset="-122"/>
                            <a:cs typeface="+mn-cs"/>
                          </a:rPr>
                          <m:t>𝐵</m:t>
                        </m:r>
                      </m:sub>
                    </m:sSub>
                    <m:r>
                      <a:rPr lang="zh-CN" altLang="en-US" sz="1200" i="1" kern="1200">
                        <a:solidFill>
                          <a:schemeClr val="tx1"/>
                        </a:solidFill>
                        <a:latin typeface="Cambria Math" panose="02040503050406030204" pitchFamily="18" charset="0"/>
                        <a:ea typeface="微软雅黑" panose="020B0503020204020204" pitchFamily="34" charset="-122"/>
                        <a:cs typeface="+mn-cs"/>
                      </a:rPr>
                      <m:t>𝑇</m:t>
                    </m:r>
                  </m:oMath>
                </a14:m>
                <a:r>
                  <a:rPr lang="zh-CN" altLang="zh-CN" sz="1200" kern="1200" dirty="0">
                    <a:solidFill>
                      <a:schemeClr val="tx1"/>
                    </a:solidFill>
                    <a:effectLst/>
                    <a:latin typeface="Arial" panose="020B0604020202020204" pitchFamily="34" charset="0"/>
                    <a:ea typeface="微软雅黑" panose="020B0503020204020204" pitchFamily="34" charset="-122"/>
                    <a:cs typeface="+mn-cs"/>
                  </a:rPr>
                  <a:t>，所以可以将上式分母中的“</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1</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”略去：</a:t>
                </a:r>
                <a:endParaRPr lang="en-US" altLang="zh-CN" sz="1200" kern="1200" dirty="0">
                  <a:solidFill>
                    <a:schemeClr val="tx1"/>
                  </a:solidFill>
                  <a:effectLst/>
                  <a:latin typeface="Arial" panose="020B0604020202020204" pitchFamily="34" charset="0"/>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𝑑𝑛</m:t>
                      </m:r>
                      <m:r>
                        <a:rPr lang="zh-CN" altLang="en-US" i="0">
                          <a:latin typeface="Cambria Math" panose="02040503050406030204" pitchFamily="18" charset="0"/>
                        </a:rPr>
                        <m:t>=2</m:t>
                      </m:r>
                      <m:sSup>
                        <m:sSupPr>
                          <m:ctrlPr>
                            <a:rPr lang="zh-CN" altLang="en-US" i="1">
                              <a:solidFill>
                                <a:srgbClr val="836967"/>
                              </a:solidFill>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𝑚</m:t>
                                  </m:r>
                                </m:num>
                                <m:den>
                                  <m:r>
                                    <a:rPr lang="zh-CN" altLang="en-US" i="0">
                                      <a:latin typeface="Cambria Math" panose="02040503050406030204" pitchFamily="18" charset="0"/>
                                    </a:rPr>
                                    <m:t>2</m:t>
                                  </m:r>
                                  <m:r>
                                    <a:rPr lang="zh-CN" altLang="en-US" i="1">
                                      <a:latin typeface="Cambria Math" panose="02040503050406030204" pitchFamily="18" charset="0"/>
                                    </a:rPr>
                                    <m:t>𝜋</m:t>
                                  </m:r>
                                  <m:r>
                                    <a:rPr lang="zh-CN" altLang="en-US" i="0">
                                      <a:latin typeface="Cambria Math" panose="02040503050406030204" pitchFamily="18" charset="0"/>
                                    </a:rPr>
                                    <m:t>ℏ</m:t>
                                  </m:r>
                                </m:den>
                              </m:f>
                            </m:e>
                          </m:d>
                        </m:e>
                        <m:sup>
                          <m:r>
                            <a:rPr lang="zh-CN" altLang="en-US" i="0">
                              <a:latin typeface="Cambria Math" panose="02040503050406030204" pitchFamily="18" charset="0"/>
                            </a:rPr>
                            <m:t>3</m:t>
                          </m:r>
                        </m:sup>
                      </m:sSup>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𝐹</m:t>
                                  </m:r>
                                </m:sub>
                              </m:sSub>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𝐵</m:t>
                                  </m:r>
                                </m:sub>
                              </m:sSub>
                              <m:r>
                                <a:rPr lang="zh-CN" altLang="en-US" i="1">
                                  <a:latin typeface="Cambria Math" panose="02040503050406030204" pitchFamily="18" charset="0"/>
                                </a:rPr>
                                <m:t>𝑇</m:t>
                              </m:r>
                            </m:den>
                          </m:f>
                        </m:sup>
                      </m:sSup>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𝑚</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𝑣</m:t>
                                  </m:r>
                                </m:e>
                                <m:sup>
                                  <m:r>
                                    <a:rPr lang="zh-CN" altLang="en-US" i="0">
                                      <a:latin typeface="Cambria Math" panose="02040503050406030204" pitchFamily="18" charset="0"/>
                                    </a:rPr>
                                    <m:t>2</m:t>
                                  </m:r>
                                </m:sup>
                              </m:sSup>
                            </m:num>
                            <m:den>
                              <m:r>
                                <a:rPr lang="zh-CN" altLang="en-US" i="0">
                                  <a:latin typeface="Cambria Math" panose="02040503050406030204" pitchFamily="18" charset="0"/>
                                </a:rPr>
                                <m:t>2</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𝐵</m:t>
                                  </m:r>
                                </m:sub>
                              </m:sSub>
                              <m:r>
                                <a:rPr lang="zh-CN" altLang="en-US" i="1">
                                  <a:latin typeface="Cambria Math" panose="02040503050406030204" pitchFamily="18" charset="0"/>
                                </a:rPr>
                                <m:t>𝑇</m:t>
                              </m:r>
                            </m:den>
                          </m:f>
                        </m:sup>
                      </m:sSup>
                      <m:r>
                        <a:rPr lang="zh-CN" altLang="en-US" i="1">
                          <a:latin typeface="Cambria Math" panose="02040503050406030204" pitchFamily="18" charset="0"/>
                        </a:rPr>
                        <m:t>𝑑𝑣</m:t>
                      </m:r>
                    </m:oMath>
                  </m:oMathPara>
                </a14:m>
                <a:endParaRPr lang="en-US" altLang="zh-CN" sz="1200" kern="1200" dirty="0">
                  <a:solidFill>
                    <a:schemeClr val="tx1"/>
                  </a:solidFill>
                  <a:effectLst/>
                  <a:latin typeface="Arial" panose="020B0604020202020204" pitchFamily="34" charset="0"/>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Arial" panose="020B0604020202020204" pitchFamily="34" charset="0"/>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选择</a:t>
                </a:r>
                <a:r>
                  <a:rPr lang="en-US" altLang="zh-CN" sz="1800" kern="1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 </m:t>
                    </m:r>
                  </m:oMath>
                </a14:m>
                <a:r>
                  <a:rPr lang="zh-CN" altLang="zh-CN" sz="1800" kern="100" dirty="0">
                    <a:effectLst/>
                    <a:latin typeface="Times New Roman" panose="02020603050405020304" pitchFamily="18" charset="0"/>
                    <a:ea typeface="宋体" panose="02010600030101010101" pitchFamily="2" charset="-122"/>
                  </a:rPr>
                  <a:t>方向为垂直于发射面的方向，要求电子在</a:t>
                </a:r>
                <a14:m>
                  <m:oMath xmlns:m="http://schemas.openxmlformats.org/officeDocument/2006/math">
                    <m:r>
                      <a:rPr lang="en-US" altLang="zh-CN" sz="1800" b="0" i="1" smtClean="0">
                        <a:latin typeface="Cambria Math" panose="02040503050406030204" pitchFamily="18" charset="0"/>
                      </a:rPr>
                      <m:t>𝑥</m:t>
                    </m:r>
                  </m:oMath>
                </a14:m>
                <a:r>
                  <a:rPr lang="zh-CN" altLang="zh-CN" sz="1800" kern="100" dirty="0">
                    <a:effectLst/>
                    <a:latin typeface="Times New Roman" panose="02020603050405020304" pitchFamily="18" charset="0"/>
                    <a:ea typeface="宋体" panose="02010600030101010101" pitchFamily="2" charset="-122"/>
                  </a:rPr>
                  <a:t>方向动能大于势垒，对</a:t>
                </a:r>
                <a14:m>
                  <m:oMath xmlns:m="http://schemas.openxmlformats.org/officeDocument/2006/math">
                    <m:r>
                      <a:rPr lang="en-US" altLang="zh-CN" sz="1800" b="0" i="1" smtClean="0">
                        <a:latin typeface="Cambria Math" panose="02040503050406030204" pitchFamily="18" charset="0"/>
                      </a:rPr>
                      <m:t>𝑦</m:t>
                    </m:r>
                  </m:oMath>
                </a14:m>
                <a:r>
                  <a:rPr lang="zh-CN"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r>
                      <a:rPr lang="en-US" altLang="zh-CN" sz="1800" b="0" i="1" smtClean="0">
                        <a:latin typeface="Cambria Math" panose="02040503050406030204" pitchFamily="18" charset="0"/>
                      </a:rPr>
                      <m:t>𝑧</m:t>
                    </m:r>
                  </m:oMath>
                </a14:m>
                <a:r>
                  <a:rPr lang="zh-CN" altLang="zh-CN" sz="1800" kern="100" dirty="0">
                    <a:effectLst/>
                    <a:latin typeface="Times New Roman" panose="02020603050405020304" pitchFamily="18" charset="0"/>
                    <a:ea typeface="宋体" panose="02010600030101010101" pitchFamily="2" charset="-122"/>
                  </a:rPr>
                  <a:t>方向电子的动能无限制，</a:t>
                </a:r>
                <a:r>
                  <a:rPr lang="zh-CN" altLang="en-US" sz="1800" kern="100" dirty="0">
                    <a:effectLst/>
                    <a:latin typeface="Times New Roman" panose="02020603050405020304" pitchFamily="18" charset="0"/>
                    <a:ea typeface="宋体" panose="02010600030101010101" pitchFamily="2" charset="-122"/>
                  </a:rPr>
                  <a:t>上</a:t>
                </a:r>
                <a:r>
                  <a:rPr lang="zh-CN" altLang="zh-CN" sz="1800" kern="100" dirty="0">
                    <a:effectLst/>
                    <a:latin typeface="Times New Roman" panose="02020603050405020304" pitchFamily="18" charset="0"/>
                    <a:ea typeface="宋体" panose="02010600030101010101" pitchFamily="2" charset="-122"/>
                  </a:rPr>
                  <a:t>式积分可得</a:t>
                </a:r>
                <a:r>
                  <a:rPr lang="zh-CN" altLang="en-US" sz="1800" kern="100" dirty="0">
                    <a:effectLst/>
                    <a:latin typeface="Times New Roman" panose="02020603050405020304" pitchFamily="18" charset="0"/>
                    <a:ea typeface="宋体" panose="02010600030101010101" pitchFamily="2" charset="-122"/>
                  </a:rPr>
                  <a:t>热发射电流密度。</a:t>
                </a:r>
                <a:endParaRPr lang="zh-CN" altLang="zh-CN" sz="1200" kern="1200" dirty="0">
                  <a:solidFill>
                    <a:schemeClr val="tx1"/>
                  </a:solidFill>
                  <a:effectLst/>
                  <a:latin typeface="Arial" panose="020B0604020202020204" pitchFamily="34" charset="0"/>
                  <a:ea typeface="微软雅黑" panose="020B0503020204020204" pitchFamily="34"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再乘上费米分布函数</a:t>
                </a:r>
                <a:r>
                  <a:rPr lang="en-US" altLang="zh-CN" sz="1800" i="1" kern="100" dirty="0">
                    <a:effectLst/>
                    <a:latin typeface="Times New Roman" panose="02020603050405020304" pitchFamily="18" charset="0"/>
                    <a:ea typeface="宋体" panose="02010600030101010101" pitchFamily="2" charset="-122"/>
                  </a:rPr>
                  <a:t>f </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E</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，可得</a:t>
                </a:r>
                <a:r>
                  <a:rPr lang="en-US" altLang="zh-CN" sz="1800" b="1" i="1" kern="100" dirty="0">
                    <a:effectLst/>
                    <a:latin typeface="Times New Roman" panose="02020603050405020304" pitchFamily="18" charset="0"/>
                    <a:ea typeface="宋体" panose="02010600030101010101" pitchFamily="2" charset="-122"/>
                  </a:rPr>
                  <a:t>v</a:t>
                </a:r>
                <a:r>
                  <a:rPr lang="zh-CN" altLang="zh-CN" sz="1800" kern="100" dirty="0">
                    <a:effectLst/>
                    <a:latin typeface="Times New Roman" panose="02020603050405020304" pitchFamily="18" charset="0"/>
                    <a:ea typeface="宋体" panose="02010600030101010101" pitchFamily="2" charset="-122"/>
                  </a:rPr>
                  <a:t>到</a:t>
                </a:r>
                <a:r>
                  <a:rPr lang="en-US" altLang="zh-CN" sz="1800" b="1" i="1" kern="100" dirty="0" err="1">
                    <a:effectLst/>
                    <a:latin typeface="Times New Roman" panose="02020603050405020304" pitchFamily="18" charset="0"/>
                    <a:ea typeface="宋体" panose="02010600030101010101" pitchFamily="2" charset="-122"/>
                  </a:rPr>
                  <a:t>v</a:t>
                </a:r>
                <a:r>
                  <a:rPr lang="en-US" altLang="zh-CN" sz="1800" kern="100" dirty="0" err="1">
                    <a:effectLst/>
                    <a:latin typeface="Times New Roman" panose="02020603050405020304" pitchFamily="18" charset="0"/>
                    <a:ea typeface="宋体" panose="02010600030101010101" pitchFamily="2" charset="-122"/>
                  </a:rPr>
                  <a:t>+</a:t>
                </a:r>
                <a:r>
                  <a:rPr lang="en-US" altLang="zh-CN" sz="1800" i="1" kern="100" dirty="0" err="1">
                    <a:effectLst/>
                    <a:latin typeface="Times New Roman" panose="02020603050405020304" pitchFamily="18" charset="0"/>
                    <a:ea typeface="宋体" panose="02010600030101010101" pitchFamily="2" charset="-122"/>
                  </a:rPr>
                  <a:t>d</a:t>
                </a:r>
                <a:r>
                  <a:rPr lang="en-US" altLang="zh-CN" sz="1800" b="1" i="1" kern="100" dirty="0" err="1">
                    <a:effectLst/>
                    <a:latin typeface="Times New Roman" panose="02020603050405020304" pitchFamily="18" charset="0"/>
                    <a:ea typeface="宋体" panose="02010600030101010101" pitchFamily="2" charset="-122"/>
                  </a:rPr>
                  <a:t>v</a:t>
                </a:r>
                <a:r>
                  <a:rPr lang="zh-CN" altLang="zh-CN" sz="1800" kern="100" dirty="0">
                    <a:effectLst/>
                    <a:latin typeface="Times New Roman" panose="02020603050405020304" pitchFamily="18" charset="0"/>
                    <a:ea typeface="宋体" panose="02010600030101010101" pitchFamily="2" charset="-122"/>
                  </a:rPr>
                  <a:t>内的电子密度：</a:t>
                </a:r>
              </a:p>
              <a:p>
                <a:r>
                  <a:rPr lang="zh-CN" altLang="en-US" i="0">
                    <a:latin typeface="Cambria Math" panose="02040503050406030204" pitchFamily="18" charset="0"/>
                  </a:rPr>
                  <a:t>𝑑𝑛=2(𝑚</a:t>
                </a:r>
                <a:r>
                  <a:rPr lang="zh-CN" altLang="en-US" i="0">
                    <a:solidFill>
                      <a:srgbClr val="836967"/>
                    </a:solidFill>
                    <a:latin typeface="Cambria Math" panose="02040503050406030204" pitchFamily="18" charset="0"/>
                  </a:rPr>
                  <a:t>/</a:t>
                </a:r>
                <a:r>
                  <a:rPr lang="zh-CN" altLang="en-US" i="0">
                    <a:latin typeface="Cambria Math" panose="02040503050406030204" pitchFamily="18" charset="0"/>
                  </a:rPr>
                  <a:t>2𝜋ℏ)</a:t>
                </a:r>
                <a:r>
                  <a:rPr lang="zh-CN" altLang="en-US" i="0">
                    <a:solidFill>
                      <a:srgbClr val="836967"/>
                    </a:solidFill>
                    <a:latin typeface="Cambria Math" panose="02040503050406030204" pitchFamily="18" charset="0"/>
                  </a:rPr>
                  <a:t>^</a:t>
                </a:r>
                <a:r>
                  <a:rPr lang="zh-CN" altLang="en-US" i="0">
                    <a:latin typeface="Cambria Math" panose="02040503050406030204" pitchFamily="18" charset="0"/>
                  </a:rPr>
                  <a:t>3</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 1</a:t>
                </a:r>
                <a:r>
                  <a:rPr lang="zh-CN" altLang="en-US" i="0">
                    <a:solidFill>
                      <a:srgbClr val="836967"/>
                    </a:solidFill>
                    <a:latin typeface="Cambria Math" panose="02040503050406030204" pitchFamily="18" charset="0"/>
                  </a:rPr>
                  <a:t>/(</a:t>
                </a:r>
                <a:r>
                  <a:rPr lang="zh-CN" altLang="en-US" i="0">
                    <a:latin typeface="Cambria Math" panose="02040503050406030204" pitchFamily="18" charset="0"/>
                  </a:rPr>
                  <a:t>𝑒</a:t>
                </a:r>
                <a:r>
                  <a:rPr lang="zh-CN" altLang="en-US" i="0">
                    <a:solidFill>
                      <a:srgbClr val="836967"/>
                    </a:solidFill>
                    <a:latin typeface="Cambria Math" panose="02040503050406030204" pitchFamily="18" charset="0"/>
                  </a:rPr>
                  <a:t>^((</a:t>
                </a:r>
                <a:r>
                  <a:rPr lang="zh-CN" altLang="en-US" i="0">
                    <a:latin typeface="Cambria Math" panose="02040503050406030204" pitchFamily="18" charset="0"/>
                  </a:rPr>
                  <a:t>1</a:t>
                </a:r>
                <a:r>
                  <a:rPr lang="zh-CN" altLang="en-US" i="0">
                    <a:solidFill>
                      <a:srgbClr val="836967"/>
                    </a:solidFill>
                    <a:latin typeface="Cambria Math" panose="02040503050406030204" pitchFamily="18" charset="0"/>
                  </a:rPr>
                  <a:t>/</a:t>
                </a:r>
                <a:r>
                  <a:rPr lang="zh-CN" altLang="en-US" i="0">
                    <a:latin typeface="Cambria Math" panose="02040503050406030204" pitchFamily="18" charset="0"/>
                  </a:rPr>
                  <a:t>2 𝑚𝑣</a:t>
                </a:r>
                <a:r>
                  <a:rPr lang="zh-CN" altLang="en-US" i="0">
                    <a:solidFill>
                      <a:srgbClr val="836967"/>
                    </a:solidFill>
                    <a:latin typeface="Cambria Math" panose="02040503050406030204" pitchFamily="18" charset="0"/>
                  </a:rPr>
                  <a:t>^</a:t>
                </a:r>
                <a:r>
                  <a:rPr lang="zh-CN" altLang="en-US" i="0">
                    <a:latin typeface="Cambria Math" panose="02040503050406030204" pitchFamily="18" charset="0"/>
                  </a:rPr>
                  <a:t>2−𝐸</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𝐹 )∕𝑘</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𝐵  𝑇</a:t>
                </a:r>
                <a:r>
                  <a:rPr lang="zh-CN" altLang="en-US" i="0">
                    <a:solidFill>
                      <a:srgbClr val="836967"/>
                    </a:solidFill>
                    <a:latin typeface="Cambria Math" panose="02040503050406030204" pitchFamily="18" charset="0"/>
                  </a:rPr>
                  <a:t>)</a:t>
                </a:r>
                <a:r>
                  <a:rPr lang="zh-CN" altLang="en-US" i="0">
                    <a:latin typeface="Cambria Math" panose="02040503050406030204" pitchFamily="18" charset="0"/>
                  </a:rPr>
                  <a:t>+1</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𝑑𝑣</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上式用到</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E=</a:t>
                </a:r>
                <a:r>
                  <a:rPr lang="en-US" altLang="zh-CN" sz="1800" dirty="0">
                    <a:effectLst/>
                    <a:latin typeface="Times New Roman" panose="02020603050405020304" pitchFamily="18" charset="0"/>
                    <a:ea typeface="宋体" panose="02010600030101010101" pitchFamily="2" charset="-122"/>
                  </a:rPr>
                  <a:t> </a:t>
                </a:r>
                <a:r>
                  <a:rPr lang="zh-CN" altLang="en-US" sz="2800" i="0">
                    <a:latin typeface="Cambria Math" panose="02040503050406030204" pitchFamily="18" charset="0"/>
                  </a:rPr>
                  <a:t>1</a:t>
                </a:r>
                <a:r>
                  <a:rPr lang="zh-CN" altLang="en-US" sz="2800" i="0">
                    <a:solidFill>
                      <a:srgbClr val="836967"/>
                    </a:solidFill>
                    <a:latin typeface="Cambria Math" panose="02040503050406030204" pitchFamily="18" charset="0"/>
                  </a:rPr>
                  <a:t>/</a:t>
                </a:r>
                <a:r>
                  <a:rPr lang="zh-CN" altLang="en-US" sz="2800" i="0">
                    <a:latin typeface="Cambria Math" panose="02040503050406030204" pitchFamily="18" charset="0"/>
                  </a:rPr>
                  <a:t>2 𝑚𝜐</a:t>
                </a:r>
                <a:r>
                  <a:rPr lang="zh-CN" altLang="en-US" sz="2800" i="0">
                    <a:solidFill>
                      <a:srgbClr val="836967"/>
                    </a:solidFill>
                    <a:latin typeface="Cambria Math" panose="02040503050406030204" pitchFamily="18" charset="0"/>
                  </a:rPr>
                  <a:t>^</a:t>
                </a:r>
                <a:r>
                  <a:rPr lang="zh-CN" altLang="en-US" sz="2800" i="0">
                    <a:latin typeface="Cambria Math" panose="02040503050406030204" pitchFamily="18" charset="0"/>
                  </a:rPr>
                  <a:t>2</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。由于热发射电子的能量</a:t>
                </a:r>
                <a:r>
                  <a:rPr lang="zh-CN" altLang="en-US" sz="1200" i="0" kern="1200">
                    <a:solidFill>
                      <a:schemeClr val="tx1"/>
                    </a:solidFill>
                    <a:latin typeface="Arial" panose="020B0604020202020204" pitchFamily="34" charset="0"/>
                    <a:ea typeface="微软雅黑" panose="020B0503020204020204" pitchFamily="34" charset="-122"/>
                    <a:cs typeface="+mn-cs"/>
                  </a:rPr>
                  <a:t>1/2 𝑚𝜐^2</a:t>
                </a:r>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必须高于势阱的高度，即亲和能</a:t>
                </a:r>
                <a:r>
                  <a:rPr lang="zh-CN" altLang="en-US" sz="1200" i="0" kern="1200">
                    <a:solidFill>
                      <a:schemeClr val="tx1"/>
                    </a:solidFill>
                    <a:latin typeface="Arial" panose="020B0604020202020204" pitchFamily="34" charset="0"/>
                    <a:ea typeface="微软雅黑" panose="020B0503020204020204" pitchFamily="34" charset="-122"/>
                    <a:cs typeface="+mn-cs"/>
                  </a:rPr>
                  <a:t>𝜒</a:t>
                </a:r>
                <a:r>
                  <a:rPr lang="zh-CN" altLang="zh-CN" sz="1800" dirty="0">
                    <a:effectLst/>
                    <a:latin typeface="Symbol" panose="05050102010706020507" pitchFamily="18" charset="2"/>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实际上远远大于</a:t>
                </a:r>
                <a:r>
                  <a:rPr lang="en-US" altLang="zh-CN" sz="1800" dirty="0">
                    <a:effectLst/>
                    <a:latin typeface="Times New Roman" panose="02020603050405020304" pitchFamily="18" charset="0"/>
                    <a:ea typeface="宋体" panose="02010600030101010101" pitchFamily="2" charset="-122"/>
                  </a:rPr>
                  <a:t> </a:t>
                </a:r>
                <a:r>
                  <a:rPr lang="zh-CN" altLang="en-US" sz="1200" i="0" kern="1200">
                    <a:solidFill>
                      <a:schemeClr val="tx1"/>
                    </a:solidFill>
                    <a:latin typeface="Arial" panose="020B0604020202020204" pitchFamily="34" charset="0"/>
                    <a:ea typeface="微软雅黑" panose="020B0503020204020204" pitchFamily="34" charset="-122"/>
                    <a:cs typeface="+mn-cs"/>
                  </a:rPr>
                  <a:t>𝑘_𝐵 𝑇</a:t>
                </a:r>
                <a:r>
                  <a:rPr lang="zh-CN" altLang="en-US" dirty="0"/>
                  <a:t>，</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有</a:t>
                </a:r>
                <a:r>
                  <a:rPr lang="zh-CN" altLang="en-US" sz="1200" i="0" kern="1200">
                    <a:solidFill>
                      <a:schemeClr val="tx1"/>
                    </a:solidFill>
                    <a:latin typeface="Arial" panose="020B0604020202020204" pitchFamily="34" charset="0"/>
                    <a:ea typeface="微软雅黑" panose="020B0503020204020204" pitchFamily="34" charset="-122"/>
                    <a:cs typeface="+mn-cs"/>
                  </a:rPr>
                  <a:t>(1/2 𝑚𝜐^2−𝐸_𝐹 )&gt;&gt;𝑘_𝐵 𝑇</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，所以可以将上式分母中的“</a:t>
                </a:r>
                <a:r>
                  <a:rPr lang="en-US" altLang="zh-CN" sz="1200" kern="1200" dirty="0">
                    <a:solidFill>
                      <a:schemeClr val="tx1"/>
                    </a:solidFill>
                    <a:effectLst/>
                    <a:latin typeface="Arial" panose="020B0604020202020204" pitchFamily="34" charset="0"/>
                    <a:ea typeface="微软雅黑" panose="020B0503020204020204" pitchFamily="34" charset="-122"/>
                    <a:cs typeface="+mn-cs"/>
                  </a:rPr>
                  <a:t>1</a:t>
                </a:r>
                <a:r>
                  <a:rPr lang="zh-CN" altLang="zh-CN" sz="1200" kern="1200" dirty="0">
                    <a:solidFill>
                      <a:schemeClr val="tx1"/>
                    </a:solidFill>
                    <a:effectLst/>
                    <a:latin typeface="Arial" panose="020B0604020202020204" pitchFamily="34" charset="0"/>
                    <a:ea typeface="微软雅黑" panose="020B0503020204020204" pitchFamily="34" charset="-122"/>
                    <a:cs typeface="+mn-cs"/>
                  </a:rPr>
                  <a:t>”略去：</a:t>
                </a:r>
                <a:endParaRPr lang="en-US" altLang="zh-CN" sz="1200" kern="1200" dirty="0">
                  <a:solidFill>
                    <a:schemeClr val="tx1"/>
                  </a:solidFill>
                  <a:effectLst/>
                  <a:latin typeface="Arial" panose="020B0604020202020204" pitchFamily="34" charset="0"/>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i="0">
                    <a:latin typeface="Cambria Math" panose="02040503050406030204" pitchFamily="18" charset="0"/>
                  </a:rPr>
                  <a:t>𝑑𝑛=2(𝑚</a:t>
                </a:r>
                <a:r>
                  <a:rPr lang="zh-CN" altLang="en-US" i="0">
                    <a:solidFill>
                      <a:srgbClr val="836967"/>
                    </a:solidFill>
                    <a:latin typeface="Cambria Math" panose="02040503050406030204" pitchFamily="18" charset="0"/>
                  </a:rPr>
                  <a:t>/</a:t>
                </a:r>
                <a:r>
                  <a:rPr lang="zh-CN" altLang="en-US" i="0">
                    <a:latin typeface="Cambria Math" panose="02040503050406030204" pitchFamily="18" charset="0"/>
                  </a:rPr>
                  <a:t>2𝜋ℏ)</a:t>
                </a:r>
                <a:r>
                  <a:rPr lang="zh-CN" altLang="en-US" i="0">
                    <a:solidFill>
                      <a:srgbClr val="836967"/>
                    </a:solidFill>
                    <a:latin typeface="Cambria Math" panose="02040503050406030204" pitchFamily="18" charset="0"/>
                  </a:rPr>
                  <a:t>^</a:t>
                </a:r>
                <a:r>
                  <a:rPr lang="zh-CN" altLang="en-US" i="0">
                    <a:latin typeface="Cambria Math" panose="02040503050406030204" pitchFamily="18" charset="0"/>
                  </a:rPr>
                  <a:t>3</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𝑒</a:t>
                </a:r>
                <a:r>
                  <a:rPr lang="zh-CN" altLang="en-US" i="0">
                    <a:solidFill>
                      <a:srgbClr val="836967"/>
                    </a:solidFill>
                    <a:latin typeface="Cambria Math" panose="02040503050406030204" pitchFamily="18" charset="0"/>
                  </a:rPr>
                  <a:t>^(</a:t>
                </a:r>
                <a:r>
                  <a:rPr lang="zh-CN" altLang="en-US" i="0">
                    <a:latin typeface="Cambria Math" panose="02040503050406030204" pitchFamily="18" charset="0"/>
                  </a:rPr>
                  <a:t>𝐸</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𝐹</a:t>
                </a:r>
                <a:r>
                  <a:rPr lang="zh-CN" altLang="en-US" i="0">
                    <a:solidFill>
                      <a:srgbClr val="836967"/>
                    </a:solidFill>
                    <a:latin typeface="Cambria Math" panose="02040503050406030204" pitchFamily="18" charset="0"/>
                  </a:rPr>
                  <a:t>/(</a:t>
                </a:r>
                <a:r>
                  <a:rPr lang="zh-CN" altLang="en-US" i="0">
                    <a:latin typeface="Cambria Math" panose="02040503050406030204" pitchFamily="18" charset="0"/>
                  </a:rPr>
                  <a:t>𝑘</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𝐵 𝑇</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𝑒</a:t>
                </a:r>
                <a:r>
                  <a:rPr lang="zh-CN" altLang="en-US" i="0">
                    <a:solidFill>
                      <a:srgbClr val="836967"/>
                    </a:solidFill>
                    <a:latin typeface="Cambria Math" panose="02040503050406030204" pitchFamily="18" charset="0"/>
                  </a:rPr>
                  <a:t>^(</a:t>
                </a:r>
                <a:r>
                  <a:rPr lang="zh-CN" altLang="en-US" i="0">
                    <a:latin typeface="Cambria Math" panose="02040503050406030204" pitchFamily="18" charset="0"/>
                  </a:rPr>
                  <a:t>−</a:t>
                </a:r>
                <a:r>
                  <a:rPr lang="zh-CN" altLang="en-US" i="0">
                    <a:solidFill>
                      <a:srgbClr val="836967"/>
                    </a:solidFill>
                    <a:latin typeface="Cambria Math" panose="02040503050406030204" pitchFamily="18" charset="0"/>
                  </a:rPr>
                  <a:t>(</a:t>
                </a:r>
                <a:r>
                  <a:rPr lang="zh-CN" altLang="en-US" i="0">
                    <a:latin typeface="Cambria Math" panose="02040503050406030204" pitchFamily="18" charset="0"/>
                  </a:rPr>
                  <a:t>𝑚𝑣</a:t>
                </a:r>
                <a:r>
                  <a:rPr lang="zh-CN" altLang="en-US" i="0">
                    <a:solidFill>
                      <a:srgbClr val="836967"/>
                    </a:solidFill>
                    <a:latin typeface="Cambria Math" panose="02040503050406030204" pitchFamily="18" charset="0"/>
                  </a:rPr>
                  <a:t>^</a:t>
                </a:r>
                <a:r>
                  <a:rPr lang="zh-CN" altLang="en-US" i="0">
                    <a:latin typeface="Cambria Math" panose="02040503050406030204" pitchFamily="18" charset="0"/>
                  </a:rPr>
                  <a:t>2</a:t>
                </a:r>
                <a:r>
                  <a:rPr lang="zh-CN" altLang="en-US" i="0">
                    <a:solidFill>
                      <a:srgbClr val="836967"/>
                    </a:solidFill>
                    <a:latin typeface="Cambria Math" panose="02040503050406030204" pitchFamily="18" charset="0"/>
                  </a:rPr>
                  <a:t>)/(</a:t>
                </a:r>
                <a:r>
                  <a:rPr lang="zh-CN" altLang="en-US" i="0">
                    <a:latin typeface="Cambria Math" panose="02040503050406030204" pitchFamily="18" charset="0"/>
                  </a:rPr>
                  <a:t>2𝑘</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𝐵 𝑇</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𝑑𝑣</a:t>
                </a:r>
                <a:endParaRPr lang="en-US" altLang="zh-CN" sz="1200" kern="1200" dirty="0">
                  <a:solidFill>
                    <a:schemeClr val="tx1"/>
                  </a:solidFill>
                  <a:effectLst/>
                  <a:latin typeface="Arial" panose="020B0604020202020204" pitchFamily="34" charset="0"/>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选择</a:t>
                </a:r>
                <a:r>
                  <a:rPr lang="en-US" altLang="zh-CN" sz="1800" i="1" kern="100" dirty="0">
                    <a:effectLst/>
                    <a:latin typeface="Times New Roman" panose="02020603050405020304" pitchFamily="18" charset="0"/>
                    <a:ea typeface="宋体" panose="02010600030101010101" pitchFamily="2" charset="-122"/>
                  </a:rPr>
                  <a:t>x</a:t>
                </a:r>
                <a:r>
                  <a:rPr lang="zh-CN" altLang="zh-CN" sz="1800" kern="100" dirty="0">
                    <a:effectLst/>
                    <a:latin typeface="Times New Roman" panose="02020603050405020304" pitchFamily="18" charset="0"/>
                    <a:ea typeface="宋体" panose="02010600030101010101" pitchFamily="2" charset="-122"/>
                  </a:rPr>
                  <a:t>方向为垂直于发射面的方向，要求电子在</a:t>
                </a:r>
                <a:r>
                  <a:rPr lang="en-US" altLang="zh-CN" sz="1800" i="1" kern="100" dirty="0">
                    <a:effectLst/>
                    <a:latin typeface="Times New Roman" panose="02020603050405020304" pitchFamily="18" charset="0"/>
                    <a:ea typeface="宋体" panose="02010600030101010101" pitchFamily="2" charset="-122"/>
                  </a:rPr>
                  <a:t>x</a:t>
                </a:r>
                <a:r>
                  <a:rPr lang="zh-CN" altLang="zh-CN" sz="1800" kern="100" dirty="0">
                    <a:effectLst/>
                    <a:latin typeface="Times New Roman" panose="02020603050405020304" pitchFamily="18" charset="0"/>
                    <a:ea typeface="宋体" panose="02010600030101010101" pitchFamily="2" charset="-122"/>
                  </a:rPr>
                  <a:t>方向动能大于势垒，对</a:t>
                </a:r>
                <a:r>
                  <a:rPr lang="en-US" altLang="zh-CN" sz="1800" i="1" kern="100" dirty="0">
                    <a:effectLst/>
                    <a:latin typeface="Times New Roman" panose="02020603050405020304" pitchFamily="18" charset="0"/>
                    <a:ea typeface="宋体" panose="02010600030101010101" pitchFamily="2" charset="-122"/>
                  </a:rPr>
                  <a:t>y</a:t>
                </a:r>
                <a:r>
                  <a:rPr lang="zh-CN"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z</a:t>
                </a:r>
                <a:r>
                  <a:rPr lang="zh-CN" altLang="zh-CN" sz="1800" kern="100" dirty="0">
                    <a:effectLst/>
                    <a:latin typeface="Times New Roman" panose="02020603050405020304" pitchFamily="18" charset="0"/>
                    <a:ea typeface="宋体" panose="02010600030101010101" pitchFamily="2" charset="-122"/>
                  </a:rPr>
                  <a:t>方向电子的动能无限制，式（</a:t>
                </a:r>
                <a:r>
                  <a:rPr lang="en-US" altLang="zh-CN" sz="1800" kern="100" dirty="0">
                    <a:effectLst/>
                    <a:latin typeface="Times New Roman" panose="02020603050405020304" pitchFamily="18" charset="0"/>
                    <a:ea typeface="宋体" panose="02010600030101010101" pitchFamily="2" charset="-122"/>
                  </a:rPr>
                  <a:t>5-5</a:t>
                </a:r>
                <a:r>
                  <a:rPr lang="zh-CN" altLang="zh-CN" sz="1800" kern="100" dirty="0">
                    <a:effectLst/>
                    <a:latin typeface="Times New Roman" panose="02020603050405020304" pitchFamily="18" charset="0"/>
                    <a:ea typeface="宋体" panose="02010600030101010101" pitchFamily="2" charset="-122"/>
                  </a:rPr>
                  <a:t>）积分可得</a:t>
                </a:r>
                <a:r>
                  <a:rPr lang="zh-CN" altLang="en-US" sz="1800" kern="100" dirty="0">
                    <a:effectLst/>
                    <a:latin typeface="Times New Roman" panose="02020603050405020304" pitchFamily="18" charset="0"/>
                    <a:ea typeface="宋体" panose="02010600030101010101" pitchFamily="2" charset="-122"/>
                  </a:rPr>
                  <a:t>热发射电流密度。</a:t>
                </a:r>
                <a:endParaRPr lang="zh-CN" altLang="zh-CN" sz="1200" kern="1200" dirty="0">
                  <a:solidFill>
                    <a:schemeClr val="tx1"/>
                  </a:solidFill>
                  <a:effectLst/>
                  <a:latin typeface="Arial" panose="020B0604020202020204" pitchFamily="34" charset="0"/>
                  <a:ea typeface="微软雅黑" panose="020B0503020204020204" pitchFamily="34" charset="-122"/>
                  <a:cs typeface="+mn-cs"/>
                </a:endParaRPr>
              </a:p>
              <a:p>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8</a:t>
            </a:fld>
            <a:endParaRPr lang="en-US" altLang="zh-CN"/>
          </a:p>
        </p:txBody>
      </p:sp>
    </p:spTree>
    <p:extLst>
      <p:ext uri="{BB962C8B-B14F-4D97-AF65-F5344CB8AC3E}">
        <p14:creationId xmlns:p14="http://schemas.microsoft.com/office/powerpoint/2010/main" val="2821497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从上式可以看出，发射电流与温度的成指数关系，电子是从费米面发射的。</a:t>
            </a:r>
            <a:endParaRPr lang="zh-CN" altLang="en-US" dirty="0"/>
          </a:p>
        </p:txBody>
      </p:sp>
      <p:sp>
        <p:nvSpPr>
          <p:cNvPr id="4" name="灯片编号占位符 3"/>
          <p:cNvSpPr>
            <a:spLocks noGrp="1"/>
          </p:cNvSpPr>
          <p:nvPr>
            <p:ph type="sldNum" sz="quarter" idx="5"/>
          </p:nvPr>
        </p:nvSpPr>
        <p:spPr/>
        <p:txBody>
          <a:bodyPr/>
          <a:lstStyle/>
          <a:p>
            <a:pPr>
              <a:defRPr/>
            </a:pPr>
            <a:fld id="{A11A8ED7-11A5-4A18-8512-0BE9019744EC}" type="slidenum">
              <a:rPr lang="en-US" altLang="zh-CN" smtClean="0"/>
              <a:t>9</a:t>
            </a:fld>
            <a:endParaRPr lang="en-US" altLang="zh-CN"/>
          </a:p>
        </p:txBody>
      </p:sp>
    </p:spTree>
    <p:extLst>
      <p:ext uri="{BB962C8B-B14F-4D97-AF65-F5344CB8AC3E}">
        <p14:creationId xmlns:p14="http://schemas.microsoft.com/office/powerpoint/2010/main" val="327227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3DDF556A-E280-46B2-BD0B-026588DBD95C}" type="datetime1">
              <a:rPr lang="zh-CN" altLang="en-US" smtClean="0"/>
              <a:t>2023/8/15</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EEEB382-7EAD-43FD-8622-A85131F5A0AF}" type="slidenum">
              <a:rPr lang="en-US" altLang="zh-CN"/>
              <a:t>‹#›</a:t>
            </a:fld>
            <a:endParaRPr lang="en-US" altLang="zh-CN"/>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8AF47804-1CE2-4E4F-BA13-948C0DA6D412}" type="datetime1">
              <a:rPr lang="zh-CN" altLang="en-US" smtClean="0"/>
              <a:t>2023/8/15</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93FC015-4F44-4F8E-B018-F32FF09D5995}" type="slidenum">
              <a:rPr lang="en-US" altLang="zh-CN"/>
              <a:t>‹#›</a:t>
            </a:fld>
            <a:endParaRPr lang="en-US" altLang="zh-CN"/>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E14794BF-3823-4C33-9E19-589E27721957}" type="datetime1">
              <a:rPr lang="zh-CN" altLang="en-US" smtClean="0"/>
              <a:t>2023/8/15</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F13E1A4-A588-46C1-BF44-C70747D6A4AD}" type="slidenum">
              <a:rPr lang="en-US" altLang="zh-CN"/>
              <a:t>‹#›</a:t>
            </a:fld>
            <a:endParaRPr lang="en-US" altLang="zh-CN"/>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038903AD-98F7-4244-9D99-AA9F4CA96876}" type="datetime1">
              <a:rPr lang="zh-CN" altLang="en-US" smtClean="0"/>
              <a:t>2023/8/15</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D8C2257-B24A-42FE-8131-5D56F11BF415}" type="slidenum">
              <a:rPr lang="en-US" altLang="zh-CN"/>
              <a:t>‹#›</a:t>
            </a:fld>
            <a:endParaRPr lang="en-US" altLang="zh-CN"/>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32A5B07F-3DDA-44F2-B98B-18F1387A3418}" type="datetime1">
              <a:rPr lang="zh-CN" altLang="en-US" smtClean="0"/>
              <a:t>2023/8/15</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876CD18-B4CF-4CAB-A2EB-BA5923AA3E86}" type="slidenum">
              <a:rPr lang="en-US" altLang="zh-CN"/>
              <a:t>‹#›</a:t>
            </a:fld>
            <a:endParaRPr lang="en-US" altLang="zh-CN"/>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A401361E-23E1-4DA0-B84A-7BD6A9543282}" type="datetime1">
              <a:rPr lang="zh-CN" altLang="en-US" smtClean="0"/>
              <a:t>2023/8/15</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F2C5C19-9B59-42F0-816E-0165B3F19F28}" type="slidenum">
              <a:rPr lang="en-US" altLang="zh-CN"/>
              <a:t>‹#›</a:t>
            </a:fld>
            <a:endParaRPr lang="en-US" altLang="zh-CN"/>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752600"/>
            <a:ext cx="4194175" cy="4270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94175" cy="4270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B0B28BE4-F7DA-4A44-9FC2-E60492E4044F}" type="datetime1">
              <a:rPr lang="zh-CN" altLang="en-US" smtClean="0"/>
              <a:t>2023/8/15</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D4E94A3-49BF-49AA-9B85-363F36DEC6F2}" type="slidenum">
              <a:rPr lang="en-US" altLang="zh-CN"/>
              <a:t>‹#›</a:t>
            </a:fld>
            <a:endParaRPr lang="en-US" altLang="zh-CN"/>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fld id="{E23E95F1-04AF-498E-B5BF-BE159791FB0D}" type="datetime1">
              <a:rPr lang="zh-CN" altLang="en-US" smtClean="0"/>
              <a:t>2023/8/15</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DC24B79D-DFA2-4752-81C5-F9302A127795}" type="slidenum">
              <a:rPr lang="en-US" altLang="zh-CN"/>
              <a:t>‹#›</a:t>
            </a:fld>
            <a:endParaRPr lang="en-US" altLang="zh-CN"/>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fld id="{429ECFEA-5AA9-4C5B-8444-13DDAE00E6D2}" type="datetime1">
              <a:rPr lang="zh-CN" altLang="en-US" smtClean="0"/>
              <a:t>2023/8/15</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44B52B1A-A787-4926-8C2E-0418DA9F0EC3}" type="slidenum">
              <a:rPr lang="en-US" altLang="zh-CN"/>
              <a:t>‹#›</a:t>
            </a:fld>
            <a:endParaRPr lang="en-US" altLang="zh-CN"/>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36E323C3-E421-499E-91B1-5103C5860D6D}" type="datetime1">
              <a:rPr lang="zh-CN" altLang="en-US" smtClean="0"/>
              <a:t>2023/8/15</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4FC89B4B-C312-48F7-BB96-435A3D135171}" type="slidenum">
              <a:rPr lang="en-US" altLang="zh-CN"/>
              <a:t>‹#›</a:t>
            </a:fld>
            <a:endParaRPr lang="en-US" altLang="zh-CN"/>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8B4D07DD-37AC-4252-A9AA-3B01E81D1D77}" type="datetime1">
              <a:rPr lang="zh-CN" altLang="en-US" smtClean="0"/>
              <a:t>2023/8/15</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0DFE448-26E0-49BE-866B-ADE3A69506EC}" type="slidenum">
              <a:rPr lang="en-US" altLang="zh-CN"/>
              <a:t>‹#›</a:t>
            </a:fld>
            <a:endParaRPr lang="en-US" altLang="zh-CN"/>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D2E5179E-30BB-4370-9268-E18B22699DD0}" type="datetime1">
              <a:rPr lang="zh-CN" altLang="en-US" smtClean="0"/>
              <a:t>2023/8/15</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1DA24F9-6CDD-49EA-AE6B-89DB7D229F71}" type="slidenum">
              <a:rPr lang="en-US" altLang="zh-CN"/>
              <a:t>‹#›</a:t>
            </a:fld>
            <a:endParaRPr lang="en-US" altLang="zh-CN"/>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4616D2E7-A68A-44EC-A148-EF35FCE72136}" type="datetime1">
              <a:rPr lang="zh-CN" altLang="en-US" smtClean="0"/>
              <a:t>2023/8/15</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88B11CE-9286-4B95-9D8E-4337D4224C28}" type="slidenum">
              <a:rPr lang="en-US" altLang="zh-CN"/>
              <a:t>‹#›</a:t>
            </a:fld>
            <a:endParaRPr lang="en-US" altLang="zh-CN"/>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5632C1E5-06A8-4AD5-9C67-554255CDEF4E}" type="datetime1">
              <a:rPr lang="zh-CN" altLang="en-US" smtClean="0"/>
              <a:t>2023/8/15</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93C3AD6-4210-4A11-8EC0-33348E81D172}" type="slidenum">
              <a:rPr lang="en-US" altLang="zh-CN"/>
              <a:t>‹#›</a:t>
            </a:fld>
            <a:endParaRPr lang="en-US" altLang="zh-CN"/>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381000"/>
            <a:ext cx="2135187" cy="56419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381000"/>
            <a:ext cx="6253163" cy="5641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274A9D0C-6BF6-463B-AEA3-1C958ED669F4}" type="datetime1">
              <a:rPr lang="zh-CN" altLang="en-US" smtClean="0"/>
              <a:t>2023/8/15</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9C8596B-3298-46EF-A4A9-7FE904543E63}" type="slidenum">
              <a:rPr lang="en-US" altLang="zh-CN"/>
              <a:t>‹#›</a:t>
            </a:fld>
            <a:endParaRPr lang="en-US" altLang="zh-CN"/>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charset="0"/>
                <a:ea typeface="楷体_GB2312" pitchFamily="49" charset="-122"/>
              </a:defRPr>
            </a:lvl1pPr>
          </a:lstStyle>
          <a:p>
            <a:pPr>
              <a:defRPr/>
            </a:pPr>
            <a:fld id="{2AEB7ECA-53E1-4420-BE6B-D71F723D2FCB}" type="datetime1">
              <a:rPr lang="zh-CN" altLang="en-US" smtClean="0"/>
              <a:t>2023/8/15</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charset="0"/>
                <a:ea typeface="楷体_GB2312" pitchFamily="49" charset="-122"/>
              </a:defRPr>
            </a:lvl1pPr>
          </a:lstStyle>
          <a:p>
            <a:pPr>
              <a:defRPr/>
            </a:pPr>
            <a:r>
              <a:rPr lang="zh-CN" altLang="en-US"/>
              <a:t>清华大学电子工程系</a:t>
            </a:r>
            <a:r>
              <a:rPr lang="en-US" altLang="zh-CN"/>
              <a:t>/</a:t>
            </a:r>
            <a:r>
              <a:rPr lang="zh-CN" altLang="en-US"/>
              <a:t>黄翊东</a:t>
            </a:r>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楷体_GB2312" pitchFamily="49" charset="-122"/>
              </a:defRPr>
            </a:lvl1pPr>
          </a:lstStyle>
          <a:p>
            <a:fld id="{BEBFF992-4790-46CB-9565-9571BA5E1FE3}" type="slidenum">
              <a:rPr lang="zh-CN" altLang="en-US"/>
              <a:pPr/>
              <a:t>‹#›</a:t>
            </a:fld>
            <a:endParaRPr lang="zh-CN" altLang="en-US"/>
          </a:p>
        </p:txBody>
      </p:sp>
    </p:spTree>
    <p:extLst>
      <p:ext uri="{BB962C8B-B14F-4D97-AF65-F5344CB8AC3E}">
        <p14:creationId xmlns:p14="http://schemas.microsoft.com/office/powerpoint/2010/main" val="151254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charset="0"/>
                <a:ea typeface="楷体_GB2312" pitchFamily="49" charset="-122"/>
              </a:defRPr>
            </a:lvl1pPr>
          </a:lstStyle>
          <a:p>
            <a:pPr>
              <a:defRPr/>
            </a:pPr>
            <a:fld id="{C86EACA9-568D-4EC8-9A0B-006D4DB0CC1A}" type="datetime1">
              <a:rPr lang="zh-CN" altLang="en-US" smtClean="0"/>
              <a:t>2023/8/15</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charset="0"/>
                <a:ea typeface="楷体_GB2312" pitchFamily="49" charset="-122"/>
              </a:defRPr>
            </a:lvl1pPr>
          </a:lstStyle>
          <a:p>
            <a:pPr>
              <a:defRPr/>
            </a:pPr>
            <a:r>
              <a:rPr lang="zh-CN" altLang="en-US"/>
              <a:t>清华大学电子工程系</a:t>
            </a:r>
            <a:r>
              <a:rPr lang="en-US" altLang="zh-CN"/>
              <a:t>/</a:t>
            </a:r>
            <a:r>
              <a:rPr lang="zh-CN" altLang="en-US"/>
              <a:t>黄翊东</a:t>
            </a:r>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楷体_GB2312" pitchFamily="49" charset="-122"/>
              </a:defRPr>
            </a:lvl1pPr>
          </a:lstStyle>
          <a:p>
            <a:fld id="{C3C39E01-96F5-4E0B-B40A-62FFEB218A76}" type="slidenum">
              <a:rPr lang="zh-CN" altLang="en-US"/>
              <a:pPr/>
              <a:t>‹#›</a:t>
            </a:fld>
            <a:endParaRPr lang="zh-CN" altLang="en-US"/>
          </a:p>
        </p:txBody>
      </p:sp>
    </p:spTree>
    <p:extLst>
      <p:ext uri="{BB962C8B-B14F-4D97-AF65-F5344CB8AC3E}">
        <p14:creationId xmlns:p14="http://schemas.microsoft.com/office/powerpoint/2010/main" val="177901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charset="0"/>
                <a:ea typeface="楷体_GB2312" pitchFamily="49" charset="-122"/>
              </a:defRPr>
            </a:lvl1pPr>
          </a:lstStyle>
          <a:p>
            <a:pPr>
              <a:defRPr/>
            </a:pPr>
            <a:fld id="{FD563DC6-E006-47D4-8199-13A09F7F70E0}" type="datetime1">
              <a:rPr lang="zh-CN" altLang="en-US" smtClean="0"/>
              <a:t>2023/8/15</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charset="0"/>
                <a:ea typeface="楷体_GB2312" pitchFamily="49" charset="-122"/>
              </a:defRPr>
            </a:lvl1pPr>
          </a:lstStyle>
          <a:p>
            <a:pPr>
              <a:defRPr/>
            </a:pPr>
            <a:r>
              <a:rPr lang="zh-CN" altLang="en-US"/>
              <a:t>清华大学电子工程系</a:t>
            </a:r>
            <a:r>
              <a:rPr lang="en-US" altLang="zh-CN"/>
              <a:t>/</a:t>
            </a:r>
            <a:r>
              <a:rPr lang="zh-CN" altLang="en-US"/>
              <a:t>黄翊东</a:t>
            </a:r>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楷体_GB2312" pitchFamily="49" charset="-122"/>
              </a:defRPr>
            </a:lvl1pPr>
          </a:lstStyle>
          <a:p>
            <a:fld id="{CB3FBE01-5895-4F5A-BC4F-6A231189AEAC}" type="slidenum">
              <a:rPr lang="zh-CN" altLang="en-US"/>
              <a:pPr/>
              <a:t>‹#›</a:t>
            </a:fld>
            <a:endParaRPr lang="zh-CN" altLang="en-US"/>
          </a:p>
        </p:txBody>
      </p:sp>
    </p:spTree>
    <p:extLst>
      <p:ext uri="{BB962C8B-B14F-4D97-AF65-F5344CB8AC3E}">
        <p14:creationId xmlns:p14="http://schemas.microsoft.com/office/powerpoint/2010/main" val="358162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charset="0"/>
                <a:ea typeface="楷体_GB2312" pitchFamily="49" charset="-122"/>
              </a:defRPr>
            </a:lvl1pPr>
          </a:lstStyle>
          <a:p>
            <a:pPr>
              <a:defRPr/>
            </a:pPr>
            <a:fld id="{2D1989C9-82C1-4E23-AF0A-EA0EF0F2D0CB}" type="datetime1">
              <a:rPr lang="zh-CN" altLang="en-US" smtClean="0"/>
              <a:t>2023/8/15</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charset="0"/>
                <a:ea typeface="楷体_GB2312" pitchFamily="49" charset="-122"/>
              </a:defRPr>
            </a:lvl1pPr>
          </a:lstStyle>
          <a:p>
            <a:pPr>
              <a:defRPr/>
            </a:pPr>
            <a:r>
              <a:rPr lang="zh-CN" altLang="en-US"/>
              <a:t>清华大学电子工程系</a:t>
            </a:r>
            <a:r>
              <a:rPr lang="en-US" altLang="zh-CN"/>
              <a:t>/</a:t>
            </a:r>
            <a:r>
              <a:rPr lang="zh-CN" altLang="en-US"/>
              <a:t>黄翊东</a:t>
            </a:r>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楷体_GB2312" pitchFamily="49" charset="-122"/>
              </a:defRPr>
            </a:lvl1pPr>
          </a:lstStyle>
          <a:p>
            <a:fld id="{2F5B9DC6-67D1-48DA-8526-863CF184FCFE}" type="slidenum">
              <a:rPr lang="zh-CN" altLang="en-US"/>
              <a:pPr/>
              <a:t>‹#›</a:t>
            </a:fld>
            <a:endParaRPr lang="zh-CN" altLang="en-US"/>
          </a:p>
        </p:txBody>
      </p:sp>
    </p:spTree>
    <p:extLst>
      <p:ext uri="{BB962C8B-B14F-4D97-AF65-F5344CB8AC3E}">
        <p14:creationId xmlns:p14="http://schemas.microsoft.com/office/powerpoint/2010/main" val="191675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fontAlgn="base">
              <a:spcBef>
                <a:spcPct val="0"/>
              </a:spcBef>
              <a:spcAft>
                <a:spcPct val="0"/>
              </a:spcAft>
              <a:defRPr>
                <a:latin typeface="Arial" charset="0"/>
                <a:ea typeface="楷体_GB2312" pitchFamily="49" charset="-122"/>
              </a:defRPr>
            </a:lvl1pPr>
          </a:lstStyle>
          <a:p>
            <a:pPr>
              <a:defRPr/>
            </a:pPr>
            <a:fld id="{B4E323EE-9A36-4506-9D35-C749F22B9DC6}" type="datetime1">
              <a:rPr lang="zh-CN" altLang="en-US" smtClean="0"/>
              <a:t>2023/8/15</a:t>
            </a:fld>
            <a:endParaRPr lang="zh-CN" altLang="en-US"/>
          </a:p>
        </p:txBody>
      </p:sp>
      <p:sp>
        <p:nvSpPr>
          <p:cNvPr id="8" name="页脚占位符 7"/>
          <p:cNvSpPr>
            <a:spLocks noGrp="1"/>
          </p:cNvSpPr>
          <p:nvPr>
            <p:ph type="ftr" sz="quarter" idx="11"/>
          </p:nvPr>
        </p:nvSpPr>
        <p:spPr/>
        <p:txBody>
          <a:bodyPr/>
          <a:lstStyle>
            <a:lvl1pPr fontAlgn="base">
              <a:spcBef>
                <a:spcPct val="0"/>
              </a:spcBef>
              <a:spcAft>
                <a:spcPct val="0"/>
              </a:spcAft>
              <a:defRPr>
                <a:latin typeface="Arial" charset="0"/>
                <a:ea typeface="楷体_GB2312" pitchFamily="49" charset="-122"/>
              </a:defRPr>
            </a:lvl1pPr>
          </a:lstStyle>
          <a:p>
            <a:pPr>
              <a:defRPr/>
            </a:pPr>
            <a:r>
              <a:rPr lang="zh-CN" altLang="en-US"/>
              <a:t>清华大学电子工程系</a:t>
            </a:r>
            <a:r>
              <a:rPr lang="en-US" altLang="zh-CN"/>
              <a:t>/</a:t>
            </a:r>
            <a:r>
              <a:rPr lang="zh-CN" altLang="en-US"/>
              <a:t>黄翊东</a:t>
            </a:r>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楷体_GB2312" pitchFamily="49" charset="-122"/>
              </a:defRPr>
            </a:lvl1pPr>
          </a:lstStyle>
          <a:p>
            <a:fld id="{14C3637C-5601-4A38-8BD6-C9E6C9F7F16C}" type="slidenum">
              <a:rPr lang="zh-CN" altLang="en-US"/>
              <a:pPr/>
              <a:t>‹#›</a:t>
            </a:fld>
            <a:endParaRPr lang="zh-CN" altLang="en-US"/>
          </a:p>
        </p:txBody>
      </p:sp>
    </p:spTree>
    <p:extLst>
      <p:ext uri="{BB962C8B-B14F-4D97-AF65-F5344CB8AC3E}">
        <p14:creationId xmlns:p14="http://schemas.microsoft.com/office/powerpoint/2010/main" val="230527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fontAlgn="base">
              <a:spcBef>
                <a:spcPct val="0"/>
              </a:spcBef>
              <a:spcAft>
                <a:spcPct val="0"/>
              </a:spcAft>
              <a:defRPr>
                <a:latin typeface="Arial" charset="0"/>
                <a:ea typeface="楷体_GB2312" pitchFamily="49" charset="-122"/>
              </a:defRPr>
            </a:lvl1pPr>
          </a:lstStyle>
          <a:p>
            <a:pPr>
              <a:defRPr/>
            </a:pPr>
            <a:fld id="{F29CE359-4DBA-4E89-99F7-376A5CF86537}" type="datetime1">
              <a:rPr lang="zh-CN" altLang="en-US" smtClean="0"/>
              <a:t>2023/8/15</a:t>
            </a:fld>
            <a:endParaRPr lang="zh-CN" altLang="en-US"/>
          </a:p>
        </p:txBody>
      </p:sp>
      <p:sp>
        <p:nvSpPr>
          <p:cNvPr id="4" name="页脚占位符 3"/>
          <p:cNvSpPr>
            <a:spLocks noGrp="1"/>
          </p:cNvSpPr>
          <p:nvPr>
            <p:ph type="ftr" sz="quarter" idx="11"/>
          </p:nvPr>
        </p:nvSpPr>
        <p:spPr/>
        <p:txBody>
          <a:bodyPr/>
          <a:lstStyle>
            <a:lvl1pPr fontAlgn="base">
              <a:spcBef>
                <a:spcPct val="0"/>
              </a:spcBef>
              <a:spcAft>
                <a:spcPct val="0"/>
              </a:spcAft>
              <a:defRPr>
                <a:latin typeface="Arial" charset="0"/>
                <a:ea typeface="楷体_GB2312" pitchFamily="49" charset="-122"/>
              </a:defRPr>
            </a:lvl1pPr>
          </a:lstStyle>
          <a:p>
            <a:pPr>
              <a:defRPr/>
            </a:pPr>
            <a:r>
              <a:rPr lang="zh-CN" altLang="en-US"/>
              <a:t>清华大学电子工程系</a:t>
            </a:r>
            <a:r>
              <a:rPr lang="en-US" altLang="zh-CN"/>
              <a:t>/</a:t>
            </a:r>
            <a:r>
              <a:rPr lang="zh-CN" altLang="en-US"/>
              <a:t>黄翊东</a:t>
            </a:r>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楷体_GB2312" pitchFamily="49" charset="-122"/>
              </a:defRPr>
            </a:lvl1pPr>
          </a:lstStyle>
          <a:p>
            <a:fld id="{13632C7F-DFA6-44D3-BA88-B97E4961BD64}" type="slidenum">
              <a:rPr lang="zh-CN" altLang="en-US"/>
              <a:pPr/>
              <a:t>‹#›</a:t>
            </a:fld>
            <a:endParaRPr lang="zh-CN" altLang="en-US"/>
          </a:p>
        </p:txBody>
      </p:sp>
    </p:spTree>
    <p:extLst>
      <p:ext uri="{BB962C8B-B14F-4D97-AF65-F5344CB8AC3E}">
        <p14:creationId xmlns:p14="http://schemas.microsoft.com/office/powerpoint/2010/main" val="248336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base">
              <a:spcBef>
                <a:spcPct val="0"/>
              </a:spcBef>
              <a:spcAft>
                <a:spcPct val="0"/>
              </a:spcAft>
              <a:defRPr>
                <a:latin typeface="Arial" charset="0"/>
                <a:ea typeface="楷体_GB2312" pitchFamily="49" charset="-122"/>
              </a:defRPr>
            </a:lvl1pPr>
          </a:lstStyle>
          <a:p>
            <a:pPr>
              <a:defRPr/>
            </a:pPr>
            <a:fld id="{22F232D9-FB73-48CA-8E3D-32E19B06BF69}" type="datetime1">
              <a:rPr lang="zh-CN" altLang="en-US" smtClean="0"/>
              <a:t>2023/8/15</a:t>
            </a:fld>
            <a:endParaRPr lang="zh-CN" altLang="en-US"/>
          </a:p>
        </p:txBody>
      </p:sp>
      <p:sp>
        <p:nvSpPr>
          <p:cNvPr id="3" name="页脚占位符 2"/>
          <p:cNvSpPr>
            <a:spLocks noGrp="1"/>
          </p:cNvSpPr>
          <p:nvPr>
            <p:ph type="ftr" sz="quarter" idx="11"/>
          </p:nvPr>
        </p:nvSpPr>
        <p:spPr/>
        <p:txBody>
          <a:bodyPr/>
          <a:lstStyle>
            <a:lvl1pPr fontAlgn="base">
              <a:spcBef>
                <a:spcPct val="0"/>
              </a:spcBef>
              <a:spcAft>
                <a:spcPct val="0"/>
              </a:spcAft>
              <a:defRPr>
                <a:latin typeface="Arial" charset="0"/>
                <a:ea typeface="楷体_GB2312" pitchFamily="49" charset="-122"/>
              </a:defRPr>
            </a:lvl1pPr>
          </a:lstStyle>
          <a:p>
            <a:pPr>
              <a:defRPr/>
            </a:pPr>
            <a:r>
              <a:rPr lang="zh-CN" altLang="en-US"/>
              <a:t>清华大学电子工程系</a:t>
            </a:r>
            <a:r>
              <a:rPr lang="en-US" altLang="zh-CN"/>
              <a:t>/</a:t>
            </a:r>
            <a:r>
              <a:rPr lang="zh-CN" altLang="en-US"/>
              <a:t>黄翊东</a:t>
            </a:r>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楷体_GB2312" pitchFamily="49" charset="-122"/>
              </a:defRPr>
            </a:lvl1pPr>
          </a:lstStyle>
          <a:p>
            <a:fld id="{BD8223D9-D9DA-4C0B-9616-36644EEDABA8}" type="slidenum">
              <a:rPr lang="zh-CN" altLang="en-US"/>
              <a:pPr/>
              <a:t>‹#›</a:t>
            </a:fld>
            <a:endParaRPr lang="zh-CN" altLang="en-US"/>
          </a:p>
        </p:txBody>
      </p:sp>
    </p:spTree>
    <p:extLst>
      <p:ext uri="{BB962C8B-B14F-4D97-AF65-F5344CB8AC3E}">
        <p14:creationId xmlns:p14="http://schemas.microsoft.com/office/powerpoint/2010/main" val="253208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2C57172B-6DE4-4CEC-BEF4-1A7E52465398}" type="datetime1">
              <a:rPr lang="zh-CN" altLang="en-US" smtClean="0"/>
              <a:t>2023/8/15</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B1B960C-F7C8-43D4-A6B9-EF4C552BB1E1}" type="slidenum">
              <a:rPr lang="en-US" altLang="zh-CN"/>
              <a:t>‹#›</a:t>
            </a:fld>
            <a:endParaRPr lang="en-US" altLang="zh-CN"/>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charset="0"/>
                <a:ea typeface="楷体_GB2312" pitchFamily="49" charset="-122"/>
              </a:defRPr>
            </a:lvl1pPr>
          </a:lstStyle>
          <a:p>
            <a:pPr>
              <a:defRPr/>
            </a:pPr>
            <a:fld id="{F6ED5E28-EE77-41FF-9CD7-7BA36574D69B}" type="datetime1">
              <a:rPr lang="zh-CN" altLang="en-US" smtClean="0"/>
              <a:t>2023/8/15</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charset="0"/>
                <a:ea typeface="楷体_GB2312" pitchFamily="49" charset="-122"/>
              </a:defRPr>
            </a:lvl1pPr>
          </a:lstStyle>
          <a:p>
            <a:pPr>
              <a:defRPr/>
            </a:pPr>
            <a:r>
              <a:rPr lang="zh-CN" altLang="en-US"/>
              <a:t>清华大学电子工程系</a:t>
            </a:r>
            <a:r>
              <a:rPr lang="en-US" altLang="zh-CN"/>
              <a:t>/</a:t>
            </a:r>
            <a:r>
              <a:rPr lang="zh-CN" altLang="en-US"/>
              <a:t>黄翊东</a:t>
            </a:r>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楷体_GB2312" pitchFamily="49" charset="-122"/>
              </a:defRPr>
            </a:lvl1pPr>
          </a:lstStyle>
          <a:p>
            <a:fld id="{8E7621EE-4B4E-4CAB-B236-62D6F7B92562}" type="slidenum">
              <a:rPr lang="zh-CN" altLang="en-US"/>
              <a:pPr/>
              <a:t>‹#›</a:t>
            </a:fld>
            <a:endParaRPr lang="zh-CN" altLang="en-US"/>
          </a:p>
        </p:txBody>
      </p:sp>
    </p:spTree>
    <p:extLst>
      <p:ext uri="{BB962C8B-B14F-4D97-AF65-F5344CB8AC3E}">
        <p14:creationId xmlns:p14="http://schemas.microsoft.com/office/powerpoint/2010/main" val="26727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charset="0"/>
                <a:ea typeface="楷体_GB2312" pitchFamily="49" charset="-122"/>
              </a:defRPr>
            </a:lvl1pPr>
          </a:lstStyle>
          <a:p>
            <a:pPr>
              <a:defRPr/>
            </a:pPr>
            <a:fld id="{3981A9CB-65BE-43BD-B324-C7D9EF56640E}" type="datetime1">
              <a:rPr lang="zh-CN" altLang="en-US" smtClean="0"/>
              <a:t>2023/8/15</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charset="0"/>
                <a:ea typeface="楷体_GB2312" pitchFamily="49" charset="-122"/>
              </a:defRPr>
            </a:lvl1pPr>
          </a:lstStyle>
          <a:p>
            <a:pPr>
              <a:defRPr/>
            </a:pPr>
            <a:r>
              <a:rPr lang="zh-CN" altLang="en-US"/>
              <a:t>清华大学电子工程系</a:t>
            </a:r>
            <a:r>
              <a:rPr lang="en-US" altLang="zh-CN"/>
              <a:t>/</a:t>
            </a:r>
            <a:r>
              <a:rPr lang="zh-CN" altLang="en-US"/>
              <a:t>黄翊东</a:t>
            </a:r>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楷体_GB2312" pitchFamily="49" charset="-122"/>
              </a:defRPr>
            </a:lvl1pPr>
          </a:lstStyle>
          <a:p>
            <a:fld id="{80CD9061-AEC4-442E-8086-0AC1FB1BD698}" type="slidenum">
              <a:rPr lang="zh-CN" altLang="en-US"/>
              <a:pPr/>
              <a:t>‹#›</a:t>
            </a:fld>
            <a:endParaRPr lang="zh-CN" altLang="en-US"/>
          </a:p>
        </p:txBody>
      </p:sp>
    </p:spTree>
    <p:extLst>
      <p:ext uri="{BB962C8B-B14F-4D97-AF65-F5344CB8AC3E}">
        <p14:creationId xmlns:p14="http://schemas.microsoft.com/office/powerpoint/2010/main" val="313779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charset="0"/>
                <a:ea typeface="楷体_GB2312" pitchFamily="49" charset="-122"/>
              </a:defRPr>
            </a:lvl1pPr>
          </a:lstStyle>
          <a:p>
            <a:pPr>
              <a:defRPr/>
            </a:pPr>
            <a:fld id="{E2CF6E90-3AF4-4DB6-9907-6C34569FDA57}" type="datetime1">
              <a:rPr lang="zh-CN" altLang="en-US" smtClean="0"/>
              <a:t>2023/8/15</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charset="0"/>
                <a:ea typeface="楷体_GB2312" pitchFamily="49" charset="-122"/>
              </a:defRPr>
            </a:lvl1pPr>
          </a:lstStyle>
          <a:p>
            <a:pPr>
              <a:defRPr/>
            </a:pPr>
            <a:r>
              <a:rPr lang="zh-CN" altLang="en-US"/>
              <a:t>清华大学电子工程系</a:t>
            </a:r>
            <a:r>
              <a:rPr lang="en-US" altLang="zh-CN"/>
              <a:t>/</a:t>
            </a:r>
            <a:r>
              <a:rPr lang="zh-CN" altLang="en-US"/>
              <a:t>黄翊东</a:t>
            </a:r>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楷体_GB2312" pitchFamily="49" charset="-122"/>
              </a:defRPr>
            </a:lvl1pPr>
          </a:lstStyle>
          <a:p>
            <a:fld id="{C0991DD1-62C2-489F-86F6-BCC37CBAB697}" type="slidenum">
              <a:rPr lang="zh-CN" altLang="en-US"/>
              <a:pPr/>
              <a:t>‹#›</a:t>
            </a:fld>
            <a:endParaRPr lang="zh-CN" altLang="en-US"/>
          </a:p>
        </p:txBody>
      </p:sp>
    </p:spTree>
    <p:extLst>
      <p:ext uri="{BB962C8B-B14F-4D97-AF65-F5344CB8AC3E}">
        <p14:creationId xmlns:p14="http://schemas.microsoft.com/office/powerpoint/2010/main" val="2024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charset="0"/>
                <a:ea typeface="楷体_GB2312" pitchFamily="49" charset="-122"/>
              </a:defRPr>
            </a:lvl1pPr>
          </a:lstStyle>
          <a:p>
            <a:pPr>
              <a:defRPr/>
            </a:pPr>
            <a:fld id="{00D2C92A-54E5-47D5-A6E5-B795C151F227}" type="datetime1">
              <a:rPr lang="zh-CN" altLang="en-US" smtClean="0"/>
              <a:t>2023/8/15</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charset="0"/>
                <a:ea typeface="楷体_GB2312" pitchFamily="49" charset="-122"/>
              </a:defRPr>
            </a:lvl1pPr>
          </a:lstStyle>
          <a:p>
            <a:pPr>
              <a:defRPr/>
            </a:pPr>
            <a:r>
              <a:rPr lang="zh-CN" altLang="en-US"/>
              <a:t>清华大学电子工程系</a:t>
            </a:r>
            <a:r>
              <a:rPr lang="en-US" altLang="zh-CN"/>
              <a:t>/</a:t>
            </a:r>
            <a:r>
              <a:rPr lang="zh-CN" altLang="en-US"/>
              <a:t>黄翊东</a:t>
            </a:r>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楷体_GB2312" pitchFamily="49" charset="-122"/>
              </a:defRPr>
            </a:lvl1pPr>
          </a:lstStyle>
          <a:p>
            <a:fld id="{C04BA1F7-4E58-466D-B55D-770AAFE9C30A}" type="slidenum">
              <a:rPr lang="zh-CN" altLang="en-US"/>
              <a:pPr/>
              <a:t>‹#›</a:t>
            </a:fld>
            <a:endParaRPr lang="zh-CN" altLang="en-US"/>
          </a:p>
        </p:txBody>
      </p:sp>
    </p:spTree>
    <p:extLst>
      <p:ext uri="{BB962C8B-B14F-4D97-AF65-F5344CB8AC3E}">
        <p14:creationId xmlns:p14="http://schemas.microsoft.com/office/powerpoint/2010/main" val="260548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F905C8CA-599F-44F3-94E6-3E6A78D0647C}" type="datetime1">
              <a:rPr lang="zh-CN" altLang="en-US" smtClean="0"/>
              <a:t>2023/8/15</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DD9468E-159F-4284-912A-216BE51268FC}" type="slidenum">
              <a:rPr lang="en-US" altLang="zh-CN"/>
              <a:t>‹#›</a:t>
            </a:fld>
            <a:endParaRPr lang="en-US" altLang="zh-CN"/>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fld id="{7BAF0176-8C81-4210-912D-8B390E7CCB38}" type="datetime1">
              <a:rPr lang="zh-CN" altLang="en-US" smtClean="0"/>
              <a:t>2023/8/15</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3BBAB32A-3FE0-4CB2-ADAA-19C4AC91AA12}" type="slidenum">
              <a:rPr lang="en-US" altLang="zh-CN"/>
              <a:t>‹#›</a:t>
            </a:fld>
            <a:endParaRPr lang="en-US" altLang="zh-CN"/>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fld id="{8916B4F1-65F3-4EBE-8CCC-BA41A1390105}" type="datetime1">
              <a:rPr lang="zh-CN" altLang="en-US" smtClean="0"/>
              <a:t>2023/8/15</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AB67D77C-05DE-4EF9-8956-B1FCDA696DEC}" type="slidenum">
              <a:rPr lang="en-US" altLang="zh-CN"/>
              <a:t>‹#›</a:t>
            </a:fld>
            <a:endParaRPr lang="en-US" altLang="zh-CN"/>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F185F5CF-824D-4B1E-A434-B3241DF35214}" type="datetime1">
              <a:rPr lang="zh-CN" altLang="en-US" smtClean="0"/>
              <a:t>2023/8/15</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B38EEDDE-A2DA-43A8-94E4-50D474071545}" type="slidenum">
              <a:rPr lang="en-US" altLang="zh-CN"/>
              <a:t>‹#›</a:t>
            </a:fld>
            <a:endParaRPr lang="en-US" altLang="zh-CN"/>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0940E44E-2FC7-470D-83C4-8899D56638E5}" type="datetime1">
              <a:rPr lang="zh-CN" altLang="en-US" smtClean="0"/>
              <a:t>2023/8/15</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B98C5B1-15C3-4283-BDF8-B113811ED05D}" type="slidenum">
              <a:rPr lang="en-US" altLang="zh-CN"/>
              <a:t>‹#›</a:t>
            </a:fld>
            <a:endParaRPr lang="en-US" altLang="zh-CN"/>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F68C7A8D-D8FE-42CE-9B0C-C0B764E5719A}" type="datetime1">
              <a:rPr lang="zh-CN" altLang="en-US" smtClean="0"/>
              <a:t>2023/8/15</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清华大学电子工程系</a:t>
            </a:r>
            <a:r>
              <a:rPr lang="en-US" altLang="zh-CN"/>
              <a:t>/</a:t>
            </a:r>
            <a:r>
              <a:rPr lang="zh-CN" altLang="en-US"/>
              <a:t>黄翊东</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386D698-527D-4E28-9EA5-A5F5ABC38965}" type="slidenum">
              <a:rPr lang="en-US" altLang="zh-CN"/>
              <a:t>‹#›</a:t>
            </a:fld>
            <a:endParaRPr lang="en-US" altLang="zh-CN"/>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Rectangle 4"/>
          <p:cNvSpPr>
            <a:spLocks noGrp="1" noChangeArrowheads="1"/>
          </p:cNvSpPr>
          <p:nvPr>
            <p:ph type="dt" sz="half" idx="2"/>
          </p:nvPr>
        </p:nvSpPr>
        <p:spPr bwMode="auto">
          <a:xfrm>
            <a:off x="301625" y="6245225"/>
            <a:ext cx="2289175" cy="476250"/>
          </a:xfrm>
          <a:prstGeom prst="rect">
            <a:avLst/>
          </a:prstGeom>
          <a:ln>
            <a:miter lim="800000"/>
          </a:ln>
        </p:spPr>
        <p:txBody>
          <a:bodyPr vert="horz" wrap="square" lIns="91440" tIns="45720" rIns="91440" bIns="45720" numCol="1" anchor="t" anchorCtr="0" compatLnSpc="1"/>
          <a:lstStyle>
            <a:lvl1pPr eaLnBrk="1" hangingPunct="1">
              <a:defRPr sz="1400">
                <a:solidFill>
                  <a:schemeClr val="tx1"/>
                </a:solidFill>
                <a:latin typeface="+mn-lt"/>
                <a:ea typeface="微软雅黑" panose="020B0503020204020204" pitchFamily="34" charset="-122"/>
              </a:defRPr>
            </a:lvl1pPr>
          </a:lstStyle>
          <a:p>
            <a:pPr>
              <a:defRPr/>
            </a:pPr>
            <a:fld id="{055EAD83-5775-48F4-920C-07AACBB3DB5C}" type="datetime1">
              <a:rPr lang="zh-CN" altLang="en-US" smtClean="0"/>
              <a:t>2023/8/15</a:t>
            </a:fld>
            <a:endParaRPr lang="en-US" altLang="zh-CN"/>
          </a:p>
        </p:txBody>
      </p:sp>
      <p:sp>
        <p:nvSpPr>
          <p:cNvPr id="8"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lgn="ctr" eaLnBrk="1" hangingPunct="1">
              <a:defRPr sz="1400">
                <a:solidFill>
                  <a:schemeClr val="tx1"/>
                </a:solidFill>
                <a:latin typeface="+mn-lt"/>
                <a:ea typeface="微软雅黑" panose="020B0503020204020204" pitchFamily="34" charset="-122"/>
              </a:defRPr>
            </a:lvl1pPr>
          </a:lstStyle>
          <a:p>
            <a:pPr>
              <a:defRPr/>
            </a:pPr>
            <a:r>
              <a:rPr lang="zh-CN" altLang="en-US"/>
              <a:t>清华大学电子工程系</a:t>
            </a:r>
            <a:r>
              <a:rPr lang="en-US" altLang="zh-CN"/>
              <a:t>/</a:t>
            </a:r>
            <a:r>
              <a:rPr lang="zh-CN" altLang="en-US"/>
              <a:t>黄翊东</a:t>
            </a:r>
            <a:endParaRPr lang="en-US" altLang="zh-CN"/>
          </a:p>
        </p:txBody>
      </p:sp>
      <p:sp>
        <p:nvSpPr>
          <p:cNvPr id="9" name="Rectangle 6"/>
          <p:cNvSpPr>
            <a:spLocks noGrp="1" noChangeArrowheads="1"/>
          </p:cNvSpPr>
          <p:nvPr>
            <p:ph type="sldNum" sz="quarter" idx="4"/>
          </p:nvPr>
        </p:nvSpPr>
        <p:spPr bwMode="auto">
          <a:xfrm>
            <a:off x="6553200" y="6245225"/>
            <a:ext cx="2289175" cy="476250"/>
          </a:xfrm>
          <a:prstGeom prst="rect">
            <a:avLst/>
          </a:prstGeom>
          <a:ln>
            <a:miter lim="800000"/>
          </a:ln>
        </p:spPr>
        <p:txBody>
          <a:bodyPr vert="horz" wrap="square" lIns="91440" tIns="45720" rIns="91440" bIns="45720" numCol="1" anchor="t" anchorCtr="0" compatLnSpc="1"/>
          <a:lstStyle>
            <a:lvl1pPr algn="r" eaLnBrk="1" hangingPunct="1">
              <a:defRPr sz="1400">
                <a:solidFill>
                  <a:schemeClr val="tx1"/>
                </a:solidFill>
                <a:latin typeface="Arial" panose="020B0604020202020204" pitchFamily="34" charset="0"/>
                <a:ea typeface="微软雅黑" panose="020B0503020204020204" pitchFamily="34" charset="-122"/>
              </a:defRPr>
            </a:lvl1pPr>
          </a:lstStyle>
          <a:p>
            <a:pPr>
              <a:defRPr/>
            </a:pPr>
            <a:fld id="{A3403AAF-2386-4C80-8C75-B9B461A5B9FC}"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hf hd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
        <a:defRPr sz="2400" b="1">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115000"/>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folHlink"/>
        </a:buClr>
        <a:buFont typeface="Wingdings" panose="05000000000000000000"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folHlink"/>
        </a:buClr>
        <a:buFont typeface="Wingdings" panose="05000000000000000000"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folHlink"/>
        </a:buClr>
        <a:buFont typeface="Wingdings" panose="05000000000000000000"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folHlink"/>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bwMode="auto">
          <a:xfrm>
            <a:off x="301625" y="3810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3075" name="Rectangle 3"/>
          <p:cNvSpPr>
            <a:spLocks noGrp="1" noRot="1" noChangeArrowheads="1"/>
          </p:cNvSpPr>
          <p:nvPr>
            <p:ph type="body" idx="1"/>
          </p:nvPr>
        </p:nvSpPr>
        <p:spPr bwMode="auto">
          <a:xfrm>
            <a:off x="301625" y="1752600"/>
            <a:ext cx="8540750"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50212" name="Rectangle 4"/>
          <p:cNvSpPr>
            <a:spLocks noGrp="1" noChangeArrowheads="1"/>
          </p:cNvSpPr>
          <p:nvPr>
            <p:ph type="dt" sz="half" idx="2"/>
          </p:nvPr>
        </p:nvSpPr>
        <p:spPr bwMode="auto">
          <a:xfrm>
            <a:off x="301625" y="6172200"/>
            <a:ext cx="2289175"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400" b="1">
                <a:solidFill>
                  <a:schemeClr val="tx1"/>
                </a:solidFill>
                <a:latin typeface="+mn-lt"/>
                <a:ea typeface="微软雅黑" panose="020B0503020204020204" pitchFamily="34" charset="-122"/>
              </a:defRPr>
            </a:lvl1pPr>
          </a:lstStyle>
          <a:p>
            <a:pPr>
              <a:defRPr/>
            </a:pPr>
            <a:fld id="{8BD02F3E-007E-4353-8197-795CFAA8AC58}" type="datetime1">
              <a:rPr lang="zh-CN" altLang="en-US" smtClean="0"/>
              <a:t>2023/8/15</a:t>
            </a:fld>
            <a:endParaRPr lang="en-US" altLang="zh-CN"/>
          </a:p>
        </p:txBody>
      </p:sp>
      <p:sp>
        <p:nvSpPr>
          <p:cNvPr id="350213" name="Rectangle 5"/>
          <p:cNvSpPr>
            <a:spLocks noGrp="1" noChangeArrowheads="1"/>
          </p:cNvSpPr>
          <p:nvPr>
            <p:ph type="ftr" sz="quarter" idx="3"/>
          </p:nvPr>
        </p:nvSpPr>
        <p:spPr bwMode="auto">
          <a:xfrm>
            <a:off x="3124200" y="6172200"/>
            <a:ext cx="2895600" cy="476250"/>
          </a:xfrm>
          <a:prstGeom prst="rect">
            <a:avLst/>
          </a:prstGeom>
          <a:noFill/>
          <a:ln w="9525">
            <a:noFill/>
            <a:miter lim="800000"/>
          </a:ln>
          <a:effectLst/>
        </p:spPr>
        <p:txBody>
          <a:bodyPr vert="horz" wrap="square" lIns="91440" tIns="45720" rIns="91440" bIns="45720" numCol="1" anchor="b" anchorCtr="1" compatLnSpc="1"/>
          <a:lstStyle>
            <a:lvl1pPr algn="ctr" eaLnBrk="1" hangingPunct="1">
              <a:defRPr sz="1400" b="1">
                <a:solidFill>
                  <a:schemeClr val="tx1"/>
                </a:solidFill>
                <a:latin typeface="+mn-lt"/>
                <a:ea typeface="微软雅黑" panose="020B0503020204020204" pitchFamily="34" charset="-122"/>
              </a:defRPr>
            </a:lvl1pPr>
          </a:lstStyle>
          <a:p>
            <a:pPr>
              <a:defRPr/>
            </a:pPr>
            <a:r>
              <a:rPr lang="zh-CN" altLang="en-US"/>
              <a:t>清华大学电子工程系</a:t>
            </a:r>
            <a:r>
              <a:rPr lang="en-US" altLang="zh-CN"/>
              <a:t>/</a:t>
            </a:r>
            <a:r>
              <a:rPr lang="zh-CN" altLang="en-US"/>
              <a:t>黄翊东</a:t>
            </a:r>
            <a:endParaRPr lang="en-US" altLang="zh-CN"/>
          </a:p>
        </p:txBody>
      </p:sp>
      <p:sp>
        <p:nvSpPr>
          <p:cNvPr id="350214" name="Rectangle 6"/>
          <p:cNvSpPr>
            <a:spLocks noGrp="1" noChangeArrowheads="1"/>
          </p:cNvSpPr>
          <p:nvPr>
            <p:ph type="sldNum" sz="quarter" idx="4"/>
          </p:nvPr>
        </p:nvSpPr>
        <p:spPr bwMode="auto">
          <a:xfrm>
            <a:off x="6553200" y="6172200"/>
            <a:ext cx="2289175" cy="47625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400">
                <a:solidFill>
                  <a:schemeClr val="tx1"/>
                </a:solidFill>
                <a:latin typeface="Arial" panose="020B0604020202020204" pitchFamily="34" charset="0"/>
                <a:ea typeface="微软雅黑" panose="020B0503020204020204" pitchFamily="34" charset="-122"/>
              </a:defRPr>
            </a:lvl1pPr>
          </a:lstStyle>
          <a:p>
            <a:pPr>
              <a:defRPr/>
            </a:pPr>
            <a:fld id="{5E70AC81-6B01-42B8-A9A7-0EFD0EFC3F75}"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p:transition>
  <p:hf hdr="0" dt="0"/>
  <p:txStyles>
    <p:titleStyle>
      <a:lvl1pPr algn="ctr" rtl="0" eaLnBrk="0" fontAlgn="base" hangingPunct="0">
        <a:spcBef>
          <a:spcPct val="0"/>
        </a:spcBef>
        <a:spcAft>
          <a:spcPct val="0"/>
        </a:spcAft>
        <a:defRPr sz="4400" b="1">
          <a:solidFill>
            <a:schemeClr val="tx2"/>
          </a:solidFill>
          <a:latin typeface="+mj-lt"/>
          <a:ea typeface="微软雅黑" panose="020B0503020204020204" pitchFamily="34" charset="-122"/>
          <a:cs typeface="+mj-cs"/>
        </a:defRPr>
      </a:lvl1pPr>
      <a:lvl2pPr algn="ctr" rtl="0" eaLnBrk="0" fontAlgn="base" hangingPunct="0">
        <a:spcBef>
          <a:spcPct val="0"/>
        </a:spcBef>
        <a:spcAft>
          <a:spcPct val="0"/>
        </a:spcAft>
        <a:defRPr sz="4400" b="1">
          <a:solidFill>
            <a:schemeClr val="tx2"/>
          </a:solidFill>
          <a:latin typeface="Arial" panose="020B0604020202020204" pitchFamily="34" charset="0"/>
          <a:ea typeface="楷体_GB2312" charset="-122"/>
        </a:defRPr>
      </a:lvl2pPr>
      <a:lvl3pPr algn="ctr" rtl="0" eaLnBrk="0" fontAlgn="base" hangingPunct="0">
        <a:spcBef>
          <a:spcPct val="0"/>
        </a:spcBef>
        <a:spcAft>
          <a:spcPct val="0"/>
        </a:spcAft>
        <a:defRPr sz="4400" b="1">
          <a:solidFill>
            <a:schemeClr val="tx2"/>
          </a:solidFill>
          <a:latin typeface="Arial" panose="020B0604020202020204" pitchFamily="34" charset="0"/>
          <a:ea typeface="楷体_GB2312" charset="-122"/>
        </a:defRPr>
      </a:lvl3pPr>
      <a:lvl4pPr algn="ctr" rtl="0" eaLnBrk="0" fontAlgn="base" hangingPunct="0">
        <a:spcBef>
          <a:spcPct val="0"/>
        </a:spcBef>
        <a:spcAft>
          <a:spcPct val="0"/>
        </a:spcAft>
        <a:defRPr sz="4400" b="1">
          <a:solidFill>
            <a:schemeClr val="tx2"/>
          </a:solidFill>
          <a:latin typeface="Arial" panose="020B0604020202020204" pitchFamily="34" charset="0"/>
          <a:ea typeface="楷体_GB2312" charset="-122"/>
        </a:defRPr>
      </a:lvl4pPr>
      <a:lvl5pPr algn="ctr" rtl="0" eaLnBrk="0" fontAlgn="base" hangingPunct="0">
        <a:spcBef>
          <a:spcPct val="0"/>
        </a:spcBef>
        <a:spcAft>
          <a:spcPct val="0"/>
        </a:spcAft>
        <a:defRPr sz="4400" b="1">
          <a:solidFill>
            <a:schemeClr val="tx2"/>
          </a:solidFill>
          <a:latin typeface="Arial" panose="020B0604020202020204" pitchFamily="34" charset="0"/>
          <a:ea typeface="楷体_GB2312" charset="-122"/>
        </a:defRPr>
      </a:lvl5pPr>
      <a:lvl6pPr marL="457200" algn="ctr" rtl="0" eaLnBrk="0" fontAlgn="base" hangingPunct="0">
        <a:spcBef>
          <a:spcPct val="0"/>
        </a:spcBef>
        <a:spcAft>
          <a:spcPct val="0"/>
        </a:spcAft>
        <a:defRPr sz="4400" b="1">
          <a:solidFill>
            <a:schemeClr val="tx2"/>
          </a:solidFill>
          <a:latin typeface="Arial" panose="020B0604020202020204" pitchFamily="34" charset="0"/>
          <a:ea typeface="楷体_GB2312" charset="-122"/>
        </a:defRPr>
      </a:lvl6pPr>
      <a:lvl7pPr marL="914400" algn="ctr" rtl="0" eaLnBrk="0" fontAlgn="base" hangingPunct="0">
        <a:spcBef>
          <a:spcPct val="0"/>
        </a:spcBef>
        <a:spcAft>
          <a:spcPct val="0"/>
        </a:spcAft>
        <a:defRPr sz="4400" b="1">
          <a:solidFill>
            <a:schemeClr val="tx2"/>
          </a:solidFill>
          <a:latin typeface="Arial" panose="020B0604020202020204" pitchFamily="34" charset="0"/>
          <a:ea typeface="楷体_GB2312" charset="-122"/>
        </a:defRPr>
      </a:lvl7pPr>
      <a:lvl8pPr marL="1371600" algn="ctr" rtl="0" eaLnBrk="0" fontAlgn="base" hangingPunct="0">
        <a:spcBef>
          <a:spcPct val="0"/>
        </a:spcBef>
        <a:spcAft>
          <a:spcPct val="0"/>
        </a:spcAft>
        <a:defRPr sz="4400" b="1">
          <a:solidFill>
            <a:schemeClr val="tx2"/>
          </a:solidFill>
          <a:latin typeface="Arial" panose="020B0604020202020204" pitchFamily="34" charset="0"/>
          <a:ea typeface="楷体_GB2312" charset="-122"/>
        </a:defRPr>
      </a:lvl8pPr>
      <a:lvl9pPr marL="1828800" algn="ctr" rtl="0" eaLnBrk="0" fontAlgn="base" hangingPunct="0">
        <a:spcBef>
          <a:spcPct val="0"/>
        </a:spcBef>
        <a:spcAft>
          <a:spcPct val="0"/>
        </a:spcAft>
        <a:defRPr sz="4400" b="1">
          <a:solidFill>
            <a:schemeClr val="tx2"/>
          </a:solidFill>
          <a:latin typeface="Arial" panose="020B0604020202020204" pitchFamily="34" charset="0"/>
          <a:ea typeface="楷体_GB2312" charset="-122"/>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
        <a:defRPr sz="32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chemeClr val="hlink"/>
        </a:buClr>
        <a:buChar char="•"/>
        <a:defRPr sz="28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
        <a:defRPr sz="2400" b="1">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lr>
          <a:schemeClr val="hlink"/>
        </a:buClr>
        <a:buSzPct val="115000"/>
        <a:buChar char="•"/>
        <a:defRPr sz="2000" b="1">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lr>
          <a:schemeClr val="folHlink"/>
        </a:buClr>
        <a:buFont typeface="Wingdings" panose="05000000000000000000" pitchFamily="2" charset="2"/>
        <a:buChar char="§"/>
        <a:defRPr sz="2000" b="1">
          <a:solidFill>
            <a:schemeClr val="tx1"/>
          </a:solidFill>
          <a:latin typeface="+mn-lt"/>
          <a:ea typeface="+mn-ea"/>
        </a:defRPr>
      </a:lvl6pPr>
      <a:lvl7pPr marL="2971800" indent="-228600" algn="l" rtl="0" eaLnBrk="0" fontAlgn="base" hangingPunct="0">
        <a:spcBef>
          <a:spcPct val="20000"/>
        </a:spcBef>
        <a:spcAft>
          <a:spcPct val="0"/>
        </a:spcAft>
        <a:buClr>
          <a:schemeClr val="folHlink"/>
        </a:buClr>
        <a:buFont typeface="Wingdings" panose="05000000000000000000" pitchFamily="2" charset="2"/>
        <a:buChar char="§"/>
        <a:defRPr sz="2000" b="1">
          <a:solidFill>
            <a:schemeClr val="tx1"/>
          </a:solidFill>
          <a:latin typeface="+mn-lt"/>
          <a:ea typeface="+mn-ea"/>
        </a:defRPr>
      </a:lvl7pPr>
      <a:lvl8pPr marL="3429000" indent="-228600" algn="l" rtl="0" eaLnBrk="0" fontAlgn="base" hangingPunct="0">
        <a:spcBef>
          <a:spcPct val="20000"/>
        </a:spcBef>
        <a:spcAft>
          <a:spcPct val="0"/>
        </a:spcAft>
        <a:buClr>
          <a:schemeClr val="folHlink"/>
        </a:buClr>
        <a:buFont typeface="Wingdings" panose="05000000000000000000" pitchFamily="2" charset="2"/>
        <a:buChar char="§"/>
        <a:defRPr sz="2000" b="1">
          <a:solidFill>
            <a:schemeClr val="tx1"/>
          </a:solidFill>
          <a:latin typeface="+mn-lt"/>
          <a:ea typeface="+mn-ea"/>
        </a:defRPr>
      </a:lvl8pPr>
      <a:lvl9pPr marL="3886200" indent="-228600" algn="l" rtl="0" eaLnBrk="0" fontAlgn="base" hangingPunct="0">
        <a:spcBef>
          <a:spcPct val="20000"/>
        </a:spcBef>
        <a:spcAft>
          <a:spcPct val="0"/>
        </a:spcAft>
        <a:buClr>
          <a:schemeClr val="folHlink"/>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Calibri"/>
                <a:ea typeface="宋体"/>
              </a:defRPr>
            </a:lvl1pPr>
          </a:lstStyle>
          <a:p>
            <a:pPr>
              <a:defRPr/>
            </a:pPr>
            <a:fld id="{DF9F12A1-12C6-4A4C-A9C7-8810010F6788}" type="datetime1">
              <a:rPr lang="zh-CN" altLang="en-US" smtClean="0"/>
              <a:t>2023/8/15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Calibri"/>
                <a:ea typeface="宋体"/>
              </a:defRPr>
            </a:lvl1pPr>
          </a:lstStyle>
          <a:p>
            <a:pPr>
              <a:defRPr/>
            </a:pPr>
            <a:r>
              <a:rPr lang="zh-CN" altLang="en-US"/>
              <a:t>清华大学电子工程系</a:t>
            </a:r>
            <a:r>
              <a:rPr lang="en-US" altLang="zh-CN"/>
              <a:t>/</a:t>
            </a:r>
            <a:r>
              <a:rPr lang="zh-CN" altLang="en-US"/>
              <a:t>黄翊东</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ea typeface="宋体" panose="02010600030101010101" pitchFamily="2" charset="-122"/>
              </a:defRPr>
            </a:lvl1pPr>
          </a:lstStyle>
          <a:p>
            <a:fld id="{17E2BC09-F5FB-4B3E-9F62-9DA9E6950C13}" type="slidenum">
              <a:rPr lang="zh-CN" altLang="en-US"/>
              <a:pPr/>
              <a:t>‹#›</a:t>
            </a:fld>
            <a:endParaRPr lang="zh-CN" altLang="en-US"/>
          </a:p>
        </p:txBody>
      </p:sp>
    </p:spTree>
    <p:extLst>
      <p:ext uri="{BB962C8B-B14F-4D97-AF65-F5344CB8AC3E}">
        <p14:creationId xmlns:p14="http://schemas.microsoft.com/office/powerpoint/2010/main" val="86681116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8.xml"/><Relationship Id="rId1" Type="http://schemas.openxmlformats.org/officeDocument/2006/relationships/slideLayout" Target="../slideLayouts/slideLayout29.xml"/><Relationship Id="rId4" Type="http://schemas.openxmlformats.org/officeDocument/2006/relationships/image" Target="../media/image16.wmf"/></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9.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1.wmf"/><Relationship Id="rId2" Type="http://schemas.openxmlformats.org/officeDocument/2006/relationships/slideLayout" Target="../slideLayouts/slideLayout29.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9.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14.bin"/><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9.xml"/><Relationship Id="rId1" Type="http://schemas.openxmlformats.org/officeDocument/2006/relationships/vmlDrawing" Target="../drawings/vmlDrawing8.vml"/><Relationship Id="rId6" Type="http://schemas.openxmlformats.org/officeDocument/2006/relationships/image" Target="../media/image25.wmf"/><Relationship Id="rId5" Type="http://schemas.openxmlformats.org/officeDocument/2006/relationships/oleObject" Target="../embeddings/oleObject15.bin"/><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7.wmf"/><Relationship Id="rId2" Type="http://schemas.openxmlformats.org/officeDocument/2006/relationships/slideLayout" Target="../slideLayouts/slideLayout29.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24.png"/><Relationship Id="rId4" Type="http://schemas.openxmlformats.org/officeDocument/2006/relationships/image" Target="../media/image28.jpe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26.xml"/><Relationship Id="rId7" Type="http://schemas.openxmlformats.org/officeDocument/2006/relationships/oleObject" Target="../embeddings/oleObject18.bin"/><Relationship Id="rId2" Type="http://schemas.openxmlformats.org/officeDocument/2006/relationships/slideLayout" Target="../slideLayouts/slideLayout29.xml"/><Relationship Id="rId1" Type="http://schemas.openxmlformats.org/officeDocument/2006/relationships/vmlDrawing" Target="../drawings/vmlDrawing10.vml"/><Relationship Id="rId6" Type="http://schemas.openxmlformats.org/officeDocument/2006/relationships/image" Target="../media/image32.wmf"/><Relationship Id="rId5" Type="http://schemas.openxmlformats.org/officeDocument/2006/relationships/oleObject" Target="../embeddings/oleObject17.bin"/><Relationship Id="rId4" Type="http://schemas.openxmlformats.org/officeDocument/2006/relationships/image" Target="../media/image34.jpeg"/></Relationships>
</file>

<file path=ppt/slides/_rels/slide2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notesSlide" Target="../notesSlides/notesSlide27.xml"/><Relationship Id="rId7" Type="http://schemas.openxmlformats.org/officeDocument/2006/relationships/oleObject" Target="../embeddings/oleObject20.bin"/><Relationship Id="rId2" Type="http://schemas.openxmlformats.org/officeDocument/2006/relationships/slideLayout" Target="../slideLayouts/slideLayout29.xml"/><Relationship Id="rId1" Type="http://schemas.openxmlformats.org/officeDocument/2006/relationships/vmlDrawing" Target="../drawings/vmlDrawing11.vml"/><Relationship Id="rId6" Type="http://schemas.openxmlformats.org/officeDocument/2006/relationships/image" Target="../media/image35.wmf"/><Relationship Id="rId5" Type="http://schemas.openxmlformats.org/officeDocument/2006/relationships/oleObject" Target="../embeddings/oleObject19.bin"/><Relationship Id="rId4" Type="http://schemas.openxmlformats.org/officeDocument/2006/relationships/image" Target="../media/image34.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9.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41.wmf"/><Relationship Id="rId3" Type="http://schemas.openxmlformats.org/officeDocument/2006/relationships/notesSlide" Target="../notesSlides/notesSlide30.xml"/><Relationship Id="rId7" Type="http://schemas.openxmlformats.org/officeDocument/2006/relationships/image" Target="../media/image38.wmf"/><Relationship Id="rId12" Type="http://schemas.openxmlformats.org/officeDocument/2006/relationships/oleObject" Target="../embeddings/oleObject25.bin"/><Relationship Id="rId2" Type="http://schemas.openxmlformats.org/officeDocument/2006/relationships/slideLayout" Target="../slideLayouts/slideLayout29.xml"/><Relationship Id="rId1" Type="http://schemas.openxmlformats.org/officeDocument/2006/relationships/vmlDrawing" Target="../drawings/vmlDrawing12.vml"/><Relationship Id="rId6" Type="http://schemas.openxmlformats.org/officeDocument/2006/relationships/oleObject" Target="../embeddings/oleObject22.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39.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31.xml"/><Relationship Id="rId7" Type="http://schemas.openxmlformats.org/officeDocument/2006/relationships/image" Target="../media/image43.wmf"/><Relationship Id="rId2" Type="http://schemas.openxmlformats.org/officeDocument/2006/relationships/slideLayout" Target="../slideLayouts/slideLayout29.xml"/><Relationship Id="rId1" Type="http://schemas.openxmlformats.org/officeDocument/2006/relationships/vmlDrawing" Target="../drawings/vmlDrawing13.vml"/><Relationship Id="rId6" Type="http://schemas.openxmlformats.org/officeDocument/2006/relationships/oleObject" Target="../embeddings/oleObject27.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44.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32.xml"/><Relationship Id="rId7" Type="http://schemas.openxmlformats.org/officeDocument/2006/relationships/image" Target="../media/image47.wmf"/><Relationship Id="rId2" Type="http://schemas.openxmlformats.org/officeDocument/2006/relationships/slideLayout" Target="../slideLayouts/slideLayout29.xml"/><Relationship Id="rId1" Type="http://schemas.openxmlformats.org/officeDocument/2006/relationships/vmlDrawing" Target="../drawings/vmlDrawing14.vml"/><Relationship Id="rId6" Type="http://schemas.openxmlformats.org/officeDocument/2006/relationships/oleObject" Target="../embeddings/oleObject31.bin"/><Relationship Id="rId5" Type="http://schemas.openxmlformats.org/officeDocument/2006/relationships/image" Target="../media/image46.wmf"/><Relationship Id="rId4" Type="http://schemas.openxmlformats.org/officeDocument/2006/relationships/oleObject" Target="../embeddings/oleObject30.bin"/><Relationship Id="rId9" Type="http://schemas.openxmlformats.org/officeDocument/2006/relationships/image" Target="../media/image48.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33.xml"/><Relationship Id="rId7" Type="http://schemas.openxmlformats.org/officeDocument/2006/relationships/image" Target="../media/image48.wmf"/><Relationship Id="rId2" Type="http://schemas.openxmlformats.org/officeDocument/2006/relationships/slideLayout" Target="../slideLayouts/slideLayout29.xml"/><Relationship Id="rId1" Type="http://schemas.openxmlformats.org/officeDocument/2006/relationships/vmlDrawing" Target="../drawings/vmlDrawing15.vml"/><Relationship Id="rId6" Type="http://schemas.openxmlformats.org/officeDocument/2006/relationships/oleObject" Target="../embeddings/oleObject34.bin"/><Relationship Id="rId11" Type="http://schemas.openxmlformats.org/officeDocument/2006/relationships/image" Target="../media/image50.wmf"/><Relationship Id="rId5" Type="http://schemas.openxmlformats.org/officeDocument/2006/relationships/image" Target="../media/image49.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46.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34.xml"/><Relationship Id="rId7" Type="http://schemas.openxmlformats.org/officeDocument/2006/relationships/image" Target="../media/image48.wmf"/><Relationship Id="rId12" Type="http://schemas.openxmlformats.org/officeDocument/2006/relationships/image" Target="../media/image51.jpeg"/><Relationship Id="rId2" Type="http://schemas.openxmlformats.org/officeDocument/2006/relationships/slideLayout" Target="../slideLayouts/slideLayout29.xml"/><Relationship Id="rId1" Type="http://schemas.openxmlformats.org/officeDocument/2006/relationships/vmlDrawing" Target="../drawings/vmlDrawing16.vml"/><Relationship Id="rId6" Type="http://schemas.openxmlformats.org/officeDocument/2006/relationships/oleObject" Target="../embeddings/oleObject38.bin"/><Relationship Id="rId11" Type="http://schemas.openxmlformats.org/officeDocument/2006/relationships/image" Target="../media/image50.wmf"/><Relationship Id="rId5" Type="http://schemas.openxmlformats.org/officeDocument/2006/relationships/image" Target="../media/image49.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6.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36.xml"/><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57.wmf"/><Relationship Id="rId3" Type="http://schemas.openxmlformats.org/officeDocument/2006/relationships/notesSlide" Target="../notesSlides/notesSlide37.xml"/><Relationship Id="rId7" Type="http://schemas.openxmlformats.org/officeDocument/2006/relationships/image" Target="../media/image54.wmf"/><Relationship Id="rId12" Type="http://schemas.openxmlformats.org/officeDocument/2006/relationships/oleObject" Target="../embeddings/oleObject45.bin"/><Relationship Id="rId17" Type="http://schemas.openxmlformats.org/officeDocument/2006/relationships/image" Target="../media/image59.wmf"/><Relationship Id="rId2" Type="http://schemas.openxmlformats.org/officeDocument/2006/relationships/slideLayout" Target="../slideLayouts/slideLayout29.xml"/><Relationship Id="rId16" Type="http://schemas.openxmlformats.org/officeDocument/2006/relationships/oleObject" Target="../embeddings/oleObject47.bin"/><Relationship Id="rId1" Type="http://schemas.openxmlformats.org/officeDocument/2006/relationships/vmlDrawing" Target="../drawings/vmlDrawing17.vml"/><Relationship Id="rId6" Type="http://schemas.openxmlformats.org/officeDocument/2006/relationships/oleObject" Target="../embeddings/oleObject42.bin"/><Relationship Id="rId11" Type="http://schemas.openxmlformats.org/officeDocument/2006/relationships/image" Target="../media/image56.wmf"/><Relationship Id="rId5" Type="http://schemas.openxmlformats.org/officeDocument/2006/relationships/image" Target="../media/image53.wmf"/><Relationship Id="rId15" Type="http://schemas.openxmlformats.org/officeDocument/2006/relationships/image" Target="../media/image58.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55.wmf"/><Relationship Id="rId14" Type="http://schemas.openxmlformats.org/officeDocument/2006/relationships/oleObject" Target="../embeddings/oleObject46.bin"/></Relationships>
</file>

<file path=ppt/slides/_rels/slide38.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notesSlide" Target="../notesSlides/notesSlide38.xml"/><Relationship Id="rId7" Type="http://schemas.openxmlformats.org/officeDocument/2006/relationships/oleObject" Target="../embeddings/oleObject49.bin"/><Relationship Id="rId2" Type="http://schemas.openxmlformats.org/officeDocument/2006/relationships/slideLayout" Target="../slideLayouts/slideLayout29.xml"/><Relationship Id="rId1" Type="http://schemas.openxmlformats.org/officeDocument/2006/relationships/vmlDrawing" Target="../drawings/vmlDrawing18.vml"/><Relationship Id="rId6" Type="http://schemas.openxmlformats.org/officeDocument/2006/relationships/image" Target="../media/image60.wmf"/><Relationship Id="rId5" Type="http://schemas.openxmlformats.org/officeDocument/2006/relationships/oleObject" Target="../embeddings/oleObject48.bin"/><Relationship Id="rId4" Type="http://schemas.openxmlformats.org/officeDocument/2006/relationships/image" Target="../media/image19.png"/><Relationship Id="rId9" Type="http://schemas.openxmlformats.org/officeDocument/2006/relationships/image" Target="../media/image52.jpe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9.xml"/><Relationship Id="rId4" Type="http://schemas.openxmlformats.org/officeDocument/2006/relationships/image" Target="../media/image5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notesSlide" Target="../notesSlides/notesSlide40.xml"/><Relationship Id="rId7" Type="http://schemas.openxmlformats.org/officeDocument/2006/relationships/oleObject" Target="../embeddings/oleObject51.bin"/><Relationship Id="rId2" Type="http://schemas.openxmlformats.org/officeDocument/2006/relationships/slideLayout" Target="../slideLayouts/slideLayout29.xml"/><Relationship Id="rId1" Type="http://schemas.openxmlformats.org/officeDocument/2006/relationships/vmlDrawing" Target="../drawings/vmlDrawing19.vml"/><Relationship Id="rId6" Type="http://schemas.openxmlformats.org/officeDocument/2006/relationships/image" Target="../media/image62.wmf"/><Relationship Id="rId5" Type="http://schemas.openxmlformats.org/officeDocument/2006/relationships/oleObject" Target="../embeddings/oleObject50.bin"/><Relationship Id="rId4" Type="http://schemas.openxmlformats.org/officeDocument/2006/relationships/image" Target="../media/image64.jpeg"/></Relationships>
</file>

<file path=ppt/slides/_rels/slide41.xml.rels><?xml version="1.0" encoding="UTF-8" standalone="yes"?>
<Relationships xmlns="http://schemas.openxmlformats.org/package/2006/relationships"><Relationship Id="rId3" Type="http://schemas.openxmlformats.org/officeDocument/2006/relationships/image" Target="../media/image65.GIF"/><Relationship Id="rId2" Type="http://schemas.openxmlformats.org/officeDocument/2006/relationships/notesSlide" Target="../notesSlides/notesSlide41.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67.wmf"/><Relationship Id="rId2" Type="http://schemas.openxmlformats.org/officeDocument/2006/relationships/slideLayout" Target="../slideLayouts/slideLayout29.xml"/><Relationship Id="rId1" Type="http://schemas.openxmlformats.org/officeDocument/2006/relationships/vmlDrawing" Target="../drawings/vmlDrawing20.vml"/><Relationship Id="rId6" Type="http://schemas.openxmlformats.org/officeDocument/2006/relationships/oleObject" Target="../embeddings/oleObject53.bin"/><Relationship Id="rId5" Type="http://schemas.openxmlformats.org/officeDocument/2006/relationships/image" Target="../media/image66.wmf"/><Relationship Id="rId4" Type="http://schemas.openxmlformats.org/officeDocument/2006/relationships/oleObject" Target="../embeddings/oleObject52.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48.xml"/><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49.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9.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0.xml"/><Relationship Id="rId1" Type="http://schemas.openxmlformats.org/officeDocument/2006/relationships/slideLayout" Target="../slideLayouts/slideLayout29.xml"/><Relationship Id="rId4" Type="http://schemas.openxmlformats.org/officeDocument/2006/relationships/image" Target="../media/image70.png"/></Relationships>
</file>

<file path=ppt/slides/_rels/slide5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1.xml"/><Relationship Id="rId1" Type="http://schemas.openxmlformats.org/officeDocument/2006/relationships/slideLayout" Target="../slideLayouts/slideLayout29.xml"/><Relationship Id="rId4" Type="http://schemas.openxmlformats.org/officeDocument/2006/relationships/image" Target="../media/image72.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74.wmf"/><Relationship Id="rId2" Type="http://schemas.openxmlformats.org/officeDocument/2006/relationships/slideLayout" Target="../slideLayouts/slideLayout29.xml"/><Relationship Id="rId1" Type="http://schemas.openxmlformats.org/officeDocument/2006/relationships/vmlDrawing" Target="../drawings/vmlDrawing21.vml"/><Relationship Id="rId6" Type="http://schemas.openxmlformats.org/officeDocument/2006/relationships/oleObject" Target="../embeddings/oleObject55.bin"/><Relationship Id="rId5" Type="http://schemas.openxmlformats.org/officeDocument/2006/relationships/image" Target="../media/image73.wmf"/><Relationship Id="rId4" Type="http://schemas.openxmlformats.org/officeDocument/2006/relationships/oleObject" Target="../embeddings/oleObject54.bin"/></Relationships>
</file>

<file path=ppt/slides/_rels/slide53.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notesSlide" Target="../notesSlides/notesSlide53.xml"/><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notesSlide" Target="../notesSlides/notesSlide54.xml"/><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notesSlide" Target="../notesSlides/notesSlide55.xml"/><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7.xml"/><Relationship Id="rId1" Type="http://schemas.openxmlformats.org/officeDocument/2006/relationships/slideLayout" Target="../slideLayouts/slideLayout29.xml"/><Relationship Id="rId4" Type="http://schemas.openxmlformats.org/officeDocument/2006/relationships/image" Target="../media/image79.jpe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59.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60.xml"/><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1.png"/><Relationship Id="rId3" Type="http://schemas.openxmlformats.org/officeDocument/2006/relationships/notesSlide" Target="../notesSlides/notesSlide61.xml"/><Relationship Id="rId7" Type="http://schemas.openxmlformats.org/officeDocument/2006/relationships/image" Target="../media/image85.png"/><Relationship Id="rId12" Type="http://schemas.openxmlformats.org/officeDocument/2006/relationships/image" Target="../media/image90.png"/><Relationship Id="rId2" Type="http://schemas.openxmlformats.org/officeDocument/2006/relationships/slideLayout" Target="../slideLayouts/slideLayout29.xml"/><Relationship Id="rId1" Type="http://schemas.openxmlformats.org/officeDocument/2006/relationships/vmlDrawing" Target="../drawings/vmlDrawing22.vml"/><Relationship Id="rId6" Type="http://schemas.openxmlformats.org/officeDocument/2006/relationships/image" Target="../media/image84.png"/><Relationship Id="rId11" Type="http://schemas.openxmlformats.org/officeDocument/2006/relationships/image" Target="../media/image89.png"/><Relationship Id="rId5" Type="http://schemas.openxmlformats.org/officeDocument/2006/relationships/image" Target="../media/image83.png"/><Relationship Id="rId15" Type="http://schemas.openxmlformats.org/officeDocument/2006/relationships/image" Target="../media/image82.wmf"/><Relationship Id="rId10" Type="http://schemas.openxmlformats.org/officeDocument/2006/relationships/image" Target="../media/image88.png"/><Relationship Id="rId4" Type="http://schemas.openxmlformats.org/officeDocument/2006/relationships/image" Target="../media/image80.jpeg"/><Relationship Id="rId9" Type="http://schemas.openxmlformats.org/officeDocument/2006/relationships/image" Target="../media/image87.png"/><Relationship Id="rId14" Type="http://schemas.openxmlformats.org/officeDocument/2006/relationships/oleObject" Target="../embeddings/oleObject56.bin"/></Relationships>
</file>

<file path=ppt/slides/_rels/slide62.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notesSlide" Target="../notesSlides/notesSlide62.xml"/><Relationship Id="rId7" Type="http://schemas.openxmlformats.org/officeDocument/2006/relationships/oleObject" Target="../embeddings/oleObject58.bin"/><Relationship Id="rId2" Type="http://schemas.openxmlformats.org/officeDocument/2006/relationships/slideLayout" Target="../slideLayouts/slideLayout29.xml"/><Relationship Id="rId1" Type="http://schemas.openxmlformats.org/officeDocument/2006/relationships/vmlDrawing" Target="../drawings/vmlDrawing23.vml"/><Relationship Id="rId6" Type="http://schemas.openxmlformats.org/officeDocument/2006/relationships/image" Target="../media/image92.wmf"/><Relationship Id="rId5" Type="http://schemas.openxmlformats.org/officeDocument/2006/relationships/oleObject" Target="../embeddings/oleObject57.bin"/><Relationship Id="rId4" Type="http://schemas.openxmlformats.org/officeDocument/2006/relationships/image" Target="../media/image81.jpeg"/></Relationships>
</file>

<file path=ppt/slides/_rels/slide63.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notesSlide" Target="../notesSlides/notesSlide63.xml"/><Relationship Id="rId1" Type="http://schemas.openxmlformats.org/officeDocument/2006/relationships/slideLayout" Target="../slideLayouts/slideLayout29.xml"/><Relationship Id="rId4" Type="http://schemas.openxmlformats.org/officeDocument/2006/relationships/image" Target="../media/image81.jpeg"/></Relationships>
</file>

<file path=ppt/slides/_rels/slide64.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64.xml"/><Relationship Id="rId1" Type="http://schemas.openxmlformats.org/officeDocument/2006/relationships/slideLayout" Target="../slideLayouts/slideLayout29.xml"/><Relationship Id="rId4" Type="http://schemas.openxmlformats.org/officeDocument/2006/relationships/image" Target="../media/image94.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notesSlide" Target="../notesSlides/notesSlide66.xml"/><Relationship Id="rId1" Type="http://schemas.openxmlformats.org/officeDocument/2006/relationships/slideLayout" Target="../slideLayouts/slideLayout29.xml"/><Relationship Id="rId4" Type="http://schemas.openxmlformats.org/officeDocument/2006/relationships/image" Target="../media/image96.jpeg"/></Relationships>
</file>

<file path=ppt/slides/_rels/slide6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67.xml"/><Relationship Id="rId1" Type="http://schemas.openxmlformats.org/officeDocument/2006/relationships/slideLayout" Target="../slideLayouts/slideLayout29.xml"/><Relationship Id="rId4" Type="http://schemas.openxmlformats.org/officeDocument/2006/relationships/image" Target="../media/image98.png"/></Relationships>
</file>

<file path=ppt/slides/_rels/slide68.xml.rels><?xml version="1.0" encoding="UTF-8" standalone="yes"?>
<Relationships xmlns="http://schemas.openxmlformats.org/package/2006/relationships"><Relationship Id="rId3" Type="http://schemas.openxmlformats.org/officeDocument/2006/relationships/image" Target="../media/image99.jpeg"/><Relationship Id="rId2" Type="http://schemas.openxmlformats.org/officeDocument/2006/relationships/notesSlide" Target="../notesSlides/notesSlide68.xml"/><Relationship Id="rId1" Type="http://schemas.openxmlformats.org/officeDocument/2006/relationships/slideLayout" Target="../slideLayouts/slideLayout29.xml"/><Relationship Id="rId4" Type="http://schemas.openxmlformats.org/officeDocument/2006/relationships/image" Target="../media/image100.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7.xml"/><Relationship Id="rId7" Type="http://schemas.openxmlformats.org/officeDocument/2006/relationships/image" Target="../media/image7.wmf"/><Relationship Id="rId2" Type="http://schemas.openxmlformats.org/officeDocument/2006/relationships/slideLayout" Target="../slideLayouts/slideLayout29.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3.wmf"/><Relationship Id="rId5" Type="http://schemas.openxmlformats.org/officeDocument/2006/relationships/image" Target="../media/image6.wmf"/><Relationship Id="rId10" Type="http://schemas.openxmlformats.org/officeDocument/2006/relationships/oleObject" Target="../embeddings/oleObject2.bin"/><Relationship Id="rId4" Type="http://schemas.openxmlformats.org/officeDocument/2006/relationships/oleObject" Target="../embeddings/oleObject3.bin"/><Relationship Id="rId9" Type="http://schemas.openxmlformats.org/officeDocument/2006/relationships/image" Target="../media/image8.wmf"/></Relationships>
</file>

<file path=ppt/slides/_rels/slide70.xml.rels><?xml version="1.0" encoding="UTF-8" standalone="yes"?>
<Relationships xmlns="http://schemas.openxmlformats.org/package/2006/relationships"><Relationship Id="rId3" Type="http://schemas.openxmlformats.org/officeDocument/2006/relationships/image" Target="../media/image101.jpeg"/><Relationship Id="rId2" Type="http://schemas.openxmlformats.org/officeDocument/2006/relationships/notesSlide" Target="../notesSlides/notesSlide70.xml"/><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3" Type="http://schemas.openxmlformats.org/officeDocument/2006/relationships/image" Target="../media/image102.jpeg"/><Relationship Id="rId2" Type="http://schemas.openxmlformats.org/officeDocument/2006/relationships/notesSlide" Target="../notesSlides/notesSlide71.xml"/><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3" Type="http://schemas.openxmlformats.org/officeDocument/2006/relationships/image" Target="../media/image103.jpeg"/><Relationship Id="rId2" Type="http://schemas.openxmlformats.org/officeDocument/2006/relationships/notesSlide" Target="../notesSlides/notesSlide72.xml"/><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notesSlide" Target="../notesSlides/notesSlide73.xml"/><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notesSlide" Target="../notesSlides/notesSlide74.xml"/><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75.xml"/><Relationship Id="rId1" Type="http://schemas.openxmlformats.org/officeDocument/2006/relationships/slideLayout" Target="../slideLayouts/slideLayout29.xml"/><Relationship Id="rId4" Type="http://schemas.openxmlformats.org/officeDocument/2006/relationships/image" Target="../media/image106.png"/></Relationships>
</file>

<file path=ppt/slides/_rels/slide7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76.xml"/><Relationship Id="rId1" Type="http://schemas.openxmlformats.org/officeDocument/2006/relationships/slideLayout" Target="../slideLayouts/slideLayout29.xml"/><Relationship Id="rId4" Type="http://schemas.openxmlformats.org/officeDocument/2006/relationships/image" Target="../media/image106.png"/></Relationships>
</file>

<file path=ppt/slides/_rels/slide7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7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8.xml"/><Relationship Id="rId7" Type="http://schemas.openxmlformats.org/officeDocument/2006/relationships/image" Target="../media/image10.wmf"/><Relationship Id="rId2" Type="http://schemas.openxmlformats.org/officeDocument/2006/relationships/slideLayout" Target="../slideLayouts/slideLayout29.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4.wmf"/><Relationship Id="rId2" Type="http://schemas.openxmlformats.org/officeDocument/2006/relationships/slideLayout" Target="../slideLayouts/slideLayout29.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3.w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ctrTitle" idx="4294967295"/>
          </p:nvPr>
        </p:nvSpPr>
        <p:spPr bwMode="auto">
          <a:xfrm>
            <a:off x="1043608" y="1844824"/>
            <a:ext cx="7920880" cy="1143000"/>
          </a:xfrm>
          <a:prstGeom prst="rect">
            <a:avLst/>
          </a:prstGeom>
          <a:noFill/>
        </p:spPr>
        <p:txBody>
          <a:bodyPr anchor="ctr"/>
          <a:lstStyle/>
          <a:p>
            <a:pPr algn="l" defTabSz="914400">
              <a:buClrTx/>
              <a:buSzTx/>
              <a:buFontTx/>
              <a:defRPr/>
            </a:pPr>
            <a:r>
              <a:rPr lang="zh-CN" altLang="en-US"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第五章 </a:t>
            </a:r>
            <a:r>
              <a:rPr lang="zh-CN" altLang="en-US"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rPr>
              <a:t>固体</a:t>
            </a:r>
            <a:r>
              <a:rPr lang="zh-CN" altLang="en-US"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间接触的电特性</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Tree>
    <p:extLst>
      <p:ext uri="{BB962C8B-B14F-4D97-AF65-F5344CB8AC3E}">
        <p14:creationId xmlns:p14="http://schemas.microsoft.com/office/powerpoint/2010/main" val="398718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Rot="1" noChangeArrowheads="1"/>
          </p:cNvSpPr>
          <p:nvPr>
            <p:ph type="title" idx="4294967295"/>
          </p:nvPr>
        </p:nvSpPr>
        <p:spPr bwMode="auto">
          <a:xfrm>
            <a:off x="2265626" y="75226"/>
            <a:ext cx="6562725"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buClrTx/>
              <a:buSzTx/>
              <a:buFontTx/>
            </a:pPr>
            <a:r>
              <a:rPr lang="zh-CN" altLang="en-US" sz="3600" b="1">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不同金属间的接触电势</a:t>
            </a:r>
            <a:endPar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endParaRPr>
          </a:p>
        </p:txBody>
      </p:sp>
      <p:sp>
        <p:nvSpPr>
          <p:cNvPr id="25604" name="Rectangle 3"/>
          <p:cNvSpPr>
            <a:spLocks noGrp="1" noRot="1" noChangeArrowheads="1"/>
          </p:cNvSpPr>
          <p:nvPr>
            <p:ph type="body" sz="half" idx="4294967295"/>
          </p:nvPr>
        </p:nvSpPr>
        <p:spPr bwMode="auto">
          <a:xfrm>
            <a:off x="337344" y="1053176"/>
            <a:ext cx="8411120" cy="1368425"/>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接触电势现象</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不同导体</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，接触或导线连接，就会带电并产生不同的电势</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，称为接触电势</a:t>
            </a:r>
          </a:p>
        </p:txBody>
      </p:sp>
      <p:grpSp>
        <p:nvGrpSpPr>
          <p:cNvPr id="25605" name="Group 5"/>
          <p:cNvGrpSpPr/>
          <p:nvPr/>
        </p:nvGrpSpPr>
        <p:grpSpPr bwMode="auto">
          <a:xfrm>
            <a:off x="755650" y="2708275"/>
            <a:ext cx="3686175" cy="2736850"/>
            <a:chOff x="476" y="1797"/>
            <a:chExt cx="2322" cy="1724"/>
          </a:xfrm>
        </p:grpSpPr>
        <p:sp>
          <p:nvSpPr>
            <p:cNvPr id="25620" name="Rectangle 6"/>
            <p:cNvSpPr>
              <a:spLocks noChangeArrowheads="1"/>
            </p:cNvSpPr>
            <p:nvPr/>
          </p:nvSpPr>
          <p:spPr bwMode="auto">
            <a:xfrm>
              <a:off x="711" y="2297"/>
              <a:ext cx="908" cy="95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25621" name="Rectangle 7"/>
            <p:cNvSpPr>
              <a:spLocks noChangeArrowheads="1"/>
            </p:cNvSpPr>
            <p:nvPr/>
          </p:nvSpPr>
          <p:spPr bwMode="auto">
            <a:xfrm>
              <a:off x="1629" y="2297"/>
              <a:ext cx="908" cy="952"/>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25622" name="Line 8"/>
            <p:cNvSpPr>
              <a:spLocks noChangeShapeType="1"/>
            </p:cNvSpPr>
            <p:nvPr/>
          </p:nvSpPr>
          <p:spPr bwMode="auto">
            <a:xfrm>
              <a:off x="1624" y="2297"/>
              <a:ext cx="0" cy="95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5623" name="Text Box 9"/>
            <p:cNvSpPr txBox="1">
              <a:spLocks noChangeArrowheads="1"/>
            </p:cNvSpPr>
            <p:nvPr/>
          </p:nvSpPr>
          <p:spPr bwMode="auto">
            <a:xfrm>
              <a:off x="1029" y="2614"/>
              <a:ext cx="25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A</a:t>
              </a:r>
            </a:p>
          </p:txBody>
        </p:sp>
        <p:sp>
          <p:nvSpPr>
            <p:cNvPr id="25624" name="Text Box 10"/>
            <p:cNvSpPr txBox="1">
              <a:spLocks noChangeArrowheads="1"/>
            </p:cNvSpPr>
            <p:nvPr/>
          </p:nvSpPr>
          <p:spPr bwMode="auto">
            <a:xfrm>
              <a:off x="1908" y="2614"/>
              <a:ext cx="25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B</a:t>
              </a:r>
            </a:p>
          </p:txBody>
        </p:sp>
        <p:sp>
          <p:nvSpPr>
            <p:cNvPr id="25625" name="Text Box 11"/>
            <p:cNvSpPr txBox="1">
              <a:spLocks noChangeArrowheads="1"/>
            </p:cNvSpPr>
            <p:nvPr/>
          </p:nvSpPr>
          <p:spPr bwMode="auto">
            <a:xfrm>
              <a:off x="938" y="2033"/>
              <a:ext cx="57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ea typeface="微软雅黑" panose="020B0503020204020204" pitchFamily="34" charset="-122"/>
                </a:rPr>
                <a:t>+ + +</a:t>
              </a:r>
            </a:p>
          </p:txBody>
        </p:sp>
        <p:sp>
          <p:nvSpPr>
            <p:cNvPr id="25626" name="Text Box 12"/>
            <p:cNvSpPr txBox="1">
              <a:spLocks noChangeArrowheads="1"/>
            </p:cNvSpPr>
            <p:nvPr/>
          </p:nvSpPr>
          <p:spPr bwMode="auto">
            <a:xfrm>
              <a:off x="1872" y="3213"/>
              <a:ext cx="42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ea typeface="微软雅黑" panose="020B0503020204020204" pitchFamily="34" charset="-122"/>
                </a:rPr>
                <a:t>- - -</a:t>
              </a:r>
            </a:p>
          </p:txBody>
        </p:sp>
        <p:sp>
          <p:nvSpPr>
            <p:cNvPr id="25627" name="Text Box 13"/>
            <p:cNvSpPr txBox="1">
              <a:spLocks noChangeArrowheads="1"/>
            </p:cNvSpPr>
            <p:nvPr/>
          </p:nvSpPr>
          <p:spPr bwMode="auto">
            <a:xfrm>
              <a:off x="1845" y="1999"/>
              <a:ext cx="42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ea typeface="微软雅黑" panose="020B0503020204020204" pitchFamily="34" charset="-122"/>
                </a:rPr>
                <a:t>- - -</a:t>
              </a:r>
            </a:p>
          </p:txBody>
        </p:sp>
        <p:sp>
          <p:nvSpPr>
            <p:cNvPr id="25628" name="Text Box 14"/>
            <p:cNvSpPr txBox="1">
              <a:spLocks noChangeArrowheads="1"/>
            </p:cNvSpPr>
            <p:nvPr/>
          </p:nvSpPr>
          <p:spPr bwMode="auto">
            <a:xfrm>
              <a:off x="938" y="3203"/>
              <a:ext cx="57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ea typeface="微软雅黑" panose="020B0503020204020204" pitchFamily="34" charset="-122"/>
                </a:rPr>
                <a:t>+ + +</a:t>
              </a:r>
            </a:p>
          </p:txBody>
        </p:sp>
        <p:sp>
          <p:nvSpPr>
            <p:cNvPr id="25629" name="Text Box 15"/>
            <p:cNvSpPr txBox="1">
              <a:spLocks noChangeArrowheads="1"/>
            </p:cNvSpPr>
            <p:nvPr/>
          </p:nvSpPr>
          <p:spPr bwMode="auto">
            <a:xfrm>
              <a:off x="476" y="2478"/>
              <a:ext cx="23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ea typeface="微软雅黑" panose="020B0503020204020204" pitchFamily="34" charset="-122"/>
                </a:rPr>
                <a:t>+</a:t>
              </a:r>
            </a:p>
            <a:p>
              <a:pPr eaLnBrk="1" hangingPunct="1"/>
              <a:r>
                <a:rPr lang="en-US" altLang="zh-CN" sz="2600">
                  <a:ea typeface="微软雅黑" panose="020B0503020204020204" pitchFamily="34" charset="-122"/>
                </a:rPr>
                <a:t>+</a:t>
              </a:r>
            </a:p>
          </p:txBody>
        </p:sp>
        <p:sp>
          <p:nvSpPr>
            <p:cNvPr id="25630" name="Text Box 16"/>
            <p:cNvSpPr txBox="1">
              <a:spLocks noChangeArrowheads="1"/>
            </p:cNvSpPr>
            <p:nvPr/>
          </p:nvSpPr>
          <p:spPr bwMode="auto">
            <a:xfrm>
              <a:off x="2561" y="2464"/>
              <a:ext cx="237"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ea typeface="微软雅黑" panose="020B0503020204020204" pitchFamily="34" charset="-122"/>
                </a:rPr>
                <a:t>- </a:t>
              </a:r>
            </a:p>
            <a:p>
              <a:pPr eaLnBrk="1" hangingPunct="1"/>
              <a:r>
                <a:rPr lang="en-US" altLang="zh-CN" sz="2600">
                  <a:ea typeface="微软雅黑" panose="020B0503020204020204" pitchFamily="34" charset="-122"/>
                </a:rPr>
                <a:t>- </a:t>
              </a:r>
            </a:p>
          </p:txBody>
        </p:sp>
        <p:sp>
          <p:nvSpPr>
            <p:cNvPr id="25631" name="Text Box 17"/>
            <p:cNvSpPr txBox="1">
              <a:spLocks noChangeArrowheads="1"/>
            </p:cNvSpPr>
            <p:nvPr/>
          </p:nvSpPr>
          <p:spPr bwMode="auto">
            <a:xfrm>
              <a:off x="1029" y="1797"/>
              <a:ext cx="34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V</a:t>
              </a:r>
              <a:r>
                <a:rPr lang="en-US" altLang="zh-CN" sz="2600" i="1" baseline="-25000">
                  <a:ea typeface="微软雅黑" panose="020B0503020204020204" pitchFamily="34" charset="-122"/>
                </a:rPr>
                <a:t>A</a:t>
              </a:r>
            </a:p>
          </p:txBody>
        </p:sp>
        <p:sp>
          <p:nvSpPr>
            <p:cNvPr id="25632" name="Text Box 18"/>
            <p:cNvSpPr txBox="1">
              <a:spLocks noChangeArrowheads="1"/>
            </p:cNvSpPr>
            <p:nvPr/>
          </p:nvSpPr>
          <p:spPr bwMode="auto">
            <a:xfrm>
              <a:off x="1862" y="1807"/>
              <a:ext cx="34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V</a:t>
              </a:r>
              <a:r>
                <a:rPr lang="en-US" altLang="zh-CN" sz="2600" i="1" baseline="-25000">
                  <a:ea typeface="微软雅黑" panose="020B0503020204020204" pitchFamily="34" charset="-122"/>
                </a:rPr>
                <a:t>B</a:t>
              </a:r>
            </a:p>
          </p:txBody>
        </p:sp>
        <p:sp>
          <p:nvSpPr>
            <p:cNvPr id="25633" name="Text Box 19"/>
            <p:cNvSpPr txBox="1">
              <a:spLocks noChangeArrowheads="1"/>
            </p:cNvSpPr>
            <p:nvPr/>
          </p:nvSpPr>
          <p:spPr bwMode="auto">
            <a:xfrm>
              <a:off x="1375" y="2296"/>
              <a:ext cx="235"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ea typeface="微软雅黑" panose="020B0503020204020204" pitchFamily="34" charset="-122"/>
                </a:rPr>
                <a:t>+</a:t>
              </a:r>
            </a:p>
            <a:p>
              <a:pPr eaLnBrk="1" hangingPunct="1"/>
              <a:r>
                <a:rPr lang="en-US" altLang="zh-CN" sz="2600">
                  <a:ea typeface="微软雅黑" panose="020B0503020204020204" pitchFamily="34" charset="-122"/>
                </a:rPr>
                <a:t>+</a:t>
              </a:r>
            </a:p>
            <a:p>
              <a:pPr eaLnBrk="1" hangingPunct="1"/>
              <a:r>
                <a:rPr lang="en-US" altLang="zh-CN" sz="2600">
                  <a:ea typeface="微软雅黑" panose="020B0503020204020204" pitchFamily="34" charset="-122"/>
                </a:rPr>
                <a:t>+</a:t>
              </a:r>
            </a:p>
          </p:txBody>
        </p:sp>
        <p:sp>
          <p:nvSpPr>
            <p:cNvPr id="25634" name="Text Box 20"/>
            <p:cNvSpPr txBox="1">
              <a:spLocks noChangeArrowheads="1"/>
            </p:cNvSpPr>
            <p:nvPr/>
          </p:nvSpPr>
          <p:spPr bwMode="auto">
            <a:xfrm>
              <a:off x="1610" y="2296"/>
              <a:ext cx="185"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ea typeface="微软雅黑" panose="020B0503020204020204" pitchFamily="34" charset="-122"/>
                </a:rPr>
                <a:t>-</a:t>
              </a:r>
            </a:p>
            <a:p>
              <a:pPr eaLnBrk="1" hangingPunct="1"/>
              <a:r>
                <a:rPr lang="en-US" altLang="zh-CN" sz="2600">
                  <a:ea typeface="微软雅黑" panose="020B0503020204020204" pitchFamily="34" charset="-122"/>
                </a:rPr>
                <a:t>-</a:t>
              </a:r>
            </a:p>
            <a:p>
              <a:pPr eaLnBrk="1" hangingPunct="1"/>
              <a:r>
                <a:rPr lang="en-US" altLang="zh-CN" sz="2600">
                  <a:ea typeface="微软雅黑" panose="020B0503020204020204" pitchFamily="34" charset="-122"/>
                </a:rPr>
                <a:t>-</a:t>
              </a:r>
            </a:p>
          </p:txBody>
        </p:sp>
      </p:grpSp>
      <p:grpSp>
        <p:nvGrpSpPr>
          <p:cNvPr id="25606" name="Group 21"/>
          <p:cNvGrpSpPr/>
          <p:nvPr/>
        </p:nvGrpSpPr>
        <p:grpSpPr bwMode="auto">
          <a:xfrm>
            <a:off x="5427663" y="2422525"/>
            <a:ext cx="2673350" cy="3167063"/>
            <a:chOff x="3419" y="1617"/>
            <a:chExt cx="1684" cy="1995"/>
          </a:xfrm>
        </p:grpSpPr>
        <p:sp>
          <p:nvSpPr>
            <p:cNvPr id="25607" name="Rectangle 22"/>
            <p:cNvSpPr>
              <a:spLocks noChangeArrowheads="1"/>
            </p:cNvSpPr>
            <p:nvPr/>
          </p:nvSpPr>
          <p:spPr bwMode="auto">
            <a:xfrm>
              <a:off x="4009" y="1934"/>
              <a:ext cx="91" cy="953"/>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25608" name="Rectangle 23"/>
            <p:cNvSpPr>
              <a:spLocks noChangeArrowheads="1"/>
            </p:cNvSpPr>
            <p:nvPr/>
          </p:nvSpPr>
          <p:spPr bwMode="auto">
            <a:xfrm>
              <a:off x="4417" y="1940"/>
              <a:ext cx="91" cy="953"/>
            </a:xfrm>
            <a:prstGeom prst="rect">
              <a:avLst/>
            </a:prstGeom>
            <a:solidFill>
              <a:srgbClr val="99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25609" name="Text Box 24"/>
            <p:cNvSpPr txBox="1">
              <a:spLocks noChangeArrowheads="1"/>
            </p:cNvSpPr>
            <p:nvPr/>
          </p:nvSpPr>
          <p:spPr bwMode="auto">
            <a:xfrm>
              <a:off x="4046" y="1979"/>
              <a:ext cx="235"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ea typeface="微软雅黑" panose="020B0503020204020204" pitchFamily="34" charset="-122"/>
                </a:rPr>
                <a:t>+</a:t>
              </a:r>
            </a:p>
            <a:p>
              <a:pPr eaLnBrk="1" hangingPunct="1"/>
              <a:r>
                <a:rPr lang="en-US" altLang="zh-CN" sz="2600">
                  <a:ea typeface="微软雅黑" panose="020B0503020204020204" pitchFamily="34" charset="-122"/>
                </a:rPr>
                <a:t>+</a:t>
              </a:r>
            </a:p>
            <a:p>
              <a:pPr eaLnBrk="1" hangingPunct="1"/>
              <a:r>
                <a:rPr lang="en-US" altLang="zh-CN" sz="2600">
                  <a:ea typeface="微软雅黑" panose="020B0503020204020204" pitchFamily="34" charset="-122"/>
                </a:rPr>
                <a:t>+</a:t>
              </a:r>
            </a:p>
          </p:txBody>
        </p:sp>
        <p:sp>
          <p:nvSpPr>
            <p:cNvPr id="25610" name="Text Box 25"/>
            <p:cNvSpPr txBox="1">
              <a:spLocks noChangeArrowheads="1"/>
            </p:cNvSpPr>
            <p:nvPr/>
          </p:nvSpPr>
          <p:spPr bwMode="auto">
            <a:xfrm>
              <a:off x="4242" y="1968"/>
              <a:ext cx="185"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ea typeface="微软雅黑" panose="020B0503020204020204" pitchFamily="34" charset="-122"/>
                </a:rPr>
                <a:t>-</a:t>
              </a:r>
            </a:p>
            <a:p>
              <a:pPr eaLnBrk="1" hangingPunct="1"/>
              <a:r>
                <a:rPr lang="en-US" altLang="zh-CN" sz="2600">
                  <a:ea typeface="微软雅黑" panose="020B0503020204020204" pitchFamily="34" charset="-122"/>
                </a:rPr>
                <a:t>-</a:t>
              </a:r>
            </a:p>
            <a:p>
              <a:pPr eaLnBrk="1" hangingPunct="1"/>
              <a:r>
                <a:rPr lang="en-US" altLang="zh-CN" sz="2600">
                  <a:ea typeface="微软雅黑" panose="020B0503020204020204" pitchFamily="34" charset="-122"/>
                </a:rPr>
                <a:t>-</a:t>
              </a:r>
            </a:p>
          </p:txBody>
        </p:sp>
        <p:sp>
          <p:nvSpPr>
            <p:cNvPr id="25611" name="Text Box 26"/>
            <p:cNvSpPr txBox="1">
              <a:spLocks noChangeArrowheads="1"/>
            </p:cNvSpPr>
            <p:nvPr/>
          </p:nvSpPr>
          <p:spPr bwMode="auto">
            <a:xfrm>
              <a:off x="3890" y="2887"/>
              <a:ext cx="25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A</a:t>
              </a:r>
            </a:p>
          </p:txBody>
        </p:sp>
        <p:sp>
          <p:nvSpPr>
            <p:cNvPr id="25612" name="Text Box 27"/>
            <p:cNvSpPr txBox="1">
              <a:spLocks noChangeArrowheads="1"/>
            </p:cNvSpPr>
            <p:nvPr/>
          </p:nvSpPr>
          <p:spPr bwMode="auto">
            <a:xfrm>
              <a:off x="4344" y="2887"/>
              <a:ext cx="25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B</a:t>
              </a:r>
            </a:p>
          </p:txBody>
        </p:sp>
        <p:sp>
          <p:nvSpPr>
            <p:cNvPr id="25613" name="Line 28"/>
            <p:cNvSpPr>
              <a:spLocks noChangeShapeType="1"/>
            </p:cNvSpPr>
            <p:nvPr/>
          </p:nvSpPr>
          <p:spPr bwMode="auto">
            <a:xfrm flipH="1" flipV="1">
              <a:off x="3419" y="2433"/>
              <a:ext cx="5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5614" name="Line 29"/>
            <p:cNvSpPr>
              <a:spLocks noChangeShapeType="1"/>
            </p:cNvSpPr>
            <p:nvPr/>
          </p:nvSpPr>
          <p:spPr bwMode="auto">
            <a:xfrm>
              <a:off x="3419" y="2433"/>
              <a:ext cx="0" cy="117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5615" name="Line 30"/>
            <p:cNvSpPr>
              <a:spLocks noChangeShapeType="1"/>
            </p:cNvSpPr>
            <p:nvPr/>
          </p:nvSpPr>
          <p:spPr bwMode="auto">
            <a:xfrm flipH="1" flipV="1">
              <a:off x="4513" y="2433"/>
              <a:ext cx="5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5616" name="Line 31"/>
            <p:cNvSpPr>
              <a:spLocks noChangeShapeType="1"/>
            </p:cNvSpPr>
            <p:nvPr/>
          </p:nvSpPr>
          <p:spPr bwMode="auto">
            <a:xfrm>
              <a:off x="5092" y="2433"/>
              <a:ext cx="0" cy="117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5617" name="Line 32"/>
            <p:cNvSpPr>
              <a:spLocks noChangeShapeType="1"/>
            </p:cNvSpPr>
            <p:nvPr/>
          </p:nvSpPr>
          <p:spPr bwMode="auto">
            <a:xfrm flipH="1" flipV="1">
              <a:off x="3419" y="3612"/>
              <a:ext cx="167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5618" name="Text Box 33"/>
            <p:cNvSpPr txBox="1">
              <a:spLocks noChangeArrowheads="1"/>
            </p:cNvSpPr>
            <p:nvPr/>
          </p:nvSpPr>
          <p:spPr bwMode="auto">
            <a:xfrm>
              <a:off x="3935" y="1617"/>
              <a:ext cx="34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V</a:t>
              </a:r>
              <a:r>
                <a:rPr lang="en-US" altLang="zh-CN" sz="2600" i="1" baseline="-25000">
                  <a:ea typeface="微软雅黑" panose="020B0503020204020204" pitchFamily="34" charset="-122"/>
                </a:rPr>
                <a:t>A</a:t>
              </a:r>
            </a:p>
          </p:txBody>
        </p:sp>
        <p:sp>
          <p:nvSpPr>
            <p:cNvPr id="25619" name="Text Box 34"/>
            <p:cNvSpPr txBox="1">
              <a:spLocks noChangeArrowheads="1"/>
            </p:cNvSpPr>
            <p:nvPr/>
          </p:nvSpPr>
          <p:spPr bwMode="auto">
            <a:xfrm>
              <a:off x="4352" y="1637"/>
              <a:ext cx="34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V</a:t>
              </a:r>
              <a:r>
                <a:rPr lang="en-US" altLang="zh-CN" sz="2600" i="1" baseline="-25000">
                  <a:ea typeface="微软雅黑" panose="020B0503020204020204" pitchFamily="34" charset="-122"/>
                </a:rPr>
                <a:t>B</a:t>
              </a:r>
            </a:p>
          </p:txBody>
        </p:sp>
      </p:gr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10</a:t>
            </a:fld>
            <a:endParaRPr lang="zh-CN" altLang="en-US"/>
          </a:p>
        </p:txBody>
      </p:sp>
      <p:sp>
        <p:nvSpPr>
          <p:cNvPr id="37" name="Rectangle 37"/>
          <p:cNvSpPr>
            <a:spLocks noChangeArrowheads="1"/>
          </p:cNvSpPr>
          <p:nvPr/>
        </p:nvSpPr>
        <p:spPr bwMode="auto">
          <a:xfrm flipV="1">
            <a:off x="106363"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Rot="1" noChangeArrowheads="1"/>
          </p:cNvSpPr>
          <p:nvPr>
            <p:ph type="body" sz="half" idx="4294967295"/>
          </p:nvPr>
        </p:nvSpPr>
        <p:spPr bwMode="auto">
          <a:xfrm>
            <a:off x="518110" y="1066800"/>
            <a:ext cx="6264275" cy="1800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b="1" dirty="0">
                <a:latin typeface="微软雅黑" panose="020B0503020204020204" pitchFamily="34" charset="-122"/>
                <a:ea typeface="微软雅黑" panose="020B0503020204020204" pitchFamily="34" charset="-122"/>
              </a:rPr>
              <a:t>金属功函数与费米能级</a:t>
            </a:r>
          </a:p>
          <a:p>
            <a:pPr lvl="1" eaLnBrk="1" hangingPunct="1"/>
            <a:r>
              <a:rPr lang="zh-CN" altLang="en-US" sz="2600" b="1" dirty="0">
                <a:solidFill>
                  <a:srgbClr val="663300"/>
                </a:solidFill>
                <a:latin typeface="微软雅黑" panose="020B0503020204020204" pitchFamily="34" charset="-122"/>
                <a:ea typeface="微软雅黑" panose="020B0503020204020204" pitchFamily="34" charset="-122"/>
              </a:rPr>
              <a:t>真空能级设为零点</a:t>
            </a:r>
          </a:p>
          <a:p>
            <a:pPr lvl="1" eaLnBrk="1" hangingPunct="1"/>
            <a:r>
              <a:rPr lang="zh-CN" altLang="en-US" sz="2600" b="1" dirty="0">
                <a:solidFill>
                  <a:srgbClr val="663300"/>
                </a:solidFill>
                <a:latin typeface="微软雅黑" panose="020B0503020204020204" pitchFamily="34" charset="-122"/>
                <a:ea typeface="微软雅黑" panose="020B0503020204020204" pitchFamily="34" charset="-122"/>
              </a:rPr>
              <a:t>功函数不同反映费米能级的高低</a:t>
            </a:r>
          </a:p>
        </p:txBody>
      </p:sp>
      <p:sp>
        <p:nvSpPr>
          <p:cNvPr id="26628" name="Freeform 4"/>
          <p:cNvSpPr/>
          <p:nvPr/>
        </p:nvSpPr>
        <p:spPr bwMode="auto">
          <a:xfrm>
            <a:off x="1449388" y="3646612"/>
            <a:ext cx="2663825" cy="1368425"/>
          </a:xfrm>
          <a:custGeom>
            <a:avLst/>
            <a:gdLst>
              <a:gd name="T0" fmla="*/ 0 w 1678"/>
              <a:gd name="T1" fmla="*/ 0 h 1225"/>
              <a:gd name="T2" fmla="*/ 2147483646 w 1678"/>
              <a:gd name="T3" fmla="*/ 0 h 1225"/>
              <a:gd name="T4" fmla="*/ 2147483646 w 1678"/>
              <a:gd name="T5" fmla="*/ 2147483646 h 1225"/>
              <a:gd name="T6" fmla="*/ 2147483646 w 1678"/>
              <a:gd name="T7" fmla="*/ 2147483646 h 1225"/>
              <a:gd name="T8" fmla="*/ 2147483646 w 1678"/>
              <a:gd name="T9" fmla="*/ 0 h 1225"/>
              <a:gd name="T10" fmla="*/ 2147483646 w 1678"/>
              <a:gd name="T11" fmla="*/ 0 h 12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78" h="1225">
                <a:moveTo>
                  <a:pt x="0" y="0"/>
                </a:moveTo>
                <a:lnTo>
                  <a:pt x="272" y="0"/>
                </a:lnTo>
                <a:lnTo>
                  <a:pt x="272" y="1225"/>
                </a:lnTo>
                <a:lnTo>
                  <a:pt x="1497" y="1225"/>
                </a:lnTo>
                <a:lnTo>
                  <a:pt x="1497" y="0"/>
                </a:lnTo>
                <a:lnTo>
                  <a:pt x="1678" y="0"/>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grpSp>
        <p:nvGrpSpPr>
          <p:cNvPr id="26629" name="Group 5"/>
          <p:cNvGrpSpPr/>
          <p:nvPr/>
        </p:nvGrpSpPr>
        <p:grpSpPr bwMode="auto">
          <a:xfrm>
            <a:off x="1881188" y="4151437"/>
            <a:ext cx="1960562" cy="720725"/>
            <a:chOff x="1515" y="2432"/>
            <a:chExt cx="1235" cy="454"/>
          </a:xfrm>
        </p:grpSpPr>
        <p:sp>
          <p:nvSpPr>
            <p:cNvPr id="26644" name="Line 6"/>
            <p:cNvSpPr>
              <a:spLocks noChangeShapeType="1"/>
            </p:cNvSpPr>
            <p:nvPr/>
          </p:nvSpPr>
          <p:spPr bwMode="auto">
            <a:xfrm>
              <a:off x="1519" y="2886"/>
              <a:ext cx="12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6645" name="Line 7"/>
            <p:cNvSpPr>
              <a:spLocks noChangeShapeType="1"/>
            </p:cNvSpPr>
            <p:nvPr/>
          </p:nvSpPr>
          <p:spPr bwMode="auto">
            <a:xfrm>
              <a:off x="1519" y="2740"/>
              <a:ext cx="12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6646" name="Line 8"/>
            <p:cNvSpPr>
              <a:spLocks noChangeShapeType="1"/>
            </p:cNvSpPr>
            <p:nvPr/>
          </p:nvSpPr>
          <p:spPr bwMode="auto">
            <a:xfrm>
              <a:off x="1519" y="2604"/>
              <a:ext cx="12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6647" name="Line 9"/>
            <p:cNvSpPr>
              <a:spLocks noChangeShapeType="1"/>
            </p:cNvSpPr>
            <p:nvPr/>
          </p:nvSpPr>
          <p:spPr bwMode="auto">
            <a:xfrm>
              <a:off x="1515" y="2508"/>
              <a:ext cx="12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6648" name="Line 10"/>
            <p:cNvSpPr>
              <a:spLocks noChangeShapeType="1"/>
            </p:cNvSpPr>
            <p:nvPr/>
          </p:nvSpPr>
          <p:spPr bwMode="auto">
            <a:xfrm>
              <a:off x="1525" y="2432"/>
              <a:ext cx="1225"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grpSp>
      <p:sp>
        <p:nvSpPr>
          <p:cNvPr id="26630" name="Text Box 11"/>
          <p:cNvSpPr txBox="1">
            <a:spLocks noChangeArrowheads="1"/>
          </p:cNvSpPr>
          <p:nvPr/>
        </p:nvSpPr>
        <p:spPr bwMode="auto">
          <a:xfrm>
            <a:off x="1331913" y="3791074"/>
            <a:ext cx="5492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E</a:t>
            </a:r>
            <a:r>
              <a:rPr lang="en-US" altLang="zh-CN" sz="2600" i="1" baseline="-25000">
                <a:ea typeface="微软雅黑" panose="020B0503020204020204" pitchFamily="34" charset="-122"/>
              </a:rPr>
              <a:t>F</a:t>
            </a:r>
          </a:p>
        </p:txBody>
      </p:sp>
      <p:sp>
        <p:nvSpPr>
          <p:cNvPr id="26631" name="Text Box 12"/>
          <p:cNvSpPr txBox="1">
            <a:spLocks noChangeArrowheads="1"/>
          </p:cNvSpPr>
          <p:nvPr/>
        </p:nvSpPr>
        <p:spPr bwMode="auto">
          <a:xfrm>
            <a:off x="2484438" y="3645024"/>
            <a:ext cx="6223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W</a:t>
            </a:r>
            <a:r>
              <a:rPr lang="en-US" altLang="zh-CN" sz="2600" i="1" baseline="-25000">
                <a:ea typeface="微软雅黑" panose="020B0503020204020204" pitchFamily="34" charset="-122"/>
              </a:rPr>
              <a:t>A</a:t>
            </a:r>
          </a:p>
        </p:txBody>
      </p:sp>
      <p:sp>
        <p:nvSpPr>
          <p:cNvPr id="26632" name="Freeform 13"/>
          <p:cNvSpPr/>
          <p:nvPr/>
        </p:nvSpPr>
        <p:spPr bwMode="auto">
          <a:xfrm>
            <a:off x="5003800" y="3651374"/>
            <a:ext cx="2663825" cy="2009775"/>
          </a:xfrm>
          <a:custGeom>
            <a:avLst/>
            <a:gdLst>
              <a:gd name="T0" fmla="*/ 0 w 1678"/>
              <a:gd name="T1" fmla="*/ 0 h 1225"/>
              <a:gd name="T2" fmla="*/ 2147483646 w 1678"/>
              <a:gd name="T3" fmla="*/ 0 h 1225"/>
              <a:gd name="T4" fmla="*/ 2147483646 w 1678"/>
              <a:gd name="T5" fmla="*/ 2147483646 h 1225"/>
              <a:gd name="T6" fmla="*/ 2147483646 w 1678"/>
              <a:gd name="T7" fmla="*/ 2147483646 h 1225"/>
              <a:gd name="T8" fmla="*/ 2147483646 w 1678"/>
              <a:gd name="T9" fmla="*/ 0 h 1225"/>
              <a:gd name="T10" fmla="*/ 2147483646 w 1678"/>
              <a:gd name="T11" fmla="*/ 0 h 12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78" h="1225">
                <a:moveTo>
                  <a:pt x="0" y="0"/>
                </a:moveTo>
                <a:lnTo>
                  <a:pt x="272" y="0"/>
                </a:lnTo>
                <a:lnTo>
                  <a:pt x="272" y="1225"/>
                </a:lnTo>
                <a:lnTo>
                  <a:pt x="1497" y="1225"/>
                </a:lnTo>
                <a:lnTo>
                  <a:pt x="1497" y="0"/>
                </a:lnTo>
                <a:lnTo>
                  <a:pt x="1678" y="0"/>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6633" name="Line 14"/>
          <p:cNvSpPr>
            <a:spLocks noChangeShapeType="1"/>
          </p:cNvSpPr>
          <p:nvPr/>
        </p:nvSpPr>
        <p:spPr bwMode="auto">
          <a:xfrm>
            <a:off x="5441950" y="5451599"/>
            <a:ext cx="19446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6634" name="Line 15"/>
          <p:cNvSpPr>
            <a:spLocks noChangeShapeType="1"/>
          </p:cNvSpPr>
          <p:nvPr/>
        </p:nvSpPr>
        <p:spPr bwMode="auto">
          <a:xfrm>
            <a:off x="5441950" y="5111874"/>
            <a:ext cx="19446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6635" name="Line 16"/>
          <p:cNvSpPr>
            <a:spLocks noChangeShapeType="1"/>
          </p:cNvSpPr>
          <p:nvPr/>
        </p:nvSpPr>
        <p:spPr bwMode="auto">
          <a:xfrm>
            <a:off x="5441950" y="4794374"/>
            <a:ext cx="19446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6636" name="Line 17"/>
          <p:cNvSpPr>
            <a:spLocks noChangeShapeType="1"/>
          </p:cNvSpPr>
          <p:nvPr/>
        </p:nvSpPr>
        <p:spPr bwMode="auto">
          <a:xfrm>
            <a:off x="5435600" y="4570537"/>
            <a:ext cx="1944688"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6637" name="Text Box 18"/>
          <p:cNvSpPr txBox="1">
            <a:spLocks noChangeArrowheads="1"/>
          </p:cNvSpPr>
          <p:nvPr/>
        </p:nvSpPr>
        <p:spPr bwMode="auto">
          <a:xfrm>
            <a:off x="4886325" y="4237162"/>
            <a:ext cx="549275"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E</a:t>
            </a:r>
            <a:r>
              <a:rPr lang="en-US" altLang="zh-CN" sz="2600" i="1" baseline="-25000">
                <a:ea typeface="微软雅黑" panose="020B0503020204020204" pitchFamily="34" charset="-122"/>
              </a:rPr>
              <a:t>F</a:t>
            </a:r>
          </a:p>
        </p:txBody>
      </p:sp>
      <p:sp>
        <p:nvSpPr>
          <p:cNvPr id="26638" name="Text Box 19"/>
          <p:cNvSpPr txBox="1">
            <a:spLocks noChangeArrowheads="1"/>
          </p:cNvSpPr>
          <p:nvPr/>
        </p:nvSpPr>
        <p:spPr bwMode="auto">
          <a:xfrm>
            <a:off x="6110288" y="3803774"/>
            <a:ext cx="6223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W</a:t>
            </a:r>
            <a:r>
              <a:rPr lang="en-US" altLang="zh-CN" sz="2600" i="1" baseline="-25000">
                <a:ea typeface="微软雅黑" panose="020B0503020204020204" pitchFamily="34" charset="-122"/>
              </a:rPr>
              <a:t>B</a:t>
            </a:r>
          </a:p>
        </p:txBody>
      </p:sp>
      <p:sp>
        <p:nvSpPr>
          <p:cNvPr id="26639" name="Line 20"/>
          <p:cNvSpPr>
            <a:spLocks noChangeShapeType="1"/>
          </p:cNvSpPr>
          <p:nvPr/>
        </p:nvSpPr>
        <p:spPr bwMode="auto">
          <a:xfrm>
            <a:off x="1331913" y="3645024"/>
            <a:ext cx="6480175"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6640" name="Line 21"/>
          <p:cNvSpPr>
            <a:spLocks noChangeShapeType="1"/>
          </p:cNvSpPr>
          <p:nvPr/>
        </p:nvSpPr>
        <p:spPr bwMode="auto">
          <a:xfrm flipV="1">
            <a:off x="3276600" y="3645024"/>
            <a:ext cx="0" cy="50323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6641" name="Line 22"/>
          <p:cNvSpPr>
            <a:spLocks noChangeShapeType="1"/>
          </p:cNvSpPr>
          <p:nvPr/>
        </p:nvSpPr>
        <p:spPr bwMode="auto">
          <a:xfrm flipV="1">
            <a:off x="6804025" y="3645024"/>
            <a:ext cx="0" cy="93503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6642" name="Text Box 23"/>
          <p:cNvSpPr txBox="1">
            <a:spLocks noChangeArrowheads="1"/>
          </p:cNvSpPr>
          <p:nvPr/>
        </p:nvSpPr>
        <p:spPr bwMode="auto">
          <a:xfrm>
            <a:off x="6732588" y="1995307"/>
            <a:ext cx="1585912" cy="579437"/>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3200" i="1" dirty="0">
                <a:ea typeface="微软雅黑" panose="020B0503020204020204" pitchFamily="34" charset="-122"/>
              </a:rPr>
              <a:t>W=</a:t>
            </a:r>
            <a:r>
              <a:rPr lang="en-US" altLang="zh-CN" sz="3200" i="1" dirty="0">
                <a:latin typeface="Symbol" panose="05050102010706020507" pitchFamily="18" charset="2"/>
                <a:ea typeface="微软雅黑" panose="020B0503020204020204" pitchFamily="34" charset="-122"/>
              </a:rPr>
              <a:t>c</a:t>
            </a:r>
            <a:r>
              <a:rPr lang="en-US" altLang="zh-CN" sz="3200" i="1" dirty="0">
                <a:ea typeface="微软雅黑" panose="020B0503020204020204" pitchFamily="34" charset="-122"/>
              </a:rPr>
              <a:t>-E</a:t>
            </a:r>
            <a:r>
              <a:rPr lang="en-US" altLang="zh-CN" sz="3200" i="1" baseline="-25000" dirty="0">
                <a:ea typeface="微软雅黑" panose="020B0503020204020204" pitchFamily="34" charset="-122"/>
              </a:rPr>
              <a:t>F</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11</a:t>
            </a:fld>
            <a:endParaRPr lang="zh-CN" altLang="en-US"/>
          </a:p>
        </p:txBody>
      </p:sp>
      <p:sp>
        <p:nvSpPr>
          <p:cNvPr id="27" name="Rectangle 2"/>
          <p:cNvSpPr txBox="1">
            <a:spLocks noRot="1" noChangeArrowheads="1"/>
          </p:cNvSpPr>
          <p:nvPr/>
        </p:nvSpPr>
        <p:spPr bwMode="auto">
          <a:xfrm>
            <a:off x="2265626" y="75226"/>
            <a:ext cx="65627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不同金属间的接触电势</a:t>
            </a:r>
          </a:p>
        </p:txBody>
      </p:sp>
      <p:sp>
        <p:nvSpPr>
          <p:cNvPr id="28" name="Rectangle 37"/>
          <p:cNvSpPr>
            <a:spLocks noChangeArrowheads="1"/>
          </p:cNvSpPr>
          <p:nvPr/>
        </p:nvSpPr>
        <p:spPr bwMode="auto">
          <a:xfrm flipV="1">
            <a:off x="106363"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rrowheads="1"/>
          </p:cNvSpPr>
          <p:nvPr>
            <p:ph type="title" idx="4294967295"/>
          </p:nvPr>
        </p:nvSpPr>
        <p:spPr bwMode="auto">
          <a:xfrm>
            <a:off x="2411760" y="244477"/>
            <a:ext cx="5759450" cy="7921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buClrTx/>
              <a:buSzTx/>
              <a:buFontTx/>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金属间的接触电势差</a:t>
            </a:r>
          </a:p>
        </p:txBody>
      </p:sp>
      <p:sp>
        <p:nvSpPr>
          <p:cNvPr id="1438723" name="Rectangle 3"/>
          <p:cNvSpPr>
            <a:spLocks noGrp="1" noRot="1" noChangeArrowheads="1"/>
          </p:cNvSpPr>
          <p:nvPr>
            <p:ph type="body" idx="4294967295"/>
          </p:nvPr>
        </p:nvSpPr>
        <p:spPr bwMode="auto">
          <a:xfrm>
            <a:off x="591239" y="1614771"/>
            <a:ext cx="8229600" cy="2692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600" b="1" dirty="0">
                <a:latin typeface="微软雅黑" panose="020B0503020204020204" pitchFamily="34" charset="-122"/>
                <a:ea typeface="微软雅黑" panose="020B0503020204020204" pitchFamily="34" charset="-122"/>
              </a:rPr>
              <a:t>不同金属的功函数不同，即费米能级不同</a:t>
            </a:r>
          </a:p>
          <a:p>
            <a:pPr eaLnBrk="1" hangingPunct="1">
              <a:spcBef>
                <a:spcPts val="1200"/>
              </a:spcBef>
            </a:pPr>
            <a:r>
              <a:rPr lang="zh-CN" altLang="en-US" sz="2600" b="1" dirty="0">
                <a:latin typeface="微软雅黑" panose="020B0503020204020204" pitchFamily="34" charset="-122"/>
                <a:ea typeface="微软雅黑" panose="020B0503020204020204" pitchFamily="34" charset="-122"/>
              </a:rPr>
              <a:t>不同金属接触后，电子发生流动，形成接触电势差</a:t>
            </a:r>
          </a:p>
          <a:p>
            <a:pPr eaLnBrk="1" hangingPunct="1">
              <a:spcBef>
                <a:spcPts val="1200"/>
              </a:spcBef>
            </a:pPr>
            <a:r>
              <a:rPr lang="zh-CN" altLang="en-US" sz="2600" b="1" dirty="0">
                <a:latin typeface="微软雅黑" panose="020B0503020204020204" pitchFamily="34" charset="-122"/>
                <a:ea typeface="微软雅黑" panose="020B0503020204020204" pitchFamily="34" charset="-122"/>
              </a:rPr>
              <a:t>接触电势差阻止电子继续流动，此时金属的费米能级达到平衡</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12</a:t>
            </a:fld>
            <a:endParaRPr lang="zh-CN" altLang="en-US"/>
          </a:p>
        </p:txBody>
      </p:sp>
      <p:sp>
        <p:nvSpPr>
          <p:cNvPr id="10" name="Rectangle 37"/>
          <p:cNvSpPr>
            <a:spLocks noChangeArrowheads="1"/>
          </p:cNvSpPr>
          <p:nvPr/>
        </p:nvSpPr>
        <p:spPr bwMode="auto">
          <a:xfrm flipV="1">
            <a:off x="106363"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8723">
                                            <p:bg/>
                                          </p:spTgt>
                                        </p:tgtEl>
                                        <p:attrNameLst>
                                          <p:attrName>style.visibility</p:attrName>
                                        </p:attrNameLst>
                                      </p:cBhvr>
                                      <p:to>
                                        <p:strVal val="visible"/>
                                      </p:to>
                                    </p:set>
                                    <p:anim calcmode="lin" valueType="num">
                                      <p:cBhvr additive="base">
                                        <p:cTn id="7" dur="500" fill="hold"/>
                                        <p:tgtEl>
                                          <p:spTgt spid="143872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43872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8723">
                                            <p:txEl>
                                              <p:pRg st="0" end="0"/>
                                            </p:txEl>
                                          </p:spTgt>
                                        </p:tgtEl>
                                        <p:attrNameLst>
                                          <p:attrName>style.visibility</p:attrName>
                                        </p:attrNameLst>
                                      </p:cBhvr>
                                      <p:to>
                                        <p:strVal val="visible"/>
                                      </p:to>
                                    </p:set>
                                    <p:anim calcmode="lin" valueType="num">
                                      <p:cBhvr additive="base">
                                        <p:cTn id="13" dur="500" fill="hold"/>
                                        <p:tgtEl>
                                          <p:spTgt spid="143872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8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8723">
                                            <p:txEl>
                                              <p:pRg st="1" end="1"/>
                                            </p:txEl>
                                          </p:spTgt>
                                        </p:tgtEl>
                                        <p:attrNameLst>
                                          <p:attrName>style.visibility</p:attrName>
                                        </p:attrNameLst>
                                      </p:cBhvr>
                                      <p:to>
                                        <p:strVal val="visible"/>
                                      </p:to>
                                    </p:set>
                                    <p:anim calcmode="lin" valueType="num">
                                      <p:cBhvr additive="base">
                                        <p:cTn id="19" dur="500" fill="hold"/>
                                        <p:tgtEl>
                                          <p:spTgt spid="143872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8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38723">
                                            <p:txEl>
                                              <p:pRg st="2" end="2"/>
                                            </p:txEl>
                                          </p:spTgt>
                                        </p:tgtEl>
                                        <p:attrNameLst>
                                          <p:attrName>style.visibility</p:attrName>
                                        </p:attrNameLst>
                                      </p:cBhvr>
                                      <p:to>
                                        <p:strVal val="visible"/>
                                      </p:to>
                                    </p:set>
                                    <p:anim calcmode="lin" valueType="num">
                                      <p:cBhvr additive="base">
                                        <p:cTn id="25" dur="500" fill="hold"/>
                                        <p:tgtEl>
                                          <p:spTgt spid="143872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87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72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6029597"/>
            <a:ext cx="2639640" cy="509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675" name="Rectangle 2"/>
          <p:cNvSpPr>
            <a:spLocks noGrp="1" noRot="1" noChangeArrowheads="1"/>
          </p:cNvSpPr>
          <p:nvPr>
            <p:ph type="title" idx="4294967295"/>
          </p:nvPr>
        </p:nvSpPr>
        <p:spPr bwMode="auto">
          <a:xfrm>
            <a:off x="1619672" y="260648"/>
            <a:ext cx="7427912" cy="709613"/>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buClrTx/>
              <a:buSzTx/>
              <a:buFontTx/>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金属接触后电子的流动与平衡</a:t>
            </a:r>
          </a:p>
        </p:txBody>
      </p:sp>
      <p:sp>
        <p:nvSpPr>
          <p:cNvPr id="28676" name="Rectangle 3"/>
          <p:cNvSpPr>
            <a:spLocks noGrp="1" noRot="1" noChangeArrowheads="1"/>
          </p:cNvSpPr>
          <p:nvPr>
            <p:ph type="body" sz="half" idx="4294967295"/>
          </p:nvPr>
        </p:nvSpPr>
        <p:spPr bwMode="auto">
          <a:xfrm>
            <a:off x="347663" y="981075"/>
            <a:ext cx="8796337" cy="2592388"/>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600" b="1"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600" b="1"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b="1" i="1" dirty="0">
                <a:latin typeface="Times New Roman" panose="02020603050405020304" pitchFamily="18" charset="0"/>
                <a:ea typeface="微软雅黑" panose="020B0503020204020204" pitchFamily="34" charset="-122"/>
                <a:cs typeface="Times New Roman" panose="02020603050405020304" pitchFamily="18" charset="0"/>
              </a:rPr>
              <a:t>B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金属接触后</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电子从费米能级高的金属流向费米能级低的金属</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使得费米能级高的</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带正电荷，费米能级低的</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带负电荷</a:t>
            </a:r>
          </a:p>
          <a:p>
            <a:pPr lvl="2"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产生静电势</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&gt;0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&lt;0 </a:t>
            </a: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电子产生不同的附加静电势能</a:t>
            </a: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p>
          <a:p>
            <a:pPr lvl="2" eaLnBrk="1" hangingPunct="1"/>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B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的能级图发生变化，</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费米能级接近</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平衡状态下，费米能级变为相等，电子不再流动</a:t>
            </a:r>
          </a:p>
        </p:txBody>
      </p:sp>
      <p:sp>
        <p:nvSpPr>
          <p:cNvPr id="28677" name="Text Box 5"/>
          <p:cNvSpPr txBox="1">
            <a:spLocks noChangeArrowheads="1"/>
          </p:cNvSpPr>
          <p:nvPr/>
        </p:nvSpPr>
        <p:spPr bwMode="auto">
          <a:xfrm>
            <a:off x="186570" y="5615226"/>
            <a:ext cx="309911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mn-cs"/>
              </a:rPr>
              <a:t>接触电势差：</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V</a:t>
            </a:r>
            <a:r>
              <a:rPr kumimoji="0"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V</a:t>
            </a:r>
            <a:r>
              <a:rPr kumimoji="0"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B</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W</a:t>
            </a:r>
            <a:r>
              <a:rPr kumimoji="0"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B</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W</a:t>
            </a:r>
            <a:r>
              <a:rPr kumimoji="0"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e</a:t>
            </a:r>
          </a:p>
        </p:txBody>
      </p:sp>
      <p:sp>
        <p:nvSpPr>
          <p:cNvPr id="28678" name="Freeform 6"/>
          <p:cNvSpPr/>
          <p:nvPr/>
        </p:nvSpPr>
        <p:spPr bwMode="auto">
          <a:xfrm>
            <a:off x="1593850" y="4508773"/>
            <a:ext cx="2663825" cy="1368425"/>
          </a:xfrm>
          <a:custGeom>
            <a:avLst/>
            <a:gdLst>
              <a:gd name="T0" fmla="*/ 0 w 1678"/>
              <a:gd name="T1" fmla="*/ 0 h 1225"/>
              <a:gd name="T2" fmla="*/ 2147483646 w 1678"/>
              <a:gd name="T3" fmla="*/ 0 h 1225"/>
              <a:gd name="T4" fmla="*/ 2147483646 w 1678"/>
              <a:gd name="T5" fmla="*/ 2147483646 h 1225"/>
              <a:gd name="T6" fmla="*/ 2147483646 w 1678"/>
              <a:gd name="T7" fmla="*/ 2147483646 h 1225"/>
              <a:gd name="T8" fmla="*/ 2147483646 w 1678"/>
              <a:gd name="T9" fmla="*/ 0 h 1225"/>
              <a:gd name="T10" fmla="*/ 2147483646 w 1678"/>
              <a:gd name="T11" fmla="*/ 0 h 12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78" h="1225">
                <a:moveTo>
                  <a:pt x="0" y="0"/>
                </a:moveTo>
                <a:lnTo>
                  <a:pt x="272" y="0"/>
                </a:lnTo>
                <a:lnTo>
                  <a:pt x="272" y="1225"/>
                </a:lnTo>
                <a:lnTo>
                  <a:pt x="1497" y="1225"/>
                </a:lnTo>
                <a:lnTo>
                  <a:pt x="1497" y="0"/>
                </a:lnTo>
                <a:lnTo>
                  <a:pt x="1678" y="0"/>
                </a:ln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grpSp>
        <p:nvGrpSpPr>
          <p:cNvPr id="28679" name="Group 7"/>
          <p:cNvGrpSpPr/>
          <p:nvPr/>
        </p:nvGrpSpPr>
        <p:grpSpPr bwMode="auto">
          <a:xfrm>
            <a:off x="2025650" y="5013598"/>
            <a:ext cx="1960563" cy="720725"/>
            <a:chOff x="1515" y="2432"/>
            <a:chExt cx="1235" cy="454"/>
          </a:xfrm>
        </p:grpSpPr>
        <p:sp>
          <p:nvSpPr>
            <p:cNvPr id="28703" name="Line 8"/>
            <p:cNvSpPr>
              <a:spLocks noChangeShapeType="1"/>
            </p:cNvSpPr>
            <p:nvPr/>
          </p:nvSpPr>
          <p:spPr bwMode="auto">
            <a:xfrm>
              <a:off x="1519" y="2886"/>
              <a:ext cx="12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704" name="Line 9"/>
            <p:cNvSpPr>
              <a:spLocks noChangeShapeType="1"/>
            </p:cNvSpPr>
            <p:nvPr/>
          </p:nvSpPr>
          <p:spPr bwMode="auto">
            <a:xfrm>
              <a:off x="1519" y="2740"/>
              <a:ext cx="12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705" name="Line 10"/>
            <p:cNvSpPr>
              <a:spLocks noChangeShapeType="1"/>
            </p:cNvSpPr>
            <p:nvPr/>
          </p:nvSpPr>
          <p:spPr bwMode="auto">
            <a:xfrm>
              <a:off x="1519" y="2604"/>
              <a:ext cx="12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706" name="Line 11"/>
            <p:cNvSpPr>
              <a:spLocks noChangeShapeType="1"/>
            </p:cNvSpPr>
            <p:nvPr/>
          </p:nvSpPr>
          <p:spPr bwMode="auto">
            <a:xfrm>
              <a:off x="1515" y="2508"/>
              <a:ext cx="12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707" name="Line 12"/>
            <p:cNvSpPr>
              <a:spLocks noChangeShapeType="1"/>
            </p:cNvSpPr>
            <p:nvPr/>
          </p:nvSpPr>
          <p:spPr bwMode="auto">
            <a:xfrm>
              <a:off x="1525" y="2432"/>
              <a:ext cx="12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grpSp>
      <p:sp>
        <p:nvSpPr>
          <p:cNvPr id="28680" name="Text Box 13"/>
          <p:cNvSpPr txBox="1">
            <a:spLocks noChangeArrowheads="1"/>
          </p:cNvSpPr>
          <p:nvPr/>
        </p:nvSpPr>
        <p:spPr bwMode="auto">
          <a:xfrm>
            <a:off x="1476375" y="4653235"/>
            <a:ext cx="5492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600" b="1" i="1"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E</a:t>
            </a:r>
            <a:r>
              <a:rPr kumimoji="0" lang="en-US" altLang="zh-CN" sz="2600" b="1" i="1" u="none" strike="noStrike" kern="1200" cap="none" spc="0" normalizeH="0" baseline="-25000" noProof="0">
                <a:ln>
                  <a:noFill/>
                </a:ln>
                <a:solidFill>
                  <a:srgbClr val="000000"/>
                </a:solidFill>
                <a:effectLst/>
                <a:uLnTx/>
                <a:uFillTx/>
                <a:latin typeface="Times New Roman" panose="02020603050405020304" pitchFamily="18" charset="0"/>
                <a:ea typeface="微软雅黑" panose="020B0503020204020204" pitchFamily="34" charset="-122"/>
                <a:cs typeface="+mn-cs"/>
              </a:rPr>
              <a:t>F</a:t>
            </a:r>
          </a:p>
        </p:txBody>
      </p:sp>
      <p:sp>
        <p:nvSpPr>
          <p:cNvPr id="28681" name="Text Box 14"/>
          <p:cNvSpPr txBox="1">
            <a:spLocks noChangeArrowheads="1"/>
          </p:cNvSpPr>
          <p:nvPr/>
        </p:nvSpPr>
        <p:spPr bwMode="auto">
          <a:xfrm>
            <a:off x="2628900" y="4507185"/>
            <a:ext cx="6223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600" b="1" i="1"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W</a:t>
            </a:r>
            <a:r>
              <a:rPr kumimoji="0" lang="en-US" altLang="zh-CN" sz="2600" b="1" i="1" u="none" strike="noStrike" kern="1200" cap="none" spc="0" normalizeH="0" baseline="-25000" noProof="0">
                <a:ln>
                  <a:noFill/>
                </a:ln>
                <a:solidFill>
                  <a:srgbClr val="000000"/>
                </a:solidFill>
                <a:effectLst/>
                <a:uLnTx/>
                <a:uFillTx/>
                <a:latin typeface="Times New Roman" panose="02020603050405020304" pitchFamily="18" charset="0"/>
                <a:ea typeface="微软雅黑" panose="020B0503020204020204" pitchFamily="34" charset="-122"/>
                <a:cs typeface="+mn-cs"/>
              </a:rPr>
              <a:t>A</a:t>
            </a:r>
          </a:p>
        </p:txBody>
      </p:sp>
      <p:sp>
        <p:nvSpPr>
          <p:cNvPr id="28682" name="Line 15"/>
          <p:cNvSpPr>
            <a:spLocks noChangeShapeType="1"/>
          </p:cNvSpPr>
          <p:nvPr/>
        </p:nvSpPr>
        <p:spPr bwMode="auto">
          <a:xfrm>
            <a:off x="1476375" y="4292873"/>
            <a:ext cx="6480175"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83" name="Line 16"/>
          <p:cNvSpPr>
            <a:spLocks noChangeShapeType="1"/>
          </p:cNvSpPr>
          <p:nvPr/>
        </p:nvSpPr>
        <p:spPr bwMode="auto">
          <a:xfrm flipV="1">
            <a:off x="3421063" y="4507185"/>
            <a:ext cx="0" cy="50323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84" name="Freeform 17"/>
          <p:cNvSpPr/>
          <p:nvPr/>
        </p:nvSpPr>
        <p:spPr bwMode="auto">
          <a:xfrm>
            <a:off x="5148263" y="4099198"/>
            <a:ext cx="2663825" cy="2009775"/>
          </a:xfrm>
          <a:custGeom>
            <a:avLst/>
            <a:gdLst>
              <a:gd name="T0" fmla="*/ 0 w 1678"/>
              <a:gd name="T1" fmla="*/ 0 h 1225"/>
              <a:gd name="T2" fmla="*/ 2147483646 w 1678"/>
              <a:gd name="T3" fmla="*/ 0 h 1225"/>
              <a:gd name="T4" fmla="*/ 2147483646 w 1678"/>
              <a:gd name="T5" fmla="*/ 2147483646 h 1225"/>
              <a:gd name="T6" fmla="*/ 2147483646 w 1678"/>
              <a:gd name="T7" fmla="*/ 2147483646 h 1225"/>
              <a:gd name="T8" fmla="*/ 2147483646 w 1678"/>
              <a:gd name="T9" fmla="*/ 0 h 1225"/>
              <a:gd name="T10" fmla="*/ 2147483646 w 1678"/>
              <a:gd name="T11" fmla="*/ 0 h 12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78" h="1225">
                <a:moveTo>
                  <a:pt x="0" y="0"/>
                </a:moveTo>
                <a:lnTo>
                  <a:pt x="272" y="0"/>
                </a:lnTo>
                <a:lnTo>
                  <a:pt x="272" y="1225"/>
                </a:lnTo>
                <a:lnTo>
                  <a:pt x="1497" y="1225"/>
                </a:lnTo>
                <a:lnTo>
                  <a:pt x="1497" y="0"/>
                </a:lnTo>
                <a:lnTo>
                  <a:pt x="1678" y="0"/>
                </a:ln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85" name="Line 18"/>
          <p:cNvSpPr>
            <a:spLocks noChangeShapeType="1"/>
          </p:cNvSpPr>
          <p:nvPr/>
        </p:nvSpPr>
        <p:spPr bwMode="auto">
          <a:xfrm>
            <a:off x="5586413" y="5899423"/>
            <a:ext cx="194468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86" name="Line 19"/>
          <p:cNvSpPr>
            <a:spLocks noChangeShapeType="1"/>
          </p:cNvSpPr>
          <p:nvPr/>
        </p:nvSpPr>
        <p:spPr bwMode="auto">
          <a:xfrm>
            <a:off x="5586413" y="5559698"/>
            <a:ext cx="194468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87" name="Line 20"/>
          <p:cNvSpPr>
            <a:spLocks noChangeShapeType="1"/>
          </p:cNvSpPr>
          <p:nvPr/>
        </p:nvSpPr>
        <p:spPr bwMode="auto">
          <a:xfrm>
            <a:off x="5586413" y="5242198"/>
            <a:ext cx="194468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88" name="Line 21"/>
          <p:cNvSpPr>
            <a:spLocks noChangeShapeType="1"/>
          </p:cNvSpPr>
          <p:nvPr/>
        </p:nvSpPr>
        <p:spPr bwMode="auto">
          <a:xfrm>
            <a:off x="5580063" y="5018360"/>
            <a:ext cx="194468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89" name="Text Box 22"/>
          <p:cNvSpPr txBox="1">
            <a:spLocks noChangeArrowheads="1"/>
          </p:cNvSpPr>
          <p:nvPr/>
        </p:nvSpPr>
        <p:spPr bwMode="auto">
          <a:xfrm>
            <a:off x="7669013" y="4677070"/>
            <a:ext cx="549275"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E</a:t>
            </a:r>
            <a:r>
              <a:rPr kumimoji="0"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F</a:t>
            </a:r>
          </a:p>
        </p:txBody>
      </p:sp>
      <p:sp>
        <p:nvSpPr>
          <p:cNvPr id="28690" name="Text Box 23"/>
          <p:cNvSpPr txBox="1">
            <a:spLocks noChangeArrowheads="1"/>
          </p:cNvSpPr>
          <p:nvPr/>
        </p:nvSpPr>
        <p:spPr bwMode="auto">
          <a:xfrm>
            <a:off x="6254750" y="4251598"/>
            <a:ext cx="6223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600" b="1" i="1"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W</a:t>
            </a:r>
            <a:r>
              <a:rPr kumimoji="0" lang="en-US" altLang="zh-CN" sz="2600" b="1" i="1" u="none" strike="noStrike" kern="1200" cap="none" spc="0" normalizeH="0" baseline="-25000" noProof="0">
                <a:ln>
                  <a:noFill/>
                </a:ln>
                <a:solidFill>
                  <a:srgbClr val="000000"/>
                </a:solidFill>
                <a:effectLst/>
                <a:uLnTx/>
                <a:uFillTx/>
                <a:latin typeface="Times New Roman" panose="02020603050405020304" pitchFamily="18" charset="0"/>
                <a:ea typeface="微软雅黑" panose="020B0503020204020204" pitchFamily="34" charset="-122"/>
                <a:cs typeface="+mn-cs"/>
              </a:rPr>
              <a:t>B</a:t>
            </a:r>
          </a:p>
        </p:txBody>
      </p:sp>
      <p:sp>
        <p:nvSpPr>
          <p:cNvPr id="28691" name="Line 24"/>
          <p:cNvSpPr>
            <a:spLocks noChangeShapeType="1"/>
          </p:cNvSpPr>
          <p:nvPr/>
        </p:nvSpPr>
        <p:spPr bwMode="auto">
          <a:xfrm flipV="1">
            <a:off x="6948488" y="4092848"/>
            <a:ext cx="0" cy="93503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92" name="Line 25"/>
          <p:cNvSpPr>
            <a:spLocks noChangeShapeType="1"/>
          </p:cNvSpPr>
          <p:nvPr/>
        </p:nvSpPr>
        <p:spPr bwMode="auto">
          <a:xfrm>
            <a:off x="1979613" y="5013598"/>
            <a:ext cx="5689600" cy="0"/>
          </a:xfrm>
          <a:prstGeom prst="line">
            <a:avLst/>
          </a:prstGeom>
          <a:noFill/>
          <a:ln w="28575">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93" name="Line 26"/>
          <p:cNvSpPr>
            <a:spLocks noChangeShapeType="1"/>
          </p:cNvSpPr>
          <p:nvPr/>
        </p:nvSpPr>
        <p:spPr bwMode="auto">
          <a:xfrm>
            <a:off x="4732338" y="4100785"/>
            <a:ext cx="3240087"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94" name="Line 27"/>
          <p:cNvSpPr>
            <a:spLocks noChangeShapeType="1"/>
          </p:cNvSpPr>
          <p:nvPr/>
        </p:nvSpPr>
        <p:spPr bwMode="auto">
          <a:xfrm>
            <a:off x="1331913" y="4508773"/>
            <a:ext cx="3240087"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95" name="Text Box 28"/>
          <p:cNvSpPr txBox="1">
            <a:spLocks noChangeArrowheads="1"/>
          </p:cNvSpPr>
          <p:nvPr/>
        </p:nvSpPr>
        <p:spPr bwMode="auto">
          <a:xfrm>
            <a:off x="3851275" y="3716610"/>
            <a:ext cx="78829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mn-cs"/>
              </a:rPr>
              <a:t>e</a:t>
            </a:r>
            <a:r>
              <a:rPr kumimoji="0"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V</a:t>
            </a:r>
            <a:r>
              <a:rPr kumimoji="0"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a:t>
            </a:r>
          </a:p>
        </p:txBody>
      </p:sp>
      <p:sp>
        <p:nvSpPr>
          <p:cNvPr id="28696" name="Text Box 29"/>
          <p:cNvSpPr txBox="1">
            <a:spLocks noChangeArrowheads="1"/>
          </p:cNvSpPr>
          <p:nvPr/>
        </p:nvSpPr>
        <p:spPr bwMode="auto">
          <a:xfrm>
            <a:off x="4211638" y="4437335"/>
            <a:ext cx="81304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mn-cs"/>
              </a:rPr>
              <a:t>e</a:t>
            </a:r>
            <a:r>
              <a:rPr kumimoji="0"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V</a:t>
            </a:r>
            <a:r>
              <a:rPr kumimoji="0"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B</a:t>
            </a:r>
          </a:p>
        </p:txBody>
      </p:sp>
      <p:sp>
        <p:nvSpPr>
          <p:cNvPr id="28697" name="Line 30"/>
          <p:cNvSpPr>
            <a:spLocks noChangeShapeType="1"/>
          </p:cNvSpPr>
          <p:nvPr/>
        </p:nvSpPr>
        <p:spPr bwMode="auto">
          <a:xfrm>
            <a:off x="5076825" y="3645173"/>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98" name="Line 31"/>
          <p:cNvSpPr>
            <a:spLocks noChangeShapeType="1"/>
          </p:cNvSpPr>
          <p:nvPr/>
        </p:nvSpPr>
        <p:spPr bwMode="auto">
          <a:xfrm>
            <a:off x="3708400" y="3861073"/>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99" name="Line 32"/>
          <p:cNvSpPr>
            <a:spLocks noChangeShapeType="1"/>
          </p:cNvSpPr>
          <p:nvPr/>
        </p:nvSpPr>
        <p:spPr bwMode="auto">
          <a:xfrm flipV="1">
            <a:off x="3708400" y="4581798"/>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700" name="Line 33"/>
          <p:cNvSpPr>
            <a:spLocks noChangeShapeType="1"/>
          </p:cNvSpPr>
          <p:nvPr/>
        </p:nvSpPr>
        <p:spPr bwMode="auto">
          <a:xfrm flipV="1">
            <a:off x="5067300" y="4308748"/>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701" name="Line 34"/>
          <p:cNvSpPr>
            <a:spLocks noChangeShapeType="1"/>
          </p:cNvSpPr>
          <p:nvPr/>
        </p:nvSpPr>
        <p:spPr bwMode="auto">
          <a:xfrm flipV="1">
            <a:off x="4716463" y="4148410"/>
            <a:ext cx="287337" cy="3603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702" name="Line 35"/>
          <p:cNvSpPr>
            <a:spLocks noChangeShapeType="1"/>
          </p:cNvSpPr>
          <p:nvPr/>
        </p:nvSpPr>
        <p:spPr bwMode="auto">
          <a:xfrm flipH="1">
            <a:off x="3708400" y="4148410"/>
            <a:ext cx="287338" cy="2889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 name="页脚占位符 1"/>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
        <p:nvSpPr>
          <p:cNvPr id="40" name="Rectangle 37"/>
          <p:cNvSpPr>
            <a:spLocks noChangeArrowheads="1"/>
          </p:cNvSpPr>
          <p:nvPr/>
        </p:nvSpPr>
        <p:spPr bwMode="auto">
          <a:xfrm flipV="1">
            <a:off x="106363"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29167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6029597"/>
            <a:ext cx="2639640" cy="509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676" name="Rectangle 3"/>
          <p:cNvSpPr>
            <a:spLocks noGrp="1" noRot="1" noChangeArrowheads="1"/>
          </p:cNvSpPr>
          <p:nvPr>
            <p:ph type="body" sz="half" idx="4294967295"/>
          </p:nvPr>
        </p:nvSpPr>
        <p:spPr bwMode="auto">
          <a:xfrm>
            <a:off x="347663" y="981075"/>
            <a:ext cx="8796337" cy="2592388"/>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600" b="1"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600" b="1"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b="1" i="1" dirty="0">
                <a:latin typeface="Times New Roman" panose="02020603050405020304" pitchFamily="18" charset="0"/>
                <a:ea typeface="微软雅黑" panose="020B0503020204020204" pitchFamily="34" charset="-122"/>
                <a:cs typeface="Times New Roman" panose="02020603050405020304" pitchFamily="18" charset="0"/>
              </a:rPr>
              <a:t>B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金属接触后</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电子从费米能级高的金属流向费米能级低的金属</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使得费米能级高的</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带正电荷，费米能级低的</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带负电荷</a:t>
            </a:r>
          </a:p>
          <a:p>
            <a:pPr lvl="2"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产生静电势</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&gt;0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&lt;0 </a:t>
            </a: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电子产生不同的附加静电势能</a:t>
            </a: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p>
          <a:p>
            <a:pPr lvl="2" eaLnBrk="1" hangingPunct="1"/>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B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的能级图发生变化，</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费米能级接近</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平衡状态下，费米能级变为相等，电子不再流动</a:t>
            </a:r>
          </a:p>
        </p:txBody>
      </p:sp>
      <p:sp>
        <p:nvSpPr>
          <p:cNvPr id="28677" name="Text Box 5"/>
          <p:cNvSpPr txBox="1">
            <a:spLocks noChangeArrowheads="1"/>
          </p:cNvSpPr>
          <p:nvPr/>
        </p:nvSpPr>
        <p:spPr bwMode="auto">
          <a:xfrm>
            <a:off x="186570" y="5615226"/>
            <a:ext cx="309911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mn-cs"/>
              </a:rPr>
              <a:t>接触电势差：</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V</a:t>
            </a:r>
            <a:r>
              <a:rPr kumimoji="0"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V</a:t>
            </a:r>
            <a:r>
              <a:rPr kumimoji="0"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B</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W</a:t>
            </a:r>
            <a:r>
              <a:rPr kumimoji="0"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B</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W</a:t>
            </a:r>
            <a:r>
              <a:rPr kumimoji="0"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e</a:t>
            </a:r>
          </a:p>
        </p:txBody>
      </p:sp>
      <p:sp>
        <p:nvSpPr>
          <p:cNvPr id="28678" name="Freeform 6"/>
          <p:cNvSpPr/>
          <p:nvPr/>
        </p:nvSpPr>
        <p:spPr bwMode="auto">
          <a:xfrm>
            <a:off x="1593850" y="4508773"/>
            <a:ext cx="2663825" cy="1368425"/>
          </a:xfrm>
          <a:custGeom>
            <a:avLst/>
            <a:gdLst>
              <a:gd name="T0" fmla="*/ 0 w 1678"/>
              <a:gd name="T1" fmla="*/ 0 h 1225"/>
              <a:gd name="T2" fmla="*/ 2147483646 w 1678"/>
              <a:gd name="T3" fmla="*/ 0 h 1225"/>
              <a:gd name="T4" fmla="*/ 2147483646 w 1678"/>
              <a:gd name="T5" fmla="*/ 2147483646 h 1225"/>
              <a:gd name="T6" fmla="*/ 2147483646 w 1678"/>
              <a:gd name="T7" fmla="*/ 2147483646 h 1225"/>
              <a:gd name="T8" fmla="*/ 2147483646 w 1678"/>
              <a:gd name="T9" fmla="*/ 0 h 1225"/>
              <a:gd name="T10" fmla="*/ 2147483646 w 1678"/>
              <a:gd name="T11" fmla="*/ 0 h 12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78" h="1225">
                <a:moveTo>
                  <a:pt x="0" y="0"/>
                </a:moveTo>
                <a:lnTo>
                  <a:pt x="272" y="0"/>
                </a:lnTo>
                <a:lnTo>
                  <a:pt x="272" y="1225"/>
                </a:lnTo>
                <a:lnTo>
                  <a:pt x="1497" y="1225"/>
                </a:lnTo>
                <a:lnTo>
                  <a:pt x="1497" y="0"/>
                </a:lnTo>
                <a:lnTo>
                  <a:pt x="1678" y="0"/>
                </a:ln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grpSp>
        <p:nvGrpSpPr>
          <p:cNvPr id="28679" name="Group 7"/>
          <p:cNvGrpSpPr/>
          <p:nvPr/>
        </p:nvGrpSpPr>
        <p:grpSpPr bwMode="auto">
          <a:xfrm>
            <a:off x="2025650" y="5013598"/>
            <a:ext cx="1960563" cy="720725"/>
            <a:chOff x="1515" y="2432"/>
            <a:chExt cx="1235" cy="454"/>
          </a:xfrm>
        </p:grpSpPr>
        <p:sp>
          <p:nvSpPr>
            <p:cNvPr id="28703" name="Line 8"/>
            <p:cNvSpPr>
              <a:spLocks noChangeShapeType="1"/>
            </p:cNvSpPr>
            <p:nvPr/>
          </p:nvSpPr>
          <p:spPr bwMode="auto">
            <a:xfrm>
              <a:off x="1519" y="2886"/>
              <a:ext cx="12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704" name="Line 9"/>
            <p:cNvSpPr>
              <a:spLocks noChangeShapeType="1"/>
            </p:cNvSpPr>
            <p:nvPr/>
          </p:nvSpPr>
          <p:spPr bwMode="auto">
            <a:xfrm>
              <a:off x="1519" y="2740"/>
              <a:ext cx="12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705" name="Line 10"/>
            <p:cNvSpPr>
              <a:spLocks noChangeShapeType="1"/>
            </p:cNvSpPr>
            <p:nvPr/>
          </p:nvSpPr>
          <p:spPr bwMode="auto">
            <a:xfrm>
              <a:off x="1519" y="2604"/>
              <a:ext cx="12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706" name="Line 11"/>
            <p:cNvSpPr>
              <a:spLocks noChangeShapeType="1"/>
            </p:cNvSpPr>
            <p:nvPr/>
          </p:nvSpPr>
          <p:spPr bwMode="auto">
            <a:xfrm>
              <a:off x="1515" y="2508"/>
              <a:ext cx="12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707" name="Line 12"/>
            <p:cNvSpPr>
              <a:spLocks noChangeShapeType="1"/>
            </p:cNvSpPr>
            <p:nvPr/>
          </p:nvSpPr>
          <p:spPr bwMode="auto">
            <a:xfrm>
              <a:off x="1525" y="2432"/>
              <a:ext cx="12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grpSp>
      <p:sp>
        <p:nvSpPr>
          <p:cNvPr id="28680" name="Text Box 13"/>
          <p:cNvSpPr txBox="1">
            <a:spLocks noChangeArrowheads="1"/>
          </p:cNvSpPr>
          <p:nvPr/>
        </p:nvSpPr>
        <p:spPr bwMode="auto">
          <a:xfrm>
            <a:off x="1476375" y="4653235"/>
            <a:ext cx="5492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600" b="1" i="1"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E</a:t>
            </a:r>
            <a:r>
              <a:rPr kumimoji="0" lang="en-US" altLang="zh-CN" sz="2600" b="1" i="1" u="none" strike="noStrike" kern="1200" cap="none" spc="0" normalizeH="0" baseline="-25000" noProof="0">
                <a:ln>
                  <a:noFill/>
                </a:ln>
                <a:solidFill>
                  <a:srgbClr val="000000"/>
                </a:solidFill>
                <a:effectLst/>
                <a:uLnTx/>
                <a:uFillTx/>
                <a:latin typeface="Times New Roman" panose="02020603050405020304" pitchFamily="18" charset="0"/>
                <a:ea typeface="微软雅黑" panose="020B0503020204020204" pitchFamily="34" charset="-122"/>
                <a:cs typeface="+mn-cs"/>
              </a:rPr>
              <a:t>F</a:t>
            </a:r>
          </a:p>
        </p:txBody>
      </p:sp>
      <p:sp>
        <p:nvSpPr>
          <p:cNvPr id="28681" name="Text Box 14"/>
          <p:cNvSpPr txBox="1">
            <a:spLocks noChangeArrowheads="1"/>
          </p:cNvSpPr>
          <p:nvPr/>
        </p:nvSpPr>
        <p:spPr bwMode="auto">
          <a:xfrm>
            <a:off x="2628900" y="4507185"/>
            <a:ext cx="6223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600" b="1" i="1"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W</a:t>
            </a:r>
            <a:r>
              <a:rPr kumimoji="0" lang="en-US" altLang="zh-CN" sz="2600" b="1" i="1" u="none" strike="noStrike" kern="1200" cap="none" spc="0" normalizeH="0" baseline="-25000" noProof="0">
                <a:ln>
                  <a:noFill/>
                </a:ln>
                <a:solidFill>
                  <a:srgbClr val="000000"/>
                </a:solidFill>
                <a:effectLst/>
                <a:uLnTx/>
                <a:uFillTx/>
                <a:latin typeface="Times New Roman" panose="02020603050405020304" pitchFamily="18" charset="0"/>
                <a:ea typeface="微软雅黑" panose="020B0503020204020204" pitchFamily="34" charset="-122"/>
                <a:cs typeface="+mn-cs"/>
              </a:rPr>
              <a:t>A</a:t>
            </a:r>
          </a:p>
        </p:txBody>
      </p:sp>
      <p:sp>
        <p:nvSpPr>
          <p:cNvPr id="28682" name="Line 15"/>
          <p:cNvSpPr>
            <a:spLocks noChangeShapeType="1"/>
          </p:cNvSpPr>
          <p:nvPr/>
        </p:nvSpPr>
        <p:spPr bwMode="auto">
          <a:xfrm>
            <a:off x="1476375" y="4292873"/>
            <a:ext cx="6480175"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83" name="Line 16"/>
          <p:cNvSpPr>
            <a:spLocks noChangeShapeType="1"/>
          </p:cNvSpPr>
          <p:nvPr/>
        </p:nvSpPr>
        <p:spPr bwMode="auto">
          <a:xfrm flipV="1">
            <a:off x="3421063" y="4507185"/>
            <a:ext cx="0" cy="50323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84" name="Freeform 17"/>
          <p:cNvSpPr/>
          <p:nvPr/>
        </p:nvSpPr>
        <p:spPr bwMode="auto">
          <a:xfrm>
            <a:off x="5148263" y="4099198"/>
            <a:ext cx="2663825" cy="2009775"/>
          </a:xfrm>
          <a:custGeom>
            <a:avLst/>
            <a:gdLst>
              <a:gd name="T0" fmla="*/ 0 w 1678"/>
              <a:gd name="T1" fmla="*/ 0 h 1225"/>
              <a:gd name="T2" fmla="*/ 2147483646 w 1678"/>
              <a:gd name="T3" fmla="*/ 0 h 1225"/>
              <a:gd name="T4" fmla="*/ 2147483646 w 1678"/>
              <a:gd name="T5" fmla="*/ 2147483646 h 1225"/>
              <a:gd name="T6" fmla="*/ 2147483646 w 1678"/>
              <a:gd name="T7" fmla="*/ 2147483646 h 1225"/>
              <a:gd name="T8" fmla="*/ 2147483646 w 1678"/>
              <a:gd name="T9" fmla="*/ 0 h 1225"/>
              <a:gd name="T10" fmla="*/ 2147483646 w 1678"/>
              <a:gd name="T11" fmla="*/ 0 h 12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78" h="1225">
                <a:moveTo>
                  <a:pt x="0" y="0"/>
                </a:moveTo>
                <a:lnTo>
                  <a:pt x="272" y="0"/>
                </a:lnTo>
                <a:lnTo>
                  <a:pt x="272" y="1225"/>
                </a:lnTo>
                <a:lnTo>
                  <a:pt x="1497" y="1225"/>
                </a:lnTo>
                <a:lnTo>
                  <a:pt x="1497" y="0"/>
                </a:lnTo>
                <a:lnTo>
                  <a:pt x="1678" y="0"/>
                </a:ln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85" name="Line 18"/>
          <p:cNvSpPr>
            <a:spLocks noChangeShapeType="1"/>
          </p:cNvSpPr>
          <p:nvPr/>
        </p:nvSpPr>
        <p:spPr bwMode="auto">
          <a:xfrm>
            <a:off x="5586413" y="5899423"/>
            <a:ext cx="194468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86" name="Line 19"/>
          <p:cNvSpPr>
            <a:spLocks noChangeShapeType="1"/>
          </p:cNvSpPr>
          <p:nvPr/>
        </p:nvSpPr>
        <p:spPr bwMode="auto">
          <a:xfrm>
            <a:off x="5586413" y="5559698"/>
            <a:ext cx="194468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87" name="Line 20"/>
          <p:cNvSpPr>
            <a:spLocks noChangeShapeType="1"/>
          </p:cNvSpPr>
          <p:nvPr/>
        </p:nvSpPr>
        <p:spPr bwMode="auto">
          <a:xfrm>
            <a:off x="5586413" y="5242198"/>
            <a:ext cx="194468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88" name="Line 21"/>
          <p:cNvSpPr>
            <a:spLocks noChangeShapeType="1"/>
          </p:cNvSpPr>
          <p:nvPr/>
        </p:nvSpPr>
        <p:spPr bwMode="auto">
          <a:xfrm>
            <a:off x="5580063" y="5018360"/>
            <a:ext cx="194468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89" name="Text Box 22"/>
          <p:cNvSpPr txBox="1">
            <a:spLocks noChangeArrowheads="1"/>
          </p:cNvSpPr>
          <p:nvPr/>
        </p:nvSpPr>
        <p:spPr bwMode="auto">
          <a:xfrm>
            <a:off x="5003800" y="4742135"/>
            <a:ext cx="549275"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600" b="1" i="1"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E</a:t>
            </a:r>
            <a:r>
              <a:rPr kumimoji="0" lang="en-US" altLang="zh-CN" sz="2600" b="1" i="1" u="none" strike="noStrike" kern="1200" cap="none" spc="0" normalizeH="0" baseline="-25000" noProof="0">
                <a:ln>
                  <a:noFill/>
                </a:ln>
                <a:solidFill>
                  <a:srgbClr val="000000"/>
                </a:solidFill>
                <a:effectLst/>
                <a:uLnTx/>
                <a:uFillTx/>
                <a:latin typeface="Times New Roman" panose="02020603050405020304" pitchFamily="18" charset="0"/>
                <a:ea typeface="微软雅黑" panose="020B0503020204020204" pitchFamily="34" charset="-122"/>
                <a:cs typeface="+mn-cs"/>
              </a:rPr>
              <a:t>F</a:t>
            </a:r>
          </a:p>
        </p:txBody>
      </p:sp>
      <p:sp>
        <p:nvSpPr>
          <p:cNvPr id="28690" name="Text Box 23"/>
          <p:cNvSpPr txBox="1">
            <a:spLocks noChangeArrowheads="1"/>
          </p:cNvSpPr>
          <p:nvPr/>
        </p:nvSpPr>
        <p:spPr bwMode="auto">
          <a:xfrm>
            <a:off x="6254750" y="4251598"/>
            <a:ext cx="6223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600" b="1" i="1"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W</a:t>
            </a:r>
            <a:r>
              <a:rPr kumimoji="0" lang="en-US" altLang="zh-CN" sz="2600" b="1" i="1" u="none" strike="noStrike" kern="1200" cap="none" spc="0" normalizeH="0" baseline="-25000" noProof="0">
                <a:ln>
                  <a:noFill/>
                </a:ln>
                <a:solidFill>
                  <a:srgbClr val="000000"/>
                </a:solidFill>
                <a:effectLst/>
                <a:uLnTx/>
                <a:uFillTx/>
                <a:latin typeface="Times New Roman" panose="02020603050405020304" pitchFamily="18" charset="0"/>
                <a:ea typeface="微软雅黑" panose="020B0503020204020204" pitchFamily="34" charset="-122"/>
                <a:cs typeface="+mn-cs"/>
              </a:rPr>
              <a:t>B</a:t>
            </a:r>
          </a:p>
        </p:txBody>
      </p:sp>
      <p:sp>
        <p:nvSpPr>
          <p:cNvPr id="28691" name="Line 24"/>
          <p:cNvSpPr>
            <a:spLocks noChangeShapeType="1"/>
          </p:cNvSpPr>
          <p:nvPr/>
        </p:nvSpPr>
        <p:spPr bwMode="auto">
          <a:xfrm flipV="1">
            <a:off x="6948488" y="4092848"/>
            <a:ext cx="0" cy="93503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92" name="Line 25"/>
          <p:cNvSpPr>
            <a:spLocks noChangeShapeType="1"/>
          </p:cNvSpPr>
          <p:nvPr/>
        </p:nvSpPr>
        <p:spPr bwMode="auto">
          <a:xfrm>
            <a:off x="1979613" y="5013598"/>
            <a:ext cx="5689600" cy="0"/>
          </a:xfrm>
          <a:prstGeom prst="line">
            <a:avLst/>
          </a:prstGeom>
          <a:noFill/>
          <a:ln w="28575">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93" name="Line 26"/>
          <p:cNvSpPr>
            <a:spLocks noChangeShapeType="1"/>
          </p:cNvSpPr>
          <p:nvPr/>
        </p:nvSpPr>
        <p:spPr bwMode="auto">
          <a:xfrm>
            <a:off x="4732338" y="4100785"/>
            <a:ext cx="3240087"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94" name="Line 27"/>
          <p:cNvSpPr>
            <a:spLocks noChangeShapeType="1"/>
          </p:cNvSpPr>
          <p:nvPr/>
        </p:nvSpPr>
        <p:spPr bwMode="auto">
          <a:xfrm>
            <a:off x="1331913" y="4508773"/>
            <a:ext cx="3240087"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95" name="Text Box 28"/>
          <p:cNvSpPr txBox="1">
            <a:spLocks noChangeArrowheads="1"/>
          </p:cNvSpPr>
          <p:nvPr/>
        </p:nvSpPr>
        <p:spPr bwMode="auto">
          <a:xfrm>
            <a:off x="3851275" y="3716610"/>
            <a:ext cx="78829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mn-cs"/>
              </a:rPr>
              <a:t>e</a:t>
            </a:r>
            <a:r>
              <a:rPr kumimoji="0"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V</a:t>
            </a:r>
            <a:r>
              <a:rPr kumimoji="0"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a:t>
            </a:r>
          </a:p>
        </p:txBody>
      </p:sp>
      <p:sp>
        <p:nvSpPr>
          <p:cNvPr id="28696" name="Text Box 29"/>
          <p:cNvSpPr txBox="1">
            <a:spLocks noChangeArrowheads="1"/>
          </p:cNvSpPr>
          <p:nvPr/>
        </p:nvSpPr>
        <p:spPr bwMode="auto">
          <a:xfrm>
            <a:off x="4211638" y="4437335"/>
            <a:ext cx="81304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mn-cs"/>
              </a:rPr>
              <a:t>e</a:t>
            </a:r>
            <a:r>
              <a:rPr kumimoji="0"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V</a:t>
            </a:r>
            <a:r>
              <a:rPr kumimoji="0"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B</a:t>
            </a:r>
          </a:p>
        </p:txBody>
      </p:sp>
      <p:sp>
        <p:nvSpPr>
          <p:cNvPr id="28697" name="Line 30"/>
          <p:cNvSpPr>
            <a:spLocks noChangeShapeType="1"/>
          </p:cNvSpPr>
          <p:nvPr/>
        </p:nvSpPr>
        <p:spPr bwMode="auto">
          <a:xfrm>
            <a:off x="5076825" y="3645173"/>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98" name="Line 31"/>
          <p:cNvSpPr>
            <a:spLocks noChangeShapeType="1"/>
          </p:cNvSpPr>
          <p:nvPr/>
        </p:nvSpPr>
        <p:spPr bwMode="auto">
          <a:xfrm>
            <a:off x="3708400" y="3861073"/>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699" name="Line 32"/>
          <p:cNvSpPr>
            <a:spLocks noChangeShapeType="1"/>
          </p:cNvSpPr>
          <p:nvPr/>
        </p:nvSpPr>
        <p:spPr bwMode="auto">
          <a:xfrm flipV="1">
            <a:off x="3708400" y="4581798"/>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700" name="Line 33"/>
          <p:cNvSpPr>
            <a:spLocks noChangeShapeType="1"/>
          </p:cNvSpPr>
          <p:nvPr/>
        </p:nvSpPr>
        <p:spPr bwMode="auto">
          <a:xfrm flipV="1">
            <a:off x="5067300" y="4308748"/>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701" name="Line 34"/>
          <p:cNvSpPr>
            <a:spLocks noChangeShapeType="1"/>
          </p:cNvSpPr>
          <p:nvPr/>
        </p:nvSpPr>
        <p:spPr bwMode="auto">
          <a:xfrm flipV="1">
            <a:off x="4716463" y="4148410"/>
            <a:ext cx="287337" cy="3603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8702" name="Line 35"/>
          <p:cNvSpPr>
            <a:spLocks noChangeShapeType="1"/>
          </p:cNvSpPr>
          <p:nvPr/>
        </p:nvSpPr>
        <p:spPr bwMode="auto">
          <a:xfrm flipH="1">
            <a:off x="3708400" y="4148410"/>
            <a:ext cx="287338" cy="2889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 name="页脚占位符 1"/>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
        <p:nvSpPr>
          <p:cNvPr id="40" name="Rectangle 37"/>
          <p:cNvSpPr>
            <a:spLocks noChangeArrowheads="1"/>
          </p:cNvSpPr>
          <p:nvPr/>
        </p:nvSpPr>
        <p:spPr bwMode="auto">
          <a:xfrm flipV="1">
            <a:off x="106363"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9" name="Text Box 35"/>
          <p:cNvSpPr txBox="1">
            <a:spLocks noChangeArrowheads="1"/>
          </p:cNvSpPr>
          <p:nvPr/>
        </p:nvSpPr>
        <p:spPr bwMode="auto">
          <a:xfrm>
            <a:off x="347663" y="4732611"/>
            <a:ext cx="8299450" cy="885825"/>
          </a:xfrm>
          <a:prstGeom prst="rect">
            <a:avLst/>
          </a:prstGeom>
          <a:solidFill>
            <a:srgbClr val="C00000"/>
          </a:solidFill>
          <a:ln>
            <a:noFill/>
          </a:ln>
          <a:effec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两个导体依靠产生接触电势差补偿原来他们之间费米能级的差别，从而使电子达到统计平衡</a:t>
            </a:r>
          </a:p>
        </p:txBody>
      </p:sp>
      <p:sp>
        <p:nvSpPr>
          <p:cNvPr id="41" name="Rectangle 2"/>
          <p:cNvSpPr txBox="1">
            <a:spLocks noRot="1" noChangeArrowheads="1"/>
          </p:cNvSpPr>
          <p:nvPr/>
        </p:nvSpPr>
        <p:spPr bwMode="auto">
          <a:xfrm>
            <a:off x="1619672" y="260648"/>
            <a:ext cx="7427912" cy="709613"/>
          </a:xfrm>
          <a:prstGeom prst="rect">
            <a:avLst/>
          </a:prstGeom>
          <a:no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j-cs"/>
              </a:rPr>
              <a:t>金属接触后电子的流动与平衡</a:t>
            </a:r>
            <a:endPar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j-cs"/>
            </a:endParaRPr>
          </a:p>
        </p:txBody>
      </p:sp>
    </p:spTree>
    <p:extLst>
      <p:ext uri="{BB962C8B-B14F-4D97-AF65-F5344CB8AC3E}">
        <p14:creationId xmlns:p14="http://schemas.microsoft.com/office/powerpoint/2010/main" val="346556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rrowheads="1"/>
          </p:cNvSpPr>
          <p:nvPr>
            <p:ph type="title" idx="4294967295"/>
          </p:nvPr>
        </p:nvSpPr>
        <p:spPr bwMode="auto">
          <a:xfrm>
            <a:off x="3275856" y="398202"/>
            <a:ext cx="3898900" cy="706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buClrTx/>
              <a:buSzTx/>
              <a:buFontTx/>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结 的 概 念</a:t>
            </a:r>
          </a:p>
        </p:txBody>
      </p:sp>
      <p:sp>
        <p:nvSpPr>
          <p:cNvPr id="30724" name="Rectangle 3"/>
          <p:cNvSpPr>
            <a:spLocks noGrp="1" noRot="1" noChangeArrowheads="1"/>
          </p:cNvSpPr>
          <p:nvPr>
            <p:ph type="body" idx="4294967295"/>
          </p:nvPr>
        </p:nvSpPr>
        <p:spPr bwMode="auto">
          <a:xfrm>
            <a:off x="1187624" y="1556792"/>
            <a:ext cx="7316536" cy="38617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半导体与不同材料之间构成的界面</a:t>
            </a:r>
          </a:p>
          <a:p>
            <a:pPr lvl="1" eaLnBrk="1" hangingPunct="1"/>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不同掺杂类型的材料：同质</a:t>
            </a:r>
            <a:r>
              <a:rPr lang="en-US" altLang="zh-CN"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PN</a:t>
            </a:r>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结</a:t>
            </a:r>
          </a:p>
          <a:p>
            <a:pPr lvl="1" eaLnBrk="1" hangingPunct="1"/>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不同半导体：半导体异质结（</a:t>
            </a:r>
            <a:r>
              <a:rPr lang="en-US" altLang="zh-CN" sz="2400" b="1" dirty="0" err="1">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pN</a:t>
            </a:r>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结，</a:t>
            </a:r>
            <a:r>
              <a:rPr lang="en-US" altLang="zh-CN" sz="2400" b="1" dirty="0" err="1">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Pn</a:t>
            </a:r>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结）</a:t>
            </a:r>
          </a:p>
          <a:p>
            <a:pPr lvl="1" eaLnBrk="1" hangingPunct="1"/>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半导体与金属：肖特基结</a:t>
            </a:r>
          </a:p>
          <a:p>
            <a:pPr lvl="1" eaLnBrk="1" hangingPunct="1"/>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半导体与绝缘体</a:t>
            </a:r>
            <a:r>
              <a:rPr lang="en-US" altLang="zh-CN"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金属：</a:t>
            </a:r>
            <a:r>
              <a:rPr lang="en-US" altLang="zh-CN"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MIS</a:t>
            </a:r>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结（</a:t>
            </a:r>
            <a:r>
              <a:rPr lang="en-US" altLang="zh-CN"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MOS</a:t>
            </a:r>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结）</a:t>
            </a:r>
          </a:p>
          <a:p>
            <a:pPr eaLnBrk="1" hangingPunct="1"/>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结的用途</a:t>
            </a:r>
          </a:p>
          <a:p>
            <a:pPr lvl="1" eaLnBrk="1" hangingPunct="1"/>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微电子：各种二极管、晶体管</a:t>
            </a:r>
          </a:p>
          <a:p>
            <a:pPr lvl="1" eaLnBrk="1" hangingPunct="1"/>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光电子：发光二极管、激光器、探测器</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15</a:t>
            </a:fld>
            <a:endParaRPr lang="zh-CN" altLang="en-US"/>
          </a:p>
        </p:txBody>
      </p:sp>
      <p:sp>
        <p:nvSpPr>
          <p:cNvPr id="8" name="Rectangle 37"/>
          <p:cNvSpPr>
            <a:spLocks noChangeArrowheads="1"/>
          </p:cNvSpPr>
          <p:nvPr/>
        </p:nvSpPr>
        <p:spPr bwMode="auto">
          <a:xfrm flipV="1">
            <a:off x="106363" y="1045881"/>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55776" y="1960040"/>
            <a:ext cx="4896544" cy="147616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9" name="Rectangle 3"/>
          <p:cNvSpPr>
            <a:spLocks noChangeArrowheads="1"/>
          </p:cNvSpPr>
          <p:nvPr/>
        </p:nvSpPr>
        <p:spPr bwMode="auto">
          <a:xfrm>
            <a:off x="2314202" y="1412776"/>
            <a:ext cx="5400600" cy="363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47650" eaLnBrk="0" hangingPunct="0">
              <a:defRPr sz="2800" b="1">
                <a:solidFill>
                  <a:schemeClr val="tx2"/>
                </a:solidFill>
                <a:latin typeface="Times New Roman" panose="02020603050405020304" pitchFamily="18" charset="0"/>
                <a:ea typeface="楷体_GB2312" pitchFamily="49" charset="-122"/>
              </a:defRPr>
            </a:lvl1pPr>
            <a:lvl2pPr marL="742950" indent="-285750" eaLnBrk="0" hangingPunct="0">
              <a:defRPr sz="2800" b="1">
                <a:solidFill>
                  <a:schemeClr val="tx2"/>
                </a:solidFill>
                <a:latin typeface="Times New Roman" panose="02020603050405020304" pitchFamily="18" charset="0"/>
                <a:ea typeface="楷体_GB2312" pitchFamily="49" charset="-122"/>
              </a:defRPr>
            </a:lvl2pPr>
            <a:lvl3pPr marL="1143000" indent="-228600" eaLnBrk="0" hangingPunct="0">
              <a:defRPr sz="2800" b="1">
                <a:solidFill>
                  <a:schemeClr val="tx2"/>
                </a:solidFill>
                <a:latin typeface="Times New Roman" panose="02020603050405020304" pitchFamily="18" charset="0"/>
                <a:ea typeface="楷体_GB2312" pitchFamily="49" charset="-122"/>
              </a:defRPr>
            </a:lvl3pPr>
            <a:lvl4pPr marL="1600200" indent="-228600" eaLnBrk="0" hangingPunct="0">
              <a:defRPr sz="2800" b="1">
                <a:solidFill>
                  <a:schemeClr val="tx2"/>
                </a:solidFill>
                <a:latin typeface="Times New Roman" panose="02020603050405020304" pitchFamily="18" charset="0"/>
                <a:ea typeface="楷体_GB2312" pitchFamily="49" charset="-122"/>
              </a:defRPr>
            </a:lvl4pPr>
            <a:lvl5pPr marL="2057400" indent="-228600" eaLnBrk="0" hangingPunct="0">
              <a:defRPr sz="2800" b="1">
                <a:solidFill>
                  <a:schemeClr val="tx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9pPr>
          </a:lstStyle>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5.1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功函数与接触电势</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5.2	PN</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结</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5.2.1  PN</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结的形成</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5.2.2  PN</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结的单向导电特性</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5.3   </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异质结</a:t>
            </a:r>
            <a:endPar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5.4   </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金属</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半导体结</a:t>
            </a:r>
            <a:endPar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l" defTabSz="914400" rtl="0" eaLnBrk="1" fontAlgn="base" latinLnBrk="0" hangingPunct="1">
              <a:lnSpc>
                <a:spcPct val="12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5.5   </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金属</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绝缘体</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半导体系统</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
        <p:nvSpPr>
          <p:cNvPr id="8" name="Rectangle 2"/>
          <p:cNvSpPr>
            <a:spLocks noRot="1" noChangeArrowheads="1"/>
          </p:cNvSpPr>
          <p:nvPr/>
        </p:nvSpPr>
        <p:spPr bwMode="auto">
          <a:xfrm>
            <a:off x="1810927" y="86531"/>
            <a:ext cx="6407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2"/>
                </a:solidFill>
                <a:latin typeface="Times New Roman" panose="02020603050405020304" pitchFamily="18" charset="0"/>
                <a:ea typeface="楷体_GB2312" pitchFamily="49" charset="-122"/>
              </a:defRPr>
            </a:lvl1pPr>
            <a:lvl2pPr marL="742950" indent="-285750" eaLnBrk="0" hangingPunct="0">
              <a:defRPr sz="2800" b="1">
                <a:solidFill>
                  <a:schemeClr val="tx2"/>
                </a:solidFill>
                <a:latin typeface="Times New Roman" panose="02020603050405020304" pitchFamily="18" charset="0"/>
                <a:ea typeface="楷体_GB2312" pitchFamily="49" charset="-122"/>
              </a:defRPr>
            </a:lvl2pPr>
            <a:lvl3pPr marL="1143000" indent="-228600" eaLnBrk="0" hangingPunct="0">
              <a:defRPr sz="2800" b="1">
                <a:solidFill>
                  <a:schemeClr val="tx2"/>
                </a:solidFill>
                <a:latin typeface="Times New Roman" panose="02020603050405020304" pitchFamily="18" charset="0"/>
                <a:ea typeface="楷体_GB2312" pitchFamily="49" charset="-122"/>
              </a:defRPr>
            </a:lvl3pPr>
            <a:lvl4pPr marL="1600200" indent="-228600" eaLnBrk="0" hangingPunct="0">
              <a:defRPr sz="2800" b="1">
                <a:solidFill>
                  <a:schemeClr val="tx2"/>
                </a:solidFill>
                <a:latin typeface="Times New Roman" panose="02020603050405020304" pitchFamily="18" charset="0"/>
                <a:ea typeface="楷体_GB2312" pitchFamily="49" charset="-122"/>
              </a:defRPr>
            </a:lvl4pPr>
            <a:lvl5pPr marL="2057400" indent="-228600" eaLnBrk="0" hangingPunct="0">
              <a:defRPr sz="2800" b="1">
                <a:solidFill>
                  <a:schemeClr val="tx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第五章 固体间接触的电特性</a:t>
            </a:r>
          </a:p>
        </p:txBody>
      </p:sp>
      <p:sp>
        <p:nvSpPr>
          <p:cNvPr id="9" name="Rectangle 37"/>
          <p:cNvSpPr>
            <a:spLocks noChangeArrowheads="1"/>
          </p:cNvSpPr>
          <p:nvPr/>
        </p:nvSpPr>
        <p:spPr bwMode="auto">
          <a:xfrm flipV="1">
            <a:off x="106363"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97064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95536" y="1628800"/>
            <a:ext cx="8424936" cy="321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just" eaLnBrk="1" hangingPunct="1">
              <a:lnSpc>
                <a:spcPct val="130000"/>
              </a:lnSpc>
            </a:pPr>
            <a:r>
              <a:rPr kumimoji="1" lang="en-US" altLang="zh-CN" sz="2600" dirty="0">
                <a:solidFill>
                  <a:schemeClr val="tx1"/>
                </a:solidFill>
                <a:ea typeface="微软雅黑" panose="020B0503020204020204" pitchFamily="34" charset="-122"/>
              </a:rPr>
              <a:t> </a:t>
            </a:r>
            <a:r>
              <a:rPr kumimoji="1" lang="en-US" altLang="zh-CN" sz="2600" dirty="0">
                <a:solidFill>
                  <a:srgbClr val="C00000"/>
                </a:solidFill>
                <a:ea typeface="微软雅黑" panose="020B0503020204020204" pitchFamily="34" charset="-122"/>
              </a:rPr>
              <a:t>PN</a:t>
            </a:r>
            <a:r>
              <a:rPr kumimoji="1" lang="zh-CN" altLang="en-US" sz="2600" dirty="0">
                <a:solidFill>
                  <a:srgbClr val="C00000"/>
                </a:solidFill>
                <a:ea typeface="微软雅黑" panose="020B0503020204020204" pitchFamily="34" charset="-122"/>
              </a:rPr>
              <a:t>结</a:t>
            </a:r>
            <a:r>
              <a:rPr kumimoji="1" lang="zh-CN" altLang="en-US" sz="2600" dirty="0">
                <a:solidFill>
                  <a:schemeClr val="tx1"/>
                </a:solidFill>
                <a:ea typeface="微软雅黑" panose="020B0503020204020204" pitchFamily="34" charset="-122"/>
              </a:rPr>
              <a:t>是许多半导体器件的核心，掌握</a:t>
            </a:r>
            <a:r>
              <a:rPr kumimoji="1" lang="en-US" altLang="zh-CN" sz="2600" dirty="0">
                <a:solidFill>
                  <a:schemeClr val="tx1"/>
                </a:solidFill>
                <a:ea typeface="微软雅黑" panose="020B0503020204020204" pitchFamily="34" charset="-122"/>
              </a:rPr>
              <a:t>PN</a:t>
            </a:r>
            <a:r>
              <a:rPr kumimoji="1" lang="zh-CN" altLang="en-US" sz="2600" dirty="0">
                <a:solidFill>
                  <a:schemeClr val="tx1"/>
                </a:solidFill>
                <a:ea typeface="微软雅黑" panose="020B0503020204020204" pitchFamily="34" charset="-122"/>
              </a:rPr>
              <a:t>结的性质是分析这些器件的基础。</a:t>
            </a:r>
            <a:r>
              <a:rPr kumimoji="1" lang="en-US" altLang="zh-CN" sz="2600" dirty="0">
                <a:solidFill>
                  <a:schemeClr val="tx1"/>
                </a:solidFill>
                <a:ea typeface="微软雅黑" panose="020B0503020204020204" pitchFamily="34" charset="-122"/>
              </a:rPr>
              <a:t>PN</a:t>
            </a:r>
            <a:r>
              <a:rPr kumimoji="1" lang="zh-CN" altLang="en-US" sz="2600" dirty="0">
                <a:solidFill>
                  <a:schemeClr val="tx1"/>
                </a:solidFill>
                <a:ea typeface="微软雅黑" panose="020B0503020204020204" pitchFamily="34" charset="-122"/>
              </a:rPr>
              <a:t>结的性质集中反映了半导体导电性能的特点：存在两种载流子，载流子有</a:t>
            </a:r>
            <a:r>
              <a:rPr kumimoji="1" lang="zh-CN" altLang="en-US" sz="2600" dirty="0">
                <a:solidFill>
                  <a:srgbClr val="663300"/>
                </a:solidFill>
                <a:ea typeface="微软雅黑" panose="020B0503020204020204" pitchFamily="34" charset="-122"/>
              </a:rPr>
              <a:t>迁移</a:t>
            </a:r>
            <a:r>
              <a:rPr kumimoji="1" lang="zh-CN" altLang="en-US" sz="2600" dirty="0">
                <a:solidFill>
                  <a:schemeClr val="tx1"/>
                </a:solidFill>
                <a:ea typeface="微软雅黑" panose="020B0503020204020204" pitchFamily="34" charset="-122"/>
              </a:rPr>
              <a:t>、</a:t>
            </a:r>
            <a:r>
              <a:rPr kumimoji="1" lang="zh-CN" altLang="en-US" sz="2600" dirty="0">
                <a:solidFill>
                  <a:srgbClr val="663300"/>
                </a:solidFill>
                <a:ea typeface="微软雅黑" panose="020B0503020204020204" pitchFamily="34" charset="-122"/>
              </a:rPr>
              <a:t>扩散</a:t>
            </a:r>
            <a:r>
              <a:rPr kumimoji="1" lang="zh-CN" altLang="en-US" sz="2600" dirty="0">
                <a:solidFill>
                  <a:schemeClr val="tx1"/>
                </a:solidFill>
                <a:ea typeface="微软雅黑" panose="020B0503020204020204" pitchFamily="34" charset="-122"/>
              </a:rPr>
              <a:t>和</a:t>
            </a:r>
            <a:r>
              <a:rPr kumimoji="1" lang="zh-CN" altLang="en-US" sz="2600" dirty="0">
                <a:solidFill>
                  <a:srgbClr val="663300"/>
                </a:solidFill>
                <a:ea typeface="微软雅黑" panose="020B0503020204020204" pitchFamily="34" charset="-122"/>
              </a:rPr>
              <a:t>产生</a:t>
            </a:r>
            <a:r>
              <a:rPr kumimoji="1" lang="en-US" altLang="zh-CN" sz="2600" dirty="0">
                <a:solidFill>
                  <a:srgbClr val="663300"/>
                </a:solidFill>
                <a:ea typeface="微软雅黑" panose="020B0503020204020204" pitchFamily="34" charset="-122"/>
              </a:rPr>
              <a:t>-</a:t>
            </a:r>
            <a:r>
              <a:rPr kumimoji="1" lang="zh-CN" altLang="en-US" sz="2600" dirty="0">
                <a:solidFill>
                  <a:srgbClr val="663300"/>
                </a:solidFill>
                <a:ea typeface="微软雅黑" panose="020B0503020204020204" pitchFamily="34" charset="-122"/>
              </a:rPr>
              <a:t>复合</a:t>
            </a:r>
            <a:r>
              <a:rPr kumimoji="1" lang="zh-CN" altLang="en-US" sz="2600" dirty="0">
                <a:solidFill>
                  <a:schemeClr val="tx1"/>
                </a:solidFill>
                <a:ea typeface="微软雅黑" panose="020B0503020204020204" pitchFamily="34" charset="-122"/>
              </a:rPr>
              <a:t>三种基本运动形式。在不同情况下，这三种运动形式对导电性能的贡献各不相同。因此，作为半导体所特有的物理现象，</a:t>
            </a:r>
            <a:r>
              <a:rPr kumimoji="1" lang="en-US" altLang="zh-CN" sz="2600" dirty="0">
                <a:solidFill>
                  <a:schemeClr val="tx1"/>
                </a:solidFill>
                <a:ea typeface="微软雅黑" panose="020B0503020204020204" pitchFamily="34" charset="-122"/>
              </a:rPr>
              <a:t>PN</a:t>
            </a:r>
            <a:r>
              <a:rPr kumimoji="1" lang="zh-CN" altLang="en-US" sz="2600" dirty="0">
                <a:solidFill>
                  <a:schemeClr val="tx1"/>
                </a:solidFill>
                <a:ea typeface="微软雅黑" panose="020B0503020204020204" pitchFamily="34" charset="-122"/>
              </a:rPr>
              <a:t>结一直受到人们的重视。</a:t>
            </a:r>
          </a:p>
        </p:txBody>
      </p:sp>
      <p:sp>
        <p:nvSpPr>
          <p:cNvPr id="32771" name="Rectangle 2"/>
          <p:cNvSpPr>
            <a:spLocks noRot="1" noChangeArrowheads="1"/>
          </p:cNvSpPr>
          <p:nvPr/>
        </p:nvSpPr>
        <p:spPr bwMode="auto">
          <a:xfrm>
            <a:off x="3698875" y="332656"/>
            <a:ext cx="18002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l" eaLnBrk="1" hangingPunct="1">
              <a:buClrTx/>
              <a:buSzTx/>
              <a:buFontTx/>
            </a:pPr>
            <a:r>
              <a:rPr lang="zh-CN" altLang="en-US" sz="3600" dirty="0">
                <a:solidFill>
                  <a:srgbClr val="660066"/>
                </a:solidFill>
                <a:effectLst>
                  <a:outerShdw blurRad="38100" dist="38100" dir="2700000" algn="tl">
                    <a:srgbClr val="C0C0C0"/>
                  </a:outerShdw>
                </a:effectLst>
                <a:ea typeface="微软雅黑" pitchFamily="34" charset="-122"/>
              </a:rPr>
              <a:t>PN 结</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17</a:t>
            </a:fld>
            <a:endParaRPr lang="zh-CN" altLang="en-US"/>
          </a:p>
        </p:txBody>
      </p:sp>
      <p:sp>
        <p:nvSpPr>
          <p:cNvPr id="7" name="Rectangle 37"/>
          <p:cNvSpPr>
            <a:spLocks noChangeArrowheads="1"/>
          </p:cNvSpPr>
          <p:nvPr/>
        </p:nvSpPr>
        <p:spPr bwMode="auto">
          <a:xfrm flipV="1">
            <a:off x="106363" y="119675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468313" y="909638"/>
            <a:ext cx="7815262" cy="885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chemeClr val="tx1"/>
                </a:solidFill>
                <a:ea typeface="微软雅黑" panose="020B0503020204020204" pitchFamily="34" charset="-122"/>
              </a:rPr>
              <a:t>在一块本征半导体上，用不同的掺杂工艺，使其一边</a:t>
            </a:r>
          </a:p>
          <a:p>
            <a:pPr eaLnBrk="1" hangingPunct="1"/>
            <a:r>
              <a:rPr lang="zh-CN" altLang="en-US" sz="2600" dirty="0">
                <a:solidFill>
                  <a:schemeClr val="tx1"/>
                </a:solidFill>
                <a:ea typeface="微软雅黑" panose="020B0503020204020204" pitchFamily="34" charset="-122"/>
              </a:rPr>
              <a:t>形成 </a:t>
            </a:r>
            <a:r>
              <a:rPr lang="en-US" altLang="zh-CN" sz="2600" i="1" dirty="0">
                <a:solidFill>
                  <a:schemeClr val="tx1"/>
                </a:solidFill>
                <a:ea typeface="微软雅黑" panose="020B0503020204020204" pitchFamily="34" charset="-122"/>
              </a:rPr>
              <a:t>N </a:t>
            </a:r>
            <a:r>
              <a:rPr lang="zh-CN" altLang="en-US" sz="2600" dirty="0">
                <a:solidFill>
                  <a:schemeClr val="tx1"/>
                </a:solidFill>
                <a:ea typeface="微软雅黑" panose="020B0503020204020204" pitchFamily="34" charset="-122"/>
              </a:rPr>
              <a:t>型半导体，另一边形成 </a:t>
            </a:r>
            <a:r>
              <a:rPr lang="en-US" altLang="zh-CN" sz="2600" i="1" dirty="0">
                <a:solidFill>
                  <a:schemeClr val="tx1"/>
                </a:solidFill>
                <a:ea typeface="微软雅黑" panose="020B0503020204020204" pitchFamily="34" charset="-122"/>
              </a:rPr>
              <a:t>P </a:t>
            </a:r>
            <a:r>
              <a:rPr lang="zh-CN" altLang="en-US" sz="2600" dirty="0">
                <a:solidFill>
                  <a:schemeClr val="tx1"/>
                </a:solidFill>
                <a:ea typeface="微软雅黑" panose="020B0503020204020204" pitchFamily="34" charset="-122"/>
              </a:rPr>
              <a:t>型半导体</a:t>
            </a:r>
          </a:p>
        </p:txBody>
      </p:sp>
      <p:sp>
        <p:nvSpPr>
          <p:cNvPr id="33796" name="Rectangle 4"/>
          <p:cNvSpPr>
            <a:spLocks noChangeArrowheads="1"/>
          </p:cNvSpPr>
          <p:nvPr/>
        </p:nvSpPr>
        <p:spPr bwMode="auto">
          <a:xfrm>
            <a:off x="2652713" y="1844675"/>
            <a:ext cx="2151062" cy="1944688"/>
          </a:xfrm>
          <a:prstGeom prst="rect">
            <a:avLst/>
          </a:prstGeom>
          <a:solidFill>
            <a:srgbClr val="00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33797" name="Rectangle 5"/>
          <p:cNvSpPr>
            <a:spLocks noChangeArrowheads="1"/>
          </p:cNvSpPr>
          <p:nvPr/>
        </p:nvSpPr>
        <p:spPr bwMode="auto">
          <a:xfrm>
            <a:off x="4797425" y="1844675"/>
            <a:ext cx="2151063" cy="1944688"/>
          </a:xfrm>
          <a:prstGeom prst="rect">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33798" name="Text Box 6"/>
          <p:cNvSpPr txBox="1">
            <a:spLocks noChangeArrowheads="1"/>
          </p:cNvSpPr>
          <p:nvPr/>
        </p:nvSpPr>
        <p:spPr bwMode="auto">
          <a:xfrm>
            <a:off x="3276600" y="2492375"/>
            <a:ext cx="800100" cy="48895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P</a:t>
            </a:r>
            <a:r>
              <a:rPr lang="zh-CN" altLang="en-US" sz="2600">
                <a:ea typeface="微软雅黑" panose="020B0503020204020204" pitchFamily="34" charset="-122"/>
              </a:rPr>
              <a:t>区 </a:t>
            </a:r>
          </a:p>
        </p:txBody>
      </p:sp>
      <p:sp>
        <p:nvSpPr>
          <p:cNvPr id="33799" name="Text Box 7"/>
          <p:cNvSpPr txBox="1">
            <a:spLocks noChangeArrowheads="1"/>
          </p:cNvSpPr>
          <p:nvPr/>
        </p:nvSpPr>
        <p:spPr bwMode="auto">
          <a:xfrm>
            <a:off x="5510213" y="2492375"/>
            <a:ext cx="836612" cy="48895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dirty="0">
                <a:ea typeface="微软雅黑" panose="020B0503020204020204" pitchFamily="34" charset="-122"/>
              </a:rPr>
              <a:t>N</a:t>
            </a:r>
            <a:r>
              <a:rPr lang="zh-CN" altLang="en-US" sz="2600" dirty="0">
                <a:ea typeface="微软雅黑" panose="020B0503020204020204" pitchFamily="34" charset="-122"/>
              </a:rPr>
              <a:t>区 </a:t>
            </a:r>
          </a:p>
        </p:txBody>
      </p:sp>
      <p:pic>
        <p:nvPicPr>
          <p:cNvPr id="13722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1500" y="3861048"/>
            <a:ext cx="3455988" cy="288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225"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950" y="3717032"/>
            <a:ext cx="3384550" cy="292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18</a:t>
            </a:fld>
            <a:endParaRPr lang="zh-CN" altLang="en-US"/>
          </a:p>
        </p:txBody>
      </p:sp>
      <p:sp>
        <p:nvSpPr>
          <p:cNvPr id="12" name="Rectangle 2"/>
          <p:cNvSpPr>
            <a:spLocks noRot="1" noChangeArrowheads="1"/>
          </p:cNvSpPr>
          <p:nvPr/>
        </p:nvSpPr>
        <p:spPr bwMode="auto">
          <a:xfrm>
            <a:off x="3743771" y="-27384"/>
            <a:ext cx="18002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l" eaLnBrk="1" hangingPunct="1">
              <a:buClrTx/>
              <a:buSzTx/>
              <a:buFontTx/>
            </a:pPr>
            <a:r>
              <a:rPr lang="zh-CN" altLang="en-US" sz="3600" dirty="0">
                <a:solidFill>
                  <a:srgbClr val="660066"/>
                </a:solidFill>
                <a:effectLst>
                  <a:outerShdw blurRad="38100" dist="38100" dir="2700000" algn="tl">
                    <a:srgbClr val="C0C0C0"/>
                  </a:outerShdw>
                </a:effectLst>
                <a:ea typeface="微软雅黑" pitchFamily="34" charset="-122"/>
              </a:rPr>
              <a:t>PN 结</a:t>
            </a:r>
          </a:p>
        </p:txBody>
      </p:sp>
      <p:sp>
        <p:nvSpPr>
          <p:cNvPr id="13" name="Rectangle 37"/>
          <p:cNvSpPr>
            <a:spLocks noChangeArrowheads="1"/>
          </p:cNvSpPr>
          <p:nvPr/>
        </p:nvSpPr>
        <p:spPr bwMode="auto">
          <a:xfrm flipV="1">
            <a:off x="151259" y="83671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7225"/>
                                        </p:tgtEl>
                                        <p:attrNameLst>
                                          <p:attrName>style.visibility</p:attrName>
                                        </p:attrNameLst>
                                      </p:cBhvr>
                                      <p:to>
                                        <p:strVal val="visible"/>
                                      </p:to>
                                    </p:set>
                                    <p:animEffect transition="in" filter="dissolve">
                                      <p:cBhvr>
                                        <p:cTn id="7" dur="500"/>
                                        <p:tgtEl>
                                          <p:spTgt spid="1372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7224"/>
                                        </p:tgtEl>
                                        <p:attrNameLst>
                                          <p:attrName>style.visibility</p:attrName>
                                        </p:attrNameLst>
                                      </p:cBhvr>
                                      <p:to>
                                        <p:strVal val="visible"/>
                                      </p:to>
                                    </p:set>
                                    <p:animEffect transition="in" filter="dissolve">
                                      <p:cBhvr>
                                        <p:cTn id="12" dur="500"/>
                                        <p:tgtEl>
                                          <p:spTgt spid="137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1763688" y="1144588"/>
            <a:ext cx="5963492" cy="49244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dirty="0">
                <a:solidFill>
                  <a:schemeClr val="tx1"/>
                </a:solidFill>
                <a:ea typeface="微软雅黑" panose="020B0503020204020204" pitchFamily="34" charset="-122"/>
              </a:rPr>
              <a:t>PN</a:t>
            </a:r>
            <a:r>
              <a:rPr lang="zh-CN" altLang="en-US" sz="2600" dirty="0">
                <a:solidFill>
                  <a:schemeClr val="tx1"/>
                </a:solidFill>
                <a:ea typeface="微软雅黑" panose="020B0503020204020204" pitchFamily="34" charset="-122"/>
              </a:rPr>
              <a:t>结最典型的性质是具有单向导电性    </a:t>
            </a:r>
          </a:p>
        </p:txBody>
      </p:sp>
      <p:pic>
        <p:nvPicPr>
          <p:cNvPr id="348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1916832"/>
            <a:ext cx="4752975"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4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2491507"/>
            <a:ext cx="3097212" cy="232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4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2491507"/>
            <a:ext cx="3168650" cy="237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19</a:t>
            </a:fld>
            <a:endParaRPr lang="zh-CN" altLang="en-US"/>
          </a:p>
        </p:txBody>
      </p:sp>
      <p:sp>
        <p:nvSpPr>
          <p:cNvPr id="10" name="Rectangle 2"/>
          <p:cNvSpPr>
            <a:spLocks noRot="1" noChangeArrowheads="1"/>
          </p:cNvSpPr>
          <p:nvPr/>
        </p:nvSpPr>
        <p:spPr bwMode="auto">
          <a:xfrm>
            <a:off x="3698875" y="44624"/>
            <a:ext cx="18002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l" eaLnBrk="1" hangingPunct="1">
              <a:buClrTx/>
              <a:buSzTx/>
              <a:buFontTx/>
            </a:pPr>
            <a:r>
              <a:rPr lang="zh-CN" altLang="en-US" sz="3600" dirty="0">
                <a:solidFill>
                  <a:srgbClr val="660066"/>
                </a:solidFill>
                <a:effectLst>
                  <a:outerShdw blurRad="38100" dist="38100" dir="2700000" algn="tl">
                    <a:srgbClr val="C0C0C0"/>
                  </a:outerShdw>
                </a:effectLst>
                <a:ea typeface="微软雅黑" pitchFamily="34" charset="-122"/>
              </a:rPr>
              <a:t>PN 结</a:t>
            </a:r>
          </a:p>
        </p:txBody>
      </p:sp>
      <p:sp>
        <p:nvSpPr>
          <p:cNvPr id="11" name="Rectangle 37"/>
          <p:cNvSpPr>
            <a:spLocks noChangeArrowheads="1"/>
          </p:cNvSpPr>
          <p:nvPr/>
        </p:nvSpPr>
        <p:spPr bwMode="auto">
          <a:xfrm flipV="1">
            <a:off x="106363"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8246"/>
                                        </p:tgtEl>
                                        <p:attrNameLst>
                                          <p:attrName>style.visibility</p:attrName>
                                        </p:attrNameLst>
                                      </p:cBhvr>
                                      <p:to>
                                        <p:strVal val="visible"/>
                                      </p:to>
                                    </p:set>
                                    <p:animEffect transition="in" filter="dissolve">
                                      <p:cBhvr>
                                        <p:cTn id="7" dur="500"/>
                                        <p:tgtEl>
                                          <p:spTgt spid="1382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8247"/>
                                        </p:tgtEl>
                                        <p:attrNameLst>
                                          <p:attrName>style.visibility</p:attrName>
                                        </p:attrNameLst>
                                      </p:cBhvr>
                                      <p:to>
                                        <p:strVal val="visible"/>
                                      </p:to>
                                    </p:set>
                                    <p:animEffect transition="in" filter="dissolve">
                                      <p:cBhvr>
                                        <p:cTn id="12" dur="500"/>
                                        <p:tgtEl>
                                          <p:spTgt spid="138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83768" y="1412776"/>
            <a:ext cx="3672408" cy="50405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9" name="Rectangle 3"/>
          <p:cNvSpPr>
            <a:spLocks noChangeArrowheads="1"/>
          </p:cNvSpPr>
          <p:nvPr/>
        </p:nvSpPr>
        <p:spPr bwMode="auto">
          <a:xfrm>
            <a:off x="2314202" y="1412776"/>
            <a:ext cx="5400600" cy="363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47650" eaLnBrk="0" hangingPunct="0">
              <a:defRPr sz="2800" b="1">
                <a:solidFill>
                  <a:schemeClr val="tx2"/>
                </a:solidFill>
                <a:latin typeface="Times New Roman" panose="02020603050405020304" pitchFamily="18" charset="0"/>
                <a:ea typeface="楷体_GB2312" pitchFamily="49" charset="-122"/>
              </a:defRPr>
            </a:lvl1pPr>
            <a:lvl2pPr marL="742950" indent="-285750" eaLnBrk="0" hangingPunct="0">
              <a:defRPr sz="2800" b="1">
                <a:solidFill>
                  <a:schemeClr val="tx2"/>
                </a:solidFill>
                <a:latin typeface="Times New Roman" panose="02020603050405020304" pitchFamily="18" charset="0"/>
                <a:ea typeface="楷体_GB2312" pitchFamily="49" charset="-122"/>
              </a:defRPr>
            </a:lvl2pPr>
            <a:lvl3pPr marL="1143000" indent="-228600" eaLnBrk="0" hangingPunct="0">
              <a:defRPr sz="2800" b="1">
                <a:solidFill>
                  <a:schemeClr val="tx2"/>
                </a:solidFill>
                <a:latin typeface="Times New Roman" panose="02020603050405020304" pitchFamily="18" charset="0"/>
                <a:ea typeface="楷体_GB2312" pitchFamily="49" charset="-122"/>
              </a:defRPr>
            </a:lvl3pPr>
            <a:lvl4pPr marL="1600200" indent="-228600" eaLnBrk="0" hangingPunct="0">
              <a:defRPr sz="2800" b="1">
                <a:solidFill>
                  <a:schemeClr val="tx2"/>
                </a:solidFill>
                <a:latin typeface="Times New Roman" panose="02020603050405020304" pitchFamily="18" charset="0"/>
                <a:ea typeface="楷体_GB2312" pitchFamily="49" charset="-122"/>
              </a:defRPr>
            </a:lvl4pPr>
            <a:lvl5pPr marL="2057400" indent="-228600" eaLnBrk="0" hangingPunct="0">
              <a:defRPr sz="2800" b="1">
                <a:solidFill>
                  <a:schemeClr val="tx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9pPr>
          </a:lstStyle>
          <a:p>
            <a:pPr marL="0" marR="0" lvl="0" indent="247650" algn="just" defTabSz="914400" rtl="0" eaLnBrk="1" fontAlgn="base" latinLnBrk="0" hangingPunct="1">
              <a:lnSpc>
                <a:spcPct val="110000"/>
              </a:lnSpc>
              <a:spcBef>
                <a:spcPts val="600"/>
              </a:spcBef>
              <a:spcAft>
                <a:spcPct val="0"/>
              </a:spcAft>
              <a:buClrTx/>
              <a:buSzTx/>
              <a:buFontTx/>
              <a:buNone/>
              <a:tabLst/>
              <a:defRPr/>
            </a:pPr>
            <a:r>
              <a:rPr lang="en-US" altLang="zh-CN" sz="2600" dirty="0">
                <a:solidFill>
                  <a:srgbClr val="000000"/>
                </a:solidFill>
                <a:ea typeface="微软雅黑" panose="020B0503020204020204" pitchFamily="34" charset="-122"/>
                <a:cs typeface="Times New Roman" panose="02020603050405020304" pitchFamily="18" charset="0"/>
              </a:rPr>
              <a:t>5</a:t>
            </a:r>
            <a:r>
              <a:rPr kumimoji="0" lang="en-US" altLang="zh-CN" sz="2600" b="1" i="0" u="none" strike="noStrike" kern="120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.1   </a:t>
            </a:r>
            <a:r>
              <a:rPr kumimoji="0" lang="zh-CN" altLang="en-US" sz="2600" b="1" i="0" u="none" strike="noStrike" kern="120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功函数与接触电势</a:t>
            </a:r>
            <a:endParaRPr kumimoji="0" lang="en-US" altLang="zh-CN" sz="2600" b="1" i="0" u="none" strike="noStrike" kern="120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lang="en-US" altLang="zh-CN" sz="2600" dirty="0">
                <a:solidFill>
                  <a:srgbClr val="000000"/>
                </a:solidFill>
                <a:ea typeface="微软雅黑" panose="020B0503020204020204" pitchFamily="34" charset="-122"/>
                <a:cs typeface="Times New Roman" panose="02020603050405020304" pitchFamily="18" charset="0"/>
              </a:rPr>
              <a:t>5.2	PN</a:t>
            </a:r>
            <a:r>
              <a:rPr lang="zh-CN" altLang="en-US" sz="2600" dirty="0">
                <a:solidFill>
                  <a:srgbClr val="000000"/>
                </a:solidFill>
                <a:ea typeface="微软雅黑" panose="020B0503020204020204" pitchFamily="34" charset="-122"/>
                <a:cs typeface="Times New Roman" panose="02020603050405020304" pitchFamily="18" charset="0"/>
              </a:rPr>
              <a:t>结</a:t>
            </a:r>
            <a:endParaRPr kumimoji="0" lang="en-US" altLang="zh-CN" sz="2600" b="1" i="0" u="none" strike="noStrike" kern="120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	</a:t>
            </a:r>
            <a:r>
              <a:rPr lang="en-US" altLang="zh-CN" sz="2600" dirty="0">
                <a:solidFill>
                  <a:srgbClr val="000000"/>
                </a:solidFill>
                <a:ea typeface="微软雅黑" panose="020B0503020204020204" pitchFamily="34" charset="-122"/>
                <a:cs typeface="Times New Roman" panose="02020603050405020304" pitchFamily="18" charset="0"/>
              </a:rPr>
              <a:t>5</a:t>
            </a:r>
            <a:r>
              <a:rPr kumimoji="0" lang="en-US" altLang="zh-CN" sz="2600" b="1" i="0" u="none" strike="noStrike" kern="120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.2.1  PN</a:t>
            </a:r>
            <a:r>
              <a:rPr kumimoji="0" lang="zh-CN" altLang="en-US" sz="2600" b="1" i="0" u="none" strike="noStrike" kern="120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结的形成</a:t>
            </a:r>
            <a:endParaRPr kumimoji="0" lang="en-US" altLang="zh-CN" sz="2600" b="1" i="0" u="none" strike="noStrike" kern="120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	5.2.2  PN</a:t>
            </a:r>
            <a:r>
              <a:rPr kumimoji="0" lang="zh-CN" altLang="en-US" sz="2600" b="1" i="0" u="none" strike="noStrike" kern="120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rPr>
              <a:t>结的单向导电特性</a:t>
            </a:r>
            <a:endParaRPr kumimoji="0" lang="en-US" altLang="zh-CN" sz="2600" b="1" i="0" u="none" strike="noStrike" kern="120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lang="en-US" altLang="zh-CN" sz="2600" dirty="0">
                <a:solidFill>
                  <a:prstClr val="black"/>
                </a:solidFill>
                <a:ea typeface="微软雅黑" panose="020B0503020204020204" pitchFamily="34" charset="-122"/>
                <a:cs typeface="Times New Roman" panose="02020603050405020304" pitchFamily="18" charset="0"/>
              </a:rPr>
              <a:t>5</a:t>
            </a:r>
            <a:r>
              <a:rPr kumimoji="0" lang="en-US" altLang="zh-CN" sz="2600" b="1" i="0" u="none" strike="noStrike" kern="1200" cap="none" spc="0" normalizeH="0" baseline="0" noProof="0" dirty="0">
                <a:ln>
                  <a:noFill/>
                </a:ln>
                <a:solidFill>
                  <a:prstClr val="black"/>
                </a:solidFill>
                <a:effectLst/>
                <a:uLnTx/>
                <a:uFillTx/>
                <a:ea typeface="微软雅黑" panose="020B0503020204020204" pitchFamily="34" charset="-122"/>
                <a:cs typeface="Times New Roman" panose="02020603050405020304" pitchFamily="18" charset="0"/>
              </a:rPr>
              <a:t>.3   </a:t>
            </a:r>
            <a:r>
              <a:rPr kumimoji="0" lang="zh-CN" altLang="en-US" sz="2600" b="1" i="0" u="none" strike="noStrike" kern="1200" cap="none" spc="0" normalizeH="0" baseline="0" noProof="0" dirty="0">
                <a:ln>
                  <a:noFill/>
                </a:ln>
                <a:solidFill>
                  <a:prstClr val="black"/>
                </a:solidFill>
                <a:effectLst/>
                <a:uLnTx/>
                <a:uFillTx/>
                <a:ea typeface="微软雅黑" panose="020B0503020204020204" pitchFamily="34" charset="-122"/>
                <a:cs typeface="Times New Roman" panose="02020603050405020304" pitchFamily="18" charset="0"/>
              </a:rPr>
              <a:t>异质结</a:t>
            </a:r>
            <a:endParaRPr kumimoji="0" lang="en-US" altLang="zh-CN" sz="2600" b="1" i="0" u="none" strike="noStrike" kern="1200" cap="none" spc="0" normalizeH="0" baseline="0" noProof="0" dirty="0">
              <a:ln>
                <a:noFill/>
              </a:ln>
              <a:solidFill>
                <a:prstClr val="black"/>
              </a:solidFill>
              <a:effectLst/>
              <a:uLnTx/>
              <a:uFillTx/>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lang="en-US" altLang="zh-CN" sz="2600" dirty="0">
                <a:solidFill>
                  <a:prstClr val="black"/>
                </a:solidFill>
                <a:ea typeface="微软雅黑" panose="020B0503020204020204" pitchFamily="34" charset="-122"/>
                <a:cs typeface="Times New Roman" panose="02020603050405020304" pitchFamily="18" charset="0"/>
              </a:rPr>
              <a:t>5</a:t>
            </a:r>
            <a:r>
              <a:rPr kumimoji="0" lang="en-US" altLang="zh-CN" sz="2600" b="1" i="0" u="none" strike="noStrike" kern="1200" cap="none" spc="0" normalizeH="0" baseline="0" noProof="0" dirty="0">
                <a:ln>
                  <a:noFill/>
                </a:ln>
                <a:solidFill>
                  <a:prstClr val="black"/>
                </a:solidFill>
                <a:effectLst/>
                <a:uLnTx/>
                <a:uFillTx/>
                <a:ea typeface="微软雅黑" panose="020B0503020204020204" pitchFamily="34" charset="-122"/>
                <a:cs typeface="Times New Roman" panose="02020603050405020304" pitchFamily="18" charset="0"/>
              </a:rPr>
              <a:t>.4   </a:t>
            </a:r>
            <a:r>
              <a:rPr kumimoji="0" lang="zh-CN" altLang="en-US" sz="2600" b="1" i="0" u="none" strike="noStrike" kern="1200" cap="none" spc="0" normalizeH="0" baseline="0" noProof="0" dirty="0">
                <a:ln>
                  <a:noFill/>
                </a:ln>
                <a:solidFill>
                  <a:prstClr val="black"/>
                </a:solidFill>
                <a:effectLst/>
                <a:uLnTx/>
                <a:uFillTx/>
                <a:ea typeface="微软雅黑" panose="020B0503020204020204" pitchFamily="34" charset="-122"/>
                <a:cs typeface="Times New Roman" panose="02020603050405020304" pitchFamily="18" charset="0"/>
              </a:rPr>
              <a:t>金属</a:t>
            </a:r>
            <a:r>
              <a:rPr kumimoji="0" lang="en-US" altLang="zh-CN" sz="2600" b="1" i="0" u="none" strike="noStrike" kern="1200" cap="none" spc="0" normalizeH="0" baseline="0" noProof="0" dirty="0">
                <a:ln>
                  <a:noFill/>
                </a:ln>
                <a:solidFill>
                  <a:prstClr val="black"/>
                </a:solidFill>
                <a:effectLst/>
                <a:uLnTx/>
                <a:uFillTx/>
                <a:ea typeface="微软雅黑" panose="020B0503020204020204" pitchFamily="3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ea typeface="微软雅黑" panose="020B0503020204020204" pitchFamily="34" charset="-122"/>
                <a:cs typeface="Times New Roman" panose="02020603050405020304" pitchFamily="18" charset="0"/>
              </a:rPr>
              <a:t>半导体结</a:t>
            </a:r>
            <a:endParaRPr kumimoji="0" lang="en-US" altLang="zh-CN" sz="2600" b="1" i="0" u="none" strike="noStrike" kern="1200" cap="none" spc="0" normalizeH="0" baseline="0" noProof="0" dirty="0">
              <a:ln>
                <a:noFill/>
              </a:ln>
              <a:solidFill>
                <a:prstClr val="black"/>
              </a:solidFill>
              <a:effectLst/>
              <a:uLnTx/>
              <a:uFillTx/>
              <a:ea typeface="微软雅黑" panose="020B0503020204020204" pitchFamily="34" charset="-122"/>
              <a:cs typeface="Times New Roman" panose="02020603050405020304" pitchFamily="18" charset="0"/>
            </a:endParaRPr>
          </a:p>
          <a:p>
            <a:pPr eaLnBrk="1" hangingPunct="1">
              <a:lnSpc>
                <a:spcPct val="120000"/>
              </a:lnSpc>
              <a:spcBef>
                <a:spcPts val="600"/>
              </a:spcBef>
              <a:defRPr/>
            </a:pPr>
            <a:r>
              <a:rPr lang="en-US" altLang="zh-CN" sz="2600" dirty="0">
                <a:solidFill>
                  <a:prstClr val="black"/>
                </a:solidFill>
                <a:ea typeface="微软雅黑" panose="020B0503020204020204" pitchFamily="34" charset="-122"/>
                <a:cs typeface="Times New Roman" panose="02020603050405020304" pitchFamily="18" charset="0"/>
              </a:rPr>
              <a:t>5.5   </a:t>
            </a:r>
            <a:r>
              <a:rPr lang="zh-CN" altLang="en-US" sz="2600" dirty="0">
                <a:solidFill>
                  <a:prstClr val="black"/>
                </a:solidFill>
                <a:ea typeface="微软雅黑" panose="020B0503020204020204" pitchFamily="34" charset="-122"/>
                <a:cs typeface="Times New Roman" panose="02020603050405020304" pitchFamily="18" charset="0"/>
              </a:rPr>
              <a:t>金属</a:t>
            </a:r>
            <a:r>
              <a:rPr lang="en-US" altLang="zh-CN" sz="2600" dirty="0">
                <a:solidFill>
                  <a:prstClr val="black"/>
                </a:solidFill>
                <a:ea typeface="微软雅黑" panose="020B0503020204020204" pitchFamily="34" charset="-122"/>
                <a:cs typeface="Times New Roman" panose="02020603050405020304" pitchFamily="18" charset="0"/>
              </a:rPr>
              <a:t>-</a:t>
            </a:r>
            <a:r>
              <a:rPr lang="zh-CN" altLang="en-US" sz="2600" dirty="0">
                <a:solidFill>
                  <a:prstClr val="black"/>
                </a:solidFill>
                <a:ea typeface="微软雅黑" panose="020B0503020204020204" pitchFamily="34" charset="-122"/>
                <a:cs typeface="Times New Roman" panose="02020603050405020304" pitchFamily="18" charset="0"/>
              </a:rPr>
              <a:t>绝缘体</a:t>
            </a:r>
            <a:r>
              <a:rPr lang="en-US" altLang="zh-CN" sz="2600" dirty="0">
                <a:solidFill>
                  <a:prstClr val="black"/>
                </a:solidFill>
                <a:ea typeface="微软雅黑" panose="020B0503020204020204" pitchFamily="34" charset="-122"/>
                <a:cs typeface="Times New Roman" panose="02020603050405020304" pitchFamily="18" charset="0"/>
              </a:rPr>
              <a:t>-</a:t>
            </a:r>
            <a:r>
              <a:rPr lang="zh-CN" altLang="en-US" sz="2600" dirty="0">
                <a:solidFill>
                  <a:prstClr val="black"/>
                </a:solidFill>
                <a:ea typeface="微软雅黑" panose="020B0503020204020204" pitchFamily="34" charset="-122"/>
                <a:cs typeface="Times New Roman" panose="02020603050405020304" pitchFamily="18" charset="0"/>
              </a:rPr>
              <a:t>半导体系统</a:t>
            </a:r>
            <a:r>
              <a:rPr kumimoji="0" lang="en-US" altLang="zh-CN" sz="2600" b="1" i="0" u="none" strike="noStrike" kern="1200" cap="none" spc="0" normalizeH="0" baseline="0" noProof="0" dirty="0">
                <a:ln>
                  <a:noFill/>
                </a:ln>
                <a:solidFill>
                  <a:prstClr val="black"/>
                </a:solidFill>
                <a:effectLst/>
                <a:uLnTx/>
                <a:uFillTx/>
                <a:ea typeface="微软雅黑" panose="020B0503020204020204" pitchFamily="34" charset="-122"/>
                <a:cs typeface="Times New Roman" panose="02020603050405020304" pitchFamily="18" charset="0"/>
              </a:rPr>
              <a:t> </a:t>
            </a:r>
            <a:endParaRPr kumimoji="0" lang="zh-CN" altLang="en-US" sz="2600" b="1" i="0" u="none" strike="noStrike" kern="1200" cap="none" spc="0" normalizeH="0" baseline="0" noProof="0" dirty="0">
              <a:ln>
                <a:noFill/>
              </a:ln>
              <a:solidFill>
                <a:srgbClr val="000000"/>
              </a:solidFill>
              <a:effectLst/>
              <a:uLnTx/>
              <a:uFillTx/>
              <a:ea typeface="微软雅黑" panose="020B0503020204020204" pitchFamily="34" charset="-122"/>
              <a:cs typeface="Times New Roman" panose="02020603050405020304" pitchFamily="18" charset="0"/>
            </a:endParaRP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
        <p:nvSpPr>
          <p:cNvPr id="8" name="Rectangle 2"/>
          <p:cNvSpPr>
            <a:spLocks noRot="1" noChangeArrowheads="1"/>
          </p:cNvSpPr>
          <p:nvPr/>
        </p:nvSpPr>
        <p:spPr bwMode="auto">
          <a:xfrm>
            <a:off x="1810927" y="86531"/>
            <a:ext cx="6407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2"/>
                </a:solidFill>
                <a:latin typeface="Times New Roman" panose="02020603050405020304" pitchFamily="18" charset="0"/>
                <a:ea typeface="楷体_GB2312" pitchFamily="49" charset="-122"/>
              </a:defRPr>
            </a:lvl1pPr>
            <a:lvl2pPr marL="742950" indent="-285750" eaLnBrk="0" hangingPunct="0">
              <a:defRPr sz="2800" b="1">
                <a:solidFill>
                  <a:schemeClr val="tx2"/>
                </a:solidFill>
                <a:latin typeface="Times New Roman" panose="02020603050405020304" pitchFamily="18" charset="0"/>
                <a:ea typeface="楷体_GB2312" pitchFamily="49" charset="-122"/>
              </a:defRPr>
            </a:lvl2pPr>
            <a:lvl3pPr marL="1143000" indent="-228600" eaLnBrk="0" hangingPunct="0">
              <a:defRPr sz="2800" b="1">
                <a:solidFill>
                  <a:schemeClr val="tx2"/>
                </a:solidFill>
                <a:latin typeface="Times New Roman" panose="02020603050405020304" pitchFamily="18" charset="0"/>
                <a:ea typeface="楷体_GB2312" pitchFamily="49" charset="-122"/>
              </a:defRPr>
            </a:lvl3pPr>
            <a:lvl4pPr marL="1600200" indent="-228600" eaLnBrk="0" hangingPunct="0">
              <a:defRPr sz="2800" b="1">
                <a:solidFill>
                  <a:schemeClr val="tx2"/>
                </a:solidFill>
                <a:latin typeface="Times New Roman" panose="02020603050405020304" pitchFamily="18" charset="0"/>
                <a:ea typeface="楷体_GB2312" pitchFamily="49" charset="-122"/>
              </a:defRPr>
            </a:lvl4pPr>
            <a:lvl5pPr marL="2057400" indent="-228600" eaLnBrk="0" hangingPunct="0">
              <a:defRPr sz="2800" b="1">
                <a:solidFill>
                  <a:schemeClr val="tx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9pPr>
          </a:lstStyle>
          <a:p>
            <a:pPr lvl="0">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第五章 固体</a:t>
            </a:r>
            <a:r>
              <a:rPr lang="zh-CN" altLang="en-US" sz="3600" dirty="0">
                <a:solidFill>
                  <a:srgbClr val="660066"/>
                </a:solidFill>
                <a:effectLst>
                  <a:outerShdw blurRad="38100" dist="38100" dir="2700000" algn="tl">
                    <a:srgbClr val="C0C0C0"/>
                  </a:outerShdw>
                </a:effectLst>
                <a:ea typeface="微软雅黑" pitchFamily="34" charset="-122"/>
              </a:rPr>
              <a:t>间接触的电特性</a:t>
            </a:r>
          </a:p>
        </p:txBody>
      </p:sp>
      <p:sp>
        <p:nvSpPr>
          <p:cNvPr id="9" name="Rectangle 37"/>
          <p:cNvSpPr>
            <a:spLocks noChangeArrowheads="1"/>
          </p:cNvSpPr>
          <p:nvPr/>
        </p:nvSpPr>
        <p:spPr bwMode="auto">
          <a:xfrm flipV="1">
            <a:off x="106363"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81959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Rot="1" noChangeArrowheads="1"/>
          </p:cNvSpPr>
          <p:nvPr>
            <p:ph type="body" idx="4294967295"/>
          </p:nvPr>
        </p:nvSpPr>
        <p:spPr bwMode="auto">
          <a:xfrm>
            <a:off x="267516" y="1041400"/>
            <a:ext cx="3108680" cy="604837"/>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zh-CN" altLang="en-US" sz="2600" b="1" dirty="0">
                <a:solidFill>
                  <a:srgbClr val="C00000"/>
                </a:solidFill>
                <a:latin typeface="微软雅黑" panose="020B0503020204020204" pitchFamily="34" charset="-122"/>
                <a:ea typeface="微软雅黑" panose="020B0503020204020204" pitchFamily="34" charset="-122"/>
              </a:rPr>
              <a:t>电子和空穴的浓度：</a:t>
            </a:r>
          </a:p>
        </p:txBody>
      </p:sp>
      <p:graphicFrame>
        <p:nvGraphicFramePr>
          <p:cNvPr id="35844" name="Object 4"/>
          <p:cNvGraphicFramePr>
            <a:graphicFrameLocks noChangeAspect="1"/>
          </p:cNvGraphicFramePr>
          <p:nvPr>
            <p:extLst>
              <p:ext uri="{D42A27DB-BD31-4B8C-83A1-F6EECF244321}">
                <p14:modId xmlns:p14="http://schemas.microsoft.com/office/powerpoint/2010/main" val="2843728998"/>
              </p:ext>
            </p:extLst>
          </p:nvPr>
        </p:nvGraphicFramePr>
        <p:xfrm>
          <a:off x="5681663" y="1556792"/>
          <a:ext cx="3282950" cy="738188"/>
        </p:xfrm>
        <a:graphic>
          <a:graphicData uri="http://schemas.openxmlformats.org/presentationml/2006/ole">
            <mc:AlternateContent xmlns:mc="http://schemas.openxmlformats.org/markup-compatibility/2006">
              <mc:Choice xmlns:v="urn:schemas-microsoft-com:vml" Requires="v">
                <p:oleObj spid="_x0000_s8264" name="公式" r:id="rId4" imgW="1129665" imgH="254000" progId="Equation.3">
                  <p:embed/>
                </p:oleObj>
              </mc:Choice>
              <mc:Fallback>
                <p:oleObj name="公式" r:id="rId4" imgW="1129665" imgH="254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1663" y="1556792"/>
                        <a:ext cx="3282950" cy="7381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5" name="Object 5"/>
          <p:cNvGraphicFramePr>
            <a:graphicFrameLocks noChangeAspect="1"/>
          </p:cNvGraphicFramePr>
          <p:nvPr>
            <p:extLst>
              <p:ext uri="{D42A27DB-BD31-4B8C-83A1-F6EECF244321}">
                <p14:modId xmlns:p14="http://schemas.microsoft.com/office/powerpoint/2010/main" val="3820668061"/>
              </p:ext>
            </p:extLst>
          </p:nvPr>
        </p:nvGraphicFramePr>
        <p:xfrm>
          <a:off x="1236663" y="1585367"/>
          <a:ext cx="2903537" cy="638175"/>
        </p:xfrm>
        <a:graphic>
          <a:graphicData uri="http://schemas.openxmlformats.org/presentationml/2006/ole">
            <mc:AlternateContent xmlns:mc="http://schemas.openxmlformats.org/markup-compatibility/2006">
              <mc:Choice xmlns:v="urn:schemas-microsoft-com:vml" Requires="v">
                <p:oleObj spid="_x0000_s8265" name="公式" r:id="rId6" imgW="1155700" imgH="254000" progId="Equation.3">
                  <p:embed/>
                </p:oleObj>
              </mc:Choice>
              <mc:Fallback>
                <p:oleObj name="公式" r:id="rId6" imgW="1155700" imgH="2540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6663" y="1585367"/>
                        <a:ext cx="2903537" cy="6381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6" name="Rectangle 2"/>
          <p:cNvSpPr>
            <a:spLocks noRot="1" noChangeArrowheads="1"/>
          </p:cNvSpPr>
          <p:nvPr/>
        </p:nvSpPr>
        <p:spPr bwMode="auto">
          <a:xfrm>
            <a:off x="1450975" y="36905"/>
            <a:ext cx="72358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3600" dirty="0">
                <a:solidFill>
                  <a:srgbClr val="660066"/>
                </a:solidFill>
                <a:effectLst>
                  <a:outerShdw blurRad="38100" dist="38100" dir="2700000" algn="tl">
                    <a:srgbClr val="C0C0C0"/>
                  </a:outerShdw>
                </a:effectLst>
                <a:ea typeface="微软雅黑" pitchFamily="34" charset="-122"/>
              </a:rPr>
              <a:t>PN结中P型、N型部分的费米能级</a:t>
            </a:r>
          </a:p>
        </p:txBody>
      </p:sp>
      <p:grpSp>
        <p:nvGrpSpPr>
          <p:cNvPr id="139271" name="Group 7"/>
          <p:cNvGrpSpPr/>
          <p:nvPr/>
        </p:nvGrpSpPr>
        <p:grpSpPr bwMode="auto">
          <a:xfrm>
            <a:off x="107950" y="2079080"/>
            <a:ext cx="4356100" cy="1263651"/>
            <a:chOff x="2994" y="1545"/>
            <a:chExt cx="2744" cy="796"/>
          </a:xfrm>
        </p:grpSpPr>
        <p:sp>
          <p:nvSpPr>
            <p:cNvPr id="35880" name="Rectangle 3"/>
            <p:cNvSpPr>
              <a:spLocks noRot="1" noChangeArrowheads="1"/>
            </p:cNvSpPr>
            <p:nvPr/>
          </p:nvSpPr>
          <p:spPr bwMode="auto">
            <a:xfrm>
              <a:off x="2994" y="1797"/>
              <a:ext cx="2744" cy="544"/>
            </a:xfrm>
            <a:prstGeom prst="rect">
              <a:avLst/>
            </a:prstGeom>
            <a:solidFill>
              <a:srgbClr val="FFFFFF"/>
            </a:solidFill>
            <a:ln w="9525">
              <a:solidFill>
                <a:srgbClr val="CC0000"/>
              </a:solidFill>
              <a:miter lim="800000"/>
            </a:ln>
          </p:spPr>
          <p:txBody>
            <a:bodyPr/>
            <a:lstStyle>
              <a:lvl1pPr marL="342900" indent="-342900">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chemeClr val="tx1"/>
                  </a:solidFill>
                  <a:ea typeface="微软雅黑" panose="020B0503020204020204" pitchFamily="34" charset="-122"/>
                </a:rPr>
                <a:t>空穴浓度远远大于电子浓度，</a:t>
              </a:r>
            </a:p>
            <a:p>
              <a:pPr eaLnBrk="1" hangingPunct="1"/>
              <a:r>
                <a:rPr lang="zh-CN" altLang="en-US" sz="2700" dirty="0">
                  <a:solidFill>
                    <a:schemeClr val="tx1"/>
                  </a:solidFill>
                  <a:ea typeface="微软雅黑" panose="020B0503020204020204" pitchFamily="34" charset="-122"/>
                </a:rPr>
                <a:t>费米能级应比较接近价带</a:t>
              </a:r>
            </a:p>
          </p:txBody>
        </p:sp>
        <p:sp>
          <p:nvSpPr>
            <p:cNvPr id="35881" name="Text Box 9"/>
            <p:cNvSpPr txBox="1">
              <a:spLocks noChangeArrowheads="1"/>
            </p:cNvSpPr>
            <p:nvPr/>
          </p:nvSpPr>
          <p:spPr bwMode="auto">
            <a:xfrm>
              <a:off x="3108" y="1545"/>
              <a:ext cx="504" cy="3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20000"/>
                </a:spcBef>
                <a:buClr>
                  <a:schemeClr val="tx1"/>
                </a:buClr>
                <a:buSzPct val="70000"/>
                <a:buFont typeface="Wingdings" panose="05000000000000000000" pitchFamily="2" charset="2"/>
                <a:buNone/>
              </a:pPr>
              <a:r>
                <a:rPr lang="en-US" altLang="zh-CN" sz="2600" i="1" dirty="0">
                  <a:solidFill>
                    <a:srgbClr val="A50021"/>
                  </a:solidFill>
                  <a:ea typeface="微软雅黑" panose="020B0503020204020204" pitchFamily="34" charset="-122"/>
                </a:rPr>
                <a:t>P</a:t>
              </a:r>
              <a:r>
                <a:rPr lang="zh-CN" altLang="en-US" sz="2600" dirty="0">
                  <a:solidFill>
                    <a:srgbClr val="A50021"/>
                  </a:solidFill>
                  <a:ea typeface="微软雅黑" panose="020B0503020204020204" pitchFamily="34" charset="-122"/>
                </a:rPr>
                <a:t>型 </a:t>
              </a:r>
            </a:p>
          </p:txBody>
        </p:sp>
      </p:grpSp>
      <p:sp>
        <p:nvSpPr>
          <p:cNvPr id="139274" name="Text Box 10"/>
          <p:cNvSpPr txBox="1">
            <a:spLocks noChangeArrowheads="1"/>
          </p:cNvSpPr>
          <p:nvPr/>
        </p:nvSpPr>
        <p:spPr bwMode="auto">
          <a:xfrm>
            <a:off x="204952" y="5909165"/>
            <a:ext cx="5924550" cy="5191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dirty="0">
                <a:solidFill>
                  <a:srgbClr val="0000FF"/>
                </a:solidFill>
                <a:ea typeface="微软雅黑" panose="020B0503020204020204" pitchFamily="34" charset="-122"/>
              </a:rPr>
              <a:t>两个部分的费米能级之间存在能级差</a:t>
            </a:r>
          </a:p>
        </p:txBody>
      </p:sp>
      <p:grpSp>
        <p:nvGrpSpPr>
          <p:cNvPr id="139275" name="Group 11"/>
          <p:cNvGrpSpPr/>
          <p:nvPr/>
        </p:nvGrpSpPr>
        <p:grpSpPr bwMode="auto">
          <a:xfrm>
            <a:off x="4643438" y="2079080"/>
            <a:ext cx="4421187" cy="1303337"/>
            <a:chOff x="191" y="2704"/>
            <a:chExt cx="2785" cy="821"/>
          </a:xfrm>
        </p:grpSpPr>
        <p:sp>
          <p:nvSpPr>
            <p:cNvPr id="35878" name="Text Box 12"/>
            <p:cNvSpPr txBox="1">
              <a:spLocks noChangeArrowheads="1"/>
            </p:cNvSpPr>
            <p:nvPr/>
          </p:nvSpPr>
          <p:spPr bwMode="auto">
            <a:xfrm>
              <a:off x="191" y="2981"/>
              <a:ext cx="2785" cy="544"/>
            </a:xfrm>
            <a:prstGeom prst="rect">
              <a:avLst/>
            </a:prstGeom>
            <a:noFill/>
            <a:ln w="952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500" dirty="0">
                  <a:solidFill>
                    <a:schemeClr val="tx1"/>
                  </a:solidFill>
                  <a:ea typeface="微软雅黑" panose="020B0503020204020204" pitchFamily="34" charset="-122"/>
                </a:rPr>
                <a:t>电子浓度远远大于空穴浓度， </a:t>
              </a:r>
            </a:p>
            <a:p>
              <a:pPr lvl="1" eaLnBrk="1" hangingPunct="1"/>
              <a:r>
                <a:rPr lang="zh-CN" altLang="en-US" sz="2500" dirty="0">
                  <a:solidFill>
                    <a:schemeClr val="tx1"/>
                  </a:solidFill>
                  <a:ea typeface="微软雅黑" panose="020B0503020204020204" pitchFamily="34" charset="-122"/>
                </a:rPr>
                <a:t>费米能级比较接近导带</a:t>
              </a:r>
            </a:p>
          </p:txBody>
        </p:sp>
        <p:sp>
          <p:nvSpPr>
            <p:cNvPr id="35879" name="Text Box 13"/>
            <p:cNvSpPr txBox="1">
              <a:spLocks noChangeArrowheads="1"/>
            </p:cNvSpPr>
            <p:nvPr/>
          </p:nvSpPr>
          <p:spPr bwMode="auto">
            <a:xfrm>
              <a:off x="249" y="2704"/>
              <a:ext cx="579" cy="3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solidFill>
                    <a:srgbClr val="0000CC"/>
                  </a:solidFill>
                  <a:ea typeface="微软雅黑" panose="020B0503020204020204" pitchFamily="34" charset="-122"/>
                </a:rPr>
                <a:t>N </a:t>
              </a:r>
              <a:r>
                <a:rPr lang="zh-CN" altLang="en-US" sz="2600">
                  <a:solidFill>
                    <a:srgbClr val="0000CC"/>
                  </a:solidFill>
                  <a:ea typeface="微软雅黑" panose="020B0503020204020204" pitchFamily="34" charset="-122"/>
                </a:rPr>
                <a:t>型 </a:t>
              </a:r>
            </a:p>
          </p:txBody>
        </p:sp>
      </p:grpSp>
      <p:grpSp>
        <p:nvGrpSpPr>
          <p:cNvPr id="139278" name="Group 14"/>
          <p:cNvGrpSpPr/>
          <p:nvPr/>
        </p:nvGrpSpPr>
        <p:grpSpPr bwMode="auto">
          <a:xfrm>
            <a:off x="900113" y="3544342"/>
            <a:ext cx="3167062" cy="2206625"/>
            <a:chOff x="855" y="2746"/>
            <a:chExt cx="1663" cy="1183"/>
          </a:xfrm>
        </p:grpSpPr>
        <p:sp>
          <p:nvSpPr>
            <p:cNvPr id="35866" name="Line 15"/>
            <p:cNvSpPr>
              <a:spLocks noChangeShapeType="1"/>
            </p:cNvSpPr>
            <p:nvPr/>
          </p:nvSpPr>
          <p:spPr bwMode="auto">
            <a:xfrm>
              <a:off x="1339" y="2931"/>
              <a:ext cx="117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35867" name="Line 16"/>
            <p:cNvSpPr>
              <a:spLocks noChangeShapeType="1"/>
            </p:cNvSpPr>
            <p:nvPr/>
          </p:nvSpPr>
          <p:spPr bwMode="auto">
            <a:xfrm>
              <a:off x="1294" y="3793"/>
              <a:ext cx="117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35868" name="Line 17"/>
            <p:cNvSpPr>
              <a:spLocks noChangeShapeType="1"/>
            </p:cNvSpPr>
            <p:nvPr/>
          </p:nvSpPr>
          <p:spPr bwMode="auto">
            <a:xfrm>
              <a:off x="1294" y="3657"/>
              <a:ext cx="1179" cy="0"/>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35869" name="Text Box 18"/>
            <p:cNvSpPr txBox="1">
              <a:spLocks noChangeArrowheads="1"/>
            </p:cNvSpPr>
            <p:nvPr/>
          </p:nvSpPr>
          <p:spPr bwMode="auto">
            <a:xfrm>
              <a:off x="1023" y="2746"/>
              <a:ext cx="250"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E</a:t>
              </a:r>
              <a:r>
                <a:rPr lang="en-US" altLang="zh-CN" sz="2600" i="1" baseline="-25000">
                  <a:ea typeface="微软雅黑" panose="020B0503020204020204" pitchFamily="34" charset="-122"/>
                </a:rPr>
                <a:t>-</a:t>
              </a:r>
            </a:p>
          </p:txBody>
        </p:sp>
        <p:sp>
          <p:nvSpPr>
            <p:cNvPr id="35870" name="Text Box 19"/>
            <p:cNvSpPr txBox="1">
              <a:spLocks noChangeArrowheads="1"/>
            </p:cNvSpPr>
            <p:nvPr/>
          </p:nvSpPr>
          <p:spPr bwMode="auto">
            <a:xfrm>
              <a:off x="976" y="3666"/>
              <a:ext cx="277"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E</a:t>
              </a:r>
              <a:r>
                <a:rPr lang="en-US" altLang="zh-CN" sz="2600" i="1" baseline="-25000">
                  <a:ea typeface="微软雅黑" panose="020B0503020204020204" pitchFamily="34" charset="-122"/>
                </a:rPr>
                <a:t>+</a:t>
              </a:r>
            </a:p>
          </p:txBody>
        </p:sp>
        <p:sp>
          <p:nvSpPr>
            <p:cNvPr id="35871" name="Oval 20"/>
            <p:cNvSpPr>
              <a:spLocks noChangeArrowheads="1"/>
            </p:cNvSpPr>
            <p:nvPr/>
          </p:nvSpPr>
          <p:spPr bwMode="auto">
            <a:xfrm>
              <a:off x="1747" y="2779"/>
              <a:ext cx="137" cy="136"/>
            </a:xfrm>
            <a:prstGeom prst="ellipse">
              <a:avLst/>
            </a:prstGeom>
            <a:solidFill>
              <a:srgbClr val="0000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35872" name="Oval 21"/>
            <p:cNvSpPr>
              <a:spLocks noChangeArrowheads="1"/>
            </p:cNvSpPr>
            <p:nvPr/>
          </p:nvSpPr>
          <p:spPr bwMode="auto">
            <a:xfrm>
              <a:off x="1747" y="3793"/>
              <a:ext cx="137" cy="136"/>
            </a:xfrm>
            <a:prstGeom prst="ellipse">
              <a:avLst/>
            </a:prstGeom>
            <a:solidFill>
              <a:schemeClr val="bg1"/>
            </a:solidFill>
            <a:ln w="952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35873" name="Oval 22"/>
            <p:cNvSpPr>
              <a:spLocks noChangeArrowheads="1"/>
            </p:cNvSpPr>
            <p:nvPr/>
          </p:nvSpPr>
          <p:spPr bwMode="auto">
            <a:xfrm>
              <a:off x="1903" y="3793"/>
              <a:ext cx="137" cy="136"/>
            </a:xfrm>
            <a:prstGeom prst="ellipse">
              <a:avLst/>
            </a:prstGeom>
            <a:solidFill>
              <a:schemeClr val="bg1"/>
            </a:solidFill>
            <a:ln w="952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35874" name="Oval 23"/>
            <p:cNvSpPr>
              <a:spLocks noChangeArrowheads="1"/>
            </p:cNvSpPr>
            <p:nvPr/>
          </p:nvSpPr>
          <p:spPr bwMode="auto">
            <a:xfrm>
              <a:off x="2059" y="3793"/>
              <a:ext cx="137" cy="136"/>
            </a:xfrm>
            <a:prstGeom prst="ellipse">
              <a:avLst/>
            </a:prstGeom>
            <a:solidFill>
              <a:schemeClr val="bg1"/>
            </a:solidFill>
            <a:ln w="952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35875" name="Oval 24"/>
            <p:cNvSpPr>
              <a:spLocks noChangeArrowheads="1"/>
            </p:cNvSpPr>
            <p:nvPr/>
          </p:nvSpPr>
          <p:spPr bwMode="auto">
            <a:xfrm>
              <a:off x="1444" y="3793"/>
              <a:ext cx="137" cy="136"/>
            </a:xfrm>
            <a:prstGeom prst="ellipse">
              <a:avLst/>
            </a:prstGeom>
            <a:solidFill>
              <a:schemeClr val="bg1"/>
            </a:solidFill>
            <a:ln w="952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35876" name="Oval 25"/>
            <p:cNvSpPr>
              <a:spLocks noChangeArrowheads="1"/>
            </p:cNvSpPr>
            <p:nvPr/>
          </p:nvSpPr>
          <p:spPr bwMode="auto">
            <a:xfrm>
              <a:off x="1600" y="3793"/>
              <a:ext cx="137" cy="136"/>
            </a:xfrm>
            <a:prstGeom prst="ellipse">
              <a:avLst/>
            </a:prstGeom>
            <a:solidFill>
              <a:schemeClr val="bg1"/>
            </a:solidFill>
            <a:ln w="952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35877" name="Text Box 26"/>
            <p:cNvSpPr txBox="1">
              <a:spLocks noChangeArrowheads="1"/>
            </p:cNvSpPr>
            <p:nvPr/>
          </p:nvSpPr>
          <p:spPr bwMode="auto">
            <a:xfrm>
              <a:off x="855" y="3303"/>
              <a:ext cx="51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(E</a:t>
              </a:r>
              <a:r>
                <a:rPr lang="en-US" altLang="zh-CN" sz="2600" i="1" baseline="-25000">
                  <a:ea typeface="微软雅黑" panose="020B0503020204020204" pitchFamily="34" charset="-122"/>
                </a:rPr>
                <a:t>F</a:t>
              </a:r>
              <a:r>
                <a:rPr lang="en-US" altLang="zh-CN" sz="2600">
                  <a:ea typeface="微软雅黑" panose="020B0503020204020204" pitchFamily="34" charset="-122"/>
                </a:rPr>
                <a:t>) </a:t>
              </a:r>
              <a:r>
                <a:rPr lang="en-US" altLang="zh-CN" sz="2600" i="1" baseline="-25000">
                  <a:ea typeface="微软雅黑" panose="020B0503020204020204" pitchFamily="34" charset="-122"/>
                </a:rPr>
                <a:t>P</a:t>
              </a:r>
            </a:p>
          </p:txBody>
        </p:sp>
      </p:grpSp>
      <p:grpSp>
        <p:nvGrpSpPr>
          <p:cNvPr id="139291" name="Group 27"/>
          <p:cNvGrpSpPr/>
          <p:nvPr/>
        </p:nvGrpSpPr>
        <p:grpSpPr bwMode="auto">
          <a:xfrm>
            <a:off x="5219700" y="3350667"/>
            <a:ext cx="3252788" cy="2405063"/>
            <a:chOff x="2791" y="2659"/>
            <a:chExt cx="1707" cy="1290"/>
          </a:xfrm>
        </p:grpSpPr>
        <p:sp>
          <p:nvSpPr>
            <p:cNvPr id="35854" name="Line 28"/>
            <p:cNvSpPr>
              <a:spLocks noChangeShapeType="1"/>
            </p:cNvSpPr>
            <p:nvPr/>
          </p:nvSpPr>
          <p:spPr bwMode="auto">
            <a:xfrm>
              <a:off x="2791" y="2931"/>
              <a:ext cx="117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35855" name="Line 29"/>
            <p:cNvSpPr>
              <a:spLocks noChangeShapeType="1"/>
            </p:cNvSpPr>
            <p:nvPr/>
          </p:nvSpPr>
          <p:spPr bwMode="auto">
            <a:xfrm>
              <a:off x="2791" y="3793"/>
              <a:ext cx="117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35856" name="Line 30"/>
            <p:cNvSpPr>
              <a:spLocks noChangeShapeType="1"/>
            </p:cNvSpPr>
            <p:nvPr/>
          </p:nvSpPr>
          <p:spPr bwMode="auto">
            <a:xfrm>
              <a:off x="2791" y="3067"/>
              <a:ext cx="1179" cy="0"/>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35857" name="Text Box 31"/>
            <p:cNvSpPr txBox="1">
              <a:spLocks noChangeArrowheads="1"/>
            </p:cNvSpPr>
            <p:nvPr/>
          </p:nvSpPr>
          <p:spPr bwMode="auto">
            <a:xfrm>
              <a:off x="3970" y="2659"/>
              <a:ext cx="250"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E</a:t>
              </a:r>
              <a:r>
                <a:rPr lang="en-US" altLang="zh-CN" sz="2600" i="1" baseline="-25000">
                  <a:ea typeface="微软雅黑" panose="020B0503020204020204" pitchFamily="34" charset="-122"/>
                </a:rPr>
                <a:t>-</a:t>
              </a:r>
            </a:p>
          </p:txBody>
        </p:sp>
        <p:sp>
          <p:nvSpPr>
            <p:cNvPr id="35858" name="Text Box 32"/>
            <p:cNvSpPr txBox="1">
              <a:spLocks noChangeArrowheads="1"/>
            </p:cNvSpPr>
            <p:nvPr/>
          </p:nvSpPr>
          <p:spPr bwMode="auto">
            <a:xfrm>
              <a:off x="3955" y="3658"/>
              <a:ext cx="27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E</a:t>
              </a:r>
              <a:r>
                <a:rPr lang="en-US" altLang="zh-CN" sz="2600" i="1" baseline="-25000">
                  <a:ea typeface="微软雅黑" panose="020B0503020204020204" pitchFamily="34" charset="-122"/>
                </a:rPr>
                <a:t>+</a:t>
              </a:r>
            </a:p>
          </p:txBody>
        </p:sp>
        <p:sp>
          <p:nvSpPr>
            <p:cNvPr id="35859" name="Oval 33"/>
            <p:cNvSpPr>
              <a:spLocks noChangeArrowheads="1"/>
            </p:cNvSpPr>
            <p:nvPr/>
          </p:nvSpPr>
          <p:spPr bwMode="auto">
            <a:xfrm>
              <a:off x="3334" y="3813"/>
              <a:ext cx="137" cy="136"/>
            </a:xfrm>
            <a:prstGeom prst="ellipse">
              <a:avLst/>
            </a:prstGeom>
            <a:solidFill>
              <a:schemeClr val="bg1"/>
            </a:solidFill>
            <a:ln w="952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35860" name="Oval 34"/>
            <p:cNvSpPr>
              <a:spLocks noChangeArrowheads="1"/>
            </p:cNvSpPr>
            <p:nvPr/>
          </p:nvSpPr>
          <p:spPr bwMode="auto">
            <a:xfrm>
              <a:off x="3340" y="2785"/>
              <a:ext cx="137" cy="136"/>
            </a:xfrm>
            <a:prstGeom prst="ellipse">
              <a:avLst/>
            </a:prstGeom>
            <a:solidFill>
              <a:srgbClr val="0000CC"/>
            </a:solidFill>
            <a:ln w="952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35861" name="Oval 35"/>
            <p:cNvSpPr>
              <a:spLocks noChangeArrowheads="1"/>
            </p:cNvSpPr>
            <p:nvPr/>
          </p:nvSpPr>
          <p:spPr bwMode="auto">
            <a:xfrm>
              <a:off x="3496" y="2785"/>
              <a:ext cx="137" cy="136"/>
            </a:xfrm>
            <a:prstGeom prst="ellipse">
              <a:avLst/>
            </a:prstGeom>
            <a:solidFill>
              <a:srgbClr val="0000CC"/>
            </a:solidFill>
            <a:ln w="952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35862" name="Oval 36"/>
            <p:cNvSpPr>
              <a:spLocks noChangeArrowheads="1"/>
            </p:cNvSpPr>
            <p:nvPr/>
          </p:nvSpPr>
          <p:spPr bwMode="auto">
            <a:xfrm>
              <a:off x="3652" y="2785"/>
              <a:ext cx="137" cy="136"/>
            </a:xfrm>
            <a:prstGeom prst="ellipse">
              <a:avLst/>
            </a:prstGeom>
            <a:solidFill>
              <a:srgbClr val="0000CC"/>
            </a:solidFill>
            <a:ln w="952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35863" name="Oval 37"/>
            <p:cNvSpPr>
              <a:spLocks noChangeArrowheads="1"/>
            </p:cNvSpPr>
            <p:nvPr/>
          </p:nvSpPr>
          <p:spPr bwMode="auto">
            <a:xfrm>
              <a:off x="3037" y="2785"/>
              <a:ext cx="137" cy="136"/>
            </a:xfrm>
            <a:prstGeom prst="ellipse">
              <a:avLst/>
            </a:prstGeom>
            <a:solidFill>
              <a:srgbClr val="0000CC"/>
            </a:solidFill>
            <a:ln w="952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35864" name="Oval 38"/>
            <p:cNvSpPr>
              <a:spLocks noChangeArrowheads="1"/>
            </p:cNvSpPr>
            <p:nvPr/>
          </p:nvSpPr>
          <p:spPr bwMode="auto">
            <a:xfrm>
              <a:off x="3193" y="2785"/>
              <a:ext cx="137" cy="136"/>
            </a:xfrm>
            <a:prstGeom prst="ellipse">
              <a:avLst/>
            </a:prstGeom>
            <a:solidFill>
              <a:srgbClr val="0000CC"/>
            </a:solidFill>
            <a:ln w="952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35865" name="Text Box 39"/>
            <p:cNvSpPr txBox="1">
              <a:spLocks noChangeArrowheads="1"/>
            </p:cNvSpPr>
            <p:nvPr/>
          </p:nvSpPr>
          <p:spPr bwMode="auto">
            <a:xfrm>
              <a:off x="3970" y="2940"/>
              <a:ext cx="528"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(E</a:t>
              </a:r>
              <a:r>
                <a:rPr lang="en-US" altLang="zh-CN" sz="2600" i="1" baseline="-25000">
                  <a:ea typeface="微软雅黑" panose="020B0503020204020204" pitchFamily="34" charset="-122"/>
                </a:rPr>
                <a:t>F</a:t>
              </a:r>
              <a:r>
                <a:rPr lang="en-US" altLang="zh-CN" sz="2600">
                  <a:ea typeface="微软雅黑" panose="020B0503020204020204" pitchFamily="34" charset="-122"/>
                </a:rPr>
                <a:t>) </a:t>
              </a:r>
              <a:r>
                <a:rPr lang="en-US" altLang="zh-CN" sz="2600" i="1" baseline="-25000">
                  <a:ea typeface="微软雅黑" panose="020B0503020204020204" pitchFamily="34" charset="-122"/>
                </a:rPr>
                <a:t>N</a:t>
              </a:r>
            </a:p>
          </p:txBody>
        </p:sp>
      </p:grpSp>
      <p:sp>
        <p:nvSpPr>
          <p:cNvPr id="139304" name="Text Box 40"/>
          <p:cNvSpPr txBox="1">
            <a:spLocks noChangeArrowheads="1"/>
          </p:cNvSpPr>
          <p:nvPr/>
        </p:nvSpPr>
        <p:spPr bwMode="auto">
          <a:xfrm>
            <a:off x="6635055" y="5941367"/>
            <a:ext cx="2257425" cy="488950"/>
          </a:xfrm>
          <a:prstGeom prst="rect">
            <a:avLst/>
          </a:prstGeom>
          <a:gradFill rotWithShape="1">
            <a:gsLst>
              <a:gs pos="0">
                <a:srgbClr val="FFCCFF"/>
              </a:gs>
              <a:gs pos="50000">
                <a:srgbClr val="FFFFFF"/>
              </a:gs>
              <a:gs pos="100000">
                <a:srgbClr val="FF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rgbClr val="0000FF"/>
                </a:solidFill>
                <a:ea typeface="微软雅黑" panose="020B0503020204020204" pitchFamily="34" charset="-122"/>
              </a:rPr>
              <a:t>载流子浓度差 </a:t>
            </a:r>
          </a:p>
        </p:txBody>
      </p:sp>
      <p:sp>
        <p:nvSpPr>
          <p:cNvPr id="139305" name="AutoShape 41"/>
          <p:cNvSpPr>
            <a:spLocks noChangeArrowheads="1"/>
          </p:cNvSpPr>
          <p:nvPr/>
        </p:nvSpPr>
        <p:spPr bwMode="auto">
          <a:xfrm>
            <a:off x="6046093" y="6034332"/>
            <a:ext cx="576262" cy="360363"/>
          </a:xfrm>
          <a:prstGeom prst="right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20</a:t>
            </a:fld>
            <a:endParaRPr lang="zh-CN" altLang="en-US" dirty="0"/>
          </a:p>
        </p:txBody>
      </p:sp>
      <p:sp>
        <p:nvSpPr>
          <p:cNvPr id="44" name="Rectangle 37"/>
          <p:cNvSpPr>
            <a:spLocks noChangeArrowheads="1"/>
          </p:cNvSpPr>
          <p:nvPr/>
        </p:nvSpPr>
        <p:spPr bwMode="auto">
          <a:xfrm flipV="1">
            <a:off x="151259" y="87271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9271"/>
                                        </p:tgtEl>
                                        <p:attrNameLst>
                                          <p:attrName>style.visibility</p:attrName>
                                        </p:attrNameLst>
                                      </p:cBhvr>
                                      <p:to>
                                        <p:strVal val="visible"/>
                                      </p:to>
                                    </p:set>
                                    <p:animEffect transition="in" filter="dissolve">
                                      <p:cBhvr>
                                        <p:cTn id="7" dur="500"/>
                                        <p:tgtEl>
                                          <p:spTgt spid="1392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9278"/>
                                        </p:tgtEl>
                                        <p:attrNameLst>
                                          <p:attrName>style.visibility</p:attrName>
                                        </p:attrNameLst>
                                      </p:cBhvr>
                                      <p:to>
                                        <p:strVal val="visible"/>
                                      </p:to>
                                    </p:set>
                                    <p:animEffect transition="in" filter="dissolve">
                                      <p:cBhvr>
                                        <p:cTn id="12" dur="500"/>
                                        <p:tgtEl>
                                          <p:spTgt spid="13927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9275"/>
                                        </p:tgtEl>
                                        <p:attrNameLst>
                                          <p:attrName>style.visibility</p:attrName>
                                        </p:attrNameLst>
                                      </p:cBhvr>
                                      <p:to>
                                        <p:strVal val="visible"/>
                                      </p:to>
                                    </p:set>
                                    <p:animEffect transition="in" filter="dissolve">
                                      <p:cBhvr>
                                        <p:cTn id="17" dur="500"/>
                                        <p:tgtEl>
                                          <p:spTgt spid="13927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9291"/>
                                        </p:tgtEl>
                                        <p:attrNameLst>
                                          <p:attrName>style.visibility</p:attrName>
                                        </p:attrNameLst>
                                      </p:cBhvr>
                                      <p:to>
                                        <p:strVal val="visible"/>
                                      </p:to>
                                    </p:set>
                                    <p:animEffect transition="in" filter="dissolve">
                                      <p:cBhvr>
                                        <p:cTn id="22" dur="500"/>
                                        <p:tgtEl>
                                          <p:spTgt spid="13929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39274"/>
                                        </p:tgtEl>
                                        <p:attrNameLst>
                                          <p:attrName>style.visibility</p:attrName>
                                        </p:attrNameLst>
                                      </p:cBhvr>
                                      <p:to>
                                        <p:strVal val="visible"/>
                                      </p:to>
                                    </p:set>
                                    <p:animEffect transition="in" filter="slide(fromBottom)">
                                      <p:cBhvr>
                                        <p:cTn id="27" dur="500"/>
                                        <p:tgtEl>
                                          <p:spTgt spid="139274"/>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139305"/>
                                        </p:tgtEl>
                                        <p:attrNameLst>
                                          <p:attrName>style.visibility</p:attrName>
                                        </p:attrNameLst>
                                      </p:cBhvr>
                                      <p:to>
                                        <p:strVal val="visible"/>
                                      </p:to>
                                    </p:set>
                                    <p:animEffect transition="in" filter="slide(fromLeft)">
                                      <p:cBhvr>
                                        <p:cTn id="32" dur="500"/>
                                        <p:tgtEl>
                                          <p:spTgt spid="13930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139304"/>
                                        </p:tgtEl>
                                        <p:attrNameLst>
                                          <p:attrName>style.visibility</p:attrName>
                                        </p:attrNameLst>
                                      </p:cBhvr>
                                      <p:to>
                                        <p:strVal val="visible"/>
                                      </p:to>
                                    </p:set>
                                    <p:animEffect transition="in" filter="slide(fromLeft)">
                                      <p:cBhvr>
                                        <p:cTn id="37" dur="500"/>
                                        <p:tgtEl>
                                          <p:spTgt spid="139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4" grpId="0" animBg="1"/>
      <p:bldP spid="139304" grpId="0" animBg="1"/>
      <p:bldP spid="13930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00" y="2996952"/>
            <a:ext cx="4951413"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2"/>
          <p:cNvSpPr>
            <a:spLocks noGrp="1" noRot="1" noChangeArrowheads="1"/>
          </p:cNvSpPr>
          <p:nvPr>
            <p:ph type="title" idx="4294967295"/>
          </p:nvPr>
        </p:nvSpPr>
        <p:spPr bwMode="auto">
          <a:xfrm>
            <a:off x="1733550" y="277020"/>
            <a:ext cx="6870700" cy="709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buClrTx/>
              <a:buSzTx/>
              <a:buFontTx/>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半导体PN结中的接触电势差</a:t>
            </a:r>
          </a:p>
        </p:txBody>
      </p:sp>
      <p:sp>
        <p:nvSpPr>
          <p:cNvPr id="36873" name="Text Box 8"/>
          <p:cNvSpPr txBox="1">
            <a:spLocks noChangeArrowheads="1"/>
          </p:cNvSpPr>
          <p:nvPr/>
        </p:nvSpPr>
        <p:spPr bwMode="auto">
          <a:xfrm>
            <a:off x="611188" y="1628800"/>
            <a:ext cx="7993062"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lnSpc>
                <a:spcPct val="120000"/>
              </a:lnSpc>
            </a:pPr>
            <a:r>
              <a:rPr kumimoji="1" lang="zh-CN" altLang="en-US" sz="2600">
                <a:solidFill>
                  <a:srgbClr val="663300"/>
                </a:solidFill>
                <a:ea typeface="微软雅黑" panose="020B0503020204020204" pitchFamily="34" charset="-122"/>
              </a:rPr>
              <a:t>于是电子将从</a:t>
            </a:r>
            <a:r>
              <a:rPr kumimoji="1" lang="en-US" altLang="zh-CN" sz="2600" i="1">
                <a:solidFill>
                  <a:srgbClr val="663300"/>
                </a:solidFill>
                <a:ea typeface="微软雅黑" panose="020B0503020204020204" pitchFamily="34" charset="-122"/>
              </a:rPr>
              <a:t>E</a:t>
            </a:r>
            <a:r>
              <a:rPr kumimoji="1" lang="en-US" altLang="zh-CN" sz="2600" i="1" baseline="-25000">
                <a:solidFill>
                  <a:srgbClr val="663300"/>
                </a:solidFill>
                <a:ea typeface="微软雅黑" panose="020B0503020204020204" pitchFamily="34" charset="-122"/>
              </a:rPr>
              <a:t>F</a:t>
            </a:r>
            <a:r>
              <a:rPr kumimoji="1" lang="zh-CN" altLang="en-US" sz="2600">
                <a:solidFill>
                  <a:srgbClr val="663300"/>
                </a:solidFill>
                <a:ea typeface="微软雅黑" panose="020B0503020204020204" pitchFamily="34" charset="-122"/>
              </a:rPr>
              <a:t>高的</a:t>
            </a:r>
            <a:r>
              <a:rPr kumimoji="1" lang="en-US" altLang="zh-CN" sz="2600">
                <a:solidFill>
                  <a:srgbClr val="663300"/>
                </a:solidFill>
                <a:ea typeface="微软雅黑" panose="020B0503020204020204" pitchFamily="34" charset="-122"/>
              </a:rPr>
              <a:t>N</a:t>
            </a:r>
            <a:r>
              <a:rPr kumimoji="1" lang="zh-CN" altLang="en-US" sz="2600">
                <a:solidFill>
                  <a:srgbClr val="663300"/>
                </a:solidFill>
                <a:ea typeface="微软雅黑" panose="020B0503020204020204" pitchFamily="34" charset="-122"/>
              </a:rPr>
              <a:t>型区流向</a:t>
            </a:r>
            <a:r>
              <a:rPr kumimoji="1" lang="en-US" altLang="zh-CN" sz="2600">
                <a:solidFill>
                  <a:srgbClr val="663300"/>
                </a:solidFill>
                <a:ea typeface="微软雅黑" panose="020B0503020204020204" pitchFamily="34" charset="-122"/>
              </a:rPr>
              <a:t>P</a:t>
            </a:r>
            <a:r>
              <a:rPr kumimoji="1" lang="zh-CN" altLang="en-US" sz="2600">
                <a:solidFill>
                  <a:srgbClr val="663300"/>
                </a:solidFill>
                <a:ea typeface="微软雅黑" panose="020B0503020204020204" pitchFamily="34" charset="-122"/>
              </a:rPr>
              <a:t>型区，在</a:t>
            </a:r>
            <a:r>
              <a:rPr kumimoji="1" lang="en-US" altLang="zh-CN" sz="2600">
                <a:solidFill>
                  <a:srgbClr val="663300"/>
                </a:solidFill>
                <a:ea typeface="微软雅黑" panose="020B0503020204020204" pitchFamily="34" charset="-122"/>
              </a:rPr>
              <a:t>PN</a:t>
            </a:r>
            <a:r>
              <a:rPr kumimoji="1" lang="zh-CN" altLang="en-US" sz="2600">
                <a:solidFill>
                  <a:srgbClr val="663300"/>
                </a:solidFill>
                <a:ea typeface="微软雅黑" panose="020B0503020204020204" pitchFamily="34" charset="-122"/>
              </a:rPr>
              <a:t>结的界面上产生电荷的积累，形成一定的接触电势差</a:t>
            </a:r>
          </a:p>
        </p:txBody>
      </p:sp>
      <p:sp>
        <p:nvSpPr>
          <p:cNvPr id="36874" name="Text Box 9"/>
          <p:cNvSpPr txBox="1">
            <a:spLocks noChangeArrowheads="1"/>
          </p:cNvSpPr>
          <p:nvPr/>
        </p:nvSpPr>
        <p:spPr bwMode="auto">
          <a:xfrm>
            <a:off x="4804564" y="4094389"/>
            <a:ext cx="421058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chemeClr val="tx1"/>
                </a:solidFill>
                <a:ea typeface="微软雅黑" panose="020B0503020204020204" pitchFamily="34" charset="-122"/>
              </a:rPr>
              <a:t>接触电势差使</a:t>
            </a:r>
            <a:r>
              <a:rPr lang="en-US" altLang="zh-CN" sz="2400" i="1" dirty="0">
                <a:solidFill>
                  <a:schemeClr val="tx1"/>
                </a:solidFill>
                <a:ea typeface="微软雅黑" panose="020B0503020204020204" pitchFamily="34" charset="-122"/>
              </a:rPr>
              <a:t>P</a:t>
            </a:r>
            <a:r>
              <a:rPr lang="zh-CN" altLang="en-US" sz="2400" dirty="0">
                <a:solidFill>
                  <a:schemeClr val="tx1"/>
                </a:solidFill>
                <a:ea typeface="微软雅黑" panose="020B0503020204020204" pitchFamily="34" charset="-122"/>
              </a:rPr>
              <a:t>型相对于</a:t>
            </a:r>
            <a:r>
              <a:rPr lang="en-US" altLang="zh-CN" sz="2400" i="1" dirty="0">
                <a:solidFill>
                  <a:schemeClr val="tx1"/>
                </a:solidFill>
                <a:ea typeface="微软雅黑" panose="020B0503020204020204" pitchFamily="34" charset="-122"/>
              </a:rPr>
              <a:t>N</a:t>
            </a:r>
            <a:r>
              <a:rPr lang="zh-CN" altLang="en-US" sz="2400" dirty="0">
                <a:solidFill>
                  <a:schemeClr val="tx1"/>
                </a:solidFill>
                <a:ea typeface="微软雅黑" panose="020B0503020204020204" pitchFamily="34" charset="-122"/>
              </a:rPr>
              <a:t>型具有负的电势</a:t>
            </a:r>
            <a:r>
              <a:rPr lang="en-US" altLang="zh-CN" sz="2400" dirty="0">
                <a:solidFill>
                  <a:schemeClr val="tx1"/>
                </a:solidFill>
                <a:latin typeface="+mj-ea"/>
                <a:ea typeface="+mj-ea"/>
              </a:rPr>
              <a:t>-</a:t>
            </a:r>
            <a:r>
              <a:rPr lang="en-US" altLang="zh-CN" sz="2400" i="1" dirty="0">
                <a:solidFill>
                  <a:schemeClr val="tx1"/>
                </a:solidFill>
                <a:ea typeface="微软雅黑" panose="020B0503020204020204" pitchFamily="34" charset="-122"/>
              </a:rPr>
              <a:t>V</a:t>
            </a:r>
            <a:r>
              <a:rPr lang="en-US" altLang="zh-CN" sz="2400" baseline="-25000" dirty="0">
                <a:solidFill>
                  <a:schemeClr val="tx1"/>
                </a:solidFill>
                <a:ea typeface="微软雅黑" panose="020B0503020204020204" pitchFamily="34" charset="-122"/>
              </a:rPr>
              <a:t>D</a:t>
            </a:r>
            <a:r>
              <a:rPr lang="zh-CN" altLang="en-US" sz="2400" dirty="0">
                <a:solidFill>
                  <a:schemeClr val="tx1"/>
                </a:solidFill>
                <a:ea typeface="微软雅黑" panose="020B0503020204020204" pitchFamily="34" charset="-122"/>
              </a:rPr>
              <a:t>，刚好补偿费米能级原来的差别，两边费米能级拉平</a:t>
            </a:r>
          </a:p>
        </p:txBody>
      </p:sp>
      <p:graphicFrame>
        <p:nvGraphicFramePr>
          <p:cNvPr id="36875" name="Object 11"/>
          <p:cNvGraphicFramePr>
            <a:graphicFrameLocks noChangeAspect="1"/>
          </p:cNvGraphicFramePr>
          <p:nvPr>
            <p:extLst>
              <p:ext uri="{D42A27DB-BD31-4B8C-83A1-F6EECF244321}">
                <p14:modId xmlns:p14="http://schemas.microsoft.com/office/powerpoint/2010/main" val="2977989852"/>
              </p:ext>
            </p:extLst>
          </p:nvPr>
        </p:nvGraphicFramePr>
        <p:xfrm>
          <a:off x="4797425" y="3192463"/>
          <a:ext cx="3170238" cy="608012"/>
        </p:xfrm>
        <a:graphic>
          <a:graphicData uri="http://schemas.openxmlformats.org/presentationml/2006/ole">
            <mc:AlternateContent xmlns:mc="http://schemas.openxmlformats.org/markup-compatibility/2006">
              <mc:Choice xmlns:v="urn:schemas-microsoft-com:vml" Requires="v">
                <p:oleObj spid="_x0000_s9253" name="Equation" r:id="rId5" imgW="1320480" imgH="253800" progId="Equation.DSMT4">
                  <p:embed/>
                </p:oleObj>
              </mc:Choice>
              <mc:Fallback>
                <p:oleObj name="Equation" r:id="rId5" imgW="1320480" imgH="253800" progId="Equation.DSMT4">
                  <p:embed/>
                  <p:pic>
                    <p:nvPicPr>
                      <p:cNvPr id="0" name="Object 11"/>
                      <p:cNvPicPr>
                        <a:picLocks noChangeAspect="1" noChangeArrowheads="1"/>
                      </p:cNvPicPr>
                      <p:nvPr/>
                    </p:nvPicPr>
                    <p:blipFill>
                      <a:blip r:embed="rId6"/>
                      <a:srcRect/>
                      <a:stretch>
                        <a:fillRect/>
                      </a:stretch>
                    </p:blipFill>
                    <p:spPr bwMode="auto">
                      <a:xfrm>
                        <a:off x="4797425" y="3192463"/>
                        <a:ext cx="3170238"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6" name="Text Box 12"/>
          <p:cNvSpPr txBox="1">
            <a:spLocks noChangeArrowheads="1"/>
          </p:cNvSpPr>
          <p:nvPr/>
        </p:nvSpPr>
        <p:spPr bwMode="auto">
          <a:xfrm>
            <a:off x="1979613" y="2627338"/>
            <a:ext cx="14398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endParaRPr lang="zh-CN" altLang="zh-CN" sz="2600">
              <a:ea typeface="微软雅黑" panose="020B0503020204020204" pitchFamily="34" charset="-122"/>
            </a:endParaRPr>
          </a:p>
        </p:txBody>
      </p:sp>
      <p:sp>
        <p:nvSpPr>
          <p:cNvPr id="140301" name="Line 13"/>
          <p:cNvSpPr>
            <a:spLocks noChangeShapeType="1"/>
          </p:cNvSpPr>
          <p:nvPr/>
        </p:nvSpPr>
        <p:spPr bwMode="auto">
          <a:xfrm>
            <a:off x="1906588" y="2636863"/>
            <a:ext cx="1944687" cy="0"/>
          </a:xfrm>
          <a:prstGeom prst="line">
            <a:avLst/>
          </a:prstGeom>
          <a:noFill/>
          <a:ln w="5715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21</a:t>
            </a:fld>
            <a:endParaRPr lang="zh-CN" altLang="en-US"/>
          </a:p>
        </p:txBody>
      </p:sp>
      <p:sp>
        <p:nvSpPr>
          <p:cNvPr id="16" name="Rectangle 37"/>
          <p:cNvSpPr>
            <a:spLocks noChangeArrowheads="1"/>
          </p:cNvSpPr>
          <p:nvPr/>
        </p:nvSpPr>
        <p:spPr bwMode="auto">
          <a:xfrm flipV="1">
            <a:off x="179512"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17" name="Text Box 10"/>
          <p:cNvSpPr txBox="1">
            <a:spLocks noChangeArrowheads="1"/>
          </p:cNvSpPr>
          <p:nvPr/>
        </p:nvSpPr>
        <p:spPr bwMode="auto">
          <a:xfrm>
            <a:off x="204952" y="1052736"/>
            <a:ext cx="5924550" cy="5191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dirty="0">
                <a:solidFill>
                  <a:srgbClr val="0000FF"/>
                </a:solidFill>
                <a:ea typeface="微软雅黑" panose="020B0503020204020204" pitchFamily="34" charset="-122"/>
              </a:rPr>
              <a:t>两个部分的费米能级之间存在能级差</a:t>
            </a:r>
          </a:p>
        </p:txBody>
      </p:sp>
      <p:sp>
        <p:nvSpPr>
          <p:cNvPr id="18" name="Text Box 40"/>
          <p:cNvSpPr txBox="1">
            <a:spLocks noChangeArrowheads="1"/>
          </p:cNvSpPr>
          <p:nvPr/>
        </p:nvSpPr>
        <p:spPr bwMode="auto">
          <a:xfrm>
            <a:off x="6635055" y="1084938"/>
            <a:ext cx="2257425" cy="488950"/>
          </a:xfrm>
          <a:prstGeom prst="rect">
            <a:avLst/>
          </a:prstGeom>
          <a:gradFill rotWithShape="1">
            <a:gsLst>
              <a:gs pos="0">
                <a:srgbClr val="FFCCFF"/>
              </a:gs>
              <a:gs pos="50000">
                <a:srgbClr val="FFFFFF"/>
              </a:gs>
              <a:gs pos="100000">
                <a:srgbClr val="FF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rgbClr val="0000FF"/>
                </a:solidFill>
                <a:ea typeface="微软雅黑" panose="020B0503020204020204" pitchFamily="34" charset="-122"/>
              </a:rPr>
              <a:t>载流子浓度差 </a:t>
            </a:r>
          </a:p>
        </p:txBody>
      </p:sp>
      <p:sp>
        <p:nvSpPr>
          <p:cNvPr id="19" name="AutoShape 41"/>
          <p:cNvSpPr>
            <a:spLocks noChangeArrowheads="1"/>
          </p:cNvSpPr>
          <p:nvPr/>
        </p:nvSpPr>
        <p:spPr bwMode="auto">
          <a:xfrm>
            <a:off x="6046093" y="1177903"/>
            <a:ext cx="576262" cy="360363"/>
          </a:xfrm>
          <a:prstGeom prst="rightArrow">
            <a:avLst>
              <a:gd name="adj1" fmla="val 50000"/>
              <a:gd name="adj2" fmla="val 3997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0301"/>
                                        </p:tgtEl>
                                        <p:attrNameLst>
                                          <p:attrName>style.visibility</p:attrName>
                                        </p:attrNameLst>
                                      </p:cBhvr>
                                      <p:to>
                                        <p:strVal val="visible"/>
                                      </p:to>
                                    </p:set>
                                    <p:animEffect transition="in" filter="slide(fromLeft)">
                                      <p:cBhvr>
                                        <p:cTn id="7" dur="500"/>
                                        <p:tgtEl>
                                          <p:spTgt spid="140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0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Rot="1" noChangeArrowheads="1"/>
          </p:cNvSpPr>
          <p:nvPr>
            <p:ph type="title" idx="4294967295"/>
          </p:nvPr>
        </p:nvSpPr>
        <p:spPr bwMode="auto">
          <a:xfrm>
            <a:off x="2469437" y="73620"/>
            <a:ext cx="5483225"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buClrTx/>
              <a:buSzTx/>
              <a:buFontTx/>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PN结中的空间电荷区</a:t>
            </a:r>
          </a:p>
        </p:txBody>
      </p:sp>
      <p:pic>
        <p:nvPicPr>
          <p:cNvPr id="37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124744"/>
            <a:ext cx="2952750" cy="227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2686050" y="3599368"/>
            <a:ext cx="6156325"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a:defRPr sz="2800" b="1">
                <a:solidFill>
                  <a:schemeClr val="tx2"/>
                </a:solidFill>
                <a:latin typeface="Times New Roman" panose="02020603050405020304" pitchFamily="18" charset="0"/>
                <a:ea typeface="楷体_GB2312" charset="-122"/>
              </a:defRPr>
            </a:lvl2pPr>
            <a:lvl3pPr>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chemeClr val="tx1"/>
                </a:solidFill>
                <a:ea typeface="微软雅黑" panose="020B0503020204020204" pitchFamily="34" charset="-122"/>
              </a:rPr>
              <a:t>空间电荷区将不存在可移动的电子和空穴</a:t>
            </a:r>
          </a:p>
          <a:p>
            <a:pPr lvl="1" eaLnBrk="1" hangingPunct="1"/>
            <a:r>
              <a:rPr lang="zh-CN" altLang="en-US" sz="2600" dirty="0">
                <a:ea typeface="微软雅黑" panose="020B0503020204020204" pitchFamily="34" charset="-122"/>
              </a:rPr>
              <a:t>	</a:t>
            </a:r>
            <a:r>
              <a:rPr lang="en-US" altLang="zh-CN" sz="2400" dirty="0">
                <a:solidFill>
                  <a:srgbClr val="663300"/>
                </a:solidFill>
                <a:ea typeface="微软雅黑" panose="020B0503020204020204" pitchFamily="34" charset="-122"/>
              </a:rPr>
              <a:t>- </a:t>
            </a:r>
            <a:r>
              <a:rPr lang="zh-CN" altLang="en-US" sz="2400" dirty="0">
                <a:solidFill>
                  <a:srgbClr val="663300"/>
                </a:solidFill>
                <a:ea typeface="微软雅黑" panose="020B0503020204020204" pitchFamily="34" charset="-122"/>
              </a:rPr>
              <a:t>杂质离子均匀分布</a:t>
            </a:r>
          </a:p>
          <a:p>
            <a:pPr lvl="2" eaLnBrk="1" hangingPunct="1"/>
            <a:r>
              <a:rPr lang="en-US" altLang="zh-CN" sz="2400" dirty="0">
                <a:solidFill>
                  <a:srgbClr val="663300"/>
                </a:solidFill>
                <a:ea typeface="微软雅黑" panose="020B0503020204020204" pitchFamily="34" charset="-122"/>
              </a:rPr>
              <a:t>- </a:t>
            </a:r>
            <a:r>
              <a:rPr lang="zh-CN" altLang="en-US" sz="2400" dirty="0">
                <a:solidFill>
                  <a:srgbClr val="663300"/>
                </a:solidFill>
                <a:ea typeface="微软雅黑" panose="020B0503020204020204" pitchFamily="34" charset="-122"/>
              </a:rPr>
              <a:t>内建电场在界面最强</a:t>
            </a:r>
          </a:p>
        </p:txBody>
      </p:sp>
      <p:sp>
        <p:nvSpPr>
          <p:cNvPr id="141318" name="Text Box 6"/>
          <p:cNvSpPr txBox="1">
            <a:spLocks noChangeArrowheads="1"/>
          </p:cNvSpPr>
          <p:nvPr/>
        </p:nvSpPr>
        <p:spPr bwMode="auto">
          <a:xfrm>
            <a:off x="1763688" y="4904151"/>
            <a:ext cx="4673074"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800" b="1">
                <a:solidFill>
                  <a:schemeClr val="tx2"/>
                </a:solidFill>
                <a:latin typeface="Times New Roman" panose="02020603050405020304" pitchFamily="18" charset="0"/>
                <a:ea typeface="楷体_GB2312" charset="-122"/>
              </a:defRPr>
            </a:lvl1pPr>
            <a:lvl2pPr>
              <a:defRPr sz="2800" b="1">
                <a:solidFill>
                  <a:schemeClr val="tx2"/>
                </a:solidFill>
                <a:latin typeface="Times New Roman" panose="02020603050405020304" pitchFamily="18" charset="0"/>
                <a:ea typeface="楷体_GB2312" charset="-122"/>
              </a:defRPr>
            </a:lvl2pPr>
            <a:lvl3pPr>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lvl="1" eaLnBrk="1" hangingPunct="1"/>
            <a:r>
              <a:rPr lang="zh-CN" altLang="en-US" sz="2600" dirty="0">
                <a:solidFill>
                  <a:schemeClr val="tx1"/>
                </a:solidFill>
                <a:ea typeface="微软雅黑" panose="020B0503020204020204" pitchFamily="34" charset="-122"/>
              </a:rPr>
              <a:t>     空间电荷区宽度</a:t>
            </a:r>
          </a:p>
          <a:p>
            <a:pPr lvl="2" eaLnBrk="1" hangingPunct="1"/>
            <a:r>
              <a:rPr lang="zh-CN" altLang="en-US" sz="2600" dirty="0">
                <a:ea typeface="微软雅黑" panose="020B0503020204020204" pitchFamily="34" charset="-122"/>
              </a:rPr>
              <a:t>	</a:t>
            </a:r>
            <a:r>
              <a:rPr lang="en-US" altLang="zh-CN" sz="2400" dirty="0">
                <a:solidFill>
                  <a:srgbClr val="663300"/>
                </a:solidFill>
                <a:ea typeface="微软雅黑" panose="020B0503020204020204" pitchFamily="34" charset="-122"/>
              </a:rPr>
              <a:t>- </a:t>
            </a:r>
            <a:r>
              <a:rPr lang="zh-CN" altLang="en-US" sz="2400" dirty="0">
                <a:solidFill>
                  <a:srgbClr val="663300"/>
                </a:solidFill>
                <a:ea typeface="微软雅黑" panose="020B0503020204020204" pitchFamily="34" charset="-122"/>
              </a:rPr>
              <a:t>与掺杂浓度成反比</a:t>
            </a:r>
          </a:p>
          <a:p>
            <a:pPr lvl="2" eaLnBrk="1" hangingPunct="1"/>
            <a:r>
              <a:rPr lang="zh-CN" altLang="en-US" sz="2400" dirty="0">
                <a:solidFill>
                  <a:srgbClr val="663300"/>
                </a:solidFill>
                <a:ea typeface="微软雅黑" panose="020B0503020204020204" pitchFamily="34" charset="-122"/>
              </a:rPr>
              <a:t>	</a:t>
            </a:r>
            <a:r>
              <a:rPr lang="en-US" altLang="zh-CN" sz="2400" dirty="0">
                <a:solidFill>
                  <a:srgbClr val="663300"/>
                </a:solidFill>
                <a:ea typeface="微软雅黑" panose="020B0503020204020204" pitchFamily="34" charset="-122"/>
              </a:rPr>
              <a:t>- </a:t>
            </a:r>
            <a:r>
              <a:rPr lang="zh-CN" altLang="en-US" sz="2400" dirty="0">
                <a:solidFill>
                  <a:srgbClr val="663300"/>
                </a:solidFill>
                <a:ea typeface="微软雅黑" panose="020B0503020204020204" pitchFamily="34" charset="-122"/>
              </a:rPr>
              <a:t>主要在低掺杂区域</a:t>
            </a:r>
          </a:p>
        </p:txBody>
      </p:sp>
      <p:sp>
        <p:nvSpPr>
          <p:cNvPr id="141319" name="Text Box 7"/>
          <p:cNvSpPr txBox="1">
            <a:spLocks noChangeArrowheads="1"/>
          </p:cNvSpPr>
          <p:nvPr/>
        </p:nvSpPr>
        <p:spPr bwMode="auto">
          <a:xfrm>
            <a:off x="4151312" y="1097720"/>
            <a:ext cx="4535488"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chemeClr val="tx1"/>
                </a:solidFill>
                <a:ea typeface="微软雅黑" panose="020B0503020204020204" pitchFamily="34" charset="-122"/>
              </a:rPr>
              <a:t>空间电荷区</a:t>
            </a:r>
          </a:p>
          <a:p>
            <a:pPr lvl="1" eaLnBrk="1" hangingPunct="1"/>
            <a:r>
              <a:rPr lang="zh-CN" altLang="en-US" sz="2400" dirty="0">
                <a:solidFill>
                  <a:srgbClr val="663300"/>
                </a:solidFill>
                <a:ea typeface="微软雅黑" panose="020B0503020204020204" pitchFamily="34" charset="-122"/>
              </a:rPr>
              <a:t>载流子浓度远远小于杂质离子电荷浓度</a:t>
            </a:r>
          </a:p>
          <a:p>
            <a:pPr lvl="1" eaLnBrk="1" hangingPunct="1"/>
            <a:r>
              <a:rPr lang="zh-CN" altLang="en-US" sz="2400" dirty="0">
                <a:solidFill>
                  <a:srgbClr val="663300"/>
                </a:solidFill>
                <a:ea typeface="微软雅黑" panose="020B0503020204020204" pitchFamily="34" charset="-122"/>
              </a:rPr>
              <a:t>考察其电场可以忽略载流子的影响</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22</a:t>
            </a:fld>
            <a:endParaRPr lang="zh-CN" altLang="en-US"/>
          </a:p>
        </p:txBody>
      </p:sp>
      <p:sp>
        <p:nvSpPr>
          <p:cNvPr id="10" name="Rectangle 37"/>
          <p:cNvSpPr>
            <a:spLocks noChangeArrowheads="1"/>
          </p:cNvSpPr>
          <p:nvPr/>
        </p:nvSpPr>
        <p:spPr bwMode="auto">
          <a:xfrm flipV="1">
            <a:off x="151259"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1319"/>
                                        </p:tgtEl>
                                        <p:attrNameLst>
                                          <p:attrName>style.visibility</p:attrName>
                                        </p:attrNameLst>
                                      </p:cBhvr>
                                      <p:to>
                                        <p:strVal val="visible"/>
                                      </p:to>
                                    </p:set>
                                    <p:animEffect transition="in" filter="dissolve">
                                      <p:cBhvr>
                                        <p:cTn id="7" dur="500"/>
                                        <p:tgtEl>
                                          <p:spTgt spid="1413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1317"/>
                                        </p:tgtEl>
                                        <p:attrNameLst>
                                          <p:attrName>style.visibility</p:attrName>
                                        </p:attrNameLst>
                                      </p:cBhvr>
                                      <p:to>
                                        <p:strVal val="visible"/>
                                      </p:to>
                                    </p:set>
                                    <p:animEffect transition="in" filter="dissolve">
                                      <p:cBhvr>
                                        <p:cTn id="12" dur="500"/>
                                        <p:tgtEl>
                                          <p:spTgt spid="1413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1318"/>
                                        </p:tgtEl>
                                        <p:attrNameLst>
                                          <p:attrName>style.visibility</p:attrName>
                                        </p:attrNameLst>
                                      </p:cBhvr>
                                      <p:to>
                                        <p:strVal val="visible"/>
                                      </p:to>
                                    </p:set>
                                    <p:animEffect transition="in" filter="dissolve">
                                      <p:cBhvr>
                                        <p:cTn id="17" dur="500"/>
                                        <p:tgtEl>
                                          <p:spTgt spid="141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p:bldP spid="141318" grpId="0"/>
      <p:bldP spid="1413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83568" y="225643"/>
            <a:ext cx="7772400" cy="654050"/>
          </a:xfrm>
        </p:spPr>
        <p:txBody>
          <a:bodyPr/>
          <a:lstStyle/>
          <a:p>
            <a:r>
              <a:rPr lang="en-US" altLang="zh-CN"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PN</a:t>
            </a: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结中的空间电荷区的宽度</a:t>
            </a:r>
          </a:p>
        </p:txBody>
      </p:sp>
      <p:sp>
        <p:nvSpPr>
          <p:cNvPr id="3" name="幻灯片编号占位符 2"/>
          <p:cNvSpPr>
            <a:spLocks noGrp="1"/>
          </p:cNvSpPr>
          <p:nvPr>
            <p:ph type="sldNum" sz="quarter" idx="4294967295"/>
          </p:nvPr>
        </p:nvSpPr>
        <p:spPr>
          <a:xfrm>
            <a:off x="8686800" y="6237313"/>
            <a:ext cx="457200" cy="434950"/>
          </a:xfrm>
        </p:spPr>
        <p:txBody>
          <a:bodyPr/>
          <a:lstStyle/>
          <a:p>
            <a:pPr>
              <a:defRPr/>
            </a:pPr>
            <a:fld id="{079E0ED8-661C-4244-8A23-CDF0299241C4}" type="slidenum">
              <a:rPr lang="zh-CN" altLang="en-US" smtClean="0">
                <a:latin typeface="Times New Roman" panose="02020603050405020304" pitchFamily="18" charset="0"/>
                <a:cs typeface="Times New Roman" panose="02020603050405020304" pitchFamily="18" charset="0"/>
              </a:rPr>
              <a:t>23</a:t>
            </a:fld>
            <a:endParaRPr lang="zh-CN" altLang="en-US" dirty="0">
              <a:latin typeface="Times New Roman" panose="02020603050405020304" pitchFamily="18" charset="0"/>
              <a:cs typeface="Times New Roman" panose="02020603050405020304" pitchFamily="18" charset="0"/>
            </a:endParaRPr>
          </a:p>
        </p:txBody>
      </p:sp>
      <p:pic>
        <p:nvPicPr>
          <p:cNvPr id="4" name="Picture 11"/>
          <p:cNvPicPr>
            <a:picLocks noChangeAspect="1" noChangeArrowheads="1"/>
          </p:cNvPicPr>
          <p:nvPr/>
        </p:nvPicPr>
        <p:blipFill>
          <a:blip r:embed="rId4">
            <a:extLst>
              <a:ext uri="{28A0092B-C50C-407E-A947-70E740481C1C}">
                <a14:useLocalDpi xmlns:a14="http://schemas.microsoft.com/office/drawing/2010/main" val="0"/>
              </a:ext>
            </a:extLst>
          </a:blip>
          <a:srcRect b="50038"/>
          <a:stretch>
            <a:fillRect/>
          </a:stretch>
        </p:blipFill>
        <p:spPr>
          <a:xfrm>
            <a:off x="971600" y="1124744"/>
            <a:ext cx="6912768" cy="3062287"/>
          </a:xfrm>
          <a:prstGeom prst="rect">
            <a:avLst/>
          </a:prstGeom>
          <a:noFill/>
        </p:spPr>
      </p:pic>
      <p:sp>
        <p:nvSpPr>
          <p:cNvPr id="5" name="Text Box 12"/>
          <p:cNvSpPr txBox="1">
            <a:spLocks noChangeArrowheads="1"/>
          </p:cNvSpPr>
          <p:nvPr/>
        </p:nvSpPr>
        <p:spPr bwMode="auto">
          <a:xfrm>
            <a:off x="395536" y="4293096"/>
            <a:ext cx="8424936" cy="830997"/>
          </a:xfrm>
          <a:prstGeom prst="rect">
            <a:avLst/>
          </a:prstGeom>
          <a:solidFill>
            <a:srgbClr val="FFFF66"/>
          </a:solidFill>
          <a:ln w="9525">
            <a:noFill/>
            <a:miter lim="800000"/>
          </a:ln>
          <a:effectLst/>
        </p:spPr>
        <p:txBody>
          <a:bodyPr wrap="square">
            <a:spAutoFit/>
          </a:bodyPr>
          <a:lstStyle/>
          <a:p>
            <a:pPr marL="0" lvl="1" eaLnBrk="1" hangingPunct="1"/>
            <a:r>
              <a:rPr kumimoji="1"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突变结模型：电荷完全集中在空间电荷区</a:t>
            </a:r>
            <a:r>
              <a:rPr kumimoji="1"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边界出现突变</a:t>
            </a:r>
            <a:r>
              <a:rPr kumimoji="1"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并近似认为杂质完全电离</a:t>
            </a:r>
          </a:p>
        </p:txBody>
      </p:sp>
      <p:sp>
        <p:nvSpPr>
          <p:cNvPr id="6" name="矩形 5"/>
          <p:cNvSpPr/>
          <p:nvPr/>
        </p:nvSpPr>
        <p:spPr>
          <a:xfrm>
            <a:off x="172619" y="5192524"/>
            <a:ext cx="4032448" cy="954107"/>
          </a:xfrm>
          <a:prstGeom prst="rect">
            <a:avLst/>
          </a:prstGeom>
        </p:spPr>
        <p:txBody>
          <a:bodyPr wrap="square">
            <a:spAutoFit/>
          </a:bodyPr>
          <a:lstStyle/>
          <a:p>
            <a:pPr algn="ctr" eaLnBrk="1" hangingPunct="1"/>
            <a:r>
              <a:rPr lang="zh-CN" altLang="en-US" sz="2400" dirty="0">
                <a:solidFill>
                  <a:prstClr val="black"/>
                </a:solidFill>
                <a:ea typeface="微软雅黑" panose="020B0503020204020204" pitchFamily="34" charset="-122"/>
                <a:cs typeface="Times New Roman" panose="02020603050405020304" pitchFamily="18" charset="0"/>
              </a:rPr>
              <a:t>空间电荷区净电荷为</a:t>
            </a:r>
            <a:r>
              <a:rPr lang="en-US" altLang="zh-CN" b="0" dirty="0">
                <a:solidFill>
                  <a:prstClr val="black"/>
                </a:solidFill>
                <a:ea typeface="微软雅黑" panose="020B0503020204020204" pitchFamily="34" charset="-122"/>
                <a:cs typeface="Times New Roman" panose="02020603050405020304" pitchFamily="18" charset="0"/>
              </a:rPr>
              <a:t>0</a:t>
            </a:r>
          </a:p>
          <a:p>
            <a:pPr lvl="1" algn="ctr" eaLnBrk="1" hangingPunct="1"/>
            <a:r>
              <a:rPr lang="en-US" altLang="zh-CN" b="0" i="1" dirty="0" err="1">
                <a:solidFill>
                  <a:prstClr val="black"/>
                </a:solidFill>
                <a:ea typeface="微软雅黑" panose="020B0503020204020204" pitchFamily="34" charset="-122"/>
                <a:cs typeface="Times New Roman" panose="02020603050405020304" pitchFamily="18" charset="0"/>
              </a:rPr>
              <a:t>N</a:t>
            </a:r>
            <a:r>
              <a:rPr lang="en-US" altLang="zh-CN" b="0" i="1" baseline="-25000" dirty="0" err="1">
                <a:solidFill>
                  <a:prstClr val="black"/>
                </a:solidFill>
                <a:ea typeface="微软雅黑" panose="020B0503020204020204" pitchFamily="34" charset="-122"/>
                <a:cs typeface="Times New Roman" panose="02020603050405020304" pitchFamily="18" charset="0"/>
              </a:rPr>
              <a:t>a</a:t>
            </a:r>
            <a:r>
              <a:rPr lang="en-US" altLang="zh-CN" b="0" i="1" dirty="0" err="1">
                <a:solidFill>
                  <a:prstClr val="black"/>
                </a:solidFill>
                <a:ea typeface="微软雅黑" panose="020B0503020204020204" pitchFamily="34" charset="-122"/>
                <a:cs typeface="Times New Roman" panose="02020603050405020304" pitchFamily="18" charset="0"/>
              </a:rPr>
              <a:t>x</a:t>
            </a:r>
            <a:r>
              <a:rPr lang="en-US" altLang="zh-CN" b="0" i="1" baseline="-25000" dirty="0" err="1">
                <a:solidFill>
                  <a:prstClr val="black"/>
                </a:solidFill>
                <a:ea typeface="微软雅黑" panose="020B0503020204020204" pitchFamily="34" charset="-122"/>
                <a:cs typeface="Times New Roman" panose="02020603050405020304" pitchFamily="18" charset="0"/>
              </a:rPr>
              <a:t>p</a:t>
            </a:r>
            <a:r>
              <a:rPr lang="en-US" altLang="zh-CN" b="0" dirty="0">
                <a:solidFill>
                  <a:prstClr val="black"/>
                </a:solidFill>
                <a:ea typeface="微软雅黑" panose="020B0503020204020204" pitchFamily="34" charset="-122"/>
                <a:cs typeface="Times New Roman" panose="02020603050405020304" pitchFamily="18" charset="0"/>
              </a:rPr>
              <a:t>=</a:t>
            </a:r>
            <a:r>
              <a:rPr lang="en-US" altLang="zh-CN" b="0" i="1" dirty="0" err="1">
                <a:solidFill>
                  <a:prstClr val="black"/>
                </a:solidFill>
                <a:ea typeface="微软雅黑" panose="020B0503020204020204" pitchFamily="34" charset="-122"/>
                <a:cs typeface="Times New Roman" panose="02020603050405020304" pitchFamily="18" charset="0"/>
              </a:rPr>
              <a:t>N</a:t>
            </a:r>
            <a:r>
              <a:rPr lang="en-US" altLang="zh-CN" b="0" i="1" baseline="-25000" dirty="0" err="1">
                <a:solidFill>
                  <a:prstClr val="black"/>
                </a:solidFill>
                <a:ea typeface="微软雅黑" panose="020B0503020204020204" pitchFamily="34" charset="-122"/>
                <a:cs typeface="Times New Roman" panose="02020603050405020304" pitchFamily="18" charset="0"/>
              </a:rPr>
              <a:t>d</a:t>
            </a:r>
            <a:r>
              <a:rPr lang="en-US" altLang="zh-CN" b="0" i="1" baseline="-25000" dirty="0">
                <a:solidFill>
                  <a:prstClr val="black"/>
                </a:solidFill>
                <a:ea typeface="微软雅黑" panose="020B0503020204020204" pitchFamily="34" charset="-122"/>
                <a:cs typeface="Times New Roman" panose="02020603050405020304" pitchFamily="18" charset="0"/>
              </a:rPr>
              <a:t> </a:t>
            </a:r>
            <a:r>
              <a:rPr lang="en-US" altLang="zh-CN" b="0" i="1" dirty="0" err="1">
                <a:solidFill>
                  <a:prstClr val="black"/>
                </a:solidFill>
                <a:ea typeface="微软雅黑" panose="020B0503020204020204" pitchFamily="34" charset="-122"/>
                <a:cs typeface="Times New Roman" panose="02020603050405020304" pitchFamily="18" charset="0"/>
              </a:rPr>
              <a:t>x</a:t>
            </a:r>
            <a:r>
              <a:rPr lang="en-US" altLang="zh-CN" b="0" i="1" baseline="-25000" dirty="0" err="1">
                <a:solidFill>
                  <a:prstClr val="black"/>
                </a:solidFill>
                <a:ea typeface="微软雅黑" panose="020B0503020204020204" pitchFamily="34" charset="-122"/>
                <a:cs typeface="Times New Roman" panose="02020603050405020304" pitchFamily="18" charset="0"/>
              </a:rPr>
              <a:t>n</a:t>
            </a:r>
            <a:endParaRPr lang="zh-CN" altLang="en-US" b="0" dirty="0">
              <a:solidFill>
                <a:prstClr val="black"/>
              </a:solidFill>
              <a:ea typeface="微软雅黑" panose="020B0503020204020204" pitchFamily="34" charset="-122"/>
              <a:cs typeface="Times New Roman" panose="02020603050405020304" pitchFamily="18" charset="0"/>
            </a:endParaRPr>
          </a:p>
        </p:txBody>
      </p:sp>
      <p:sp>
        <p:nvSpPr>
          <p:cNvPr id="7" name="矩形 6"/>
          <p:cNvSpPr/>
          <p:nvPr/>
        </p:nvSpPr>
        <p:spPr>
          <a:xfrm>
            <a:off x="1187624" y="908720"/>
            <a:ext cx="1728192" cy="523220"/>
          </a:xfrm>
          <a:prstGeom prst="rect">
            <a:avLst/>
          </a:prstGeom>
          <a:noFill/>
        </p:spPr>
        <p:txBody>
          <a:bodyPr wrap="square">
            <a:spAutoFit/>
          </a:bodyPr>
          <a:lstStyle/>
          <a:p>
            <a:pPr eaLnBrk="1" hangingPunct="1"/>
            <a:r>
              <a:rPr lang="en-US" altLang="zh-CN" sz="2000" b="0" dirty="0">
                <a:solidFill>
                  <a:srgbClr val="0000FF"/>
                </a:solidFill>
                <a:ea typeface="微软雅黑" panose="020B0503020204020204" pitchFamily="34" charset="-122"/>
                <a:cs typeface="Times New Roman" panose="02020603050405020304" pitchFamily="18" charset="0"/>
              </a:rPr>
              <a:t>p</a:t>
            </a:r>
            <a:r>
              <a:rPr lang="zh-CN" altLang="en-US" sz="2000" b="0" dirty="0">
                <a:solidFill>
                  <a:srgbClr val="0000FF"/>
                </a:solidFill>
                <a:ea typeface="微软雅黑" panose="020B0503020204020204" pitchFamily="34" charset="-122"/>
                <a:cs typeface="Times New Roman" panose="02020603050405020304" pitchFamily="18" charset="0"/>
              </a:rPr>
              <a:t>侧结宽度</a:t>
            </a:r>
            <a:r>
              <a:rPr lang="en-US" altLang="zh-CN" b="0" i="1" dirty="0">
                <a:solidFill>
                  <a:srgbClr val="0000FF"/>
                </a:solidFill>
                <a:ea typeface="微软雅黑" panose="020B0503020204020204" pitchFamily="34" charset="-122"/>
                <a:cs typeface="Times New Roman" panose="02020603050405020304" pitchFamily="18" charset="0"/>
              </a:rPr>
              <a:t>x</a:t>
            </a:r>
            <a:r>
              <a:rPr lang="en-US" altLang="zh-CN" b="0" i="1" baseline="-25000" dirty="0">
                <a:solidFill>
                  <a:srgbClr val="0000FF"/>
                </a:solidFill>
                <a:ea typeface="微软雅黑" panose="020B0503020204020204" pitchFamily="34" charset="-122"/>
                <a:cs typeface="Times New Roman" panose="02020603050405020304" pitchFamily="18" charset="0"/>
              </a:rPr>
              <a:t>p</a:t>
            </a:r>
            <a:endParaRPr lang="zh-CN" altLang="en-US" b="0" dirty="0">
              <a:solidFill>
                <a:srgbClr val="0000FF"/>
              </a:solidFill>
              <a:ea typeface="微软雅黑" panose="020B0503020204020204" pitchFamily="34" charset="-122"/>
              <a:cs typeface="Times New Roman" panose="02020603050405020304" pitchFamily="18" charset="0"/>
            </a:endParaRPr>
          </a:p>
        </p:txBody>
      </p:sp>
      <p:sp>
        <p:nvSpPr>
          <p:cNvPr id="8" name="矩形 7"/>
          <p:cNvSpPr/>
          <p:nvPr/>
        </p:nvSpPr>
        <p:spPr>
          <a:xfrm>
            <a:off x="6372200" y="961564"/>
            <a:ext cx="2304256" cy="523220"/>
          </a:xfrm>
          <a:prstGeom prst="rect">
            <a:avLst/>
          </a:prstGeom>
          <a:noFill/>
        </p:spPr>
        <p:txBody>
          <a:bodyPr wrap="square">
            <a:spAutoFit/>
          </a:bodyPr>
          <a:lstStyle/>
          <a:p>
            <a:pPr eaLnBrk="1" hangingPunct="1"/>
            <a:r>
              <a:rPr lang="en-US" altLang="zh-CN" sz="2000" b="0" dirty="0">
                <a:solidFill>
                  <a:srgbClr val="FF0000"/>
                </a:solidFill>
                <a:ea typeface="微软雅黑" panose="020B0503020204020204" pitchFamily="34" charset="-122"/>
                <a:cs typeface="Times New Roman" panose="02020603050405020304" pitchFamily="18" charset="0"/>
              </a:rPr>
              <a:t>n</a:t>
            </a:r>
            <a:r>
              <a:rPr lang="zh-CN" altLang="en-US" sz="2000" b="0" dirty="0">
                <a:solidFill>
                  <a:srgbClr val="FF0000"/>
                </a:solidFill>
                <a:ea typeface="微软雅黑" panose="020B0503020204020204" pitchFamily="34" charset="-122"/>
                <a:cs typeface="Times New Roman" panose="02020603050405020304" pitchFamily="18" charset="0"/>
              </a:rPr>
              <a:t>侧结宽度</a:t>
            </a:r>
            <a:r>
              <a:rPr lang="en-US" altLang="zh-CN" b="0" i="1" dirty="0" err="1">
                <a:solidFill>
                  <a:srgbClr val="FF0000"/>
                </a:solidFill>
                <a:ea typeface="微软雅黑" panose="020B0503020204020204" pitchFamily="34" charset="-122"/>
                <a:cs typeface="Times New Roman" panose="02020603050405020304" pitchFamily="18" charset="0"/>
              </a:rPr>
              <a:t>x</a:t>
            </a:r>
            <a:r>
              <a:rPr lang="en-US" altLang="zh-CN" b="0" i="1" baseline="-25000" dirty="0" err="1">
                <a:solidFill>
                  <a:srgbClr val="FF0000"/>
                </a:solidFill>
                <a:ea typeface="微软雅黑" panose="020B0503020204020204" pitchFamily="34" charset="-122"/>
                <a:cs typeface="Times New Roman" panose="02020603050405020304" pitchFamily="18" charset="0"/>
              </a:rPr>
              <a:t>n</a:t>
            </a:r>
            <a:endParaRPr lang="zh-CN" altLang="en-US" b="0" dirty="0">
              <a:solidFill>
                <a:srgbClr val="FF0000"/>
              </a:solidFill>
              <a:ea typeface="微软雅黑" panose="020B0503020204020204" pitchFamily="34" charset="-122"/>
              <a:cs typeface="Times New Roman" panose="02020603050405020304" pitchFamily="18" charset="0"/>
            </a:endParaRPr>
          </a:p>
        </p:txBody>
      </p:sp>
      <p:cxnSp>
        <p:nvCxnSpPr>
          <p:cNvPr id="10" name="直线箭头连接符 9"/>
          <p:cNvCxnSpPr/>
          <p:nvPr/>
        </p:nvCxnSpPr>
        <p:spPr>
          <a:xfrm flipH="1">
            <a:off x="5580112" y="1484784"/>
            <a:ext cx="936104"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线箭头连接符 11"/>
          <p:cNvCxnSpPr/>
          <p:nvPr/>
        </p:nvCxnSpPr>
        <p:spPr>
          <a:xfrm>
            <a:off x="2483768" y="1412776"/>
            <a:ext cx="720080" cy="57606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4" name="Object 11"/>
          <p:cNvGraphicFramePr>
            <a:graphicFrameLocks noChangeAspect="1"/>
          </p:cNvGraphicFramePr>
          <p:nvPr/>
        </p:nvGraphicFramePr>
        <p:xfrm>
          <a:off x="4572000" y="5517232"/>
          <a:ext cx="1309649" cy="982731"/>
        </p:xfrm>
        <a:graphic>
          <a:graphicData uri="http://schemas.openxmlformats.org/presentationml/2006/ole">
            <mc:AlternateContent xmlns:mc="http://schemas.openxmlformats.org/markup-compatibility/2006">
              <mc:Choice xmlns:v="urn:schemas-microsoft-com:vml" Requires="v">
                <p:oleObj spid="_x0000_s10276" name="Equation" r:id="rId5" imgW="609600" imgH="457200" progId="Equation.DSMT4">
                  <p:embed/>
                </p:oleObj>
              </mc:Choice>
              <mc:Fallback>
                <p:oleObj name="Equation" r:id="rId5" imgW="609600" imgH="457200" progId="Equation.DSMT4">
                  <p:embed/>
                  <p:pic>
                    <p:nvPicPr>
                      <p:cNvPr id="0" name="图片 901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5517232"/>
                        <a:ext cx="1309649" cy="982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cxnSp>
        <p:nvCxnSpPr>
          <p:cNvPr id="15" name="直接箭头连接符 28"/>
          <p:cNvCxnSpPr/>
          <p:nvPr/>
        </p:nvCxnSpPr>
        <p:spPr>
          <a:xfrm>
            <a:off x="3563888" y="6093296"/>
            <a:ext cx="500066" cy="1588"/>
          </a:xfrm>
          <a:prstGeom prst="straightConnector1">
            <a:avLst/>
          </a:prstGeom>
          <a:ln w="444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940152" y="5733256"/>
            <a:ext cx="2646878" cy="461665"/>
          </a:xfrm>
          <a:prstGeom prst="rect">
            <a:avLst/>
          </a:prstGeom>
          <a:solidFill>
            <a:srgbClr val="FFFF66"/>
          </a:solidFill>
        </p:spPr>
        <p:txBody>
          <a:bodyPr wrap="none">
            <a:spAutoFit/>
          </a:bodyPr>
          <a:lstStyle/>
          <a:p>
            <a:pPr marL="0" lvl="1" eaLnBrk="1" hangingPunct="1"/>
            <a:r>
              <a:rPr kumimoji="1" lang="zh-CN" altLang="en-US" sz="2400" dirty="0">
                <a:solidFill>
                  <a:srgbClr val="0000FF"/>
                </a:solidFill>
                <a:ea typeface="微软雅黑" panose="020B0503020204020204" pitchFamily="34" charset="-122"/>
              </a:rPr>
              <a:t>与掺杂浓度成反比</a:t>
            </a:r>
          </a:p>
        </p:txBody>
      </p:sp>
      <p:sp>
        <p:nvSpPr>
          <p:cNvPr id="9" name="页脚占位符 8"/>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17" name="Rectangle 37"/>
          <p:cNvSpPr>
            <a:spLocks noChangeArrowheads="1"/>
          </p:cNvSpPr>
          <p:nvPr/>
        </p:nvSpPr>
        <p:spPr bwMode="auto">
          <a:xfrm flipV="1">
            <a:off x="172619" y="83683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8788" y="3826098"/>
            <a:ext cx="440055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2"/>
          <p:cNvSpPr>
            <a:spLocks noGrp="1" noRot="1" noChangeArrowheads="1"/>
          </p:cNvSpPr>
          <p:nvPr>
            <p:ph type="title" idx="4294967295"/>
          </p:nvPr>
        </p:nvSpPr>
        <p:spPr bwMode="auto">
          <a:xfrm>
            <a:off x="1140199" y="16098"/>
            <a:ext cx="6950075"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PN结中的空间电荷区</a:t>
            </a:r>
            <a:r>
              <a:rPr lang="en-US" altLang="zh-CN"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a:t>
            </a: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少子的漂移</a:t>
            </a:r>
          </a:p>
        </p:txBody>
      </p:sp>
      <p:pic>
        <p:nvPicPr>
          <p:cNvPr id="3994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052736"/>
            <a:ext cx="2952750" cy="227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2342" name="Group 6"/>
          <p:cNvGrpSpPr/>
          <p:nvPr/>
        </p:nvGrpSpPr>
        <p:grpSpPr bwMode="auto">
          <a:xfrm>
            <a:off x="684213" y="3141886"/>
            <a:ext cx="3671887" cy="3238500"/>
            <a:chOff x="431" y="2115"/>
            <a:chExt cx="2313" cy="2040"/>
          </a:xfrm>
        </p:grpSpPr>
        <p:sp>
          <p:nvSpPr>
            <p:cNvPr id="39959" name="Line 7"/>
            <p:cNvSpPr>
              <a:spLocks noChangeShapeType="1"/>
            </p:cNvSpPr>
            <p:nvPr/>
          </p:nvSpPr>
          <p:spPr bwMode="auto">
            <a:xfrm>
              <a:off x="1247" y="2568"/>
              <a:ext cx="0" cy="1587"/>
            </a:xfrm>
            <a:prstGeom prst="line">
              <a:avLst/>
            </a:prstGeom>
            <a:noFill/>
            <a:ln w="38100">
              <a:solidFill>
                <a:srgbClr val="008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a typeface="微软雅黑" panose="020B0503020204020204" pitchFamily="34" charset="-122"/>
              </a:endParaRPr>
            </a:p>
          </p:txBody>
        </p:sp>
        <p:sp>
          <p:nvSpPr>
            <p:cNvPr id="39960" name="Line 8"/>
            <p:cNvSpPr>
              <a:spLocks noChangeShapeType="1"/>
            </p:cNvSpPr>
            <p:nvPr/>
          </p:nvSpPr>
          <p:spPr bwMode="auto">
            <a:xfrm>
              <a:off x="1973" y="2523"/>
              <a:ext cx="0" cy="1587"/>
            </a:xfrm>
            <a:prstGeom prst="line">
              <a:avLst/>
            </a:prstGeom>
            <a:noFill/>
            <a:ln w="38100">
              <a:solidFill>
                <a:srgbClr val="008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a typeface="微软雅黑" panose="020B0503020204020204" pitchFamily="34" charset="-122"/>
              </a:endParaRPr>
            </a:p>
          </p:txBody>
        </p:sp>
        <p:sp>
          <p:nvSpPr>
            <p:cNvPr id="39961" name="Line 9"/>
            <p:cNvSpPr>
              <a:spLocks noChangeShapeType="1"/>
            </p:cNvSpPr>
            <p:nvPr/>
          </p:nvSpPr>
          <p:spPr bwMode="auto">
            <a:xfrm flipH="1" flipV="1">
              <a:off x="431" y="2160"/>
              <a:ext cx="771" cy="408"/>
            </a:xfrm>
            <a:prstGeom prst="line">
              <a:avLst/>
            </a:prstGeom>
            <a:noFill/>
            <a:ln w="38100">
              <a:solidFill>
                <a:srgbClr val="008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a typeface="微软雅黑" panose="020B0503020204020204" pitchFamily="34" charset="-122"/>
              </a:endParaRPr>
            </a:p>
          </p:txBody>
        </p:sp>
        <p:sp>
          <p:nvSpPr>
            <p:cNvPr id="39962" name="Line 10"/>
            <p:cNvSpPr>
              <a:spLocks noChangeShapeType="1"/>
            </p:cNvSpPr>
            <p:nvPr/>
          </p:nvSpPr>
          <p:spPr bwMode="auto">
            <a:xfrm flipV="1">
              <a:off x="1973" y="2115"/>
              <a:ext cx="771" cy="408"/>
            </a:xfrm>
            <a:prstGeom prst="line">
              <a:avLst/>
            </a:prstGeom>
            <a:noFill/>
            <a:ln w="38100">
              <a:solidFill>
                <a:srgbClr val="008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a typeface="微软雅黑" panose="020B0503020204020204" pitchFamily="34" charset="-122"/>
              </a:endParaRPr>
            </a:p>
          </p:txBody>
        </p:sp>
      </p:grpSp>
      <p:sp>
        <p:nvSpPr>
          <p:cNvPr id="142347" name="Text Box 11"/>
          <p:cNvSpPr txBox="1">
            <a:spLocks noChangeArrowheads="1"/>
          </p:cNvSpPr>
          <p:nvPr/>
        </p:nvSpPr>
        <p:spPr bwMode="auto">
          <a:xfrm>
            <a:off x="4140200" y="2244948"/>
            <a:ext cx="3097213" cy="8953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a:solidFill>
                  <a:srgbClr val="000000"/>
                </a:solidFill>
                <a:ea typeface="微软雅黑" panose="020B0503020204020204" pitchFamily="34" charset="-122"/>
              </a:rPr>
              <a:t>能带弯曲处即</a:t>
            </a:r>
            <a:r>
              <a:rPr lang="en-US" altLang="zh-CN" sz="2600">
                <a:solidFill>
                  <a:srgbClr val="000000"/>
                </a:solidFill>
                <a:ea typeface="微软雅黑" panose="020B0503020204020204" pitchFamily="34" charset="-122"/>
              </a:rPr>
              <a:t>PN</a:t>
            </a:r>
            <a:r>
              <a:rPr lang="zh-CN" altLang="en-US" sz="2600">
                <a:solidFill>
                  <a:srgbClr val="000000"/>
                </a:solidFill>
                <a:ea typeface="微软雅黑" panose="020B0503020204020204" pitchFamily="34" charset="-122"/>
              </a:rPr>
              <a:t>结的空间电荷区</a:t>
            </a:r>
          </a:p>
        </p:txBody>
      </p:sp>
      <p:sp>
        <p:nvSpPr>
          <p:cNvPr id="39944" name="Text Box 12"/>
          <p:cNvSpPr txBox="1">
            <a:spLocks noChangeArrowheads="1"/>
          </p:cNvSpPr>
          <p:nvPr/>
        </p:nvSpPr>
        <p:spPr bwMode="auto">
          <a:xfrm>
            <a:off x="4211638" y="1268636"/>
            <a:ext cx="4608512"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rgbClr val="663300"/>
                </a:solidFill>
                <a:ea typeface="微软雅黑" panose="020B0503020204020204" pitchFamily="34" charset="-122"/>
              </a:rPr>
              <a:t>载流子扩散之后，形成空间电荷区，电荷区宽度微米量级</a:t>
            </a:r>
          </a:p>
        </p:txBody>
      </p:sp>
      <p:grpSp>
        <p:nvGrpSpPr>
          <p:cNvPr id="142349" name="Group 13"/>
          <p:cNvGrpSpPr/>
          <p:nvPr/>
        </p:nvGrpSpPr>
        <p:grpSpPr bwMode="auto">
          <a:xfrm>
            <a:off x="2411413" y="4292823"/>
            <a:ext cx="1944687" cy="865188"/>
            <a:chOff x="1519" y="2840"/>
            <a:chExt cx="1225" cy="545"/>
          </a:xfrm>
        </p:grpSpPr>
        <p:sp>
          <p:nvSpPr>
            <p:cNvPr id="39957" name="Oval 14"/>
            <p:cNvSpPr>
              <a:spLocks noChangeArrowheads="1"/>
            </p:cNvSpPr>
            <p:nvPr/>
          </p:nvSpPr>
          <p:spPr bwMode="auto">
            <a:xfrm>
              <a:off x="1927" y="3067"/>
              <a:ext cx="817" cy="318"/>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solidFill>
                  <a:srgbClr val="000000"/>
                </a:solidFill>
                <a:ea typeface="微软雅黑" panose="020B0503020204020204" pitchFamily="34" charset="-122"/>
              </a:endParaRPr>
            </a:p>
          </p:txBody>
        </p:sp>
        <p:sp>
          <p:nvSpPr>
            <p:cNvPr id="39958" name="Line 15"/>
            <p:cNvSpPr>
              <a:spLocks noChangeShapeType="1"/>
            </p:cNvSpPr>
            <p:nvPr/>
          </p:nvSpPr>
          <p:spPr bwMode="auto">
            <a:xfrm flipH="1" flipV="1">
              <a:off x="1519" y="2840"/>
              <a:ext cx="408" cy="318"/>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a typeface="微软雅黑" panose="020B0503020204020204" pitchFamily="34" charset="-122"/>
              </a:endParaRPr>
            </a:p>
          </p:txBody>
        </p:sp>
      </p:grpSp>
      <p:grpSp>
        <p:nvGrpSpPr>
          <p:cNvPr id="142352" name="Group 16"/>
          <p:cNvGrpSpPr/>
          <p:nvPr/>
        </p:nvGrpSpPr>
        <p:grpSpPr bwMode="auto">
          <a:xfrm>
            <a:off x="701675" y="5102448"/>
            <a:ext cx="1871663" cy="649288"/>
            <a:chOff x="340" y="3430"/>
            <a:chExt cx="1179" cy="409"/>
          </a:xfrm>
        </p:grpSpPr>
        <p:sp>
          <p:nvSpPr>
            <p:cNvPr id="39955" name="Oval 17"/>
            <p:cNvSpPr>
              <a:spLocks noChangeArrowheads="1"/>
            </p:cNvSpPr>
            <p:nvPr/>
          </p:nvSpPr>
          <p:spPr bwMode="auto">
            <a:xfrm>
              <a:off x="340" y="3430"/>
              <a:ext cx="817" cy="318"/>
            </a:xfrm>
            <a:prstGeom prst="ellipse">
              <a:avLst/>
            </a:prstGeom>
            <a:noFill/>
            <a:ln w="38100">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solidFill>
                  <a:srgbClr val="000000"/>
                </a:solidFill>
                <a:ea typeface="微软雅黑" panose="020B0503020204020204" pitchFamily="34" charset="-122"/>
              </a:endParaRPr>
            </a:p>
          </p:txBody>
        </p:sp>
        <p:sp>
          <p:nvSpPr>
            <p:cNvPr id="39956" name="Line 18"/>
            <p:cNvSpPr>
              <a:spLocks noChangeShapeType="1"/>
            </p:cNvSpPr>
            <p:nvPr/>
          </p:nvSpPr>
          <p:spPr bwMode="auto">
            <a:xfrm>
              <a:off x="1156" y="3612"/>
              <a:ext cx="363" cy="227"/>
            </a:xfrm>
            <a:prstGeom prst="line">
              <a:avLst/>
            </a:prstGeom>
            <a:noFill/>
            <a:ln w="28575">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a typeface="微软雅黑" panose="020B0503020204020204" pitchFamily="34" charset="-122"/>
              </a:endParaRPr>
            </a:p>
          </p:txBody>
        </p:sp>
      </p:grpSp>
      <p:grpSp>
        <p:nvGrpSpPr>
          <p:cNvPr id="142355" name="Group 19"/>
          <p:cNvGrpSpPr/>
          <p:nvPr/>
        </p:nvGrpSpPr>
        <p:grpSpPr bwMode="auto">
          <a:xfrm>
            <a:off x="1908175" y="3357786"/>
            <a:ext cx="1179513" cy="576262"/>
            <a:chOff x="1202" y="2251"/>
            <a:chExt cx="743" cy="363"/>
          </a:xfrm>
        </p:grpSpPr>
        <p:sp>
          <p:nvSpPr>
            <p:cNvPr id="39953" name="Text Box 20"/>
            <p:cNvSpPr txBox="1">
              <a:spLocks noChangeArrowheads="1"/>
            </p:cNvSpPr>
            <p:nvPr/>
          </p:nvSpPr>
          <p:spPr bwMode="auto">
            <a:xfrm>
              <a:off x="1202" y="2251"/>
              <a:ext cx="7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a:solidFill>
                    <a:srgbClr val="660066"/>
                  </a:solidFill>
                  <a:ea typeface="微软雅黑" panose="020B0503020204020204" pitchFamily="34" charset="-122"/>
                </a:rPr>
                <a:t>自建场</a:t>
              </a:r>
            </a:p>
          </p:txBody>
        </p:sp>
        <p:sp>
          <p:nvSpPr>
            <p:cNvPr id="39954" name="Line 21"/>
            <p:cNvSpPr>
              <a:spLocks noChangeShapeType="1"/>
            </p:cNvSpPr>
            <p:nvPr/>
          </p:nvSpPr>
          <p:spPr bwMode="auto">
            <a:xfrm flipH="1">
              <a:off x="1247" y="2614"/>
              <a:ext cx="680" cy="0"/>
            </a:xfrm>
            <a:prstGeom prst="line">
              <a:avLst/>
            </a:prstGeom>
            <a:noFill/>
            <a:ln w="7620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a typeface="微软雅黑" panose="020B0503020204020204" pitchFamily="34" charset="-122"/>
              </a:endParaRPr>
            </a:p>
          </p:txBody>
        </p:sp>
      </p:grpSp>
      <p:sp>
        <p:nvSpPr>
          <p:cNvPr id="142358" name="Text Box 22"/>
          <p:cNvSpPr txBox="1">
            <a:spLocks noChangeArrowheads="1"/>
          </p:cNvSpPr>
          <p:nvPr/>
        </p:nvSpPr>
        <p:spPr bwMode="auto">
          <a:xfrm>
            <a:off x="5148263" y="5207818"/>
            <a:ext cx="3916362"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rgbClr val="CC0000"/>
                </a:solidFill>
                <a:ea typeface="微软雅黑" panose="020B0503020204020204" pitchFamily="34" charset="-122"/>
              </a:rPr>
              <a:t>平衡</a:t>
            </a:r>
            <a:r>
              <a:rPr lang="en-US" altLang="zh-CN" sz="2600" dirty="0">
                <a:solidFill>
                  <a:srgbClr val="CC0000"/>
                </a:solidFill>
                <a:ea typeface="微软雅黑" panose="020B0503020204020204" pitchFamily="34" charset="-122"/>
              </a:rPr>
              <a:t>PN</a:t>
            </a:r>
            <a:r>
              <a:rPr lang="zh-CN" altLang="en-US" sz="2600" dirty="0">
                <a:solidFill>
                  <a:srgbClr val="CC0000"/>
                </a:solidFill>
                <a:ea typeface="微软雅黑" panose="020B0503020204020204" pitchFamily="34" charset="-122"/>
              </a:rPr>
              <a:t>结中，载流子的</a:t>
            </a:r>
          </a:p>
          <a:p>
            <a:pPr eaLnBrk="1" hangingPunct="1"/>
            <a:r>
              <a:rPr lang="zh-CN" altLang="en-US" sz="2600" dirty="0">
                <a:solidFill>
                  <a:srgbClr val="CC0000"/>
                </a:solidFill>
                <a:ea typeface="微软雅黑" panose="020B0503020204020204" pitchFamily="34" charset="-122"/>
              </a:rPr>
              <a:t>扩散和漂移运动相对平衡 </a:t>
            </a:r>
          </a:p>
        </p:txBody>
      </p:sp>
      <p:sp>
        <p:nvSpPr>
          <p:cNvPr id="142359" name="Text Box 23"/>
          <p:cNvSpPr txBox="1">
            <a:spLocks noChangeArrowheads="1"/>
          </p:cNvSpPr>
          <p:nvPr/>
        </p:nvSpPr>
        <p:spPr bwMode="auto">
          <a:xfrm>
            <a:off x="4787900" y="3213323"/>
            <a:ext cx="415925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a:solidFill>
                  <a:srgbClr val="000000"/>
                </a:solidFill>
                <a:ea typeface="微软雅黑" panose="020B0503020204020204" pitchFamily="34" charset="-122"/>
              </a:rPr>
              <a:t>空间电荷区对</a:t>
            </a:r>
            <a:r>
              <a:rPr lang="en-US" altLang="zh-CN" sz="2600">
                <a:solidFill>
                  <a:srgbClr val="000000"/>
                </a:solidFill>
                <a:ea typeface="微软雅黑" panose="020B0503020204020204" pitchFamily="34" charset="-122"/>
              </a:rPr>
              <a:t>N</a:t>
            </a:r>
            <a:r>
              <a:rPr lang="zh-CN" altLang="en-US" sz="2600">
                <a:solidFill>
                  <a:srgbClr val="000000"/>
                </a:solidFill>
                <a:ea typeface="微软雅黑" panose="020B0503020204020204" pitchFamily="34" charset="-122"/>
              </a:rPr>
              <a:t>区电子和</a:t>
            </a:r>
          </a:p>
          <a:p>
            <a:pPr eaLnBrk="1" hangingPunct="1"/>
            <a:r>
              <a:rPr lang="en-US" altLang="zh-CN" sz="2600">
                <a:solidFill>
                  <a:srgbClr val="000000"/>
                </a:solidFill>
                <a:ea typeface="微软雅黑" panose="020B0503020204020204" pitchFamily="34" charset="-122"/>
              </a:rPr>
              <a:t>P</a:t>
            </a:r>
            <a:r>
              <a:rPr lang="zh-CN" altLang="en-US" sz="2600">
                <a:solidFill>
                  <a:srgbClr val="000000"/>
                </a:solidFill>
                <a:ea typeface="微软雅黑" panose="020B0503020204020204" pitchFamily="34" charset="-122"/>
              </a:rPr>
              <a:t>区空穴均形成扩散势垒，势垒高度：</a:t>
            </a:r>
          </a:p>
        </p:txBody>
      </p:sp>
      <p:graphicFrame>
        <p:nvGraphicFramePr>
          <p:cNvPr id="142360" name="Object 24"/>
          <p:cNvGraphicFramePr>
            <a:graphicFrameLocks noChangeAspect="1"/>
          </p:cNvGraphicFramePr>
          <p:nvPr>
            <p:extLst>
              <p:ext uri="{D42A27DB-BD31-4B8C-83A1-F6EECF244321}">
                <p14:modId xmlns:p14="http://schemas.microsoft.com/office/powerpoint/2010/main" val="914927030"/>
              </p:ext>
            </p:extLst>
          </p:nvPr>
        </p:nvGraphicFramePr>
        <p:xfrm>
          <a:off x="5357813" y="4513263"/>
          <a:ext cx="3168650" cy="608012"/>
        </p:xfrm>
        <a:graphic>
          <a:graphicData uri="http://schemas.openxmlformats.org/presentationml/2006/ole">
            <mc:AlternateContent xmlns:mc="http://schemas.openxmlformats.org/markup-compatibility/2006">
              <mc:Choice xmlns:v="urn:schemas-microsoft-com:vml" Requires="v">
                <p:oleObj spid="_x0000_s15397" name="Equation" r:id="rId6" imgW="1320480" imgH="253800" progId="Equation.DSMT4">
                  <p:embed/>
                </p:oleObj>
              </mc:Choice>
              <mc:Fallback>
                <p:oleObj name="Equation" r:id="rId6" imgW="1320480" imgH="253800" progId="Equation.DSMT4">
                  <p:embed/>
                  <p:pic>
                    <p:nvPicPr>
                      <p:cNvPr id="0" name="图片 97316"/>
                      <p:cNvPicPr>
                        <a:picLocks noChangeAspect="1" noChangeArrowheads="1"/>
                      </p:cNvPicPr>
                      <p:nvPr/>
                    </p:nvPicPr>
                    <p:blipFill>
                      <a:blip r:embed="rId7"/>
                      <a:srcRect/>
                      <a:stretch>
                        <a:fillRect/>
                      </a:stretch>
                    </p:blipFill>
                    <p:spPr bwMode="auto">
                      <a:xfrm>
                        <a:off x="5357813" y="4513263"/>
                        <a:ext cx="3168650"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24</a:t>
            </a:fld>
            <a:endParaRPr lang="zh-CN" altLang="en-US"/>
          </a:p>
        </p:txBody>
      </p:sp>
      <p:sp>
        <p:nvSpPr>
          <p:cNvPr id="29" name="Rectangle 37"/>
          <p:cNvSpPr>
            <a:spLocks noChangeArrowheads="1"/>
          </p:cNvSpPr>
          <p:nvPr/>
        </p:nvSpPr>
        <p:spPr bwMode="auto">
          <a:xfrm flipV="1">
            <a:off x="172619" y="86585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grpSp>
        <p:nvGrpSpPr>
          <p:cNvPr id="7" name="组合 6"/>
          <p:cNvGrpSpPr/>
          <p:nvPr/>
        </p:nvGrpSpPr>
        <p:grpSpPr>
          <a:xfrm>
            <a:off x="977586" y="4098717"/>
            <a:ext cx="2331831" cy="2608247"/>
            <a:chOff x="977586" y="4098717"/>
            <a:chExt cx="2331831" cy="2608247"/>
          </a:xfrm>
        </p:grpSpPr>
        <p:sp>
          <p:nvSpPr>
            <p:cNvPr id="28" name="Text Box 25"/>
            <p:cNvSpPr txBox="1">
              <a:spLocks noChangeArrowheads="1"/>
            </p:cNvSpPr>
            <p:nvPr/>
          </p:nvSpPr>
          <p:spPr bwMode="auto">
            <a:xfrm>
              <a:off x="1729309" y="6306854"/>
              <a:ext cx="1580108" cy="400110"/>
            </a:xfrm>
            <a:prstGeom prst="rect">
              <a:avLst/>
            </a:prstGeom>
            <a:noFill/>
            <a:ln>
              <a:noFill/>
            </a:ln>
            <a:effec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CC0099"/>
                  </a:solidFill>
                  <a:effectLst/>
                  <a:uLnTx/>
                  <a:uFillTx/>
                  <a:latin typeface="Times New Roman" panose="02020603050405020304" pitchFamily="18" charset="0"/>
                  <a:ea typeface="微软雅黑" panose="020B0503020204020204" pitchFamily="34" charset="-122"/>
                  <a:cs typeface="+mn-cs"/>
                </a:rPr>
                <a:t> </a:t>
              </a:r>
              <a:r>
                <a:rPr kumimoji="0" lang="zh-CN" altLang="en-US" sz="2000" b="1" i="0" u="none" strike="noStrike" kern="1200" cap="none" spc="0" normalizeH="0" baseline="0" noProof="0" dirty="0">
                  <a:ln>
                    <a:noFill/>
                  </a:ln>
                  <a:solidFill>
                    <a:srgbClr val="CC0099"/>
                  </a:solidFill>
                  <a:effectLst/>
                  <a:uLnTx/>
                  <a:uFillTx/>
                  <a:latin typeface="Times New Roman" panose="02020603050405020304" pitchFamily="18" charset="0"/>
                  <a:ea typeface="微软雅黑" panose="020B0503020204020204" pitchFamily="34" charset="-122"/>
                  <a:cs typeface="+mn-cs"/>
                </a:rPr>
                <a:t>少子的漂移  </a:t>
              </a:r>
            </a:p>
          </p:txBody>
        </p:sp>
        <p:sp>
          <p:nvSpPr>
            <p:cNvPr id="30" name="Line 15"/>
            <p:cNvSpPr>
              <a:spLocks noChangeShapeType="1"/>
            </p:cNvSpPr>
            <p:nvPr/>
          </p:nvSpPr>
          <p:spPr bwMode="auto">
            <a:xfrm>
              <a:off x="1908175" y="4098717"/>
              <a:ext cx="479426" cy="355823"/>
            </a:xfrm>
            <a:prstGeom prst="line">
              <a:avLst/>
            </a:prstGeom>
            <a:noFill/>
            <a:ln w="28575">
              <a:solidFill>
                <a:srgbClr val="0000FF"/>
              </a:solidFill>
              <a:prstDash val="sys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a typeface="微软雅黑" panose="020B0503020204020204" pitchFamily="34" charset="-122"/>
              </a:endParaRPr>
            </a:p>
          </p:txBody>
        </p:sp>
        <p:sp>
          <p:nvSpPr>
            <p:cNvPr id="31" name="Line 15"/>
            <p:cNvSpPr>
              <a:spLocks noChangeShapeType="1"/>
            </p:cNvSpPr>
            <p:nvPr/>
          </p:nvSpPr>
          <p:spPr bwMode="auto">
            <a:xfrm flipH="1" flipV="1">
              <a:off x="2664848" y="5776197"/>
              <a:ext cx="538999" cy="317446"/>
            </a:xfrm>
            <a:prstGeom prst="line">
              <a:avLst/>
            </a:prstGeom>
            <a:noFill/>
            <a:ln w="28575">
              <a:solidFill>
                <a:srgbClr val="C00000"/>
              </a:solidFill>
              <a:prstDash val="sys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a typeface="微软雅黑" panose="020B0503020204020204" pitchFamily="34" charset="-122"/>
              </a:endParaRPr>
            </a:p>
          </p:txBody>
        </p:sp>
        <p:grpSp>
          <p:nvGrpSpPr>
            <p:cNvPr id="4" name="组合 3"/>
            <p:cNvGrpSpPr/>
            <p:nvPr/>
          </p:nvGrpSpPr>
          <p:grpSpPr>
            <a:xfrm>
              <a:off x="977586" y="6356350"/>
              <a:ext cx="765731" cy="271464"/>
              <a:chOff x="493901" y="6108923"/>
              <a:chExt cx="765731" cy="271464"/>
            </a:xfrm>
          </p:grpSpPr>
          <p:sp>
            <p:nvSpPr>
              <p:cNvPr id="32" name="Line 15"/>
              <p:cNvSpPr>
                <a:spLocks noChangeShapeType="1"/>
              </p:cNvSpPr>
              <p:nvPr/>
            </p:nvSpPr>
            <p:spPr bwMode="auto">
              <a:xfrm flipV="1">
                <a:off x="565911" y="6108923"/>
                <a:ext cx="693721" cy="0"/>
              </a:xfrm>
              <a:prstGeom prst="line">
                <a:avLst/>
              </a:prstGeom>
              <a:noFill/>
              <a:ln w="28575">
                <a:solidFill>
                  <a:srgbClr val="0000FF"/>
                </a:solidFill>
                <a:prstDash val="sys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a typeface="微软雅黑" panose="020B0503020204020204" pitchFamily="34" charset="-122"/>
                </a:endParaRPr>
              </a:p>
            </p:txBody>
          </p:sp>
          <p:sp>
            <p:nvSpPr>
              <p:cNvPr id="33" name="Line 15"/>
              <p:cNvSpPr>
                <a:spLocks noChangeShapeType="1"/>
              </p:cNvSpPr>
              <p:nvPr/>
            </p:nvSpPr>
            <p:spPr bwMode="auto">
              <a:xfrm flipH="1" flipV="1">
                <a:off x="493901" y="6380387"/>
                <a:ext cx="693722" cy="0"/>
              </a:xfrm>
              <a:prstGeom prst="line">
                <a:avLst/>
              </a:prstGeom>
              <a:noFill/>
              <a:ln w="28575">
                <a:solidFill>
                  <a:srgbClr val="C00000"/>
                </a:solidFill>
                <a:prstDash val="sys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a typeface="微软雅黑" panose="020B0503020204020204"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2342"/>
                                        </p:tgtEl>
                                        <p:attrNameLst>
                                          <p:attrName>style.visibility</p:attrName>
                                        </p:attrNameLst>
                                      </p:cBhvr>
                                      <p:to>
                                        <p:strVal val="visible"/>
                                      </p:to>
                                    </p:set>
                                    <p:animEffect transition="in" filter="dissolve">
                                      <p:cBhvr>
                                        <p:cTn id="7" dur="500"/>
                                        <p:tgtEl>
                                          <p:spTgt spid="14234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2347"/>
                                        </p:tgtEl>
                                        <p:attrNameLst>
                                          <p:attrName>style.visibility</p:attrName>
                                        </p:attrNameLst>
                                      </p:cBhvr>
                                      <p:to>
                                        <p:strVal val="visible"/>
                                      </p:to>
                                    </p:set>
                                    <p:animEffect transition="in" filter="dissolve">
                                      <p:cBhvr>
                                        <p:cTn id="12" dur="500"/>
                                        <p:tgtEl>
                                          <p:spTgt spid="14234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142355"/>
                                        </p:tgtEl>
                                        <p:attrNameLst>
                                          <p:attrName>style.visibility</p:attrName>
                                        </p:attrNameLst>
                                      </p:cBhvr>
                                      <p:to>
                                        <p:strVal val="visible"/>
                                      </p:to>
                                    </p:set>
                                    <p:animEffect transition="in" filter="slide(fromRight)">
                                      <p:cBhvr>
                                        <p:cTn id="17" dur="500"/>
                                        <p:tgtEl>
                                          <p:spTgt spid="1423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2358"/>
                                        </p:tgtEl>
                                        <p:attrNameLst>
                                          <p:attrName>style.visibility</p:attrName>
                                        </p:attrNameLst>
                                      </p:cBhvr>
                                      <p:to>
                                        <p:strVal val="visible"/>
                                      </p:to>
                                    </p:set>
                                    <p:animEffect transition="in" filter="dissolve">
                                      <p:cBhvr>
                                        <p:cTn id="27" dur="500"/>
                                        <p:tgtEl>
                                          <p:spTgt spid="142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7" grpId="0" animBg="1"/>
      <p:bldP spid="14235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434" name="Group 2"/>
          <p:cNvGrpSpPr/>
          <p:nvPr/>
        </p:nvGrpSpPr>
        <p:grpSpPr bwMode="auto">
          <a:xfrm>
            <a:off x="2051050" y="5178425"/>
            <a:ext cx="6551613" cy="1130300"/>
            <a:chOff x="1292" y="3262"/>
            <a:chExt cx="4127" cy="712"/>
          </a:xfrm>
        </p:grpSpPr>
        <p:pic>
          <p:nvPicPr>
            <p:cNvPr id="430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 y="3262"/>
              <a:ext cx="4127"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6" name="Rectangle 4"/>
            <p:cNvSpPr>
              <a:spLocks noChangeArrowheads="1"/>
            </p:cNvSpPr>
            <p:nvPr/>
          </p:nvSpPr>
          <p:spPr bwMode="auto">
            <a:xfrm>
              <a:off x="2245" y="3748"/>
              <a:ext cx="2948" cy="226"/>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grpSp>
      <p:sp>
        <p:nvSpPr>
          <p:cNvPr id="43012" name="Rectangle 2"/>
          <p:cNvSpPr>
            <a:spLocks noRot="1" noChangeArrowheads="1"/>
          </p:cNvSpPr>
          <p:nvPr/>
        </p:nvSpPr>
        <p:spPr bwMode="auto">
          <a:xfrm>
            <a:off x="1547813" y="333375"/>
            <a:ext cx="18002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l" eaLnBrk="1" hangingPunct="1">
              <a:buClrTx/>
              <a:buSzTx/>
              <a:buFontTx/>
            </a:pPr>
            <a:r>
              <a:rPr lang="zh-CN" altLang="en-US" sz="3600" dirty="0">
                <a:solidFill>
                  <a:srgbClr val="660066"/>
                </a:solidFill>
                <a:effectLst>
                  <a:outerShdw blurRad="38100" dist="38100" dir="2700000" algn="tl">
                    <a:srgbClr val="C0C0C0"/>
                  </a:outerShdw>
                </a:effectLst>
                <a:ea typeface="微软雅黑" pitchFamily="34" charset="-122"/>
              </a:rPr>
              <a:t>PN结</a:t>
            </a:r>
          </a:p>
        </p:txBody>
      </p:sp>
      <p:pic>
        <p:nvPicPr>
          <p:cNvPr id="4301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166688"/>
            <a:ext cx="3203575"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2730500"/>
            <a:ext cx="8856662"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44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238" y="4603750"/>
            <a:ext cx="831691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6448" name="Group 16"/>
          <p:cNvGrpSpPr/>
          <p:nvPr/>
        </p:nvGrpSpPr>
        <p:grpSpPr bwMode="auto">
          <a:xfrm>
            <a:off x="1476375" y="4000500"/>
            <a:ext cx="1800225" cy="1012825"/>
            <a:chOff x="930" y="2520"/>
            <a:chExt cx="1134" cy="638"/>
          </a:xfrm>
        </p:grpSpPr>
        <p:sp>
          <p:nvSpPr>
            <p:cNvPr id="43019" name="Text Box 17"/>
            <p:cNvSpPr txBox="1">
              <a:spLocks noChangeArrowheads="1"/>
            </p:cNvSpPr>
            <p:nvPr/>
          </p:nvSpPr>
          <p:spPr bwMode="auto">
            <a:xfrm>
              <a:off x="1202" y="2520"/>
              <a:ext cx="602" cy="308"/>
            </a:xfrm>
            <a:prstGeom prst="rect">
              <a:avLst/>
            </a:prstGeom>
            <a:gradFill rotWithShape="1">
              <a:gsLst>
                <a:gs pos="0">
                  <a:srgbClr val="FFCCFF"/>
                </a:gs>
                <a:gs pos="50000">
                  <a:srgbClr val="FFFFFF"/>
                </a:gs>
                <a:gs pos="100000">
                  <a:srgbClr val="FF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ea typeface="微软雅黑" panose="020B0503020204020204" pitchFamily="34" charset="-122"/>
                  <a:cs typeface="Times New Roman" panose="02020603050405020304" pitchFamily="18" charset="0"/>
                </a:rPr>
                <a:t>PN</a:t>
              </a:r>
              <a:r>
                <a:rPr lang="zh-CN" altLang="en-US" sz="2600">
                  <a:ea typeface="微软雅黑" panose="020B0503020204020204" pitchFamily="34" charset="-122"/>
                  <a:cs typeface="Times New Roman" panose="02020603050405020304" pitchFamily="18" charset="0"/>
                </a:rPr>
                <a:t>结</a:t>
              </a:r>
            </a:p>
          </p:txBody>
        </p:sp>
        <p:sp>
          <p:nvSpPr>
            <p:cNvPr id="43020" name="Rectangle 18"/>
            <p:cNvSpPr>
              <a:spLocks noChangeArrowheads="1"/>
            </p:cNvSpPr>
            <p:nvPr/>
          </p:nvSpPr>
          <p:spPr bwMode="auto">
            <a:xfrm>
              <a:off x="930" y="2886"/>
              <a:ext cx="1134" cy="272"/>
            </a:xfrm>
            <a:prstGeom prst="rect">
              <a:avLst/>
            </a:prstGeom>
            <a:noFill/>
            <a:ln w="57150">
              <a:solidFill>
                <a:srgbClr val="CC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grpSp>
      <p:grpSp>
        <p:nvGrpSpPr>
          <p:cNvPr id="19" name="Group 10"/>
          <p:cNvGrpSpPr/>
          <p:nvPr/>
        </p:nvGrpSpPr>
        <p:grpSpPr bwMode="auto">
          <a:xfrm>
            <a:off x="6378577" y="520700"/>
            <a:ext cx="1498602" cy="485775"/>
            <a:chOff x="2204" y="629"/>
            <a:chExt cx="944" cy="306"/>
          </a:xfrm>
        </p:grpSpPr>
        <p:sp>
          <p:nvSpPr>
            <p:cNvPr id="20" name="Text Box 11"/>
            <p:cNvSpPr txBox="1">
              <a:spLocks noChangeArrowheads="1"/>
            </p:cNvSpPr>
            <p:nvPr/>
          </p:nvSpPr>
          <p:spPr bwMode="auto">
            <a:xfrm>
              <a:off x="2204" y="629"/>
              <a:ext cx="94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FF00"/>
                  </a:solidFill>
                  <a:effectLst/>
                  <a:uLnTx/>
                  <a:uFillTx/>
                  <a:ea typeface="微软雅黑" panose="020B0503020204020204" pitchFamily="34" charset="-122"/>
                  <a:cs typeface="Times New Roman" panose="02020603050405020304" pitchFamily="18" charset="0"/>
                </a:rPr>
                <a:t>扩散</a:t>
              </a:r>
              <a:r>
                <a:rPr lang="zh-CN" altLang="en-US" sz="2400" dirty="0">
                  <a:solidFill>
                    <a:srgbClr val="FFFF00"/>
                  </a:solidFill>
                  <a:ea typeface="微软雅黑" panose="020B0503020204020204" pitchFamily="34" charset="-122"/>
                  <a:cs typeface="Times New Roman" panose="02020603050405020304" pitchFamily="18" charset="0"/>
                </a:rPr>
                <a:t>电流</a:t>
              </a:r>
              <a:r>
                <a:rPr kumimoji="0" lang="zh-CN" altLang="en-US" sz="2400" b="1" i="0" u="none" strike="noStrike" kern="1200" cap="none" spc="0" normalizeH="0" baseline="0" noProof="0" dirty="0">
                  <a:ln>
                    <a:noFill/>
                  </a:ln>
                  <a:solidFill>
                    <a:srgbClr val="FFFF00"/>
                  </a:solidFill>
                  <a:effectLst/>
                  <a:uLnTx/>
                  <a:uFillTx/>
                  <a:ea typeface="微软雅黑" panose="020B0503020204020204" pitchFamily="34" charset="-122"/>
                  <a:cs typeface="Times New Roman" panose="02020603050405020304" pitchFamily="18" charset="0"/>
                </a:rPr>
                <a:t> </a:t>
              </a:r>
            </a:p>
          </p:txBody>
        </p:sp>
        <p:sp>
          <p:nvSpPr>
            <p:cNvPr id="21" name="Line 12"/>
            <p:cNvSpPr>
              <a:spLocks noChangeShapeType="1"/>
            </p:cNvSpPr>
            <p:nvPr/>
          </p:nvSpPr>
          <p:spPr bwMode="auto">
            <a:xfrm>
              <a:off x="2381" y="935"/>
              <a:ext cx="590" cy="0"/>
            </a:xfrm>
            <a:prstGeom prst="line">
              <a:avLst/>
            </a:prstGeom>
            <a:noFill/>
            <a:ln w="762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grpSp>
        <p:nvGrpSpPr>
          <p:cNvPr id="22" name="Group 13"/>
          <p:cNvGrpSpPr/>
          <p:nvPr/>
        </p:nvGrpSpPr>
        <p:grpSpPr bwMode="auto">
          <a:xfrm>
            <a:off x="6443667" y="1336675"/>
            <a:ext cx="1498602" cy="508000"/>
            <a:chOff x="4059" y="842"/>
            <a:chExt cx="944" cy="320"/>
          </a:xfrm>
        </p:grpSpPr>
        <p:sp>
          <p:nvSpPr>
            <p:cNvPr id="23" name="Text Box 14"/>
            <p:cNvSpPr txBox="1">
              <a:spLocks noChangeArrowheads="1"/>
            </p:cNvSpPr>
            <p:nvPr/>
          </p:nvSpPr>
          <p:spPr bwMode="auto">
            <a:xfrm>
              <a:off x="4059" y="842"/>
              <a:ext cx="94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FF00"/>
                  </a:solidFill>
                  <a:effectLst/>
                  <a:uLnTx/>
                  <a:uFillTx/>
                  <a:ea typeface="微软雅黑" panose="020B0503020204020204" pitchFamily="34" charset="-122"/>
                  <a:cs typeface="Times New Roman" panose="02020603050405020304" pitchFamily="18" charset="0"/>
                </a:rPr>
                <a:t>漂移电流 </a:t>
              </a:r>
            </a:p>
          </p:txBody>
        </p:sp>
        <p:sp>
          <p:nvSpPr>
            <p:cNvPr id="24" name="Line 15"/>
            <p:cNvSpPr>
              <a:spLocks noChangeShapeType="1"/>
            </p:cNvSpPr>
            <p:nvPr/>
          </p:nvSpPr>
          <p:spPr bwMode="auto">
            <a:xfrm flipH="1">
              <a:off x="4163" y="1162"/>
              <a:ext cx="590" cy="0"/>
            </a:xfrm>
            <a:prstGeom prst="line">
              <a:avLst/>
            </a:prstGeom>
            <a:noFill/>
            <a:ln w="762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25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6441"/>
                                        </p:tgtEl>
                                        <p:attrNameLst>
                                          <p:attrName>style.visibility</p:attrName>
                                        </p:attrNameLst>
                                      </p:cBhvr>
                                      <p:to>
                                        <p:strVal val="visible"/>
                                      </p:to>
                                    </p:set>
                                    <p:animEffect transition="in" filter="dissolve">
                                      <p:cBhvr>
                                        <p:cTn id="12" dur="500"/>
                                        <p:tgtEl>
                                          <p:spTgt spid="1464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6434"/>
                                        </p:tgtEl>
                                        <p:attrNameLst>
                                          <p:attrName>style.visibility</p:attrName>
                                        </p:attrNameLst>
                                      </p:cBhvr>
                                      <p:to>
                                        <p:strVal val="visible"/>
                                      </p:to>
                                    </p:set>
                                    <p:animEffect transition="in" filter="dissolve">
                                      <p:cBhvr>
                                        <p:cTn id="22" dur="500"/>
                                        <p:tgtEl>
                                          <p:spTgt spid="14643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6448"/>
                                        </p:tgtEl>
                                        <p:attrNameLst>
                                          <p:attrName>style.visibility</p:attrName>
                                        </p:attrNameLst>
                                      </p:cBhvr>
                                      <p:to>
                                        <p:strVal val="visible"/>
                                      </p:to>
                                    </p:set>
                                    <p:animEffect transition="in" filter="dissolve">
                                      <p:cBhvr>
                                        <p:cTn id="27" dur="500"/>
                                        <p:tgtEl>
                                          <p:spTgt spid="146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98107" y="3851869"/>
            <a:ext cx="4776787"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3"/>
          <p:cNvSpPr>
            <a:spLocks noGrp="1" noRot="1" noChangeArrowheads="1"/>
          </p:cNvSpPr>
          <p:nvPr>
            <p:ph type="body" idx="4294967295"/>
          </p:nvPr>
        </p:nvSpPr>
        <p:spPr bwMode="auto">
          <a:xfrm>
            <a:off x="457200" y="1096171"/>
            <a:ext cx="8229600" cy="604837"/>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en-US" altLang="zh-CN" sz="2600" b="1"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区和</a:t>
            </a:r>
            <a:r>
              <a:rPr lang="en-US" altLang="zh-CN" sz="26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区</a:t>
            </a:r>
            <a:r>
              <a:rPr lang="zh-CN" altLang="en-US" sz="2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电子</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浓度</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b="1" i="1"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600" b="1" i="1" baseline="-25000"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b="1" i="1"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600" b="1" i="1" baseline="-25000"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均满足：</a:t>
            </a:r>
          </a:p>
        </p:txBody>
      </p:sp>
      <p:graphicFrame>
        <p:nvGraphicFramePr>
          <p:cNvPr id="40967" name="Object 4"/>
          <p:cNvGraphicFramePr>
            <a:graphicFrameLocks noChangeAspect="1"/>
          </p:cNvGraphicFramePr>
          <p:nvPr>
            <p:extLst>
              <p:ext uri="{D42A27DB-BD31-4B8C-83A1-F6EECF244321}">
                <p14:modId xmlns:p14="http://schemas.microsoft.com/office/powerpoint/2010/main" val="3491237079"/>
              </p:ext>
            </p:extLst>
          </p:nvPr>
        </p:nvGraphicFramePr>
        <p:xfrm>
          <a:off x="827088" y="3089869"/>
          <a:ext cx="5794375" cy="2035175"/>
        </p:xfrm>
        <a:graphic>
          <a:graphicData uri="http://schemas.openxmlformats.org/presentationml/2006/ole">
            <mc:AlternateContent xmlns:mc="http://schemas.openxmlformats.org/markup-compatibility/2006">
              <mc:Choice xmlns:v="urn:schemas-microsoft-com:vml" Requires="v">
                <p:oleObj spid="_x0000_s17484" name="Equation" r:id="rId5" imgW="1879560" imgH="660240" progId="Equation.DSMT4">
                  <p:embed/>
                </p:oleObj>
              </mc:Choice>
              <mc:Fallback>
                <p:oleObj name="Equation" r:id="rId5" imgW="1879560" imgH="660240" progId="Equation.DSMT4">
                  <p:embed/>
                  <p:pic>
                    <p:nvPicPr>
                      <p:cNvPr id="0" name="Object 4"/>
                      <p:cNvPicPr>
                        <a:picLocks noChangeAspect="1" noChangeArrowheads="1"/>
                      </p:cNvPicPr>
                      <p:nvPr/>
                    </p:nvPicPr>
                    <p:blipFill>
                      <a:blip r:embed="rId6"/>
                      <a:srcRect/>
                      <a:stretch>
                        <a:fillRect/>
                      </a:stretch>
                    </p:blipFill>
                    <p:spPr bwMode="auto">
                      <a:xfrm>
                        <a:off x="827088" y="3089869"/>
                        <a:ext cx="5794375" cy="203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4392" name="Group 8"/>
          <p:cNvGrpSpPr/>
          <p:nvPr/>
        </p:nvGrpSpPr>
        <p:grpSpPr bwMode="auto">
          <a:xfrm>
            <a:off x="323850" y="1956394"/>
            <a:ext cx="2808288" cy="2047875"/>
            <a:chOff x="204" y="1525"/>
            <a:chExt cx="1769" cy="1290"/>
          </a:xfrm>
        </p:grpSpPr>
        <p:sp>
          <p:nvSpPr>
            <p:cNvPr id="40969" name="Text Box 9"/>
            <p:cNvSpPr txBox="1">
              <a:spLocks noChangeArrowheads="1"/>
            </p:cNvSpPr>
            <p:nvPr/>
          </p:nvSpPr>
          <p:spPr bwMode="auto">
            <a:xfrm>
              <a:off x="204" y="1525"/>
              <a:ext cx="1769" cy="52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400" i="1">
                  <a:solidFill>
                    <a:srgbClr val="CC0000"/>
                  </a:solidFill>
                  <a:ea typeface="微软雅黑" panose="020B0503020204020204" pitchFamily="34" charset="-122"/>
                </a:rPr>
                <a:t>P</a:t>
              </a:r>
              <a:r>
                <a:rPr lang="zh-CN" altLang="en-US" sz="2400">
                  <a:solidFill>
                    <a:srgbClr val="CC0000"/>
                  </a:solidFill>
                  <a:ea typeface="微软雅黑" panose="020B0503020204020204" pitchFamily="34" charset="-122"/>
                </a:rPr>
                <a:t>区和</a:t>
              </a:r>
              <a:r>
                <a:rPr lang="en-US" altLang="zh-CN" sz="2400" i="1">
                  <a:solidFill>
                    <a:srgbClr val="CC0000"/>
                  </a:solidFill>
                  <a:ea typeface="微软雅黑" panose="020B0503020204020204" pitchFamily="34" charset="-122"/>
                </a:rPr>
                <a:t>N</a:t>
              </a:r>
              <a:r>
                <a:rPr lang="zh-CN" altLang="en-US" sz="2400">
                  <a:solidFill>
                    <a:srgbClr val="CC0000"/>
                  </a:solidFill>
                  <a:ea typeface="微软雅黑" panose="020B0503020204020204" pitchFamily="34" charset="-122"/>
                </a:rPr>
                <a:t>区热平衡时的电子浓度</a:t>
              </a:r>
            </a:p>
          </p:txBody>
        </p:sp>
        <p:sp>
          <p:nvSpPr>
            <p:cNvPr id="40970" name="Line 10"/>
            <p:cNvSpPr>
              <a:spLocks noChangeShapeType="1"/>
            </p:cNvSpPr>
            <p:nvPr/>
          </p:nvSpPr>
          <p:spPr bwMode="auto">
            <a:xfrm flipH="1">
              <a:off x="703" y="2044"/>
              <a:ext cx="227" cy="34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40971" name="Line 11"/>
            <p:cNvSpPr>
              <a:spLocks noChangeShapeType="1"/>
            </p:cNvSpPr>
            <p:nvPr/>
          </p:nvSpPr>
          <p:spPr bwMode="auto">
            <a:xfrm flipH="1">
              <a:off x="657" y="2044"/>
              <a:ext cx="363" cy="77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grpSp>
      <p:graphicFrame>
        <p:nvGraphicFramePr>
          <p:cNvPr id="12" name="Object 15"/>
          <p:cNvGraphicFramePr>
            <a:graphicFrameLocks noChangeAspect="1"/>
          </p:cNvGraphicFramePr>
          <p:nvPr>
            <p:extLst>
              <p:ext uri="{D42A27DB-BD31-4B8C-83A1-F6EECF244321}">
                <p14:modId xmlns:p14="http://schemas.microsoft.com/office/powerpoint/2010/main" val="3517687762"/>
              </p:ext>
            </p:extLst>
          </p:nvPr>
        </p:nvGraphicFramePr>
        <p:xfrm>
          <a:off x="3275856" y="1700808"/>
          <a:ext cx="3167063" cy="712787"/>
        </p:xfrm>
        <a:graphic>
          <a:graphicData uri="http://schemas.openxmlformats.org/presentationml/2006/ole">
            <mc:AlternateContent xmlns:mc="http://schemas.openxmlformats.org/markup-compatibility/2006">
              <mc:Choice xmlns:v="urn:schemas-microsoft-com:vml" Requires="v">
                <p:oleObj spid="_x0000_s17485" name="公式" r:id="rId7" imgW="1129665" imgH="254000" progId="Equation.3">
                  <p:embed/>
                </p:oleObj>
              </mc:Choice>
              <mc:Fallback>
                <p:oleObj name="公式" r:id="rId7" imgW="1129665" imgH="2540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5856" y="1700808"/>
                        <a:ext cx="3167063" cy="71278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2"/>
          <p:cNvSpPr txBox="1">
            <a:spLocks noRot="1" noChangeArrowheads="1"/>
          </p:cNvSpPr>
          <p:nvPr/>
        </p:nvSpPr>
        <p:spPr bwMode="auto">
          <a:xfrm>
            <a:off x="971600" y="300832"/>
            <a:ext cx="7560121"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r>
              <a:rPr lang="zh-CN" altLang="en-US" sz="3600"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平衡状态下的结区两边的载流子浓度</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26</a:t>
            </a:fld>
            <a:endParaRPr lang="zh-CN" altLang="en-US"/>
          </a:p>
        </p:txBody>
      </p:sp>
      <p:sp>
        <p:nvSpPr>
          <p:cNvPr id="15" name="Rectangle 37"/>
          <p:cNvSpPr>
            <a:spLocks noChangeArrowheads="1"/>
          </p:cNvSpPr>
          <p:nvPr/>
        </p:nvSpPr>
        <p:spPr bwMode="auto">
          <a:xfrm flipV="1">
            <a:off x="172619" y="86585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4392"/>
                                        </p:tgtEl>
                                        <p:attrNameLst>
                                          <p:attrName>style.visibility</p:attrName>
                                        </p:attrNameLst>
                                      </p:cBhvr>
                                      <p:to>
                                        <p:strVal val="visible"/>
                                      </p:to>
                                    </p:set>
                                    <p:animEffect transition="in" filter="dissolve">
                                      <p:cBhvr>
                                        <p:cTn id="7" dur="500"/>
                                        <p:tgtEl>
                                          <p:spTgt spid="144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39173" y="3619360"/>
            <a:ext cx="4776787"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3"/>
          <p:cNvSpPr>
            <a:spLocks noGrp="1" noRot="1" noChangeArrowheads="1"/>
          </p:cNvSpPr>
          <p:nvPr>
            <p:ph type="body" idx="4294967295"/>
          </p:nvPr>
        </p:nvSpPr>
        <p:spPr bwMode="auto">
          <a:xfrm>
            <a:off x="323528" y="1084445"/>
            <a:ext cx="5256584" cy="604837"/>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en-US" altLang="zh-CN" sz="2600" b="1"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区和</a:t>
            </a:r>
            <a:r>
              <a:rPr lang="en-US" altLang="zh-CN" sz="26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区</a:t>
            </a:r>
            <a:r>
              <a:rPr lang="zh-CN" altLang="en-US" sz="2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空穴</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浓度</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b="1" i="1"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600" b="1" i="1" baseline="-25000"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b="1" i="1"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600" b="1" i="1" baseline="-25000"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均满足</a:t>
            </a:r>
          </a:p>
        </p:txBody>
      </p:sp>
      <p:graphicFrame>
        <p:nvGraphicFramePr>
          <p:cNvPr id="41990" name="Object 4"/>
          <p:cNvGraphicFramePr>
            <a:graphicFrameLocks noChangeAspect="1"/>
          </p:cNvGraphicFramePr>
          <p:nvPr>
            <p:extLst>
              <p:ext uri="{D42A27DB-BD31-4B8C-83A1-F6EECF244321}">
                <p14:modId xmlns:p14="http://schemas.microsoft.com/office/powerpoint/2010/main" val="1012886238"/>
              </p:ext>
            </p:extLst>
          </p:nvPr>
        </p:nvGraphicFramePr>
        <p:xfrm>
          <a:off x="851123" y="2857360"/>
          <a:ext cx="5953125" cy="2035175"/>
        </p:xfrm>
        <a:graphic>
          <a:graphicData uri="http://schemas.openxmlformats.org/presentationml/2006/ole">
            <mc:AlternateContent xmlns:mc="http://schemas.openxmlformats.org/markup-compatibility/2006">
              <mc:Choice xmlns:v="urn:schemas-microsoft-com:vml" Requires="v">
                <p:oleObj spid="_x0000_s18504" name="Equation" r:id="rId5" imgW="1930320" imgH="660240" progId="Equation.DSMT4">
                  <p:embed/>
                </p:oleObj>
              </mc:Choice>
              <mc:Fallback>
                <p:oleObj name="Equation" r:id="rId5" imgW="1930320" imgH="660240" progId="Equation.DSMT4">
                  <p:embed/>
                  <p:pic>
                    <p:nvPicPr>
                      <p:cNvPr id="0" name="Object 4"/>
                      <p:cNvPicPr>
                        <a:picLocks noChangeAspect="1" noChangeArrowheads="1"/>
                      </p:cNvPicPr>
                      <p:nvPr/>
                    </p:nvPicPr>
                    <p:blipFill>
                      <a:blip r:embed="rId6"/>
                      <a:srcRect/>
                      <a:stretch>
                        <a:fillRect/>
                      </a:stretch>
                    </p:blipFill>
                    <p:spPr bwMode="auto">
                      <a:xfrm>
                        <a:off x="851123" y="2857360"/>
                        <a:ext cx="5953125" cy="203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5415" name="Group 7"/>
          <p:cNvGrpSpPr/>
          <p:nvPr/>
        </p:nvGrpSpPr>
        <p:grpSpPr bwMode="auto">
          <a:xfrm>
            <a:off x="408210" y="1725472"/>
            <a:ext cx="2808288" cy="2047875"/>
            <a:chOff x="204" y="1525"/>
            <a:chExt cx="1769" cy="1290"/>
          </a:xfrm>
        </p:grpSpPr>
        <p:sp>
          <p:nvSpPr>
            <p:cNvPr id="41994" name="Text Box 8"/>
            <p:cNvSpPr txBox="1">
              <a:spLocks noChangeArrowheads="1"/>
            </p:cNvSpPr>
            <p:nvPr/>
          </p:nvSpPr>
          <p:spPr bwMode="auto">
            <a:xfrm>
              <a:off x="204" y="1525"/>
              <a:ext cx="1769" cy="52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400" i="1">
                  <a:solidFill>
                    <a:srgbClr val="CC0000"/>
                  </a:solidFill>
                  <a:ea typeface="微软雅黑" panose="020B0503020204020204" pitchFamily="34" charset="-122"/>
                </a:rPr>
                <a:t>N</a:t>
              </a:r>
              <a:r>
                <a:rPr lang="zh-CN" altLang="en-US" sz="2400">
                  <a:solidFill>
                    <a:srgbClr val="CC0000"/>
                  </a:solidFill>
                  <a:ea typeface="微软雅黑" panose="020B0503020204020204" pitchFamily="34" charset="-122"/>
                </a:rPr>
                <a:t>区和</a:t>
              </a:r>
              <a:r>
                <a:rPr lang="en-US" altLang="zh-CN" sz="2400" i="1">
                  <a:solidFill>
                    <a:srgbClr val="CC0000"/>
                  </a:solidFill>
                  <a:ea typeface="微软雅黑" panose="020B0503020204020204" pitchFamily="34" charset="-122"/>
                </a:rPr>
                <a:t>P</a:t>
              </a:r>
              <a:r>
                <a:rPr lang="zh-CN" altLang="en-US" sz="2400">
                  <a:solidFill>
                    <a:srgbClr val="CC0000"/>
                  </a:solidFill>
                  <a:ea typeface="微软雅黑" panose="020B0503020204020204" pitchFamily="34" charset="-122"/>
                </a:rPr>
                <a:t>区热平衡时的空穴浓度</a:t>
              </a:r>
            </a:p>
          </p:txBody>
        </p:sp>
        <p:sp>
          <p:nvSpPr>
            <p:cNvPr id="41995" name="Line 9"/>
            <p:cNvSpPr>
              <a:spLocks noChangeShapeType="1"/>
            </p:cNvSpPr>
            <p:nvPr/>
          </p:nvSpPr>
          <p:spPr bwMode="auto">
            <a:xfrm flipH="1">
              <a:off x="657" y="2044"/>
              <a:ext cx="273" cy="3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41996" name="Line 10"/>
            <p:cNvSpPr>
              <a:spLocks noChangeShapeType="1"/>
            </p:cNvSpPr>
            <p:nvPr/>
          </p:nvSpPr>
          <p:spPr bwMode="auto">
            <a:xfrm flipH="1">
              <a:off x="657" y="2044"/>
              <a:ext cx="363" cy="77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grpSp>
      <p:sp>
        <p:nvSpPr>
          <p:cNvPr id="145419" name="Rectangle 11"/>
          <p:cNvSpPr>
            <a:spLocks noChangeArrowheads="1"/>
          </p:cNvSpPr>
          <p:nvPr/>
        </p:nvSpPr>
        <p:spPr bwMode="auto">
          <a:xfrm>
            <a:off x="760595" y="5424182"/>
            <a:ext cx="3854450" cy="64135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3600" dirty="0">
                <a:solidFill>
                  <a:srgbClr val="0000FF"/>
                </a:solidFill>
                <a:ea typeface="微软雅黑" panose="020B0503020204020204" pitchFamily="34" charset="-122"/>
              </a:rPr>
              <a:t>由费米能级差决定</a:t>
            </a:r>
          </a:p>
        </p:txBody>
      </p:sp>
      <p:graphicFrame>
        <p:nvGraphicFramePr>
          <p:cNvPr id="14" name="Object 16"/>
          <p:cNvGraphicFramePr>
            <a:graphicFrameLocks noChangeAspect="1"/>
          </p:cNvGraphicFramePr>
          <p:nvPr>
            <p:extLst>
              <p:ext uri="{D42A27DB-BD31-4B8C-83A1-F6EECF244321}">
                <p14:modId xmlns:p14="http://schemas.microsoft.com/office/powerpoint/2010/main" val="3404231641"/>
              </p:ext>
            </p:extLst>
          </p:nvPr>
        </p:nvGraphicFramePr>
        <p:xfrm>
          <a:off x="3522047" y="1628800"/>
          <a:ext cx="3168650" cy="696913"/>
        </p:xfrm>
        <a:graphic>
          <a:graphicData uri="http://schemas.openxmlformats.org/presentationml/2006/ole">
            <mc:AlternateContent xmlns:mc="http://schemas.openxmlformats.org/markup-compatibility/2006">
              <mc:Choice xmlns:v="urn:schemas-microsoft-com:vml" Requires="v">
                <p:oleObj spid="_x0000_s18505" name="公式" r:id="rId7" imgW="1155700" imgH="254000" progId="Equation.3">
                  <p:embed/>
                </p:oleObj>
              </mc:Choice>
              <mc:Fallback>
                <p:oleObj name="公式" r:id="rId7" imgW="1155700" imgH="2540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2047" y="1628800"/>
                        <a:ext cx="3168650" cy="6969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27</a:t>
            </a:fld>
            <a:endParaRPr lang="zh-CN" altLang="en-US"/>
          </a:p>
        </p:txBody>
      </p:sp>
      <p:sp>
        <p:nvSpPr>
          <p:cNvPr id="16" name="Rectangle 2"/>
          <p:cNvSpPr txBox="1">
            <a:spLocks noRot="1" noChangeArrowheads="1"/>
          </p:cNvSpPr>
          <p:nvPr/>
        </p:nvSpPr>
        <p:spPr bwMode="auto">
          <a:xfrm>
            <a:off x="971600" y="300832"/>
            <a:ext cx="7560121"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r>
              <a:rPr lang="zh-CN" altLang="en-US" sz="3600"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平衡状态下的结区两边的载流子浓度</a:t>
            </a:r>
          </a:p>
        </p:txBody>
      </p:sp>
      <p:sp>
        <p:nvSpPr>
          <p:cNvPr id="17" name="Rectangle 37"/>
          <p:cNvSpPr>
            <a:spLocks noChangeArrowheads="1"/>
          </p:cNvSpPr>
          <p:nvPr/>
        </p:nvSpPr>
        <p:spPr bwMode="auto">
          <a:xfrm flipV="1">
            <a:off x="172619" y="86585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5415"/>
                                        </p:tgtEl>
                                        <p:attrNameLst>
                                          <p:attrName>style.visibility</p:attrName>
                                        </p:attrNameLst>
                                      </p:cBhvr>
                                      <p:to>
                                        <p:strVal val="visible"/>
                                      </p:to>
                                    </p:set>
                                    <p:animEffect transition="in" filter="dissolve">
                                      <p:cBhvr>
                                        <p:cTn id="7" dur="500"/>
                                        <p:tgtEl>
                                          <p:spTgt spid="1454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5419"/>
                                        </p:tgtEl>
                                        <p:attrNameLst>
                                          <p:attrName>style.visibility</p:attrName>
                                        </p:attrNameLst>
                                      </p:cBhvr>
                                      <p:to>
                                        <p:strVal val="visible"/>
                                      </p:to>
                                    </p:set>
                                    <p:animEffect transition="in" filter="dissolve">
                                      <p:cBhvr>
                                        <p:cTn id="12" dur="500"/>
                                        <p:tgtEl>
                                          <p:spTgt spid="145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Rot="1" noChangeArrowheads="1"/>
          </p:cNvSpPr>
          <p:nvPr>
            <p:ph type="title" idx="4294967295"/>
          </p:nvPr>
        </p:nvSpPr>
        <p:spPr bwMode="auto">
          <a:xfrm>
            <a:off x="1763688" y="260648"/>
            <a:ext cx="6789737"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buClrTx/>
              <a:buSzTx/>
              <a:buFontTx/>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PN 结的注入-热平衡打破</a:t>
            </a:r>
          </a:p>
        </p:txBody>
      </p:sp>
      <p:sp>
        <p:nvSpPr>
          <p:cNvPr id="44036" name="Rectangle 4"/>
          <p:cNvSpPr>
            <a:spLocks noChangeArrowheads="1"/>
          </p:cNvSpPr>
          <p:nvPr/>
        </p:nvSpPr>
        <p:spPr bwMode="auto">
          <a:xfrm>
            <a:off x="971600" y="2132856"/>
            <a:ext cx="7488882"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lnSpc>
                <a:spcPct val="120000"/>
              </a:lnSpc>
            </a:pPr>
            <a:r>
              <a:rPr kumimoji="1" lang="zh-CN" altLang="en-US" sz="2600" dirty="0">
                <a:solidFill>
                  <a:schemeClr val="tx1">
                    <a:lumMod val="95000"/>
                    <a:lumOff val="5000"/>
                  </a:schemeClr>
                </a:solidFill>
                <a:ea typeface="微软雅黑" panose="020B0503020204020204" pitchFamily="34" charset="-122"/>
              </a:rPr>
              <a:t>若在</a:t>
            </a:r>
            <a:r>
              <a:rPr kumimoji="1" lang="en-US" altLang="zh-CN" sz="2600" dirty="0">
                <a:solidFill>
                  <a:schemeClr val="tx1">
                    <a:lumMod val="95000"/>
                    <a:lumOff val="5000"/>
                  </a:schemeClr>
                </a:solidFill>
                <a:ea typeface="微软雅黑" panose="020B0503020204020204" pitchFamily="34" charset="-122"/>
              </a:rPr>
              <a:t>PN</a:t>
            </a:r>
            <a:r>
              <a:rPr kumimoji="1" lang="zh-CN" altLang="en-US" sz="2600" dirty="0">
                <a:solidFill>
                  <a:schemeClr val="tx1">
                    <a:lumMod val="95000"/>
                    <a:lumOff val="5000"/>
                  </a:schemeClr>
                </a:solidFill>
                <a:ea typeface="微软雅黑" panose="020B0503020204020204" pitchFamily="34" charset="-122"/>
              </a:rPr>
              <a:t>结上加一外电压</a:t>
            </a:r>
            <a:r>
              <a:rPr kumimoji="1" lang="en-US" altLang="zh-CN" sz="2600" i="1" dirty="0">
                <a:solidFill>
                  <a:schemeClr val="tx1">
                    <a:lumMod val="95000"/>
                    <a:lumOff val="5000"/>
                  </a:schemeClr>
                </a:solidFill>
                <a:ea typeface="微软雅黑" panose="020B0503020204020204" pitchFamily="34" charset="-122"/>
              </a:rPr>
              <a:t>V</a:t>
            </a:r>
            <a:r>
              <a:rPr kumimoji="1" lang="zh-CN" altLang="en-US" sz="2600" dirty="0">
                <a:solidFill>
                  <a:schemeClr val="tx1">
                    <a:lumMod val="95000"/>
                    <a:lumOff val="5000"/>
                  </a:schemeClr>
                </a:solidFill>
                <a:ea typeface="微软雅黑" panose="020B0503020204020204" pitchFamily="34" charset="-122"/>
              </a:rPr>
              <a:t>，由于空间电荷区中载流子浓度很低，因而电阻很高，</a:t>
            </a:r>
            <a:r>
              <a:rPr kumimoji="1" lang="en-US" altLang="zh-CN" sz="2600" dirty="0">
                <a:solidFill>
                  <a:schemeClr val="tx1">
                    <a:lumMod val="95000"/>
                    <a:lumOff val="5000"/>
                  </a:schemeClr>
                </a:solidFill>
                <a:ea typeface="微软雅黑" panose="020B0503020204020204" pitchFamily="34" charset="-122"/>
              </a:rPr>
              <a:t>PN</a:t>
            </a:r>
            <a:r>
              <a:rPr kumimoji="1" lang="zh-CN" altLang="en-US" sz="2600" dirty="0">
                <a:solidFill>
                  <a:schemeClr val="tx1">
                    <a:lumMod val="95000"/>
                    <a:lumOff val="5000"/>
                  </a:schemeClr>
                </a:solidFill>
                <a:ea typeface="微软雅黑" panose="020B0503020204020204" pitchFamily="34" charset="-122"/>
              </a:rPr>
              <a:t>结势垒将改变</a:t>
            </a:r>
            <a:r>
              <a:rPr kumimoji="1" lang="en-US" altLang="zh-CN" sz="2600" i="1" dirty="0">
                <a:solidFill>
                  <a:schemeClr val="tx1">
                    <a:lumMod val="95000"/>
                    <a:lumOff val="5000"/>
                  </a:schemeClr>
                </a:solidFill>
                <a:ea typeface="微软雅黑" panose="020B0503020204020204" pitchFamily="34" charset="-122"/>
              </a:rPr>
              <a:t>eV</a:t>
            </a:r>
            <a:r>
              <a:rPr kumimoji="1" lang="zh-CN" altLang="en-US" sz="2600" dirty="0">
                <a:solidFill>
                  <a:schemeClr val="tx1">
                    <a:lumMod val="95000"/>
                    <a:lumOff val="5000"/>
                  </a:schemeClr>
                </a:solidFill>
                <a:ea typeface="微软雅黑" panose="020B0503020204020204" pitchFamily="34" charset="-122"/>
              </a:rPr>
              <a:t>，从而破坏了原来载流子扩散和迁移的平衡，引起载流子的重新分布</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28</a:t>
            </a:fld>
            <a:endParaRPr lang="zh-CN" altLang="en-US"/>
          </a:p>
        </p:txBody>
      </p:sp>
      <p:sp>
        <p:nvSpPr>
          <p:cNvPr id="7" name="Rectangle 37"/>
          <p:cNvSpPr>
            <a:spLocks noChangeArrowheads="1"/>
          </p:cNvSpPr>
          <p:nvPr/>
        </p:nvSpPr>
        <p:spPr bwMode="auto">
          <a:xfrm flipV="1">
            <a:off x="129381" y="112474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rrowheads="1"/>
          </p:cNvSpPr>
          <p:nvPr>
            <p:ph type="title" idx="4294967295"/>
          </p:nvPr>
        </p:nvSpPr>
        <p:spPr bwMode="auto">
          <a:xfrm>
            <a:off x="2821767" y="158750"/>
            <a:ext cx="432048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buClrTx/>
              <a:buSzTx/>
              <a:buFontTx/>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PN结的正向注入</a:t>
            </a:r>
          </a:p>
        </p:txBody>
      </p:sp>
      <p:pic>
        <p:nvPicPr>
          <p:cNvPr id="45061"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334" y="1196752"/>
            <a:ext cx="2879725" cy="216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8504" name="Text Box 24"/>
          <p:cNvSpPr txBox="1">
            <a:spLocks noChangeArrowheads="1"/>
          </p:cNvSpPr>
          <p:nvPr/>
        </p:nvSpPr>
        <p:spPr bwMode="auto">
          <a:xfrm>
            <a:off x="3830402" y="3757211"/>
            <a:ext cx="5078413"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800" b="1">
                <a:solidFill>
                  <a:schemeClr val="tx2"/>
                </a:solidFill>
                <a:latin typeface="Times New Roman" panose="02020603050405020304" pitchFamily="18" charset="0"/>
                <a:ea typeface="楷体_GB2312" charset="-122"/>
              </a:defRPr>
            </a:lvl1pPr>
            <a:lvl2pPr>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lvl="1" eaLnBrk="1" hangingPunct="1"/>
            <a:r>
              <a:rPr lang="zh-CN" altLang="en-US" sz="2400" dirty="0">
                <a:solidFill>
                  <a:srgbClr val="663300"/>
                </a:solidFill>
                <a:ea typeface="微软雅黑" panose="020B0503020204020204" pitchFamily="34" charset="-122"/>
              </a:rPr>
              <a:t>电子源源不断地从</a:t>
            </a:r>
            <a:r>
              <a:rPr lang="en-US" altLang="zh-CN" sz="2400" i="1" dirty="0">
                <a:solidFill>
                  <a:srgbClr val="663300"/>
                </a:solidFill>
                <a:ea typeface="微软雅黑" panose="020B0503020204020204" pitchFamily="34" charset="-122"/>
              </a:rPr>
              <a:t>N</a:t>
            </a:r>
            <a:r>
              <a:rPr lang="zh-CN" altLang="en-US" sz="2400" dirty="0">
                <a:solidFill>
                  <a:srgbClr val="663300"/>
                </a:solidFill>
                <a:ea typeface="微软雅黑" panose="020B0503020204020204" pitchFamily="34" charset="-122"/>
              </a:rPr>
              <a:t>区扩散到</a:t>
            </a:r>
            <a:r>
              <a:rPr lang="en-US" altLang="zh-CN" sz="2400" i="1" dirty="0">
                <a:solidFill>
                  <a:srgbClr val="663300"/>
                </a:solidFill>
                <a:ea typeface="微软雅黑" panose="020B0503020204020204" pitchFamily="34" charset="-122"/>
              </a:rPr>
              <a:t>P</a:t>
            </a:r>
            <a:r>
              <a:rPr lang="zh-CN" altLang="en-US" sz="2400" dirty="0">
                <a:solidFill>
                  <a:srgbClr val="663300"/>
                </a:solidFill>
                <a:ea typeface="微软雅黑" panose="020B0503020204020204" pitchFamily="34" charset="-122"/>
              </a:rPr>
              <a:t>区</a:t>
            </a:r>
          </a:p>
          <a:p>
            <a:pPr lvl="1" eaLnBrk="1" hangingPunct="1"/>
            <a:r>
              <a:rPr lang="zh-CN" altLang="en-US" sz="2400" dirty="0">
                <a:solidFill>
                  <a:srgbClr val="663300"/>
                </a:solidFill>
                <a:ea typeface="微软雅黑" panose="020B0503020204020204" pitchFamily="34" charset="-122"/>
              </a:rPr>
              <a:t>空穴源源不断地从</a:t>
            </a:r>
            <a:r>
              <a:rPr lang="en-US" altLang="zh-CN" sz="2400" i="1" dirty="0">
                <a:solidFill>
                  <a:srgbClr val="663300"/>
                </a:solidFill>
                <a:ea typeface="微软雅黑" panose="020B0503020204020204" pitchFamily="34" charset="-122"/>
              </a:rPr>
              <a:t>P</a:t>
            </a:r>
            <a:r>
              <a:rPr lang="zh-CN" altLang="en-US" sz="2400" dirty="0">
                <a:solidFill>
                  <a:srgbClr val="663300"/>
                </a:solidFill>
                <a:ea typeface="微软雅黑" panose="020B0503020204020204" pitchFamily="34" charset="-122"/>
              </a:rPr>
              <a:t>区扩散到</a:t>
            </a:r>
            <a:r>
              <a:rPr lang="en-US" altLang="zh-CN" sz="2400" i="1" dirty="0">
                <a:solidFill>
                  <a:srgbClr val="663300"/>
                </a:solidFill>
                <a:ea typeface="微软雅黑" panose="020B0503020204020204" pitchFamily="34" charset="-122"/>
              </a:rPr>
              <a:t>N</a:t>
            </a:r>
            <a:r>
              <a:rPr lang="zh-CN" altLang="en-US" sz="2400" dirty="0">
                <a:solidFill>
                  <a:srgbClr val="663300"/>
                </a:solidFill>
                <a:ea typeface="微软雅黑" panose="020B0503020204020204" pitchFamily="34" charset="-122"/>
              </a:rPr>
              <a:t>区</a:t>
            </a:r>
          </a:p>
        </p:txBody>
      </p:sp>
      <p:sp>
        <p:nvSpPr>
          <p:cNvPr id="148505" name="Text Box 25"/>
          <p:cNvSpPr txBox="1">
            <a:spLocks noChangeArrowheads="1"/>
          </p:cNvSpPr>
          <p:nvPr/>
        </p:nvSpPr>
        <p:spPr bwMode="auto">
          <a:xfrm>
            <a:off x="3974418" y="1494597"/>
            <a:ext cx="46815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kumimoji="1" lang="zh-CN" altLang="en-US" sz="2400" dirty="0">
                <a:solidFill>
                  <a:schemeClr val="tx1"/>
                </a:solidFill>
                <a:ea typeface="微软雅黑" panose="020B0503020204020204" pitchFamily="34" charset="-122"/>
              </a:rPr>
              <a:t>当</a:t>
            </a:r>
            <a:r>
              <a:rPr kumimoji="1" lang="en-US" altLang="zh-CN" sz="2400" dirty="0">
                <a:solidFill>
                  <a:schemeClr val="tx1"/>
                </a:solidFill>
                <a:ea typeface="微软雅黑" panose="020B0503020204020204" pitchFamily="34" charset="-122"/>
              </a:rPr>
              <a:t>PN</a:t>
            </a:r>
            <a:r>
              <a:rPr kumimoji="1" lang="zh-CN" altLang="en-US" sz="2400" dirty="0">
                <a:solidFill>
                  <a:schemeClr val="tx1"/>
                </a:solidFill>
                <a:ea typeface="微软雅黑" panose="020B0503020204020204" pitchFamily="34" charset="-122"/>
              </a:rPr>
              <a:t>结加正向偏压时，外加电压使空间电荷区中的电场减弱， </a:t>
            </a:r>
            <a:r>
              <a:rPr kumimoji="1" lang="en-US" altLang="zh-CN" sz="2400" dirty="0">
                <a:solidFill>
                  <a:schemeClr val="tx1"/>
                </a:solidFill>
                <a:ea typeface="微软雅黑" panose="020B0503020204020204" pitchFamily="34" charset="-122"/>
              </a:rPr>
              <a:t>PN</a:t>
            </a:r>
            <a:r>
              <a:rPr kumimoji="1" lang="zh-CN" altLang="en-US" sz="2400" dirty="0">
                <a:solidFill>
                  <a:schemeClr val="tx1"/>
                </a:solidFill>
                <a:ea typeface="微软雅黑" panose="020B0503020204020204" pitchFamily="34" charset="-122"/>
              </a:rPr>
              <a:t>结势垒降低为 </a:t>
            </a:r>
            <a:r>
              <a:rPr kumimoji="1" lang="en-US" altLang="zh-CN" sz="2400" i="1" dirty="0">
                <a:solidFill>
                  <a:schemeClr val="tx1"/>
                </a:solidFill>
                <a:ea typeface="微软雅黑" panose="020B0503020204020204" pitchFamily="34" charset="-122"/>
              </a:rPr>
              <a:t>e</a:t>
            </a:r>
            <a:r>
              <a:rPr kumimoji="1" lang="en-US" altLang="zh-CN" sz="2400" dirty="0">
                <a:solidFill>
                  <a:schemeClr val="tx1"/>
                </a:solidFill>
                <a:ea typeface="微软雅黑" panose="020B0503020204020204" pitchFamily="34" charset="-122"/>
              </a:rPr>
              <a:t>(</a:t>
            </a:r>
            <a:r>
              <a:rPr kumimoji="1" lang="en-US" altLang="zh-CN" sz="2400" i="1" dirty="0">
                <a:solidFill>
                  <a:schemeClr val="tx1"/>
                </a:solidFill>
                <a:ea typeface="微软雅黑" panose="020B0503020204020204" pitchFamily="34" charset="-122"/>
              </a:rPr>
              <a:t>V</a:t>
            </a:r>
            <a:r>
              <a:rPr kumimoji="1" lang="en-US" altLang="zh-CN" sz="2400" i="1" baseline="-25000" dirty="0">
                <a:solidFill>
                  <a:schemeClr val="tx1"/>
                </a:solidFill>
                <a:ea typeface="微软雅黑" panose="020B0503020204020204" pitchFamily="34" charset="-122"/>
              </a:rPr>
              <a:t>D</a:t>
            </a:r>
            <a:r>
              <a:rPr kumimoji="1" lang="en-US" altLang="zh-CN" sz="2400" i="1" dirty="0">
                <a:solidFill>
                  <a:schemeClr val="tx1"/>
                </a:solidFill>
                <a:ea typeface="微软雅黑" panose="020B0503020204020204" pitchFamily="34" charset="-122"/>
              </a:rPr>
              <a:t>-V</a:t>
            </a:r>
            <a:r>
              <a:rPr kumimoji="1" lang="en-US" altLang="zh-CN" sz="2400" dirty="0">
                <a:solidFill>
                  <a:schemeClr val="tx1"/>
                </a:solidFill>
                <a:ea typeface="微软雅黑" panose="020B0503020204020204" pitchFamily="34" charset="-122"/>
              </a:rPr>
              <a:t>)</a:t>
            </a:r>
            <a:r>
              <a:rPr kumimoji="1" lang="zh-CN" altLang="en-US" sz="2400" dirty="0">
                <a:solidFill>
                  <a:schemeClr val="tx1"/>
                </a:solidFill>
                <a:ea typeface="微软雅黑" panose="020B0503020204020204" pitchFamily="34" charset="-122"/>
              </a:rPr>
              <a:t>，打破了迁移运动与扩散运动的相对平衡</a:t>
            </a:r>
          </a:p>
        </p:txBody>
      </p:sp>
      <p:sp>
        <p:nvSpPr>
          <p:cNvPr id="148508" name="Text Box 28"/>
          <p:cNvSpPr txBox="1">
            <a:spLocks noChangeArrowheads="1"/>
          </p:cNvSpPr>
          <p:nvPr/>
        </p:nvSpPr>
        <p:spPr bwMode="auto">
          <a:xfrm>
            <a:off x="4105520" y="4745497"/>
            <a:ext cx="39592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800" b="1">
                <a:solidFill>
                  <a:schemeClr val="tx2"/>
                </a:solidFill>
                <a:latin typeface="Times New Roman" panose="02020603050405020304" pitchFamily="18" charset="0"/>
                <a:ea typeface="楷体_GB2312" charset="-122"/>
              </a:defRPr>
            </a:lvl1pPr>
            <a:lvl2pPr>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lvl="1" eaLnBrk="1" hangingPunct="1"/>
            <a:r>
              <a:rPr lang="zh-CN" altLang="en-US" sz="2600">
                <a:solidFill>
                  <a:srgbClr val="CC0000"/>
                </a:solidFill>
                <a:ea typeface="微软雅黑" panose="020B0503020204020204" pitchFamily="34" charset="-122"/>
              </a:rPr>
              <a:t>这些属于非平衡载流子</a:t>
            </a:r>
          </a:p>
        </p:txBody>
      </p:sp>
      <p:sp>
        <p:nvSpPr>
          <p:cNvPr id="148509" name="Text Box 29"/>
          <p:cNvSpPr txBox="1">
            <a:spLocks noChangeArrowheads="1"/>
          </p:cNvSpPr>
          <p:nvPr/>
        </p:nvSpPr>
        <p:spPr bwMode="auto">
          <a:xfrm>
            <a:off x="4598759" y="5234447"/>
            <a:ext cx="35020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a:solidFill>
                  <a:srgbClr val="CC0000"/>
                </a:solidFill>
                <a:ea typeface="微软雅黑" panose="020B0503020204020204" pitchFamily="34" charset="-122"/>
              </a:rPr>
              <a:t>此种现象称为正向注入</a:t>
            </a:r>
          </a:p>
        </p:txBody>
      </p:sp>
      <p:pic>
        <p:nvPicPr>
          <p:cNvPr id="2" name="图片 1"/>
          <p:cNvPicPr>
            <a:picLocks noChangeAspect="1"/>
          </p:cNvPicPr>
          <p:nvPr/>
        </p:nvPicPr>
        <p:blipFill>
          <a:blip r:embed="rId4"/>
          <a:stretch>
            <a:fillRect/>
          </a:stretch>
        </p:blipFill>
        <p:spPr>
          <a:xfrm>
            <a:off x="21609" y="3640677"/>
            <a:ext cx="4262359" cy="2380636"/>
          </a:xfrm>
          <a:prstGeom prst="rect">
            <a:avLst/>
          </a:prstGeom>
        </p:spPr>
      </p:pic>
      <p:sp>
        <p:nvSpPr>
          <p:cNvPr id="30" name="矩形 29"/>
          <p:cNvSpPr/>
          <p:nvPr/>
        </p:nvSpPr>
        <p:spPr bwMode="auto">
          <a:xfrm>
            <a:off x="3830402" y="3928269"/>
            <a:ext cx="144016" cy="50886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noAutofit/>
          </a:bodyPr>
          <a:lstStyle>
            <a:defPPr>
              <a:defRPr lang="zh-CN"/>
            </a:defPPr>
            <a:lvl1pPr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1pPr>
            <a:lvl2pPr marL="4572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2pPr>
            <a:lvl3pPr marL="9144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3pPr>
            <a:lvl4pPr marL="13716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4pPr>
            <a:lvl5pPr marL="18288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5pPr>
            <a:lvl6pPr marL="2286000" algn="l" defTabSz="914400" rtl="0" eaLnBrk="1" latinLnBrk="0" hangingPunct="1">
              <a:defRPr sz="2800" b="1" kern="1200">
                <a:solidFill>
                  <a:schemeClr val="tx2"/>
                </a:solidFill>
                <a:latin typeface="Times New Roman" panose="02020603050405020304" pitchFamily="18" charset="0"/>
                <a:ea typeface="楷体_GB2312" charset="-122"/>
                <a:cs typeface="+mn-cs"/>
              </a:defRPr>
            </a:lvl6pPr>
            <a:lvl7pPr marL="2743200" algn="l" defTabSz="914400" rtl="0" eaLnBrk="1" latinLnBrk="0" hangingPunct="1">
              <a:defRPr sz="2800" b="1" kern="1200">
                <a:solidFill>
                  <a:schemeClr val="tx2"/>
                </a:solidFill>
                <a:latin typeface="Times New Roman" panose="02020603050405020304" pitchFamily="18" charset="0"/>
                <a:ea typeface="楷体_GB2312" charset="-122"/>
                <a:cs typeface="+mn-cs"/>
              </a:defRPr>
            </a:lvl7pPr>
            <a:lvl8pPr marL="3200400" algn="l" defTabSz="914400" rtl="0" eaLnBrk="1" latinLnBrk="0" hangingPunct="1">
              <a:defRPr sz="2800" b="1" kern="1200">
                <a:solidFill>
                  <a:schemeClr val="tx2"/>
                </a:solidFill>
                <a:latin typeface="Times New Roman" panose="02020603050405020304" pitchFamily="18" charset="0"/>
                <a:ea typeface="楷体_GB2312" charset="-122"/>
                <a:cs typeface="+mn-cs"/>
              </a:defRPr>
            </a:lvl8pPr>
            <a:lvl9pPr marL="3657600" algn="l" defTabSz="914400" rtl="0" eaLnBrk="1" latinLnBrk="0" hangingPunct="1">
              <a:defRPr sz="2800" b="1" kern="1200">
                <a:solidFill>
                  <a:schemeClr val="tx2"/>
                </a:solidFill>
                <a:latin typeface="Times New Roman" panose="02020603050405020304" pitchFamily="18" charset="0"/>
                <a:ea typeface="楷体_GB231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800" b="1" i="0" u="none" strike="noStrike" cap="none" normalizeH="0" baseline="0">
              <a:ln>
                <a:noFill/>
              </a:ln>
              <a:solidFill>
                <a:schemeClr val="tx2"/>
              </a:solidFill>
              <a:effectLst/>
              <a:latin typeface="Times New Roman" panose="02020603050405020304" pitchFamily="18" charset="0"/>
              <a:ea typeface="微软雅黑" panose="020B0503020204020204" pitchFamily="34" charset="-122"/>
            </a:endParaRPr>
          </a:p>
        </p:txBody>
      </p:sp>
      <p:sp>
        <p:nvSpPr>
          <p:cNvPr id="31" name="文本框 2"/>
          <p:cNvSpPr txBox="1"/>
          <p:nvPr/>
        </p:nvSpPr>
        <p:spPr>
          <a:xfrm>
            <a:off x="3766025" y="3939598"/>
            <a:ext cx="338554" cy="461665"/>
          </a:xfrm>
          <a:prstGeom prst="rect">
            <a:avLst/>
          </a:prstGeom>
          <a:noFill/>
        </p:spPr>
        <p:txBody>
          <a:bodyPr wrap="none" rtlCol="0">
            <a:spAutoFit/>
          </a:bodyPr>
          <a:lstStyle>
            <a:defPPr>
              <a:defRPr lang="zh-CN"/>
            </a:defPPr>
            <a:lvl1pPr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1pPr>
            <a:lvl2pPr marL="4572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2pPr>
            <a:lvl3pPr marL="9144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3pPr>
            <a:lvl4pPr marL="13716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4pPr>
            <a:lvl5pPr marL="18288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5pPr>
            <a:lvl6pPr marL="2286000" algn="l" defTabSz="914400" rtl="0" eaLnBrk="1" latinLnBrk="0" hangingPunct="1">
              <a:defRPr sz="2800" b="1" kern="1200">
                <a:solidFill>
                  <a:schemeClr val="tx2"/>
                </a:solidFill>
                <a:latin typeface="Times New Roman" panose="02020603050405020304" pitchFamily="18" charset="0"/>
                <a:ea typeface="楷体_GB2312" charset="-122"/>
                <a:cs typeface="+mn-cs"/>
              </a:defRPr>
            </a:lvl6pPr>
            <a:lvl7pPr marL="2743200" algn="l" defTabSz="914400" rtl="0" eaLnBrk="1" latinLnBrk="0" hangingPunct="1">
              <a:defRPr sz="2800" b="1" kern="1200">
                <a:solidFill>
                  <a:schemeClr val="tx2"/>
                </a:solidFill>
                <a:latin typeface="Times New Roman" panose="02020603050405020304" pitchFamily="18" charset="0"/>
                <a:ea typeface="楷体_GB2312" charset="-122"/>
                <a:cs typeface="+mn-cs"/>
              </a:defRPr>
            </a:lvl7pPr>
            <a:lvl8pPr marL="3200400" algn="l" defTabSz="914400" rtl="0" eaLnBrk="1" latinLnBrk="0" hangingPunct="1">
              <a:defRPr sz="2800" b="1" kern="1200">
                <a:solidFill>
                  <a:schemeClr val="tx2"/>
                </a:solidFill>
                <a:latin typeface="Times New Roman" panose="02020603050405020304" pitchFamily="18" charset="0"/>
                <a:ea typeface="楷体_GB2312" charset="-122"/>
                <a:cs typeface="+mn-cs"/>
              </a:defRPr>
            </a:lvl8pPr>
            <a:lvl9pPr marL="3657600" algn="l" defTabSz="914400" rtl="0" eaLnBrk="1" latinLnBrk="0" hangingPunct="1">
              <a:defRPr sz="2800" b="1" kern="1200">
                <a:solidFill>
                  <a:schemeClr val="tx2"/>
                </a:solidFill>
                <a:latin typeface="Times New Roman" panose="02020603050405020304" pitchFamily="18" charset="0"/>
                <a:ea typeface="楷体_GB2312" charset="-122"/>
                <a:cs typeface="+mn-cs"/>
              </a:defRPr>
            </a:lvl9pPr>
          </a:lstStyle>
          <a:p>
            <a:r>
              <a:rPr lang="en-US" altLang="zh-CN" sz="2400" b="0" i="1" dirty="0">
                <a:ea typeface="微软雅黑" panose="020B0503020204020204" pitchFamily="34" charset="-122"/>
              </a:rPr>
              <a:t>q</a:t>
            </a:r>
            <a:endParaRPr lang="zh-CN" altLang="en-US" sz="2400" b="0" i="1" dirty="0">
              <a:ea typeface="微软雅黑" panose="020B0503020204020204" pitchFamily="34" charset="-122"/>
            </a:endParaRPr>
          </a:p>
        </p:txBody>
      </p:sp>
      <p:sp>
        <p:nvSpPr>
          <p:cNvPr id="32" name="矩形 31"/>
          <p:cNvSpPr/>
          <p:nvPr/>
        </p:nvSpPr>
        <p:spPr bwMode="auto">
          <a:xfrm>
            <a:off x="2771768" y="4576341"/>
            <a:ext cx="144016" cy="50886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noAutofit/>
          </a:bodyPr>
          <a:lstStyle>
            <a:defPPr>
              <a:defRPr lang="zh-CN"/>
            </a:defPPr>
            <a:lvl1pPr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1pPr>
            <a:lvl2pPr marL="4572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2pPr>
            <a:lvl3pPr marL="9144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3pPr>
            <a:lvl4pPr marL="13716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4pPr>
            <a:lvl5pPr marL="18288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5pPr>
            <a:lvl6pPr marL="2286000" algn="l" defTabSz="914400" rtl="0" eaLnBrk="1" latinLnBrk="0" hangingPunct="1">
              <a:defRPr sz="2800" b="1" kern="1200">
                <a:solidFill>
                  <a:schemeClr val="tx2"/>
                </a:solidFill>
                <a:latin typeface="Times New Roman" panose="02020603050405020304" pitchFamily="18" charset="0"/>
                <a:ea typeface="楷体_GB2312" charset="-122"/>
                <a:cs typeface="+mn-cs"/>
              </a:defRPr>
            </a:lvl6pPr>
            <a:lvl7pPr marL="2743200" algn="l" defTabSz="914400" rtl="0" eaLnBrk="1" latinLnBrk="0" hangingPunct="1">
              <a:defRPr sz="2800" b="1" kern="1200">
                <a:solidFill>
                  <a:schemeClr val="tx2"/>
                </a:solidFill>
                <a:latin typeface="Times New Roman" panose="02020603050405020304" pitchFamily="18" charset="0"/>
                <a:ea typeface="楷体_GB2312" charset="-122"/>
                <a:cs typeface="+mn-cs"/>
              </a:defRPr>
            </a:lvl7pPr>
            <a:lvl8pPr marL="3200400" algn="l" defTabSz="914400" rtl="0" eaLnBrk="1" latinLnBrk="0" hangingPunct="1">
              <a:defRPr sz="2800" b="1" kern="1200">
                <a:solidFill>
                  <a:schemeClr val="tx2"/>
                </a:solidFill>
                <a:latin typeface="Times New Roman" panose="02020603050405020304" pitchFamily="18" charset="0"/>
                <a:ea typeface="楷体_GB2312" charset="-122"/>
                <a:cs typeface="+mn-cs"/>
              </a:defRPr>
            </a:lvl8pPr>
            <a:lvl9pPr marL="3657600" algn="l" defTabSz="914400" rtl="0" eaLnBrk="1" latinLnBrk="0" hangingPunct="1">
              <a:defRPr sz="2800" b="1" kern="1200">
                <a:solidFill>
                  <a:schemeClr val="tx2"/>
                </a:solidFill>
                <a:latin typeface="Times New Roman" panose="02020603050405020304" pitchFamily="18" charset="0"/>
                <a:ea typeface="楷体_GB231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800" b="1" i="0" u="none" strike="noStrike" cap="none" normalizeH="0" baseline="0">
              <a:ln>
                <a:noFill/>
              </a:ln>
              <a:solidFill>
                <a:schemeClr val="tx2"/>
              </a:solidFill>
              <a:effectLst/>
              <a:latin typeface="Times New Roman" panose="02020603050405020304" pitchFamily="18" charset="0"/>
              <a:ea typeface="微软雅黑" panose="020B0503020204020204" pitchFamily="34" charset="-122"/>
            </a:endParaRPr>
          </a:p>
        </p:txBody>
      </p:sp>
      <p:sp>
        <p:nvSpPr>
          <p:cNvPr id="33" name="文本框 2"/>
          <p:cNvSpPr txBox="1"/>
          <p:nvPr/>
        </p:nvSpPr>
        <p:spPr>
          <a:xfrm>
            <a:off x="2707391" y="4559960"/>
            <a:ext cx="320922" cy="461665"/>
          </a:xfrm>
          <a:prstGeom prst="rect">
            <a:avLst/>
          </a:prstGeom>
          <a:noFill/>
        </p:spPr>
        <p:txBody>
          <a:bodyPr wrap="none" rtlCol="0">
            <a:spAutoFit/>
          </a:bodyPr>
          <a:lstStyle>
            <a:defPPr>
              <a:defRPr lang="zh-CN"/>
            </a:defPPr>
            <a:lvl1pPr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1pPr>
            <a:lvl2pPr marL="4572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2pPr>
            <a:lvl3pPr marL="9144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3pPr>
            <a:lvl4pPr marL="13716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4pPr>
            <a:lvl5pPr marL="18288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5pPr>
            <a:lvl6pPr marL="2286000" algn="l" defTabSz="914400" rtl="0" eaLnBrk="1" latinLnBrk="0" hangingPunct="1">
              <a:defRPr sz="2800" b="1" kern="1200">
                <a:solidFill>
                  <a:schemeClr val="tx2"/>
                </a:solidFill>
                <a:latin typeface="Times New Roman" panose="02020603050405020304" pitchFamily="18" charset="0"/>
                <a:ea typeface="楷体_GB2312" charset="-122"/>
                <a:cs typeface="+mn-cs"/>
              </a:defRPr>
            </a:lvl6pPr>
            <a:lvl7pPr marL="2743200" algn="l" defTabSz="914400" rtl="0" eaLnBrk="1" latinLnBrk="0" hangingPunct="1">
              <a:defRPr sz="2800" b="1" kern="1200">
                <a:solidFill>
                  <a:schemeClr val="tx2"/>
                </a:solidFill>
                <a:latin typeface="Times New Roman" panose="02020603050405020304" pitchFamily="18" charset="0"/>
                <a:ea typeface="楷体_GB2312" charset="-122"/>
                <a:cs typeface="+mn-cs"/>
              </a:defRPr>
            </a:lvl7pPr>
            <a:lvl8pPr marL="3200400" algn="l" defTabSz="914400" rtl="0" eaLnBrk="1" latinLnBrk="0" hangingPunct="1">
              <a:defRPr sz="2800" b="1" kern="1200">
                <a:solidFill>
                  <a:schemeClr val="tx2"/>
                </a:solidFill>
                <a:latin typeface="Times New Roman" panose="02020603050405020304" pitchFamily="18" charset="0"/>
                <a:ea typeface="楷体_GB2312" charset="-122"/>
                <a:cs typeface="+mn-cs"/>
              </a:defRPr>
            </a:lvl8pPr>
            <a:lvl9pPr marL="3657600" algn="l" defTabSz="914400" rtl="0" eaLnBrk="1" latinLnBrk="0" hangingPunct="1">
              <a:defRPr sz="2800" b="1" kern="1200">
                <a:solidFill>
                  <a:schemeClr val="tx2"/>
                </a:solidFill>
                <a:latin typeface="Times New Roman" panose="02020603050405020304" pitchFamily="18" charset="0"/>
                <a:ea typeface="楷体_GB2312" charset="-122"/>
                <a:cs typeface="+mn-cs"/>
              </a:defRPr>
            </a:lvl9pPr>
          </a:lstStyle>
          <a:p>
            <a:r>
              <a:rPr lang="en-US" altLang="zh-CN" sz="2400" b="0" i="1" dirty="0">
                <a:ea typeface="微软雅黑" panose="020B0503020204020204" pitchFamily="34" charset="-122"/>
              </a:rPr>
              <a:t>e</a:t>
            </a:r>
            <a:endParaRPr lang="zh-CN" altLang="en-US" sz="2400" b="0" i="1" dirty="0">
              <a:ea typeface="微软雅黑" panose="020B0503020204020204" pitchFamily="34" charset="-122"/>
            </a:endParaRPr>
          </a:p>
        </p:txBody>
      </p:sp>
      <p:sp>
        <p:nvSpPr>
          <p:cNvPr id="3" name="页脚占位符 2"/>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4" name="灯片编号占位符 3"/>
          <p:cNvSpPr>
            <a:spLocks noGrp="1"/>
          </p:cNvSpPr>
          <p:nvPr>
            <p:ph type="sldNum" sz="quarter" idx="12"/>
          </p:nvPr>
        </p:nvSpPr>
        <p:spPr/>
        <p:txBody>
          <a:bodyPr/>
          <a:lstStyle/>
          <a:p>
            <a:fld id="{BD8223D9-D9DA-4C0B-9616-36644EEDABA8}" type="slidenum">
              <a:rPr lang="zh-CN" altLang="en-US" smtClean="0"/>
              <a:pPr/>
              <a:t>29</a:t>
            </a:fld>
            <a:endParaRPr lang="zh-CN" altLang="en-US"/>
          </a:p>
        </p:txBody>
      </p:sp>
      <p:sp>
        <p:nvSpPr>
          <p:cNvPr id="16" name="Rectangle 37"/>
          <p:cNvSpPr>
            <a:spLocks noChangeArrowheads="1"/>
          </p:cNvSpPr>
          <p:nvPr/>
        </p:nvSpPr>
        <p:spPr bwMode="auto">
          <a:xfrm flipV="1">
            <a:off x="129381" y="98313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8504"/>
                                        </p:tgtEl>
                                        <p:attrNameLst>
                                          <p:attrName>style.visibility</p:attrName>
                                        </p:attrNameLst>
                                      </p:cBhvr>
                                      <p:to>
                                        <p:strVal val="visible"/>
                                      </p:to>
                                    </p:set>
                                    <p:animEffect transition="in" filter="dissolve">
                                      <p:cBhvr>
                                        <p:cTn id="7" dur="500"/>
                                        <p:tgtEl>
                                          <p:spTgt spid="14850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8508"/>
                                        </p:tgtEl>
                                        <p:attrNameLst>
                                          <p:attrName>style.visibility</p:attrName>
                                        </p:attrNameLst>
                                      </p:cBhvr>
                                      <p:to>
                                        <p:strVal val="visible"/>
                                      </p:to>
                                    </p:set>
                                    <p:anim calcmode="lin" valueType="num">
                                      <p:cBhvr additive="base">
                                        <p:cTn id="12" dur="500" fill="hold"/>
                                        <p:tgtEl>
                                          <p:spTgt spid="148508"/>
                                        </p:tgtEl>
                                        <p:attrNameLst>
                                          <p:attrName>ppt_x</p:attrName>
                                        </p:attrNameLst>
                                      </p:cBhvr>
                                      <p:tavLst>
                                        <p:tav tm="0">
                                          <p:val>
                                            <p:strVal val="#ppt_x"/>
                                          </p:val>
                                        </p:tav>
                                        <p:tav tm="100000">
                                          <p:val>
                                            <p:strVal val="#ppt_x"/>
                                          </p:val>
                                        </p:tav>
                                      </p:tavLst>
                                    </p:anim>
                                    <p:anim calcmode="lin" valueType="num">
                                      <p:cBhvr additive="base">
                                        <p:cTn id="13" dur="500" fill="hold"/>
                                        <p:tgtEl>
                                          <p:spTgt spid="14850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48509"/>
                                        </p:tgtEl>
                                        <p:attrNameLst>
                                          <p:attrName>style.visibility</p:attrName>
                                        </p:attrNameLst>
                                      </p:cBhvr>
                                      <p:to>
                                        <p:strVal val="visible"/>
                                      </p:to>
                                    </p:set>
                                    <p:animEffect transition="in" filter="slide(fromBottom)">
                                      <p:cBhvr>
                                        <p:cTn id="18" dur="500"/>
                                        <p:tgtEl>
                                          <p:spTgt spid="148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04" grpId="0"/>
      <p:bldP spid="148508" grpId="0"/>
      <p:bldP spid="14850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47186" y="2335145"/>
            <a:ext cx="8424862"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chemeClr val="tx1"/>
                </a:solidFill>
                <a:ea typeface="微软雅黑" panose="020B0503020204020204" pitchFamily="34" charset="-122"/>
              </a:rPr>
              <a:t>与气体分子相似，金属内自由电子作无规则的热运动，其速率有一定的分布。在金属表面存在着阻碍电子逃脱出去的作用力，电子逸出金属表面需克服阻力做功，称为逸出功 </a:t>
            </a:r>
          </a:p>
        </p:txBody>
      </p:sp>
      <p:sp>
        <p:nvSpPr>
          <p:cNvPr id="16387" name="Rectangle 2"/>
          <p:cNvSpPr>
            <a:spLocks noRot="1" noChangeArrowheads="1"/>
          </p:cNvSpPr>
          <p:nvPr/>
        </p:nvSpPr>
        <p:spPr bwMode="auto">
          <a:xfrm>
            <a:off x="3124200" y="97855"/>
            <a:ext cx="389387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l" eaLnBrk="1" hangingPunct="1">
              <a:buClrTx/>
              <a:buSzTx/>
              <a:buFontTx/>
            </a:pPr>
            <a:r>
              <a:rPr lang="zh-CN" altLang="en-US" sz="3600" dirty="0">
                <a:solidFill>
                  <a:srgbClr val="660066"/>
                </a:solidFill>
                <a:effectLst>
                  <a:outerShdw blurRad="38100" dist="38100" dir="2700000" algn="tl">
                    <a:srgbClr val="C0C0C0"/>
                  </a:outerShdw>
                </a:effectLst>
                <a:ea typeface="微软雅黑" pitchFamily="34" charset="-122"/>
              </a:rPr>
              <a:t>热 电 子 发 射</a:t>
            </a:r>
          </a:p>
        </p:txBody>
      </p:sp>
      <p:sp>
        <p:nvSpPr>
          <p:cNvPr id="16388" name="Text Box 4"/>
          <p:cNvSpPr txBox="1">
            <a:spLocks noChangeArrowheads="1"/>
          </p:cNvSpPr>
          <p:nvPr/>
        </p:nvSpPr>
        <p:spPr bwMode="auto">
          <a:xfrm>
            <a:off x="473956" y="1274862"/>
            <a:ext cx="8559800" cy="8921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chemeClr val="tx1"/>
                </a:solidFill>
                <a:ea typeface="微软雅黑" panose="020B0503020204020204" pitchFamily="34" charset="-122"/>
              </a:rPr>
              <a:t>加热金属使其中的大量电子克服表面势垒而逸出的现象，</a:t>
            </a:r>
            <a:endParaRPr lang="en-US" altLang="zh-CN" sz="2600" dirty="0">
              <a:solidFill>
                <a:schemeClr val="tx1"/>
              </a:solidFill>
              <a:ea typeface="微软雅黑" panose="020B0503020204020204" pitchFamily="34" charset="-122"/>
            </a:endParaRPr>
          </a:p>
          <a:p>
            <a:pPr eaLnBrk="1" hangingPunct="1"/>
            <a:r>
              <a:rPr lang="zh-CN" altLang="en-US" sz="2600" dirty="0">
                <a:solidFill>
                  <a:srgbClr val="CC0000"/>
                </a:solidFill>
                <a:ea typeface="微软雅黑" panose="020B0503020204020204" pitchFamily="34" charset="-122"/>
              </a:rPr>
              <a:t>又称爱迪生效应， 爱迪生</a:t>
            </a:r>
            <a:r>
              <a:rPr lang="en-US" altLang="zh-CN" sz="2600" dirty="0">
                <a:solidFill>
                  <a:srgbClr val="CC0000"/>
                </a:solidFill>
                <a:ea typeface="微软雅黑" panose="020B0503020204020204" pitchFamily="34" charset="-122"/>
              </a:rPr>
              <a:t>1883</a:t>
            </a:r>
            <a:r>
              <a:rPr lang="zh-CN" altLang="en-US" sz="2600" dirty="0">
                <a:solidFill>
                  <a:srgbClr val="CC0000"/>
                </a:solidFill>
                <a:ea typeface="微软雅黑" panose="020B0503020204020204" pitchFamily="34" charset="-122"/>
              </a:rPr>
              <a:t>年发现的  </a:t>
            </a:r>
          </a:p>
        </p:txBody>
      </p:sp>
      <p:sp>
        <p:nvSpPr>
          <p:cNvPr id="118789" name="Text Box 5"/>
          <p:cNvSpPr txBox="1">
            <a:spLocks noChangeArrowheads="1"/>
          </p:cNvSpPr>
          <p:nvPr/>
        </p:nvSpPr>
        <p:spPr bwMode="auto">
          <a:xfrm>
            <a:off x="539626" y="4149080"/>
            <a:ext cx="8208838"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rgbClr val="663300"/>
                </a:solidFill>
                <a:ea typeface="微软雅黑" panose="020B0503020204020204" pitchFamily="34" charset="-122"/>
              </a:rPr>
              <a:t>在室温下，只有极少量电子的动能超过逸出功，从金属表面逸出的电子微乎其微。随着温度上升到一定程度，动能超过逸出功的电子数目急剧增多，大量电子由金属中逸出，这就是热电子发射</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3</a:t>
            </a:fld>
            <a:endParaRPr lang="zh-CN" altLang="en-US"/>
          </a:p>
        </p:txBody>
      </p:sp>
      <p:sp>
        <p:nvSpPr>
          <p:cNvPr id="8" name="Rectangle 37"/>
          <p:cNvSpPr>
            <a:spLocks noChangeArrowheads="1"/>
          </p:cNvSpPr>
          <p:nvPr/>
        </p:nvSpPr>
        <p:spPr bwMode="auto">
          <a:xfrm flipV="1">
            <a:off x="106363"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8789"/>
                                        </p:tgtEl>
                                        <p:attrNameLst>
                                          <p:attrName>style.visibility</p:attrName>
                                        </p:attrNameLst>
                                      </p:cBhvr>
                                      <p:to>
                                        <p:strVal val="visible"/>
                                      </p:to>
                                    </p:set>
                                    <p:animEffect transition="in" filter="slide(fromBottom)">
                                      <p:cBhvr>
                                        <p:cTn id="7"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rrowheads="1"/>
          </p:cNvSpPr>
          <p:nvPr>
            <p:ph type="title" idx="4294967295"/>
          </p:nvPr>
        </p:nvSpPr>
        <p:spPr bwMode="auto">
          <a:xfrm>
            <a:off x="1860551" y="261286"/>
            <a:ext cx="7138987" cy="7635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buClrTx/>
              <a:buSzTx/>
              <a:buFontTx/>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正向注入下的非平衡载流子</a:t>
            </a:r>
          </a:p>
        </p:txBody>
      </p:sp>
      <p:sp>
        <p:nvSpPr>
          <p:cNvPr id="46084" name="Text Box 4"/>
          <p:cNvSpPr txBox="1">
            <a:spLocks noChangeArrowheads="1"/>
          </p:cNvSpPr>
          <p:nvPr/>
        </p:nvSpPr>
        <p:spPr bwMode="auto">
          <a:xfrm>
            <a:off x="359345" y="980728"/>
            <a:ext cx="8748713" cy="885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由于正向注入，势垒边界上的</a:t>
            </a:r>
            <a:r>
              <a:rPr kumimoji="1" lang="zh-CN" altLang="en-US" sz="26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少数载流子</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浓度从原来的</a:t>
            </a:r>
            <a:r>
              <a:rPr kumimoji="1"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1"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P</a:t>
            </a:r>
            <a:r>
              <a:rPr kumimoji="1" lang="en-US" altLang="zh-CN" sz="2600" b="1"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0</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1"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1"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P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和   </a:t>
            </a:r>
            <a:r>
              <a:rPr kumimoji="1"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p</a:t>
            </a:r>
            <a:r>
              <a:rPr kumimoji="1"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1" lang="en-US" altLang="zh-CN" sz="2600" b="1"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0</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1"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p</a:t>
            </a:r>
            <a:r>
              <a:rPr kumimoji="1"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，近似地根据</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Boltzmann</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统计可求得：</a:t>
            </a:r>
          </a:p>
        </p:txBody>
      </p:sp>
      <p:sp>
        <p:nvSpPr>
          <p:cNvPr id="46085" name="Rectangle 5"/>
          <p:cNvSpPr>
            <a:spLocks noChangeArrowheads="1"/>
          </p:cNvSpPr>
          <p:nvPr/>
        </p:nvSpPr>
        <p:spPr bwMode="auto">
          <a:xfrm>
            <a:off x="108520" y="30222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aphicFrame>
        <p:nvGraphicFramePr>
          <p:cNvPr id="149510" name="Object 6"/>
          <p:cNvGraphicFramePr>
            <a:graphicFrameLocks noChangeAspect="1"/>
          </p:cNvGraphicFramePr>
          <p:nvPr>
            <p:extLst>
              <p:ext uri="{D42A27DB-BD31-4B8C-83A1-F6EECF244321}">
                <p14:modId xmlns:p14="http://schemas.microsoft.com/office/powerpoint/2010/main" val="804047968"/>
              </p:ext>
            </p:extLst>
          </p:nvPr>
        </p:nvGraphicFramePr>
        <p:xfrm>
          <a:off x="3573463" y="1903413"/>
          <a:ext cx="3135312" cy="685800"/>
        </p:xfrm>
        <a:graphic>
          <a:graphicData uri="http://schemas.openxmlformats.org/presentationml/2006/ole">
            <mc:AlternateContent xmlns:mc="http://schemas.openxmlformats.org/markup-compatibility/2006">
              <mc:Choice xmlns:v="urn:schemas-microsoft-com:vml" Requires="v">
                <p:oleObj spid="_x0000_s19643" name="Equation" r:id="rId4" imgW="1143000" imgH="253800" progId="Equation.DSMT4">
                  <p:embed/>
                </p:oleObj>
              </mc:Choice>
              <mc:Fallback>
                <p:oleObj name="Equation" r:id="rId4" imgW="1143000" imgH="253800" progId="Equation.DSMT4">
                  <p:embed/>
                  <p:pic>
                    <p:nvPicPr>
                      <p:cNvPr id="0" name="Object 6"/>
                      <p:cNvPicPr>
                        <a:picLocks noChangeAspect="1" noChangeArrowheads="1"/>
                      </p:cNvPicPr>
                      <p:nvPr/>
                    </p:nvPicPr>
                    <p:blipFill>
                      <a:blip r:embed="rId5"/>
                      <a:srcRect/>
                      <a:stretch>
                        <a:fillRect/>
                      </a:stretch>
                    </p:blipFill>
                    <p:spPr bwMode="auto">
                      <a:xfrm>
                        <a:off x="3573463" y="1903413"/>
                        <a:ext cx="3135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9511" name="Text Box 6"/>
          <p:cNvSpPr txBox="1">
            <a:spLocks noChangeArrowheads="1"/>
          </p:cNvSpPr>
          <p:nvPr/>
        </p:nvSpPr>
        <p:spPr bwMode="auto">
          <a:xfrm>
            <a:off x="216470" y="4228753"/>
            <a:ext cx="62642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rgbClr val="663300"/>
                </a:solidFill>
                <a:effectLst/>
                <a:uLnTx/>
                <a:uFillTx/>
                <a:latin typeface="Arial" panose="020B0604020202020204" pitchFamily="34" charset="0"/>
                <a:ea typeface="微软雅黑" panose="020B0503020204020204" pitchFamily="34" charset="-122"/>
                <a:cs typeface="+mn-cs"/>
              </a:rPr>
              <a:t>外加电压使边界处电子积累，浓度提高了很多倍，产生非平衡载流子浓度为：</a:t>
            </a:r>
          </a:p>
        </p:txBody>
      </p:sp>
      <p:graphicFrame>
        <p:nvGraphicFramePr>
          <p:cNvPr id="149512" name="Object 7"/>
          <p:cNvGraphicFramePr>
            <a:graphicFrameLocks noChangeAspect="1"/>
          </p:cNvGraphicFramePr>
          <p:nvPr>
            <p:extLst>
              <p:ext uri="{D42A27DB-BD31-4B8C-83A1-F6EECF244321}">
                <p14:modId xmlns:p14="http://schemas.microsoft.com/office/powerpoint/2010/main" val="1139994847"/>
              </p:ext>
            </p:extLst>
          </p:nvPr>
        </p:nvGraphicFramePr>
        <p:xfrm>
          <a:off x="3887788" y="5657850"/>
          <a:ext cx="4170362" cy="796925"/>
        </p:xfrm>
        <a:graphic>
          <a:graphicData uri="http://schemas.openxmlformats.org/presentationml/2006/ole">
            <mc:AlternateContent xmlns:mc="http://schemas.openxmlformats.org/markup-compatibility/2006">
              <mc:Choice xmlns:v="urn:schemas-microsoft-com:vml" Requires="v">
                <p:oleObj spid="_x0000_s19644" name="Equation" r:id="rId6" imgW="1460160" imgH="279360" progId="Equation.DSMT4">
                  <p:embed/>
                </p:oleObj>
              </mc:Choice>
              <mc:Fallback>
                <p:oleObj name="Equation" r:id="rId6" imgW="1460160" imgH="279360" progId="Equation.DSMT4">
                  <p:embed/>
                  <p:pic>
                    <p:nvPicPr>
                      <p:cNvPr id="0" name="Object 7"/>
                      <p:cNvPicPr>
                        <a:picLocks noChangeAspect="1" noChangeArrowheads="1"/>
                      </p:cNvPicPr>
                      <p:nvPr/>
                    </p:nvPicPr>
                    <p:blipFill>
                      <a:blip r:embed="rId7"/>
                      <a:srcRect/>
                      <a:stretch>
                        <a:fillRect/>
                      </a:stretch>
                    </p:blipFill>
                    <p:spPr bwMode="auto">
                      <a:xfrm>
                        <a:off x="3887788" y="5657850"/>
                        <a:ext cx="4170362" cy="796925"/>
                      </a:xfrm>
                      <a:prstGeom prst="rect">
                        <a:avLst/>
                      </a:prstGeom>
                      <a:solidFill>
                        <a:schemeClr val="bg1"/>
                      </a:solidFill>
                      <a:ln>
                        <a:noFill/>
                      </a:ln>
                      <a:effectLst/>
                    </p:spPr>
                  </p:pic>
                </p:oleObj>
              </mc:Fallback>
            </mc:AlternateContent>
          </a:graphicData>
        </a:graphic>
      </p:graphicFrame>
      <p:grpSp>
        <p:nvGrpSpPr>
          <p:cNvPr id="149513" name="Group 9"/>
          <p:cNvGrpSpPr/>
          <p:nvPr/>
        </p:nvGrpSpPr>
        <p:grpSpPr bwMode="auto">
          <a:xfrm>
            <a:off x="3851845" y="2780952"/>
            <a:ext cx="2306638" cy="1438274"/>
            <a:chOff x="2358" y="1933"/>
            <a:chExt cx="1453" cy="906"/>
          </a:xfrm>
        </p:grpSpPr>
        <p:graphicFrame>
          <p:nvGraphicFramePr>
            <p:cNvPr id="46101" name="Object 5"/>
            <p:cNvGraphicFramePr>
              <a:graphicFrameLocks noChangeAspect="1"/>
            </p:cNvGraphicFramePr>
            <p:nvPr>
              <p:extLst>
                <p:ext uri="{D42A27DB-BD31-4B8C-83A1-F6EECF244321}">
                  <p14:modId xmlns:p14="http://schemas.microsoft.com/office/powerpoint/2010/main" val="3210564108"/>
                </p:ext>
              </p:extLst>
            </p:nvPr>
          </p:nvGraphicFramePr>
          <p:xfrm>
            <a:off x="2358" y="2421"/>
            <a:ext cx="1453" cy="418"/>
          </p:xfrm>
          <a:graphic>
            <a:graphicData uri="http://schemas.openxmlformats.org/presentationml/2006/ole">
              <mc:AlternateContent xmlns:mc="http://schemas.openxmlformats.org/markup-compatibility/2006">
                <mc:Choice xmlns:v="urn:schemas-microsoft-com:vml" Requires="v">
                  <p:oleObj spid="_x0000_s19645" name="Equation" r:id="rId8" imgW="838080" imgH="241200" progId="Equation.DSMT4">
                    <p:embed/>
                  </p:oleObj>
                </mc:Choice>
                <mc:Fallback>
                  <p:oleObj name="Equation" r:id="rId8" imgW="838080" imgH="241200" progId="Equation.DSMT4">
                    <p:embed/>
                    <p:pic>
                      <p:nvPicPr>
                        <p:cNvPr id="0" name="Object 5"/>
                        <p:cNvPicPr>
                          <a:picLocks noChangeAspect="1" noChangeArrowheads="1"/>
                        </p:cNvPicPr>
                        <p:nvPr/>
                      </p:nvPicPr>
                      <p:blipFill>
                        <a:blip r:embed="rId9"/>
                        <a:srcRect/>
                        <a:stretch>
                          <a:fillRect/>
                        </a:stretch>
                      </p:blipFill>
                      <p:spPr bwMode="auto">
                        <a:xfrm>
                          <a:off x="2358" y="2421"/>
                          <a:ext cx="1453" cy="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2" name="AutoShape 11"/>
            <p:cNvSpPr>
              <a:spLocks noChangeArrowheads="1"/>
            </p:cNvSpPr>
            <p:nvPr/>
          </p:nvSpPr>
          <p:spPr bwMode="auto">
            <a:xfrm>
              <a:off x="2835" y="1933"/>
              <a:ext cx="272" cy="499"/>
            </a:xfrm>
            <a:prstGeom prst="downArrow">
              <a:avLst>
                <a:gd name="adj1" fmla="val 50000"/>
                <a:gd name="adj2" fmla="val 6433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grpSp>
        <p:nvGrpSpPr>
          <p:cNvPr id="149516" name="Group 12"/>
          <p:cNvGrpSpPr/>
          <p:nvPr/>
        </p:nvGrpSpPr>
        <p:grpSpPr bwMode="auto">
          <a:xfrm>
            <a:off x="470470" y="2420590"/>
            <a:ext cx="3994150" cy="1409700"/>
            <a:chOff x="228" y="1706"/>
            <a:chExt cx="2516" cy="888"/>
          </a:xfrm>
        </p:grpSpPr>
        <p:graphicFrame>
          <p:nvGraphicFramePr>
            <p:cNvPr id="46099" name="Object 4"/>
            <p:cNvGraphicFramePr>
              <a:graphicFrameLocks noChangeAspect="1"/>
            </p:cNvGraphicFramePr>
            <p:nvPr>
              <p:extLst>
                <p:ext uri="{D42A27DB-BD31-4B8C-83A1-F6EECF244321}">
                  <p14:modId xmlns:p14="http://schemas.microsoft.com/office/powerpoint/2010/main" val="484127496"/>
                </p:ext>
              </p:extLst>
            </p:nvPr>
          </p:nvGraphicFramePr>
          <p:xfrm>
            <a:off x="228" y="1706"/>
            <a:ext cx="1653" cy="888"/>
          </p:xfrm>
          <a:graphic>
            <a:graphicData uri="http://schemas.openxmlformats.org/presentationml/2006/ole">
              <mc:AlternateContent xmlns:mc="http://schemas.openxmlformats.org/markup-compatibility/2006">
                <mc:Choice xmlns:v="urn:schemas-microsoft-com:vml" Requires="v">
                  <p:oleObj spid="_x0000_s19646" name="Equation" r:id="rId10" imgW="850680" imgH="457200" progId="Equation.DSMT4">
                    <p:embed/>
                  </p:oleObj>
                </mc:Choice>
                <mc:Fallback>
                  <p:oleObj name="Equation" r:id="rId10" imgW="850680" imgH="457200" progId="Equation.DSMT4">
                    <p:embed/>
                    <p:pic>
                      <p:nvPicPr>
                        <p:cNvPr id="0" name="Object 4"/>
                        <p:cNvPicPr>
                          <a:picLocks noChangeAspect="1" noChangeArrowheads="1"/>
                        </p:cNvPicPr>
                        <p:nvPr/>
                      </p:nvPicPr>
                      <p:blipFill>
                        <a:blip r:embed="rId11"/>
                        <a:srcRect/>
                        <a:stretch>
                          <a:fillRect/>
                        </a:stretch>
                      </p:blipFill>
                      <p:spPr bwMode="auto">
                        <a:xfrm>
                          <a:off x="228" y="1706"/>
                          <a:ext cx="1653" cy="888"/>
                        </a:xfrm>
                        <a:prstGeom prst="rect">
                          <a:avLst/>
                        </a:prstGeom>
                        <a:gradFill rotWithShape="1">
                          <a:gsLst>
                            <a:gs pos="0">
                              <a:srgbClr val="FFCCFF"/>
                            </a:gs>
                            <a:gs pos="50000">
                              <a:srgbClr val="FFFCFF"/>
                            </a:gs>
                            <a:gs pos="100000">
                              <a:srgbClr val="FFCCFF"/>
                            </a:gs>
                          </a:gsLst>
                          <a:lin ang="5400000" scaled="1"/>
                        </a:gradFill>
                        <a:ln w="9525">
                          <a:solidFill>
                            <a:srgbClr val="66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0" name="Line 14"/>
            <p:cNvSpPr>
              <a:spLocks noChangeShapeType="1"/>
            </p:cNvSpPr>
            <p:nvPr/>
          </p:nvSpPr>
          <p:spPr bwMode="auto">
            <a:xfrm>
              <a:off x="1927" y="2160"/>
              <a:ext cx="817" cy="0"/>
            </a:xfrm>
            <a:prstGeom prst="line">
              <a:avLst/>
            </a:prstGeom>
            <a:noFill/>
            <a:ln w="38100">
              <a:solidFill>
                <a:srgbClr val="66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grpSp>
        <p:nvGrpSpPr>
          <p:cNvPr id="149519" name="Group 15"/>
          <p:cNvGrpSpPr/>
          <p:nvPr/>
        </p:nvGrpSpPr>
        <p:grpSpPr bwMode="auto">
          <a:xfrm>
            <a:off x="6193408" y="3137638"/>
            <a:ext cx="2806700" cy="2395538"/>
            <a:chOff x="3833" y="2180"/>
            <a:chExt cx="1768" cy="1509"/>
          </a:xfrm>
        </p:grpSpPr>
        <p:sp>
          <p:nvSpPr>
            <p:cNvPr id="46097" name="Text Box 16"/>
            <p:cNvSpPr txBox="1">
              <a:spLocks noChangeArrowheads="1"/>
            </p:cNvSpPr>
            <p:nvPr/>
          </p:nvSpPr>
          <p:spPr bwMode="auto">
            <a:xfrm>
              <a:off x="3833" y="2180"/>
              <a:ext cx="1768" cy="756"/>
            </a:xfrm>
            <a:prstGeom prst="rect">
              <a:avLst/>
            </a:prstGeom>
            <a:noFill/>
            <a:ln w="952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3300"/>
                  </a:solidFill>
                  <a:effectLst/>
                  <a:uLnTx/>
                  <a:uFillTx/>
                  <a:latin typeface="Times New Roman" panose="02020603050405020304" pitchFamily="18" charset="0"/>
                  <a:ea typeface="微软雅黑" panose="020B0503020204020204" pitchFamily="34" charset="-122"/>
                  <a:cs typeface="+mn-cs"/>
                </a:rPr>
                <a:t>正向偏压使界面处的少数载流子积累，其浓度提高的倍数</a:t>
              </a:r>
              <a:endParaRPr kumimoji="1" lang="en-US" altLang="zh-CN" sz="2400" b="1" i="0" u="none" strike="noStrike" kern="1200" cap="none" spc="0" normalizeH="0" baseline="0" noProof="0" dirty="0">
                <a:ln>
                  <a:noFill/>
                </a:ln>
                <a:solidFill>
                  <a:srgbClr val="003300"/>
                </a:solidFill>
                <a:effectLst/>
                <a:uLnTx/>
                <a:uFillTx/>
                <a:latin typeface="Times New Roman" panose="02020603050405020304" pitchFamily="18" charset="0"/>
                <a:ea typeface="微软雅黑" panose="020B0503020204020204" pitchFamily="34" charset="-122"/>
                <a:cs typeface="+mn-cs"/>
              </a:endParaRPr>
            </a:p>
          </p:txBody>
        </p:sp>
        <p:sp>
          <p:nvSpPr>
            <p:cNvPr id="46098" name="Line 17"/>
            <p:cNvSpPr>
              <a:spLocks noChangeShapeType="1"/>
            </p:cNvSpPr>
            <p:nvPr/>
          </p:nvSpPr>
          <p:spPr bwMode="auto">
            <a:xfrm flipH="1">
              <a:off x="4321" y="2941"/>
              <a:ext cx="144" cy="74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graphicFrame>
        <p:nvGraphicFramePr>
          <p:cNvPr id="149522" name="Object 7"/>
          <p:cNvGraphicFramePr>
            <a:graphicFrameLocks noChangeAspect="1"/>
          </p:cNvGraphicFramePr>
          <p:nvPr>
            <p:extLst>
              <p:ext uri="{D42A27DB-BD31-4B8C-83A1-F6EECF244321}">
                <p14:modId xmlns:p14="http://schemas.microsoft.com/office/powerpoint/2010/main" val="4052134928"/>
              </p:ext>
            </p:extLst>
          </p:nvPr>
        </p:nvGraphicFramePr>
        <p:xfrm>
          <a:off x="720725" y="4986338"/>
          <a:ext cx="4441825" cy="788987"/>
        </p:xfrm>
        <a:graphic>
          <a:graphicData uri="http://schemas.openxmlformats.org/presentationml/2006/ole">
            <mc:AlternateContent xmlns:mc="http://schemas.openxmlformats.org/markup-compatibility/2006">
              <mc:Choice xmlns:v="urn:schemas-microsoft-com:vml" Requires="v">
                <p:oleObj spid="_x0000_s19647" name="Equation" r:id="rId12" imgW="1574640" imgH="279360" progId="Equation.DSMT4">
                  <p:embed/>
                </p:oleObj>
              </mc:Choice>
              <mc:Fallback>
                <p:oleObj name="Equation" r:id="rId12" imgW="1574640" imgH="279360" progId="Equation.DSMT4">
                  <p:embed/>
                  <p:pic>
                    <p:nvPicPr>
                      <p:cNvPr id="0" name="Object 7"/>
                      <p:cNvPicPr>
                        <a:picLocks noChangeAspect="1" noChangeArrowheads="1"/>
                      </p:cNvPicPr>
                      <p:nvPr/>
                    </p:nvPicPr>
                    <p:blipFill>
                      <a:blip r:embed="rId13"/>
                      <a:srcRect/>
                      <a:stretch>
                        <a:fillRect/>
                      </a:stretch>
                    </p:blipFill>
                    <p:spPr bwMode="auto">
                      <a:xfrm>
                        <a:off x="720725" y="4986338"/>
                        <a:ext cx="4441825" cy="788987"/>
                      </a:xfrm>
                      <a:prstGeom prst="rect">
                        <a:avLst/>
                      </a:prstGeom>
                      <a:solidFill>
                        <a:srgbClr val="FFFF99"/>
                      </a:solidFill>
                      <a:ln w="9525">
                        <a:solidFill>
                          <a:srgbClr val="FF9933"/>
                        </a:solidFill>
                        <a:miter lim="800000"/>
                        <a:headEnd/>
                        <a:tailEnd/>
                      </a:ln>
                      <a:effectLst/>
                    </p:spPr>
                  </p:pic>
                </p:oleObj>
              </mc:Fallback>
            </mc:AlternateContent>
          </a:graphicData>
        </a:graphic>
      </p:graphicFrame>
      <p:grpSp>
        <p:nvGrpSpPr>
          <p:cNvPr id="149525" name="Group 21"/>
          <p:cNvGrpSpPr/>
          <p:nvPr/>
        </p:nvGrpSpPr>
        <p:grpSpPr bwMode="auto">
          <a:xfrm>
            <a:off x="976883" y="1845917"/>
            <a:ext cx="4856162" cy="935038"/>
            <a:chOff x="547" y="1344"/>
            <a:chExt cx="3059" cy="589"/>
          </a:xfrm>
        </p:grpSpPr>
        <p:sp>
          <p:nvSpPr>
            <p:cNvPr id="46095" name="Oval 19"/>
            <p:cNvSpPr>
              <a:spLocks noChangeArrowheads="1"/>
            </p:cNvSpPr>
            <p:nvPr/>
          </p:nvSpPr>
          <p:spPr bwMode="auto">
            <a:xfrm>
              <a:off x="2653" y="1344"/>
              <a:ext cx="953" cy="499"/>
            </a:xfrm>
            <a:prstGeom prst="ellipse">
              <a:avLst/>
            </a:prstGeom>
            <a:noFill/>
            <a:ln w="571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46096" name="Line 20"/>
            <p:cNvSpPr>
              <a:spLocks noChangeShapeType="1"/>
            </p:cNvSpPr>
            <p:nvPr/>
          </p:nvSpPr>
          <p:spPr bwMode="auto">
            <a:xfrm flipH="1">
              <a:off x="547" y="1706"/>
              <a:ext cx="2132" cy="227"/>
            </a:xfrm>
            <a:prstGeom prst="line">
              <a:avLst/>
            </a:prstGeom>
            <a:noFill/>
            <a:ln w="952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sp>
        <p:nvSpPr>
          <p:cNvPr id="149526" name="Rectangle 22"/>
          <p:cNvSpPr>
            <a:spLocks noChangeArrowheads="1"/>
          </p:cNvSpPr>
          <p:nvPr/>
        </p:nvSpPr>
        <p:spPr bwMode="auto">
          <a:xfrm>
            <a:off x="6040521" y="5557122"/>
            <a:ext cx="2016125" cy="836613"/>
          </a:xfrm>
          <a:prstGeom prst="rect">
            <a:avLst/>
          </a:prstGeom>
          <a:noFill/>
          <a:ln w="38100">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2" name="文本框 1"/>
          <p:cNvSpPr txBox="1"/>
          <p:nvPr/>
        </p:nvSpPr>
        <p:spPr>
          <a:xfrm>
            <a:off x="6968721" y="1879219"/>
            <a:ext cx="1773242" cy="523220"/>
          </a:xfrm>
          <a:prstGeom prst="rect">
            <a:avLst/>
          </a:prstGeom>
          <a:solidFill>
            <a:srgbClr val="FFFF00"/>
          </a:solid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en-US" altLang="zh-CN" sz="28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en-US" altLang="zh-CN" sz="2800" b="1"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0</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替代</a:t>
            </a:r>
            <a:r>
              <a:rPr kumimoji="0"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en-US" altLang="zh-CN" sz="2800" b="1" i="1" u="none" strike="noStrike" kern="1200" cap="none" spc="0" normalizeH="0" baseline="-25000" noProof="0" dirty="0" err="1">
                <a:ln>
                  <a:noFill/>
                </a:ln>
                <a:solidFill>
                  <a:srgbClr val="000000"/>
                </a:solidFill>
                <a:effectLst/>
                <a:uLnTx/>
                <a:uFillTx/>
                <a:latin typeface="Times New Roman" panose="02020603050405020304" pitchFamily="18" charset="0"/>
                <a:ea typeface="微软雅黑" panose="020B0503020204020204" pitchFamily="34" charset="-122"/>
                <a:cs typeface="+mn-cs"/>
              </a:rPr>
              <a:t>N</a:t>
            </a:r>
            <a:endParaRPr kumimoji="0" lang="en-US" altLang="zh-CN" sz="2800" b="1"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4" name="灯片编号占位符 3"/>
          <p:cNvSpPr>
            <a:spLocks noGrp="1"/>
          </p:cNvSpPr>
          <p:nvPr>
            <p:ph type="sldNum" sz="quarter" idx="12"/>
          </p:nvPr>
        </p:nvSpPr>
        <p:spPr/>
        <p:txBody>
          <a:bodyPr/>
          <a:lstStyle/>
          <a:p>
            <a:fld id="{BD8223D9-D9DA-4C0B-9616-36644EEDABA8}" type="slidenum">
              <a:rPr lang="zh-CN" altLang="en-US" smtClean="0"/>
              <a:pPr/>
              <a:t>30</a:t>
            </a:fld>
            <a:endParaRPr lang="zh-CN" altLang="en-US"/>
          </a:p>
        </p:txBody>
      </p:sp>
      <p:sp>
        <p:nvSpPr>
          <p:cNvPr id="26" name="Rectangle 37"/>
          <p:cNvSpPr>
            <a:spLocks noChangeArrowheads="1"/>
          </p:cNvSpPr>
          <p:nvPr/>
        </p:nvSpPr>
        <p:spPr bwMode="auto">
          <a:xfrm flipV="1">
            <a:off x="12938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9510"/>
                                        </p:tgtEl>
                                        <p:attrNameLst>
                                          <p:attrName>style.visibility</p:attrName>
                                        </p:attrNameLst>
                                      </p:cBhvr>
                                      <p:to>
                                        <p:strVal val="visible"/>
                                      </p:to>
                                    </p:set>
                                    <p:animEffect transition="in" filter="dissolve">
                                      <p:cBhvr>
                                        <p:cTn id="7" dur="500"/>
                                        <p:tgtEl>
                                          <p:spTgt spid="1495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49516"/>
                                        </p:tgtEl>
                                        <p:attrNameLst>
                                          <p:attrName>style.visibility</p:attrName>
                                        </p:attrNameLst>
                                      </p:cBhvr>
                                      <p:to>
                                        <p:strVal val="visible"/>
                                      </p:to>
                                    </p:set>
                                    <p:animEffect transition="in" filter="slide(fromLeft)">
                                      <p:cBhvr>
                                        <p:cTn id="12" dur="500"/>
                                        <p:tgtEl>
                                          <p:spTgt spid="1495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9525"/>
                                        </p:tgtEl>
                                        <p:attrNameLst>
                                          <p:attrName>style.visibility</p:attrName>
                                        </p:attrNameLst>
                                      </p:cBhvr>
                                      <p:to>
                                        <p:strVal val="visible"/>
                                      </p:to>
                                    </p:set>
                                    <p:animEffect transition="in" filter="dissolve">
                                      <p:cBhvr>
                                        <p:cTn id="22" dur="500"/>
                                        <p:tgtEl>
                                          <p:spTgt spid="14952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149513"/>
                                        </p:tgtEl>
                                        <p:attrNameLst>
                                          <p:attrName>style.visibility</p:attrName>
                                        </p:attrNameLst>
                                      </p:cBhvr>
                                      <p:to>
                                        <p:strVal val="visible"/>
                                      </p:to>
                                    </p:set>
                                    <p:animEffect transition="in" filter="slide(fromTop)">
                                      <p:cBhvr>
                                        <p:cTn id="27" dur="500"/>
                                        <p:tgtEl>
                                          <p:spTgt spid="1495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9511"/>
                                        </p:tgtEl>
                                        <p:attrNameLst>
                                          <p:attrName>style.visibility</p:attrName>
                                        </p:attrNameLst>
                                      </p:cBhvr>
                                      <p:to>
                                        <p:strVal val="visible"/>
                                      </p:to>
                                    </p:set>
                                    <p:animEffect transition="in" filter="dissolve">
                                      <p:cBhvr>
                                        <p:cTn id="32" dur="500"/>
                                        <p:tgtEl>
                                          <p:spTgt spid="14951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49512"/>
                                        </p:tgtEl>
                                        <p:attrNameLst>
                                          <p:attrName>style.visibility</p:attrName>
                                        </p:attrNameLst>
                                      </p:cBhvr>
                                      <p:to>
                                        <p:strVal val="visible"/>
                                      </p:to>
                                    </p:set>
                                    <p:animEffect transition="in" filter="slide(fromBottom)">
                                      <p:cBhvr>
                                        <p:cTn id="37" dur="500"/>
                                        <p:tgtEl>
                                          <p:spTgt spid="149512"/>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149519"/>
                                        </p:tgtEl>
                                        <p:attrNameLst>
                                          <p:attrName>style.visibility</p:attrName>
                                        </p:attrNameLst>
                                      </p:cBhvr>
                                      <p:to>
                                        <p:strVal val="visible"/>
                                      </p:to>
                                    </p:set>
                                    <p:animEffect transition="in" filter="slide(fromTop)">
                                      <p:cBhvr>
                                        <p:cTn id="42" dur="500"/>
                                        <p:tgtEl>
                                          <p:spTgt spid="14951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49526"/>
                                        </p:tgtEl>
                                        <p:attrNameLst>
                                          <p:attrName>style.visibility</p:attrName>
                                        </p:attrNameLst>
                                      </p:cBhvr>
                                      <p:to>
                                        <p:strVal val="visible"/>
                                      </p:to>
                                    </p:set>
                                    <p:animEffect transition="in" filter="dissolve">
                                      <p:cBhvr>
                                        <p:cTn id="47" dur="500"/>
                                        <p:tgtEl>
                                          <p:spTgt spid="14952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49522"/>
                                        </p:tgtEl>
                                        <p:attrNameLst>
                                          <p:attrName>style.visibility</p:attrName>
                                        </p:attrNameLst>
                                      </p:cBhvr>
                                      <p:to>
                                        <p:strVal val="visible"/>
                                      </p:to>
                                    </p:set>
                                    <p:animEffect transition="in" filter="dissolve">
                                      <p:cBhvr>
                                        <p:cTn id="52" dur="500"/>
                                        <p:tgtEl>
                                          <p:spTgt spid="149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1" grpId="0"/>
      <p:bldP spid="149526" grpId="0" animBg="1"/>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Line 13"/>
          <p:cNvSpPr>
            <a:spLocks noChangeShapeType="1"/>
          </p:cNvSpPr>
          <p:nvPr/>
        </p:nvSpPr>
        <p:spPr bwMode="auto">
          <a:xfrm flipH="1" flipV="1">
            <a:off x="5835652" y="4625642"/>
            <a:ext cx="576263" cy="360362"/>
          </a:xfrm>
          <a:prstGeom prst="line">
            <a:avLst/>
          </a:prstGeom>
          <a:noFill/>
          <a:ln w="9525">
            <a:solidFill>
              <a:srgbClr val="00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charset="-122"/>
              <a:cs typeface="+mn-cs"/>
            </a:endParaRPr>
          </a:p>
        </p:txBody>
      </p:sp>
      <p:sp>
        <p:nvSpPr>
          <p:cNvPr id="87047" name="Text Box 15"/>
          <p:cNvSpPr txBox="1">
            <a:spLocks noChangeArrowheads="1"/>
          </p:cNvSpPr>
          <p:nvPr/>
        </p:nvSpPr>
        <p:spPr bwMode="auto">
          <a:xfrm>
            <a:off x="388144" y="1197770"/>
            <a:ext cx="84788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2"/>
                </a:solidFill>
                <a:latin typeface="Times New Roman" panose="02020603050405020304" pitchFamily="18" charset="0"/>
                <a:ea typeface="楷体_GB2312" pitchFamily="49" charset="-122"/>
              </a:defRPr>
            </a:lvl1pPr>
            <a:lvl2pPr marL="742950" indent="-285750" eaLnBrk="0" hangingPunct="0">
              <a:defRPr sz="2800" b="1">
                <a:solidFill>
                  <a:schemeClr val="tx2"/>
                </a:solidFill>
                <a:latin typeface="Times New Roman" panose="02020603050405020304" pitchFamily="18" charset="0"/>
                <a:ea typeface="楷体_GB2312" pitchFamily="49" charset="-122"/>
              </a:defRPr>
            </a:lvl2pPr>
            <a:lvl3pPr marL="1143000" indent="-228600" eaLnBrk="0" hangingPunct="0">
              <a:defRPr sz="2800" b="1">
                <a:solidFill>
                  <a:schemeClr val="tx2"/>
                </a:solidFill>
                <a:latin typeface="Times New Roman" panose="02020603050405020304" pitchFamily="18" charset="0"/>
                <a:ea typeface="楷体_GB2312" pitchFamily="49" charset="-122"/>
              </a:defRPr>
            </a:lvl3pPr>
            <a:lvl4pPr marL="1600200" indent="-228600" eaLnBrk="0" hangingPunct="0">
              <a:defRPr sz="2800" b="1">
                <a:solidFill>
                  <a:schemeClr val="tx2"/>
                </a:solidFill>
                <a:latin typeface="Times New Roman" panose="02020603050405020304" pitchFamily="18" charset="0"/>
                <a:ea typeface="楷体_GB2312" pitchFamily="49" charset="-122"/>
              </a:defRPr>
            </a:lvl4pPr>
            <a:lvl5pPr marL="2057400" indent="-228600" eaLnBrk="0" hangingPunct="0">
              <a:defRPr sz="2800" b="1">
                <a:solidFill>
                  <a:schemeClr val="tx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mn-cs"/>
              </a:rPr>
              <a:t>负号表明扩散运动总是从浓度高的地方流向浓度低的地方</a:t>
            </a:r>
          </a:p>
        </p:txBody>
      </p:sp>
      <p:sp>
        <p:nvSpPr>
          <p:cNvPr id="87048" name="Text Box 16"/>
          <p:cNvSpPr txBox="1">
            <a:spLocks noChangeArrowheads="1"/>
          </p:cNvSpPr>
          <p:nvPr/>
        </p:nvSpPr>
        <p:spPr bwMode="auto">
          <a:xfrm>
            <a:off x="1098550" y="2423778"/>
            <a:ext cx="184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2"/>
                </a:solidFill>
                <a:latin typeface="Times New Roman" panose="02020603050405020304" pitchFamily="18" charset="0"/>
                <a:ea typeface="楷体_GB2312" pitchFamily="49" charset="-122"/>
              </a:defRPr>
            </a:lvl1pPr>
            <a:lvl2pPr marL="742950" indent="-285750" eaLnBrk="0" hangingPunct="0">
              <a:defRPr sz="2800" b="1">
                <a:solidFill>
                  <a:schemeClr val="tx2"/>
                </a:solidFill>
                <a:latin typeface="Times New Roman" panose="02020603050405020304" pitchFamily="18" charset="0"/>
                <a:ea typeface="楷体_GB2312" pitchFamily="49" charset="-122"/>
              </a:defRPr>
            </a:lvl2pPr>
            <a:lvl3pPr marL="1143000" indent="-228600" eaLnBrk="0" hangingPunct="0">
              <a:defRPr sz="2800" b="1">
                <a:solidFill>
                  <a:schemeClr val="tx2"/>
                </a:solidFill>
                <a:latin typeface="Times New Roman" panose="02020603050405020304" pitchFamily="18" charset="0"/>
                <a:ea typeface="楷体_GB2312" pitchFamily="49" charset="-122"/>
              </a:defRPr>
            </a:lvl3pPr>
            <a:lvl4pPr marL="1600200" indent="-228600" eaLnBrk="0" hangingPunct="0">
              <a:defRPr sz="2800" b="1">
                <a:solidFill>
                  <a:schemeClr val="tx2"/>
                </a:solidFill>
                <a:latin typeface="Times New Roman" panose="02020603050405020304" pitchFamily="18" charset="0"/>
                <a:ea typeface="楷体_GB2312" pitchFamily="49" charset="-122"/>
              </a:defRPr>
            </a:lvl4pPr>
            <a:lvl5pPr marL="2057400" indent="-228600" eaLnBrk="0" hangingPunct="0">
              <a:defRPr sz="2800" b="1">
                <a:solidFill>
                  <a:schemeClr val="tx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26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72722" name="Object 18"/>
          <p:cNvGraphicFramePr>
            <a:graphicFrameLocks noChangeAspect="1"/>
          </p:cNvGraphicFramePr>
          <p:nvPr/>
        </p:nvGraphicFramePr>
        <p:xfrm>
          <a:off x="1046163" y="2234866"/>
          <a:ext cx="7308850" cy="503237"/>
        </p:xfrm>
        <a:graphic>
          <a:graphicData uri="http://schemas.openxmlformats.org/presentationml/2006/ole">
            <mc:AlternateContent xmlns:mc="http://schemas.openxmlformats.org/markup-compatibility/2006">
              <mc:Choice xmlns:v="urn:schemas-microsoft-com:vml" Requires="v">
                <p:oleObj spid="_x0000_s22674" name="公式" r:id="rId4" imgW="2908300" imgH="203200" progId="Equation.3">
                  <p:embed/>
                </p:oleObj>
              </mc:Choice>
              <mc:Fallback>
                <p:oleObj name="公式" r:id="rId4" imgW="2908300" imgH="203200" progId="Equation.3">
                  <p:embed/>
                  <p:pic>
                    <p:nvPicPr>
                      <p:cNvPr id="72722"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163" y="2234866"/>
                        <a:ext cx="7308850" cy="503237"/>
                      </a:xfrm>
                      <a:prstGeom prst="rect">
                        <a:avLst/>
                      </a:prstGeom>
                      <a:gradFill rotWithShape="1">
                        <a:gsLst>
                          <a:gs pos="0">
                            <a:srgbClr val="FFCCFF"/>
                          </a:gs>
                          <a:gs pos="50000">
                            <a:srgbClr val="FFFFFF"/>
                          </a:gs>
                          <a:gs pos="100000">
                            <a:srgbClr val="FFC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
        <p:nvSpPr>
          <p:cNvPr id="21" name="Rectangle 2"/>
          <p:cNvSpPr>
            <a:spLocks noRot="1" noChangeArrowheads="1"/>
          </p:cNvSpPr>
          <p:nvPr/>
        </p:nvSpPr>
        <p:spPr bwMode="auto">
          <a:xfrm>
            <a:off x="2088914" y="152678"/>
            <a:ext cx="49069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2"/>
                </a:solidFill>
                <a:latin typeface="Times New Roman" panose="02020603050405020304" pitchFamily="18" charset="0"/>
                <a:ea typeface="楷体_GB2312" pitchFamily="49" charset="-122"/>
              </a:defRPr>
            </a:lvl1pPr>
            <a:lvl2pPr marL="742950" indent="-285750" eaLnBrk="0" hangingPunct="0">
              <a:defRPr sz="2800" b="1">
                <a:solidFill>
                  <a:schemeClr val="tx2"/>
                </a:solidFill>
                <a:latin typeface="Times New Roman" panose="02020603050405020304" pitchFamily="18" charset="0"/>
                <a:ea typeface="楷体_GB2312" pitchFamily="49" charset="-122"/>
              </a:defRPr>
            </a:lvl2pPr>
            <a:lvl3pPr marL="1143000" indent="-228600" eaLnBrk="0" hangingPunct="0">
              <a:defRPr sz="2800" b="1">
                <a:solidFill>
                  <a:schemeClr val="tx2"/>
                </a:solidFill>
                <a:latin typeface="Times New Roman" panose="02020603050405020304" pitchFamily="18" charset="0"/>
                <a:ea typeface="楷体_GB2312" pitchFamily="49" charset="-122"/>
              </a:defRPr>
            </a:lvl3pPr>
            <a:lvl4pPr marL="1600200" indent="-228600" eaLnBrk="0" hangingPunct="0">
              <a:defRPr sz="2800" b="1">
                <a:solidFill>
                  <a:schemeClr val="tx2"/>
                </a:solidFill>
                <a:latin typeface="Times New Roman" panose="02020603050405020304" pitchFamily="18" charset="0"/>
                <a:ea typeface="楷体_GB2312" pitchFamily="49" charset="-122"/>
              </a:defRPr>
            </a:lvl4pPr>
            <a:lvl5pPr marL="2057400" indent="-228600" eaLnBrk="0" hangingPunct="0">
              <a:defRPr sz="2800" b="1">
                <a:solidFill>
                  <a:schemeClr val="tx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载流子的扩散运动</a:t>
            </a:r>
          </a:p>
        </p:txBody>
      </p:sp>
      <p:sp>
        <p:nvSpPr>
          <p:cNvPr id="22" name="Rectangle 37"/>
          <p:cNvSpPr>
            <a:spLocks noChangeArrowheads="1"/>
          </p:cNvSpPr>
          <p:nvPr/>
        </p:nvSpPr>
        <p:spPr bwMode="auto">
          <a:xfrm flipV="1">
            <a:off x="139701" y="100987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grpSp>
        <p:nvGrpSpPr>
          <p:cNvPr id="4" name="组合 3"/>
          <p:cNvGrpSpPr/>
          <p:nvPr/>
        </p:nvGrpSpPr>
        <p:grpSpPr>
          <a:xfrm>
            <a:off x="395288" y="3401679"/>
            <a:ext cx="8562976" cy="2825750"/>
            <a:chOff x="395288" y="3401679"/>
            <a:chExt cx="8562976" cy="2825750"/>
          </a:xfrm>
        </p:grpSpPr>
        <p:grpSp>
          <p:nvGrpSpPr>
            <p:cNvPr id="23" name="Group 5"/>
            <p:cNvGrpSpPr/>
            <p:nvPr/>
          </p:nvGrpSpPr>
          <p:grpSpPr bwMode="auto">
            <a:xfrm>
              <a:off x="539750" y="3401679"/>
              <a:ext cx="7815263" cy="1538288"/>
              <a:chOff x="340" y="2296"/>
              <a:chExt cx="4923" cy="969"/>
            </a:xfrm>
          </p:grpSpPr>
          <p:sp>
            <p:nvSpPr>
              <p:cNvPr id="24" name="Text Box 6"/>
              <p:cNvSpPr txBox="1">
                <a:spLocks noChangeArrowheads="1"/>
              </p:cNvSpPr>
              <p:nvPr/>
            </p:nvSpPr>
            <p:spPr bwMode="auto">
              <a:xfrm>
                <a:off x="340" y="2296"/>
                <a:ext cx="492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2"/>
                    </a:solidFill>
                    <a:latin typeface="Times New Roman" panose="02020603050405020304" pitchFamily="18" charset="0"/>
                    <a:ea typeface="楷体_GB2312" pitchFamily="49" charset="-122"/>
                  </a:defRPr>
                </a:lvl1pPr>
                <a:lvl2pPr marL="742950" indent="-285750" eaLnBrk="0" hangingPunct="0">
                  <a:defRPr sz="2800" b="1">
                    <a:solidFill>
                      <a:schemeClr val="tx2"/>
                    </a:solidFill>
                    <a:latin typeface="Times New Roman" panose="02020603050405020304" pitchFamily="18" charset="0"/>
                    <a:ea typeface="楷体_GB2312" pitchFamily="49" charset="-122"/>
                  </a:defRPr>
                </a:lvl2pPr>
                <a:lvl3pPr marL="1143000" indent="-228600" eaLnBrk="0" hangingPunct="0">
                  <a:defRPr sz="2800" b="1">
                    <a:solidFill>
                      <a:schemeClr val="tx2"/>
                    </a:solidFill>
                    <a:latin typeface="Times New Roman" panose="02020603050405020304" pitchFamily="18" charset="0"/>
                    <a:ea typeface="楷体_GB2312" pitchFamily="49" charset="-122"/>
                  </a:defRPr>
                </a:lvl3pPr>
                <a:lvl4pPr marL="1600200" indent="-228600" eaLnBrk="0" hangingPunct="0">
                  <a:defRPr sz="2800" b="1">
                    <a:solidFill>
                      <a:schemeClr val="tx2"/>
                    </a:solidFill>
                    <a:latin typeface="Times New Roman" panose="02020603050405020304" pitchFamily="18" charset="0"/>
                    <a:ea typeface="楷体_GB2312" pitchFamily="49" charset="-122"/>
                  </a:defRPr>
                </a:lvl4pPr>
                <a:lvl5pPr marL="2057400" indent="-228600" eaLnBrk="0" hangingPunct="0">
                  <a:defRPr sz="2800" b="1">
                    <a:solidFill>
                      <a:schemeClr val="tx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charset="-122"/>
                    <a:cs typeface="+mn-cs"/>
                  </a:rPr>
                  <a:t>扩散运动是微观粒子热运动的结果，遵从的规律是：</a:t>
                </a:r>
              </a:p>
            </p:txBody>
          </p:sp>
          <p:graphicFrame>
            <p:nvGraphicFramePr>
              <p:cNvPr id="25" name="Object 7"/>
              <p:cNvGraphicFramePr>
                <a:graphicFrameLocks noChangeAspect="1"/>
              </p:cNvGraphicFramePr>
              <p:nvPr/>
            </p:nvGraphicFramePr>
            <p:xfrm>
              <a:off x="1519" y="2659"/>
              <a:ext cx="2177" cy="606"/>
            </p:xfrm>
            <a:graphic>
              <a:graphicData uri="http://schemas.openxmlformats.org/presentationml/2006/ole">
                <mc:AlternateContent xmlns:mc="http://schemas.openxmlformats.org/markup-compatibility/2006">
                  <mc:Choice xmlns:v="urn:schemas-microsoft-com:vml" Requires="v">
                    <p:oleObj spid="_x0000_s22675" name="公式" r:id="rId6" imgW="1396365" imgH="393700" progId="Equation.3">
                      <p:embed/>
                    </p:oleObj>
                  </mc:Choice>
                  <mc:Fallback>
                    <p:oleObj name="公式" r:id="rId6" imgW="1396365" imgH="393700" progId="Equation.3">
                      <p:embed/>
                      <p:pic>
                        <p:nvPicPr>
                          <p:cNvPr id="2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9" y="2659"/>
                            <a:ext cx="2177"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6" name="Group 8"/>
            <p:cNvGrpSpPr/>
            <p:nvPr/>
          </p:nvGrpSpPr>
          <p:grpSpPr bwMode="auto">
            <a:xfrm>
              <a:off x="395288" y="4625642"/>
              <a:ext cx="4232275" cy="1263650"/>
              <a:chOff x="249" y="3067"/>
              <a:chExt cx="2666" cy="796"/>
            </a:xfrm>
          </p:grpSpPr>
          <p:sp>
            <p:nvSpPr>
              <p:cNvPr id="27" name="Text Box 9"/>
              <p:cNvSpPr txBox="1">
                <a:spLocks noChangeArrowheads="1"/>
              </p:cNvSpPr>
              <p:nvPr/>
            </p:nvSpPr>
            <p:spPr bwMode="auto">
              <a:xfrm>
                <a:off x="249" y="3339"/>
                <a:ext cx="2666" cy="524"/>
              </a:xfrm>
              <a:prstGeom prst="rect">
                <a:avLst/>
              </a:prstGeom>
              <a:noFill/>
              <a:ln w="9525">
                <a:solidFill>
                  <a:srgbClr val="66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2"/>
                    </a:solidFill>
                    <a:latin typeface="Times New Roman" panose="02020603050405020304" pitchFamily="18" charset="0"/>
                    <a:ea typeface="楷体_GB2312" pitchFamily="49" charset="-122"/>
                  </a:defRPr>
                </a:lvl1pPr>
                <a:lvl2pPr marL="742950" indent="-285750" eaLnBrk="0" hangingPunct="0">
                  <a:defRPr sz="2800" b="1">
                    <a:solidFill>
                      <a:schemeClr val="tx2"/>
                    </a:solidFill>
                    <a:latin typeface="Times New Roman" panose="02020603050405020304" pitchFamily="18" charset="0"/>
                    <a:ea typeface="楷体_GB2312" pitchFamily="49" charset="-122"/>
                  </a:defRPr>
                </a:lvl2pPr>
                <a:lvl3pPr marL="1143000" indent="-228600" eaLnBrk="0" hangingPunct="0">
                  <a:defRPr sz="2800" b="1">
                    <a:solidFill>
                      <a:schemeClr val="tx2"/>
                    </a:solidFill>
                    <a:latin typeface="Times New Roman" panose="02020603050405020304" pitchFamily="18" charset="0"/>
                    <a:ea typeface="楷体_GB2312" pitchFamily="49" charset="-122"/>
                  </a:defRPr>
                </a:lvl3pPr>
                <a:lvl4pPr marL="1600200" indent="-228600" eaLnBrk="0" hangingPunct="0">
                  <a:defRPr sz="2800" b="1">
                    <a:solidFill>
                      <a:schemeClr val="tx2"/>
                    </a:solidFill>
                    <a:latin typeface="Times New Roman" panose="02020603050405020304" pitchFamily="18" charset="0"/>
                    <a:ea typeface="楷体_GB2312" pitchFamily="49" charset="-122"/>
                  </a:defRPr>
                </a:lvl4pPr>
                <a:lvl5pPr marL="2057400" indent="-228600" eaLnBrk="0" hangingPunct="0">
                  <a:defRPr sz="2800" b="1">
                    <a:solidFill>
                      <a:schemeClr val="tx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Times New Roman" panose="02020603050405020304" pitchFamily="18" charset="0"/>
                    <a:ea typeface="微软雅黑" panose="020B0503020204020204" charset="-122"/>
                    <a:cs typeface="+mn-cs"/>
                  </a:rPr>
                  <a:t>单位时间，由于扩散运动通过</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Times New Roman" panose="02020603050405020304" pitchFamily="18" charset="0"/>
                    <a:ea typeface="微软雅黑" panose="020B0503020204020204" charset="-122"/>
                    <a:cs typeface="+mn-cs"/>
                  </a:rPr>
                  <a:t>单位横截面积的载流子数目</a:t>
                </a:r>
              </a:p>
            </p:txBody>
          </p:sp>
          <p:sp>
            <p:nvSpPr>
              <p:cNvPr id="28" name="Line 10"/>
              <p:cNvSpPr>
                <a:spLocks noChangeShapeType="1"/>
              </p:cNvSpPr>
              <p:nvPr/>
            </p:nvSpPr>
            <p:spPr bwMode="auto">
              <a:xfrm flipV="1">
                <a:off x="1837" y="3067"/>
                <a:ext cx="181" cy="272"/>
              </a:xfrm>
              <a:prstGeom prst="line">
                <a:avLst/>
              </a:prstGeom>
              <a:noFill/>
              <a:ln w="9525">
                <a:solidFill>
                  <a:srgbClr val="66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charset="-122"/>
                  <a:cs typeface="+mn-cs"/>
                </a:endParaRPr>
              </a:p>
            </p:txBody>
          </p:sp>
        </p:grpSp>
        <p:sp>
          <p:nvSpPr>
            <p:cNvPr id="30" name="Text Box 12"/>
            <p:cNvSpPr txBox="1">
              <a:spLocks noChangeArrowheads="1"/>
            </p:cNvSpPr>
            <p:nvPr/>
          </p:nvSpPr>
          <p:spPr bwMode="auto">
            <a:xfrm>
              <a:off x="5364164" y="5008231"/>
              <a:ext cx="3594100" cy="498475"/>
            </a:xfrm>
            <a:prstGeom prst="rect">
              <a:avLst/>
            </a:prstGeom>
            <a:noFill/>
            <a:ln w="9525">
              <a:solidFill>
                <a:srgbClr val="0000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2"/>
                  </a:solidFill>
                  <a:latin typeface="Times New Roman" panose="02020603050405020304" pitchFamily="18" charset="0"/>
                  <a:ea typeface="楷体_GB2312" pitchFamily="49" charset="-122"/>
                </a:defRPr>
              </a:lvl1pPr>
              <a:lvl2pPr marL="742950" indent="-285750" eaLnBrk="0" hangingPunct="0">
                <a:defRPr sz="2800" b="1">
                  <a:solidFill>
                    <a:schemeClr val="tx2"/>
                  </a:solidFill>
                  <a:latin typeface="Times New Roman" panose="02020603050405020304" pitchFamily="18" charset="0"/>
                  <a:ea typeface="楷体_GB2312" pitchFamily="49" charset="-122"/>
                </a:defRPr>
              </a:lvl2pPr>
              <a:lvl3pPr marL="1143000" indent="-228600" eaLnBrk="0" hangingPunct="0">
                <a:defRPr sz="2800" b="1">
                  <a:solidFill>
                    <a:schemeClr val="tx2"/>
                  </a:solidFill>
                  <a:latin typeface="Times New Roman" panose="02020603050405020304" pitchFamily="18" charset="0"/>
                  <a:ea typeface="楷体_GB2312" pitchFamily="49" charset="-122"/>
                </a:defRPr>
              </a:lvl3pPr>
              <a:lvl4pPr marL="1600200" indent="-228600" eaLnBrk="0" hangingPunct="0">
                <a:defRPr sz="2800" b="1">
                  <a:solidFill>
                    <a:schemeClr val="tx2"/>
                  </a:solidFill>
                  <a:latin typeface="Times New Roman" panose="02020603050405020304" pitchFamily="18" charset="0"/>
                  <a:ea typeface="楷体_GB2312" pitchFamily="49" charset="-122"/>
                </a:defRPr>
              </a:lvl4pPr>
              <a:lvl5pPr marL="2057400" indent="-228600" eaLnBrk="0" hangingPunct="0">
                <a:defRPr sz="2800" b="1">
                  <a:solidFill>
                    <a:schemeClr val="tx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charset="-122"/>
                  <a:cs typeface="Times New Roman" panose="02020603050405020304" pitchFamily="18" charset="0"/>
                </a:rPr>
                <a:t>载流子浓度变化的梯度 </a:t>
              </a:r>
            </a:p>
          </p:txBody>
        </p:sp>
        <p:grpSp>
          <p:nvGrpSpPr>
            <p:cNvPr id="32" name="Group 14"/>
            <p:cNvGrpSpPr/>
            <p:nvPr/>
          </p:nvGrpSpPr>
          <p:grpSpPr bwMode="auto">
            <a:xfrm>
              <a:off x="4859338" y="4627229"/>
              <a:ext cx="1603375" cy="1600200"/>
              <a:chOff x="3061" y="3068"/>
              <a:chExt cx="1010" cy="1008"/>
            </a:xfrm>
          </p:grpSpPr>
          <p:sp>
            <p:nvSpPr>
              <p:cNvPr id="33" name="Text Box 15"/>
              <p:cNvSpPr txBox="1">
                <a:spLocks noChangeArrowheads="1"/>
              </p:cNvSpPr>
              <p:nvPr/>
            </p:nvSpPr>
            <p:spPr bwMode="auto">
              <a:xfrm>
                <a:off x="3061" y="3762"/>
                <a:ext cx="1010" cy="31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2"/>
                    </a:solidFill>
                    <a:latin typeface="Times New Roman" panose="02020603050405020304" pitchFamily="18" charset="0"/>
                    <a:ea typeface="楷体_GB2312" pitchFamily="49" charset="-122"/>
                  </a:defRPr>
                </a:lvl1pPr>
                <a:lvl2pPr marL="742950" indent="-285750" eaLnBrk="0" hangingPunct="0">
                  <a:defRPr sz="2800" b="1">
                    <a:solidFill>
                      <a:schemeClr val="tx2"/>
                    </a:solidFill>
                    <a:latin typeface="Times New Roman" panose="02020603050405020304" pitchFamily="18" charset="0"/>
                    <a:ea typeface="楷体_GB2312" pitchFamily="49" charset="-122"/>
                  </a:defRPr>
                </a:lvl2pPr>
                <a:lvl3pPr marL="1143000" indent="-228600" eaLnBrk="0" hangingPunct="0">
                  <a:defRPr sz="2800" b="1">
                    <a:solidFill>
                      <a:schemeClr val="tx2"/>
                    </a:solidFill>
                    <a:latin typeface="Times New Roman" panose="02020603050405020304" pitchFamily="18" charset="0"/>
                    <a:ea typeface="楷体_GB2312" pitchFamily="49" charset="-122"/>
                  </a:defRPr>
                </a:lvl3pPr>
                <a:lvl4pPr marL="1600200" indent="-228600" eaLnBrk="0" hangingPunct="0">
                  <a:defRPr sz="2800" b="1">
                    <a:solidFill>
                      <a:schemeClr val="tx2"/>
                    </a:solidFill>
                    <a:latin typeface="Times New Roman" panose="02020603050405020304" pitchFamily="18" charset="0"/>
                    <a:ea typeface="楷体_GB2312" pitchFamily="49" charset="-122"/>
                  </a:defRPr>
                </a:lvl4pPr>
                <a:lvl5pPr marL="2057400" indent="-228600" eaLnBrk="0" hangingPunct="0">
                  <a:defRPr sz="2800" b="1">
                    <a:solidFill>
                      <a:schemeClr val="tx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8000"/>
                    </a:solidFill>
                    <a:effectLst/>
                    <a:uLnTx/>
                    <a:uFillTx/>
                    <a:latin typeface="Times New Roman" panose="02020603050405020304" pitchFamily="18" charset="0"/>
                    <a:ea typeface="微软雅黑" panose="020B0503020204020204" charset="-122"/>
                    <a:cs typeface="Times New Roman" panose="02020603050405020304" pitchFamily="18" charset="0"/>
                  </a:rPr>
                  <a:t>扩散系数 </a:t>
                </a:r>
              </a:p>
            </p:txBody>
          </p:sp>
          <p:sp>
            <p:nvSpPr>
              <p:cNvPr id="34" name="Line 16"/>
              <p:cNvSpPr>
                <a:spLocks noChangeShapeType="1"/>
              </p:cNvSpPr>
              <p:nvPr/>
            </p:nvSpPr>
            <p:spPr bwMode="auto">
              <a:xfrm flipV="1">
                <a:off x="3198" y="3068"/>
                <a:ext cx="0" cy="68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charset="-122"/>
                  <a:cs typeface="+mn-cs"/>
                </a:endParaRPr>
              </a:p>
            </p:txBody>
          </p:sp>
        </p:grpSp>
      </p:grpSp>
      <p:sp>
        <p:nvSpPr>
          <p:cNvPr id="35" name="TextBox 16"/>
          <p:cNvSpPr txBox="1">
            <a:spLocks noChangeArrowheads="1"/>
          </p:cNvSpPr>
          <p:nvPr/>
        </p:nvSpPr>
        <p:spPr bwMode="auto">
          <a:xfrm>
            <a:off x="107950" y="258763"/>
            <a:ext cx="11461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回顾</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a:t>
            </a:r>
            <a:endPar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endParaRPr>
          </a:p>
        </p:txBody>
      </p:sp>
      <p:graphicFrame>
        <p:nvGraphicFramePr>
          <p:cNvPr id="36" name="Object 7"/>
          <p:cNvGraphicFramePr>
            <a:graphicFrameLocks noChangeAspect="1"/>
          </p:cNvGraphicFramePr>
          <p:nvPr/>
        </p:nvGraphicFramePr>
        <p:xfrm>
          <a:off x="6139302" y="3861048"/>
          <a:ext cx="2922587" cy="2608263"/>
        </p:xfrm>
        <a:graphic>
          <a:graphicData uri="http://schemas.openxmlformats.org/presentationml/2006/ole">
            <mc:AlternateContent xmlns:mc="http://schemas.openxmlformats.org/markup-compatibility/2006">
              <mc:Choice xmlns:v="urn:schemas-microsoft-com:vml" Requires="v">
                <p:oleObj spid="_x0000_s22676" name="Equation" r:id="rId8" imgW="25298400" imgH="22555200" progId="Equation.DSMT4">
                  <p:embed/>
                </p:oleObj>
              </mc:Choice>
              <mc:Fallback>
                <p:oleObj name="Equation" r:id="rId8" imgW="25298400" imgH="22555200" progId="Equation.DSMT4">
                  <p:embed/>
                  <p:pic>
                    <p:nvPicPr>
                      <p:cNvPr id="36" name="Object 7"/>
                      <p:cNvPicPr>
                        <a:picLocks noChangeAspect="1" noChangeArrowheads="1"/>
                      </p:cNvPicPr>
                      <p:nvPr/>
                    </p:nvPicPr>
                    <p:blipFill>
                      <a:blip r:embed="rId9"/>
                      <a:srcRect/>
                      <a:stretch>
                        <a:fillRect/>
                      </a:stretch>
                    </p:blipFill>
                    <p:spPr bwMode="auto">
                      <a:xfrm>
                        <a:off x="6139302" y="3861048"/>
                        <a:ext cx="2922587" cy="2608263"/>
                      </a:xfrm>
                      <a:prstGeom prst="rect">
                        <a:avLst/>
                      </a:prstGeom>
                      <a:solidFill>
                        <a:srgbClr val="FFFF00"/>
                      </a:solidFill>
                      <a:ln>
                        <a:solidFill>
                          <a:srgbClr val="0000FF"/>
                        </a:solidFill>
                      </a:ln>
                      <a:effectLst/>
                    </p:spPr>
                  </p:pic>
                </p:oleObj>
              </mc:Fallback>
            </mc:AlternateContent>
          </a:graphicData>
        </a:graphic>
      </p:graphicFrame>
      <p:grpSp>
        <p:nvGrpSpPr>
          <p:cNvPr id="37" name="组合 36"/>
          <p:cNvGrpSpPr/>
          <p:nvPr/>
        </p:nvGrpSpPr>
        <p:grpSpPr>
          <a:xfrm>
            <a:off x="3534136" y="2496029"/>
            <a:ext cx="4971327" cy="1481913"/>
            <a:chOff x="3638737" y="1481397"/>
            <a:chExt cx="4971327" cy="1481913"/>
          </a:xfrm>
        </p:grpSpPr>
        <p:graphicFrame>
          <p:nvGraphicFramePr>
            <p:cNvPr id="38" name="Object 7"/>
            <p:cNvGraphicFramePr>
              <a:graphicFrameLocks noChangeAspect="1"/>
            </p:cNvGraphicFramePr>
            <p:nvPr>
              <p:extLst>
                <p:ext uri="{D42A27DB-BD31-4B8C-83A1-F6EECF244321}">
                  <p14:modId xmlns:p14="http://schemas.microsoft.com/office/powerpoint/2010/main" val="3349810448"/>
                </p:ext>
              </p:extLst>
            </p:nvPr>
          </p:nvGraphicFramePr>
          <p:xfrm>
            <a:off x="3638737" y="1481397"/>
            <a:ext cx="4971327" cy="741989"/>
          </p:xfrm>
          <a:graphic>
            <a:graphicData uri="http://schemas.openxmlformats.org/presentationml/2006/ole">
              <mc:AlternateContent xmlns:mc="http://schemas.openxmlformats.org/markup-compatibility/2006">
                <mc:Choice xmlns:v="urn:schemas-microsoft-com:vml" Requires="v">
                  <p:oleObj spid="_x0000_s22677" name="Equation" r:id="rId10" imgW="1841400" imgH="279360" progId="Equation.DSMT4">
                    <p:embed/>
                  </p:oleObj>
                </mc:Choice>
                <mc:Fallback>
                  <p:oleObj name="Equation" r:id="rId10" imgW="1841400" imgH="279360" progId="Equation.DSMT4">
                    <p:embed/>
                    <p:pic>
                      <p:nvPicPr>
                        <p:cNvPr id="38" name="Object 7"/>
                        <p:cNvPicPr>
                          <a:picLocks noChangeAspect="1" noChangeArrowheads="1"/>
                        </p:cNvPicPr>
                        <p:nvPr/>
                      </p:nvPicPr>
                      <p:blipFill>
                        <a:blip r:embed="rId11"/>
                        <a:srcRect/>
                        <a:stretch>
                          <a:fillRect/>
                        </a:stretch>
                      </p:blipFill>
                      <p:spPr bwMode="auto">
                        <a:xfrm>
                          <a:off x="3638737" y="1481397"/>
                          <a:ext cx="4971327" cy="741989"/>
                        </a:xfrm>
                        <a:prstGeom prst="rect">
                          <a:avLst/>
                        </a:prstGeom>
                        <a:solidFill>
                          <a:srgbClr val="99FFCC"/>
                        </a:solidFill>
                        <a:ln w="19050">
                          <a:solidFill>
                            <a:srgbClr val="0000FF"/>
                          </a:solidFill>
                        </a:ln>
                        <a:effectLst/>
                      </p:spPr>
                    </p:pic>
                  </p:oleObj>
                </mc:Fallback>
              </mc:AlternateContent>
            </a:graphicData>
          </a:graphic>
        </p:graphicFrame>
        <p:cxnSp>
          <p:nvCxnSpPr>
            <p:cNvPr id="39" name="直接箭头连接符 38"/>
            <p:cNvCxnSpPr/>
            <p:nvPr/>
          </p:nvCxnSpPr>
          <p:spPr bwMode="auto">
            <a:xfrm>
              <a:off x="8116632" y="2126336"/>
              <a:ext cx="160369" cy="836974"/>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98104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Rot="1" noChangeArrowheads="1"/>
          </p:cNvSpPr>
          <p:nvPr>
            <p:ph type="title" idx="4294967295"/>
          </p:nvPr>
        </p:nvSpPr>
        <p:spPr bwMode="auto">
          <a:xfrm>
            <a:off x="1187624" y="326237"/>
            <a:ext cx="7344816" cy="647700"/>
          </a:xfrm>
          <a:prstGeom prst="rect">
            <a:avLst/>
          </a:prstGeom>
          <a:noFill/>
        </p:spPr>
        <p:txBody>
          <a:bodyPr/>
          <a:lstStyle/>
          <a:p>
            <a:pPr algn="l" eaLnBrk="1" hangingPunct="1">
              <a:buClrTx/>
              <a:buSzTx/>
              <a:buFontTx/>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非平衡载流子形成的边界扩散电流</a:t>
            </a:r>
          </a:p>
        </p:txBody>
      </p:sp>
      <p:sp>
        <p:nvSpPr>
          <p:cNvPr id="153604" name="Text Box 7"/>
          <p:cNvSpPr txBox="1">
            <a:spLocks noChangeArrowheads="1"/>
          </p:cNvSpPr>
          <p:nvPr/>
        </p:nvSpPr>
        <p:spPr bwMode="auto">
          <a:xfrm>
            <a:off x="258144" y="4416986"/>
            <a:ext cx="8689799"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lang="zh-CN" altLang="en-US" sz="2400" dirty="0">
                <a:solidFill>
                  <a:schemeClr val="tx1"/>
                </a:solidFill>
                <a:latin typeface="Arial" panose="020B0604020202020204" pitchFamily="34" charset="0"/>
                <a:ea typeface="微软雅黑" panose="020B0503020204020204" pitchFamily="34" charset="-122"/>
              </a:rPr>
              <a:t>同样分析在</a:t>
            </a:r>
            <a:r>
              <a:rPr lang="en-US" altLang="zh-CN" sz="2400" i="1" dirty="0">
                <a:solidFill>
                  <a:schemeClr val="tx1"/>
                </a:solidFill>
                <a:ea typeface="微软雅黑" panose="020B0503020204020204" pitchFamily="34" charset="-122"/>
              </a:rPr>
              <a:t>N</a:t>
            </a:r>
            <a:r>
              <a:rPr lang="zh-CN" altLang="en-US" sz="2400" dirty="0">
                <a:solidFill>
                  <a:schemeClr val="tx1"/>
                </a:solidFill>
                <a:latin typeface="Arial" panose="020B0604020202020204" pitchFamily="34" charset="0"/>
                <a:ea typeface="微软雅黑" panose="020B0503020204020204" pitchFamily="34" charset="-122"/>
              </a:rPr>
              <a:t>区边界空穴的积累和向</a:t>
            </a:r>
            <a:r>
              <a:rPr lang="en-US" altLang="zh-CN" sz="2400" i="1" dirty="0">
                <a:solidFill>
                  <a:schemeClr val="tx1"/>
                </a:solidFill>
                <a:ea typeface="微软雅黑" panose="020B0503020204020204" pitchFamily="34" charset="-122"/>
              </a:rPr>
              <a:t>N</a:t>
            </a:r>
            <a:r>
              <a:rPr lang="zh-CN" altLang="en-US" sz="2400" dirty="0">
                <a:solidFill>
                  <a:schemeClr val="tx1"/>
                </a:solidFill>
                <a:ea typeface="微软雅黑" panose="020B0503020204020204" pitchFamily="34" charset="-122"/>
              </a:rPr>
              <a:t>区内部边扩散、边复合的运动，可以得到</a:t>
            </a:r>
            <a:r>
              <a:rPr lang="zh-CN" altLang="en-US" sz="2400" dirty="0">
                <a:solidFill>
                  <a:srgbClr val="C00000"/>
                </a:solidFill>
                <a:ea typeface="微软雅黑" panose="020B0503020204020204" pitchFamily="34" charset="-122"/>
              </a:rPr>
              <a:t>空穴的扩散电流密度</a:t>
            </a:r>
            <a:r>
              <a:rPr lang="zh-CN" altLang="en-US" sz="2400" dirty="0">
                <a:solidFill>
                  <a:schemeClr val="tx1"/>
                </a:solidFill>
                <a:ea typeface="微软雅黑" panose="020B0503020204020204" pitchFamily="34" charset="-122"/>
              </a:rPr>
              <a:t>：</a:t>
            </a:r>
            <a:endParaRPr lang="zh-CN" altLang="en-US" sz="2400" dirty="0">
              <a:solidFill>
                <a:schemeClr val="tx1"/>
              </a:solidFill>
              <a:latin typeface="Arial" panose="020B0604020202020204" pitchFamily="34" charset="0"/>
              <a:ea typeface="微软雅黑" panose="020B0503020204020204" pitchFamily="34" charset="-122"/>
            </a:endParaRPr>
          </a:p>
        </p:txBody>
      </p:sp>
      <p:sp>
        <p:nvSpPr>
          <p:cNvPr id="50181" name="Text Box 5"/>
          <p:cNvSpPr txBox="1">
            <a:spLocks noChangeArrowheads="1"/>
          </p:cNvSpPr>
          <p:nvPr/>
        </p:nvSpPr>
        <p:spPr bwMode="auto">
          <a:xfrm>
            <a:off x="363713" y="968401"/>
            <a:ext cx="8478662"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zh-CN" altLang="en-US" sz="2400" dirty="0">
                <a:solidFill>
                  <a:srgbClr val="000000"/>
                </a:solidFill>
                <a:ea typeface="微软雅黑" panose="020B0503020204020204" pitchFamily="34" charset="-122"/>
              </a:rPr>
              <a:t>这些边界处的非平衡载流子边扩散边复合向体内运动，从而形成扩散电流，与一维稳定扩散相同，</a:t>
            </a:r>
            <a:r>
              <a:rPr lang="zh-CN" altLang="en-US" sz="2400" dirty="0">
                <a:solidFill>
                  <a:srgbClr val="000000"/>
                </a:solidFill>
                <a:ea typeface="微软雅黑" panose="020B0503020204020204" pitchFamily="34" charset="-122"/>
              </a:rPr>
              <a:t>得到注入到</a:t>
            </a:r>
            <a:r>
              <a:rPr lang="en-US" altLang="zh-CN" sz="2400" i="1" dirty="0">
                <a:solidFill>
                  <a:srgbClr val="000000"/>
                </a:solidFill>
                <a:ea typeface="微软雅黑" panose="020B0503020204020204" pitchFamily="34" charset="-122"/>
              </a:rPr>
              <a:t>P</a:t>
            </a:r>
            <a:r>
              <a:rPr lang="zh-CN" altLang="en-US" sz="2400" dirty="0">
                <a:solidFill>
                  <a:srgbClr val="000000"/>
                </a:solidFill>
                <a:ea typeface="微软雅黑" panose="020B0503020204020204" pitchFamily="34" charset="-122"/>
              </a:rPr>
              <a:t>区电子的扩散流密度为：</a:t>
            </a:r>
          </a:p>
        </p:txBody>
      </p:sp>
      <p:graphicFrame>
        <p:nvGraphicFramePr>
          <p:cNvPr id="153606" name="Object 5"/>
          <p:cNvGraphicFramePr>
            <a:graphicFrameLocks noChangeAspect="1"/>
          </p:cNvGraphicFramePr>
          <p:nvPr>
            <p:extLst>
              <p:ext uri="{D42A27DB-BD31-4B8C-83A1-F6EECF244321}">
                <p14:modId xmlns:p14="http://schemas.microsoft.com/office/powerpoint/2010/main" val="1274184846"/>
              </p:ext>
            </p:extLst>
          </p:nvPr>
        </p:nvGraphicFramePr>
        <p:xfrm>
          <a:off x="5017629" y="5211816"/>
          <a:ext cx="3382942" cy="1025496"/>
        </p:xfrm>
        <a:graphic>
          <a:graphicData uri="http://schemas.openxmlformats.org/presentationml/2006/ole">
            <mc:AlternateContent xmlns:mc="http://schemas.openxmlformats.org/markup-compatibility/2006">
              <mc:Choice xmlns:v="urn:schemas-microsoft-com:vml" Requires="v">
                <p:oleObj spid="_x0000_s23665" name="Equation" r:id="rId4" imgW="1536480" imgH="469800" progId="Equation.DSMT4">
                  <p:embed/>
                </p:oleObj>
              </mc:Choice>
              <mc:Fallback>
                <p:oleObj name="Equation" r:id="rId4" imgW="1536480" imgH="469800" progId="Equation.DSMT4">
                  <p:embed/>
                  <p:pic>
                    <p:nvPicPr>
                      <p:cNvPr id="0" name="图片 101467"/>
                      <p:cNvPicPr>
                        <a:picLocks noChangeAspect="1" noChangeArrowheads="1"/>
                      </p:cNvPicPr>
                      <p:nvPr/>
                    </p:nvPicPr>
                    <p:blipFill>
                      <a:blip r:embed="rId5"/>
                      <a:srcRect/>
                      <a:stretch>
                        <a:fillRect/>
                      </a:stretch>
                    </p:blipFill>
                    <p:spPr bwMode="auto">
                      <a:xfrm>
                        <a:off x="5017629" y="5211816"/>
                        <a:ext cx="3382942" cy="1025496"/>
                      </a:xfrm>
                      <a:prstGeom prst="rect">
                        <a:avLst/>
                      </a:prstGeom>
                      <a:solidFill>
                        <a:srgbClr val="FFFF00"/>
                      </a:solidFill>
                      <a:ln>
                        <a:noFill/>
                      </a:ln>
                      <a:effectLst/>
                    </p:spPr>
                  </p:pic>
                </p:oleObj>
              </mc:Fallback>
            </mc:AlternateContent>
          </a:graphicData>
        </a:graphic>
      </p:graphicFrame>
      <p:graphicFrame>
        <p:nvGraphicFramePr>
          <p:cNvPr id="50183" name="Object 4"/>
          <p:cNvGraphicFramePr>
            <a:graphicFrameLocks noChangeAspect="1"/>
          </p:cNvGraphicFramePr>
          <p:nvPr>
            <p:extLst>
              <p:ext uri="{D42A27DB-BD31-4B8C-83A1-F6EECF244321}">
                <p14:modId xmlns:p14="http://schemas.microsoft.com/office/powerpoint/2010/main" val="3688737709"/>
              </p:ext>
            </p:extLst>
          </p:nvPr>
        </p:nvGraphicFramePr>
        <p:xfrm>
          <a:off x="4514850" y="2341563"/>
          <a:ext cx="457200" cy="85725"/>
        </p:xfrm>
        <a:graphic>
          <a:graphicData uri="http://schemas.openxmlformats.org/presentationml/2006/ole">
            <mc:AlternateContent xmlns:mc="http://schemas.openxmlformats.org/markup-compatibility/2006">
              <mc:Choice xmlns:v="urn:schemas-microsoft-com:vml" Requires="v">
                <p:oleObj spid="_x0000_s23666" name="Equation" r:id="rId6" imgW="2298600" imgH="431640" progId="Equation.DSMT4">
                  <p:embed/>
                </p:oleObj>
              </mc:Choice>
              <mc:Fallback>
                <p:oleObj name="Equation" r:id="rId6" imgW="2298600" imgH="431640" progId="Equation.DSMT4">
                  <p:embed/>
                  <p:pic>
                    <p:nvPicPr>
                      <p:cNvPr id="0" name="图片 101468"/>
                      <p:cNvPicPr>
                        <a:picLocks noChangeAspect="1" noChangeArrowheads="1"/>
                      </p:cNvPicPr>
                      <p:nvPr/>
                    </p:nvPicPr>
                    <p:blipFill>
                      <a:blip r:embed="rId7"/>
                      <a:srcRect/>
                      <a:stretch>
                        <a:fillRect/>
                      </a:stretch>
                    </p:blipFill>
                    <p:spPr bwMode="auto">
                      <a:xfrm>
                        <a:off x="4514850" y="2341563"/>
                        <a:ext cx="457200" cy="85725"/>
                      </a:xfrm>
                      <a:prstGeom prst="rect">
                        <a:avLst/>
                      </a:prstGeom>
                      <a:noFill/>
                      <a:ln>
                        <a:noFill/>
                      </a:ln>
                      <a:effectLst/>
                    </p:spPr>
                  </p:pic>
                </p:oleObj>
              </mc:Fallback>
            </mc:AlternateContent>
          </a:graphicData>
        </a:graphic>
      </p:graphicFrame>
      <p:sp>
        <p:nvSpPr>
          <p:cNvPr id="50184" name="Text Box 8"/>
          <p:cNvSpPr txBox="1">
            <a:spLocks noChangeArrowheads="1"/>
          </p:cNvSpPr>
          <p:nvPr/>
        </p:nvSpPr>
        <p:spPr bwMode="auto">
          <a:xfrm>
            <a:off x="2515833" y="2825544"/>
            <a:ext cx="57470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rgbClr val="663300"/>
                </a:solidFill>
                <a:ea typeface="微软雅黑" panose="020B0503020204020204" pitchFamily="34" charset="-122"/>
              </a:rPr>
              <a:t>其中</a:t>
            </a:r>
            <a:r>
              <a:rPr lang="en-US" altLang="zh-CN" sz="2400" i="1" dirty="0" err="1">
                <a:solidFill>
                  <a:srgbClr val="663300"/>
                </a:solidFill>
                <a:ea typeface="微软雅黑" panose="020B0503020204020204" pitchFamily="34" charset="-122"/>
              </a:rPr>
              <a:t>D</a:t>
            </a:r>
            <a:r>
              <a:rPr lang="en-US" altLang="zh-CN" sz="2400" i="1" baseline="-25000" dirty="0" err="1">
                <a:solidFill>
                  <a:srgbClr val="663300"/>
                </a:solidFill>
                <a:ea typeface="微软雅黑" panose="020B0503020204020204" pitchFamily="34" charset="-122"/>
              </a:rPr>
              <a:t>n</a:t>
            </a:r>
            <a:r>
              <a:rPr lang="zh-CN" altLang="en-US" sz="2400" dirty="0">
                <a:solidFill>
                  <a:srgbClr val="663300"/>
                </a:solidFill>
                <a:ea typeface="微软雅黑" panose="020B0503020204020204" pitchFamily="34" charset="-122"/>
              </a:rPr>
              <a:t>和</a:t>
            </a:r>
            <a:r>
              <a:rPr lang="en-US" altLang="zh-CN" sz="2400" i="1" dirty="0">
                <a:solidFill>
                  <a:srgbClr val="663300"/>
                </a:solidFill>
                <a:ea typeface="微软雅黑" panose="020B0503020204020204" pitchFamily="34" charset="-122"/>
              </a:rPr>
              <a:t>L</a:t>
            </a:r>
            <a:r>
              <a:rPr lang="en-US" altLang="zh-CN" sz="2400" i="1" baseline="-25000" dirty="0">
                <a:solidFill>
                  <a:srgbClr val="663300"/>
                </a:solidFill>
                <a:ea typeface="微软雅黑" panose="020B0503020204020204" pitchFamily="34" charset="-122"/>
              </a:rPr>
              <a:t>n</a:t>
            </a:r>
            <a:r>
              <a:rPr lang="zh-CN" altLang="en-US" sz="2400" dirty="0">
                <a:solidFill>
                  <a:srgbClr val="663300"/>
                </a:solidFill>
                <a:ea typeface="微软雅黑" panose="020B0503020204020204" pitchFamily="34" charset="-122"/>
              </a:rPr>
              <a:t>为电子的扩散系数和扩散长度</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32</a:t>
            </a:fld>
            <a:endParaRPr lang="zh-CN" altLang="en-US"/>
          </a:p>
        </p:txBody>
      </p:sp>
      <p:sp>
        <p:nvSpPr>
          <p:cNvPr id="14" name="Rectangle 37"/>
          <p:cNvSpPr>
            <a:spLocks noChangeArrowheads="1"/>
          </p:cNvSpPr>
          <p:nvPr/>
        </p:nvSpPr>
        <p:spPr bwMode="auto">
          <a:xfrm flipV="1">
            <a:off x="13970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grpSp>
        <p:nvGrpSpPr>
          <p:cNvPr id="4" name="组合 3"/>
          <p:cNvGrpSpPr/>
          <p:nvPr/>
        </p:nvGrpSpPr>
        <p:grpSpPr>
          <a:xfrm>
            <a:off x="577056" y="3404889"/>
            <a:ext cx="7682248" cy="941388"/>
            <a:chOff x="577056" y="3404889"/>
            <a:chExt cx="7682248" cy="941388"/>
          </a:xfrm>
        </p:grpSpPr>
        <p:sp>
          <p:nvSpPr>
            <p:cNvPr id="50187" name="Text Box 11"/>
            <p:cNvSpPr txBox="1">
              <a:spLocks noChangeArrowheads="1"/>
            </p:cNvSpPr>
            <p:nvPr/>
          </p:nvSpPr>
          <p:spPr bwMode="auto">
            <a:xfrm>
              <a:off x="577056" y="3565705"/>
              <a:ext cx="4641039" cy="619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rgbClr val="C00000"/>
                  </a:solidFill>
                  <a:ea typeface="微软雅黑" panose="020B0503020204020204" pitchFamily="34" charset="-122"/>
                </a:rPr>
                <a:t>注入到</a:t>
              </a:r>
              <a:r>
                <a:rPr lang="en-US" altLang="zh-CN" sz="2400" i="1" dirty="0">
                  <a:solidFill>
                    <a:srgbClr val="C00000"/>
                  </a:solidFill>
                  <a:ea typeface="微软雅黑" panose="020B0503020204020204" pitchFamily="34" charset="-122"/>
                </a:rPr>
                <a:t>P</a:t>
              </a:r>
              <a:r>
                <a:rPr lang="zh-CN" altLang="en-US" sz="2400" dirty="0">
                  <a:solidFill>
                    <a:srgbClr val="C00000"/>
                  </a:solidFill>
                  <a:ea typeface="微软雅黑" panose="020B0503020204020204" pitchFamily="34" charset="-122"/>
                </a:rPr>
                <a:t>区的电子电流密度为：</a:t>
              </a:r>
            </a:p>
          </p:txBody>
        </p:sp>
        <p:graphicFrame>
          <p:nvGraphicFramePr>
            <p:cNvPr id="15" name="Object 5"/>
            <p:cNvGraphicFramePr>
              <a:graphicFrameLocks noChangeAspect="1"/>
            </p:cNvGraphicFramePr>
            <p:nvPr>
              <p:extLst>
                <p:ext uri="{D42A27DB-BD31-4B8C-83A1-F6EECF244321}">
                  <p14:modId xmlns:p14="http://schemas.microsoft.com/office/powerpoint/2010/main" val="3920041458"/>
                </p:ext>
              </p:extLst>
            </p:nvPr>
          </p:nvGraphicFramePr>
          <p:xfrm>
            <a:off x="5017629" y="3404889"/>
            <a:ext cx="3241675" cy="941388"/>
          </p:xfrm>
          <a:graphic>
            <a:graphicData uri="http://schemas.openxmlformats.org/presentationml/2006/ole">
              <mc:AlternateContent xmlns:mc="http://schemas.openxmlformats.org/markup-compatibility/2006">
                <mc:Choice xmlns:v="urn:schemas-microsoft-com:vml" Requires="v">
                  <p:oleObj spid="_x0000_s23667" name="Equation" r:id="rId8" imgW="1473120" imgH="431640" progId="Equation.DSMT4">
                    <p:embed/>
                  </p:oleObj>
                </mc:Choice>
                <mc:Fallback>
                  <p:oleObj name="Equation" r:id="rId8" imgW="1473120" imgH="431640" progId="Equation.DSMT4">
                    <p:embed/>
                    <p:pic>
                      <p:nvPicPr>
                        <p:cNvPr id="153606" name="Object 5"/>
                        <p:cNvPicPr>
                          <a:picLocks noChangeAspect="1" noChangeArrowheads="1"/>
                        </p:cNvPicPr>
                        <p:nvPr/>
                      </p:nvPicPr>
                      <p:blipFill>
                        <a:blip r:embed="rId9"/>
                        <a:srcRect/>
                        <a:stretch>
                          <a:fillRect/>
                        </a:stretch>
                      </p:blipFill>
                      <p:spPr bwMode="auto">
                        <a:xfrm>
                          <a:off x="5017629" y="3404889"/>
                          <a:ext cx="3241675" cy="941388"/>
                        </a:xfrm>
                        <a:prstGeom prst="rect">
                          <a:avLst/>
                        </a:prstGeom>
                        <a:solidFill>
                          <a:srgbClr val="FFFF00"/>
                        </a:solidFill>
                        <a:ln>
                          <a:noFill/>
                        </a:ln>
                        <a:effec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3604"/>
                                        </p:tgtEl>
                                        <p:attrNameLst>
                                          <p:attrName>style.visibility</p:attrName>
                                        </p:attrNameLst>
                                      </p:cBhvr>
                                      <p:to>
                                        <p:strVal val="visible"/>
                                      </p:to>
                                    </p:set>
                                    <p:animEffect transition="in" filter="slide(fromBottom)">
                                      <p:cBhvr>
                                        <p:cTn id="12" dur="500"/>
                                        <p:tgtEl>
                                          <p:spTgt spid="153604"/>
                                        </p:tgtEl>
                                      </p:cBhvr>
                                    </p:animEffect>
                                  </p:childTnLst>
                                </p:cTn>
                              </p:par>
                              <p:par>
                                <p:cTn id="13" presetID="12" presetClass="entr" presetSubtype="4" fill="hold" nodeType="withEffect">
                                  <p:stCondLst>
                                    <p:cond delay="0"/>
                                  </p:stCondLst>
                                  <p:childTnLst>
                                    <p:set>
                                      <p:cBhvr>
                                        <p:cTn id="14" dur="1" fill="hold">
                                          <p:stCondLst>
                                            <p:cond delay="0"/>
                                          </p:stCondLst>
                                        </p:cTn>
                                        <p:tgtEl>
                                          <p:spTgt spid="153606"/>
                                        </p:tgtEl>
                                        <p:attrNameLst>
                                          <p:attrName>style.visibility</p:attrName>
                                        </p:attrNameLst>
                                      </p:cBhvr>
                                      <p:to>
                                        <p:strVal val="visible"/>
                                      </p:to>
                                    </p:set>
                                    <p:animEffect transition="in" filter="slide(fromBottom)">
                                      <p:cBhvr>
                                        <p:cTn id="15" dur="500"/>
                                        <p:tgtEl>
                                          <p:spTgt spid="153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7"/>
          <p:cNvSpPr txBox="1">
            <a:spLocks noChangeArrowheads="1"/>
          </p:cNvSpPr>
          <p:nvPr/>
        </p:nvSpPr>
        <p:spPr bwMode="auto">
          <a:xfrm>
            <a:off x="467519" y="1023938"/>
            <a:ext cx="446452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通过单位面积</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PN</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结的总电流：</a:t>
            </a:r>
          </a:p>
        </p:txBody>
      </p:sp>
      <p:graphicFrame>
        <p:nvGraphicFramePr>
          <p:cNvPr id="51205" name="Object 6"/>
          <p:cNvGraphicFramePr>
            <a:graphicFrameLocks noChangeAspect="1"/>
          </p:cNvGraphicFramePr>
          <p:nvPr/>
        </p:nvGraphicFramePr>
        <p:xfrm>
          <a:off x="4126328" y="1308750"/>
          <a:ext cx="4506961" cy="757585"/>
        </p:xfrm>
        <a:graphic>
          <a:graphicData uri="http://schemas.openxmlformats.org/presentationml/2006/ole">
            <mc:AlternateContent xmlns:mc="http://schemas.openxmlformats.org/markup-compatibility/2006">
              <mc:Choice xmlns:v="urn:schemas-microsoft-com:vml" Requires="v">
                <p:oleObj spid="_x0000_s24722" name="Equation" r:id="rId4" imgW="1663560" imgH="279360" progId="Equation.DSMT4">
                  <p:embed/>
                </p:oleObj>
              </mc:Choice>
              <mc:Fallback>
                <p:oleObj name="Equation" r:id="rId4" imgW="1663560" imgH="279360" progId="Equation.DSMT4">
                  <p:embed/>
                  <p:pic>
                    <p:nvPicPr>
                      <p:cNvPr id="51205" name="Object 6"/>
                      <p:cNvPicPr>
                        <a:picLocks noChangeAspect="1" noChangeArrowheads="1"/>
                      </p:cNvPicPr>
                      <p:nvPr/>
                    </p:nvPicPr>
                    <p:blipFill>
                      <a:blip r:embed="rId5"/>
                      <a:srcRect/>
                      <a:stretch>
                        <a:fillRect/>
                      </a:stretch>
                    </p:blipFill>
                    <p:spPr bwMode="auto">
                      <a:xfrm>
                        <a:off x="4126328" y="1308750"/>
                        <a:ext cx="4506961" cy="757585"/>
                      </a:xfrm>
                      <a:prstGeom prst="rect">
                        <a:avLst/>
                      </a:prstGeom>
                      <a:noFill/>
                      <a:ln>
                        <a:noFill/>
                      </a:ln>
                      <a:effectLst/>
                    </p:spPr>
                  </p:pic>
                </p:oleObj>
              </mc:Fallback>
            </mc:AlternateContent>
          </a:graphicData>
        </a:graphic>
      </p:graphicFrame>
      <p:sp>
        <p:nvSpPr>
          <p:cNvPr id="154633" name="Text Box 9"/>
          <p:cNvSpPr txBox="1">
            <a:spLocks noChangeArrowheads="1"/>
          </p:cNvSpPr>
          <p:nvPr/>
        </p:nvSpPr>
        <p:spPr bwMode="auto">
          <a:xfrm>
            <a:off x="683840" y="5061298"/>
            <a:ext cx="7848600" cy="83099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在正向偏压下，通过</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PN</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结的电流与少数载流子的浓度成正比，且随正向偏压的增大而迅速增大</a:t>
            </a:r>
          </a:p>
        </p:txBody>
      </p:sp>
      <p:sp>
        <p:nvSpPr>
          <p:cNvPr id="51211" name="Line 14"/>
          <p:cNvSpPr>
            <a:spLocks noChangeShapeType="1"/>
          </p:cNvSpPr>
          <p:nvPr/>
        </p:nvSpPr>
        <p:spPr bwMode="auto">
          <a:xfrm>
            <a:off x="4140200" y="2019612"/>
            <a:ext cx="4535488" cy="0"/>
          </a:xfrm>
          <a:prstGeom prst="line">
            <a:avLst/>
          </a:prstGeom>
          <a:noFill/>
          <a:ln w="762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154639" name="Oval 15"/>
          <p:cNvSpPr>
            <a:spLocks noChangeArrowheads="1"/>
          </p:cNvSpPr>
          <p:nvPr/>
        </p:nvSpPr>
        <p:spPr bwMode="auto">
          <a:xfrm>
            <a:off x="6283325" y="3732560"/>
            <a:ext cx="520700" cy="790575"/>
          </a:xfrm>
          <a:prstGeom prst="ellipse">
            <a:avLst/>
          </a:prstGeom>
          <a:noFill/>
          <a:ln w="38100">
            <a:solidFill>
              <a:srgbClr val="FF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154640" name="Oval 16"/>
          <p:cNvSpPr>
            <a:spLocks noChangeArrowheads="1"/>
          </p:cNvSpPr>
          <p:nvPr/>
        </p:nvSpPr>
        <p:spPr bwMode="auto">
          <a:xfrm>
            <a:off x="7651750" y="3805585"/>
            <a:ext cx="520700" cy="790575"/>
          </a:xfrm>
          <a:prstGeom prst="ellipse">
            <a:avLst/>
          </a:prstGeom>
          <a:noFill/>
          <a:ln w="38100">
            <a:solidFill>
              <a:srgbClr val="FF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154641" name="Oval 17"/>
          <p:cNvSpPr>
            <a:spLocks noChangeArrowheads="1"/>
          </p:cNvSpPr>
          <p:nvPr/>
        </p:nvSpPr>
        <p:spPr bwMode="auto">
          <a:xfrm>
            <a:off x="7023100" y="1268760"/>
            <a:ext cx="431800" cy="576263"/>
          </a:xfrm>
          <a:prstGeom prst="ellipse">
            <a:avLst/>
          </a:prstGeom>
          <a:noFill/>
          <a:ln w="38100">
            <a:solidFill>
              <a:srgbClr val="FF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nvGrpSpPr>
          <p:cNvPr id="3" name="组合 2"/>
          <p:cNvGrpSpPr/>
          <p:nvPr/>
        </p:nvGrpSpPr>
        <p:grpSpPr>
          <a:xfrm>
            <a:off x="6283325" y="1268760"/>
            <a:ext cx="520700" cy="2216150"/>
            <a:chOff x="6283325" y="1539875"/>
            <a:chExt cx="520700" cy="2216150"/>
          </a:xfrm>
        </p:grpSpPr>
        <p:sp>
          <p:nvSpPr>
            <p:cNvPr id="51208" name="Line 8"/>
            <p:cNvSpPr>
              <a:spLocks noChangeShapeType="1"/>
            </p:cNvSpPr>
            <p:nvPr/>
          </p:nvSpPr>
          <p:spPr bwMode="auto">
            <a:xfrm>
              <a:off x="6553200" y="2465317"/>
              <a:ext cx="1" cy="1290708"/>
            </a:xfrm>
            <a:prstGeom prst="line">
              <a:avLst/>
            </a:prstGeom>
            <a:noFill/>
            <a:ln w="57150">
              <a:solidFill>
                <a:srgbClr val="00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2" name="矩形 1"/>
            <p:cNvSpPr/>
            <p:nvPr/>
          </p:nvSpPr>
          <p:spPr bwMode="auto">
            <a:xfrm>
              <a:off x="6283325" y="1539875"/>
              <a:ext cx="520700" cy="892175"/>
            </a:xfrm>
            <a:prstGeom prst="rect">
              <a:avLst/>
            </a:prstGeom>
            <a:noFill/>
            <a:ln w="38100"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
        <p:nvSpPr>
          <p:cNvPr id="22" name="Rectangle 2"/>
          <p:cNvSpPr txBox="1">
            <a:spLocks noRot="1" noChangeArrowheads="1"/>
          </p:cNvSpPr>
          <p:nvPr/>
        </p:nvSpPr>
        <p:spPr bwMode="auto">
          <a:xfrm>
            <a:off x="1187624" y="326237"/>
            <a:ext cx="7344816"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j-cs"/>
              </a:rPr>
              <a:t>非平衡载流子形成的边界扩散电流</a:t>
            </a:r>
          </a:p>
        </p:txBody>
      </p:sp>
      <p:sp>
        <p:nvSpPr>
          <p:cNvPr id="23" name="Rectangle 37"/>
          <p:cNvSpPr>
            <a:spLocks noChangeArrowheads="1"/>
          </p:cNvSpPr>
          <p:nvPr/>
        </p:nvSpPr>
        <p:spPr bwMode="auto">
          <a:xfrm flipV="1">
            <a:off x="13970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graphicFrame>
        <p:nvGraphicFramePr>
          <p:cNvPr id="21" name="Object 5"/>
          <p:cNvGraphicFramePr>
            <a:graphicFrameLocks noChangeAspect="1"/>
          </p:cNvGraphicFramePr>
          <p:nvPr/>
        </p:nvGraphicFramePr>
        <p:xfrm>
          <a:off x="539552" y="2183738"/>
          <a:ext cx="3382942" cy="982412"/>
        </p:xfrm>
        <a:graphic>
          <a:graphicData uri="http://schemas.openxmlformats.org/presentationml/2006/ole">
            <mc:AlternateContent xmlns:mc="http://schemas.openxmlformats.org/markup-compatibility/2006">
              <mc:Choice xmlns:v="urn:schemas-microsoft-com:vml" Requires="v">
                <p:oleObj spid="_x0000_s24723" name="Equation" r:id="rId6" imgW="1473120" imgH="431640" progId="Equation.DSMT4">
                  <p:embed/>
                </p:oleObj>
              </mc:Choice>
              <mc:Fallback>
                <p:oleObj name="Equation" r:id="rId6" imgW="1473120" imgH="431640" progId="Equation.DSMT4">
                  <p:embed/>
                  <p:pic>
                    <p:nvPicPr>
                      <p:cNvPr id="21" name="Object 5"/>
                      <p:cNvPicPr>
                        <a:picLocks noChangeAspect="1" noChangeArrowheads="1"/>
                      </p:cNvPicPr>
                      <p:nvPr/>
                    </p:nvPicPr>
                    <p:blipFill>
                      <a:blip r:embed="rId7"/>
                      <a:srcRect/>
                      <a:stretch>
                        <a:fillRect/>
                      </a:stretch>
                    </p:blipFill>
                    <p:spPr bwMode="auto">
                      <a:xfrm>
                        <a:off x="539552" y="2183738"/>
                        <a:ext cx="3382942" cy="982412"/>
                      </a:xfrm>
                      <a:prstGeom prst="rect">
                        <a:avLst/>
                      </a:prstGeom>
                      <a:solidFill>
                        <a:srgbClr val="FFFF00"/>
                      </a:solidFill>
                      <a:ln>
                        <a:noFill/>
                      </a:ln>
                      <a:effectLst/>
                    </p:spPr>
                  </p:pic>
                </p:oleObj>
              </mc:Fallback>
            </mc:AlternateContent>
          </a:graphicData>
        </a:graphic>
      </p:graphicFrame>
      <p:graphicFrame>
        <p:nvGraphicFramePr>
          <p:cNvPr id="24" name="Object 5"/>
          <p:cNvGraphicFramePr>
            <a:graphicFrameLocks noChangeAspect="1"/>
          </p:cNvGraphicFramePr>
          <p:nvPr/>
        </p:nvGraphicFramePr>
        <p:xfrm>
          <a:off x="539552" y="3117457"/>
          <a:ext cx="3382942" cy="1025496"/>
        </p:xfrm>
        <a:graphic>
          <a:graphicData uri="http://schemas.openxmlformats.org/presentationml/2006/ole">
            <mc:AlternateContent xmlns:mc="http://schemas.openxmlformats.org/markup-compatibility/2006">
              <mc:Choice xmlns:v="urn:schemas-microsoft-com:vml" Requires="v">
                <p:oleObj spid="_x0000_s24724" name="Equation" r:id="rId8" imgW="1536480" imgH="469800" progId="Equation.DSMT4">
                  <p:embed/>
                </p:oleObj>
              </mc:Choice>
              <mc:Fallback>
                <p:oleObj name="Equation" r:id="rId8" imgW="1536480" imgH="469800" progId="Equation.DSMT4">
                  <p:embed/>
                  <p:pic>
                    <p:nvPicPr>
                      <p:cNvPr id="24" name="Object 5"/>
                      <p:cNvPicPr>
                        <a:picLocks noChangeAspect="1" noChangeArrowheads="1"/>
                      </p:cNvPicPr>
                      <p:nvPr/>
                    </p:nvPicPr>
                    <p:blipFill>
                      <a:blip r:embed="rId9"/>
                      <a:srcRect/>
                      <a:stretch>
                        <a:fillRect/>
                      </a:stretch>
                    </p:blipFill>
                    <p:spPr bwMode="auto">
                      <a:xfrm>
                        <a:off x="539552" y="3117457"/>
                        <a:ext cx="3382942" cy="1025496"/>
                      </a:xfrm>
                      <a:prstGeom prst="rect">
                        <a:avLst/>
                      </a:prstGeom>
                      <a:solidFill>
                        <a:srgbClr val="FFFF00"/>
                      </a:solidFill>
                      <a:ln>
                        <a:noFill/>
                      </a:ln>
                      <a:effectLst/>
                    </p:spPr>
                  </p:pic>
                </p:oleObj>
              </mc:Fallback>
            </mc:AlternateContent>
          </a:graphicData>
        </a:graphic>
      </p:graphicFrame>
      <p:graphicFrame>
        <p:nvGraphicFramePr>
          <p:cNvPr id="25" name="Object 5"/>
          <p:cNvGraphicFramePr>
            <a:graphicFrameLocks noChangeAspect="1"/>
          </p:cNvGraphicFramePr>
          <p:nvPr/>
        </p:nvGraphicFramePr>
        <p:xfrm>
          <a:off x="4746703" y="3528709"/>
          <a:ext cx="3593943" cy="1228488"/>
        </p:xfrm>
        <a:graphic>
          <a:graphicData uri="http://schemas.openxmlformats.org/presentationml/2006/ole">
            <mc:AlternateContent xmlns:mc="http://schemas.openxmlformats.org/markup-compatibility/2006">
              <mc:Choice xmlns:v="urn:schemas-microsoft-com:vml" Requires="v">
                <p:oleObj spid="_x0000_s24725" name="Equation" r:id="rId10" imgW="1473120" imgH="507960" progId="Equation.DSMT4">
                  <p:embed/>
                </p:oleObj>
              </mc:Choice>
              <mc:Fallback>
                <p:oleObj name="Equation" r:id="rId10" imgW="1473120" imgH="507960" progId="Equation.DSMT4">
                  <p:embed/>
                  <p:pic>
                    <p:nvPicPr>
                      <p:cNvPr id="25" name="Object 5"/>
                      <p:cNvPicPr>
                        <a:picLocks noChangeAspect="1" noChangeArrowheads="1"/>
                      </p:cNvPicPr>
                      <p:nvPr/>
                    </p:nvPicPr>
                    <p:blipFill>
                      <a:blip r:embed="rId11"/>
                      <a:srcRect/>
                      <a:stretch>
                        <a:fillRect/>
                      </a:stretch>
                    </p:blipFill>
                    <p:spPr bwMode="auto">
                      <a:xfrm>
                        <a:off x="4746703" y="3528709"/>
                        <a:ext cx="3593943" cy="1228488"/>
                      </a:xfrm>
                      <a:prstGeom prst="rect">
                        <a:avLst/>
                      </a:prstGeom>
                      <a:noFill/>
                      <a:ln>
                        <a:solidFill>
                          <a:srgbClr val="00B050"/>
                        </a:solidFill>
                      </a:ln>
                      <a:effectLst/>
                    </p:spPr>
                  </p:pic>
                </p:oleObj>
              </mc:Fallback>
            </mc:AlternateContent>
          </a:graphicData>
        </a:graphic>
      </p:graphicFrame>
    </p:spTree>
    <p:extLst>
      <p:ext uri="{BB962C8B-B14F-4D97-AF65-F5344CB8AC3E}">
        <p14:creationId xmlns:p14="http://schemas.microsoft.com/office/powerpoint/2010/main" val="317995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4633"/>
                                        </p:tgtEl>
                                        <p:attrNameLst>
                                          <p:attrName>style.visibility</p:attrName>
                                        </p:attrNameLst>
                                      </p:cBhvr>
                                      <p:to>
                                        <p:strVal val="visible"/>
                                      </p:to>
                                    </p:set>
                                    <p:animEffect transition="in" filter="slide(fromBottom)">
                                      <p:cBhvr>
                                        <p:cTn id="12" dur="500"/>
                                        <p:tgtEl>
                                          <p:spTgt spid="15463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4639"/>
                                        </p:tgtEl>
                                        <p:attrNameLst>
                                          <p:attrName>style.visibility</p:attrName>
                                        </p:attrNameLst>
                                      </p:cBhvr>
                                      <p:to>
                                        <p:strVal val="visible"/>
                                      </p:to>
                                    </p:set>
                                    <p:animEffect transition="in" filter="dissolve">
                                      <p:cBhvr>
                                        <p:cTn id="17" dur="500"/>
                                        <p:tgtEl>
                                          <p:spTgt spid="154639"/>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54640"/>
                                        </p:tgtEl>
                                        <p:attrNameLst>
                                          <p:attrName>style.visibility</p:attrName>
                                        </p:attrNameLst>
                                      </p:cBhvr>
                                      <p:to>
                                        <p:strVal val="visible"/>
                                      </p:to>
                                    </p:set>
                                    <p:animEffect transition="in" filter="dissolve">
                                      <p:cBhvr>
                                        <p:cTn id="20" dur="500"/>
                                        <p:tgtEl>
                                          <p:spTgt spid="15464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54641"/>
                                        </p:tgtEl>
                                        <p:attrNameLst>
                                          <p:attrName>style.visibility</p:attrName>
                                        </p:attrNameLst>
                                      </p:cBhvr>
                                      <p:to>
                                        <p:strVal val="visible"/>
                                      </p:to>
                                    </p:set>
                                    <p:animEffect transition="in" filter="dissolve">
                                      <p:cBhvr>
                                        <p:cTn id="25" dur="500"/>
                                        <p:tgtEl>
                                          <p:spTgt spid="154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3" grpId="0" animBg="1"/>
      <p:bldP spid="154639" grpId="0" animBg="1"/>
      <p:bldP spid="154640" grpId="0" animBg="1"/>
      <p:bldP spid="15464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7"/>
          <p:cNvSpPr txBox="1">
            <a:spLocks noChangeArrowheads="1"/>
          </p:cNvSpPr>
          <p:nvPr/>
        </p:nvSpPr>
        <p:spPr bwMode="auto">
          <a:xfrm>
            <a:off x="467519" y="1023938"/>
            <a:ext cx="446452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lang="zh-CN" altLang="en-US" sz="2400" dirty="0">
                <a:solidFill>
                  <a:srgbClr val="000000"/>
                </a:solidFill>
                <a:latin typeface="Arial" panose="020B0604020202020204" pitchFamily="34" charset="0"/>
                <a:ea typeface="微软雅黑" panose="020B0503020204020204" pitchFamily="34" charset="-122"/>
              </a:rPr>
              <a:t>通过单位面积</a:t>
            </a:r>
            <a:r>
              <a:rPr lang="en-US" altLang="zh-CN" sz="2400" dirty="0">
                <a:solidFill>
                  <a:srgbClr val="000000"/>
                </a:solidFill>
                <a:ea typeface="微软雅黑" panose="020B0503020204020204" pitchFamily="34" charset="-122"/>
              </a:rPr>
              <a:t>PN</a:t>
            </a:r>
            <a:r>
              <a:rPr lang="zh-CN" altLang="en-US" sz="2400" dirty="0">
                <a:solidFill>
                  <a:srgbClr val="000000"/>
                </a:solidFill>
                <a:latin typeface="Arial" panose="020B0604020202020204" pitchFamily="34" charset="0"/>
                <a:ea typeface="微软雅黑" panose="020B0503020204020204" pitchFamily="34" charset="-122"/>
              </a:rPr>
              <a:t>结的总电流：</a:t>
            </a:r>
          </a:p>
        </p:txBody>
      </p:sp>
      <p:graphicFrame>
        <p:nvGraphicFramePr>
          <p:cNvPr id="51205" name="Object 6"/>
          <p:cNvGraphicFramePr>
            <a:graphicFrameLocks noChangeAspect="1"/>
          </p:cNvGraphicFramePr>
          <p:nvPr/>
        </p:nvGraphicFramePr>
        <p:xfrm>
          <a:off x="4126328" y="1308750"/>
          <a:ext cx="4506961" cy="757585"/>
        </p:xfrm>
        <a:graphic>
          <a:graphicData uri="http://schemas.openxmlformats.org/presentationml/2006/ole">
            <mc:AlternateContent xmlns:mc="http://schemas.openxmlformats.org/markup-compatibility/2006">
              <mc:Choice xmlns:v="urn:schemas-microsoft-com:vml" Requires="v">
                <p:oleObj spid="_x0000_s25746" name="Equation" r:id="rId4" imgW="1663560" imgH="279360" progId="Equation.DSMT4">
                  <p:embed/>
                </p:oleObj>
              </mc:Choice>
              <mc:Fallback>
                <p:oleObj name="Equation" r:id="rId4" imgW="1663560" imgH="279360" progId="Equation.DSMT4">
                  <p:embed/>
                  <p:pic>
                    <p:nvPicPr>
                      <p:cNvPr id="51205" name="Object 6"/>
                      <p:cNvPicPr>
                        <a:picLocks noChangeAspect="1" noChangeArrowheads="1"/>
                      </p:cNvPicPr>
                      <p:nvPr/>
                    </p:nvPicPr>
                    <p:blipFill>
                      <a:blip r:embed="rId5"/>
                      <a:srcRect/>
                      <a:stretch>
                        <a:fillRect/>
                      </a:stretch>
                    </p:blipFill>
                    <p:spPr bwMode="auto">
                      <a:xfrm>
                        <a:off x="4126328" y="1308750"/>
                        <a:ext cx="4506961" cy="757585"/>
                      </a:xfrm>
                      <a:prstGeom prst="rect">
                        <a:avLst/>
                      </a:prstGeom>
                      <a:noFill/>
                      <a:ln>
                        <a:noFill/>
                      </a:ln>
                      <a:effectLst/>
                    </p:spPr>
                  </p:pic>
                </p:oleObj>
              </mc:Fallback>
            </mc:AlternateContent>
          </a:graphicData>
        </a:graphic>
      </p:graphicFrame>
      <p:sp>
        <p:nvSpPr>
          <p:cNvPr id="154633" name="Text Box 9"/>
          <p:cNvSpPr txBox="1">
            <a:spLocks noChangeArrowheads="1"/>
          </p:cNvSpPr>
          <p:nvPr/>
        </p:nvSpPr>
        <p:spPr bwMode="auto">
          <a:xfrm>
            <a:off x="683840" y="5061298"/>
            <a:ext cx="7848600" cy="83099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zh-CN" altLang="en-US" sz="2400" dirty="0">
                <a:solidFill>
                  <a:srgbClr val="000000"/>
                </a:solidFill>
                <a:ea typeface="微软雅黑" panose="020B0503020204020204" pitchFamily="34" charset="-122"/>
              </a:rPr>
              <a:t>在正向偏压下，通过</a:t>
            </a:r>
            <a:r>
              <a:rPr kumimoji="1" lang="en-US" altLang="zh-CN" sz="2400" dirty="0">
                <a:solidFill>
                  <a:srgbClr val="000000"/>
                </a:solidFill>
                <a:ea typeface="微软雅黑" panose="020B0503020204020204" pitchFamily="34" charset="-122"/>
              </a:rPr>
              <a:t>PN</a:t>
            </a:r>
            <a:r>
              <a:rPr kumimoji="1" lang="zh-CN" altLang="en-US" sz="2400" dirty="0">
                <a:solidFill>
                  <a:srgbClr val="000000"/>
                </a:solidFill>
                <a:ea typeface="微软雅黑" panose="020B0503020204020204" pitchFamily="34" charset="-122"/>
              </a:rPr>
              <a:t>结的电流与少数载流子的浓度成正比，且随正向偏压的增大而迅速增大</a:t>
            </a:r>
          </a:p>
        </p:txBody>
      </p:sp>
      <p:sp>
        <p:nvSpPr>
          <p:cNvPr id="51211" name="Line 14"/>
          <p:cNvSpPr>
            <a:spLocks noChangeShapeType="1"/>
          </p:cNvSpPr>
          <p:nvPr/>
        </p:nvSpPr>
        <p:spPr bwMode="auto">
          <a:xfrm>
            <a:off x="4140200" y="2019612"/>
            <a:ext cx="4535488" cy="0"/>
          </a:xfrm>
          <a:prstGeom prst="line">
            <a:avLst/>
          </a:prstGeom>
          <a:noFill/>
          <a:ln w="762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a typeface="微软雅黑" panose="020B0503020204020204" pitchFamily="34" charset="-122"/>
            </a:endParaRPr>
          </a:p>
        </p:txBody>
      </p:sp>
      <p:sp>
        <p:nvSpPr>
          <p:cNvPr id="154639" name="Oval 15"/>
          <p:cNvSpPr>
            <a:spLocks noChangeArrowheads="1"/>
          </p:cNvSpPr>
          <p:nvPr/>
        </p:nvSpPr>
        <p:spPr bwMode="auto">
          <a:xfrm>
            <a:off x="6283325" y="3732560"/>
            <a:ext cx="520700" cy="790575"/>
          </a:xfrm>
          <a:prstGeom prst="ellipse">
            <a:avLst/>
          </a:prstGeom>
          <a:noFill/>
          <a:ln w="38100">
            <a:solidFill>
              <a:srgbClr val="FF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solidFill>
                <a:srgbClr val="000000"/>
              </a:solidFill>
              <a:ea typeface="微软雅黑" panose="020B0503020204020204" pitchFamily="34" charset="-122"/>
            </a:endParaRPr>
          </a:p>
        </p:txBody>
      </p:sp>
      <p:sp>
        <p:nvSpPr>
          <p:cNvPr id="154640" name="Oval 16"/>
          <p:cNvSpPr>
            <a:spLocks noChangeArrowheads="1"/>
          </p:cNvSpPr>
          <p:nvPr/>
        </p:nvSpPr>
        <p:spPr bwMode="auto">
          <a:xfrm>
            <a:off x="7651750" y="3805585"/>
            <a:ext cx="520700" cy="790575"/>
          </a:xfrm>
          <a:prstGeom prst="ellipse">
            <a:avLst/>
          </a:prstGeom>
          <a:noFill/>
          <a:ln w="38100">
            <a:solidFill>
              <a:srgbClr val="FF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solidFill>
                <a:srgbClr val="000000"/>
              </a:solidFill>
              <a:ea typeface="微软雅黑" panose="020B0503020204020204" pitchFamily="34" charset="-122"/>
            </a:endParaRPr>
          </a:p>
        </p:txBody>
      </p:sp>
      <p:sp>
        <p:nvSpPr>
          <p:cNvPr id="154641" name="Oval 17"/>
          <p:cNvSpPr>
            <a:spLocks noChangeArrowheads="1"/>
          </p:cNvSpPr>
          <p:nvPr/>
        </p:nvSpPr>
        <p:spPr bwMode="auto">
          <a:xfrm>
            <a:off x="7023100" y="1268760"/>
            <a:ext cx="431800" cy="576263"/>
          </a:xfrm>
          <a:prstGeom prst="ellipse">
            <a:avLst/>
          </a:prstGeom>
          <a:noFill/>
          <a:ln w="38100">
            <a:solidFill>
              <a:srgbClr val="FF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solidFill>
                <a:srgbClr val="000000"/>
              </a:solidFill>
              <a:ea typeface="微软雅黑" panose="020B0503020204020204" pitchFamily="34" charset="-122"/>
            </a:endParaRPr>
          </a:p>
        </p:txBody>
      </p:sp>
      <p:grpSp>
        <p:nvGrpSpPr>
          <p:cNvPr id="3" name="组合 2"/>
          <p:cNvGrpSpPr/>
          <p:nvPr/>
        </p:nvGrpSpPr>
        <p:grpSpPr>
          <a:xfrm>
            <a:off x="6283325" y="1268760"/>
            <a:ext cx="520700" cy="2216150"/>
            <a:chOff x="6283325" y="1539875"/>
            <a:chExt cx="520700" cy="2216150"/>
          </a:xfrm>
        </p:grpSpPr>
        <p:sp>
          <p:nvSpPr>
            <p:cNvPr id="51208" name="Line 8"/>
            <p:cNvSpPr>
              <a:spLocks noChangeShapeType="1"/>
            </p:cNvSpPr>
            <p:nvPr/>
          </p:nvSpPr>
          <p:spPr bwMode="auto">
            <a:xfrm>
              <a:off x="6553200" y="2465317"/>
              <a:ext cx="1" cy="1290708"/>
            </a:xfrm>
            <a:prstGeom prst="line">
              <a:avLst/>
            </a:prstGeom>
            <a:noFill/>
            <a:ln w="57150">
              <a:solidFill>
                <a:srgbClr val="00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a typeface="微软雅黑" panose="020B0503020204020204" pitchFamily="34" charset="-122"/>
              </a:endParaRPr>
            </a:p>
          </p:txBody>
        </p:sp>
        <p:sp>
          <p:nvSpPr>
            <p:cNvPr id="2" name="矩形 1"/>
            <p:cNvSpPr/>
            <p:nvPr/>
          </p:nvSpPr>
          <p:spPr bwMode="auto">
            <a:xfrm>
              <a:off x="6283325" y="1539875"/>
              <a:ext cx="520700" cy="892175"/>
            </a:xfrm>
            <a:prstGeom prst="rect">
              <a:avLst/>
            </a:prstGeom>
            <a:noFill/>
            <a:ln w="38100"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lstStyle/>
            <a:p>
              <a:pPr eaLnBrk="1" hangingPunct="1"/>
              <a:endParaRPr lang="zh-CN" altLang="en-US">
                <a:solidFill>
                  <a:srgbClr val="000000"/>
                </a:solidFill>
                <a:ea typeface="微软雅黑" panose="020B0503020204020204" pitchFamily="34" charset="-122"/>
              </a:endParaRPr>
            </a:p>
          </p:txBody>
        </p:sp>
      </p:grpSp>
      <p:sp>
        <p:nvSpPr>
          <p:cNvPr id="4" name="页脚占位符 3"/>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5" name="灯片编号占位符 4"/>
          <p:cNvSpPr>
            <a:spLocks noGrp="1"/>
          </p:cNvSpPr>
          <p:nvPr>
            <p:ph type="sldNum" sz="quarter" idx="12"/>
          </p:nvPr>
        </p:nvSpPr>
        <p:spPr/>
        <p:txBody>
          <a:bodyPr/>
          <a:lstStyle/>
          <a:p>
            <a:fld id="{BD8223D9-D9DA-4C0B-9616-36644EEDABA8}" type="slidenum">
              <a:rPr lang="zh-CN" altLang="en-US" smtClean="0"/>
              <a:pPr/>
              <a:t>34</a:t>
            </a:fld>
            <a:endParaRPr lang="zh-CN" altLang="en-US"/>
          </a:p>
        </p:txBody>
      </p:sp>
      <p:sp>
        <p:nvSpPr>
          <p:cNvPr id="22" name="Rectangle 2"/>
          <p:cNvSpPr txBox="1">
            <a:spLocks noRot="1" noChangeArrowheads="1"/>
          </p:cNvSpPr>
          <p:nvPr/>
        </p:nvSpPr>
        <p:spPr bwMode="auto">
          <a:xfrm>
            <a:off x="1187624" y="326237"/>
            <a:ext cx="7344816"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非平衡载流子形成的边界扩散电流</a:t>
            </a:r>
          </a:p>
        </p:txBody>
      </p:sp>
      <p:sp>
        <p:nvSpPr>
          <p:cNvPr id="23" name="Rectangle 37"/>
          <p:cNvSpPr>
            <a:spLocks noChangeArrowheads="1"/>
          </p:cNvSpPr>
          <p:nvPr/>
        </p:nvSpPr>
        <p:spPr bwMode="auto">
          <a:xfrm flipV="1">
            <a:off x="13970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graphicFrame>
        <p:nvGraphicFramePr>
          <p:cNvPr id="21" name="Object 5"/>
          <p:cNvGraphicFramePr>
            <a:graphicFrameLocks noChangeAspect="1"/>
          </p:cNvGraphicFramePr>
          <p:nvPr/>
        </p:nvGraphicFramePr>
        <p:xfrm>
          <a:off x="539552" y="2183738"/>
          <a:ext cx="3382942" cy="982412"/>
        </p:xfrm>
        <a:graphic>
          <a:graphicData uri="http://schemas.openxmlformats.org/presentationml/2006/ole">
            <mc:AlternateContent xmlns:mc="http://schemas.openxmlformats.org/markup-compatibility/2006">
              <mc:Choice xmlns:v="urn:schemas-microsoft-com:vml" Requires="v">
                <p:oleObj spid="_x0000_s25747" name="Equation" r:id="rId6" imgW="1473120" imgH="431640" progId="Equation.DSMT4">
                  <p:embed/>
                </p:oleObj>
              </mc:Choice>
              <mc:Fallback>
                <p:oleObj name="Equation" r:id="rId6" imgW="1473120" imgH="431640" progId="Equation.DSMT4">
                  <p:embed/>
                  <p:pic>
                    <p:nvPicPr>
                      <p:cNvPr id="21" name="Object 5"/>
                      <p:cNvPicPr>
                        <a:picLocks noChangeAspect="1" noChangeArrowheads="1"/>
                      </p:cNvPicPr>
                      <p:nvPr/>
                    </p:nvPicPr>
                    <p:blipFill>
                      <a:blip r:embed="rId7"/>
                      <a:srcRect/>
                      <a:stretch>
                        <a:fillRect/>
                      </a:stretch>
                    </p:blipFill>
                    <p:spPr bwMode="auto">
                      <a:xfrm>
                        <a:off x="539552" y="2183738"/>
                        <a:ext cx="3382942" cy="982412"/>
                      </a:xfrm>
                      <a:prstGeom prst="rect">
                        <a:avLst/>
                      </a:prstGeom>
                      <a:solidFill>
                        <a:srgbClr val="FFFF00"/>
                      </a:solidFill>
                      <a:ln>
                        <a:noFill/>
                      </a:ln>
                      <a:effectLst/>
                    </p:spPr>
                  </p:pic>
                </p:oleObj>
              </mc:Fallback>
            </mc:AlternateContent>
          </a:graphicData>
        </a:graphic>
      </p:graphicFrame>
      <p:graphicFrame>
        <p:nvGraphicFramePr>
          <p:cNvPr id="24" name="Object 5"/>
          <p:cNvGraphicFramePr>
            <a:graphicFrameLocks noChangeAspect="1"/>
          </p:cNvGraphicFramePr>
          <p:nvPr/>
        </p:nvGraphicFramePr>
        <p:xfrm>
          <a:off x="539552" y="3117457"/>
          <a:ext cx="3382942" cy="1025496"/>
        </p:xfrm>
        <a:graphic>
          <a:graphicData uri="http://schemas.openxmlformats.org/presentationml/2006/ole">
            <mc:AlternateContent xmlns:mc="http://schemas.openxmlformats.org/markup-compatibility/2006">
              <mc:Choice xmlns:v="urn:schemas-microsoft-com:vml" Requires="v">
                <p:oleObj spid="_x0000_s25748" name="Equation" r:id="rId8" imgW="1536480" imgH="469800" progId="Equation.DSMT4">
                  <p:embed/>
                </p:oleObj>
              </mc:Choice>
              <mc:Fallback>
                <p:oleObj name="Equation" r:id="rId8" imgW="1536480" imgH="469800" progId="Equation.DSMT4">
                  <p:embed/>
                  <p:pic>
                    <p:nvPicPr>
                      <p:cNvPr id="24" name="Object 5"/>
                      <p:cNvPicPr>
                        <a:picLocks noChangeAspect="1" noChangeArrowheads="1"/>
                      </p:cNvPicPr>
                      <p:nvPr/>
                    </p:nvPicPr>
                    <p:blipFill>
                      <a:blip r:embed="rId9"/>
                      <a:srcRect/>
                      <a:stretch>
                        <a:fillRect/>
                      </a:stretch>
                    </p:blipFill>
                    <p:spPr bwMode="auto">
                      <a:xfrm>
                        <a:off x="539552" y="3117457"/>
                        <a:ext cx="3382942" cy="1025496"/>
                      </a:xfrm>
                      <a:prstGeom prst="rect">
                        <a:avLst/>
                      </a:prstGeom>
                      <a:solidFill>
                        <a:srgbClr val="FFFF00"/>
                      </a:solidFill>
                      <a:ln>
                        <a:noFill/>
                      </a:ln>
                      <a:effectLst/>
                    </p:spPr>
                  </p:pic>
                </p:oleObj>
              </mc:Fallback>
            </mc:AlternateContent>
          </a:graphicData>
        </a:graphic>
      </p:graphicFrame>
      <p:graphicFrame>
        <p:nvGraphicFramePr>
          <p:cNvPr id="25" name="Object 5"/>
          <p:cNvGraphicFramePr>
            <a:graphicFrameLocks noChangeAspect="1"/>
          </p:cNvGraphicFramePr>
          <p:nvPr/>
        </p:nvGraphicFramePr>
        <p:xfrm>
          <a:off x="4746703" y="3528709"/>
          <a:ext cx="3593943" cy="1228488"/>
        </p:xfrm>
        <a:graphic>
          <a:graphicData uri="http://schemas.openxmlformats.org/presentationml/2006/ole">
            <mc:AlternateContent xmlns:mc="http://schemas.openxmlformats.org/markup-compatibility/2006">
              <mc:Choice xmlns:v="urn:schemas-microsoft-com:vml" Requires="v">
                <p:oleObj spid="_x0000_s25749" name="Equation" r:id="rId10" imgW="1473120" imgH="507960" progId="Equation.DSMT4">
                  <p:embed/>
                </p:oleObj>
              </mc:Choice>
              <mc:Fallback>
                <p:oleObj name="Equation" r:id="rId10" imgW="1473120" imgH="507960" progId="Equation.DSMT4">
                  <p:embed/>
                  <p:pic>
                    <p:nvPicPr>
                      <p:cNvPr id="25" name="Object 5"/>
                      <p:cNvPicPr>
                        <a:picLocks noChangeAspect="1" noChangeArrowheads="1"/>
                      </p:cNvPicPr>
                      <p:nvPr/>
                    </p:nvPicPr>
                    <p:blipFill>
                      <a:blip r:embed="rId11"/>
                      <a:srcRect/>
                      <a:stretch>
                        <a:fillRect/>
                      </a:stretch>
                    </p:blipFill>
                    <p:spPr bwMode="auto">
                      <a:xfrm>
                        <a:off x="4746703" y="3528709"/>
                        <a:ext cx="3593943" cy="1228488"/>
                      </a:xfrm>
                      <a:prstGeom prst="rect">
                        <a:avLst/>
                      </a:prstGeom>
                      <a:noFill/>
                      <a:ln>
                        <a:solidFill>
                          <a:srgbClr val="00B050"/>
                        </a:solidFill>
                      </a:ln>
                      <a:effectLst/>
                    </p:spPr>
                  </p:pic>
                </p:oleObj>
              </mc:Fallback>
            </mc:AlternateContent>
          </a:graphicData>
        </a:graphic>
      </p:graphicFrame>
      <p:pic>
        <p:nvPicPr>
          <p:cNvPr id="19" name="图片 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07144" y="323850"/>
            <a:ext cx="5461000" cy="4624388"/>
          </a:xfrm>
          <a:prstGeom prst="rect">
            <a:avLst/>
          </a:prstGeom>
          <a:noFill/>
          <a:ln w="57150">
            <a:solidFill>
              <a:srgbClr val="99FFCC"/>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20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Rot="1" noChangeArrowheads="1"/>
          </p:cNvSpPr>
          <p:nvPr>
            <p:ph type="title" idx="4294967295"/>
          </p:nvPr>
        </p:nvSpPr>
        <p:spPr bwMode="auto">
          <a:xfrm>
            <a:off x="2087562" y="149226"/>
            <a:ext cx="4608513"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PN结的反向抽取</a:t>
            </a:r>
          </a:p>
        </p:txBody>
      </p:sp>
      <p:sp>
        <p:nvSpPr>
          <p:cNvPr id="53252" name="Text Box 4"/>
          <p:cNvSpPr txBox="1">
            <a:spLocks noChangeArrowheads="1"/>
          </p:cNvSpPr>
          <p:nvPr/>
        </p:nvSpPr>
        <p:spPr bwMode="auto">
          <a:xfrm>
            <a:off x="684213" y="1268413"/>
            <a:ext cx="8135937" cy="2949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lnSpc>
                <a:spcPct val="120000"/>
              </a:lnSpc>
            </a:pPr>
            <a:r>
              <a:rPr kumimoji="1" lang="en-US" altLang="zh-CN" sz="2600" dirty="0">
                <a:solidFill>
                  <a:schemeClr val="tx1"/>
                </a:solidFill>
                <a:ea typeface="微软雅黑" panose="020B0503020204020204" pitchFamily="34" charset="-122"/>
              </a:rPr>
              <a:t> </a:t>
            </a:r>
            <a:r>
              <a:rPr kumimoji="1" lang="zh-CN" altLang="en-US" sz="2600" dirty="0">
                <a:solidFill>
                  <a:schemeClr val="tx1"/>
                </a:solidFill>
                <a:ea typeface="微软雅黑" panose="020B0503020204020204" pitchFamily="34" charset="-122"/>
              </a:rPr>
              <a:t>当</a:t>
            </a:r>
            <a:r>
              <a:rPr kumimoji="1" lang="en-US" altLang="zh-CN" sz="2600" dirty="0">
                <a:solidFill>
                  <a:schemeClr val="tx1"/>
                </a:solidFill>
                <a:ea typeface="微软雅黑" panose="020B0503020204020204" pitchFamily="34" charset="-122"/>
              </a:rPr>
              <a:t>PN</a:t>
            </a:r>
            <a:r>
              <a:rPr kumimoji="1" lang="zh-CN" altLang="en-US" sz="2600" dirty="0">
                <a:solidFill>
                  <a:schemeClr val="tx1"/>
                </a:solidFill>
                <a:ea typeface="微软雅黑" panose="020B0503020204020204" pitchFamily="34" charset="-122"/>
              </a:rPr>
              <a:t>结外加反向偏压时，外加电场使空间电荷区的电场增强，从而使</a:t>
            </a:r>
            <a:r>
              <a:rPr kumimoji="1" lang="en-US" altLang="zh-CN" sz="2600" dirty="0">
                <a:solidFill>
                  <a:schemeClr val="tx1"/>
                </a:solidFill>
                <a:ea typeface="微软雅黑" panose="020B0503020204020204" pitchFamily="34" charset="-122"/>
              </a:rPr>
              <a:t>PN</a:t>
            </a:r>
            <a:r>
              <a:rPr kumimoji="1" lang="zh-CN" altLang="en-US" sz="2600" dirty="0">
                <a:solidFill>
                  <a:schemeClr val="tx1"/>
                </a:solidFill>
                <a:ea typeface="微软雅黑" panose="020B0503020204020204" pitchFamily="34" charset="-122"/>
              </a:rPr>
              <a:t>结势垒增大，由原来的</a:t>
            </a:r>
            <a:r>
              <a:rPr kumimoji="1" lang="en-US" altLang="zh-CN" sz="2600" i="1" dirty="0" err="1">
                <a:solidFill>
                  <a:schemeClr val="tx1"/>
                </a:solidFill>
                <a:ea typeface="微软雅黑" panose="020B0503020204020204" pitchFamily="34" charset="-122"/>
              </a:rPr>
              <a:t>eV</a:t>
            </a:r>
            <a:r>
              <a:rPr kumimoji="1" lang="en-US" altLang="zh-CN" sz="2600" i="1" baseline="-25000" dirty="0" err="1">
                <a:solidFill>
                  <a:schemeClr val="tx1"/>
                </a:solidFill>
                <a:ea typeface="微软雅黑" panose="020B0503020204020204" pitchFamily="34" charset="-122"/>
              </a:rPr>
              <a:t>D</a:t>
            </a:r>
            <a:r>
              <a:rPr kumimoji="1" lang="zh-CN" altLang="en-US" sz="2600" dirty="0">
                <a:solidFill>
                  <a:schemeClr val="tx1"/>
                </a:solidFill>
                <a:ea typeface="微软雅黑" panose="020B0503020204020204" pitchFamily="34" charset="-122"/>
              </a:rPr>
              <a:t>变为</a:t>
            </a:r>
            <a:r>
              <a:rPr kumimoji="1" lang="en-US" altLang="zh-CN" sz="2600" i="1" dirty="0">
                <a:solidFill>
                  <a:schemeClr val="tx1"/>
                </a:solidFill>
                <a:ea typeface="微软雅黑" panose="020B0503020204020204" pitchFamily="34" charset="-122"/>
              </a:rPr>
              <a:t>e</a:t>
            </a:r>
            <a:r>
              <a:rPr kumimoji="1" lang="en-US" altLang="zh-CN" sz="2600" dirty="0">
                <a:solidFill>
                  <a:schemeClr val="tx1"/>
                </a:solidFill>
                <a:ea typeface="微软雅黑" panose="020B0503020204020204" pitchFamily="34" charset="-122"/>
              </a:rPr>
              <a:t>(</a:t>
            </a:r>
            <a:r>
              <a:rPr kumimoji="1" lang="en-US" altLang="zh-CN" sz="2600" i="1" dirty="0">
                <a:solidFill>
                  <a:schemeClr val="tx1"/>
                </a:solidFill>
                <a:ea typeface="微软雅黑" panose="020B0503020204020204" pitchFamily="34" charset="-122"/>
              </a:rPr>
              <a:t>V</a:t>
            </a:r>
            <a:r>
              <a:rPr kumimoji="1" lang="en-US" altLang="zh-CN" sz="2600" i="1" baseline="-25000" dirty="0">
                <a:solidFill>
                  <a:schemeClr val="tx1"/>
                </a:solidFill>
                <a:ea typeface="微软雅黑" panose="020B0503020204020204" pitchFamily="34" charset="-122"/>
              </a:rPr>
              <a:t>D</a:t>
            </a:r>
            <a:r>
              <a:rPr kumimoji="1" lang="en-US" altLang="zh-CN" sz="2600" i="1" dirty="0">
                <a:solidFill>
                  <a:schemeClr val="tx1"/>
                </a:solidFill>
                <a:ea typeface="微软雅黑" panose="020B0503020204020204" pitchFamily="34" charset="-122"/>
              </a:rPr>
              <a:t>+V</a:t>
            </a:r>
            <a:r>
              <a:rPr kumimoji="1" lang="en-US" altLang="zh-CN" sz="2600" dirty="0">
                <a:solidFill>
                  <a:schemeClr val="tx1"/>
                </a:solidFill>
                <a:ea typeface="微软雅黑" panose="020B0503020204020204" pitchFamily="34" charset="-122"/>
              </a:rPr>
              <a:t>)</a:t>
            </a:r>
            <a:r>
              <a:rPr kumimoji="1" lang="zh-CN" altLang="en-US" sz="2600" dirty="0">
                <a:solidFill>
                  <a:schemeClr val="tx1"/>
                </a:solidFill>
                <a:ea typeface="微软雅黑" panose="020B0503020204020204" pitchFamily="34" charset="-122"/>
              </a:rPr>
              <a:t>。这时，载流子的漂移运动超过了扩散运动。在反向偏压的作用下，</a:t>
            </a:r>
            <a:r>
              <a:rPr kumimoji="1" lang="en-US" altLang="zh-CN" sz="2600" i="1" dirty="0">
                <a:solidFill>
                  <a:schemeClr val="tx1"/>
                </a:solidFill>
                <a:ea typeface="微软雅黑" panose="020B0503020204020204" pitchFamily="34" charset="-122"/>
              </a:rPr>
              <a:t>N</a:t>
            </a:r>
            <a:r>
              <a:rPr kumimoji="1" lang="zh-CN" altLang="en-US" sz="2600" dirty="0">
                <a:solidFill>
                  <a:schemeClr val="tx1"/>
                </a:solidFill>
                <a:ea typeface="微软雅黑" panose="020B0503020204020204" pitchFamily="34" charset="-122"/>
              </a:rPr>
              <a:t>区中的空穴一旦到达空间电荷区的边界，就会被电场拉向</a:t>
            </a:r>
            <a:r>
              <a:rPr kumimoji="1" lang="en-US" altLang="zh-CN" sz="2600" i="1" dirty="0">
                <a:solidFill>
                  <a:schemeClr val="tx1"/>
                </a:solidFill>
                <a:ea typeface="微软雅黑" panose="020B0503020204020204" pitchFamily="34" charset="-122"/>
              </a:rPr>
              <a:t>P</a:t>
            </a:r>
            <a:r>
              <a:rPr kumimoji="1" lang="zh-CN" altLang="en-US" sz="2600" dirty="0">
                <a:solidFill>
                  <a:schemeClr val="tx1"/>
                </a:solidFill>
                <a:ea typeface="微软雅黑" panose="020B0503020204020204" pitchFamily="34" charset="-122"/>
              </a:rPr>
              <a:t>型区；</a:t>
            </a:r>
            <a:r>
              <a:rPr kumimoji="1" lang="en-US" altLang="zh-CN" sz="2600" i="1" dirty="0">
                <a:solidFill>
                  <a:schemeClr val="tx1"/>
                </a:solidFill>
                <a:ea typeface="微软雅黑" panose="020B0503020204020204" pitchFamily="34" charset="-122"/>
              </a:rPr>
              <a:t>P</a:t>
            </a:r>
            <a:r>
              <a:rPr kumimoji="1" lang="zh-CN" altLang="en-US" sz="2600" dirty="0">
                <a:solidFill>
                  <a:schemeClr val="tx1"/>
                </a:solidFill>
                <a:ea typeface="微软雅黑" panose="020B0503020204020204" pitchFamily="34" charset="-122"/>
              </a:rPr>
              <a:t>型区中的电子一旦到达空间电荷区的边界，就会被电场拉向</a:t>
            </a:r>
            <a:r>
              <a:rPr kumimoji="1" lang="en-US" altLang="zh-CN" sz="2600" dirty="0">
                <a:solidFill>
                  <a:schemeClr val="tx1"/>
                </a:solidFill>
                <a:ea typeface="微软雅黑" panose="020B0503020204020204" pitchFamily="34" charset="-122"/>
              </a:rPr>
              <a:t>N</a:t>
            </a:r>
            <a:r>
              <a:rPr kumimoji="1" lang="zh-CN" altLang="en-US" sz="2600" dirty="0">
                <a:solidFill>
                  <a:schemeClr val="tx1"/>
                </a:solidFill>
                <a:ea typeface="微软雅黑" panose="020B0503020204020204" pitchFamily="34" charset="-122"/>
              </a:rPr>
              <a:t>型区</a:t>
            </a:r>
          </a:p>
        </p:txBody>
      </p:sp>
      <p:sp>
        <p:nvSpPr>
          <p:cNvPr id="156677" name="Text Box 5"/>
          <p:cNvSpPr txBox="1">
            <a:spLocks noChangeArrowheads="1"/>
          </p:cNvSpPr>
          <p:nvPr/>
        </p:nvSpPr>
        <p:spPr bwMode="auto">
          <a:xfrm>
            <a:off x="2339976" y="4365104"/>
            <a:ext cx="41036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3200" dirty="0">
                <a:solidFill>
                  <a:srgbClr val="CC0000"/>
                </a:solidFill>
                <a:ea typeface="微软雅黑" panose="020B0503020204020204" pitchFamily="34" charset="-122"/>
              </a:rPr>
              <a:t>PN</a:t>
            </a:r>
            <a:r>
              <a:rPr lang="zh-CN" altLang="en-US" sz="3200" dirty="0">
                <a:solidFill>
                  <a:srgbClr val="CC0000"/>
                </a:solidFill>
                <a:ea typeface="微软雅黑" panose="020B0503020204020204" pitchFamily="34" charset="-122"/>
              </a:rPr>
              <a:t>结的反向抽取作用</a:t>
            </a:r>
          </a:p>
        </p:txBody>
      </p:sp>
      <p:sp>
        <p:nvSpPr>
          <p:cNvPr id="156678" name="Text Box 6"/>
          <p:cNvSpPr txBox="1">
            <a:spLocks noChangeArrowheads="1"/>
          </p:cNvSpPr>
          <p:nvPr/>
        </p:nvSpPr>
        <p:spPr bwMode="auto">
          <a:xfrm>
            <a:off x="2339975" y="5157266"/>
            <a:ext cx="4103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3200">
                <a:solidFill>
                  <a:srgbClr val="CC0000"/>
                </a:solidFill>
                <a:ea typeface="微软雅黑" panose="020B0503020204020204" pitchFamily="34" charset="-122"/>
              </a:rPr>
              <a:t>构成</a:t>
            </a:r>
            <a:r>
              <a:rPr lang="en-US" altLang="zh-CN" sz="3200">
                <a:solidFill>
                  <a:srgbClr val="CC0000"/>
                </a:solidFill>
                <a:ea typeface="微软雅黑" panose="020B0503020204020204" pitchFamily="34" charset="-122"/>
              </a:rPr>
              <a:t>PN</a:t>
            </a:r>
            <a:r>
              <a:rPr lang="zh-CN" altLang="en-US" sz="3200">
                <a:solidFill>
                  <a:srgbClr val="CC0000"/>
                </a:solidFill>
                <a:ea typeface="微软雅黑" panose="020B0503020204020204" pitchFamily="34" charset="-122"/>
              </a:rPr>
              <a:t>结的反向电流</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35</a:t>
            </a:fld>
            <a:endParaRPr lang="zh-CN" altLang="en-US"/>
          </a:p>
        </p:txBody>
      </p:sp>
      <p:sp>
        <p:nvSpPr>
          <p:cNvPr id="10" name="Rectangle 37"/>
          <p:cNvSpPr>
            <a:spLocks noChangeArrowheads="1"/>
          </p:cNvSpPr>
          <p:nvPr/>
        </p:nvSpPr>
        <p:spPr bwMode="auto">
          <a:xfrm flipV="1">
            <a:off x="139701" y="100987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6677"/>
                                        </p:tgtEl>
                                        <p:attrNameLst>
                                          <p:attrName>style.visibility</p:attrName>
                                        </p:attrNameLst>
                                      </p:cBhvr>
                                      <p:to>
                                        <p:strVal val="visible"/>
                                      </p:to>
                                    </p:set>
                                    <p:anim calcmode="lin" valueType="num">
                                      <p:cBhvr additive="base">
                                        <p:cTn id="7" dur="500" fill="hold"/>
                                        <p:tgtEl>
                                          <p:spTgt spid="156677"/>
                                        </p:tgtEl>
                                        <p:attrNameLst>
                                          <p:attrName>ppt_x</p:attrName>
                                        </p:attrNameLst>
                                      </p:cBhvr>
                                      <p:tavLst>
                                        <p:tav tm="0">
                                          <p:val>
                                            <p:strVal val="#ppt_x"/>
                                          </p:val>
                                        </p:tav>
                                        <p:tav tm="100000">
                                          <p:val>
                                            <p:strVal val="#ppt_x"/>
                                          </p:val>
                                        </p:tav>
                                      </p:tavLst>
                                    </p:anim>
                                    <p:anim calcmode="lin" valueType="num">
                                      <p:cBhvr additive="base">
                                        <p:cTn id="8" dur="500" fill="hold"/>
                                        <p:tgtEl>
                                          <p:spTgt spid="1566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56678"/>
                                        </p:tgtEl>
                                        <p:attrNameLst>
                                          <p:attrName>style.visibility</p:attrName>
                                        </p:attrNameLst>
                                      </p:cBhvr>
                                      <p:to>
                                        <p:strVal val="visible"/>
                                      </p:to>
                                    </p:set>
                                    <p:animEffect transition="in" filter="slide(fromBottom)">
                                      <p:cBhvr>
                                        <p:cTn id="13" dur="500"/>
                                        <p:tgtEl>
                                          <p:spTgt spid="156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p:bldP spid="15667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2575" y="3742734"/>
            <a:ext cx="4489450" cy="26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75" y="1213599"/>
            <a:ext cx="327660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8" name="Text Box 25"/>
          <p:cNvSpPr txBox="1">
            <a:spLocks noChangeArrowheads="1"/>
          </p:cNvSpPr>
          <p:nvPr/>
        </p:nvSpPr>
        <p:spPr bwMode="auto">
          <a:xfrm>
            <a:off x="3830638" y="1052736"/>
            <a:ext cx="5133975" cy="280076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just" eaLnBrk="1" hangingPunct="1"/>
            <a:r>
              <a:rPr kumimoji="1" lang="zh-CN" altLang="en-US" sz="2200" dirty="0">
                <a:solidFill>
                  <a:schemeClr val="tx1"/>
                </a:solidFill>
                <a:ea typeface="微软雅黑" panose="020B0503020204020204" pitchFamily="34" charset="-122"/>
              </a:rPr>
              <a:t>当</a:t>
            </a:r>
            <a:r>
              <a:rPr kumimoji="1" lang="en-US" altLang="zh-CN" sz="2200" dirty="0">
                <a:solidFill>
                  <a:schemeClr val="tx1"/>
                </a:solidFill>
                <a:ea typeface="微软雅黑" panose="020B0503020204020204" pitchFamily="34" charset="-122"/>
              </a:rPr>
              <a:t>PN</a:t>
            </a:r>
            <a:r>
              <a:rPr kumimoji="1" lang="zh-CN" altLang="en-US" sz="2200" dirty="0">
                <a:solidFill>
                  <a:schemeClr val="tx1"/>
                </a:solidFill>
                <a:ea typeface="微软雅黑" panose="020B0503020204020204" pitchFamily="34" charset="-122"/>
              </a:rPr>
              <a:t>结外加反向偏压时，外加电场使空间电荷区的电场增强，从而使</a:t>
            </a:r>
            <a:r>
              <a:rPr kumimoji="1" lang="en-US" altLang="zh-CN" sz="2200" dirty="0">
                <a:solidFill>
                  <a:schemeClr val="tx1"/>
                </a:solidFill>
                <a:ea typeface="微软雅黑" panose="020B0503020204020204" pitchFamily="34" charset="-122"/>
              </a:rPr>
              <a:t>PN</a:t>
            </a:r>
            <a:r>
              <a:rPr kumimoji="1" lang="zh-CN" altLang="en-US" sz="2200" dirty="0">
                <a:solidFill>
                  <a:schemeClr val="tx1"/>
                </a:solidFill>
                <a:ea typeface="微软雅黑" panose="020B0503020204020204" pitchFamily="34" charset="-122"/>
              </a:rPr>
              <a:t>结势垒增大，由原来的</a:t>
            </a:r>
            <a:r>
              <a:rPr kumimoji="1" lang="en-US" altLang="zh-CN" sz="2200" i="1" dirty="0" err="1">
                <a:solidFill>
                  <a:schemeClr val="tx1"/>
                </a:solidFill>
                <a:ea typeface="微软雅黑" panose="020B0503020204020204" pitchFamily="34" charset="-122"/>
              </a:rPr>
              <a:t>qV</a:t>
            </a:r>
            <a:r>
              <a:rPr kumimoji="1" lang="en-US" altLang="zh-CN" sz="2200" i="1" baseline="-25000" dirty="0" err="1">
                <a:solidFill>
                  <a:schemeClr val="tx1"/>
                </a:solidFill>
                <a:ea typeface="微软雅黑" panose="020B0503020204020204" pitchFamily="34" charset="-122"/>
              </a:rPr>
              <a:t>D</a:t>
            </a:r>
            <a:r>
              <a:rPr kumimoji="1" lang="zh-CN" altLang="en-US" sz="2200" dirty="0">
                <a:solidFill>
                  <a:schemeClr val="tx1"/>
                </a:solidFill>
                <a:ea typeface="微软雅黑" panose="020B0503020204020204" pitchFamily="34" charset="-122"/>
              </a:rPr>
              <a:t>变为</a:t>
            </a:r>
            <a:r>
              <a:rPr kumimoji="1" lang="en-US" altLang="zh-CN" sz="2200" i="1" dirty="0">
                <a:solidFill>
                  <a:schemeClr val="tx1"/>
                </a:solidFill>
                <a:ea typeface="微软雅黑" panose="020B0503020204020204" pitchFamily="34" charset="-122"/>
              </a:rPr>
              <a:t>e</a:t>
            </a:r>
            <a:r>
              <a:rPr kumimoji="1" lang="en-US" altLang="zh-CN" sz="2200" dirty="0">
                <a:solidFill>
                  <a:schemeClr val="tx1"/>
                </a:solidFill>
                <a:ea typeface="微软雅黑" panose="020B0503020204020204" pitchFamily="34" charset="-122"/>
              </a:rPr>
              <a:t>(</a:t>
            </a:r>
            <a:r>
              <a:rPr kumimoji="1" lang="en-US" altLang="zh-CN" sz="2200" i="1" dirty="0">
                <a:solidFill>
                  <a:schemeClr val="tx1"/>
                </a:solidFill>
                <a:ea typeface="微软雅黑" panose="020B0503020204020204" pitchFamily="34" charset="-122"/>
              </a:rPr>
              <a:t>V</a:t>
            </a:r>
            <a:r>
              <a:rPr kumimoji="1" lang="en-US" altLang="zh-CN" sz="2200" i="1" baseline="-25000" dirty="0">
                <a:solidFill>
                  <a:schemeClr val="tx1"/>
                </a:solidFill>
                <a:ea typeface="微软雅黑" panose="020B0503020204020204" pitchFamily="34" charset="-122"/>
              </a:rPr>
              <a:t>D</a:t>
            </a:r>
            <a:r>
              <a:rPr kumimoji="1" lang="en-US" altLang="zh-CN" sz="2200" i="1" dirty="0">
                <a:solidFill>
                  <a:schemeClr val="tx1"/>
                </a:solidFill>
                <a:ea typeface="微软雅黑" panose="020B0503020204020204" pitchFamily="34" charset="-122"/>
              </a:rPr>
              <a:t>+V</a:t>
            </a:r>
            <a:r>
              <a:rPr kumimoji="1" lang="en-US" altLang="zh-CN" sz="2200" dirty="0">
                <a:solidFill>
                  <a:schemeClr val="tx1"/>
                </a:solidFill>
                <a:ea typeface="微软雅黑" panose="020B0503020204020204" pitchFamily="34" charset="-122"/>
              </a:rPr>
              <a:t>)</a:t>
            </a:r>
            <a:r>
              <a:rPr kumimoji="1" lang="zh-CN" altLang="en-US" sz="2200" dirty="0">
                <a:solidFill>
                  <a:schemeClr val="tx1"/>
                </a:solidFill>
                <a:ea typeface="微软雅黑" panose="020B0503020204020204" pitchFamily="34" charset="-122"/>
              </a:rPr>
              <a:t>。这时，载流子的漂移运动超过了扩散运动。在反向偏压的作用下，</a:t>
            </a:r>
            <a:r>
              <a:rPr kumimoji="1" lang="en-US" altLang="zh-CN" sz="2200" i="1" dirty="0">
                <a:solidFill>
                  <a:schemeClr val="tx1"/>
                </a:solidFill>
                <a:ea typeface="微软雅黑" panose="020B0503020204020204" pitchFamily="34" charset="-122"/>
              </a:rPr>
              <a:t>N</a:t>
            </a:r>
            <a:r>
              <a:rPr kumimoji="1" lang="zh-CN" altLang="en-US" sz="2200" dirty="0">
                <a:solidFill>
                  <a:schemeClr val="tx1"/>
                </a:solidFill>
                <a:ea typeface="微软雅黑" panose="020B0503020204020204" pitchFamily="34" charset="-122"/>
              </a:rPr>
              <a:t>区中的空穴一旦到达空间电荷区的边界，就会被电场拉向</a:t>
            </a:r>
            <a:r>
              <a:rPr kumimoji="1" lang="en-US" altLang="zh-CN" sz="2200" i="1" dirty="0">
                <a:solidFill>
                  <a:schemeClr val="tx1"/>
                </a:solidFill>
                <a:ea typeface="微软雅黑" panose="020B0503020204020204" pitchFamily="34" charset="-122"/>
              </a:rPr>
              <a:t>P</a:t>
            </a:r>
            <a:r>
              <a:rPr kumimoji="1" lang="zh-CN" altLang="en-US" sz="2200" dirty="0">
                <a:solidFill>
                  <a:schemeClr val="tx1"/>
                </a:solidFill>
                <a:ea typeface="微软雅黑" panose="020B0503020204020204" pitchFamily="34" charset="-122"/>
              </a:rPr>
              <a:t>型区；</a:t>
            </a:r>
            <a:r>
              <a:rPr kumimoji="1" lang="en-US" altLang="zh-CN" sz="2200" i="1" dirty="0">
                <a:solidFill>
                  <a:schemeClr val="tx1"/>
                </a:solidFill>
                <a:ea typeface="微软雅黑" panose="020B0503020204020204" pitchFamily="34" charset="-122"/>
              </a:rPr>
              <a:t>P</a:t>
            </a:r>
            <a:r>
              <a:rPr kumimoji="1" lang="zh-CN" altLang="en-US" sz="2200" dirty="0">
                <a:solidFill>
                  <a:schemeClr val="tx1"/>
                </a:solidFill>
                <a:ea typeface="微软雅黑" panose="020B0503020204020204" pitchFamily="34" charset="-122"/>
              </a:rPr>
              <a:t>型区中的电子一旦到达空间电荷区的边界，就会被电场拉向</a:t>
            </a:r>
            <a:r>
              <a:rPr kumimoji="1" lang="en-US" altLang="zh-CN" sz="2200" i="1" dirty="0">
                <a:solidFill>
                  <a:schemeClr val="tx1"/>
                </a:solidFill>
                <a:ea typeface="微软雅黑" panose="020B0503020204020204" pitchFamily="34" charset="-122"/>
              </a:rPr>
              <a:t>N</a:t>
            </a:r>
            <a:r>
              <a:rPr kumimoji="1" lang="zh-CN" altLang="en-US" sz="2200" dirty="0">
                <a:solidFill>
                  <a:schemeClr val="tx1"/>
                </a:solidFill>
                <a:ea typeface="微软雅黑" panose="020B0503020204020204" pitchFamily="34" charset="-122"/>
              </a:rPr>
              <a:t>型区</a:t>
            </a:r>
          </a:p>
        </p:txBody>
      </p:sp>
      <p:sp>
        <p:nvSpPr>
          <p:cNvPr id="54279" name="Text Box 26"/>
          <p:cNvSpPr txBox="1">
            <a:spLocks noChangeArrowheads="1"/>
          </p:cNvSpPr>
          <p:nvPr/>
        </p:nvSpPr>
        <p:spPr bwMode="auto">
          <a:xfrm>
            <a:off x="5148958" y="4390806"/>
            <a:ext cx="3383482" cy="49244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PN</a:t>
            </a:r>
            <a:r>
              <a:rPr lang="zh-CN" altLang="en-US" sz="2600">
                <a:solidFill>
                  <a:srgbClr val="CC0000"/>
                </a:solidFill>
                <a:ea typeface="微软雅黑" panose="020B0503020204020204" pitchFamily="34" charset="-122"/>
              </a:rPr>
              <a:t>结的反向抽取作用</a:t>
            </a:r>
          </a:p>
        </p:txBody>
      </p:sp>
      <p:sp>
        <p:nvSpPr>
          <p:cNvPr id="54280" name="Text Box 27"/>
          <p:cNvSpPr txBox="1">
            <a:spLocks noChangeArrowheads="1"/>
          </p:cNvSpPr>
          <p:nvPr/>
        </p:nvSpPr>
        <p:spPr bwMode="auto">
          <a:xfrm>
            <a:off x="5148957" y="4895631"/>
            <a:ext cx="3383483" cy="49244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rgbClr val="CC0000"/>
                </a:solidFill>
                <a:ea typeface="微软雅黑" panose="020B0503020204020204" pitchFamily="34" charset="-122"/>
              </a:rPr>
              <a:t>构成</a:t>
            </a:r>
            <a:r>
              <a:rPr lang="en-US" altLang="zh-CN" sz="2600" dirty="0">
                <a:solidFill>
                  <a:srgbClr val="CC0000"/>
                </a:solidFill>
                <a:ea typeface="微软雅黑" panose="020B0503020204020204" pitchFamily="34" charset="-122"/>
              </a:rPr>
              <a:t>PN</a:t>
            </a:r>
            <a:r>
              <a:rPr lang="zh-CN" altLang="en-US" sz="2600" dirty="0">
                <a:solidFill>
                  <a:srgbClr val="CC0000"/>
                </a:solidFill>
                <a:ea typeface="微软雅黑" panose="020B0503020204020204" pitchFamily="34" charset="-122"/>
              </a:rPr>
              <a:t>结的反向电流</a:t>
            </a:r>
          </a:p>
        </p:txBody>
      </p:sp>
      <p:sp>
        <p:nvSpPr>
          <p:cNvPr id="9" name="矩形 8"/>
          <p:cNvSpPr/>
          <p:nvPr/>
        </p:nvSpPr>
        <p:spPr bwMode="auto">
          <a:xfrm>
            <a:off x="4297823" y="4045946"/>
            <a:ext cx="144016" cy="50886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noAutofit/>
          </a:bodyPr>
          <a:lstStyle>
            <a:defPPr>
              <a:defRPr lang="zh-CN"/>
            </a:defPPr>
            <a:lvl1pPr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1pPr>
            <a:lvl2pPr marL="4572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2pPr>
            <a:lvl3pPr marL="9144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3pPr>
            <a:lvl4pPr marL="13716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4pPr>
            <a:lvl5pPr marL="18288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5pPr>
            <a:lvl6pPr marL="2286000" algn="l" defTabSz="914400" rtl="0" eaLnBrk="1" latinLnBrk="0" hangingPunct="1">
              <a:defRPr sz="2800" b="1" kern="1200">
                <a:solidFill>
                  <a:schemeClr val="tx2"/>
                </a:solidFill>
                <a:latin typeface="Times New Roman" panose="02020603050405020304" pitchFamily="18" charset="0"/>
                <a:ea typeface="楷体_GB2312" charset="-122"/>
                <a:cs typeface="+mn-cs"/>
              </a:defRPr>
            </a:lvl6pPr>
            <a:lvl7pPr marL="2743200" algn="l" defTabSz="914400" rtl="0" eaLnBrk="1" latinLnBrk="0" hangingPunct="1">
              <a:defRPr sz="2800" b="1" kern="1200">
                <a:solidFill>
                  <a:schemeClr val="tx2"/>
                </a:solidFill>
                <a:latin typeface="Times New Roman" panose="02020603050405020304" pitchFamily="18" charset="0"/>
                <a:ea typeface="楷体_GB2312" charset="-122"/>
                <a:cs typeface="+mn-cs"/>
              </a:defRPr>
            </a:lvl7pPr>
            <a:lvl8pPr marL="3200400" algn="l" defTabSz="914400" rtl="0" eaLnBrk="1" latinLnBrk="0" hangingPunct="1">
              <a:defRPr sz="2800" b="1" kern="1200">
                <a:solidFill>
                  <a:schemeClr val="tx2"/>
                </a:solidFill>
                <a:latin typeface="Times New Roman" panose="02020603050405020304" pitchFamily="18" charset="0"/>
                <a:ea typeface="楷体_GB2312" charset="-122"/>
                <a:cs typeface="+mn-cs"/>
              </a:defRPr>
            </a:lvl8pPr>
            <a:lvl9pPr marL="3657600" algn="l" defTabSz="914400" rtl="0" eaLnBrk="1" latinLnBrk="0" hangingPunct="1">
              <a:defRPr sz="2800" b="1" kern="1200">
                <a:solidFill>
                  <a:schemeClr val="tx2"/>
                </a:solidFill>
                <a:latin typeface="Times New Roman" panose="02020603050405020304" pitchFamily="18" charset="0"/>
                <a:ea typeface="楷体_GB231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800" b="1" i="0" u="none" strike="noStrike" cap="none" normalizeH="0" baseline="0">
              <a:ln>
                <a:noFill/>
              </a:ln>
              <a:solidFill>
                <a:schemeClr val="tx2"/>
              </a:solidFill>
              <a:effectLst/>
              <a:latin typeface="Times New Roman" panose="02020603050405020304" pitchFamily="18" charset="0"/>
              <a:ea typeface="微软雅黑" panose="020B0503020204020204" pitchFamily="34" charset="-122"/>
            </a:endParaRPr>
          </a:p>
        </p:txBody>
      </p:sp>
      <p:sp>
        <p:nvSpPr>
          <p:cNvPr id="10" name="文本框 2"/>
          <p:cNvSpPr txBox="1"/>
          <p:nvPr/>
        </p:nvSpPr>
        <p:spPr>
          <a:xfrm>
            <a:off x="4233446" y="4057275"/>
            <a:ext cx="320922" cy="461665"/>
          </a:xfrm>
          <a:prstGeom prst="rect">
            <a:avLst/>
          </a:prstGeom>
          <a:noFill/>
        </p:spPr>
        <p:txBody>
          <a:bodyPr wrap="none" rtlCol="0">
            <a:spAutoFit/>
          </a:bodyPr>
          <a:lstStyle>
            <a:defPPr>
              <a:defRPr lang="zh-CN"/>
            </a:defPPr>
            <a:lvl1pPr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1pPr>
            <a:lvl2pPr marL="4572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2pPr>
            <a:lvl3pPr marL="9144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3pPr>
            <a:lvl4pPr marL="13716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4pPr>
            <a:lvl5pPr marL="18288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5pPr>
            <a:lvl6pPr marL="2286000" algn="l" defTabSz="914400" rtl="0" eaLnBrk="1" latinLnBrk="0" hangingPunct="1">
              <a:defRPr sz="2800" b="1" kern="1200">
                <a:solidFill>
                  <a:schemeClr val="tx2"/>
                </a:solidFill>
                <a:latin typeface="Times New Roman" panose="02020603050405020304" pitchFamily="18" charset="0"/>
                <a:ea typeface="楷体_GB2312" charset="-122"/>
                <a:cs typeface="+mn-cs"/>
              </a:defRPr>
            </a:lvl6pPr>
            <a:lvl7pPr marL="2743200" algn="l" defTabSz="914400" rtl="0" eaLnBrk="1" latinLnBrk="0" hangingPunct="1">
              <a:defRPr sz="2800" b="1" kern="1200">
                <a:solidFill>
                  <a:schemeClr val="tx2"/>
                </a:solidFill>
                <a:latin typeface="Times New Roman" panose="02020603050405020304" pitchFamily="18" charset="0"/>
                <a:ea typeface="楷体_GB2312" charset="-122"/>
                <a:cs typeface="+mn-cs"/>
              </a:defRPr>
            </a:lvl7pPr>
            <a:lvl8pPr marL="3200400" algn="l" defTabSz="914400" rtl="0" eaLnBrk="1" latinLnBrk="0" hangingPunct="1">
              <a:defRPr sz="2800" b="1" kern="1200">
                <a:solidFill>
                  <a:schemeClr val="tx2"/>
                </a:solidFill>
                <a:latin typeface="Times New Roman" panose="02020603050405020304" pitchFamily="18" charset="0"/>
                <a:ea typeface="楷体_GB2312" charset="-122"/>
                <a:cs typeface="+mn-cs"/>
              </a:defRPr>
            </a:lvl8pPr>
            <a:lvl9pPr marL="3657600" algn="l" defTabSz="914400" rtl="0" eaLnBrk="1" latinLnBrk="0" hangingPunct="1">
              <a:defRPr sz="2800" b="1" kern="1200">
                <a:solidFill>
                  <a:schemeClr val="tx2"/>
                </a:solidFill>
                <a:latin typeface="Times New Roman" panose="02020603050405020304" pitchFamily="18" charset="0"/>
                <a:ea typeface="楷体_GB2312" charset="-122"/>
                <a:cs typeface="+mn-cs"/>
              </a:defRPr>
            </a:lvl9pPr>
          </a:lstStyle>
          <a:p>
            <a:r>
              <a:rPr lang="en-US" altLang="zh-CN" sz="2400" b="0" i="1" dirty="0">
                <a:ea typeface="微软雅黑" panose="020B0503020204020204" pitchFamily="34" charset="-122"/>
              </a:rPr>
              <a:t>e</a:t>
            </a:r>
            <a:endParaRPr lang="zh-CN" altLang="en-US" sz="2400" b="0" i="1" dirty="0">
              <a:ea typeface="微软雅黑" panose="020B0503020204020204" pitchFamily="34" charset="-122"/>
            </a:endParaRPr>
          </a:p>
        </p:txBody>
      </p:sp>
      <p:sp>
        <p:nvSpPr>
          <p:cNvPr id="11" name="矩形 10"/>
          <p:cNvSpPr/>
          <p:nvPr/>
        </p:nvSpPr>
        <p:spPr bwMode="auto">
          <a:xfrm>
            <a:off x="4297823" y="4766026"/>
            <a:ext cx="144016" cy="50886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noAutofit/>
          </a:bodyPr>
          <a:lstStyle>
            <a:defPPr>
              <a:defRPr lang="zh-CN"/>
            </a:defPPr>
            <a:lvl1pPr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1pPr>
            <a:lvl2pPr marL="4572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2pPr>
            <a:lvl3pPr marL="9144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3pPr>
            <a:lvl4pPr marL="13716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4pPr>
            <a:lvl5pPr marL="18288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5pPr>
            <a:lvl6pPr marL="2286000" algn="l" defTabSz="914400" rtl="0" eaLnBrk="1" latinLnBrk="0" hangingPunct="1">
              <a:defRPr sz="2800" b="1" kern="1200">
                <a:solidFill>
                  <a:schemeClr val="tx2"/>
                </a:solidFill>
                <a:latin typeface="Times New Roman" panose="02020603050405020304" pitchFamily="18" charset="0"/>
                <a:ea typeface="楷体_GB2312" charset="-122"/>
                <a:cs typeface="+mn-cs"/>
              </a:defRPr>
            </a:lvl6pPr>
            <a:lvl7pPr marL="2743200" algn="l" defTabSz="914400" rtl="0" eaLnBrk="1" latinLnBrk="0" hangingPunct="1">
              <a:defRPr sz="2800" b="1" kern="1200">
                <a:solidFill>
                  <a:schemeClr val="tx2"/>
                </a:solidFill>
                <a:latin typeface="Times New Roman" panose="02020603050405020304" pitchFamily="18" charset="0"/>
                <a:ea typeface="楷体_GB2312" charset="-122"/>
                <a:cs typeface="+mn-cs"/>
              </a:defRPr>
            </a:lvl7pPr>
            <a:lvl8pPr marL="3200400" algn="l" defTabSz="914400" rtl="0" eaLnBrk="1" latinLnBrk="0" hangingPunct="1">
              <a:defRPr sz="2800" b="1" kern="1200">
                <a:solidFill>
                  <a:schemeClr val="tx2"/>
                </a:solidFill>
                <a:latin typeface="Times New Roman" panose="02020603050405020304" pitchFamily="18" charset="0"/>
                <a:ea typeface="楷体_GB2312" charset="-122"/>
                <a:cs typeface="+mn-cs"/>
              </a:defRPr>
            </a:lvl8pPr>
            <a:lvl9pPr marL="3657600" algn="l" defTabSz="914400" rtl="0" eaLnBrk="1" latinLnBrk="0" hangingPunct="1">
              <a:defRPr sz="2800" b="1" kern="1200">
                <a:solidFill>
                  <a:schemeClr val="tx2"/>
                </a:solidFill>
                <a:latin typeface="Times New Roman" panose="02020603050405020304" pitchFamily="18" charset="0"/>
                <a:ea typeface="楷体_GB231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800" b="1" i="0" u="none" strike="noStrike" cap="none" normalizeH="0" baseline="0">
              <a:ln>
                <a:noFill/>
              </a:ln>
              <a:solidFill>
                <a:schemeClr val="tx2"/>
              </a:solidFill>
              <a:effectLst/>
              <a:latin typeface="Times New Roman" panose="02020603050405020304" pitchFamily="18" charset="0"/>
              <a:ea typeface="微软雅黑" panose="020B0503020204020204" pitchFamily="34" charset="-122"/>
            </a:endParaRPr>
          </a:p>
        </p:txBody>
      </p:sp>
      <p:sp>
        <p:nvSpPr>
          <p:cNvPr id="12" name="文本框 2"/>
          <p:cNvSpPr txBox="1"/>
          <p:nvPr/>
        </p:nvSpPr>
        <p:spPr>
          <a:xfrm>
            <a:off x="4233446" y="4777355"/>
            <a:ext cx="320922" cy="461665"/>
          </a:xfrm>
          <a:prstGeom prst="rect">
            <a:avLst/>
          </a:prstGeom>
          <a:noFill/>
        </p:spPr>
        <p:txBody>
          <a:bodyPr wrap="none" rtlCol="0">
            <a:spAutoFit/>
          </a:bodyPr>
          <a:lstStyle>
            <a:defPPr>
              <a:defRPr lang="zh-CN"/>
            </a:defPPr>
            <a:lvl1pPr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1pPr>
            <a:lvl2pPr marL="4572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2pPr>
            <a:lvl3pPr marL="9144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3pPr>
            <a:lvl4pPr marL="13716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4pPr>
            <a:lvl5pPr marL="1828800" algn="l" rtl="0" eaLnBrk="0" fontAlgn="base" hangingPunct="0">
              <a:spcBef>
                <a:spcPct val="0"/>
              </a:spcBef>
              <a:spcAft>
                <a:spcPct val="0"/>
              </a:spcAft>
              <a:defRPr sz="2800" b="1" kern="1200">
                <a:solidFill>
                  <a:schemeClr val="tx2"/>
                </a:solidFill>
                <a:latin typeface="Times New Roman" panose="02020603050405020304" pitchFamily="18" charset="0"/>
                <a:ea typeface="楷体_GB2312" charset="-122"/>
                <a:cs typeface="+mn-cs"/>
              </a:defRPr>
            </a:lvl5pPr>
            <a:lvl6pPr marL="2286000" algn="l" defTabSz="914400" rtl="0" eaLnBrk="1" latinLnBrk="0" hangingPunct="1">
              <a:defRPr sz="2800" b="1" kern="1200">
                <a:solidFill>
                  <a:schemeClr val="tx2"/>
                </a:solidFill>
                <a:latin typeface="Times New Roman" panose="02020603050405020304" pitchFamily="18" charset="0"/>
                <a:ea typeface="楷体_GB2312" charset="-122"/>
                <a:cs typeface="+mn-cs"/>
              </a:defRPr>
            </a:lvl6pPr>
            <a:lvl7pPr marL="2743200" algn="l" defTabSz="914400" rtl="0" eaLnBrk="1" latinLnBrk="0" hangingPunct="1">
              <a:defRPr sz="2800" b="1" kern="1200">
                <a:solidFill>
                  <a:schemeClr val="tx2"/>
                </a:solidFill>
                <a:latin typeface="Times New Roman" panose="02020603050405020304" pitchFamily="18" charset="0"/>
                <a:ea typeface="楷体_GB2312" charset="-122"/>
                <a:cs typeface="+mn-cs"/>
              </a:defRPr>
            </a:lvl7pPr>
            <a:lvl8pPr marL="3200400" algn="l" defTabSz="914400" rtl="0" eaLnBrk="1" latinLnBrk="0" hangingPunct="1">
              <a:defRPr sz="2800" b="1" kern="1200">
                <a:solidFill>
                  <a:schemeClr val="tx2"/>
                </a:solidFill>
                <a:latin typeface="Times New Roman" panose="02020603050405020304" pitchFamily="18" charset="0"/>
                <a:ea typeface="楷体_GB2312" charset="-122"/>
                <a:cs typeface="+mn-cs"/>
              </a:defRPr>
            </a:lvl8pPr>
            <a:lvl9pPr marL="3657600" algn="l" defTabSz="914400" rtl="0" eaLnBrk="1" latinLnBrk="0" hangingPunct="1">
              <a:defRPr sz="2800" b="1" kern="1200">
                <a:solidFill>
                  <a:schemeClr val="tx2"/>
                </a:solidFill>
                <a:latin typeface="Times New Roman" panose="02020603050405020304" pitchFamily="18" charset="0"/>
                <a:ea typeface="楷体_GB2312" charset="-122"/>
                <a:cs typeface="+mn-cs"/>
              </a:defRPr>
            </a:lvl9pPr>
          </a:lstStyle>
          <a:p>
            <a:r>
              <a:rPr lang="en-US" altLang="zh-CN" sz="2400" b="0" i="1" dirty="0">
                <a:ea typeface="微软雅黑" panose="020B0503020204020204" pitchFamily="34" charset="-122"/>
              </a:rPr>
              <a:t>e</a:t>
            </a:r>
            <a:endParaRPr lang="zh-CN" altLang="en-US" sz="2400" b="0" i="1" dirty="0">
              <a:ea typeface="微软雅黑" panose="020B0503020204020204" pitchFamily="34" charset="-122"/>
            </a:endParaRP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36</a:t>
            </a:fld>
            <a:endParaRPr lang="zh-CN" altLang="en-US"/>
          </a:p>
        </p:txBody>
      </p:sp>
      <p:sp>
        <p:nvSpPr>
          <p:cNvPr id="15" name="Rectangle 2"/>
          <p:cNvSpPr txBox="1">
            <a:spLocks noRot="1" noChangeArrowheads="1"/>
          </p:cNvSpPr>
          <p:nvPr/>
        </p:nvSpPr>
        <p:spPr bwMode="auto">
          <a:xfrm>
            <a:off x="2087562" y="149226"/>
            <a:ext cx="46085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PN结的反向抽取</a:t>
            </a:r>
          </a:p>
        </p:txBody>
      </p:sp>
      <p:sp>
        <p:nvSpPr>
          <p:cNvPr id="16" name="Rectangle 37"/>
          <p:cNvSpPr>
            <a:spLocks noChangeArrowheads="1"/>
          </p:cNvSpPr>
          <p:nvPr/>
        </p:nvSpPr>
        <p:spPr bwMode="auto">
          <a:xfrm flipV="1">
            <a:off x="139701" y="100987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19" name="椭圆 18"/>
          <p:cNvSpPr/>
          <p:nvPr/>
        </p:nvSpPr>
        <p:spPr>
          <a:xfrm>
            <a:off x="4572000" y="4283804"/>
            <a:ext cx="209565" cy="23601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文本框 19"/>
          <p:cNvSpPr txBox="1"/>
          <p:nvPr/>
        </p:nvSpPr>
        <p:spPr>
          <a:xfrm>
            <a:off x="4513099" y="4211796"/>
            <a:ext cx="274434"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dirty="0">
                <a:ln>
                  <a:noFill/>
                </a:ln>
                <a:solidFill>
                  <a:srgbClr val="1F497D"/>
                </a:solidFill>
                <a:effectLst/>
                <a:uLnTx/>
                <a:uFillTx/>
                <a:latin typeface="Times New Roman" panose="02020603050405020304" pitchFamily="18" charset="0"/>
                <a:ea typeface="楷体_GB2312" pitchFamily="49" charset="-122"/>
                <a:cs typeface="Times New Roman" panose="02020603050405020304" pitchFamily="18" charset="0"/>
              </a:rPr>
              <a:t>r</a:t>
            </a:r>
            <a:endParaRPr kumimoji="0" lang="zh-CN" altLang="en-US" sz="1800" b="0" i="1" u="none" strike="noStrike" kern="1200" cap="none" spc="0" normalizeH="0" baseline="0" noProof="0" dirty="0">
              <a:ln>
                <a:noFill/>
              </a:ln>
              <a:solidFill>
                <a:srgbClr val="1F497D"/>
              </a:solidFill>
              <a:effectLst/>
              <a:uLnTx/>
              <a:uFillTx/>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rrowheads="1"/>
          </p:cNvSpPr>
          <p:nvPr>
            <p:ph type="title" idx="4294967295"/>
          </p:nvPr>
        </p:nvSpPr>
        <p:spPr bwMode="auto">
          <a:xfrm>
            <a:off x="1860551" y="261286"/>
            <a:ext cx="7138987" cy="7635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buClrTx/>
              <a:buSzTx/>
              <a:buFontTx/>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正向注入下的非平衡载流子</a:t>
            </a:r>
          </a:p>
        </p:txBody>
      </p:sp>
      <p:sp>
        <p:nvSpPr>
          <p:cNvPr id="46084" name="Text Box 4"/>
          <p:cNvSpPr txBox="1">
            <a:spLocks noChangeArrowheads="1"/>
          </p:cNvSpPr>
          <p:nvPr/>
        </p:nvSpPr>
        <p:spPr bwMode="auto">
          <a:xfrm>
            <a:off x="359345" y="980728"/>
            <a:ext cx="8748713" cy="885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由于正向注入，势垒边界上的</a:t>
            </a:r>
            <a:r>
              <a:rPr kumimoji="1" lang="zh-CN" altLang="en-US" sz="26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少数载流子</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浓度从原来的</a:t>
            </a:r>
            <a:r>
              <a:rPr kumimoji="1"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1"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P</a:t>
            </a:r>
            <a:r>
              <a:rPr kumimoji="1" lang="en-US" altLang="zh-CN" sz="2600" b="1"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0</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1"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1"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P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和   </a:t>
            </a:r>
            <a:r>
              <a:rPr kumimoji="1"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p</a:t>
            </a:r>
            <a:r>
              <a:rPr kumimoji="1"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1" lang="en-US" altLang="zh-CN" sz="2600" b="1"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0</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1"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p</a:t>
            </a:r>
            <a:r>
              <a:rPr kumimoji="1"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，近似地根据</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Boltzmann</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统计可求得：</a:t>
            </a:r>
          </a:p>
        </p:txBody>
      </p:sp>
      <p:sp>
        <p:nvSpPr>
          <p:cNvPr id="46085" name="Rectangle 5"/>
          <p:cNvSpPr>
            <a:spLocks noChangeArrowheads="1"/>
          </p:cNvSpPr>
          <p:nvPr/>
        </p:nvSpPr>
        <p:spPr bwMode="auto">
          <a:xfrm>
            <a:off x="108520" y="30222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aphicFrame>
        <p:nvGraphicFramePr>
          <p:cNvPr id="149510" name="Object 6"/>
          <p:cNvGraphicFramePr>
            <a:graphicFrameLocks noChangeAspect="1"/>
          </p:cNvGraphicFramePr>
          <p:nvPr>
            <p:extLst>
              <p:ext uri="{D42A27DB-BD31-4B8C-83A1-F6EECF244321}">
                <p14:modId xmlns:p14="http://schemas.microsoft.com/office/powerpoint/2010/main" val="1052848339"/>
              </p:ext>
            </p:extLst>
          </p:nvPr>
        </p:nvGraphicFramePr>
        <p:xfrm>
          <a:off x="3571875" y="1903413"/>
          <a:ext cx="3136900" cy="685800"/>
        </p:xfrm>
        <a:graphic>
          <a:graphicData uri="http://schemas.openxmlformats.org/presentationml/2006/ole">
            <mc:AlternateContent xmlns:mc="http://schemas.openxmlformats.org/markup-compatibility/2006">
              <mc:Choice xmlns:v="urn:schemas-microsoft-com:vml" Requires="v">
                <p:oleObj spid="_x0000_s27902" name="Equation" r:id="rId4" imgW="1143000" imgH="253800" progId="Equation.DSMT4">
                  <p:embed/>
                </p:oleObj>
              </mc:Choice>
              <mc:Fallback>
                <p:oleObj name="Equation" r:id="rId4" imgW="1143000" imgH="253800" progId="Equation.DSMT4">
                  <p:embed/>
                  <p:pic>
                    <p:nvPicPr>
                      <p:cNvPr id="149510" name="Object 6"/>
                      <p:cNvPicPr>
                        <a:picLocks noChangeAspect="1" noChangeArrowheads="1"/>
                      </p:cNvPicPr>
                      <p:nvPr/>
                    </p:nvPicPr>
                    <p:blipFill>
                      <a:blip r:embed="rId5"/>
                      <a:srcRect/>
                      <a:stretch>
                        <a:fillRect/>
                      </a:stretch>
                    </p:blipFill>
                    <p:spPr bwMode="auto">
                      <a:xfrm>
                        <a:off x="3571875" y="1903413"/>
                        <a:ext cx="31369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9511" name="Text Box 6"/>
          <p:cNvSpPr txBox="1">
            <a:spLocks noChangeArrowheads="1"/>
          </p:cNvSpPr>
          <p:nvPr/>
        </p:nvSpPr>
        <p:spPr bwMode="auto">
          <a:xfrm>
            <a:off x="216470" y="4228753"/>
            <a:ext cx="62642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663300"/>
                </a:solidFill>
                <a:effectLst/>
                <a:uLnTx/>
                <a:uFillTx/>
                <a:latin typeface="Arial" panose="020B0604020202020204" pitchFamily="34" charset="0"/>
                <a:ea typeface="微软雅黑" panose="020B0503020204020204" pitchFamily="34" charset="-122"/>
                <a:cs typeface="+mn-cs"/>
              </a:rPr>
              <a:t>外加电压使边界处电子积累，浓度提高了很多倍，产生非平衡载流子浓度为：</a:t>
            </a:r>
          </a:p>
        </p:txBody>
      </p:sp>
      <p:grpSp>
        <p:nvGrpSpPr>
          <p:cNvPr id="149513" name="Group 9"/>
          <p:cNvGrpSpPr/>
          <p:nvPr/>
        </p:nvGrpSpPr>
        <p:grpSpPr bwMode="auto">
          <a:xfrm>
            <a:off x="3816920" y="2780953"/>
            <a:ext cx="2376488" cy="1420812"/>
            <a:chOff x="2336" y="1933"/>
            <a:chExt cx="1497" cy="895"/>
          </a:xfrm>
        </p:grpSpPr>
        <p:graphicFrame>
          <p:nvGraphicFramePr>
            <p:cNvPr id="46101" name="Object 5"/>
            <p:cNvGraphicFramePr>
              <a:graphicFrameLocks noChangeAspect="1"/>
            </p:cNvGraphicFramePr>
            <p:nvPr/>
          </p:nvGraphicFramePr>
          <p:xfrm>
            <a:off x="2336" y="2432"/>
            <a:ext cx="1497" cy="396"/>
          </p:xfrm>
          <a:graphic>
            <a:graphicData uri="http://schemas.openxmlformats.org/presentationml/2006/ole">
              <mc:AlternateContent xmlns:mc="http://schemas.openxmlformats.org/markup-compatibility/2006">
                <mc:Choice xmlns:v="urn:schemas-microsoft-com:vml" Requires="v">
                  <p:oleObj spid="_x0000_s27903" name="公式" r:id="rId6" imgW="862965" imgH="228600" progId="Equation.3">
                    <p:embed/>
                  </p:oleObj>
                </mc:Choice>
                <mc:Fallback>
                  <p:oleObj name="公式" r:id="rId6" imgW="862965" imgH="228600" progId="Equation.3">
                    <p:embed/>
                    <p:pic>
                      <p:nvPicPr>
                        <p:cNvPr id="4610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6" y="2432"/>
                          <a:ext cx="1497"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2" name="AutoShape 11"/>
            <p:cNvSpPr>
              <a:spLocks noChangeArrowheads="1"/>
            </p:cNvSpPr>
            <p:nvPr/>
          </p:nvSpPr>
          <p:spPr bwMode="auto">
            <a:xfrm>
              <a:off x="2835" y="1933"/>
              <a:ext cx="272" cy="499"/>
            </a:xfrm>
            <a:prstGeom prst="downArrow">
              <a:avLst>
                <a:gd name="adj1" fmla="val 50000"/>
                <a:gd name="adj2" fmla="val 6433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grpSp>
        <p:nvGrpSpPr>
          <p:cNvPr id="149516" name="Group 12"/>
          <p:cNvGrpSpPr/>
          <p:nvPr/>
        </p:nvGrpSpPr>
        <p:grpSpPr bwMode="auto">
          <a:xfrm>
            <a:off x="470470" y="2420590"/>
            <a:ext cx="3994150" cy="1409700"/>
            <a:chOff x="228" y="1706"/>
            <a:chExt cx="2516" cy="888"/>
          </a:xfrm>
        </p:grpSpPr>
        <p:graphicFrame>
          <p:nvGraphicFramePr>
            <p:cNvPr id="46099" name="Object 4"/>
            <p:cNvGraphicFramePr>
              <a:graphicFrameLocks noChangeAspect="1"/>
            </p:cNvGraphicFramePr>
            <p:nvPr>
              <p:extLst>
                <p:ext uri="{D42A27DB-BD31-4B8C-83A1-F6EECF244321}">
                  <p14:modId xmlns:p14="http://schemas.microsoft.com/office/powerpoint/2010/main" val="3470735936"/>
                </p:ext>
              </p:extLst>
            </p:nvPr>
          </p:nvGraphicFramePr>
          <p:xfrm>
            <a:off x="228" y="1706"/>
            <a:ext cx="1653" cy="888"/>
          </p:xfrm>
          <a:graphic>
            <a:graphicData uri="http://schemas.openxmlformats.org/presentationml/2006/ole">
              <mc:AlternateContent xmlns:mc="http://schemas.openxmlformats.org/markup-compatibility/2006">
                <mc:Choice xmlns:v="urn:schemas-microsoft-com:vml" Requires="v">
                  <p:oleObj spid="_x0000_s27904" name="Equation" r:id="rId8" imgW="850680" imgH="457200" progId="Equation.DSMT4">
                    <p:embed/>
                  </p:oleObj>
                </mc:Choice>
                <mc:Fallback>
                  <p:oleObj name="Equation" r:id="rId8" imgW="850680" imgH="457200" progId="Equation.DSMT4">
                    <p:embed/>
                    <p:pic>
                      <p:nvPicPr>
                        <p:cNvPr id="46099" name="Object 4"/>
                        <p:cNvPicPr>
                          <a:picLocks noChangeAspect="1" noChangeArrowheads="1"/>
                        </p:cNvPicPr>
                        <p:nvPr/>
                      </p:nvPicPr>
                      <p:blipFill>
                        <a:blip r:embed="rId9"/>
                        <a:srcRect/>
                        <a:stretch>
                          <a:fillRect/>
                        </a:stretch>
                      </p:blipFill>
                      <p:spPr bwMode="auto">
                        <a:xfrm>
                          <a:off x="228" y="1706"/>
                          <a:ext cx="1653" cy="888"/>
                        </a:xfrm>
                        <a:prstGeom prst="rect">
                          <a:avLst/>
                        </a:prstGeom>
                        <a:gradFill rotWithShape="1">
                          <a:gsLst>
                            <a:gs pos="0">
                              <a:srgbClr val="FFCCFF"/>
                            </a:gs>
                            <a:gs pos="50000">
                              <a:srgbClr val="FFFCFF"/>
                            </a:gs>
                            <a:gs pos="100000">
                              <a:srgbClr val="FFCCFF"/>
                            </a:gs>
                          </a:gsLst>
                          <a:lin ang="5400000" scaled="1"/>
                        </a:gradFill>
                        <a:ln w="9525">
                          <a:solidFill>
                            <a:srgbClr val="66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0" name="Line 14"/>
            <p:cNvSpPr>
              <a:spLocks noChangeShapeType="1"/>
            </p:cNvSpPr>
            <p:nvPr/>
          </p:nvSpPr>
          <p:spPr bwMode="auto">
            <a:xfrm>
              <a:off x="1927" y="2160"/>
              <a:ext cx="817" cy="0"/>
            </a:xfrm>
            <a:prstGeom prst="line">
              <a:avLst/>
            </a:prstGeom>
            <a:noFill/>
            <a:ln w="38100">
              <a:solidFill>
                <a:srgbClr val="66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grpSp>
        <p:nvGrpSpPr>
          <p:cNvPr id="149519" name="Group 15"/>
          <p:cNvGrpSpPr/>
          <p:nvPr/>
        </p:nvGrpSpPr>
        <p:grpSpPr bwMode="auto">
          <a:xfrm>
            <a:off x="6193408" y="3137638"/>
            <a:ext cx="2806700" cy="2395538"/>
            <a:chOff x="3833" y="2180"/>
            <a:chExt cx="1768" cy="1509"/>
          </a:xfrm>
        </p:grpSpPr>
        <p:sp>
          <p:nvSpPr>
            <p:cNvPr id="46097" name="Text Box 16"/>
            <p:cNvSpPr txBox="1">
              <a:spLocks noChangeArrowheads="1"/>
            </p:cNvSpPr>
            <p:nvPr/>
          </p:nvSpPr>
          <p:spPr bwMode="auto">
            <a:xfrm>
              <a:off x="3833" y="2180"/>
              <a:ext cx="1768" cy="756"/>
            </a:xfrm>
            <a:prstGeom prst="rect">
              <a:avLst/>
            </a:prstGeom>
            <a:noFill/>
            <a:ln w="952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3300"/>
                  </a:solidFill>
                  <a:effectLst/>
                  <a:uLnTx/>
                  <a:uFillTx/>
                  <a:latin typeface="Times New Roman" panose="02020603050405020304" pitchFamily="18" charset="0"/>
                  <a:ea typeface="微软雅黑" panose="020B0503020204020204" pitchFamily="34" charset="-122"/>
                  <a:cs typeface="+mn-cs"/>
                </a:rPr>
                <a:t>正向偏压使界面处的少数载流子积累，其浓度提高的倍数</a:t>
              </a:r>
              <a:endParaRPr kumimoji="1" lang="en-US" altLang="zh-CN" sz="2400" b="1" i="0" u="none" strike="noStrike" kern="1200" cap="none" spc="0" normalizeH="0" baseline="0" noProof="0" dirty="0">
                <a:ln>
                  <a:noFill/>
                </a:ln>
                <a:solidFill>
                  <a:srgbClr val="003300"/>
                </a:solidFill>
                <a:effectLst/>
                <a:uLnTx/>
                <a:uFillTx/>
                <a:latin typeface="Times New Roman" panose="02020603050405020304" pitchFamily="18" charset="0"/>
                <a:ea typeface="微软雅黑" panose="020B0503020204020204" pitchFamily="34" charset="-122"/>
                <a:cs typeface="+mn-cs"/>
              </a:endParaRPr>
            </a:p>
          </p:txBody>
        </p:sp>
        <p:sp>
          <p:nvSpPr>
            <p:cNvPr id="46098" name="Line 17"/>
            <p:cNvSpPr>
              <a:spLocks noChangeShapeType="1"/>
            </p:cNvSpPr>
            <p:nvPr/>
          </p:nvSpPr>
          <p:spPr bwMode="auto">
            <a:xfrm flipH="1">
              <a:off x="4321" y="2941"/>
              <a:ext cx="144" cy="74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grpSp>
        <p:nvGrpSpPr>
          <p:cNvPr id="149525" name="Group 21"/>
          <p:cNvGrpSpPr/>
          <p:nvPr/>
        </p:nvGrpSpPr>
        <p:grpSpPr bwMode="auto">
          <a:xfrm>
            <a:off x="976883" y="1845917"/>
            <a:ext cx="4856162" cy="935038"/>
            <a:chOff x="547" y="1344"/>
            <a:chExt cx="3059" cy="589"/>
          </a:xfrm>
        </p:grpSpPr>
        <p:sp>
          <p:nvSpPr>
            <p:cNvPr id="46095" name="Oval 19"/>
            <p:cNvSpPr>
              <a:spLocks noChangeArrowheads="1"/>
            </p:cNvSpPr>
            <p:nvPr/>
          </p:nvSpPr>
          <p:spPr bwMode="auto">
            <a:xfrm>
              <a:off x="2653" y="1344"/>
              <a:ext cx="953" cy="499"/>
            </a:xfrm>
            <a:prstGeom prst="ellipse">
              <a:avLst/>
            </a:prstGeom>
            <a:noFill/>
            <a:ln w="571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46096" name="Line 20"/>
            <p:cNvSpPr>
              <a:spLocks noChangeShapeType="1"/>
            </p:cNvSpPr>
            <p:nvPr/>
          </p:nvSpPr>
          <p:spPr bwMode="auto">
            <a:xfrm flipH="1">
              <a:off x="547" y="1706"/>
              <a:ext cx="2132" cy="227"/>
            </a:xfrm>
            <a:prstGeom prst="line">
              <a:avLst/>
            </a:prstGeom>
            <a:noFill/>
            <a:ln w="952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sp>
        <p:nvSpPr>
          <p:cNvPr id="149526" name="Rectangle 22"/>
          <p:cNvSpPr>
            <a:spLocks noChangeArrowheads="1"/>
          </p:cNvSpPr>
          <p:nvPr/>
        </p:nvSpPr>
        <p:spPr bwMode="auto">
          <a:xfrm>
            <a:off x="6040521" y="5557122"/>
            <a:ext cx="1843847" cy="836613"/>
          </a:xfrm>
          <a:prstGeom prst="rect">
            <a:avLst/>
          </a:prstGeom>
          <a:noFill/>
          <a:ln w="38100">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2" name="文本框 1"/>
          <p:cNvSpPr txBox="1"/>
          <p:nvPr/>
        </p:nvSpPr>
        <p:spPr>
          <a:xfrm>
            <a:off x="6968721" y="1879219"/>
            <a:ext cx="1773242" cy="523220"/>
          </a:xfrm>
          <a:prstGeom prst="rect">
            <a:avLst/>
          </a:prstGeom>
          <a:solidFill>
            <a:srgbClr val="FFFF00"/>
          </a:solid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en-US" altLang="zh-CN" sz="28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en-US" altLang="zh-CN" sz="2800" b="1"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0</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替代</a:t>
            </a:r>
            <a:r>
              <a:rPr kumimoji="0"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en-US" altLang="zh-CN" sz="2800" b="1" i="1" u="none" strike="noStrike" kern="1200" cap="none" spc="0" normalizeH="0" baseline="-25000" noProof="0" dirty="0" err="1">
                <a:ln>
                  <a:noFill/>
                </a:ln>
                <a:solidFill>
                  <a:srgbClr val="000000"/>
                </a:solidFill>
                <a:effectLst/>
                <a:uLnTx/>
                <a:uFillTx/>
                <a:latin typeface="Times New Roman" panose="02020603050405020304" pitchFamily="18" charset="0"/>
                <a:ea typeface="微软雅黑" panose="020B0503020204020204" pitchFamily="34" charset="-122"/>
                <a:cs typeface="+mn-cs"/>
              </a:rPr>
              <a:t>N</a:t>
            </a:r>
            <a:endParaRPr kumimoji="0" lang="en-US" altLang="zh-CN" sz="2800" b="1"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
        <p:nvSpPr>
          <p:cNvPr id="26" name="Rectangle 37"/>
          <p:cNvSpPr>
            <a:spLocks noChangeArrowheads="1"/>
          </p:cNvSpPr>
          <p:nvPr/>
        </p:nvSpPr>
        <p:spPr bwMode="auto">
          <a:xfrm flipV="1">
            <a:off x="12938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graphicFrame>
        <p:nvGraphicFramePr>
          <p:cNvPr id="27" name="Object 7"/>
          <p:cNvGraphicFramePr>
            <a:graphicFrameLocks noChangeAspect="1"/>
          </p:cNvGraphicFramePr>
          <p:nvPr>
            <p:extLst>
              <p:ext uri="{D42A27DB-BD31-4B8C-83A1-F6EECF244321}">
                <p14:modId xmlns:p14="http://schemas.microsoft.com/office/powerpoint/2010/main" val="1145077200"/>
              </p:ext>
            </p:extLst>
          </p:nvPr>
        </p:nvGraphicFramePr>
        <p:xfrm>
          <a:off x="470470" y="5097921"/>
          <a:ext cx="4950617" cy="707231"/>
        </p:xfrm>
        <a:graphic>
          <a:graphicData uri="http://schemas.openxmlformats.org/presentationml/2006/ole">
            <mc:AlternateContent xmlns:mc="http://schemas.openxmlformats.org/markup-compatibility/2006">
              <mc:Choice xmlns:v="urn:schemas-microsoft-com:vml" Requires="v">
                <p:oleObj spid="_x0000_s27905" name="Equation" r:id="rId10" imgW="1968480" imgH="279360" progId="Equation.DSMT4">
                  <p:embed/>
                </p:oleObj>
              </mc:Choice>
              <mc:Fallback>
                <p:oleObj name="Equation" r:id="rId10" imgW="1968480" imgH="279360" progId="Equation.DSMT4">
                  <p:embed/>
                  <p:pic>
                    <p:nvPicPr>
                      <p:cNvPr id="27" name="Object 7"/>
                      <p:cNvPicPr>
                        <a:picLocks noChangeAspect="1" noChangeArrowheads="1"/>
                      </p:cNvPicPr>
                      <p:nvPr/>
                    </p:nvPicPr>
                    <p:blipFill>
                      <a:blip r:embed="rId11"/>
                      <a:srcRect/>
                      <a:stretch>
                        <a:fillRect/>
                      </a:stretch>
                    </p:blipFill>
                    <p:spPr bwMode="auto">
                      <a:xfrm>
                        <a:off x="470470" y="5097921"/>
                        <a:ext cx="4950617" cy="707231"/>
                      </a:xfrm>
                      <a:prstGeom prst="rect">
                        <a:avLst/>
                      </a:prstGeom>
                      <a:solidFill>
                        <a:srgbClr val="FFFF99"/>
                      </a:solidFill>
                      <a:ln w="9525">
                        <a:solidFill>
                          <a:srgbClr val="FF9933"/>
                        </a:solidFill>
                        <a:miter lim="800000"/>
                        <a:headEnd/>
                        <a:tailEnd/>
                      </a:ln>
                      <a:effectLst/>
                    </p:spPr>
                  </p:pic>
                </p:oleObj>
              </mc:Fallback>
            </mc:AlternateContent>
          </a:graphicData>
        </a:graphic>
      </p:graphicFrame>
      <p:graphicFrame>
        <p:nvGraphicFramePr>
          <p:cNvPr id="28" name="Object 7"/>
          <p:cNvGraphicFramePr>
            <a:graphicFrameLocks noChangeAspect="1"/>
          </p:cNvGraphicFramePr>
          <p:nvPr>
            <p:extLst>
              <p:ext uri="{D42A27DB-BD31-4B8C-83A1-F6EECF244321}">
                <p14:modId xmlns:p14="http://schemas.microsoft.com/office/powerpoint/2010/main" val="1673781395"/>
              </p:ext>
            </p:extLst>
          </p:nvPr>
        </p:nvGraphicFramePr>
        <p:xfrm>
          <a:off x="3900935" y="5682905"/>
          <a:ext cx="5079450" cy="767108"/>
        </p:xfrm>
        <a:graphic>
          <a:graphicData uri="http://schemas.openxmlformats.org/presentationml/2006/ole">
            <mc:AlternateContent xmlns:mc="http://schemas.openxmlformats.org/markup-compatibility/2006">
              <mc:Choice xmlns:v="urn:schemas-microsoft-com:vml" Requires="v">
                <p:oleObj spid="_x0000_s27906" name="Equation" r:id="rId12" imgW="1841400" imgH="279360" progId="Equation.DSMT4">
                  <p:embed/>
                </p:oleObj>
              </mc:Choice>
              <mc:Fallback>
                <p:oleObj name="Equation" r:id="rId12" imgW="1841400" imgH="279360" progId="Equation.DSMT4">
                  <p:embed/>
                  <p:pic>
                    <p:nvPicPr>
                      <p:cNvPr id="28" name="Object 7"/>
                      <p:cNvPicPr>
                        <a:picLocks noChangeAspect="1" noChangeArrowheads="1"/>
                      </p:cNvPicPr>
                      <p:nvPr/>
                    </p:nvPicPr>
                    <p:blipFill>
                      <a:blip r:embed="rId13"/>
                      <a:srcRect/>
                      <a:stretch>
                        <a:fillRect/>
                      </a:stretch>
                    </p:blipFill>
                    <p:spPr bwMode="auto">
                      <a:xfrm>
                        <a:off x="3900935" y="5682905"/>
                        <a:ext cx="5079450" cy="767108"/>
                      </a:xfrm>
                      <a:prstGeom prst="rect">
                        <a:avLst/>
                      </a:prstGeom>
                      <a:noFill/>
                      <a:ln>
                        <a:noFill/>
                      </a:ln>
                      <a:effectLst/>
                    </p:spPr>
                  </p:pic>
                </p:oleObj>
              </mc:Fallback>
            </mc:AlternateContent>
          </a:graphicData>
        </a:graphic>
      </p:graphicFrame>
      <p:graphicFrame>
        <p:nvGraphicFramePr>
          <p:cNvPr id="29" name="Object 6"/>
          <p:cNvGraphicFramePr>
            <a:graphicFrameLocks noChangeAspect="1"/>
          </p:cNvGraphicFramePr>
          <p:nvPr>
            <p:extLst>
              <p:ext uri="{D42A27DB-BD31-4B8C-83A1-F6EECF244321}">
                <p14:modId xmlns:p14="http://schemas.microsoft.com/office/powerpoint/2010/main" val="2349379462"/>
              </p:ext>
            </p:extLst>
          </p:nvPr>
        </p:nvGraphicFramePr>
        <p:xfrm>
          <a:off x="5028702" y="2539379"/>
          <a:ext cx="2026719" cy="625271"/>
        </p:xfrm>
        <a:graphic>
          <a:graphicData uri="http://schemas.openxmlformats.org/presentationml/2006/ole">
            <mc:AlternateContent xmlns:mc="http://schemas.openxmlformats.org/markup-compatibility/2006">
              <mc:Choice xmlns:v="urn:schemas-microsoft-com:vml" Requires="v">
                <p:oleObj spid="_x0000_s27907" name="Equation" r:id="rId14" imgW="647640" imgH="203040" progId="Equation.DSMT4">
                  <p:embed/>
                </p:oleObj>
              </mc:Choice>
              <mc:Fallback>
                <p:oleObj name="Equation" r:id="rId14" imgW="647640" imgH="203040" progId="Equation.DSMT4">
                  <p:embed/>
                  <p:pic>
                    <p:nvPicPr>
                      <p:cNvPr id="24" name="Object 6"/>
                      <p:cNvPicPr>
                        <a:picLocks noChangeAspect="1" noChangeArrowheads="1"/>
                      </p:cNvPicPr>
                      <p:nvPr/>
                    </p:nvPicPr>
                    <p:blipFill>
                      <a:blip r:embed="rId15"/>
                      <a:srcRect/>
                      <a:stretch>
                        <a:fillRect/>
                      </a:stretch>
                    </p:blipFill>
                    <p:spPr bwMode="auto">
                      <a:xfrm>
                        <a:off x="5028702" y="2539379"/>
                        <a:ext cx="2026719" cy="625271"/>
                      </a:xfrm>
                      <a:prstGeom prst="rect">
                        <a:avLst/>
                      </a:prstGeom>
                      <a:solidFill>
                        <a:srgbClr val="FFCCFF"/>
                      </a:solidFill>
                      <a:ln>
                        <a:noFill/>
                      </a:ln>
                    </p:spPr>
                  </p:pic>
                </p:oleObj>
              </mc:Fallback>
            </mc:AlternateContent>
          </a:graphicData>
        </a:graphic>
      </p:graphicFrame>
      <p:graphicFrame>
        <p:nvGraphicFramePr>
          <p:cNvPr id="30" name="Object 6"/>
          <p:cNvGraphicFramePr>
            <a:graphicFrameLocks noChangeAspect="1"/>
          </p:cNvGraphicFramePr>
          <p:nvPr>
            <p:extLst>
              <p:ext uri="{D42A27DB-BD31-4B8C-83A1-F6EECF244321}">
                <p14:modId xmlns:p14="http://schemas.microsoft.com/office/powerpoint/2010/main" val="2732315617"/>
              </p:ext>
            </p:extLst>
          </p:nvPr>
        </p:nvGraphicFramePr>
        <p:xfrm>
          <a:off x="5208516" y="4055317"/>
          <a:ext cx="1380473" cy="621220"/>
        </p:xfrm>
        <a:graphic>
          <a:graphicData uri="http://schemas.openxmlformats.org/presentationml/2006/ole">
            <mc:AlternateContent xmlns:mc="http://schemas.openxmlformats.org/markup-compatibility/2006">
              <mc:Choice xmlns:v="urn:schemas-microsoft-com:vml" Requires="v">
                <p:oleObj spid="_x0000_s27908" name="Equation" r:id="rId16" imgW="419040" imgH="190440" progId="Equation.DSMT4">
                  <p:embed/>
                </p:oleObj>
              </mc:Choice>
              <mc:Fallback>
                <p:oleObj name="Equation" r:id="rId16" imgW="419040" imgH="190440" progId="Equation.DSMT4">
                  <p:embed/>
                  <p:pic>
                    <p:nvPicPr>
                      <p:cNvPr id="25" name="Object 6"/>
                      <p:cNvPicPr>
                        <a:picLocks noChangeAspect="1" noChangeArrowheads="1"/>
                      </p:cNvPicPr>
                      <p:nvPr/>
                    </p:nvPicPr>
                    <p:blipFill>
                      <a:blip r:embed="rId17"/>
                      <a:srcRect/>
                      <a:stretch>
                        <a:fillRect/>
                      </a:stretch>
                    </p:blipFill>
                    <p:spPr bwMode="auto">
                      <a:xfrm>
                        <a:off x="5208516" y="4055317"/>
                        <a:ext cx="1380473" cy="621220"/>
                      </a:xfrm>
                      <a:prstGeom prst="rect">
                        <a:avLst/>
                      </a:prstGeom>
                      <a:solidFill>
                        <a:srgbClr val="FFCCFF"/>
                      </a:solidFill>
                      <a:ln>
                        <a:noFill/>
                      </a:ln>
                    </p:spPr>
                  </p:pic>
                </p:oleObj>
              </mc:Fallback>
            </mc:AlternateContent>
          </a:graphicData>
        </a:graphic>
      </p:graphicFrame>
    </p:spTree>
    <p:extLst>
      <p:ext uri="{BB962C8B-B14F-4D97-AF65-F5344CB8AC3E}">
        <p14:creationId xmlns:p14="http://schemas.microsoft.com/office/powerpoint/2010/main" val="249189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312" y="1124744"/>
            <a:ext cx="327660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1" name="Rectangle 2"/>
          <p:cNvSpPr>
            <a:spLocks noRot="1" noChangeArrowheads="1"/>
          </p:cNvSpPr>
          <p:nvPr/>
        </p:nvSpPr>
        <p:spPr bwMode="auto">
          <a:xfrm>
            <a:off x="2195736" y="65088"/>
            <a:ext cx="46085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PN结的反向抽取</a:t>
            </a:r>
          </a:p>
        </p:txBody>
      </p:sp>
      <p:graphicFrame>
        <p:nvGraphicFramePr>
          <p:cNvPr id="55302" name="Object 4"/>
          <p:cNvGraphicFramePr>
            <a:graphicFrameLocks noChangeAspect="1"/>
          </p:cNvGraphicFramePr>
          <p:nvPr/>
        </p:nvGraphicFramePr>
        <p:xfrm>
          <a:off x="4772025" y="1860306"/>
          <a:ext cx="3346450" cy="608012"/>
        </p:xfrm>
        <a:graphic>
          <a:graphicData uri="http://schemas.openxmlformats.org/presentationml/2006/ole">
            <mc:AlternateContent xmlns:mc="http://schemas.openxmlformats.org/markup-compatibility/2006">
              <mc:Choice xmlns:v="urn:schemas-microsoft-com:vml" Requires="v">
                <p:oleObj spid="_x0000_s28744" name="公式" r:id="rId5" imgW="1257300" imgH="228600" progId="Equation.3">
                  <p:embed/>
                </p:oleObj>
              </mc:Choice>
              <mc:Fallback>
                <p:oleObj name="公式" r:id="rId5" imgW="1257300" imgH="228600" progId="Equation.3">
                  <p:embed/>
                  <p:pic>
                    <p:nvPicPr>
                      <p:cNvPr id="5530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2025" y="1860306"/>
                        <a:ext cx="3346450"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3" name="Object 5"/>
          <p:cNvGraphicFramePr>
            <a:graphicFrameLocks noChangeAspect="1"/>
          </p:cNvGraphicFramePr>
          <p:nvPr>
            <p:extLst>
              <p:ext uri="{D42A27DB-BD31-4B8C-83A1-F6EECF244321}">
                <p14:modId xmlns:p14="http://schemas.microsoft.com/office/powerpoint/2010/main" val="836635559"/>
              </p:ext>
            </p:extLst>
          </p:nvPr>
        </p:nvGraphicFramePr>
        <p:xfrm>
          <a:off x="4751388" y="3544888"/>
          <a:ext cx="3482975" cy="642937"/>
        </p:xfrm>
        <a:graphic>
          <a:graphicData uri="http://schemas.openxmlformats.org/presentationml/2006/ole">
            <mc:AlternateContent xmlns:mc="http://schemas.openxmlformats.org/markup-compatibility/2006">
              <mc:Choice xmlns:v="urn:schemas-microsoft-com:vml" Requires="v">
                <p:oleObj spid="_x0000_s28745" name="Equation" r:id="rId7" imgW="1307880" imgH="241200" progId="Equation.DSMT4">
                  <p:embed/>
                </p:oleObj>
              </mc:Choice>
              <mc:Fallback>
                <p:oleObj name="Equation" r:id="rId7" imgW="1307880" imgH="241200" progId="Equation.DSMT4">
                  <p:embed/>
                  <p:pic>
                    <p:nvPicPr>
                      <p:cNvPr id="55303" name="Object 5"/>
                      <p:cNvPicPr>
                        <a:picLocks noChangeAspect="1" noChangeArrowheads="1"/>
                      </p:cNvPicPr>
                      <p:nvPr/>
                    </p:nvPicPr>
                    <p:blipFill>
                      <a:blip r:embed="rId8"/>
                      <a:srcRect/>
                      <a:stretch>
                        <a:fillRect/>
                      </a:stretch>
                    </p:blipFill>
                    <p:spPr bwMode="auto">
                      <a:xfrm>
                        <a:off x="4751388" y="3544888"/>
                        <a:ext cx="3482975"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4" name="Text Box 27"/>
          <p:cNvSpPr txBox="1">
            <a:spLocks noChangeArrowheads="1"/>
          </p:cNvSpPr>
          <p:nvPr/>
        </p:nvSpPr>
        <p:spPr bwMode="auto">
          <a:xfrm>
            <a:off x="4067175" y="1179410"/>
            <a:ext cx="41681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P</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区边界处的电子浓度下降为</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a:t>
            </a:r>
          </a:p>
        </p:txBody>
      </p:sp>
      <p:sp>
        <p:nvSpPr>
          <p:cNvPr id="55305" name="Text Box 28"/>
          <p:cNvSpPr txBox="1">
            <a:spLocks noChangeArrowheads="1"/>
          </p:cNvSpPr>
          <p:nvPr/>
        </p:nvSpPr>
        <p:spPr bwMode="auto">
          <a:xfrm>
            <a:off x="4049541" y="2901305"/>
            <a:ext cx="42033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N</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区边界处的空穴浓度下降为</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a:t>
            </a:r>
          </a:p>
        </p:txBody>
      </p:sp>
      <p:grpSp>
        <p:nvGrpSpPr>
          <p:cNvPr id="7" name="组合 6"/>
          <p:cNvGrpSpPr/>
          <p:nvPr/>
        </p:nvGrpSpPr>
        <p:grpSpPr>
          <a:xfrm>
            <a:off x="282575" y="3717032"/>
            <a:ext cx="4489450" cy="2684462"/>
            <a:chOff x="282575" y="4129088"/>
            <a:chExt cx="4489450" cy="2684462"/>
          </a:xfrm>
        </p:grpSpPr>
        <p:pic>
          <p:nvPicPr>
            <p:cNvPr id="55298" name="图片 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82575" y="4129088"/>
              <a:ext cx="4489450" cy="26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4283968" y="4432300"/>
              <a:ext cx="144016" cy="50886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3" name="文本框 2"/>
            <p:cNvSpPr txBox="1"/>
            <p:nvPr/>
          </p:nvSpPr>
          <p:spPr>
            <a:xfrm>
              <a:off x="4219591" y="4443629"/>
              <a:ext cx="320922" cy="46166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1"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mn-cs"/>
                </a:rPr>
                <a:t>e</a:t>
              </a:r>
              <a:endParaRPr kumimoji="0" lang="zh-CN" altLang="en-US" sz="2400" b="0" i="1"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grpSp>
          <p:nvGrpSpPr>
            <p:cNvPr id="5" name="组合 4"/>
            <p:cNvGrpSpPr/>
            <p:nvPr/>
          </p:nvGrpSpPr>
          <p:grpSpPr>
            <a:xfrm>
              <a:off x="4219591" y="5096120"/>
              <a:ext cx="320922" cy="508868"/>
              <a:chOff x="4371991" y="4584700"/>
              <a:chExt cx="320922" cy="508868"/>
            </a:xfrm>
          </p:grpSpPr>
          <p:sp>
            <p:nvSpPr>
              <p:cNvPr id="13" name="矩形 12"/>
              <p:cNvSpPr/>
              <p:nvPr/>
            </p:nvSpPr>
            <p:spPr bwMode="auto">
              <a:xfrm>
                <a:off x="4436368" y="4584700"/>
                <a:ext cx="144016" cy="50886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14" name="文本框 13"/>
              <p:cNvSpPr txBox="1"/>
              <p:nvPr/>
            </p:nvSpPr>
            <p:spPr>
              <a:xfrm>
                <a:off x="4371991" y="4596029"/>
                <a:ext cx="320922" cy="46166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1"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mn-cs"/>
                  </a:rPr>
                  <a:t>e</a:t>
                </a:r>
                <a:endParaRPr kumimoji="0" lang="zh-CN" altLang="en-US" sz="2400" b="0" i="1"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grpSp>
      </p:gr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38</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
        <p:nvSpPr>
          <p:cNvPr id="17" name="Rectangle 37"/>
          <p:cNvSpPr>
            <a:spLocks noChangeArrowheads="1"/>
          </p:cNvSpPr>
          <p:nvPr/>
        </p:nvSpPr>
        <p:spPr bwMode="auto">
          <a:xfrm flipV="1">
            <a:off x="12938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18" name="椭圆 17"/>
          <p:cNvSpPr/>
          <p:nvPr/>
        </p:nvSpPr>
        <p:spPr>
          <a:xfrm>
            <a:off x="4572000" y="4221088"/>
            <a:ext cx="209565" cy="23601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文本框 18"/>
          <p:cNvSpPr txBox="1"/>
          <p:nvPr/>
        </p:nvSpPr>
        <p:spPr>
          <a:xfrm>
            <a:off x="4513099" y="4149080"/>
            <a:ext cx="274434"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dirty="0">
                <a:ln>
                  <a:noFill/>
                </a:ln>
                <a:solidFill>
                  <a:srgbClr val="1F497D"/>
                </a:solidFill>
                <a:effectLst/>
                <a:uLnTx/>
                <a:uFillTx/>
                <a:latin typeface="Times New Roman" panose="02020603050405020304" pitchFamily="18" charset="0"/>
                <a:ea typeface="楷体_GB2312" pitchFamily="49" charset="-122"/>
                <a:cs typeface="Times New Roman" panose="02020603050405020304" pitchFamily="18" charset="0"/>
              </a:rPr>
              <a:t>r</a:t>
            </a:r>
            <a:endParaRPr kumimoji="0" lang="zh-CN" altLang="en-US" sz="1800" b="0" i="1" u="none" strike="noStrike" kern="1200" cap="none" spc="0" normalizeH="0" baseline="0" noProof="0" dirty="0">
              <a:ln>
                <a:noFill/>
              </a:ln>
              <a:solidFill>
                <a:srgbClr val="1F497D"/>
              </a:solidFill>
              <a:effectLst/>
              <a:uLnTx/>
              <a:uFillTx/>
              <a:latin typeface="Times New Roman" panose="02020603050405020304" pitchFamily="18" charset="0"/>
              <a:ea typeface="楷体_GB2312" pitchFamily="49" charset="-122"/>
              <a:cs typeface="Times New Roman" panose="02020603050405020304" pitchFamily="18" charset="0"/>
            </a:endParaRPr>
          </a:p>
        </p:txBody>
      </p:sp>
    </p:spTree>
    <p:extLst>
      <p:ext uri="{BB962C8B-B14F-4D97-AF65-F5344CB8AC3E}">
        <p14:creationId xmlns:p14="http://schemas.microsoft.com/office/powerpoint/2010/main" val="281825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12" y="1124744"/>
            <a:ext cx="327660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1" name="Rectangle 2"/>
          <p:cNvSpPr>
            <a:spLocks noRot="1" noChangeArrowheads="1"/>
          </p:cNvSpPr>
          <p:nvPr/>
        </p:nvSpPr>
        <p:spPr bwMode="auto">
          <a:xfrm>
            <a:off x="2195736" y="65088"/>
            <a:ext cx="46085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PN结的反向抽取</a:t>
            </a:r>
          </a:p>
        </p:txBody>
      </p:sp>
      <p:grpSp>
        <p:nvGrpSpPr>
          <p:cNvPr id="7" name="组合 6"/>
          <p:cNvGrpSpPr/>
          <p:nvPr/>
        </p:nvGrpSpPr>
        <p:grpSpPr>
          <a:xfrm>
            <a:off x="282575" y="3717032"/>
            <a:ext cx="4489450" cy="2684462"/>
            <a:chOff x="282575" y="4129088"/>
            <a:chExt cx="4489450" cy="2684462"/>
          </a:xfrm>
        </p:grpSpPr>
        <p:pic>
          <p:nvPicPr>
            <p:cNvPr id="55298"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2575" y="4129088"/>
              <a:ext cx="4489450" cy="26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4283968" y="4432300"/>
              <a:ext cx="144016" cy="50886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3" name="文本框 2"/>
            <p:cNvSpPr txBox="1"/>
            <p:nvPr/>
          </p:nvSpPr>
          <p:spPr>
            <a:xfrm>
              <a:off x="4219591" y="4443629"/>
              <a:ext cx="320922" cy="46166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1"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mn-cs"/>
                </a:rPr>
                <a:t>e</a:t>
              </a:r>
              <a:endParaRPr kumimoji="0" lang="zh-CN" altLang="en-US" sz="2400" b="0" i="1"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grpSp>
          <p:nvGrpSpPr>
            <p:cNvPr id="5" name="组合 4"/>
            <p:cNvGrpSpPr/>
            <p:nvPr/>
          </p:nvGrpSpPr>
          <p:grpSpPr>
            <a:xfrm>
              <a:off x="4219591" y="5096120"/>
              <a:ext cx="320922" cy="508868"/>
              <a:chOff x="4371991" y="4584700"/>
              <a:chExt cx="320922" cy="508868"/>
            </a:xfrm>
          </p:grpSpPr>
          <p:sp>
            <p:nvSpPr>
              <p:cNvPr id="13" name="矩形 12"/>
              <p:cNvSpPr/>
              <p:nvPr/>
            </p:nvSpPr>
            <p:spPr bwMode="auto">
              <a:xfrm>
                <a:off x="4436368" y="4584700"/>
                <a:ext cx="144016" cy="50886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14" name="文本框 13"/>
              <p:cNvSpPr txBox="1"/>
              <p:nvPr/>
            </p:nvSpPr>
            <p:spPr>
              <a:xfrm>
                <a:off x="4371991" y="4596029"/>
                <a:ext cx="320922" cy="46166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1"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mn-cs"/>
                  </a:rPr>
                  <a:t>e</a:t>
                </a:r>
                <a:endParaRPr kumimoji="0" lang="zh-CN" altLang="en-US" sz="2400" b="0" i="1"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grpSp>
      </p:gr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
        <p:nvSpPr>
          <p:cNvPr id="17" name="Rectangle 37"/>
          <p:cNvSpPr>
            <a:spLocks noChangeArrowheads="1"/>
          </p:cNvSpPr>
          <p:nvPr/>
        </p:nvSpPr>
        <p:spPr bwMode="auto">
          <a:xfrm flipV="1">
            <a:off x="12938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18" name="Text Box 25"/>
          <p:cNvSpPr txBox="1">
            <a:spLocks noChangeArrowheads="1"/>
          </p:cNvSpPr>
          <p:nvPr/>
        </p:nvSpPr>
        <p:spPr bwMode="auto">
          <a:xfrm>
            <a:off x="5045968" y="1542006"/>
            <a:ext cx="3727450" cy="38164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反向抽取使</a:t>
            </a:r>
            <a:r>
              <a:rPr kumimoji="1"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PN</a:t>
            </a:r>
            <a:r>
              <a:rPr kumimoji="1"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结界面处的载流子浓度小于其平衡浓度，这时非平衡载流子浓度为负值。</a:t>
            </a:r>
            <a:r>
              <a:rPr kumimoji="1" lang="zh-CN" altLang="en-US" sz="2200" b="1" i="0" u="none" strike="noStrike" kern="1200" cap="none" spc="0" normalizeH="0" baseline="0" noProof="0" dirty="0">
                <a:ln>
                  <a:noFill/>
                </a:ln>
                <a:solidFill>
                  <a:srgbClr val="CC0000"/>
                </a:solidFill>
                <a:effectLst/>
                <a:uLnTx/>
                <a:uFillTx/>
                <a:latin typeface="Times New Roman" panose="02020603050405020304" pitchFamily="18" charset="0"/>
                <a:ea typeface="微软雅黑" panose="020B0503020204020204" pitchFamily="34" charset="-122"/>
                <a:cs typeface="+mn-cs"/>
              </a:rPr>
              <a:t>这意味着载流子的复合率为负值</a:t>
            </a:r>
            <a:r>
              <a:rPr kumimoji="1"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，即在外电场的作用下，实际上有新的电子－空穴对产生，其中的少数载流子可能扩散到空间电荷区，而被电场拉向对面，形成反向电流。所以，</a:t>
            </a:r>
            <a:r>
              <a:rPr kumimoji="1"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PN</a:t>
            </a:r>
            <a:r>
              <a:rPr kumimoji="1"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结的反向电流实质上就是</a:t>
            </a:r>
            <a:r>
              <a:rPr kumimoji="1" lang="zh-CN" altLang="en-US" sz="2200" b="1" i="0" u="none" strike="noStrike" kern="1200" cap="none" spc="0" normalizeH="0" baseline="0" noProof="0" dirty="0">
                <a:ln>
                  <a:noFill/>
                </a:ln>
                <a:solidFill>
                  <a:srgbClr val="CC0000"/>
                </a:solidFill>
                <a:effectLst/>
                <a:uLnTx/>
                <a:uFillTx/>
                <a:latin typeface="Times New Roman" panose="02020603050405020304" pitchFamily="18" charset="0"/>
                <a:ea typeface="微软雅黑" panose="020B0503020204020204" pitchFamily="34" charset="-122"/>
                <a:cs typeface="+mn-cs"/>
              </a:rPr>
              <a:t>产生电流</a:t>
            </a:r>
            <a:endParaRPr kumimoji="0" lang="zh-CN" altLang="en-US" sz="2200" b="1" i="0" u="none" strike="noStrike" kern="1200" cap="none" spc="0" normalizeH="0" baseline="0" noProof="0" dirty="0">
              <a:ln>
                <a:noFill/>
              </a:ln>
              <a:solidFill>
                <a:srgbClr val="CC0000"/>
              </a:solidFill>
              <a:effectLst/>
              <a:uLnTx/>
              <a:uFillTx/>
              <a:latin typeface="Times New Roman" panose="02020603050405020304" pitchFamily="18" charset="0"/>
              <a:ea typeface="微软雅黑" panose="020B0503020204020204" pitchFamily="34" charset="-122"/>
              <a:cs typeface="+mn-cs"/>
            </a:endParaRPr>
          </a:p>
        </p:txBody>
      </p:sp>
      <p:sp>
        <p:nvSpPr>
          <p:cNvPr id="19" name="Text Box 29"/>
          <p:cNvSpPr txBox="1">
            <a:spLocks noChangeArrowheads="1"/>
          </p:cNvSpPr>
          <p:nvPr/>
        </p:nvSpPr>
        <p:spPr bwMode="auto">
          <a:xfrm>
            <a:off x="3885486" y="1015962"/>
            <a:ext cx="4801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20000"/>
              </a:spcBef>
              <a:spcAft>
                <a:spcPct val="0"/>
              </a:spcAft>
              <a:buClr>
                <a:prstClr val="black"/>
              </a:buClr>
              <a:buSzPct val="70000"/>
              <a:buFont typeface="Wingdings" panose="05000000000000000000" pitchFamily="2" charset="2"/>
              <a:buNone/>
              <a:tabLst/>
              <a:defRPr/>
            </a:pPr>
            <a:r>
              <a:rPr kumimoji="0" lang="zh-CN" altLang="en-US"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载流子的漂移运动超过了扩散运动</a:t>
            </a:r>
          </a:p>
        </p:txBody>
      </p:sp>
      <p:sp>
        <p:nvSpPr>
          <p:cNvPr id="9" name="椭圆 8"/>
          <p:cNvSpPr/>
          <p:nvPr/>
        </p:nvSpPr>
        <p:spPr>
          <a:xfrm>
            <a:off x="4572000" y="4221088"/>
            <a:ext cx="209565" cy="23601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文本框 7"/>
          <p:cNvSpPr txBox="1"/>
          <p:nvPr/>
        </p:nvSpPr>
        <p:spPr>
          <a:xfrm>
            <a:off x="4513099" y="4149080"/>
            <a:ext cx="274434"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dirty="0">
                <a:ln>
                  <a:noFill/>
                </a:ln>
                <a:solidFill>
                  <a:srgbClr val="1F497D"/>
                </a:solidFill>
                <a:effectLst/>
                <a:uLnTx/>
                <a:uFillTx/>
                <a:latin typeface="Times New Roman" panose="02020603050405020304" pitchFamily="18" charset="0"/>
                <a:ea typeface="楷体_GB2312" pitchFamily="49" charset="-122"/>
                <a:cs typeface="Times New Roman" panose="02020603050405020304" pitchFamily="18" charset="0"/>
              </a:rPr>
              <a:t>r</a:t>
            </a:r>
            <a:endParaRPr kumimoji="0" lang="zh-CN" altLang="en-US" sz="1800" b="0" i="1" u="none" strike="noStrike" kern="1200" cap="none" spc="0" normalizeH="0" baseline="0" noProof="0" dirty="0">
              <a:ln>
                <a:noFill/>
              </a:ln>
              <a:solidFill>
                <a:srgbClr val="1F497D"/>
              </a:solidFill>
              <a:effectLst/>
              <a:uLnTx/>
              <a:uFillTx/>
              <a:latin typeface="Times New Roman" panose="02020603050405020304" pitchFamily="18" charset="0"/>
              <a:ea typeface="楷体_GB2312" pitchFamily="49" charset="-122"/>
              <a:cs typeface="Times New Roman" panose="02020603050405020304" pitchFamily="18" charset="0"/>
            </a:endParaRPr>
          </a:p>
        </p:txBody>
      </p:sp>
    </p:spTree>
    <p:extLst>
      <p:ext uri="{BB962C8B-B14F-4D97-AF65-F5344CB8AC3E}">
        <p14:creationId xmlns:p14="http://schemas.microsoft.com/office/powerpoint/2010/main" val="30097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4</a:t>
            </a:fld>
            <a:endParaRPr lang="zh-CN" altLang="en-US"/>
          </a:p>
        </p:txBody>
      </p:sp>
      <p:sp>
        <p:nvSpPr>
          <p:cNvPr id="17411" name="Rectangle 2"/>
          <p:cNvSpPr>
            <a:spLocks noGrp="1" noRot="1" noChangeArrowheads="1"/>
          </p:cNvSpPr>
          <p:nvPr>
            <p:ph type="title" idx="4294967295"/>
          </p:nvPr>
        </p:nvSpPr>
        <p:spPr bwMode="auto">
          <a:xfrm>
            <a:off x="2411759" y="276636"/>
            <a:ext cx="5889625" cy="8524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buClrTx/>
              <a:buSzTx/>
              <a:buFontTx/>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热电子发射与功函数</a:t>
            </a:r>
          </a:p>
        </p:txBody>
      </p:sp>
      <p:sp>
        <p:nvSpPr>
          <p:cNvPr id="17412" name="Rectangle 3"/>
          <p:cNvSpPr>
            <a:spLocks noGrp="1" noRot="1" noChangeArrowheads="1"/>
          </p:cNvSpPr>
          <p:nvPr>
            <p:ph type="body" idx="4294967295"/>
          </p:nvPr>
        </p:nvSpPr>
        <p:spPr bwMode="auto">
          <a:xfrm>
            <a:off x="914400" y="2643188"/>
            <a:ext cx="8229600" cy="1108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dirty="0">
                <a:latin typeface="微软雅黑" panose="020B0503020204020204" pitchFamily="34" charset="-122"/>
                <a:ea typeface="微软雅黑" panose="020B0503020204020204" pitchFamily="34" charset="-122"/>
              </a:rPr>
              <a:t>热电子发射</a:t>
            </a:r>
          </a:p>
          <a:p>
            <a:pPr lvl="1" eaLnBrk="1" hangingPunct="1"/>
            <a:r>
              <a:rPr lang="zh-CN" altLang="en-US" b="1" dirty="0">
                <a:latin typeface="微软雅黑" panose="020B0503020204020204" pitchFamily="34" charset="-122"/>
                <a:ea typeface="微软雅黑" panose="020B0503020204020204" pitchFamily="34" charset="-122"/>
              </a:rPr>
              <a:t>金属发射电流与温度有关，按指数规律</a:t>
            </a:r>
          </a:p>
          <a:p>
            <a:pPr lvl="2" eaLnBrk="1" hangingPunct="1"/>
            <a:endParaRPr lang="en-US" altLang="zh-CN" b="1" dirty="0">
              <a:latin typeface="微软雅黑" panose="020B0503020204020204" pitchFamily="34" charset="-122"/>
              <a:ea typeface="微软雅黑" panose="020B0503020204020204" pitchFamily="34" charset="-122"/>
            </a:endParaRPr>
          </a:p>
        </p:txBody>
      </p:sp>
      <p:sp>
        <p:nvSpPr>
          <p:cNvPr id="17413" name="Text Box 5"/>
          <p:cNvSpPr txBox="1">
            <a:spLocks noChangeArrowheads="1"/>
          </p:cNvSpPr>
          <p:nvPr/>
        </p:nvSpPr>
        <p:spPr bwMode="auto">
          <a:xfrm>
            <a:off x="5356572" y="4940285"/>
            <a:ext cx="30130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3200" i="1" dirty="0">
                <a:solidFill>
                  <a:srgbClr val="CC0000"/>
                </a:solidFill>
                <a:ea typeface="微软雅黑" panose="020B0503020204020204" pitchFamily="34" charset="-122"/>
              </a:rPr>
              <a:t>W</a:t>
            </a:r>
            <a:r>
              <a:rPr lang="zh-CN" altLang="en-US" sz="3200" i="1" dirty="0">
                <a:solidFill>
                  <a:srgbClr val="CC0000"/>
                </a:solidFill>
                <a:ea typeface="微软雅黑" panose="020B0503020204020204" pitchFamily="34" charset="-122"/>
              </a:rPr>
              <a:t> </a:t>
            </a:r>
            <a:r>
              <a:rPr lang="zh-CN" altLang="en-US" sz="3200" dirty="0">
                <a:solidFill>
                  <a:srgbClr val="CC0000"/>
                </a:solidFill>
                <a:ea typeface="微软雅黑" panose="020B0503020204020204" pitchFamily="34" charset="-122"/>
              </a:rPr>
              <a:t>称为功函数   </a:t>
            </a:r>
          </a:p>
        </p:txBody>
      </p:sp>
      <p:graphicFrame>
        <p:nvGraphicFramePr>
          <p:cNvPr id="17414" name="Object 4"/>
          <p:cNvGraphicFramePr>
            <a:graphicFrameLocks noChangeAspect="1"/>
          </p:cNvGraphicFramePr>
          <p:nvPr>
            <p:extLst>
              <p:ext uri="{D42A27DB-BD31-4B8C-83A1-F6EECF244321}">
                <p14:modId xmlns:p14="http://schemas.microsoft.com/office/powerpoint/2010/main" val="776117871"/>
              </p:ext>
            </p:extLst>
          </p:nvPr>
        </p:nvGraphicFramePr>
        <p:xfrm>
          <a:off x="3923506" y="3803068"/>
          <a:ext cx="1296988" cy="1250950"/>
        </p:xfrm>
        <a:graphic>
          <a:graphicData uri="http://schemas.openxmlformats.org/presentationml/2006/ole">
            <mc:AlternateContent xmlns:mc="http://schemas.openxmlformats.org/markup-compatibility/2006">
              <mc:Choice xmlns:v="urn:schemas-microsoft-com:vml" Requires="v">
                <p:oleObj spid="_x0000_s1060" name="Equation" r:id="rId5" imgW="342900" imgH="330200" progId="Equation.DSMT4">
                  <p:embed/>
                </p:oleObj>
              </mc:Choice>
              <mc:Fallback>
                <p:oleObj name="Equation" r:id="rId5" imgW="342900" imgH="330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506" y="3803068"/>
                        <a:ext cx="1296988" cy="1250950"/>
                      </a:xfrm>
                      <a:prstGeom prst="rect">
                        <a:avLst/>
                      </a:prstGeom>
                      <a:solidFill>
                        <a:srgbClr val="FFFF00"/>
                      </a:solidFill>
                      <a:ln>
                        <a:noFill/>
                      </a:ln>
                      <a:effectLst/>
                    </p:spPr>
                  </p:pic>
                </p:oleObj>
              </mc:Fallback>
            </mc:AlternateContent>
          </a:graphicData>
        </a:graphic>
      </p:graphicFrame>
      <p:sp>
        <p:nvSpPr>
          <p:cNvPr id="17415" name="Text Box 7"/>
          <p:cNvSpPr txBox="1">
            <a:spLocks noChangeArrowheads="1"/>
          </p:cNvSpPr>
          <p:nvPr/>
        </p:nvSpPr>
        <p:spPr bwMode="auto">
          <a:xfrm>
            <a:off x="364832" y="1153372"/>
            <a:ext cx="8641432"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chemeClr val="tx1"/>
                </a:solidFill>
                <a:ea typeface="微软雅黑" panose="020B0503020204020204" pitchFamily="34" charset="-122"/>
              </a:rPr>
              <a:t>以发射热电子的金属丝为阴极，另一金属板为阳极，其间加电压，使热电子在电场作用下从阴极到达阳极，这样不断发射，不断流动，形成电流 </a:t>
            </a:r>
          </a:p>
        </p:txBody>
      </p:sp>
      <p:sp>
        <p:nvSpPr>
          <p:cNvPr id="10" name="Rectangle 37"/>
          <p:cNvSpPr>
            <a:spLocks noChangeArrowheads="1"/>
          </p:cNvSpPr>
          <p:nvPr/>
        </p:nvSpPr>
        <p:spPr bwMode="auto">
          <a:xfrm flipV="1">
            <a:off x="106363"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410056" y="1052290"/>
            <a:ext cx="8497887" cy="11874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反向电流就是由在</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PN</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结附近所产生，而又有机会扩散到空间电荷区边界的少数载流子形成的。通常由于少数载流子的浓度很低，因而，在一定的反向电压范围内，反向电流一般都很小</a:t>
            </a:r>
          </a:p>
        </p:txBody>
      </p:sp>
      <p:sp>
        <p:nvSpPr>
          <p:cNvPr id="57347" name="Rectangle 2"/>
          <p:cNvSpPr>
            <a:spLocks noRot="1" noChangeArrowheads="1"/>
          </p:cNvSpPr>
          <p:nvPr/>
        </p:nvSpPr>
        <p:spPr bwMode="auto">
          <a:xfrm>
            <a:off x="3132199" y="72181"/>
            <a:ext cx="287960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反 向 电 流</a:t>
            </a:r>
          </a:p>
        </p:txBody>
      </p:sp>
      <p:pic>
        <p:nvPicPr>
          <p:cNvPr id="57348" name="图片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9751" y="2407475"/>
            <a:ext cx="4464496" cy="3781139"/>
          </a:xfrm>
          <a:prstGeom prst="rect">
            <a:avLst/>
          </a:prstGeom>
          <a:noFill/>
          <a:ln w="57150">
            <a:solidFill>
              <a:srgbClr val="99FFCC"/>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5" name="Object 1"/>
          <p:cNvGraphicFramePr>
            <a:graphicFrameLocks noChangeAspect="1"/>
          </p:cNvGraphicFramePr>
          <p:nvPr/>
        </p:nvGraphicFramePr>
        <p:xfrm>
          <a:off x="251520" y="3356992"/>
          <a:ext cx="4488047" cy="1189459"/>
        </p:xfrm>
        <a:graphic>
          <a:graphicData uri="http://schemas.openxmlformats.org/presentationml/2006/ole">
            <mc:AlternateContent xmlns:mc="http://schemas.openxmlformats.org/markup-compatibility/2006">
              <mc:Choice xmlns:v="urn:schemas-microsoft-com:vml" Requires="v">
                <p:oleObj spid="_x0000_s29768" name="Equation" r:id="rId5" imgW="1892160" imgH="507960" progId="Equation.DSMT4">
                  <p:embed/>
                </p:oleObj>
              </mc:Choice>
              <mc:Fallback>
                <p:oleObj name="Equation" r:id="rId5" imgW="1892160" imgH="507960" progId="Equation.DSMT4">
                  <p:embed/>
                  <p:pic>
                    <p:nvPicPr>
                      <p:cNvPr id="5" name="Object 1"/>
                      <p:cNvPicPr>
                        <a:picLocks noChangeAspect="1" noChangeArrowheads="1"/>
                      </p:cNvPicPr>
                      <p:nvPr/>
                    </p:nvPicPr>
                    <p:blipFill>
                      <a:blip r:embed="rId6"/>
                      <a:srcRect/>
                      <a:stretch>
                        <a:fillRect/>
                      </a:stretch>
                    </p:blipFill>
                    <p:spPr bwMode="auto">
                      <a:xfrm>
                        <a:off x="251520" y="3356992"/>
                        <a:ext cx="4488047" cy="1189459"/>
                      </a:xfrm>
                      <a:prstGeom prst="rect">
                        <a:avLst/>
                      </a:prstGeom>
                      <a:solidFill>
                        <a:srgbClr val="FFFF00"/>
                      </a:solidFill>
                    </p:spPr>
                  </p:pic>
                </p:oleObj>
              </mc:Fallback>
            </mc:AlternateContent>
          </a:graphicData>
        </a:graphic>
      </p:graphicFrame>
      <p:graphicFrame>
        <p:nvGraphicFramePr>
          <p:cNvPr id="6" name="Object 2"/>
          <p:cNvGraphicFramePr>
            <a:graphicFrameLocks noChangeAspect="1"/>
          </p:cNvGraphicFramePr>
          <p:nvPr/>
        </p:nvGraphicFramePr>
        <p:xfrm>
          <a:off x="6037263" y="3389313"/>
          <a:ext cx="2925762" cy="739775"/>
        </p:xfrm>
        <a:graphic>
          <a:graphicData uri="http://schemas.openxmlformats.org/presentationml/2006/ole">
            <mc:AlternateContent xmlns:mc="http://schemas.openxmlformats.org/markup-compatibility/2006">
              <mc:Choice xmlns:v="urn:schemas-microsoft-com:vml" Requires="v">
                <p:oleObj spid="_x0000_s29769" name="Equation" r:id="rId7" imgW="1091880" imgH="279360" progId="Equation.DSMT4">
                  <p:embed/>
                </p:oleObj>
              </mc:Choice>
              <mc:Fallback>
                <p:oleObj name="Equation" r:id="rId7" imgW="1091880" imgH="279360" progId="Equation.DSMT4">
                  <p:embed/>
                  <p:pic>
                    <p:nvPicPr>
                      <p:cNvPr id="6" name="Object 2"/>
                      <p:cNvPicPr>
                        <a:picLocks noChangeAspect="1" noChangeArrowheads="1"/>
                      </p:cNvPicPr>
                      <p:nvPr/>
                    </p:nvPicPr>
                    <p:blipFill>
                      <a:blip r:embed="rId8"/>
                      <a:srcRect/>
                      <a:stretch>
                        <a:fillRect/>
                      </a:stretch>
                    </p:blipFill>
                    <p:spPr bwMode="auto">
                      <a:xfrm>
                        <a:off x="6037263" y="3389313"/>
                        <a:ext cx="2925762" cy="739775"/>
                      </a:xfrm>
                      <a:prstGeom prst="rect">
                        <a:avLst/>
                      </a:prstGeom>
                      <a:solidFill>
                        <a:srgbClr val="FFFF00"/>
                      </a:solidFill>
                    </p:spPr>
                  </p:pic>
                </p:oleObj>
              </mc:Fallback>
            </mc:AlternateContent>
          </a:graphicData>
        </a:graphic>
      </p:graphicFrame>
      <p:sp>
        <p:nvSpPr>
          <p:cNvPr id="2" name="页脚占位符 1"/>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
        <p:nvSpPr>
          <p:cNvPr id="9" name="Rectangle 37"/>
          <p:cNvSpPr>
            <a:spLocks noChangeArrowheads="1"/>
          </p:cNvSpPr>
          <p:nvPr/>
        </p:nvSpPr>
        <p:spPr bwMode="auto">
          <a:xfrm flipV="1">
            <a:off x="129381" y="93786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304093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Rot="1" noChangeArrowheads="1"/>
          </p:cNvSpPr>
          <p:nvPr>
            <p:ph type="title" idx="4294967295"/>
          </p:nvPr>
        </p:nvSpPr>
        <p:spPr bwMode="auto">
          <a:xfrm>
            <a:off x="2699792" y="322486"/>
            <a:ext cx="4749800" cy="730250"/>
          </a:xfrm>
          <a:prstGeom prst="rect">
            <a:avLst/>
          </a:prstGeom>
          <a:solidFill>
            <a:schemeClr val="bg1"/>
          </a:solidFill>
          <a:ln>
            <a:solidFill>
              <a:schemeClr val="bg1"/>
            </a:solidFill>
            <a:miter lim="800000"/>
          </a:ln>
        </p:spPr>
        <p:txBody>
          <a:bodyPr/>
          <a:lstStyle/>
          <a:p>
            <a:pPr algn="l" eaLnBrk="1" hangingPunct="1">
              <a:buClrTx/>
              <a:buSzTx/>
              <a:buFontTx/>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反偏下PN结的击穿</a:t>
            </a:r>
          </a:p>
        </p:txBody>
      </p:sp>
      <p:sp>
        <p:nvSpPr>
          <p:cNvPr id="59396" name="Rectangle 3"/>
          <p:cNvSpPr>
            <a:spLocks noGrp="1" noRot="1" noChangeArrowheads="1"/>
          </p:cNvSpPr>
          <p:nvPr>
            <p:ph type="body" sz="half" idx="4294967295"/>
          </p:nvPr>
        </p:nvSpPr>
        <p:spPr bwMode="auto">
          <a:xfrm>
            <a:off x="517816" y="3212976"/>
            <a:ext cx="8198048" cy="2963391"/>
          </a:xfrm>
          <a:prstGeom prst="rect">
            <a:avLst/>
          </a:prstGeom>
          <a:noFill/>
        </p:spPr>
        <p:txBody>
          <a:bodyPr/>
          <a:lstStyle/>
          <a:p>
            <a:pPr eaLnBrk="1" hangingPunct="1"/>
            <a:r>
              <a:rPr lang="zh-CN" altLang="en-US" sz="2200" b="1" dirty="0">
                <a:solidFill>
                  <a:srgbClr val="663300"/>
                </a:solidFill>
                <a:latin typeface="微软雅黑" panose="020B0503020204020204" pitchFamily="34" charset="-122"/>
                <a:ea typeface="微软雅黑" panose="020B0503020204020204" pitchFamily="34" charset="-122"/>
              </a:rPr>
              <a:t>击穿电压</a:t>
            </a:r>
          </a:p>
          <a:p>
            <a:pPr lvl="1" eaLnBrk="1" hangingPunct="1"/>
            <a:r>
              <a:rPr lang="zh-CN" altLang="en-US" sz="2200" b="1" dirty="0">
                <a:latin typeface="微软雅黑" panose="020B0503020204020204" pitchFamily="34" charset="-122"/>
                <a:ea typeface="微软雅黑" panose="020B0503020204020204" pitchFamily="34" charset="-122"/>
              </a:rPr>
              <a:t>电压不能无限制增加，在特定电压下，电流会快速增加</a:t>
            </a:r>
          </a:p>
          <a:p>
            <a:pPr eaLnBrk="1" hangingPunct="1"/>
            <a:r>
              <a:rPr lang="zh-CN" altLang="en-US" sz="2200" b="1" dirty="0">
                <a:solidFill>
                  <a:srgbClr val="663300"/>
                </a:solidFill>
                <a:latin typeface="微软雅黑" panose="020B0503020204020204" pitchFamily="34" charset="-122"/>
                <a:ea typeface="微软雅黑" panose="020B0503020204020204" pitchFamily="34" charset="-122"/>
              </a:rPr>
              <a:t>击穿机理</a:t>
            </a:r>
          </a:p>
          <a:p>
            <a:pPr lvl="1" eaLnBrk="1" hangingPunct="1"/>
            <a:r>
              <a:rPr lang="zh-CN" altLang="en-US" sz="2200" b="1">
                <a:latin typeface="微软雅黑" panose="020B0503020204020204" pitchFamily="34" charset="-122"/>
                <a:ea typeface="微软雅黑" panose="020B0503020204020204" pitchFamily="34" charset="-122"/>
              </a:rPr>
              <a:t>齐纳击穿： </a:t>
            </a:r>
            <a:r>
              <a:rPr lang="zh-CN" altLang="en-US" sz="2200" b="1" dirty="0">
                <a:latin typeface="微软雅黑" panose="020B0503020204020204" pitchFamily="34" charset="-122"/>
                <a:ea typeface="微软雅黑" panose="020B0503020204020204" pitchFamily="34" charset="-122"/>
              </a:rPr>
              <a:t>重掺杂的</a:t>
            </a:r>
            <a:r>
              <a:rPr lang="en-US" altLang="zh-CN" sz="2200" b="1" dirty="0">
                <a:latin typeface="微软雅黑" panose="020B0503020204020204" pitchFamily="34" charset="-122"/>
                <a:ea typeface="微软雅黑" panose="020B0503020204020204" pitchFamily="34" charset="-122"/>
                <a:cs typeface="Times New Roman" panose="02020603050405020304" pitchFamily="18" charset="0"/>
              </a:rPr>
              <a:t>PN</a:t>
            </a:r>
            <a:r>
              <a:rPr lang="zh-CN" altLang="en-US" sz="2200" b="1" dirty="0">
                <a:latin typeface="微软雅黑" panose="020B0503020204020204" pitchFamily="34" charset="-122"/>
                <a:ea typeface="微软雅黑" panose="020B0503020204020204" pitchFamily="34" charset="-122"/>
              </a:rPr>
              <a:t>结发生隧穿，价带电子跃迁到导带</a:t>
            </a:r>
          </a:p>
          <a:p>
            <a:pPr lvl="1" eaLnBrk="1" hangingPunct="1"/>
            <a:r>
              <a:rPr lang="zh-CN" altLang="en-US" sz="2200" b="1" dirty="0">
                <a:latin typeface="微软雅黑" panose="020B0503020204020204" pitchFamily="34" charset="-122"/>
                <a:ea typeface="微软雅黑" panose="020B0503020204020204" pitchFamily="34" charset="-122"/>
              </a:rPr>
              <a:t>雪崩击穿：空间电荷区电子能量过大，与耗尽区原子碰撞产</a:t>
            </a:r>
            <a:endParaRPr lang="en-US" altLang="zh-CN" sz="2200" b="1" dirty="0">
              <a:latin typeface="微软雅黑" panose="020B0503020204020204" pitchFamily="34" charset="-122"/>
              <a:ea typeface="微软雅黑" panose="020B0503020204020204" pitchFamily="34" charset="-122"/>
            </a:endParaRPr>
          </a:p>
          <a:p>
            <a:pPr marL="457200" lvl="1" indent="0" eaLnBrk="1" hangingPunct="1">
              <a:spcBef>
                <a:spcPts val="0"/>
              </a:spcBef>
              <a:buNone/>
            </a:pPr>
            <a:r>
              <a:rPr lang="zh-CN" altLang="en-US" sz="2200" b="1" dirty="0">
                <a:latin typeface="微软雅黑" panose="020B0503020204020204" pitchFamily="34" charset="-122"/>
                <a:ea typeface="微软雅黑" panose="020B0503020204020204" pitchFamily="34" charset="-122"/>
              </a:rPr>
              <a:t>                    生新的电子空穴对</a:t>
            </a:r>
            <a:endParaRPr lang="en-US" altLang="zh-CN" sz="2200" b="1" dirty="0">
              <a:latin typeface="微软雅黑" panose="020B0503020204020204" pitchFamily="34" charset="-122"/>
              <a:ea typeface="微软雅黑" panose="020B0503020204020204" pitchFamily="34" charset="-122"/>
            </a:endParaRPr>
          </a:p>
          <a:p>
            <a:pPr lvl="1" eaLnBrk="1" hangingPunct="1"/>
            <a:r>
              <a:rPr lang="zh-CN" altLang="en-US" sz="2200" b="1" dirty="0">
                <a:latin typeface="微软雅黑" panose="020B0503020204020204" pitchFamily="34" charset="-122"/>
                <a:ea typeface="微软雅黑" panose="020B0503020204020204" pitchFamily="34" charset="-122"/>
              </a:rPr>
              <a:t>热电击穿：结区热积累</a:t>
            </a:r>
          </a:p>
        </p:txBody>
      </p:sp>
      <p:pic>
        <p:nvPicPr>
          <p:cNvPr id="5" name="图片 4" descr="反向击穿.gif"/>
          <p:cNvPicPr>
            <a:picLocks noChangeAspect="1"/>
          </p:cNvPicPr>
          <p:nvPr/>
        </p:nvPicPr>
        <p:blipFill>
          <a:blip r:embed="rId3"/>
          <a:stretch>
            <a:fillRect/>
          </a:stretch>
        </p:blipFill>
        <p:spPr>
          <a:xfrm>
            <a:off x="3559038" y="1412776"/>
            <a:ext cx="5156826" cy="2080825"/>
          </a:xfrm>
          <a:prstGeom prst="rect">
            <a:avLst/>
          </a:prstGeom>
        </p:spPr>
      </p:pic>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41</a:t>
            </a:fld>
            <a:endParaRPr lang="zh-CN" altLang="en-US"/>
          </a:p>
        </p:txBody>
      </p:sp>
      <p:sp>
        <p:nvSpPr>
          <p:cNvPr id="8" name="Rectangle 37"/>
          <p:cNvSpPr>
            <a:spLocks noChangeArrowheads="1"/>
          </p:cNvSpPr>
          <p:nvPr/>
        </p:nvSpPr>
        <p:spPr bwMode="auto">
          <a:xfrm flipV="1">
            <a:off x="129381"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55776" y="3429000"/>
            <a:ext cx="2952328" cy="50405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99" name="Rectangle 3"/>
          <p:cNvSpPr>
            <a:spLocks noChangeArrowheads="1"/>
          </p:cNvSpPr>
          <p:nvPr/>
        </p:nvSpPr>
        <p:spPr bwMode="auto">
          <a:xfrm>
            <a:off x="2314202" y="1412776"/>
            <a:ext cx="5400600" cy="363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47650" eaLnBrk="0" hangingPunct="0">
              <a:defRPr sz="2800" b="1">
                <a:solidFill>
                  <a:schemeClr val="tx2"/>
                </a:solidFill>
                <a:latin typeface="Times New Roman" panose="02020603050405020304" pitchFamily="18" charset="0"/>
                <a:ea typeface="楷体_GB2312" pitchFamily="49" charset="-122"/>
              </a:defRPr>
            </a:lvl1pPr>
            <a:lvl2pPr marL="742950" indent="-285750" eaLnBrk="0" hangingPunct="0">
              <a:defRPr sz="2800" b="1">
                <a:solidFill>
                  <a:schemeClr val="tx2"/>
                </a:solidFill>
                <a:latin typeface="Times New Roman" panose="02020603050405020304" pitchFamily="18" charset="0"/>
                <a:ea typeface="楷体_GB2312" pitchFamily="49" charset="-122"/>
              </a:defRPr>
            </a:lvl2pPr>
            <a:lvl3pPr marL="1143000" indent="-228600" eaLnBrk="0" hangingPunct="0">
              <a:defRPr sz="2800" b="1">
                <a:solidFill>
                  <a:schemeClr val="tx2"/>
                </a:solidFill>
                <a:latin typeface="Times New Roman" panose="02020603050405020304" pitchFamily="18" charset="0"/>
                <a:ea typeface="楷体_GB2312" pitchFamily="49" charset="-122"/>
              </a:defRPr>
            </a:lvl3pPr>
            <a:lvl4pPr marL="1600200" indent="-228600" eaLnBrk="0" hangingPunct="0">
              <a:defRPr sz="2800" b="1">
                <a:solidFill>
                  <a:schemeClr val="tx2"/>
                </a:solidFill>
                <a:latin typeface="Times New Roman" panose="02020603050405020304" pitchFamily="18" charset="0"/>
                <a:ea typeface="楷体_GB2312" pitchFamily="49" charset="-122"/>
              </a:defRPr>
            </a:lvl4pPr>
            <a:lvl5pPr marL="2057400" indent="-228600" eaLnBrk="0" hangingPunct="0">
              <a:defRPr sz="2800" b="1">
                <a:solidFill>
                  <a:schemeClr val="tx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9pPr>
          </a:lstStyle>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5.1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功函数与接触电势</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5.2	PN</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结</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5.2.1  PN</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结的形成</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5.2.2  PN</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结的单向导电特性</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5.3   </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异质结</a:t>
            </a:r>
            <a:endPar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5.4   </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金属</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半导体结</a:t>
            </a:r>
            <a:endPar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l" defTabSz="914400" rtl="0" eaLnBrk="1" fontAlgn="base" latinLnBrk="0" hangingPunct="1">
              <a:lnSpc>
                <a:spcPct val="12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5.5   </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金属</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绝缘体</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半导体系统</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
        <p:nvSpPr>
          <p:cNvPr id="8" name="Rectangle 2"/>
          <p:cNvSpPr>
            <a:spLocks noRot="1" noChangeArrowheads="1"/>
          </p:cNvSpPr>
          <p:nvPr/>
        </p:nvSpPr>
        <p:spPr bwMode="auto">
          <a:xfrm>
            <a:off x="1810927" y="86531"/>
            <a:ext cx="6407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2"/>
                </a:solidFill>
                <a:latin typeface="Times New Roman" panose="02020603050405020304" pitchFamily="18" charset="0"/>
                <a:ea typeface="楷体_GB2312" pitchFamily="49" charset="-122"/>
              </a:defRPr>
            </a:lvl1pPr>
            <a:lvl2pPr marL="742950" indent="-285750" eaLnBrk="0" hangingPunct="0">
              <a:defRPr sz="2800" b="1">
                <a:solidFill>
                  <a:schemeClr val="tx2"/>
                </a:solidFill>
                <a:latin typeface="Times New Roman" panose="02020603050405020304" pitchFamily="18" charset="0"/>
                <a:ea typeface="楷体_GB2312" pitchFamily="49" charset="-122"/>
              </a:defRPr>
            </a:lvl2pPr>
            <a:lvl3pPr marL="1143000" indent="-228600" eaLnBrk="0" hangingPunct="0">
              <a:defRPr sz="2800" b="1">
                <a:solidFill>
                  <a:schemeClr val="tx2"/>
                </a:solidFill>
                <a:latin typeface="Times New Roman" panose="02020603050405020304" pitchFamily="18" charset="0"/>
                <a:ea typeface="楷体_GB2312" pitchFamily="49" charset="-122"/>
              </a:defRPr>
            </a:lvl3pPr>
            <a:lvl4pPr marL="1600200" indent="-228600" eaLnBrk="0" hangingPunct="0">
              <a:defRPr sz="2800" b="1">
                <a:solidFill>
                  <a:schemeClr val="tx2"/>
                </a:solidFill>
                <a:latin typeface="Times New Roman" panose="02020603050405020304" pitchFamily="18" charset="0"/>
                <a:ea typeface="楷体_GB2312" pitchFamily="49" charset="-122"/>
              </a:defRPr>
            </a:lvl4pPr>
            <a:lvl5pPr marL="2057400" indent="-228600" eaLnBrk="0" hangingPunct="0">
              <a:defRPr sz="2800" b="1">
                <a:solidFill>
                  <a:schemeClr val="tx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第五章 固体间接触的电特性</a:t>
            </a:r>
          </a:p>
        </p:txBody>
      </p:sp>
      <p:sp>
        <p:nvSpPr>
          <p:cNvPr id="9" name="Rectangle 37"/>
          <p:cNvSpPr>
            <a:spLocks noChangeArrowheads="1"/>
          </p:cNvSpPr>
          <p:nvPr/>
        </p:nvSpPr>
        <p:spPr bwMode="auto">
          <a:xfrm flipV="1">
            <a:off x="106363"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52306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Rot="1" noChangeArrowheads="1"/>
          </p:cNvSpPr>
          <p:nvPr>
            <p:ph type="title" idx="4294967295"/>
          </p:nvPr>
        </p:nvSpPr>
        <p:spPr bwMode="auto">
          <a:xfrm>
            <a:off x="3131840" y="53975"/>
            <a:ext cx="38989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buClrTx/>
              <a:buSzTx/>
              <a:buFontTx/>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半导体异质结</a:t>
            </a:r>
          </a:p>
        </p:txBody>
      </p:sp>
      <p:sp>
        <p:nvSpPr>
          <p:cNvPr id="164868" name="Rectangle 3"/>
          <p:cNvSpPr>
            <a:spLocks noGrp="1" noRot="1" noChangeArrowheads="1"/>
          </p:cNvSpPr>
          <p:nvPr>
            <p:ph type="body" idx="4294967295"/>
          </p:nvPr>
        </p:nvSpPr>
        <p:spPr bwMode="auto">
          <a:xfrm>
            <a:off x="251520" y="2773093"/>
            <a:ext cx="8229600" cy="1655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zh-CN" altLang="en-US" sz="2600" b="1" dirty="0">
                <a:solidFill>
                  <a:srgbClr val="663300"/>
                </a:solidFill>
                <a:latin typeface="微软雅黑" panose="020B0503020204020204" pitchFamily="34" charset="-122"/>
                <a:ea typeface="微软雅黑" panose="020B0503020204020204" pitchFamily="34" charset="-122"/>
              </a:rPr>
              <a:t>    与半导体同质结的区别：</a:t>
            </a:r>
          </a:p>
          <a:p>
            <a:pPr lvl="1" eaLnBrk="1" hangingPunct="1"/>
            <a:r>
              <a:rPr lang="zh-CN" altLang="en-US" sz="2600" b="1" dirty="0">
                <a:solidFill>
                  <a:srgbClr val="FF0000"/>
                </a:solidFill>
                <a:latin typeface="微软雅黑" panose="020B0503020204020204" pitchFamily="34" charset="-122"/>
                <a:ea typeface="微软雅黑" panose="020B0503020204020204" pitchFamily="34" charset="-122"/>
              </a:rPr>
              <a:t> 同质结</a:t>
            </a:r>
            <a:r>
              <a:rPr lang="zh-CN" altLang="en-US" sz="2600" b="1" dirty="0">
                <a:latin typeface="微软雅黑" panose="020B0503020204020204" pitchFamily="34" charset="-122"/>
                <a:ea typeface="微软雅黑" panose="020B0503020204020204" pitchFamily="34" charset="-122"/>
              </a:rPr>
              <a:t>由同种半导体材料构成</a:t>
            </a:r>
          </a:p>
          <a:p>
            <a:pPr lvl="1" eaLnBrk="1" hangingPunct="1"/>
            <a:r>
              <a:rPr lang="zh-CN" altLang="en-US" sz="2600" b="1" dirty="0">
                <a:solidFill>
                  <a:srgbClr val="FF0000"/>
                </a:solidFill>
                <a:latin typeface="微软雅黑" panose="020B0503020204020204" pitchFamily="34" charset="-122"/>
                <a:ea typeface="微软雅黑" panose="020B0503020204020204" pitchFamily="34" charset="-122"/>
              </a:rPr>
              <a:t> 异质结</a:t>
            </a:r>
            <a:r>
              <a:rPr lang="zh-CN" altLang="en-US" sz="2600" b="1" dirty="0">
                <a:latin typeface="微软雅黑" panose="020B0503020204020204" pitchFamily="34" charset="-122"/>
                <a:ea typeface="微软雅黑" panose="020B0503020204020204" pitchFamily="34" charset="-122"/>
              </a:rPr>
              <a:t>由两种带隙宽度不同的材料组成</a:t>
            </a:r>
          </a:p>
        </p:txBody>
      </p:sp>
      <p:sp>
        <p:nvSpPr>
          <p:cNvPr id="61445" name="Text Box 5"/>
          <p:cNvSpPr txBox="1">
            <a:spLocks noChangeArrowheads="1"/>
          </p:cNvSpPr>
          <p:nvPr/>
        </p:nvSpPr>
        <p:spPr bwMode="auto">
          <a:xfrm>
            <a:off x="611560" y="965200"/>
            <a:ext cx="8388350" cy="171739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lnSpc>
                <a:spcPct val="110000"/>
              </a:lnSpc>
            </a:pPr>
            <a:r>
              <a:rPr kumimoji="1" lang="zh-CN" altLang="en-US" sz="2400" dirty="0">
                <a:solidFill>
                  <a:schemeClr val="tx1"/>
                </a:solidFill>
                <a:ea typeface="微软雅黑" panose="020B0503020204020204" pitchFamily="34" charset="-122"/>
              </a:rPr>
              <a:t>     将两种不同的半导体材料所组成的界面区称为</a:t>
            </a:r>
            <a:r>
              <a:rPr kumimoji="1" lang="zh-CN" altLang="en-US" sz="2400" dirty="0">
                <a:solidFill>
                  <a:srgbClr val="C00000"/>
                </a:solidFill>
                <a:ea typeface="微软雅黑" panose="020B0503020204020204" pitchFamily="34" charset="-122"/>
              </a:rPr>
              <a:t>异质结</a:t>
            </a:r>
            <a:endParaRPr kumimoji="1" lang="en-US" altLang="zh-CN" sz="2400" dirty="0">
              <a:solidFill>
                <a:srgbClr val="C00000"/>
              </a:solidFill>
              <a:ea typeface="微软雅黑" panose="020B0503020204020204" pitchFamily="34" charset="-122"/>
            </a:endParaRPr>
          </a:p>
          <a:p>
            <a:pPr eaLnBrk="1" hangingPunct="1">
              <a:lnSpc>
                <a:spcPct val="110000"/>
              </a:lnSpc>
            </a:pPr>
            <a:r>
              <a:rPr kumimoji="1" lang="zh-CN" altLang="en-US" sz="2400" dirty="0">
                <a:solidFill>
                  <a:schemeClr val="tx1"/>
                </a:solidFill>
                <a:ea typeface="微软雅黑" panose="020B0503020204020204" pitchFamily="34" charset="-122"/>
              </a:rPr>
              <a:t>如：在</a:t>
            </a:r>
            <a:r>
              <a:rPr kumimoji="1" lang="en-US" altLang="zh-CN" sz="2400" i="1" dirty="0">
                <a:solidFill>
                  <a:schemeClr val="tx1"/>
                </a:solidFill>
                <a:ea typeface="微软雅黑" panose="020B0503020204020204" pitchFamily="34" charset="-122"/>
              </a:rPr>
              <a:t>GaAs</a:t>
            </a:r>
            <a:r>
              <a:rPr kumimoji="1" lang="zh-CN" altLang="en-US" sz="2400" dirty="0">
                <a:solidFill>
                  <a:schemeClr val="tx1"/>
                </a:solidFill>
                <a:ea typeface="微软雅黑" panose="020B0503020204020204" pitchFamily="34" charset="-122"/>
              </a:rPr>
              <a:t>衬底上外延生长合金半导体</a:t>
            </a:r>
            <a:r>
              <a:rPr kumimoji="1" lang="en-US" altLang="zh-CN" sz="2400" i="1" dirty="0">
                <a:solidFill>
                  <a:schemeClr val="tx1"/>
                </a:solidFill>
                <a:ea typeface="微软雅黑" panose="020B0503020204020204" pitchFamily="34" charset="-122"/>
              </a:rPr>
              <a:t>Al</a:t>
            </a:r>
            <a:r>
              <a:rPr kumimoji="1" lang="en-US" altLang="zh-CN" sz="2400" i="1" baseline="-25000" dirty="0">
                <a:solidFill>
                  <a:schemeClr val="tx1"/>
                </a:solidFill>
                <a:ea typeface="微软雅黑" panose="020B0503020204020204" pitchFamily="34" charset="-122"/>
              </a:rPr>
              <a:t>x</a:t>
            </a:r>
            <a:r>
              <a:rPr kumimoji="1" lang="en-US" altLang="zh-CN" sz="2400" i="1" dirty="0">
                <a:solidFill>
                  <a:schemeClr val="tx1"/>
                </a:solidFill>
                <a:ea typeface="微软雅黑" panose="020B0503020204020204" pitchFamily="34" charset="-122"/>
              </a:rPr>
              <a:t>Ga</a:t>
            </a:r>
            <a:r>
              <a:rPr kumimoji="1" lang="en-US" altLang="zh-CN" sz="2400" i="1" baseline="-25000" dirty="0">
                <a:solidFill>
                  <a:schemeClr val="tx1"/>
                </a:solidFill>
                <a:ea typeface="微软雅黑" panose="020B0503020204020204" pitchFamily="34" charset="-122"/>
              </a:rPr>
              <a:t>1-x</a:t>
            </a:r>
            <a:r>
              <a:rPr kumimoji="1" lang="en-US" altLang="zh-CN" sz="2400" i="1" dirty="0">
                <a:solidFill>
                  <a:schemeClr val="tx1"/>
                </a:solidFill>
                <a:ea typeface="微软雅黑" panose="020B0503020204020204" pitchFamily="34" charset="-122"/>
              </a:rPr>
              <a:t>As</a:t>
            </a:r>
            <a:r>
              <a:rPr kumimoji="1" lang="zh-CN" altLang="en-US" sz="2400" dirty="0">
                <a:solidFill>
                  <a:schemeClr val="tx1"/>
                </a:solidFill>
                <a:ea typeface="微软雅黑" panose="020B0503020204020204" pitchFamily="34" charset="-122"/>
              </a:rPr>
              <a:t>，在其界面上就构成异质结。异质结具有许多普通</a:t>
            </a:r>
            <a:r>
              <a:rPr kumimoji="1" lang="en-US" altLang="zh-CN" sz="2400" dirty="0">
                <a:solidFill>
                  <a:schemeClr val="tx1"/>
                </a:solidFill>
                <a:ea typeface="微软雅黑" panose="020B0503020204020204" pitchFamily="34" charset="-122"/>
              </a:rPr>
              <a:t>PN</a:t>
            </a:r>
            <a:r>
              <a:rPr kumimoji="1" lang="zh-CN" altLang="en-US" sz="2400" dirty="0">
                <a:solidFill>
                  <a:schemeClr val="tx1"/>
                </a:solidFill>
                <a:ea typeface="微软雅黑" panose="020B0503020204020204" pitchFamily="34" charset="-122"/>
              </a:rPr>
              <a:t>结所没有的特性，常被用来改良半导体器件的性能。</a:t>
            </a:r>
            <a:endParaRPr kumimoji="1" lang="zh-CN" altLang="en-US" sz="2400" i="1" dirty="0">
              <a:solidFill>
                <a:schemeClr val="tx1"/>
              </a:solidFill>
              <a:ea typeface="微软雅黑" panose="020B0503020204020204" pitchFamily="34" charset="-122"/>
            </a:endParaRPr>
          </a:p>
        </p:txBody>
      </p:sp>
      <p:sp>
        <p:nvSpPr>
          <p:cNvPr id="164870" name="Rectangle 3"/>
          <p:cNvSpPr>
            <a:spLocks noRot="1" noChangeArrowheads="1"/>
          </p:cNvSpPr>
          <p:nvPr/>
        </p:nvSpPr>
        <p:spPr bwMode="auto">
          <a:xfrm>
            <a:off x="696768" y="4300537"/>
            <a:ext cx="6923232" cy="18716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indent="0" eaLnBrk="1" hangingPunct="1"/>
            <a:r>
              <a:rPr lang="zh-CN" altLang="en-US" sz="2600" dirty="0">
                <a:solidFill>
                  <a:srgbClr val="663300"/>
                </a:solidFill>
                <a:ea typeface="微软雅黑" panose="020B0503020204020204" pitchFamily="34" charset="-122"/>
              </a:rPr>
              <a:t>异质结的分类：</a:t>
            </a:r>
          </a:p>
          <a:p>
            <a:pPr lvl="1" eaLnBrk="1" hangingPunct="1">
              <a:buFontTx/>
              <a:buChar char="–"/>
            </a:pPr>
            <a:r>
              <a:rPr lang="zh-CN" altLang="en-US" sz="2600" dirty="0">
                <a:solidFill>
                  <a:schemeClr val="tx1"/>
                </a:solidFill>
                <a:ea typeface="微软雅黑" panose="020B0503020204020204" pitchFamily="34" charset="-122"/>
              </a:rPr>
              <a:t>同型异质结：</a:t>
            </a:r>
            <a:r>
              <a:rPr lang="en-US" altLang="zh-CN" sz="2600" dirty="0" err="1">
                <a:solidFill>
                  <a:schemeClr val="tx1"/>
                </a:solidFill>
                <a:ea typeface="微软雅黑" panose="020B0503020204020204" pitchFamily="34" charset="-122"/>
              </a:rPr>
              <a:t>nN</a:t>
            </a:r>
            <a:r>
              <a:rPr lang="zh-CN" altLang="en-US" sz="2600" dirty="0">
                <a:solidFill>
                  <a:schemeClr val="tx1"/>
                </a:solidFill>
                <a:ea typeface="微软雅黑" panose="020B0503020204020204" pitchFamily="34" charset="-122"/>
              </a:rPr>
              <a:t>型，</a:t>
            </a:r>
            <a:r>
              <a:rPr lang="en-US" altLang="zh-CN" sz="2600" dirty="0" err="1">
                <a:solidFill>
                  <a:schemeClr val="tx1"/>
                </a:solidFill>
                <a:ea typeface="微软雅黑" panose="020B0503020204020204" pitchFamily="34" charset="-122"/>
              </a:rPr>
              <a:t>pP</a:t>
            </a:r>
            <a:r>
              <a:rPr lang="zh-CN" altLang="en-US" sz="2600" dirty="0">
                <a:solidFill>
                  <a:schemeClr val="tx1"/>
                </a:solidFill>
                <a:ea typeface="微软雅黑" panose="020B0503020204020204" pitchFamily="34" charset="-122"/>
              </a:rPr>
              <a:t>型</a:t>
            </a:r>
          </a:p>
          <a:p>
            <a:pPr lvl="1" eaLnBrk="1" hangingPunct="1"/>
            <a:r>
              <a:rPr lang="zh-CN" altLang="en-US" sz="2600" dirty="0">
                <a:solidFill>
                  <a:schemeClr val="tx1"/>
                </a:solidFill>
                <a:ea typeface="微软雅黑" panose="020B0503020204020204" pitchFamily="34" charset="-122"/>
              </a:rPr>
              <a:t>      大写字母表示材料带隙更宽的材料</a:t>
            </a:r>
          </a:p>
          <a:p>
            <a:pPr lvl="1" eaLnBrk="1" hangingPunct="1">
              <a:spcBef>
                <a:spcPts val="600"/>
              </a:spcBef>
              <a:buFontTx/>
              <a:buChar char="–"/>
            </a:pPr>
            <a:r>
              <a:rPr lang="zh-CN" altLang="en-US" sz="2600" dirty="0">
                <a:solidFill>
                  <a:schemeClr val="tx1"/>
                </a:solidFill>
                <a:ea typeface="微软雅黑" panose="020B0503020204020204" pitchFamily="34" charset="-122"/>
              </a:rPr>
              <a:t>异型异质结：</a:t>
            </a:r>
            <a:r>
              <a:rPr lang="en-US" altLang="zh-CN" sz="2600" dirty="0" err="1">
                <a:solidFill>
                  <a:schemeClr val="tx1"/>
                </a:solidFill>
                <a:ea typeface="微软雅黑" panose="020B0503020204020204" pitchFamily="34" charset="-122"/>
              </a:rPr>
              <a:t>Pn</a:t>
            </a:r>
            <a:r>
              <a:rPr lang="zh-CN" altLang="en-US" sz="2600" dirty="0">
                <a:solidFill>
                  <a:schemeClr val="tx1"/>
                </a:solidFill>
                <a:ea typeface="微软雅黑" panose="020B0503020204020204" pitchFamily="34" charset="-122"/>
              </a:rPr>
              <a:t>型，</a:t>
            </a:r>
            <a:r>
              <a:rPr lang="en-US" altLang="zh-CN" sz="2600" dirty="0" err="1">
                <a:solidFill>
                  <a:schemeClr val="tx1"/>
                </a:solidFill>
                <a:ea typeface="微软雅黑" panose="020B0503020204020204" pitchFamily="34" charset="-122"/>
              </a:rPr>
              <a:t>pN</a:t>
            </a:r>
            <a:r>
              <a:rPr lang="zh-CN" altLang="en-US" sz="2600" dirty="0">
                <a:solidFill>
                  <a:schemeClr val="tx1"/>
                </a:solidFill>
                <a:ea typeface="微软雅黑" panose="020B0503020204020204" pitchFamily="34" charset="-122"/>
              </a:rPr>
              <a:t>型</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43</a:t>
            </a:fld>
            <a:endParaRPr lang="zh-CN" altLang="en-US"/>
          </a:p>
        </p:txBody>
      </p:sp>
      <p:sp>
        <p:nvSpPr>
          <p:cNvPr id="10" name="Rectangle 37"/>
          <p:cNvSpPr>
            <a:spLocks noChangeArrowheads="1"/>
          </p:cNvSpPr>
          <p:nvPr/>
        </p:nvSpPr>
        <p:spPr bwMode="auto">
          <a:xfrm flipV="1">
            <a:off x="140494" y="88745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4868">
                                            <p:txEl>
                                              <p:pRg st="0" end="0"/>
                                            </p:txEl>
                                          </p:spTgt>
                                        </p:tgtEl>
                                        <p:attrNameLst>
                                          <p:attrName>style.visibility</p:attrName>
                                        </p:attrNameLst>
                                      </p:cBhvr>
                                      <p:to>
                                        <p:strVal val="visible"/>
                                      </p:to>
                                    </p:set>
                                    <p:animEffect transition="in" filter="dissolve">
                                      <p:cBhvr>
                                        <p:cTn id="7" dur="500"/>
                                        <p:tgtEl>
                                          <p:spTgt spid="16486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4868">
                                            <p:txEl>
                                              <p:pRg st="1" end="1"/>
                                            </p:txEl>
                                          </p:spTgt>
                                        </p:tgtEl>
                                        <p:attrNameLst>
                                          <p:attrName>style.visibility</p:attrName>
                                        </p:attrNameLst>
                                      </p:cBhvr>
                                      <p:to>
                                        <p:strVal val="visible"/>
                                      </p:to>
                                    </p:set>
                                    <p:animEffect transition="in" filter="dissolve">
                                      <p:cBhvr>
                                        <p:cTn id="10" dur="500"/>
                                        <p:tgtEl>
                                          <p:spTgt spid="164868">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4868">
                                            <p:txEl>
                                              <p:pRg st="2" end="2"/>
                                            </p:txEl>
                                          </p:spTgt>
                                        </p:tgtEl>
                                        <p:attrNameLst>
                                          <p:attrName>style.visibility</p:attrName>
                                        </p:attrNameLst>
                                      </p:cBhvr>
                                      <p:to>
                                        <p:strVal val="visible"/>
                                      </p:to>
                                    </p:set>
                                    <p:animEffect transition="in" filter="dissolve">
                                      <p:cBhvr>
                                        <p:cTn id="13" dur="500"/>
                                        <p:tgtEl>
                                          <p:spTgt spid="16486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4870"/>
                                        </p:tgtEl>
                                        <p:attrNameLst>
                                          <p:attrName>style.visibility</p:attrName>
                                        </p:attrNameLst>
                                      </p:cBhvr>
                                      <p:to>
                                        <p:strVal val="visible"/>
                                      </p:to>
                                    </p:set>
                                    <p:anim calcmode="lin" valueType="num">
                                      <p:cBhvr additive="base">
                                        <p:cTn id="18" dur="500" fill="hold"/>
                                        <p:tgtEl>
                                          <p:spTgt spid="164870"/>
                                        </p:tgtEl>
                                        <p:attrNameLst>
                                          <p:attrName>ppt_x</p:attrName>
                                        </p:attrNameLst>
                                      </p:cBhvr>
                                      <p:tavLst>
                                        <p:tav tm="0">
                                          <p:val>
                                            <p:strVal val="#ppt_x"/>
                                          </p:val>
                                        </p:tav>
                                        <p:tav tm="100000">
                                          <p:val>
                                            <p:strVal val="#ppt_x"/>
                                          </p:val>
                                        </p:tav>
                                      </p:tavLst>
                                    </p:anim>
                                    <p:anim calcmode="lin" valueType="num">
                                      <p:cBhvr additive="base">
                                        <p:cTn id="19" dur="500" fill="hold"/>
                                        <p:tgtEl>
                                          <p:spTgt spid="1648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build="p"/>
      <p:bldP spid="16487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Rot="1" noChangeArrowheads="1"/>
          </p:cNvSpPr>
          <p:nvPr/>
        </p:nvSpPr>
        <p:spPr bwMode="auto">
          <a:xfrm>
            <a:off x="2126298" y="96838"/>
            <a:ext cx="5974715"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3600" dirty="0">
                <a:solidFill>
                  <a:srgbClr val="660066"/>
                </a:solidFill>
                <a:effectLst>
                  <a:outerShdw blurRad="38100" dist="38100" dir="2700000" algn="tl">
                    <a:srgbClr val="C0C0C0"/>
                  </a:outerShdw>
                </a:effectLst>
                <a:ea typeface="微软雅黑" pitchFamily="34" charset="-122"/>
              </a:rPr>
              <a:t>两种半导体材料的能带图</a:t>
            </a:r>
          </a:p>
        </p:txBody>
      </p:sp>
      <p:grpSp>
        <p:nvGrpSpPr>
          <p:cNvPr id="62467" name="Group 3"/>
          <p:cNvGrpSpPr/>
          <p:nvPr/>
        </p:nvGrpSpPr>
        <p:grpSpPr bwMode="auto">
          <a:xfrm>
            <a:off x="1619672" y="1124744"/>
            <a:ext cx="6308725" cy="3651250"/>
            <a:chOff x="793" y="663"/>
            <a:chExt cx="3974" cy="2300"/>
          </a:xfrm>
        </p:grpSpPr>
        <p:sp>
          <p:nvSpPr>
            <p:cNvPr id="62469" name="Line 4"/>
            <p:cNvSpPr>
              <a:spLocks noChangeShapeType="1"/>
            </p:cNvSpPr>
            <p:nvPr/>
          </p:nvSpPr>
          <p:spPr bwMode="auto">
            <a:xfrm>
              <a:off x="1121" y="785"/>
              <a:ext cx="3207" cy="0"/>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0" name="Line 5"/>
            <p:cNvSpPr>
              <a:spLocks noChangeShapeType="1"/>
            </p:cNvSpPr>
            <p:nvPr/>
          </p:nvSpPr>
          <p:spPr bwMode="auto">
            <a:xfrm>
              <a:off x="1121" y="1862"/>
              <a:ext cx="1069" cy="0"/>
            </a:xfrm>
            <a:prstGeom prst="line">
              <a:avLst/>
            </a:prstGeom>
            <a:noFill/>
            <a:ln w="38100">
              <a:solidFill>
                <a:srgbClr val="99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1" name="Line 6"/>
            <p:cNvSpPr>
              <a:spLocks noChangeShapeType="1"/>
            </p:cNvSpPr>
            <p:nvPr/>
          </p:nvSpPr>
          <p:spPr bwMode="auto">
            <a:xfrm>
              <a:off x="1121" y="2323"/>
              <a:ext cx="1069" cy="0"/>
            </a:xfrm>
            <a:prstGeom prst="line">
              <a:avLst/>
            </a:prstGeom>
            <a:noFill/>
            <a:ln w="28575">
              <a:solidFill>
                <a:srgbClr val="99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2" name="Line 7"/>
            <p:cNvSpPr>
              <a:spLocks noChangeShapeType="1"/>
            </p:cNvSpPr>
            <p:nvPr/>
          </p:nvSpPr>
          <p:spPr bwMode="auto">
            <a:xfrm>
              <a:off x="1121" y="2221"/>
              <a:ext cx="1069"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3" name="Line 8"/>
            <p:cNvSpPr>
              <a:spLocks noChangeShapeType="1"/>
            </p:cNvSpPr>
            <p:nvPr/>
          </p:nvSpPr>
          <p:spPr bwMode="auto">
            <a:xfrm>
              <a:off x="3259" y="1298"/>
              <a:ext cx="1069"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4" name="Line 9"/>
            <p:cNvSpPr>
              <a:spLocks noChangeShapeType="1"/>
            </p:cNvSpPr>
            <p:nvPr/>
          </p:nvSpPr>
          <p:spPr bwMode="auto">
            <a:xfrm>
              <a:off x="3259" y="1451"/>
              <a:ext cx="1069"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5" name="Line 10"/>
            <p:cNvSpPr>
              <a:spLocks noChangeShapeType="1"/>
            </p:cNvSpPr>
            <p:nvPr/>
          </p:nvSpPr>
          <p:spPr bwMode="auto">
            <a:xfrm>
              <a:off x="3259" y="2579"/>
              <a:ext cx="106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6" name="Line 11"/>
            <p:cNvSpPr>
              <a:spLocks noChangeShapeType="1"/>
            </p:cNvSpPr>
            <p:nvPr/>
          </p:nvSpPr>
          <p:spPr bwMode="auto">
            <a:xfrm flipH="1">
              <a:off x="2750" y="1298"/>
              <a:ext cx="611"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7" name="Line 12"/>
            <p:cNvSpPr>
              <a:spLocks noChangeShapeType="1"/>
            </p:cNvSpPr>
            <p:nvPr/>
          </p:nvSpPr>
          <p:spPr bwMode="auto">
            <a:xfrm>
              <a:off x="2088" y="1862"/>
              <a:ext cx="1018"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8" name="Line 13"/>
            <p:cNvSpPr>
              <a:spLocks noChangeShapeType="1"/>
            </p:cNvSpPr>
            <p:nvPr/>
          </p:nvSpPr>
          <p:spPr bwMode="auto">
            <a:xfrm>
              <a:off x="2069" y="2323"/>
              <a:ext cx="1018"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9" name="Line 14"/>
            <p:cNvSpPr>
              <a:spLocks noChangeShapeType="1"/>
            </p:cNvSpPr>
            <p:nvPr/>
          </p:nvSpPr>
          <p:spPr bwMode="auto">
            <a:xfrm flipH="1">
              <a:off x="2699" y="2579"/>
              <a:ext cx="662"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0" name="Line 15"/>
            <p:cNvSpPr>
              <a:spLocks noChangeShapeType="1"/>
            </p:cNvSpPr>
            <p:nvPr/>
          </p:nvSpPr>
          <p:spPr bwMode="auto">
            <a:xfrm>
              <a:off x="3564" y="785"/>
              <a:ext cx="0" cy="513"/>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1" name="Line 16"/>
            <p:cNvSpPr>
              <a:spLocks noChangeShapeType="1"/>
            </p:cNvSpPr>
            <p:nvPr/>
          </p:nvSpPr>
          <p:spPr bwMode="auto">
            <a:xfrm>
              <a:off x="4124" y="785"/>
              <a:ext cx="0" cy="666"/>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2" name="Line 17"/>
            <p:cNvSpPr>
              <a:spLocks noChangeShapeType="1"/>
            </p:cNvSpPr>
            <p:nvPr/>
          </p:nvSpPr>
          <p:spPr bwMode="auto">
            <a:xfrm>
              <a:off x="3412" y="1298"/>
              <a:ext cx="0" cy="460"/>
            </a:xfrm>
            <a:prstGeom prst="line">
              <a:avLst/>
            </a:prstGeom>
            <a:noFill/>
            <a:ln w="19050">
              <a:solidFill>
                <a:schemeClr val="tx1"/>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3" name="Line 18"/>
            <p:cNvSpPr>
              <a:spLocks noChangeShapeType="1"/>
            </p:cNvSpPr>
            <p:nvPr/>
          </p:nvSpPr>
          <p:spPr bwMode="auto">
            <a:xfrm>
              <a:off x="3412" y="2108"/>
              <a:ext cx="0" cy="461"/>
            </a:xfrm>
            <a:prstGeom prst="line">
              <a:avLst/>
            </a:prstGeom>
            <a:noFill/>
            <a:ln w="19050">
              <a:solidFill>
                <a:schemeClr val="tx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4" name="Line 19"/>
            <p:cNvSpPr>
              <a:spLocks noChangeShapeType="1"/>
            </p:cNvSpPr>
            <p:nvPr/>
          </p:nvSpPr>
          <p:spPr bwMode="auto">
            <a:xfrm>
              <a:off x="2864" y="2323"/>
              <a:ext cx="0" cy="256"/>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5" name="Line 20"/>
            <p:cNvSpPr>
              <a:spLocks noChangeShapeType="1"/>
            </p:cNvSpPr>
            <p:nvPr/>
          </p:nvSpPr>
          <p:spPr bwMode="auto">
            <a:xfrm>
              <a:off x="2864" y="1298"/>
              <a:ext cx="0" cy="564"/>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6" name="Line 21"/>
            <p:cNvSpPr>
              <a:spLocks noChangeShapeType="1"/>
            </p:cNvSpPr>
            <p:nvPr/>
          </p:nvSpPr>
          <p:spPr bwMode="auto">
            <a:xfrm>
              <a:off x="1986" y="1862"/>
              <a:ext cx="0" cy="461"/>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7" name="Line 22"/>
            <p:cNvSpPr>
              <a:spLocks noChangeShapeType="1"/>
            </p:cNvSpPr>
            <p:nvPr/>
          </p:nvSpPr>
          <p:spPr bwMode="auto">
            <a:xfrm>
              <a:off x="1732" y="785"/>
              <a:ext cx="0" cy="388"/>
            </a:xfrm>
            <a:prstGeom prst="line">
              <a:avLst/>
            </a:prstGeom>
            <a:noFill/>
            <a:ln w="19050">
              <a:solidFill>
                <a:schemeClr val="tx1"/>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8" name="Line 23"/>
            <p:cNvSpPr>
              <a:spLocks noChangeShapeType="1"/>
            </p:cNvSpPr>
            <p:nvPr/>
          </p:nvSpPr>
          <p:spPr bwMode="auto">
            <a:xfrm>
              <a:off x="1732" y="1512"/>
              <a:ext cx="0" cy="339"/>
            </a:xfrm>
            <a:prstGeom prst="line">
              <a:avLst/>
            </a:prstGeom>
            <a:noFill/>
            <a:ln w="19050">
              <a:solidFill>
                <a:schemeClr val="tx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9" name="Line 24"/>
            <p:cNvSpPr>
              <a:spLocks noChangeShapeType="1"/>
            </p:cNvSpPr>
            <p:nvPr/>
          </p:nvSpPr>
          <p:spPr bwMode="auto">
            <a:xfrm>
              <a:off x="1375" y="785"/>
              <a:ext cx="0" cy="508"/>
            </a:xfrm>
            <a:prstGeom prst="line">
              <a:avLst/>
            </a:prstGeom>
            <a:noFill/>
            <a:ln w="19050">
              <a:solidFill>
                <a:schemeClr val="tx1"/>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90" name="Line 25"/>
            <p:cNvSpPr>
              <a:spLocks noChangeShapeType="1"/>
            </p:cNvSpPr>
            <p:nvPr/>
          </p:nvSpPr>
          <p:spPr bwMode="auto">
            <a:xfrm>
              <a:off x="1375" y="1661"/>
              <a:ext cx="0" cy="556"/>
            </a:xfrm>
            <a:prstGeom prst="line">
              <a:avLst/>
            </a:prstGeom>
            <a:noFill/>
            <a:ln w="19050">
              <a:solidFill>
                <a:schemeClr val="tx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91" name="Text Box 26"/>
            <p:cNvSpPr txBox="1">
              <a:spLocks noChangeArrowheads="1"/>
            </p:cNvSpPr>
            <p:nvPr/>
          </p:nvSpPr>
          <p:spPr bwMode="auto">
            <a:xfrm>
              <a:off x="1254" y="1269"/>
              <a:ext cx="3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sym typeface="Symbol" panose="05050102010706020507" pitchFamily="18" charset="2"/>
                </a:rPr>
                <a:t></a:t>
              </a:r>
              <a:r>
                <a:rPr kumimoji="1" lang="en-US" altLang="zh-CN" sz="2000" baseline="-25000">
                  <a:ea typeface="微软雅黑" panose="020B0503020204020204" pitchFamily="34" charset="-122"/>
                  <a:sym typeface="Symbol" panose="05050102010706020507" pitchFamily="18" charset="2"/>
                </a:rPr>
                <a:t>1</a:t>
              </a:r>
              <a:endParaRPr kumimoji="1" lang="en-US" altLang="zh-CN" sz="2000">
                <a:ea typeface="微软雅黑" panose="020B0503020204020204" pitchFamily="34" charset="-122"/>
              </a:endParaRPr>
            </a:p>
          </p:txBody>
        </p:sp>
        <p:sp>
          <p:nvSpPr>
            <p:cNvPr id="62492" name="Text Box 27"/>
            <p:cNvSpPr txBox="1">
              <a:spLocks noChangeArrowheads="1"/>
            </p:cNvSpPr>
            <p:nvPr/>
          </p:nvSpPr>
          <p:spPr bwMode="auto">
            <a:xfrm>
              <a:off x="1630" y="1144"/>
              <a:ext cx="3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sym typeface="Symbol" panose="05050102010706020507" pitchFamily="18" charset="2"/>
                </a:rPr>
                <a:t></a:t>
              </a:r>
              <a:r>
                <a:rPr kumimoji="1" lang="en-US" altLang="zh-CN" sz="2000" baseline="-25000">
                  <a:ea typeface="微软雅黑" panose="020B0503020204020204" pitchFamily="34" charset="-122"/>
                  <a:sym typeface="Symbol" panose="05050102010706020507" pitchFamily="18" charset="2"/>
                </a:rPr>
                <a:t>1</a:t>
              </a:r>
              <a:endParaRPr kumimoji="1" lang="en-US" altLang="zh-CN" sz="2000">
                <a:ea typeface="微软雅黑" panose="020B0503020204020204" pitchFamily="34" charset="-122"/>
                <a:sym typeface="Symbol" panose="05050102010706020507" pitchFamily="18" charset="2"/>
              </a:endParaRPr>
            </a:p>
          </p:txBody>
        </p:sp>
        <p:sp>
          <p:nvSpPr>
            <p:cNvPr id="62493" name="Text Box 28"/>
            <p:cNvSpPr txBox="1">
              <a:spLocks noChangeArrowheads="1"/>
            </p:cNvSpPr>
            <p:nvPr/>
          </p:nvSpPr>
          <p:spPr bwMode="auto">
            <a:xfrm>
              <a:off x="3564" y="887"/>
              <a:ext cx="3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sym typeface="Symbol" panose="05050102010706020507" pitchFamily="18" charset="2"/>
                </a:rPr>
                <a:t></a:t>
              </a:r>
              <a:r>
                <a:rPr kumimoji="1" lang="en-US" altLang="zh-CN" sz="2000" baseline="-25000">
                  <a:ea typeface="微软雅黑" panose="020B0503020204020204" pitchFamily="34" charset="-122"/>
                  <a:sym typeface="Symbol" panose="05050102010706020507" pitchFamily="18" charset="2"/>
                </a:rPr>
                <a:t>2</a:t>
              </a:r>
              <a:endParaRPr kumimoji="1" lang="en-US" altLang="zh-CN" sz="2000">
                <a:ea typeface="微软雅黑" panose="020B0503020204020204" pitchFamily="34" charset="-122"/>
                <a:sym typeface="Symbol" panose="05050102010706020507" pitchFamily="18" charset="2"/>
              </a:endParaRPr>
            </a:p>
          </p:txBody>
        </p:sp>
        <p:sp>
          <p:nvSpPr>
            <p:cNvPr id="62494" name="Text Box 29"/>
            <p:cNvSpPr txBox="1">
              <a:spLocks noChangeArrowheads="1"/>
            </p:cNvSpPr>
            <p:nvPr/>
          </p:nvSpPr>
          <p:spPr bwMode="auto">
            <a:xfrm>
              <a:off x="4083" y="948"/>
              <a:ext cx="3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sym typeface="Symbol" panose="05050102010706020507" pitchFamily="18" charset="2"/>
                </a:rPr>
                <a:t></a:t>
              </a:r>
              <a:r>
                <a:rPr kumimoji="1" lang="en-US" altLang="zh-CN" sz="2000" baseline="-25000">
                  <a:ea typeface="微软雅黑" panose="020B0503020204020204" pitchFamily="34" charset="-122"/>
                  <a:sym typeface="Symbol" panose="05050102010706020507" pitchFamily="18" charset="2"/>
                </a:rPr>
                <a:t>2</a:t>
              </a:r>
              <a:endParaRPr kumimoji="1" lang="en-US" altLang="zh-CN" sz="2000">
                <a:ea typeface="微软雅黑" panose="020B0503020204020204" pitchFamily="34" charset="-122"/>
              </a:endParaRPr>
            </a:p>
          </p:txBody>
        </p:sp>
        <p:sp>
          <p:nvSpPr>
            <p:cNvPr id="62495" name="Text Box 30"/>
            <p:cNvSpPr txBox="1">
              <a:spLocks noChangeArrowheads="1"/>
            </p:cNvSpPr>
            <p:nvPr/>
          </p:nvSpPr>
          <p:spPr bwMode="auto">
            <a:xfrm>
              <a:off x="1954" y="1945"/>
              <a:ext cx="3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g1</a:t>
              </a:r>
              <a:endParaRPr kumimoji="1" lang="en-US" altLang="zh-CN" sz="2000">
                <a:ea typeface="微软雅黑" panose="020B0503020204020204" pitchFamily="34" charset="-122"/>
              </a:endParaRPr>
            </a:p>
          </p:txBody>
        </p:sp>
        <p:sp>
          <p:nvSpPr>
            <p:cNvPr id="62496" name="Text Box 31"/>
            <p:cNvSpPr txBox="1">
              <a:spLocks noChangeArrowheads="1"/>
            </p:cNvSpPr>
            <p:nvPr/>
          </p:nvSpPr>
          <p:spPr bwMode="auto">
            <a:xfrm>
              <a:off x="3259" y="1759"/>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g2</a:t>
              </a:r>
              <a:endParaRPr kumimoji="1" lang="en-US" altLang="zh-CN" sz="2000">
                <a:ea typeface="微软雅黑" panose="020B0503020204020204" pitchFamily="34" charset="-122"/>
              </a:endParaRPr>
            </a:p>
          </p:txBody>
        </p:sp>
        <p:sp>
          <p:nvSpPr>
            <p:cNvPr id="62497" name="Text Box 32"/>
            <p:cNvSpPr txBox="1">
              <a:spLocks noChangeArrowheads="1"/>
            </p:cNvSpPr>
            <p:nvPr/>
          </p:nvSpPr>
          <p:spPr bwMode="auto">
            <a:xfrm>
              <a:off x="2880" y="1435"/>
              <a:ext cx="4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a:ea typeface="微软雅黑" panose="020B0503020204020204" pitchFamily="34" charset="-122"/>
                  <a:sym typeface="Symbol" panose="05050102010706020507" pitchFamily="18" charset="2"/>
                </a:rPr>
                <a:t></a:t>
              </a:r>
              <a:r>
                <a:rPr kumimoji="1" lang="en-US" altLang="zh-CN" sz="2000" i="1">
                  <a:ea typeface="微软雅黑" panose="020B0503020204020204" pitchFamily="34" charset="-122"/>
                  <a:sym typeface="Symbol" panose="05050102010706020507" pitchFamily="18" charset="2"/>
                </a:rPr>
                <a:t>E</a:t>
              </a:r>
              <a:r>
                <a:rPr kumimoji="1" lang="en-US" altLang="zh-CN" sz="2000" baseline="-25000">
                  <a:ea typeface="微软雅黑" panose="020B0503020204020204" pitchFamily="34" charset="-122"/>
                  <a:sym typeface="Symbol" panose="05050102010706020507" pitchFamily="18" charset="2"/>
                </a:rPr>
                <a:t>C</a:t>
              </a:r>
              <a:endParaRPr kumimoji="1" lang="en-US" altLang="zh-CN" sz="2000">
                <a:ea typeface="微软雅黑" panose="020B0503020204020204" pitchFamily="34" charset="-122"/>
              </a:endParaRPr>
            </a:p>
          </p:txBody>
        </p:sp>
        <p:sp>
          <p:nvSpPr>
            <p:cNvPr id="62498" name="Text Box 33"/>
            <p:cNvSpPr txBox="1">
              <a:spLocks noChangeArrowheads="1"/>
            </p:cNvSpPr>
            <p:nvPr/>
          </p:nvSpPr>
          <p:spPr bwMode="auto">
            <a:xfrm>
              <a:off x="2883" y="2296"/>
              <a:ext cx="4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a:ea typeface="微软雅黑" panose="020B0503020204020204" pitchFamily="34" charset="-122"/>
                  <a:sym typeface="Symbol" panose="05050102010706020507" pitchFamily="18" charset="2"/>
                </a:rPr>
                <a:t></a:t>
              </a:r>
              <a:r>
                <a:rPr kumimoji="1" lang="en-US" altLang="zh-CN" sz="2000" i="1">
                  <a:ea typeface="微软雅黑" panose="020B0503020204020204" pitchFamily="34" charset="-122"/>
                  <a:sym typeface="Symbol" panose="05050102010706020507" pitchFamily="18" charset="2"/>
                </a:rPr>
                <a:t>E</a:t>
              </a:r>
              <a:r>
                <a:rPr kumimoji="1" lang="en-US" altLang="zh-CN" sz="2000" baseline="-25000">
                  <a:ea typeface="微软雅黑" panose="020B0503020204020204" pitchFamily="34" charset="-122"/>
                  <a:sym typeface="Symbol" panose="05050102010706020507" pitchFamily="18" charset="2"/>
                </a:rPr>
                <a:t>V</a:t>
              </a:r>
              <a:endParaRPr kumimoji="1" lang="en-US" altLang="zh-CN" sz="2000">
                <a:ea typeface="微软雅黑" panose="020B0503020204020204" pitchFamily="34" charset="-122"/>
              </a:endParaRPr>
            </a:p>
          </p:txBody>
        </p:sp>
        <p:sp>
          <p:nvSpPr>
            <p:cNvPr id="62499" name="Text Box 34"/>
            <p:cNvSpPr txBox="1">
              <a:spLocks noChangeArrowheads="1"/>
            </p:cNvSpPr>
            <p:nvPr/>
          </p:nvSpPr>
          <p:spPr bwMode="auto">
            <a:xfrm>
              <a:off x="793" y="2083"/>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F1</a:t>
              </a:r>
              <a:endParaRPr kumimoji="1" lang="en-US" altLang="zh-CN" sz="2000">
                <a:ea typeface="微软雅黑" panose="020B0503020204020204" pitchFamily="34" charset="-122"/>
              </a:endParaRPr>
            </a:p>
          </p:txBody>
        </p:sp>
        <p:sp>
          <p:nvSpPr>
            <p:cNvPr id="62500" name="Text Box 35"/>
            <p:cNvSpPr txBox="1">
              <a:spLocks noChangeArrowheads="1"/>
            </p:cNvSpPr>
            <p:nvPr/>
          </p:nvSpPr>
          <p:spPr bwMode="auto">
            <a:xfrm>
              <a:off x="4363" y="1317"/>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F2</a:t>
              </a:r>
              <a:endParaRPr kumimoji="1" lang="en-US" altLang="zh-CN" sz="2000">
                <a:ea typeface="微软雅黑" panose="020B0503020204020204" pitchFamily="34" charset="-122"/>
              </a:endParaRPr>
            </a:p>
          </p:txBody>
        </p:sp>
        <p:sp>
          <p:nvSpPr>
            <p:cNvPr id="62501" name="Text Box 36"/>
            <p:cNvSpPr txBox="1">
              <a:spLocks noChangeArrowheads="1"/>
            </p:cNvSpPr>
            <p:nvPr/>
          </p:nvSpPr>
          <p:spPr bwMode="auto">
            <a:xfrm>
              <a:off x="4328" y="663"/>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0</a:t>
              </a:r>
              <a:endParaRPr kumimoji="1" lang="en-US" altLang="zh-CN" sz="2000">
                <a:ea typeface="微软雅黑" panose="020B0503020204020204" pitchFamily="34" charset="-122"/>
              </a:endParaRPr>
            </a:p>
          </p:txBody>
        </p:sp>
        <p:sp>
          <p:nvSpPr>
            <p:cNvPr id="62502" name="Text Box 37"/>
            <p:cNvSpPr txBox="1">
              <a:spLocks noChangeArrowheads="1"/>
            </p:cNvSpPr>
            <p:nvPr/>
          </p:nvSpPr>
          <p:spPr bwMode="auto">
            <a:xfrm>
              <a:off x="4309" y="2416"/>
              <a:ext cx="4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V2</a:t>
              </a:r>
              <a:endParaRPr kumimoji="1" lang="en-US" altLang="zh-CN" sz="2000">
                <a:ea typeface="微软雅黑" panose="020B0503020204020204" pitchFamily="34" charset="-122"/>
              </a:endParaRPr>
            </a:p>
          </p:txBody>
        </p:sp>
        <p:sp>
          <p:nvSpPr>
            <p:cNvPr id="62503" name="Text Box 38"/>
            <p:cNvSpPr txBox="1">
              <a:spLocks noChangeArrowheads="1"/>
            </p:cNvSpPr>
            <p:nvPr/>
          </p:nvSpPr>
          <p:spPr bwMode="auto">
            <a:xfrm>
              <a:off x="2203" y="2198"/>
              <a:ext cx="4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V1</a:t>
              </a:r>
              <a:endParaRPr kumimoji="1" lang="en-US" altLang="zh-CN" sz="2000">
                <a:ea typeface="微软雅黑" panose="020B0503020204020204" pitchFamily="34" charset="-122"/>
              </a:endParaRPr>
            </a:p>
          </p:txBody>
        </p:sp>
        <p:sp>
          <p:nvSpPr>
            <p:cNvPr id="62504" name="Text Box 39"/>
            <p:cNvSpPr txBox="1">
              <a:spLocks noChangeArrowheads="1"/>
            </p:cNvSpPr>
            <p:nvPr/>
          </p:nvSpPr>
          <p:spPr bwMode="auto">
            <a:xfrm>
              <a:off x="793" y="1740"/>
              <a:ext cx="4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C1</a:t>
              </a:r>
              <a:endParaRPr kumimoji="1" lang="en-US" altLang="zh-CN" sz="2000">
                <a:ea typeface="微软雅黑" panose="020B0503020204020204" pitchFamily="34" charset="-122"/>
              </a:endParaRPr>
            </a:p>
          </p:txBody>
        </p:sp>
        <p:sp>
          <p:nvSpPr>
            <p:cNvPr id="62505" name="Text Box 40"/>
            <p:cNvSpPr txBox="1">
              <a:spLocks noChangeArrowheads="1"/>
            </p:cNvSpPr>
            <p:nvPr/>
          </p:nvSpPr>
          <p:spPr bwMode="auto">
            <a:xfrm>
              <a:off x="4341" y="1141"/>
              <a:ext cx="40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C2</a:t>
              </a:r>
              <a:endParaRPr kumimoji="1" lang="en-US" altLang="zh-CN" sz="2000">
                <a:ea typeface="微软雅黑" panose="020B0503020204020204" pitchFamily="34" charset="-122"/>
              </a:endParaRPr>
            </a:p>
          </p:txBody>
        </p:sp>
        <p:sp>
          <p:nvSpPr>
            <p:cNvPr id="62506" name="Text Box 41"/>
            <p:cNvSpPr txBox="1">
              <a:spLocks noChangeArrowheads="1"/>
            </p:cNvSpPr>
            <p:nvPr/>
          </p:nvSpPr>
          <p:spPr bwMode="auto">
            <a:xfrm>
              <a:off x="1375" y="2713"/>
              <a:ext cx="5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ctr" eaLnBrk="1" hangingPunct="1">
                <a:spcBef>
                  <a:spcPct val="50000"/>
                </a:spcBef>
              </a:pPr>
              <a:r>
                <a:rPr kumimoji="1" lang="en-US" altLang="zh-CN" sz="2000">
                  <a:solidFill>
                    <a:srgbClr val="800080"/>
                  </a:solidFill>
                  <a:ea typeface="微软雅黑" panose="020B0503020204020204" pitchFamily="34" charset="-122"/>
                </a:rPr>
                <a:t>P</a:t>
              </a:r>
              <a:r>
                <a:rPr kumimoji="1" lang="zh-CN" altLang="en-US" sz="2000">
                  <a:solidFill>
                    <a:srgbClr val="800080"/>
                  </a:solidFill>
                  <a:ea typeface="微软雅黑" panose="020B0503020204020204" pitchFamily="34" charset="-122"/>
                </a:rPr>
                <a:t>型</a:t>
              </a:r>
            </a:p>
          </p:txBody>
        </p:sp>
        <p:sp>
          <p:nvSpPr>
            <p:cNvPr id="62507" name="Text Box 42"/>
            <p:cNvSpPr txBox="1">
              <a:spLocks noChangeArrowheads="1"/>
            </p:cNvSpPr>
            <p:nvPr/>
          </p:nvSpPr>
          <p:spPr bwMode="auto">
            <a:xfrm>
              <a:off x="3615" y="2713"/>
              <a:ext cx="5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ctr" eaLnBrk="1" hangingPunct="1">
                <a:spcBef>
                  <a:spcPct val="50000"/>
                </a:spcBef>
              </a:pPr>
              <a:r>
                <a:rPr kumimoji="1" lang="en-US" altLang="zh-CN" sz="2000">
                  <a:solidFill>
                    <a:srgbClr val="0000FF"/>
                  </a:solidFill>
                  <a:ea typeface="微软雅黑" panose="020B0503020204020204" pitchFamily="34" charset="-122"/>
                </a:rPr>
                <a:t>N</a:t>
              </a:r>
              <a:r>
                <a:rPr kumimoji="1" lang="zh-CN" altLang="en-US" sz="2000">
                  <a:solidFill>
                    <a:srgbClr val="0000FF"/>
                  </a:solidFill>
                  <a:ea typeface="微软雅黑" panose="020B0503020204020204" pitchFamily="34" charset="-122"/>
                </a:rPr>
                <a:t>型</a:t>
              </a:r>
            </a:p>
          </p:txBody>
        </p:sp>
        <p:sp>
          <p:nvSpPr>
            <p:cNvPr id="62508" name="Line 43"/>
            <p:cNvSpPr>
              <a:spLocks noChangeShapeType="1"/>
            </p:cNvSpPr>
            <p:nvPr/>
          </p:nvSpPr>
          <p:spPr bwMode="auto">
            <a:xfrm>
              <a:off x="2139" y="2211"/>
              <a:ext cx="1833" cy="0"/>
            </a:xfrm>
            <a:prstGeom prst="line">
              <a:avLst/>
            </a:prstGeom>
            <a:noFill/>
            <a:ln w="190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509" name="Line 44"/>
            <p:cNvSpPr>
              <a:spLocks noChangeShapeType="1"/>
            </p:cNvSpPr>
            <p:nvPr/>
          </p:nvSpPr>
          <p:spPr bwMode="auto">
            <a:xfrm>
              <a:off x="3819" y="1445"/>
              <a:ext cx="0" cy="230"/>
            </a:xfrm>
            <a:prstGeom prst="line">
              <a:avLst/>
            </a:prstGeom>
            <a:noFill/>
            <a:ln w="19050">
              <a:solidFill>
                <a:schemeClr val="tx1"/>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510" name="Line 45"/>
            <p:cNvSpPr>
              <a:spLocks noChangeShapeType="1"/>
            </p:cNvSpPr>
            <p:nvPr/>
          </p:nvSpPr>
          <p:spPr bwMode="auto">
            <a:xfrm>
              <a:off x="3819" y="1967"/>
              <a:ext cx="0" cy="230"/>
            </a:xfrm>
            <a:prstGeom prst="line">
              <a:avLst/>
            </a:prstGeom>
            <a:noFill/>
            <a:ln w="19050">
              <a:solidFill>
                <a:schemeClr val="tx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511" name="Text Box 46"/>
            <p:cNvSpPr txBox="1">
              <a:spLocks noChangeArrowheads="1"/>
            </p:cNvSpPr>
            <p:nvPr/>
          </p:nvSpPr>
          <p:spPr bwMode="auto">
            <a:xfrm>
              <a:off x="3669" y="1663"/>
              <a:ext cx="4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eV</a:t>
              </a:r>
              <a:r>
                <a:rPr kumimoji="1" lang="en-US" altLang="zh-CN" sz="2000" baseline="-25000">
                  <a:ea typeface="微软雅黑" panose="020B0503020204020204" pitchFamily="34" charset="-122"/>
                </a:rPr>
                <a:t>D</a:t>
              </a:r>
              <a:endParaRPr kumimoji="1" lang="en-US" altLang="zh-CN" sz="2000">
                <a:ea typeface="微软雅黑" panose="020B0503020204020204" pitchFamily="34" charset="-122"/>
              </a:endParaRPr>
            </a:p>
          </p:txBody>
        </p:sp>
      </p:grpSp>
      <p:sp>
        <p:nvSpPr>
          <p:cNvPr id="165935" name="Rectangle 3"/>
          <p:cNvSpPr>
            <a:spLocks noRot="1" noChangeArrowheads="1"/>
          </p:cNvSpPr>
          <p:nvPr/>
        </p:nvSpPr>
        <p:spPr bwMode="auto">
          <a:xfrm>
            <a:off x="1284921" y="4883610"/>
            <a:ext cx="7244928" cy="12954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indent="0" eaLnBrk="1" hangingPunct="1">
              <a:spcBef>
                <a:spcPct val="20000"/>
              </a:spcBef>
            </a:pPr>
            <a:r>
              <a:rPr lang="zh-CN" altLang="en-US" sz="2600" dirty="0">
                <a:solidFill>
                  <a:schemeClr val="tx1"/>
                </a:solidFill>
                <a:ea typeface="微软雅黑" panose="020B0503020204020204" pitchFamily="34" charset="-122"/>
              </a:rPr>
              <a:t>电子亲合能</a:t>
            </a:r>
          </a:p>
          <a:p>
            <a:pPr lvl="1" eaLnBrk="1" hangingPunct="1">
              <a:spcBef>
                <a:spcPct val="20000"/>
              </a:spcBef>
            </a:pPr>
            <a:r>
              <a:rPr lang="zh-CN" altLang="en-US" sz="2400" i="1" dirty="0">
                <a:solidFill>
                  <a:schemeClr val="tx1"/>
                </a:solidFill>
                <a:latin typeface="Symbol" panose="05050102010706020507" pitchFamily="18" charset="2"/>
                <a:ea typeface="微软雅黑" panose="020B0503020204020204" pitchFamily="34" charset="-122"/>
              </a:rPr>
              <a:t> </a:t>
            </a:r>
            <a:r>
              <a:rPr lang="en-US" altLang="zh-CN" sz="2400" i="1" dirty="0">
                <a:solidFill>
                  <a:schemeClr val="tx1"/>
                </a:solidFill>
                <a:latin typeface="Symbol" panose="05050102010706020507" pitchFamily="18" charset="2"/>
                <a:ea typeface="微软雅黑" panose="020B0503020204020204" pitchFamily="34" charset="-122"/>
              </a:rPr>
              <a:t>c  </a:t>
            </a:r>
            <a:r>
              <a:rPr lang="zh-CN" altLang="en-US" sz="2400" dirty="0">
                <a:solidFill>
                  <a:schemeClr val="tx1"/>
                </a:solidFill>
                <a:ea typeface="微软雅黑" panose="020B0503020204020204" pitchFamily="34" charset="-122"/>
              </a:rPr>
              <a:t>代表</a:t>
            </a:r>
            <a:r>
              <a:rPr lang="zh-CN" altLang="en-US" sz="2400" dirty="0">
                <a:solidFill>
                  <a:srgbClr val="C00000"/>
                </a:solidFill>
                <a:ea typeface="微软雅黑" panose="020B0503020204020204" pitchFamily="34" charset="-122"/>
              </a:rPr>
              <a:t>电子真空能级</a:t>
            </a:r>
            <a:r>
              <a:rPr lang="zh-CN" altLang="en-US" sz="2400" dirty="0">
                <a:solidFill>
                  <a:schemeClr val="tx1"/>
                </a:solidFill>
                <a:ea typeface="微软雅黑" panose="020B0503020204020204" pitchFamily="34" charset="-122"/>
              </a:rPr>
              <a:t>到半导体</a:t>
            </a:r>
            <a:r>
              <a:rPr lang="zh-CN" altLang="en-US" sz="2400" dirty="0">
                <a:solidFill>
                  <a:srgbClr val="C00000"/>
                </a:solidFill>
                <a:ea typeface="微软雅黑" panose="020B0503020204020204" pitchFamily="34" charset="-122"/>
              </a:rPr>
              <a:t>导带底</a:t>
            </a:r>
            <a:r>
              <a:rPr lang="zh-CN" altLang="en-US" sz="2400" dirty="0">
                <a:solidFill>
                  <a:schemeClr val="tx1"/>
                </a:solidFill>
                <a:ea typeface="微软雅黑" panose="020B0503020204020204" pitchFamily="34" charset="-122"/>
              </a:rPr>
              <a:t>的能量差</a:t>
            </a:r>
          </a:p>
          <a:p>
            <a:pPr lvl="1" eaLnBrk="1" hangingPunct="1">
              <a:spcBef>
                <a:spcPct val="20000"/>
              </a:spcBef>
              <a:buFontTx/>
              <a:buChar char="–"/>
            </a:pPr>
            <a:r>
              <a:rPr lang="zh-CN" altLang="en-US" sz="2400" dirty="0">
                <a:solidFill>
                  <a:schemeClr val="tx1"/>
                </a:solidFill>
                <a:ea typeface="微软雅黑" panose="020B0503020204020204" pitchFamily="34" charset="-122"/>
              </a:rPr>
              <a:t>由材料本身的性质决定</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44</a:t>
            </a:fld>
            <a:endParaRPr lang="zh-CN" altLang="en-US"/>
          </a:p>
        </p:txBody>
      </p:sp>
      <p:sp>
        <p:nvSpPr>
          <p:cNvPr id="50" name="Rectangle 37"/>
          <p:cNvSpPr>
            <a:spLocks noChangeArrowheads="1"/>
          </p:cNvSpPr>
          <p:nvPr/>
        </p:nvSpPr>
        <p:spPr bwMode="auto">
          <a:xfrm flipV="1">
            <a:off x="140494" y="93786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5935"/>
                                        </p:tgtEl>
                                        <p:attrNameLst>
                                          <p:attrName>style.visibility</p:attrName>
                                        </p:attrNameLst>
                                      </p:cBhvr>
                                      <p:to>
                                        <p:strVal val="visible"/>
                                      </p:to>
                                    </p:set>
                                    <p:animEffect transition="in" filter="dissolve">
                                      <p:cBhvr>
                                        <p:cTn id="7" dur="500"/>
                                        <p:tgtEl>
                                          <p:spTgt spid="165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3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Rot="1" noChangeArrowheads="1"/>
          </p:cNvSpPr>
          <p:nvPr/>
        </p:nvSpPr>
        <p:spPr bwMode="auto">
          <a:xfrm>
            <a:off x="2126298" y="96838"/>
            <a:ext cx="5974715"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3600" dirty="0">
                <a:solidFill>
                  <a:srgbClr val="660066"/>
                </a:solidFill>
                <a:effectLst>
                  <a:outerShdw blurRad="38100" dist="38100" dir="2700000" algn="tl">
                    <a:srgbClr val="C0C0C0"/>
                  </a:outerShdw>
                </a:effectLst>
                <a:ea typeface="微软雅黑" pitchFamily="34" charset="-122"/>
              </a:rPr>
              <a:t>两种半导体材料的能带图</a:t>
            </a:r>
          </a:p>
        </p:txBody>
      </p:sp>
      <p:grpSp>
        <p:nvGrpSpPr>
          <p:cNvPr id="62467" name="Group 3"/>
          <p:cNvGrpSpPr/>
          <p:nvPr/>
        </p:nvGrpSpPr>
        <p:grpSpPr bwMode="auto">
          <a:xfrm>
            <a:off x="1619672" y="1124744"/>
            <a:ext cx="6308725" cy="3651250"/>
            <a:chOff x="793" y="663"/>
            <a:chExt cx="3974" cy="2300"/>
          </a:xfrm>
        </p:grpSpPr>
        <p:sp>
          <p:nvSpPr>
            <p:cNvPr id="62469" name="Line 4"/>
            <p:cNvSpPr>
              <a:spLocks noChangeShapeType="1"/>
            </p:cNvSpPr>
            <p:nvPr/>
          </p:nvSpPr>
          <p:spPr bwMode="auto">
            <a:xfrm>
              <a:off x="1121" y="785"/>
              <a:ext cx="3207" cy="0"/>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0" name="Line 5"/>
            <p:cNvSpPr>
              <a:spLocks noChangeShapeType="1"/>
            </p:cNvSpPr>
            <p:nvPr/>
          </p:nvSpPr>
          <p:spPr bwMode="auto">
            <a:xfrm>
              <a:off x="1121" y="1862"/>
              <a:ext cx="1069" cy="0"/>
            </a:xfrm>
            <a:prstGeom prst="line">
              <a:avLst/>
            </a:prstGeom>
            <a:noFill/>
            <a:ln w="38100">
              <a:solidFill>
                <a:srgbClr val="99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1" name="Line 6"/>
            <p:cNvSpPr>
              <a:spLocks noChangeShapeType="1"/>
            </p:cNvSpPr>
            <p:nvPr/>
          </p:nvSpPr>
          <p:spPr bwMode="auto">
            <a:xfrm>
              <a:off x="1121" y="2323"/>
              <a:ext cx="1069" cy="0"/>
            </a:xfrm>
            <a:prstGeom prst="line">
              <a:avLst/>
            </a:prstGeom>
            <a:noFill/>
            <a:ln w="28575">
              <a:solidFill>
                <a:srgbClr val="99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2" name="Line 7"/>
            <p:cNvSpPr>
              <a:spLocks noChangeShapeType="1"/>
            </p:cNvSpPr>
            <p:nvPr/>
          </p:nvSpPr>
          <p:spPr bwMode="auto">
            <a:xfrm>
              <a:off x="1121" y="2221"/>
              <a:ext cx="1069"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3" name="Line 8"/>
            <p:cNvSpPr>
              <a:spLocks noChangeShapeType="1"/>
            </p:cNvSpPr>
            <p:nvPr/>
          </p:nvSpPr>
          <p:spPr bwMode="auto">
            <a:xfrm>
              <a:off x="3259" y="1298"/>
              <a:ext cx="1069"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4" name="Line 9"/>
            <p:cNvSpPr>
              <a:spLocks noChangeShapeType="1"/>
            </p:cNvSpPr>
            <p:nvPr/>
          </p:nvSpPr>
          <p:spPr bwMode="auto">
            <a:xfrm>
              <a:off x="3259" y="1451"/>
              <a:ext cx="1069"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5" name="Line 10"/>
            <p:cNvSpPr>
              <a:spLocks noChangeShapeType="1"/>
            </p:cNvSpPr>
            <p:nvPr/>
          </p:nvSpPr>
          <p:spPr bwMode="auto">
            <a:xfrm>
              <a:off x="3259" y="2579"/>
              <a:ext cx="106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6" name="Line 11"/>
            <p:cNvSpPr>
              <a:spLocks noChangeShapeType="1"/>
            </p:cNvSpPr>
            <p:nvPr/>
          </p:nvSpPr>
          <p:spPr bwMode="auto">
            <a:xfrm flipH="1">
              <a:off x="2750" y="1298"/>
              <a:ext cx="611"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7" name="Line 12"/>
            <p:cNvSpPr>
              <a:spLocks noChangeShapeType="1"/>
            </p:cNvSpPr>
            <p:nvPr/>
          </p:nvSpPr>
          <p:spPr bwMode="auto">
            <a:xfrm>
              <a:off x="2088" y="1862"/>
              <a:ext cx="1018"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8" name="Line 13"/>
            <p:cNvSpPr>
              <a:spLocks noChangeShapeType="1"/>
            </p:cNvSpPr>
            <p:nvPr/>
          </p:nvSpPr>
          <p:spPr bwMode="auto">
            <a:xfrm>
              <a:off x="2069" y="2323"/>
              <a:ext cx="1018"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79" name="Line 14"/>
            <p:cNvSpPr>
              <a:spLocks noChangeShapeType="1"/>
            </p:cNvSpPr>
            <p:nvPr/>
          </p:nvSpPr>
          <p:spPr bwMode="auto">
            <a:xfrm flipH="1">
              <a:off x="2699" y="2579"/>
              <a:ext cx="662"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0" name="Line 15"/>
            <p:cNvSpPr>
              <a:spLocks noChangeShapeType="1"/>
            </p:cNvSpPr>
            <p:nvPr/>
          </p:nvSpPr>
          <p:spPr bwMode="auto">
            <a:xfrm>
              <a:off x="3564" y="785"/>
              <a:ext cx="0" cy="513"/>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1" name="Line 16"/>
            <p:cNvSpPr>
              <a:spLocks noChangeShapeType="1"/>
            </p:cNvSpPr>
            <p:nvPr/>
          </p:nvSpPr>
          <p:spPr bwMode="auto">
            <a:xfrm>
              <a:off x="4124" y="785"/>
              <a:ext cx="0" cy="666"/>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2" name="Line 17"/>
            <p:cNvSpPr>
              <a:spLocks noChangeShapeType="1"/>
            </p:cNvSpPr>
            <p:nvPr/>
          </p:nvSpPr>
          <p:spPr bwMode="auto">
            <a:xfrm>
              <a:off x="3412" y="1298"/>
              <a:ext cx="0" cy="460"/>
            </a:xfrm>
            <a:prstGeom prst="line">
              <a:avLst/>
            </a:prstGeom>
            <a:noFill/>
            <a:ln w="19050">
              <a:solidFill>
                <a:schemeClr val="tx1"/>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3" name="Line 18"/>
            <p:cNvSpPr>
              <a:spLocks noChangeShapeType="1"/>
            </p:cNvSpPr>
            <p:nvPr/>
          </p:nvSpPr>
          <p:spPr bwMode="auto">
            <a:xfrm>
              <a:off x="3412" y="2108"/>
              <a:ext cx="0" cy="461"/>
            </a:xfrm>
            <a:prstGeom prst="line">
              <a:avLst/>
            </a:prstGeom>
            <a:noFill/>
            <a:ln w="19050">
              <a:solidFill>
                <a:schemeClr val="tx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4" name="Line 19"/>
            <p:cNvSpPr>
              <a:spLocks noChangeShapeType="1"/>
            </p:cNvSpPr>
            <p:nvPr/>
          </p:nvSpPr>
          <p:spPr bwMode="auto">
            <a:xfrm>
              <a:off x="2864" y="2323"/>
              <a:ext cx="0" cy="256"/>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5" name="Line 20"/>
            <p:cNvSpPr>
              <a:spLocks noChangeShapeType="1"/>
            </p:cNvSpPr>
            <p:nvPr/>
          </p:nvSpPr>
          <p:spPr bwMode="auto">
            <a:xfrm>
              <a:off x="2864" y="1298"/>
              <a:ext cx="0" cy="564"/>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6" name="Line 21"/>
            <p:cNvSpPr>
              <a:spLocks noChangeShapeType="1"/>
            </p:cNvSpPr>
            <p:nvPr/>
          </p:nvSpPr>
          <p:spPr bwMode="auto">
            <a:xfrm>
              <a:off x="1986" y="1862"/>
              <a:ext cx="0" cy="461"/>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7" name="Line 22"/>
            <p:cNvSpPr>
              <a:spLocks noChangeShapeType="1"/>
            </p:cNvSpPr>
            <p:nvPr/>
          </p:nvSpPr>
          <p:spPr bwMode="auto">
            <a:xfrm>
              <a:off x="1732" y="785"/>
              <a:ext cx="0" cy="388"/>
            </a:xfrm>
            <a:prstGeom prst="line">
              <a:avLst/>
            </a:prstGeom>
            <a:noFill/>
            <a:ln w="19050">
              <a:solidFill>
                <a:schemeClr val="tx1"/>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8" name="Line 23"/>
            <p:cNvSpPr>
              <a:spLocks noChangeShapeType="1"/>
            </p:cNvSpPr>
            <p:nvPr/>
          </p:nvSpPr>
          <p:spPr bwMode="auto">
            <a:xfrm>
              <a:off x="1732" y="1512"/>
              <a:ext cx="0" cy="339"/>
            </a:xfrm>
            <a:prstGeom prst="line">
              <a:avLst/>
            </a:prstGeom>
            <a:noFill/>
            <a:ln w="19050">
              <a:solidFill>
                <a:schemeClr val="tx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89" name="Line 24"/>
            <p:cNvSpPr>
              <a:spLocks noChangeShapeType="1"/>
            </p:cNvSpPr>
            <p:nvPr/>
          </p:nvSpPr>
          <p:spPr bwMode="auto">
            <a:xfrm>
              <a:off x="1375" y="785"/>
              <a:ext cx="0" cy="508"/>
            </a:xfrm>
            <a:prstGeom prst="line">
              <a:avLst/>
            </a:prstGeom>
            <a:noFill/>
            <a:ln w="19050">
              <a:solidFill>
                <a:schemeClr val="tx1"/>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90" name="Line 25"/>
            <p:cNvSpPr>
              <a:spLocks noChangeShapeType="1"/>
            </p:cNvSpPr>
            <p:nvPr/>
          </p:nvSpPr>
          <p:spPr bwMode="auto">
            <a:xfrm>
              <a:off x="1375" y="1661"/>
              <a:ext cx="0" cy="556"/>
            </a:xfrm>
            <a:prstGeom prst="line">
              <a:avLst/>
            </a:prstGeom>
            <a:noFill/>
            <a:ln w="19050">
              <a:solidFill>
                <a:schemeClr val="tx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491" name="Text Box 26"/>
            <p:cNvSpPr txBox="1">
              <a:spLocks noChangeArrowheads="1"/>
            </p:cNvSpPr>
            <p:nvPr/>
          </p:nvSpPr>
          <p:spPr bwMode="auto">
            <a:xfrm>
              <a:off x="1254" y="1269"/>
              <a:ext cx="3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sym typeface="Symbol" panose="05050102010706020507" pitchFamily="18" charset="2"/>
                </a:rPr>
                <a:t></a:t>
              </a:r>
              <a:r>
                <a:rPr kumimoji="1" lang="en-US" altLang="zh-CN" sz="2000" baseline="-25000">
                  <a:ea typeface="微软雅黑" panose="020B0503020204020204" pitchFamily="34" charset="-122"/>
                  <a:sym typeface="Symbol" panose="05050102010706020507" pitchFamily="18" charset="2"/>
                </a:rPr>
                <a:t>1</a:t>
              </a:r>
              <a:endParaRPr kumimoji="1" lang="en-US" altLang="zh-CN" sz="2000">
                <a:ea typeface="微软雅黑" panose="020B0503020204020204" pitchFamily="34" charset="-122"/>
              </a:endParaRPr>
            </a:p>
          </p:txBody>
        </p:sp>
        <p:sp>
          <p:nvSpPr>
            <p:cNvPr id="62492" name="Text Box 27"/>
            <p:cNvSpPr txBox="1">
              <a:spLocks noChangeArrowheads="1"/>
            </p:cNvSpPr>
            <p:nvPr/>
          </p:nvSpPr>
          <p:spPr bwMode="auto">
            <a:xfrm>
              <a:off x="1630" y="1144"/>
              <a:ext cx="3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sym typeface="Symbol" panose="05050102010706020507" pitchFamily="18" charset="2"/>
                </a:rPr>
                <a:t></a:t>
              </a:r>
              <a:r>
                <a:rPr kumimoji="1" lang="en-US" altLang="zh-CN" sz="2000" baseline="-25000">
                  <a:ea typeface="微软雅黑" panose="020B0503020204020204" pitchFamily="34" charset="-122"/>
                  <a:sym typeface="Symbol" panose="05050102010706020507" pitchFamily="18" charset="2"/>
                </a:rPr>
                <a:t>1</a:t>
              </a:r>
              <a:endParaRPr kumimoji="1" lang="en-US" altLang="zh-CN" sz="2000">
                <a:ea typeface="微软雅黑" panose="020B0503020204020204" pitchFamily="34" charset="-122"/>
                <a:sym typeface="Symbol" panose="05050102010706020507" pitchFamily="18" charset="2"/>
              </a:endParaRPr>
            </a:p>
          </p:txBody>
        </p:sp>
        <p:sp>
          <p:nvSpPr>
            <p:cNvPr id="62493" name="Text Box 28"/>
            <p:cNvSpPr txBox="1">
              <a:spLocks noChangeArrowheads="1"/>
            </p:cNvSpPr>
            <p:nvPr/>
          </p:nvSpPr>
          <p:spPr bwMode="auto">
            <a:xfrm>
              <a:off x="3564" y="887"/>
              <a:ext cx="3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sym typeface="Symbol" panose="05050102010706020507" pitchFamily="18" charset="2"/>
                </a:rPr>
                <a:t></a:t>
              </a:r>
              <a:r>
                <a:rPr kumimoji="1" lang="en-US" altLang="zh-CN" sz="2000" baseline="-25000">
                  <a:ea typeface="微软雅黑" panose="020B0503020204020204" pitchFamily="34" charset="-122"/>
                  <a:sym typeface="Symbol" panose="05050102010706020507" pitchFamily="18" charset="2"/>
                </a:rPr>
                <a:t>2</a:t>
              </a:r>
              <a:endParaRPr kumimoji="1" lang="en-US" altLang="zh-CN" sz="2000">
                <a:ea typeface="微软雅黑" panose="020B0503020204020204" pitchFamily="34" charset="-122"/>
                <a:sym typeface="Symbol" panose="05050102010706020507" pitchFamily="18" charset="2"/>
              </a:endParaRPr>
            </a:p>
          </p:txBody>
        </p:sp>
        <p:sp>
          <p:nvSpPr>
            <p:cNvPr id="62494" name="Text Box 29"/>
            <p:cNvSpPr txBox="1">
              <a:spLocks noChangeArrowheads="1"/>
            </p:cNvSpPr>
            <p:nvPr/>
          </p:nvSpPr>
          <p:spPr bwMode="auto">
            <a:xfrm>
              <a:off x="4083" y="948"/>
              <a:ext cx="3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sym typeface="Symbol" panose="05050102010706020507" pitchFamily="18" charset="2"/>
                </a:rPr>
                <a:t></a:t>
              </a:r>
              <a:r>
                <a:rPr kumimoji="1" lang="en-US" altLang="zh-CN" sz="2000" baseline="-25000">
                  <a:ea typeface="微软雅黑" panose="020B0503020204020204" pitchFamily="34" charset="-122"/>
                  <a:sym typeface="Symbol" panose="05050102010706020507" pitchFamily="18" charset="2"/>
                </a:rPr>
                <a:t>2</a:t>
              </a:r>
              <a:endParaRPr kumimoji="1" lang="en-US" altLang="zh-CN" sz="2000">
                <a:ea typeface="微软雅黑" panose="020B0503020204020204" pitchFamily="34" charset="-122"/>
              </a:endParaRPr>
            </a:p>
          </p:txBody>
        </p:sp>
        <p:sp>
          <p:nvSpPr>
            <p:cNvPr id="62495" name="Text Box 30"/>
            <p:cNvSpPr txBox="1">
              <a:spLocks noChangeArrowheads="1"/>
            </p:cNvSpPr>
            <p:nvPr/>
          </p:nvSpPr>
          <p:spPr bwMode="auto">
            <a:xfrm>
              <a:off x="1954" y="1945"/>
              <a:ext cx="3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g1</a:t>
              </a:r>
              <a:endParaRPr kumimoji="1" lang="en-US" altLang="zh-CN" sz="2000">
                <a:ea typeface="微软雅黑" panose="020B0503020204020204" pitchFamily="34" charset="-122"/>
              </a:endParaRPr>
            </a:p>
          </p:txBody>
        </p:sp>
        <p:sp>
          <p:nvSpPr>
            <p:cNvPr id="62496" name="Text Box 31"/>
            <p:cNvSpPr txBox="1">
              <a:spLocks noChangeArrowheads="1"/>
            </p:cNvSpPr>
            <p:nvPr/>
          </p:nvSpPr>
          <p:spPr bwMode="auto">
            <a:xfrm>
              <a:off x="3259" y="1759"/>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g2</a:t>
              </a:r>
              <a:endParaRPr kumimoji="1" lang="en-US" altLang="zh-CN" sz="2000">
                <a:ea typeface="微软雅黑" panose="020B0503020204020204" pitchFamily="34" charset="-122"/>
              </a:endParaRPr>
            </a:p>
          </p:txBody>
        </p:sp>
        <p:sp>
          <p:nvSpPr>
            <p:cNvPr id="62497" name="Text Box 32"/>
            <p:cNvSpPr txBox="1">
              <a:spLocks noChangeArrowheads="1"/>
            </p:cNvSpPr>
            <p:nvPr/>
          </p:nvSpPr>
          <p:spPr bwMode="auto">
            <a:xfrm>
              <a:off x="2880" y="1435"/>
              <a:ext cx="4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a:ea typeface="微软雅黑" panose="020B0503020204020204" pitchFamily="34" charset="-122"/>
                  <a:sym typeface="Symbol" panose="05050102010706020507" pitchFamily="18" charset="2"/>
                </a:rPr>
                <a:t></a:t>
              </a:r>
              <a:r>
                <a:rPr kumimoji="1" lang="en-US" altLang="zh-CN" sz="2000" i="1">
                  <a:ea typeface="微软雅黑" panose="020B0503020204020204" pitchFamily="34" charset="-122"/>
                  <a:sym typeface="Symbol" panose="05050102010706020507" pitchFamily="18" charset="2"/>
                </a:rPr>
                <a:t>E</a:t>
              </a:r>
              <a:r>
                <a:rPr kumimoji="1" lang="en-US" altLang="zh-CN" sz="2000" baseline="-25000">
                  <a:ea typeface="微软雅黑" panose="020B0503020204020204" pitchFamily="34" charset="-122"/>
                  <a:sym typeface="Symbol" panose="05050102010706020507" pitchFamily="18" charset="2"/>
                </a:rPr>
                <a:t>C</a:t>
              </a:r>
              <a:endParaRPr kumimoji="1" lang="en-US" altLang="zh-CN" sz="2000">
                <a:ea typeface="微软雅黑" panose="020B0503020204020204" pitchFamily="34" charset="-122"/>
              </a:endParaRPr>
            </a:p>
          </p:txBody>
        </p:sp>
        <p:sp>
          <p:nvSpPr>
            <p:cNvPr id="62498" name="Text Box 33"/>
            <p:cNvSpPr txBox="1">
              <a:spLocks noChangeArrowheads="1"/>
            </p:cNvSpPr>
            <p:nvPr/>
          </p:nvSpPr>
          <p:spPr bwMode="auto">
            <a:xfrm>
              <a:off x="2883" y="2296"/>
              <a:ext cx="4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a:ea typeface="微软雅黑" panose="020B0503020204020204" pitchFamily="34" charset="-122"/>
                  <a:sym typeface="Symbol" panose="05050102010706020507" pitchFamily="18" charset="2"/>
                </a:rPr>
                <a:t></a:t>
              </a:r>
              <a:r>
                <a:rPr kumimoji="1" lang="en-US" altLang="zh-CN" sz="2000" i="1">
                  <a:ea typeface="微软雅黑" panose="020B0503020204020204" pitchFamily="34" charset="-122"/>
                  <a:sym typeface="Symbol" panose="05050102010706020507" pitchFamily="18" charset="2"/>
                </a:rPr>
                <a:t>E</a:t>
              </a:r>
              <a:r>
                <a:rPr kumimoji="1" lang="en-US" altLang="zh-CN" sz="2000" baseline="-25000">
                  <a:ea typeface="微软雅黑" panose="020B0503020204020204" pitchFamily="34" charset="-122"/>
                  <a:sym typeface="Symbol" panose="05050102010706020507" pitchFamily="18" charset="2"/>
                </a:rPr>
                <a:t>V</a:t>
              </a:r>
              <a:endParaRPr kumimoji="1" lang="en-US" altLang="zh-CN" sz="2000">
                <a:ea typeface="微软雅黑" panose="020B0503020204020204" pitchFamily="34" charset="-122"/>
              </a:endParaRPr>
            </a:p>
          </p:txBody>
        </p:sp>
        <p:sp>
          <p:nvSpPr>
            <p:cNvPr id="62499" name="Text Box 34"/>
            <p:cNvSpPr txBox="1">
              <a:spLocks noChangeArrowheads="1"/>
            </p:cNvSpPr>
            <p:nvPr/>
          </p:nvSpPr>
          <p:spPr bwMode="auto">
            <a:xfrm>
              <a:off x="793" y="2083"/>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F1</a:t>
              </a:r>
              <a:endParaRPr kumimoji="1" lang="en-US" altLang="zh-CN" sz="2000">
                <a:ea typeface="微软雅黑" panose="020B0503020204020204" pitchFamily="34" charset="-122"/>
              </a:endParaRPr>
            </a:p>
          </p:txBody>
        </p:sp>
        <p:sp>
          <p:nvSpPr>
            <p:cNvPr id="62500" name="Text Box 35"/>
            <p:cNvSpPr txBox="1">
              <a:spLocks noChangeArrowheads="1"/>
            </p:cNvSpPr>
            <p:nvPr/>
          </p:nvSpPr>
          <p:spPr bwMode="auto">
            <a:xfrm>
              <a:off x="4363" y="1317"/>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F2</a:t>
              </a:r>
              <a:endParaRPr kumimoji="1" lang="en-US" altLang="zh-CN" sz="2000">
                <a:ea typeface="微软雅黑" panose="020B0503020204020204" pitchFamily="34" charset="-122"/>
              </a:endParaRPr>
            </a:p>
          </p:txBody>
        </p:sp>
        <p:sp>
          <p:nvSpPr>
            <p:cNvPr id="62501" name="Text Box 36"/>
            <p:cNvSpPr txBox="1">
              <a:spLocks noChangeArrowheads="1"/>
            </p:cNvSpPr>
            <p:nvPr/>
          </p:nvSpPr>
          <p:spPr bwMode="auto">
            <a:xfrm>
              <a:off x="4328" y="663"/>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0</a:t>
              </a:r>
              <a:endParaRPr kumimoji="1" lang="en-US" altLang="zh-CN" sz="2000">
                <a:ea typeface="微软雅黑" panose="020B0503020204020204" pitchFamily="34" charset="-122"/>
              </a:endParaRPr>
            </a:p>
          </p:txBody>
        </p:sp>
        <p:sp>
          <p:nvSpPr>
            <p:cNvPr id="62502" name="Text Box 37"/>
            <p:cNvSpPr txBox="1">
              <a:spLocks noChangeArrowheads="1"/>
            </p:cNvSpPr>
            <p:nvPr/>
          </p:nvSpPr>
          <p:spPr bwMode="auto">
            <a:xfrm>
              <a:off x="4309" y="2416"/>
              <a:ext cx="4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V2</a:t>
              </a:r>
              <a:endParaRPr kumimoji="1" lang="en-US" altLang="zh-CN" sz="2000">
                <a:ea typeface="微软雅黑" panose="020B0503020204020204" pitchFamily="34" charset="-122"/>
              </a:endParaRPr>
            </a:p>
          </p:txBody>
        </p:sp>
        <p:sp>
          <p:nvSpPr>
            <p:cNvPr id="62503" name="Text Box 38"/>
            <p:cNvSpPr txBox="1">
              <a:spLocks noChangeArrowheads="1"/>
            </p:cNvSpPr>
            <p:nvPr/>
          </p:nvSpPr>
          <p:spPr bwMode="auto">
            <a:xfrm>
              <a:off x="2203" y="2198"/>
              <a:ext cx="4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V1</a:t>
              </a:r>
              <a:endParaRPr kumimoji="1" lang="en-US" altLang="zh-CN" sz="2000">
                <a:ea typeface="微软雅黑" panose="020B0503020204020204" pitchFamily="34" charset="-122"/>
              </a:endParaRPr>
            </a:p>
          </p:txBody>
        </p:sp>
        <p:sp>
          <p:nvSpPr>
            <p:cNvPr id="62504" name="Text Box 39"/>
            <p:cNvSpPr txBox="1">
              <a:spLocks noChangeArrowheads="1"/>
            </p:cNvSpPr>
            <p:nvPr/>
          </p:nvSpPr>
          <p:spPr bwMode="auto">
            <a:xfrm>
              <a:off x="793" y="1740"/>
              <a:ext cx="4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C1</a:t>
              </a:r>
              <a:endParaRPr kumimoji="1" lang="en-US" altLang="zh-CN" sz="2000">
                <a:ea typeface="微软雅黑" panose="020B0503020204020204" pitchFamily="34" charset="-122"/>
              </a:endParaRPr>
            </a:p>
          </p:txBody>
        </p:sp>
        <p:sp>
          <p:nvSpPr>
            <p:cNvPr id="62505" name="Text Box 40"/>
            <p:cNvSpPr txBox="1">
              <a:spLocks noChangeArrowheads="1"/>
            </p:cNvSpPr>
            <p:nvPr/>
          </p:nvSpPr>
          <p:spPr bwMode="auto">
            <a:xfrm>
              <a:off x="4341" y="1141"/>
              <a:ext cx="40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C2</a:t>
              </a:r>
              <a:endParaRPr kumimoji="1" lang="en-US" altLang="zh-CN" sz="2000">
                <a:ea typeface="微软雅黑" panose="020B0503020204020204" pitchFamily="34" charset="-122"/>
              </a:endParaRPr>
            </a:p>
          </p:txBody>
        </p:sp>
        <p:sp>
          <p:nvSpPr>
            <p:cNvPr id="62506" name="Text Box 41"/>
            <p:cNvSpPr txBox="1">
              <a:spLocks noChangeArrowheads="1"/>
            </p:cNvSpPr>
            <p:nvPr/>
          </p:nvSpPr>
          <p:spPr bwMode="auto">
            <a:xfrm>
              <a:off x="1375" y="2713"/>
              <a:ext cx="5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ctr" eaLnBrk="1" hangingPunct="1">
                <a:spcBef>
                  <a:spcPct val="50000"/>
                </a:spcBef>
              </a:pPr>
              <a:r>
                <a:rPr kumimoji="1" lang="en-US" altLang="zh-CN" sz="2000">
                  <a:solidFill>
                    <a:srgbClr val="800080"/>
                  </a:solidFill>
                  <a:ea typeface="微软雅黑" panose="020B0503020204020204" pitchFamily="34" charset="-122"/>
                </a:rPr>
                <a:t>P</a:t>
              </a:r>
              <a:r>
                <a:rPr kumimoji="1" lang="zh-CN" altLang="en-US" sz="2000">
                  <a:solidFill>
                    <a:srgbClr val="800080"/>
                  </a:solidFill>
                  <a:ea typeface="微软雅黑" panose="020B0503020204020204" pitchFamily="34" charset="-122"/>
                </a:rPr>
                <a:t>型</a:t>
              </a:r>
            </a:p>
          </p:txBody>
        </p:sp>
        <p:sp>
          <p:nvSpPr>
            <p:cNvPr id="62507" name="Text Box 42"/>
            <p:cNvSpPr txBox="1">
              <a:spLocks noChangeArrowheads="1"/>
            </p:cNvSpPr>
            <p:nvPr/>
          </p:nvSpPr>
          <p:spPr bwMode="auto">
            <a:xfrm>
              <a:off x="3615" y="2713"/>
              <a:ext cx="5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ctr" eaLnBrk="1" hangingPunct="1">
                <a:spcBef>
                  <a:spcPct val="50000"/>
                </a:spcBef>
              </a:pPr>
              <a:r>
                <a:rPr kumimoji="1" lang="en-US" altLang="zh-CN" sz="2000">
                  <a:solidFill>
                    <a:srgbClr val="0000FF"/>
                  </a:solidFill>
                  <a:ea typeface="微软雅黑" panose="020B0503020204020204" pitchFamily="34" charset="-122"/>
                </a:rPr>
                <a:t>N</a:t>
              </a:r>
              <a:r>
                <a:rPr kumimoji="1" lang="zh-CN" altLang="en-US" sz="2000">
                  <a:solidFill>
                    <a:srgbClr val="0000FF"/>
                  </a:solidFill>
                  <a:ea typeface="微软雅黑" panose="020B0503020204020204" pitchFamily="34" charset="-122"/>
                </a:rPr>
                <a:t>型</a:t>
              </a:r>
            </a:p>
          </p:txBody>
        </p:sp>
        <p:sp>
          <p:nvSpPr>
            <p:cNvPr id="62508" name="Line 43"/>
            <p:cNvSpPr>
              <a:spLocks noChangeShapeType="1"/>
            </p:cNvSpPr>
            <p:nvPr/>
          </p:nvSpPr>
          <p:spPr bwMode="auto">
            <a:xfrm>
              <a:off x="2139" y="2211"/>
              <a:ext cx="1833" cy="0"/>
            </a:xfrm>
            <a:prstGeom prst="line">
              <a:avLst/>
            </a:prstGeom>
            <a:noFill/>
            <a:ln w="190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509" name="Line 44"/>
            <p:cNvSpPr>
              <a:spLocks noChangeShapeType="1"/>
            </p:cNvSpPr>
            <p:nvPr/>
          </p:nvSpPr>
          <p:spPr bwMode="auto">
            <a:xfrm>
              <a:off x="3819" y="1445"/>
              <a:ext cx="0" cy="230"/>
            </a:xfrm>
            <a:prstGeom prst="line">
              <a:avLst/>
            </a:prstGeom>
            <a:noFill/>
            <a:ln w="19050">
              <a:solidFill>
                <a:schemeClr val="tx1"/>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510" name="Line 45"/>
            <p:cNvSpPr>
              <a:spLocks noChangeShapeType="1"/>
            </p:cNvSpPr>
            <p:nvPr/>
          </p:nvSpPr>
          <p:spPr bwMode="auto">
            <a:xfrm>
              <a:off x="3819" y="1967"/>
              <a:ext cx="0" cy="230"/>
            </a:xfrm>
            <a:prstGeom prst="line">
              <a:avLst/>
            </a:prstGeom>
            <a:noFill/>
            <a:ln w="19050">
              <a:solidFill>
                <a:schemeClr val="tx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2511" name="Text Box 46"/>
            <p:cNvSpPr txBox="1">
              <a:spLocks noChangeArrowheads="1"/>
            </p:cNvSpPr>
            <p:nvPr/>
          </p:nvSpPr>
          <p:spPr bwMode="auto">
            <a:xfrm>
              <a:off x="3669" y="1663"/>
              <a:ext cx="4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eV</a:t>
              </a:r>
              <a:r>
                <a:rPr kumimoji="1" lang="en-US" altLang="zh-CN" sz="2000" baseline="-25000">
                  <a:ea typeface="微软雅黑" panose="020B0503020204020204" pitchFamily="34" charset="-122"/>
                </a:rPr>
                <a:t>D</a:t>
              </a:r>
              <a:endParaRPr kumimoji="1" lang="en-US" altLang="zh-CN" sz="2000">
                <a:ea typeface="微软雅黑" panose="020B0503020204020204" pitchFamily="34" charset="-122"/>
              </a:endParaRPr>
            </a:p>
          </p:txBody>
        </p:sp>
      </p:gr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45</a:t>
            </a:fld>
            <a:endParaRPr lang="zh-CN" altLang="en-US"/>
          </a:p>
        </p:txBody>
      </p:sp>
      <p:sp>
        <p:nvSpPr>
          <p:cNvPr id="50" name="Rectangle 37"/>
          <p:cNvSpPr>
            <a:spLocks noChangeArrowheads="1"/>
          </p:cNvSpPr>
          <p:nvPr/>
        </p:nvSpPr>
        <p:spPr bwMode="auto">
          <a:xfrm flipV="1">
            <a:off x="140494" y="93786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51" name="Rectangle 3"/>
          <p:cNvSpPr>
            <a:spLocks noRot="1" noChangeArrowheads="1"/>
          </p:cNvSpPr>
          <p:nvPr/>
        </p:nvSpPr>
        <p:spPr bwMode="auto">
          <a:xfrm>
            <a:off x="612403" y="4783361"/>
            <a:ext cx="8208963" cy="157298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20000"/>
              </a:spcBef>
              <a:buFontTx/>
              <a:buChar char="•"/>
            </a:pPr>
            <a:r>
              <a:rPr lang="zh-CN" altLang="en-US" sz="2600">
                <a:ea typeface="微软雅黑" panose="020B0503020204020204" pitchFamily="34" charset="-122"/>
              </a:rPr>
              <a:t>导带能级差</a:t>
            </a:r>
            <a:r>
              <a:rPr lang="en-US" altLang="zh-CN" sz="2600">
                <a:ea typeface="微软雅黑" panose="020B0503020204020204" pitchFamily="34" charset="-122"/>
              </a:rPr>
              <a:t>:   </a:t>
            </a:r>
            <a:r>
              <a:rPr lang="zh-CN" altLang="en-US" sz="2600">
                <a:solidFill>
                  <a:srgbClr val="CC0000"/>
                </a:solidFill>
                <a:ea typeface="微软雅黑" panose="020B0503020204020204" pitchFamily="34" charset="-122"/>
              </a:rPr>
              <a:t>等于材料亲合能之差</a:t>
            </a:r>
          </a:p>
          <a:p>
            <a:pPr eaLnBrk="1" hangingPunct="1">
              <a:spcBef>
                <a:spcPct val="20000"/>
              </a:spcBef>
              <a:buFontTx/>
              <a:buChar char="•"/>
            </a:pPr>
            <a:r>
              <a:rPr lang="zh-CN" altLang="en-US" sz="2600">
                <a:ea typeface="微软雅黑" panose="020B0503020204020204" pitchFamily="34" charset="-122"/>
              </a:rPr>
              <a:t>价带能级差</a:t>
            </a:r>
            <a:r>
              <a:rPr lang="en-US" altLang="zh-CN" sz="2600">
                <a:ea typeface="微软雅黑" panose="020B0503020204020204" pitchFamily="34" charset="-122"/>
              </a:rPr>
              <a:t>:   </a:t>
            </a:r>
            <a:r>
              <a:rPr lang="zh-CN" altLang="en-US" sz="2600">
                <a:solidFill>
                  <a:srgbClr val="CC0000"/>
                </a:solidFill>
                <a:ea typeface="微软雅黑" panose="020B0503020204020204" pitchFamily="34" charset="-122"/>
              </a:rPr>
              <a:t>带隙宽度差</a:t>
            </a:r>
            <a:r>
              <a:rPr lang="en-US" altLang="zh-CN" sz="2600">
                <a:solidFill>
                  <a:srgbClr val="CC0000"/>
                </a:solidFill>
                <a:ea typeface="微软雅黑" panose="020B0503020204020204" pitchFamily="34" charset="-122"/>
              </a:rPr>
              <a:t>+</a:t>
            </a:r>
            <a:r>
              <a:rPr lang="zh-CN" altLang="en-US" sz="2600">
                <a:solidFill>
                  <a:srgbClr val="CC0000"/>
                </a:solidFill>
                <a:ea typeface="微软雅黑" panose="020B0503020204020204" pitchFamily="34" charset="-122"/>
              </a:rPr>
              <a:t>导带能级差</a:t>
            </a:r>
          </a:p>
          <a:p>
            <a:pPr eaLnBrk="1" hangingPunct="1">
              <a:spcBef>
                <a:spcPct val="20000"/>
              </a:spcBef>
            </a:pPr>
            <a:endParaRPr lang="en-US" altLang="zh-CN" sz="2600">
              <a:solidFill>
                <a:srgbClr val="FF0000"/>
              </a:solidFill>
              <a:ea typeface="微软雅黑" panose="020B0503020204020204" pitchFamily="34" charset="-122"/>
            </a:endParaRPr>
          </a:p>
        </p:txBody>
      </p:sp>
      <p:graphicFrame>
        <p:nvGraphicFramePr>
          <p:cNvPr id="52" name="Object 51"/>
          <p:cNvGraphicFramePr>
            <a:graphicFrameLocks noChangeAspect="1"/>
          </p:cNvGraphicFramePr>
          <p:nvPr>
            <p:extLst>
              <p:ext uri="{D42A27DB-BD31-4B8C-83A1-F6EECF244321}">
                <p14:modId xmlns:p14="http://schemas.microsoft.com/office/powerpoint/2010/main" val="2253841992"/>
              </p:ext>
            </p:extLst>
          </p:nvPr>
        </p:nvGraphicFramePr>
        <p:xfrm>
          <a:off x="6444878" y="4856386"/>
          <a:ext cx="1944688" cy="487362"/>
        </p:xfrm>
        <a:graphic>
          <a:graphicData uri="http://schemas.openxmlformats.org/presentationml/2006/ole">
            <mc:AlternateContent xmlns:mc="http://schemas.openxmlformats.org/markup-compatibility/2006">
              <mc:Choice xmlns:v="urn:schemas-microsoft-com:vml" Requires="v">
                <p:oleObj spid="_x0000_s31816" name="公式" r:id="rId4" imgW="914400" imgH="228600" progId="Equation.3">
                  <p:embed/>
                </p:oleObj>
              </mc:Choice>
              <mc:Fallback>
                <p:oleObj name="公式" r:id="rId4" imgW="914400" imgH="228600" progId="Equation.3">
                  <p:embed/>
                  <p:pic>
                    <p:nvPicPr>
                      <p:cNvPr id="63496"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878" y="4856386"/>
                        <a:ext cx="194468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 name="Object 53"/>
          <p:cNvGraphicFramePr>
            <a:graphicFrameLocks noChangeAspect="1"/>
          </p:cNvGraphicFramePr>
          <p:nvPr>
            <p:extLst>
              <p:ext uri="{D42A27DB-BD31-4B8C-83A1-F6EECF244321}">
                <p14:modId xmlns:p14="http://schemas.microsoft.com/office/powerpoint/2010/main" val="2453635756"/>
              </p:ext>
            </p:extLst>
          </p:nvPr>
        </p:nvGraphicFramePr>
        <p:xfrm>
          <a:off x="1747466" y="5718199"/>
          <a:ext cx="6370637" cy="519113"/>
        </p:xfrm>
        <a:graphic>
          <a:graphicData uri="http://schemas.openxmlformats.org/presentationml/2006/ole">
            <mc:AlternateContent xmlns:mc="http://schemas.openxmlformats.org/markup-compatibility/2006">
              <mc:Choice xmlns:v="urn:schemas-microsoft-com:vml" Requires="v">
                <p:oleObj spid="_x0000_s31817" name="公式" r:id="rId6" imgW="2921000" imgH="241300" progId="Equation.3">
                  <p:embed/>
                </p:oleObj>
              </mc:Choice>
              <mc:Fallback>
                <p:oleObj name="公式" r:id="rId6" imgW="2921000" imgH="241300" progId="Equation.3">
                  <p:embed/>
                  <p:pic>
                    <p:nvPicPr>
                      <p:cNvPr id="63498" name="Object 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7466" y="5718199"/>
                        <a:ext cx="6370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0998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Rot="1" noChangeArrowheads="1"/>
          </p:cNvSpPr>
          <p:nvPr/>
        </p:nvSpPr>
        <p:spPr bwMode="auto">
          <a:xfrm>
            <a:off x="2126298" y="96838"/>
            <a:ext cx="5974715"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两种半导体材料的能带图</a:t>
            </a:r>
          </a:p>
        </p:txBody>
      </p:sp>
      <p:grpSp>
        <p:nvGrpSpPr>
          <p:cNvPr id="62467" name="Group 3"/>
          <p:cNvGrpSpPr/>
          <p:nvPr/>
        </p:nvGrpSpPr>
        <p:grpSpPr bwMode="auto">
          <a:xfrm>
            <a:off x="1619672" y="1124744"/>
            <a:ext cx="6308725" cy="3651250"/>
            <a:chOff x="793" y="663"/>
            <a:chExt cx="3974" cy="2300"/>
          </a:xfrm>
        </p:grpSpPr>
        <p:sp>
          <p:nvSpPr>
            <p:cNvPr id="62469" name="Line 4"/>
            <p:cNvSpPr>
              <a:spLocks noChangeShapeType="1"/>
            </p:cNvSpPr>
            <p:nvPr/>
          </p:nvSpPr>
          <p:spPr bwMode="auto">
            <a:xfrm>
              <a:off x="1121" y="785"/>
              <a:ext cx="3207" cy="0"/>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70" name="Line 5"/>
            <p:cNvSpPr>
              <a:spLocks noChangeShapeType="1"/>
            </p:cNvSpPr>
            <p:nvPr/>
          </p:nvSpPr>
          <p:spPr bwMode="auto">
            <a:xfrm>
              <a:off x="1121" y="1862"/>
              <a:ext cx="1069" cy="0"/>
            </a:xfrm>
            <a:prstGeom prst="line">
              <a:avLst/>
            </a:prstGeom>
            <a:noFill/>
            <a:ln w="38100">
              <a:solidFill>
                <a:srgbClr val="99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71" name="Line 6"/>
            <p:cNvSpPr>
              <a:spLocks noChangeShapeType="1"/>
            </p:cNvSpPr>
            <p:nvPr/>
          </p:nvSpPr>
          <p:spPr bwMode="auto">
            <a:xfrm>
              <a:off x="1121" y="2323"/>
              <a:ext cx="1069" cy="0"/>
            </a:xfrm>
            <a:prstGeom prst="line">
              <a:avLst/>
            </a:prstGeom>
            <a:noFill/>
            <a:ln w="28575">
              <a:solidFill>
                <a:srgbClr val="99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72" name="Line 7"/>
            <p:cNvSpPr>
              <a:spLocks noChangeShapeType="1"/>
            </p:cNvSpPr>
            <p:nvPr/>
          </p:nvSpPr>
          <p:spPr bwMode="auto">
            <a:xfrm>
              <a:off x="1121" y="2221"/>
              <a:ext cx="1069"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73" name="Line 8"/>
            <p:cNvSpPr>
              <a:spLocks noChangeShapeType="1"/>
            </p:cNvSpPr>
            <p:nvPr/>
          </p:nvSpPr>
          <p:spPr bwMode="auto">
            <a:xfrm>
              <a:off x="3259" y="1298"/>
              <a:ext cx="1069"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74" name="Line 9"/>
            <p:cNvSpPr>
              <a:spLocks noChangeShapeType="1"/>
            </p:cNvSpPr>
            <p:nvPr/>
          </p:nvSpPr>
          <p:spPr bwMode="auto">
            <a:xfrm>
              <a:off x="3259" y="1451"/>
              <a:ext cx="1069"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75" name="Line 10"/>
            <p:cNvSpPr>
              <a:spLocks noChangeShapeType="1"/>
            </p:cNvSpPr>
            <p:nvPr/>
          </p:nvSpPr>
          <p:spPr bwMode="auto">
            <a:xfrm>
              <a:off x="3259" y="2579"/>
              <a:ext cx="106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76" name="Line 11"/>
            <p:cNvSpPr>
              <a:spLocks noChangeShapeType="1"/>
            </p:cNvSpPr>
            <p:nvPr/>
          </p:nvSpPr>
          <p:spPr bwMode="auto">
            <a:xfrm flipH="1">
              <a:off x="2750" y="1298"/>
              <a:ext cx="611"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77" name="Line 12"/>
            <p:cNvSpPr>
              <a:spLocks noChangeShapeType="1"/>
            </p:cNvSpPr>
            <p:nvPr/>
          </p:nvSpPr>
          <p:spPr bwMode="auto">
            <a:xfrm>
              <a:off x="2088" y="1862"/>
              <a:ext cx="1018"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78" name="Line 13"/>
            <p:cNvSpPr>
              <a:spLocks noChangeShapeType="1"/>
            </p:cNvSpPr>
            <p:nvPr/>
          </p:nvSpPr>
          <p:spPr bwMode="auto">
            <a:xfrm>
              <a:off x="2069" y="2323"/>
              <a:ext cx="1018"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79" name="Line 14"/>
            <p:cNvSpPr>
              <a:spLocks noChangeShapeType="1"/>
            </p:cNvSpPr>
            <p:nvPr/>
          </p:nvSpPr>
          <p:spPr bwMode="auto">
            <a:xfrm flipH="1">
              <a:off x="2699" y="2579"/>
              <a:ext cx="662"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80" name="Line 15"/>
            <p:cNvSpPr>
              <a:spLocks noChangeShapeType="1"/>
            </p:cNvSpPr>
            <p:nvPr/>
          </p:nvSpPr>
          <p:spPr bwMode="auto">
            <a:xfrm>
              <a:off x="3564" y="785"/>
              <a:ext cx="0" cy="513"/>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81" name="Line 16"/>
            <p:cNvSpPr>
              <a:spLocks noChangeShapeType="1"/>
            </p:cNvSpPr>
            <p:nvPr/>
          </p:nvSpPr>
          <p:spPr bwMode="auto">
            <a:xfrm>
              <a:off x="4124" y="785"/>
              <a:ext cx="0" cy="666"/>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82" name="Line 17"/>
            <p:cNvSpPr>
              <a:spLocks noChangeShapeType="1"/>
            </p:cNvSpPr>
            <p:nvPr/>
          </p:nvSpPr>
          <p:spPr bwMode="auto">
            <a:xfrm>
              <a:off x="3412" y="1298"/>
              <a:ext cx="0" cy="460"/>
            </a:xfrm>
            <a:prstGeom prst="line">
              <a:avLst/>
            </a:prstGeom>
            <a:noFill/>
            <a:ln w="19050">
              <a:solidFill>
                <a:schemeClr val="tx1"/>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83" name="Line 18"/>
            <p:cNvSpPr>
              <a:spLocks noChangeShapeType="1"/>
            </p:cNvSpPr>
            <p:nvPr/>
          </p:nvSpPr>
          <p:spPr bwMode="auto">
            <a:xfrm>
              <a:off x="3412" y="2108"/>
              <a:ext cx="0" cy="461"/>
            </a:xfrm>
            <a:prstGeom prst="line">
              <a:avLst/>
            </a:prstGeom>
            <a:noFill/>
            <a:ln w="19050">
              <a:solidFill>
                <a:schemeClr val="tx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84" name="Line 19"/>
            <p:cNvSpPr>
              <a:spLocks noChangeShapeType="1"/>
            </p:cNvSpPr>
            <p:nvPr/>
          </p:nvSpPr>
          <p:spPr bwMode="auto">
            <a:xfrm>
              <a:off x="2864" y="2323"/>
              <a:ext cx="0" cy="256"/>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85" name="Line 20"/>
            <p:cNvSpPr>
              <a:spLocks noChangeShapeType="1"/>
            </p:cNvSpPr>
            <p:nvPr/>
          </p:nvSpPr>
          <p:spPr bwMode="auto">
            <a:xfrm>
              <a:off x="2864" y="1298"/>
              <a:ext cx="0" cy="564"/>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86" name="Line 21"/>
            <p:cNvSpPr>
              <a:spLocks noChangeShapeType="1"/>
            </p:cNvSpPr>
            <p:nvPr/>
          </p:nvSpPr>
          <p:spPr bwMode="auto">
            <a:xfrm>
              <a:off x="1986" y="1862"/>
              <a:ext cx="0" cy="461"/>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87" name="Line 22"/>
            <p:cNvSpPr>
              <a:spLocks noChangeShapeType="1"/>
            </p:cNvSpPr>
            <p:nvPr/>
          </p:nvSpPr>
          <p:spPr bwMode="auto">
            <a:xfrm>
              <a:off x="1732" y="785"/>
              <a:ext cx="0" cy="388"/>
            </a:xfrm>
            <a:prstGeom prst="line">
              <a:avLst/>
            </a:prstGeom>
            <a:noFill/>
            <a:ln w="19050">
              <a:solidFill>
                <a:schemeClr val="tx1"/>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88" name="Line 23"/>
            <p:cNvSpPr>
              <a:spLocks noChangeShapeType="1"/>
            </p:cNvSpPr>
            <p:nvPr/>
          </p:nvSpPr>
          <p:spPr bwMode="auto">
            <a:xfrm>
              <a:off x="1732" y="1512"/>
              <a:ext cx="0" cy="339"/>
            </a:xfrm>
            <a:prstGeom prst="line">
              <a:avLst/>
            </a:prstGeom>
            <a:noFill/>
            <a:ln w="19050">
              <a:solidFill>
                <a:schemeClr val="tx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89" name="Line 24"/>
            <p:cNvSpPr>
              <a:spLocks noChangeShapeType="1"/>
            </p:cNvSpPr>
            <p:nvPr/>
          </p:nvSpPr>
          <p:spPr bwMode="auto">
            <a:xfrm>
              <a:off x="1375" y="785"/>
              <a:ext cx="0" cy="508"/>
            </a:xfrm>
            <a:prstGeom prst="line">
              <a:avLst/>
            </a:prstGeom>
            <a:noFill/>
            <a:ln w="19050">
              <a:solidFill>
                <a:schemeClr val="tx1"/>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90" name="Line 25"/>
            <p:cNvSpPr>
              <a:spLocks noChangeShapeType="1"/>
            </p:cNvSpPr>
            <p:nvPr/>
          </p:nvSpPr>
          <p:spPr bwMode="auto">
            <a:xfrm>
              <a:off x="1375" y="1661"/>
              <a:ext cx="0" cy="556"/>
            </a:xfrm>
            <a:prstGeom prst="line">
              <a:avLst/>
            </a:prstGeom>
            <a:noFill/>
            <a:ln w="19050">
              <a:solidFill>
                <a:schemeClr val="tx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91" name="Text Box 26"/>
            <p:cNvSpPr txBox="1">
              <a:spLocks noChangeArrowheads="1"/>
            </p:cNvSpPr>
            <p:nvPr/>
          </p:nvSpPr>
          <p:spPr bwMode="auto">
            <a:xfrm>
              <a:off x="1254" y="1269"/>
              <a:ext cx="3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1</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92" name="Text Box 27"/>
            <p:cNvSpPr txBox="1">
              <a:spLocks noChangeArrowheads="1"/>
            </p:cNvSpPr>
            <p:nvPr/>
          </p:nvSpPr>
          <p:spPr bwMode="auto">
            <a:xfrm>
              <a:off x="1630" y="1144"/>
              <a:ext cx="3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1</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endParaRPr>
            </a:p>
          </p:txBody>
        </p:sp>
        <p:sp>
          <p:nvSpPr>
            <p:cNvPr id="62493" name="Text Box 28"/>
            <p:cNvSpPr txBox="1">
              <a:spLocks noChangeArrowheads="1"/>
            </p:cNvSpPr>
            <p:nvPr/>
          </p:nvSpPr>
          <p:spPr bwMode="auto">
            <a:xfrm>
              <a:off x="3564" y="887"/>
              <a:ext cx="3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2</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endParaRPr>
            </a:p>
          </p:txBody>
        </p:sp>
        <p:sp>
          <p:nvSpPr>
            <p:cNvPr id="62494" name="Text Box 29"/>
            <p:cNvSpPr txBox="1">
              <a:spLocks noChangeArrowheads="1"/>
            </p:cNvSpPr>
            <p:nvPr/>
          </p:nvSpPr>
          <p:spPr bwMode="auto">
            <a:xfrm>
              <a:off x="4083" y="948"/>
              <a:ext cx="3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2</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95" name="Text Box 30"/>
            <p:cNvSpPr txBox="1">
              <a:spLocks noChangeArrowheads="1"/>
            </p:cNvSpPr>
            <p:nvPr/>
          </p:nvSpPr>
          <p:spPr bwMode="auto">
            <a:xfrm>
              <a:off x="1954" y="1945"/>
              <a:ext cx="3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rPr>
                <a:t>E</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rPr>
                <a:t>g1</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96" name="Text Box 31"/>
            <p:cNvSpPr txBox="1">
              <a:spLocks noChangeArrowheads="1"/>
            </p:cNvSpPr>
            <p:nvPr/>
          </p:nvSpPr>
          <p:spPr bwMode="auto">
            <a:xfrm>
              <a:off x="3259" y="1759"/>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rPr>
                <a:t>E</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rPr>
                <a:t>g2</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97" name="Text Box 32"/>
            <p:cNvSpPr txBox="1">
              <a:spLocks noChangeArrowheads="1"/>
            </p:cNvSpPr>
            <p:nvPr/>
          </p:nvSpPr>
          <p:spPr bwMode="auto">
            <a:xfrm>
              <a:off x="2880" y="1435"/>
              <a:ext cx="4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a:t>
              </a: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E</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C</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98" name="Text Box 33"/>
            <p:cNvSpPr txBox="1">
              <a:spLocks noChangeArrowheads="1"/>
            </p:cNvSpPr>
            <p:nvPr/>
          </p:nvSpPr>
          <p:spPr bwMode="auto">
            <a:xfrm>
              <a:off x="2883" y="2296"/>
              <a:ext cx="4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a:t>
              </a: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E</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V</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499" name="Text Box 34"/>
            <p:cNvSpPr txBox="1">
              <a:spLocks noChangeArrowheads="1"/>
            </p:cNvSpPr>
            <p:nvPr/>
          </p:nvSpPr>
          <p:spPr bwMode="auto">
            <a:xfrm>
              <a:off x="793" y="2083"/>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rPr>
                <a:t>E</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rPr>
                <a:t>F1</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500" name="Text Box 35"/>
            <p:cNvSpPr txBox="1">
              <a:spLocks noChangeArrowheads="1"/>
            </p:cNvSpPr>
            <p:nvPr/>
          </p:nvSpPr>
          <p:spPr bwMode="auto">
            <a:xfrm>
              <a:off x="4363" y="1317"/>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rPr>
                <a:t>E</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rPr>
                <a:t>F2</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501" name="Text Box 36"/>
            <p:cNvSpPr txBox="1">
              <a:spLocks noChangeArrowheads="1"/>
            </p:cNvSpPr>
            <p:nvPr/>
          </p:nvSpPr>
          <p:spPr bwMode="auto">
            <a:xfrm>
              <a:off x="4328" y="663"/>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rPr>
                <a:t>E</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rPr>
                <a:t>0</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502" name="Text Box 37"/>
            <p:cNvSpPr txBox="1">
              <a:spLocks noChangeArrowheads="1"/>
            </p:cNvSpPr>
            <p:nvPr/>
          </p:nvSpPr>
          <p:spPr bwMode="auto">
            <a:xfrm>
              <a:off x="4309" y="2416"/>
              <a:ext cx="4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rPr>
                <a:t>E</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rPr>
                <a:t>V2</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503" name="Text Box 38"/>
            <p:cNvSpPr txBox="1">
              <a:spLocks noChangeArrowheads="1"/>
            </p:cNvSpPr>
            <p:nvPr/>
          </p:nvSpPr>
          <p:spPr bwMode="auto">
            <a:xfrm>
              <a:off x="2203" y="2198"/>
              <a:ext cx="4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rPr>
                <a:t>E</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rPr>
                <a:t>V1</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504" name="Text Box 39"/>
            <p:cNvSpPr txBox="1">
              <a:spLocks noChangeArrowheads="1"/>
            </p:cNvSpPr>
            <p:nvPr/>
          </p:nvSpPr>
          <p:spPr bwMode="auto">
            <a:xfrm>
              <a:off x="793" y="1740"/>
              <a:ext cx="4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rPr>
                <a:t>E</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rPr>
                <a:t>C1</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505" name="Text Box 40"/>
            <p:cNvSpPr txBox="1">
              <a:spLocks noChangeArrowheads="1"/>
            </p:cNvSpPr>
            <p:nvPr/>
          </p:nvSpPr>
          <p:spPr bwMode="auto">
            <a:xfrm>
              <a:off x="4341" y="1141"/>
              <a:ext cx="40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rPr>
                <a:t>E</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rPr>
                <a:t>C2</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506" name="Text Box 41"/>
            <p:cNvSpPr txBox="1">
              <a:spLocks noChangeArrowheads="1"/>
            </p:cNvSpPr>
            <p:nvPr/>
          </p:nvSpPr>
          <p:spPr bwMode="auto">
            <a:xfrm>
              <a:off x="1375" y="2713"/>
              <a:ext cx="5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800080"/>
                  </a:solidFill>
                  <a:effectLst/>
                  <a:uLnTx/>
                  <a:uFillTx/>
                  <a:latin typeface="Times New Roman" panose="02020603050405020304" pitchFamily="18" charset="0"/>
                  <a:ea typeface="微软雅黑" panose="020B0503020204020204" pitchFamily="34" charset="-122"/>
                  <a:cs typeface="+mn-cs"/>
                </a:rPr>
                <a:t>P</a:t>
              </a:r>
              <a:r>
                <a:rPr kumimoji="1" lang="zh-CN" altLang="en-US" sz="2000" b="1" i="0" u="none" strike="noStrike" kern="1200" cap="none" spc="0" normalizeH="0" baseline="0" noProof="0">
                  <a:ln>
                    <a:noFill/>
                  </a:ln>
                  <a:solidFill>
                    <a:srgbClr val="800080"/>
                  </a:solidFill>
                  <a:effectLst/>
                  <a:uLnTx/>
                  <a:uFillTx/>
                  <a:latin typeface="Times New Roman" panose="02020603050405020304" pitchFamily="18" charset="0"/>
                  <a:ea typeface="微软雅黑" panose="020B0503020204020204" pitchFamily="34" charset="-122"/>
                  <a:cs typeface="+mn-cs"/>
                </a:rPr>
                <a:t>型</a:t>
              </a:r>
            </a:p>
          </p:txBody>
        </p:sp>
        <p:sp>
          <p:nvSpPr>
            <p:cNvPr id="62507" name="Text Box 42"/>
            <p:cNvSpPr txBox="1">
              <a:spLocks noChangeArrowheads="1"/>
            </p:cNvSpPr>
            <p:nvPr/>
          </p:nvSpPr>
          <p:spPr bwMode="auto">
            <a:xfrm>
              <a:off x="3615" y="2713"/>
              <a:ext cx="5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mn-cs"/>
                </a:rPr>
                <a:t>N</a:t>
              </a:r>
              <a:r>
                <a:rPr kumimoji="1"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微软雅黑" panose="020B0503020204020204" pitchFamily="34" charset="-122"/>
                  <a:cs typeface="+mn-cs"/>
                </a:rPr>
                <a:t>型</a:t>
              </a:r>
            </a:p>
          </p:txBody>
        </p:sp>
        <p:sp>
          <p:nvSpPr>
            <p:cNvPr id="62508" name="Line 43"/>
            <p:cNvSpPr>
              <a:spLocks noChangeShapeType="1"/>
            </p:cNvSpPr>
            <p:nvPr/>
          </p:nvSpPr>
          <p:spPr bwMode="auto">
            <a:xfrm>
              <a:off x="2139" y="2211"/>
              <a:ext cx="1833" cy="0"/>
            </a:xfrm>
            <a:prstGeom prst="line">
              <a:avLst/>
            </a:prstGeom>
            <a:noFill/>
            <a:ln w="190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509" name="Line 44"/>
            <p:cNvSpPr>
              <a:spLocks noChangeShapeType="1"/>
            </p:cNvSpPr>
            <p:nvPr/>
          </p:nvSpPr>
          <p:spPr bwMode="auto">
            <a:xfrm>
              <a:off x="3819" y="1445"/>
              <a:ext cx="0" cy="230"/>
            </a:xfrm>
            <a:prstGeom prst="line">
              <a:avLst/>
            </a:prstGeom>
            <a:noFill/>
            <a:ln w="19050">
              <a:solidFill>
                <a:schemeClr val="tx1"/>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510" name="Line 45"/>
            <p:cNvSpPr>
              <a:spLocks noChangeShapeType="1"/>
            </p:cNvSpPr>
            <p:nvPr/>
          </p:nvSpPr>
          <p:spPr bwMode="auto">
            <a:xfrm>
              <a:off x="3819" y="1967"/>
              <a:ext cx="0" cy="230"/>
            </a:xfrm>
            <a:prstGeom prst="line">
              <a:avLst/>
            </a:prstGeom>
            <a:noFill/>
            <a:ln w="19050">
              <a:solidFill>
                <a:schemeClr val="tx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2511" name="Text Box 46"/>
            <p:cNvSpPr txBox="1">
              <a:spLocks noChangeArrowheads="1"/>
            </p:cNvSpPr>
            <p:nvPr/>
          </p:nvSpPr>
          <p:spPr bwMode="auto">
            <a:xfrm>
              <a:off x="3669" y="1663"/>
              <a:ext cx="4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rPr>
                <a:t>eV</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rPr>
                <a:t>D</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grpSp>
      <p:sp>
        <p:nvSpPr>
          <p:cNvPr id="2" name="页脚占位符 1"/>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46</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
        <p:nvSpPr>
          <p:cNvPr id="50" name="Rectangle 37"/>
          <p:cNvSpPr>
            <a:spLocks noChangeArrowheads="1"/>
          </p:cNvSpPr>
          <p:nvPr/>
        </p:nvSpPr>
        <p:spPr bwMode="auto">
          <a:xfrm flipV="1">
            <a:off x="140494" y="93786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54" name="Rectangle 3"/>
          <p:cNvSpPr>
            <a:spLocks noRot="1" noChangeArrowheads="1"/>
          </p:cNvSpPr>
          <p:nvPr/>
        </p:nvSpPr>
        <p:spPr bwMode="auto">
          <a:xfrm>
            <a:off x="1837159" y="5012532"/>
            <a:ext cx="5616575" cy="10350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20000"/>
              </a:spcBef>
            </a:pPr>
            <a:r>
              <a:rPr lang="zh-CN" altLang="en-US" sz="2600" dirty="0">
                <a:solidFill>
                  <a:schemeClr val="tx1"/>
                </a:solidFill>
                <a:ea typeface="微软雅黑" panose="020B0503020204020204" pitchFamily="34" charset="-122"/>
              </a:rPr>
              <a:t>功函数</a:t>
            </a:r>
            <a:r>
              <a:rPr lang="zh-CN" altLang="en-US" sz="2600" i="1" dirty="0">
                <a:solidFill>
                  <a:schemeClr val="tx1"/>
                </a:solidFill>
                <a:ea typeface="微软雅黑" panose="020B0503020204020204" pitchFamily="34" charset="-122"/>
                <a:sym typeface="Symbol" panose="05050102010706020507" pitchFamily="18" charset="2"/>
              </a:rPr>
              <a:t></a:t>
            </a:r>
          </a:p>
          <a:p>
            <a:pPr lvl="1" eaLnBrk="1" hangingPunct="1">
              <a:spcBef>
                <a:spcPct val="20000"/>
              </a:spcBef>
              <a:buFontTx/>
              <a:buChar char="–"/>
            </a:pPr>
            <a:r>
              <a:rPr lang="zh-CN" altLang="en-US" dirty="0">
                <a:solidFill>
                  <a:srgbClr val="FF0000"/>
                </a:solidFill>
                <a:ea typeface="微软雅黑" panose="020B0503020204020204" pitchFamily="34" charset="-122"/>
              </a:rPr>
              <a:t>电子真空能级到费米能级之差</a:t>
            </a:r>
          </a:p>
        </p:txBody>
      </p:sp>
    </p:spTree>
    <p:extLst>
      <p:ext uri="{BB962C8B-B14F-4D97-AF65-F5344CB8AC3E}">
        <p14:creationId xmlns:p14="http://schemas.microsoft.com/office/powerpoint/2010/main" val="398085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rrowheads="1"/>
          </p:cNvSpPr>
          <p:nvPr>
            <p:ph type="title" idx="4294967295"/>
          </p:nvPr>
        </p:nvSpPr>
        <p:spPr bwMode="auto">
          <a:xfrm>
            <a:off x="2689373" y="116632"/>
            <a:ext cx="4906963" cy="1143000"/>
          </a:xfrm>
          <a:prstGeom prst="rect">
            <a:avLst/>
          </a:prstGeom>
          <a:noFill/>
        </p:spPr>
        <p:txBody>
          <a:bodyPr/>
          <a:lstStyle/>
          <a:p>
            <a:pPr algn="l" eaLnBrk="1" hangingPunct="1">
              <a:buClrTx/>
              <a:buSzTx/>
              <a:buFontTx/>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三种能带配合方式</a:t>
            </a:r>
          </a:p>
        </p:txBody>
      </p:sp>
      <p:sp>
        <p:nvSpPr>
          <p:cNvPr id="65540" name="Text Box 3"/>
          <p:cNvSpPr txBox="1">
            <a:spLocks noChangeArrowheads="1"/>
          </p:cNvSpPr>
          <p:nvPr/>
        </p:nvSpPr>
        <p:spPr bwMode="auto">
          <a:xfrm>
            <a:off x="250825" y="3286125"/>
            <a:ext cx="266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ctr" eaLnBrk="1" hangingPunct="1">
              <a:spcBef>
                <a:spcPct val="50000"/>
              </a:spcBef>
            </a:pPr>
            <a:r>
              <a:rPr lang="zh-CN" altLang="en-US" sz="2400">
                <a:solidFill>
                  <a:schemeClr val="tx1"/>
                </a:solidFill>
                <a:latin typeface="Arial" panose="020B0604020202020204" pitchFamily="34" charset="0"/>
                <a:ea typeface="微软雅黑" panose="020B0503020204020204" pitchFamily="34" charset="-122"/>
              </a:rPr>
              <a:t>最常用：跨骑</a:t>
            </a:r>
            <a:r>
              <a:rPr lang="en-US" altLang="zh-CN" sz="2400">
                <a:solidFill>
                  <a:schemeClr val="tx1"/>
                </a:solidFill>
                <a:latin typeface="Arial" panose="020B0604020202020204" pitchFamily="34" charset="0"/>
                <a:ea typeface="微软雅黑" panose="020B0503020204020204" pitchFamily="34" charset="-122"/>
              </a:rPr>
              <a:t>-I</a:t>
            </a:r>
            <a:r>
              <a:rPr lang="zh-CN" altLang="en-US" sz="2400">
                <a:solidFill>
                  <a:schemeClr val="tx1"/>
                </a:solidFill>
                <a:latin typeface="Arial" panose="020B0604020202020204" pitchFamily="34" charset="0"/>
                <a:ea typeface="微软雅黑" panose="020B0503020204020204" pitchFamily="34" charset="-122"/>
              </a:rPr>
              <a:t>型</a:t>
            </a:r>
          </a:p>
        </p:txBody>
      </p:sp>
      <p:sp>
        <p:nvSpPr>
          <p:cNvPr id="65541" name="Line 7"/>
          <p:cNvSpPr>
            <a:spLocks noChangeShapeType="1"/>
          </p:cNvSpPr>
          <p:nvPr/>
        </p:nvSpPr>
        <p:spPr bwMode="auto">
          <a:xfrm>
            <a:off x="863600" y="1773238"/>
            <a:ext cx="1008063"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a:lstStyle/>
          <a:p>
            <a:endParaRPr lang="zh-CN" altLang="en-US">
              <a:ea typeface="微软雅黑" panose="020B0503020204020204" pitchFamily="34" charset="-122"/>
            </a:endParaRPr>
          </a:p>
        </p:txBody>
      </p:sp>
      <p:sp>
        <p:nvSpPr>
          <p:cNvPr id="65542" name="Line 8"/>
          <p:cNvSpPr>
            <a:spLocks noChangeShapeType="1"/>
          </p:cNvSpPr>
          <p:nvPr/>
        </p:nvSpPr>
        <p:spPr bwMode="auto">
          <a:xfrm>
            <a:off x="863600" y="2925763"/>
            <a:ext cx="1008063"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a:lstStyle/>
          <a:p>
            <a:endParaRPr lang="zh-CN" altLang="en-US">
              <a:ea typeface="微软雅黑" panose="020B0503020204020204" pitchFamily="34" charset="-122"/>
            </a:endParaRPr>
          </a:p>
        </p:txBody>
      </p:sp>
      <p:sp>
        <p:nvSpPr>
          <p:cNvPr id="65543" name="Line 9"/>
          <p:cNvSpPr>
            <a:spLocks noChangeShapeType="1"/>
          </p:cNvSpPr>
          <p:nvPr/>
        </p:nvSpPr>
        <p:spPr bwMode="auto">
          <a:xfrm>
            <a:off x="1943100" y="2493963"/>
            <a:ext cx="1008063" cy="0"/>
          </a:xfrm>
          <a:prstGeom prst="line">
            <a:avLst/>
          </a:prstGeom>
          <a:noFill/>
          <a:ln w="28575">
            <a:solidFill>
              <a:srgbClr val="800080"/>
            </a:solidFill>
            <a:round/>
          </a:ln>
          <a:extLst>
            <a:ext uri="{909E8E84-426E-40DD-AFC4-6F175D3DCCD1}">
              <a14:hiddenFill xmlns:a14="http://schemas.microsoft.com/office/drawing/2010/main">
                <a:noFill/>
              </a14:hiddenFill>
            </a:ext>
          </a:extLst>
        </p:spPr>
        <p:txBody>
          <a:bodyPr/>
          <a:lstStyle/>
          <a:p>
            <a:endParaRPr lang="zh-CN" altLang="en-US">
              <a:ea typeface="微软雅黑" panose="020B0503020204020204" pitchFamily="34" charset="-122"/>
            </a:endParaRPr>
          </a:p>
        </p:txBody>
      </p:sp>
      <p:sp>
        <p:nvSpPr>
          <p:cNvPr id="65544" name="Line 10"/>
          <p:cNvSpPr>
            <a:spLocks noChangeShapeType="1"/>
          </p:cNvSpPr>
          <p:nvPr/>
        </p:nvSpPr>
        <p:spPr bwMode="auto">
          <a:xfrm>
            <a:off x="1943100" y="2133600"/>
            <a:ext cx="1008063" cy="0"/>
          </a:xfrm>
          <a:prstGeom prst="line">
            <a:avLst/>
          </a:prstGeom>
          <a:noFill/>
          <a:ln w="28575">
            <a:solidFill>
              <a:srgbClr val="800080"/>
            </a:solidFill>
            <a:round/>
          </a:ln>
          <a:extLst>
            <a:ext uri="{909E8E84-426E-40DD-AFC4-6F175D3DCCD1}">
              <a14:hiddenFill xmlns:a14="http://schemas.microsoft.com/office/drawing/2010/main">
                <a:noFill/>
              </a14:hiddenFill>
            </a:ext>
          </a:extLst>
        </p:spPr>
        <p:txBody>
          <a:bodyPr/>
          <a:lstStyle/>
          <a:p>
            <a:endParaRPr lang="zh-CN" altLang="en-US">
              <a:ea typeface="微软雅黑" panose="020B0503020204020204" pitchFamily="34" charset="-122"/>
            </a:endParaRPr>
          </a:p>
        </p:txBody>
      </p:sp>
      <p:sp>
        <p:nvSpPr>
          <p:cNvPr id="65545" name="Text Box 11"/>
          <p:cNvSpPr txBox="1">
            <a:spLocks noChangeArrowheads="1"/>
          </p:cNvSpPr>
          <p:nvPr/>
        </p:nvSpPr>
        <p:spPr bwMode="auto">
          <a:xfrm>
            <a:off x="179388" y="2709863"/>
            <a:ext cx="611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lang="en-US" altLang="zh-CN">
                <a:solidFill>
                  <a:schemeClr val="tx1"/>
                </a:solidFill>
                <a:latin typeface="Arial" panose="020B0604020202020204" pitchFamily="34" charset="0"/>
                <a:ea typeface="微软雅黑" panose="020B0503020204020204" pitchFamily="34" charset="-122"/>
              </a:rPr>
              <a:t>E</a:t>
            </a:r>
            <a:r>
              <a:rPr lang="en-US" altLang="zh-CN" baseline="-25000">
                <a:solidFill>
                  <a:schemeClr val="tx1"/>
                </a:solidFill>
                <a:latin typeface="Arial" panose="020B0604020202020204" pitchFamily="34" charset="0"/>
                <a:ea typeface="微软雅黑" panose="020B0503020204020204" pitchFamily="34" charset="-122"/>
              </a:rPr>
              <a:t>v1</a:t>
            </a:r>
          </a:p>
        </p:txBody>
      </p:sp>
      <p:sp>
        <p:nvSpPr>
          <p:cNvPr id="65546" name="Text Box 12"/>
          <p:cNvSpPr txBox="1">
            <a:spLocks noChangeArrowheads="1"/>
          </p:cNvSpPr>
          <p:nvPr/>
        </p:nvSpPr>
        <p:spPr bwMode="auto">
          <a:xfrm>
            <a:off x="179388" y="1557338"/>
            <a:ext cx="611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lang="en-US" altLang="zh-CN">
                <a:solidFill>
                  <a:schemeClr val="tx1"/>
                </a:solidFill>
                <a:latin typeface="Arial" panose="020B0604020202020204" pitchFamily="34" charset="0"/>
                <a:ea typeface="微软雅黑" panose="020B0503020204020204" pitchFamily="34" charset="-122"/>
              </a:rPr>
              <a:t>E</a:t>
            </a:r>
            <a:r>
              <a:rPr lang="en-US" altLang="zh-CN" baseline="-25000">
                <a:solidFill>
                  <a:schemeClr val="tx1"/>
                </a:solidFill>
                <a:latin typeface="Arial" panose="020B0604020202020204" pitchFamily="34" charset="0"/>
                <a:ea typeface="微软雅黑" panose="020B0503020204020204" pitchFamily="34" charset="-122"/>
              </a:rPr>
              <a:t>c1</a:t>
            </a:r>
          </a:p>
        </p:txBody>
      </p:sp>
      <p:sp>
        <p:nvSpPr>
          <p:cNvPr id="65547" name="Text Box 13"/>
          <p:cNvSpPr txBox="1">
            <a:spLocks noChangeArrowheads="1"/>
          </p:cNvSpPr>
          <p:nvPr/>
        </p:nvSpPr>
        <p:spPr bwMode="auto">
          <a:xfrm>
            <a:off x="2160588" y="2565400"/>
            <a:ext cx="6111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lang="en-US" altLang="zh-CN">
                <a:solidFill>
                  <a:schemeClr val="tx1"/>
                </a:solidFill>
                <a:latin typeface="Arial" panose="020B0604020202020204" pitchFamily="34" charset="0"/>
                <a:ea typeface="微软雅黑" panose="020B0503020204020204" pitchFamily="34" charset="-122"/>
              </a:rPr>
              <a:t>E</a:t>
            </a:r>
            <a:r>
              <a:rPr lang="en-US" altLang="zh-CN" baseline="-25000">
                <a:solidFill>
                  <a:schemeClr val="tx1"/>
                </a:solidFill>
                <a:latin typeface="Arial" panose="020B0604020202020204" pitchFamily="34" charset="0"/>
                <a:ea typeface="微软雅黑" panose="020B0503020204020204" pitchFamily="34" charset="-122"/>
              </a:rPr>
              <a:t>v2</a:t>
            </a:r>
          </a:p>
        </p:txBody>
      </p:sp>
      <p:sp>
        <p:nvSpPr>
          <p:cNvPr id="65548" name="Text Box 14"/>
          <p:cNvSpPr txBox="1">
            <a:spLocks noChangeArrowheads="1"/>
          </p:cNvSpPr>
          <p:nvPr/>
        </p:nvSpPr>
        <p:spPr bwMode="auto">
          <a:xfrm>
            <a:off x="2160588" y="1630363"/>
            <a:ext cx="611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lang="en-US" altLang="zh-CN">
                <a:solidFill>
                  <a:schemeClr val="tx1"/>
                </a:solidFill>
                <a:latin typeface="Arial" panose="020B0604020202020204" pitchFamily="34" charset="0"/>
                <a:ea typeface="微软雅黑" panose="020B0503020204020204" pitchFamily="34" charset="-122"/>
              </a:rPr>
              <a:t>E</a:t>
            </a:r>
            <a:r>
              <a:rPr lang="en-US" altLang="zh-CN" baseline="-25000">
                <a:solidFill>
                  <a:schemeClr val="tx1"/>
                </a:solidFill>
                <a:latin typeface="Arial" panose="020B0604020202020204" pitchFamily="34" charset="0"/>
                <a:ea typeface="微软雅黑" panose="020B0503020204020204" pitchFamily="34" charset="-122"/>
              </a:rPr>
              <a:t>c2</a:t>
            </a:r>
          </a:p>
        </p:txBody>
      </p:sp>
      <p:grpSp>
        <p:nvGrpSpPr>
          <p:cNvPr id="168973" name="Group 13"/>
          <p:cNvGrpSpPr/>
          <p:nvPr/>
        </p:nvGrpSpPr>
        <p:grpSpPr bwMode="auto">
          <a:xfrm>
            <a:off x="2987675" y="3213100"/>
            <a:ext cx="2952750" cy="2617788"/>
            <a:chOff x="1882" y="2024"/>
            <a:chExt cx="1860" cy="1649"/>
          </a:xfrm>
        </p:grpSpPr>
        <p:sp>
          <p:nvSpPr>
            <p:cNvPr id="65563" name="Text Box 4"/>
            <p:cNvSpPr txBox="1">
              <a:spLocks noChangeArrowheads="1"/>
            </p:cNvSpPr>
            <p:nvPr/>
          </p:nvSpPr>
          <p:spPr bwMode="auto">
            <a:xfrm>
              <a:off x="2064" y="3385"/>
              <a:ext cx="16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ctr" eaLnBrk="1" hangingPunct="1">
                <a:spcBef>
                  <a:spcPct val="50000"/>
                </a:spcBef>
              </a:pPr>
              <a:r>
                <a:rPr lang="zh-CN" altLang="en-US" sz="2400">
                  <a:solidFill>
                    <a:schemeClr val="tx1"/>
                  </a:solidFill>
                  <a:latin typeface="Arial" panose="020B0604020202020204" pitchFamily="34" charset="0"/>
                  <a:ea typeface="微软雅黑" panose="020B0503020204020204" pitchFamily="34" charset="-122"/>
                </a:rPr>
                <a:t>交错</a:t>
              </a:r>
              <a:r>
                <a:rPr lang="en-US" altLang="zh-CN" sz="2400">
                  <a:solidFill>
                    <a:schemeClr val="tx1"/>
                  </a:solidFill>
                  <a:latin typeface="Arial" panose="020B0604020202020204" pitchFamily="34" charset="0"/>
                  <a:ea typeface="微软雅黑" panose="020B0503020204020204" pitchFamily="34" charset="-122"/>
                </a:rPr>
                <a:t>-II</a:t>
              </a:r>
              <a:r>
                <a:rPr lang="zh-CN" altLang="en-US" sz="2400">
                  <a:solidFill>
                    <a:schemeClr val="tx1"/>
                  </a:solidFill>
                  <a:latin typeface="Arial" panose="020B0604020202020204" pitchFamily="34" charset="0"/>
                  <a:ea typeface="微软雅黑" panose="020B0503020204020204" pitchFamily="34" charset="-122"/>
                </a:rPr>
                <a:t>型</a:t>
              </a:r>
            </a:p>
          </p:txBody>
        </p:sp>
        <p:sp>
          <p:nvSpPr>
            <p:cNvPr id="65564" name="Line 16"/>
            <p:cNvSpPr>
              <a:spLocks noChangeShapeType="1"/>
            </p:cNvSpPr>
            <p:nvPr/>
          </p:nvSpPr>
          <p:spPr bwMode="auto">
            <a:xfrm>
              <a:off x="2313" y="2431"/>
              <a:ext cx="635"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lstStyle/>
            <a:p>
              <a:endParaRPr lang="zh-CN" altLang="en-US">
                <a:ea typeface="微软雅黑" panose="020B0503020204020204" pitchFamily="34" charset="-122"/>
              </a:endParaRPr>
            </a:p>
          </p:txBody>
        </p:sp>
        <p:sp>
          <p:nvSpPr>
            <p:cNvPr id="65565" name="Line 17"/>
            <p:cNvSpPr>
              <a:spLocks noChangeShapeType="1"/>
            </p:cNvSpPr>
            <p:nvPr/>
          </p:nvSpPr>
          <p:spPr bwMode="auto">
            <a:xfrm>
              <a:off x="2313" y="3157"/>
              <a:ext cx="635"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lstStyle/>
            <a:p>
              <a:endParaRPr lang="zh-CN" altLang="en-US">
                <a:ea typeface="微软雅黑" panose="020B0503020204020204" pitchFamily="34" charset="-122"/>
              </a:endParaRPr>
            </a:p>
          </p:txBody>
        </p:sp>
        <p:sp>
          <p:nvSpPr>
            <p:cNvPr id="65566" name="Line 18"/>
            <p:cNvSpPr>
              <a:spLocks noChangeShapeType="1"/>
            </p:cNvSpPr>
            <p:nvPr/>
          </p:nvSpPr>
          <p:spPr bwMode="auto">
            <a:xfrm>
              <a:off x="3083" y="2568"/>
              <a:ext cx="635" cy="0"/>
            </a:xfrm>
            <a:prstGeom prst="line">
              <a:avLst/>
            </a:prstGeom>
            <a:noFill/>
            <a:ln w="28575">
              <a:solidFill>
                <a:srgbClr val="800080"/>
              </a:solidFill>
              <a:round/>
            </a:ln>
            <a:extLst>
              <a:ext uri="{909E8E84-426E-40DD-AFC4-6F175D3DCCD1}">
                <a14:hiddenFill xmlns:a14="http://schemas.microsoft.com/office/drawing/2010/main">
                  <a:noFill/>
                </a14:hiddenFill>
              </a:ext>
            </a:extLst>
          </p:spPr>
          <p:txBody>
            <a:bodyPr/>
            <a:lstStyle/>
            <a:p>
              <a:endParaRPr lang="zh-CN" altLang="en-US">
                <a:ea typeface="微软雅黑" panose="020B0503020204020204" pitchFamily="34" charset="-122"/>
              </a:endParaRPr>
            </a:p>
          </p:txBody>
        </p:sp>
        <p:sp>
          <p:nvSpPr>
            <p:cNvPr id="65567" name="Line 19"/>
            <p:cNvSpPr>
              <a:spLocks noChangeShapeType="1"/>
            </p:cNvSpPr>
            <p:nvPr/>
          </p:nvSpPr>
          <p:spPr bwMode="auto">
            <a:xfrm>
              <a:off x="3083" y="2341"/>
              <a:ext cx="635" cy="0"/>
            </a:xfrm>
            <a:prstGeom prst="line">
              <a:avLst/>
            </a:prstGeom>
            <a:noFill/>
            <a:ln w="28575">
              <a:solidFill>
                <a:srgbClr val="800080"/>
              </a:solidFill>
              <a:round/>
            </a:ln>
            <a:extLst>
              <a:ext uri="{909E8E84-426E-40DD-AFC4-6F175D3DCCD1}">
                <a14:hiddenFill xmlns:a14="http://schemas.microsoft.com/office/drawing/2010/main">
                  <a:noFill/>
                </a14:hiddenFill>
              </a:ext>
            </a:extLst>
          </p:spPr>
          <p:txBody>
            <a:bodyPr/>
            <a:lstStyle/>
            <a:p>
              <a:endParaRPr lang="zh-CN" altLang="en-US">
                <a:ea typeface="微软雅黑" panose="020B0503020204020204" pitchFamily="34" charset="-122"/>
              </a:endParaRPr>
            </a:p>
          </p:txBody>
        </p:sp>
        <p:sp>
          <p:nvSpPr>
            <p:cNvPr id="65568" name="Text Box 20"/>
            <p:cNvSpPr txBox="1">
              <a:spLocks noChangeArrowheads="1"/>
            </p:cNvSpPr>
            <p:nvPr/>
          </p:nvSpPr>
          <p:spPr bwMode="auto">
            <a:xfrm>
              <a:off x="1882" y="3021"/>
              <a:ext cx="3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lang="en-US" altLang="zh-CN">
                  <a:solidFill>
                    <a:schemeClr val="tx1"/>
                  </a:solidFill>
                  <a:latin typeface="Arial" panose="020B0604020202020204" pitchFamily="34" charset="0"/>
                  <a:ea typeface="微软雅黑" panose="020B0503020204020204" pitchFamily="34" charset="-122"/>
                </a:rPr>
                <a:t>E</a:t>
              </a:r>
              <a:r>
                <a:rPr lang="en-US" altLang="zh-CN" baseline="-25000">
                  <a:solidFill>
                    <a:schemeClr val="tx1"/>
                  </a:solidFill>
                  <a:latin typeface="Arial" panose="020B0604020202020204" pitchFamily="34" charset="0"/>
                  <a:ea typeface="微软雅黑" panose="020B0503020204020204" pitchFamily="34" charset="-122"/>
                </a:rPr>
                <a:t>v1</a:t>
              </a:r>
            </a:p>
          </p:txBody>
        </p:sp>
        <p:sp>
          <p:nvSpPr>
            <p:cNvPr id="65569" name="Text Box 21"/>
            <p:cNvSpPr txBox="1">
              <a:spLocks noChangeArrowheads="1"/>
            </p:cNvSpPr>
            <p:nvPr/>
          </p:nvSpPr>
          <p:spPr bwMode="auto">
            <a:xfrm>
              <a:off x="1882" y="2295"/>
              <a:ext cx="3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lang="en-US" altLang="zh-CN">
                  <a:solidFill>
                    <a:schemeClr val="tx1"/>
                  </a:solidFill>
                  <a:latin typeface="Arial" panose="020B0604020202020204" pitchFamily="34" charset="0"/>
                  <a:ea typeface="微软雅黑" panose="020B0503020204020204" pitchFamily="34" charset="-122"/>
                </a:rPr>
                <a:t>E</a:t>
              </a:r>
              <a:r>
                <a:rPr lang="en-US" altLang="zh-CN" baseline="-25000">
                  <a:solidFill>
                    <a:schemeClr val="tx1"/>
                  </a:solidFill>
                  <a:latin typeface="Arial" panose="020B0604020202020204" pitchFamily="34" charset="0"/>
                  <a:ea typeface="微软雅黑" panose="020B0503020204020204" pitchFamily="34" charset="-122"/>
                </a:rPr>
                <a:t>c1</a:t>
              </a:r>
            </a:p>
          </p:txBody>
        </p:sp>
        <p:sp>
          <p:nvSpPr>
            <p:cNvPr id="65570" name="Text Box 22"/>
            <p:cNvSpPr txBox="1">
              <a:spLocks noChangeArrowheads="1"/>
            </p:cNvSpPr>
            <p:nvPr/>
          </p:nvSpPr>
          <p:spPr bwMode="auto">
            <a:xfrm>
              <a:off x="3220" y="2613"/>
              <a:ext cx="3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lang="en-US" altLang="zh-CN">
                  <a:solidFill>
                    <a:schemeClr val="tx1"/>
                  </a:solidFill>
                  <a:latin typeface="Arial" panose="020B0604020202020204" pitchFamily="34" charset="0"/>
                  <a:ea typeface="微软雅黑" panose="020B0503020204020204" pitchFamily="34" charset="-122"/>
                </a:rPr>
                <a:t>E</a:t>
              </a:r>
              <a:r>
                <a:rPr lang="en-US" altLang="zh-CN" baseline="-25000">
                  <a:solidFill>
                    <a:schemeClr val="tx1"/>
                  </a:solidFill>
                  <a:latin typeface="Arial" panose="020B0604020202020204" pitchFamily="34" charset="0"/>
                  <a:ea typeface="微软雅黑" panose="020B0503020204020204" pitchFamily="34" charset="-122"/>
                </a:rPr>
                <a:t>v2</a:t>
              </a:r>
            </a:p>
          </p:txBody>
        </p:sp>
        <p:sp>
          <p:nvSpPr>
            <p:cNvPr id="65571" name="Text Box 23"/>
            <p:cNvSpPr txBox="1">
              <a:spLocks noChangeArrowheads="1"/>
            </p:cNvSpPr>
            <p:nvPr/>
          </p:nvSpPr>
          <p:spPr bwMode="auto">
            <a:xfrm>
              <a:off x="3220" y="2024"/>
              <a:ext cx="3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lang="en-US" altLang="zh-CN">
                  <a:solidFill>
                    <a:schemeClr val="tx1"/>
                  </a:solidFill>
                  <a:latin typeface="Arial" panose="020B0604020202020204" pitchFamily="34" charset="0"/>
                  <a:ea typeface="微软雅黑" panose="020B0503020204020204" pitchFamily="34" charset="-122"/>
                </a:rPr>
                <a:t>E</a:t>
              </a:r>
              <a:r>
                <a:rPr lang="en-US" altLang="zh-CN" baseline="-25000">
                  <a:solidFill>
                    <a:schemeClr val="tx1"/>
                  </a:solidFill>
                  <a:latin typeface="Arial" panose="020B0604020202020204" pitchFamily="34" charset="0"/>
                  <a:ea typeface="微软雅黑" panose="020B0503020204020204" pitchFamily="34" charset="-122"/>
                </a:rPr>
                <a:t>c2</a:t>
              </a:r>
            </a:p>
          </p:txBody>
        </p:sp>
      </p:grpSp>
      <p:sp>
        <p:nvSpPr>
          <p:cNvPr id="65550" name="Rectangle 33"/>
          <p:cNvSpPr>
            <a:spLocks noChangeArrowheads="1"/>
          </p:cNvSpPr>
          <p:nvPr/>
        </p:nvSpPr>
        <p:spPr bwMode="auto">
          <a:xfrm>
            <a:off x="179388" y="1557338"/>
            <a:ext cx="2808287"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zh-CN">
              <a:ea typeface="微软雅黑" panose="020B0503020204020204" pitchFamily="34" charset="-122"/>
            </a:endParaRPr>
          </a:p>
        </p:txBody>
      </p:sp>
      <p:sp>
        <p:nvSpPr>
          <p:cNvPr id="65551" name="Rectangle 34"/>
          <p:cNvSpPr>
            <a:spLocks noChangeArrowheads="1"/>
          </p:cNvSpPr>
          <p:nvPr/>
        </p:nvSpPr>
        <p:spPr bwMode="auto">
          <a:xfrm>
            <a:off x="3059113" y="2781300"/>
            <a:ext cx="2808287"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zh-CN">
              <a:ea typeface="微软雅黑" panose="020B0503020204020204" pitchFamily="34" charset="-122"/>
            </a:endParaRPr>
          </a:p>
        </p:txBody>
      </p:sp>
      <p:grpSp>
        <p:nvGrpSpPr>
          <p:cNvPr id="168985" name="Group 25"/>
          <p:cNvGrpSpPr/>
          <p:nvPr/>
        </p:nvGrpSpPr>
        <p:grpSpPr bwMode="auto">
          <a:xfrm>
            <a:off x="6300788" y="1052513"/>
            <a:ext cx="2843212" cy="2906712"/>
            <a:chOff x="3969" y="663"/>
            <a:chExt cx="1791" cy="1831"/>
          </a:xfrm>
        </p:grpSpPr>
        <p:sp>
          <p:nvSpPr>
            <p:cNvPr id="65553" name="Text Box 5"/>
            <p:cNvSpPr txBox="1">
              <a:spLocks noChangeArrowheads="1"/>
            </p:cNvSpPr>
            <p:nvPr/>
          </p:nvSpPr>
          <p:spPr bwMode="auto">
            <a:xfrm>
              <a:off x="4082" y="2206"/>
              <a:ext cx="16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ctr" eaLnBrk="1" hangingPunct="1">
                <a:spcBef>
                  <a:spcPct val="50000"/>
                </a:spcBef>
              </a:pPr>
              <a:r>
                <a:rPr lang="zh-CN" altLang="en-US" sz="2400">
                  <a:solidFill>
                    <a:schemeClr val="tx1"/>
                  </a:solidFill>
                  <a:latin typeface="Arial" panose="020B0604020202020204" pitchFamily="34" charset="0"/>
                  <a:ea typeface="微软雅黑" panose="020B0503020204020204" pitchFamily="34" charset="-122"/>
                </a:rPr>
                <a:t>错层</a:t>
              </a:r>
              <a:r>
                <a:rPr lang="en-US" altLang="zh-CN" sz="2400">
                  <a:solidFill>
                    <a:schemeClr val="tx1"/>
                  </a:solidFill>
                  <a:latin typeface="Arial" panose="020B0604020202020204" pitchFamily="34" charset="0"/>
                  <a:ea typeface="微软雅黑" panose="020B0503020204020204" pitchFamily="34" charset="-122"/>
                </a:rPr>
                <a:t>-III</a:t>
              </a:r>
              <a:r>
                <a:rPr lang="zh-CN" altLang="en-US" sz="2400">
                  <a:solidFill>
                    <a:schemeClr val="tx1"/>
                  </a:solidFill>
                  <a:latin typeface="Arial" panose="020B0604020202020204" pitchFamily="34" charset="0"/>
                  <a:ea typeface="微软雅黑" panose="020B0503020204020204" pitchFamily="34" charset="-122"/>
                </a:rPr>
                <a:t>型</a:t>
              </a:r>
            </a:p>
          </p:txBody>
        </p:sp>
        <p:sp>
          <p:nvSpPr>
            <p:cNvPr id="65554" name="Line 25"/>
            <p:cNvSpPr>
              <a:spLocks noChangeShapeType="1"/>
            </p:cNvSpPr>
            <p:nvPr/>
          </p:nvSpPr>
          <p:spPr bwMode="auto">
            <a:xfrm>
              <a:off x="4265" y="1252"/>
              <a:ext cx="635"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lstStyle/>
            <a:p>
              <a:endParaRPr lang="zh-CN" altLang="en-US">
                <a:ea typeface="微软雅黑" panose="020B0503020204020204" pitchFamily="34" charset="-122"/>
              </a:endParaRPr>
            </a:p>
          </p:txBody>
        </p:sp>
        <p:sp>
          <p:nvSpPr>
            <p:cNvPr id="65555" name="Line 26"/>
            <p:cNvSpPr>
              <a:spLocks noChangeShapeType="1"/>
            </p:cNvSpPr>
            <p:nvPr/>
          </p:nvSpPr>
          <p:spPr bwMode="auto">
            <a:xfrm>
              <a:off x="4265" y="1978"/>
              <a:ext cx="635"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lstStyle/>
            <a:p>
              <a:endParaRPr lang="zh-CN" altLang="en-US">
                <a:ea typeface="微软雅黑" panose="020B0503020204020204" pitchFamily="34" charset="-122"/>
              </a:endParaRPr>
            </a:p>
          </p:txBody>
        </p:sp>
        <p:sp>
          <p:nvSpPr>
            <p:cNvPr id="65556" name="Line 27"/>
            <p:cNvSpPr>
              <a:spLocks noChangeShapeType="1"/>
            </p:cNvSpPr>
            <p:nvPr/>
          </p:nvSpPr>
          <p:spPr bwMode="auto">
            <a:xfrm>
              <a:off x="5035" y="1207"/>
              <a:ext cx="635" cy="0"/>
            </a:xfrm>
            <a:prstGeom prst="line">
              <a:avLst/>
            </a:prstGeom>
            <a:noFill/>
            <a:ln w="28575">
              <a:solidFill>
                <a:srgbClr val="800080"/>
              </a:solidFill>
              <a:round/>
            </a:ln>
            <a:extLst>
              <a:ext uri="{909E8E84-426E-40DD-AFC4-6F175D3DCCD1}">
                <a14:hiddenFill xmlns:a14="http://schemas.microsoft.com/office/drawing/2010/main">
                  <a:noFill/>
                </a14:hiddenFill>
              </a:ext>
            </a:extLst>
          </p:spPr>
          <p:txBody>
            <a:bodyPr/>
            <a:lstStyle/>
            <a:p>
              <a:endParaRPr lang="zh-CN" altLang="en-US">
                <a:ea typeface="微软雅黑" panose="020B0503020204020204" pitchFamily="34" charset="-122"/>
              </a:endParaRPr>
            </a:p>
          </p:txBody>
        </p:sp>
        <p:sp>
          <p:nvSpPr>
            <p:cNvPr id="65557" name="Line 28"/>
            <p:cNvSpPr>
              <a:spLocks noChangeShapeType="1"/>
            </p:cNvSpPr>
            <p:nvPr/>
          </p:nvSpPr>
          <p:spPr bwMode="auto">
            <a:xfrm>
              <a:off x="5035" y="980"/>
              <a:ext cx="635" cy="0"/>
            </a:xfrm>
            <a:prstGeom prst="line">
              <a:avLst/>
            </a:prstGeom>
            <a:noFill/>
            <a:ln w="28575">
              <a:solidFill>
                <a:srgbClr val="800080"/>
              </a:solidFill>
              <a:round/>
            </a:ln>
            <a:extLst>
              <a:ext uri="{909E8E84-426E-40DD-AFC4-6F175D3DCCD1}">
                <a14:hiddenFill xmlns:a14="http://schemas.microsoft.com/office/drawing/2010/main">
                  <a:noFill/>
                </a14:hiddenFill>
              </a:ext>
            </a:extLst>
          </p:spPr>
          <p:txBody>
            <a:bodyPr/>
            <a:lstStyle/>
            <a:p>
              <a:endParaRPr lang="zh-CN" altLang="en-US">
                <a:ea typeface="微软雅黑" panose="020B0503020204020204" pitchFamily="34" charset="-122"/>
              </a:endParaRPr>
            </a:p>
          </p:txBody>
        </p:sp>
        <p:sp>
          <p:nvSpPr>
            <p:cNvPr id="65558" name="Text Box 29"/>
            <p:cNvSpPr txBox="1">
              <a:spLocks noChangeArrowheads="1"/>
            </p:cNvSpPr>
            <p:nvPr/>
          </p:nvSpPr>
          <p:spPr bwMode="auto">
            <a:xfrm>
              <a:off x="3969" y="1842"/>
              <a:ext cx="3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lang="en-US" altLang="zh-CN">
                  <a:solidFill>
                    <a:schemeClr val="tx1"/>
                  </a:solidFill>
                  <a:latin typeface="Arial" panose="020B0604020202020204" pitchFamily="34" charset="0"/>
                  <a:ea typeface="微软雅黑" panose="020B0503020204020204" pitchFamily="34" charset="-122"/>
                </a:rPr>
                <a:t>E</a:t>
              </a:r>
              <a:r>
                <a:rPr lang="en-US" altLang="zh-CN" baseline="-25000">
                  <a:solidFill>
                    <a:schemeClr val="tx1"/>
                  </a:solidFill>
                  <a:latin typeface="Arial" panose="020B0604020202020204" pitchFamily="34" charset="0"/>
                  <a:ea typeface="微软雅黑" panose="020B0503020204020204" pitchFamily="34" charset="-122"/>
                </a:rPr>
                <a:t>v1</a:t>
              </a:r>
            </a:p>
          </p:txBody>
        </p:sp>
        <p:sp>
          <p:nvSpPr>
            <p:cNvPr id="65559" name="Text Box 30"/>
            <p:cNvSpPr txBox="1">
              <a:spLocks noChangeArrowheads="1"/>
            </p:cNvSpPr>
            <p:nvPr/>
          </p:nvSpPr>
          <p:spPr bwMode="auto">
            <a:xfrm>
              <a:off x="3969" y="1116"/>
              <a:ext cx="3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lang="en-US" altLang="zh-CN">
                  <a:solidFill>
                    <a:schemeClr val="tx1"/>
                  </a:solidFill>
                  <a:latin typeface="Arial" panose="020B0604020202020204" pitchFamily="34" charset="0"/>
                  <a:ea typeface="微软雅黑" panose="020B0503020204020204" pitchFamily="34" charset="-122"/>
                </a:rPr>
                <a:t>E</a:t>
              </a:r>
              <a:r>
                <a:rPr lang="en-US" altLang="zh-CN" baseline="-25000">
                  <a:solidFill>
                    <a:schemeClr val="tx1"/>
                  </a:solidFill>
                  <a:latin typeface="Arial" panose="020B0604020202020204" pitchFamily="34" charset="0"/>
                  <a:ea typeface="微软雅黑" panose="020B0503020204020204" pitchFamily="34" charset="-122"/>
                </a:rPr>
                <a:t>c1</a:t>
              </a:r>
            </a:p>
          </p:txBody>
        </p:sp>
        <p:sp>
          <p:nvSpPr>
            <p:cNvPr id="65560" name="Text Box 31"/>
            <p:cNvSpPr txBox="1">
              <a:spLocks noChangeArrowheads="1"/>
            </p:cNvSpPr>
            <p:nvPr/>
          </p:nvSpPr>
          <p:spPr bwMode="auto">
            <a:xfrm>
              <a:off x="5172" y="1252"/>
              <a:ext cx="3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lang="en-US" altLang="zh-CN">
                  <a:solidFill>
                    <a:schemeClr val="tx1"/>
                  </a:solidFill>
                  <a:latin typeface="Arial" panose="020B0604020202020204" pitchFamily="34" charset="0"/>
                  <a:ea typeface="微软雅黑" panose="020B0503020204020204" pitchFamily="34" charset="-122"/>
                </a:rPr>
                <a:t>E</a:t>
              </a:r>
              <a:r>
                <a:rPr lang="en-US" altLang="zh-CN" baseline="-25000">
                  <a:solidFill>
                    <a:schemeClr val="tx1"/>
                  </a:solidFill>
                  <a:latin typeface="Arial" panose="020B0604020202020204" pitchFamily="34" charset="0"/>
                  <a:ea typeface="微软雅黑" panose="020B0503020204020204" pitchFamily="34" charset="-122"/>
                </a:rPr>
                <a:t>v2</a:t>
              </a:r>
            </a:p>
          </p:txBody>
        </p:sp>
        <p:sp>
          <p:nvSpPr>
            <p:cNvPr id="65561" name="Text Box 32"/>
            <p:cNvSpPr txBox="1">
              <a:spLocks noChangeArrowheads="1"/>
            </p:cNvSpPr>
            <p:nvPr/>
          </p:nvSpPr>
          <p:spPr bwMode="auto">
            <a:xfrm>
              <a:off x="5172" y="663"/>
              <a:ext cx="3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lang="en-US" altLang="zh-CN">
                  <a:solidFill>
                    <a:schemeClr val="tx1"/>
                  </a:solidFill>
                  <a:latin typeface="Arial" panose="020B0604020202020204" pitchFamily="34" charset="0"/>
                  <a:ea typeface="微软雅黑" panose="020B0503020204020204" pitchFamily="34" charset="-122"/>
                </a:rPr>
                <a:t>E</a:t>
              </a:r>
              <a:r>
                <a:rPr lang="en-US" altLang="zh-CN" baseline="-25000">
                  <a:solidFill>
                    <a:schemeClr val="tx1"/>
                  </a:solidFill>
                  <a:latin typeface="Arial" panose="020B0604020202020204" pitchFamily="34" charset="0"/>
                  <a:ea typeface="微软雅黑" panose="020B0503020204020204" pitchFamily="34" charset="-122"/>
                </a:rPr>
                <a:t>c2</a:t>
              </a:r>
            </a:p>
          </p:txBody>
        </p:sp>
        <p:sp>
          <p:nvSpPr>
            <p:cNvPr id="65562" name="Rectangle 35"/>
            <p:cNvSpPr>
              <a:spLocks noChangeArrowheads="1"/>
            </p:cNvSpPr>
            <p:nvPr/>
          </p:nvSpPr>
          <p:spPr bwMode="auto">
            <a:xfrm>
              <a:off x="3991" y="845"/>
              <a:ext cx="1769"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zh-CN">
                <a:ea typeface="微软雅黑" panose="020B0503020204020204" pitchFamily="34" charset="-122"/>
              </a:endParaRPr>
            </a:p>
          </p:txBody>
        </p:sp>
      </p:gr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47</a:t>
            </a:fld>
            <a:endParaRPr lang="zh-CN" altLang="en-US"/>
          </a:p>
        </p:txBody>
      </p:sp>
      <p:sp>
        <p:nvSpPr>
          <p:cNvPr id="38" name="Rectangle 37"/>
          <p:cNvSpPr>
            <a:spLocks noChangeArrowheads="1"/>
          </p:cNvSpPr>
          <p:nvPr/>
        </p:nvSpPr>
        <p:spPr bwMode="auto">
          <a:xfrm flipV="1">
            <a:off x="140494" y="93786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8973"/>
                                        </p:tgtEl>
                                        <p:attrNameLst>
                                          <p:attrName>style.visibility</p:attrName>
                                        </p:attrNameLst>
                                      </p:cBhvr>
                                      <p:to>
                                        <p:strVal val="visible"/>
                                      </p:to>
                                    </p:set>
                                    <p:animEffect transition="in" filter="dissolve">
                                      <p:cBhvr>
                                        <p:cTn id="7" dur="500"/>
                                        <p:tgtEl>
                                          <p:spTgt spid="16897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8985"/>
                                        </p:tgtEl>
                                        <p:attrNameLst>
                                          <p:attrName>style.visibility</p:attrName>
                                        </p:attrNameLst>
                                      </p:cBhvr>
                                      <p:to>
                                        <p:strVal val="visible"/>
                                      </p:to>
                                    </p:set>
                                    <p:animEffect transition="in" filter="dissolve">
                                      <p:cBhvr>
                                        <p:cTn id="12" dur="500"/>
                                        <p:tgtEl>
                                          <p:spTgt spid="168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Rot="1" noChangeArrowheads="1"/>
          </p:cNvSpPr>
          <p:nvPr>
            <p:ph type="title" idx="4294967295"/>
          </p:nvPr>
        </p:nvSpPr>
        <p:spPr bwMode="auto">
          <a:xfrm>
            <a:off x="1427163" y="53752"/>
            <a:ext cx="6562725"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组成异质结之后的能带图</a:t>
            </a:r>
          </a:p>
        </p:txBody>
      </p:sp>
      <p:sp>
        <p:nvSpPr>
          <p:cNvPr id="170018" name="Rectangle 3"/>
          <p:cNvSpPr>
            <a:spLocks noGrp="1" noRot="1" noChangeArrowheads="1"/>
          </p:cNvSpPr>
          <p:nvPr>
            <p:ph type="body" sz="half" idx="4294967295"/>
          </p:nvPr>
        </p:nvSpPr>
        <p:spPr bwMode="auto">
          <a:xfrm>
            <a:off x="4572000" y="4781549"/>
            <a:ext cx="4565456" cy="1152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b="1" dirty="0">
                <a:latin typeface="微软雅黑" panose="020B0503020204020204" pitchFamily="34" charset="-122"/>
                <a:ea typeface="微软雅黑" panose="020B0503020204020204" pitchFamily="34" charset="-122"/>
              </a:rPr>
              <a:t>形成空间电荷区</a:t>
            </a:r>
          </a:p>
          <a:p>
            <a:pPr lvl="1" eaLnBrk="1" hangingPunct="1"/>
            <a:r>
              <a:rPr lang="zh-CN" altLang="en-US" sz="2400" b="1" dirty="0">
                <a:solidFill>
                  <a:srgbClr val="663300"/>
                </a:solidFill>
                <a:latin typeface="微软雅黑" panose="020B0503020204020204" pitchFamily="34" charset="-122"/>
                <a:ea typeface="微软雅黑" panose="020B0503020204020204" pitchFamily="34" charset="-122"/>
              </a:rPr>
              <a:t>内建电场将费米能级拉平</a:t>
            </a:r>
          </a:p>
        </p:txBody>
      </p:sp>
      <p:sp>
        <p:nvSpPr>
          <p:cNvPr id="66564" name="Text Box 5"/>
          <p:cNvSpPr txBox="1">
            <a:spLocks noChangeArrowheads="1"/>
          </p:cNvSpPr>
          <p:nvPr/>
        </p:nvSpPr>
        <p:spPr bwMode="auto">
          <a:xfrm>
            <a:off x="1644650" y="4164488"/>
            <a:ext cx="6156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ctr" eaLnBrk="1" hangingPunct="1">
              <a:spcBef>
                <a:spcPct val="50000"/>
              </a:spcBef>
            </a:pPr>
            <a:r>
              <a:rPr lang="zh-CN" altLang="en-US" sz="2400" dirty="0">
                <a:solidFill>
                  <a:srgbClr val="C00000"/>
                </a:solidFill>
                <a:latin typeface="Arial" panose="020B0604020202020204" pitchFamily="34" charset="0"/>
                <a:ea typeface="微软雅黑" panose="020B0503020204020204" pitchFamily="34" charset="-122"/>
              </a:rPr>
              <a:t>两种不同半导体材料构成</a:t>
            </a:r>
            <a:r>
              <a:rPr lang="en-US" altLang="zh-CN" sz="2400" dirty="0" err="1">
                <a:solidFill>
                  <a:srgbClr val="C00000"/>
                </a:solidFill>
                <a:ea typeface="微软雅黑" panose="020B0503020204020204" pitchFamily="34" charset="-122"/>
                <a:cs typeface="Times New Roman" panose="02020603050405020304" pitchFamily="18" charset="0"/>
              </a:rPr>
              <a:t>pN</a:t>
            </a:r>
            <a:r>
              <a:rPr lang="zh-CN" altLang="en-US" sz="2400" dirty="0">
                <a:solidFill>
                  <a:srgbClr val="C00000"/>
                </a:solidFill>
                <a:latin typeface="Arial" panose="020B0604020202020204" pitchFamily="34" charset="0"/>
                <a:ea typeface="微软雅黑" panose="020B0503020204020204" pitchFamily="34" charset="-122"/>
              </a:rPr>
              <a:t>结后的能带图</a:t>
            </a:r>
          </a:p>
        </p:txBody>
      </p:sp>
      <p:grpSp>
        <p:nvGrpSpPr>
          <p:cNvPr id="66565" name="Group 5"/>
          <p:cNvGrpSpPr/>
          <p:nvPr/>
        </p:nvGrpSpPr>
        <p:grpSpPr bwMode="auto">
          <a:xfrm>
            <a:off x="1933575" y="1083151"/>
            <a:ext cx="5867400" cy="3001963"/>
            <a:chOff x="1056" y="1857"/>
            <a:chExt cx="3696" cy="1891"/>
          </a:xfrm>
        </p:grpSpPr>
        <p:pic>
          <p:nvPicPr>
            <p:cNvPr id="66570" name="Picture 6" descr="heterojun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1857"/>
              <a:ext cx="3072" cy="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571" name="Group 7"/>
            <p:cNvGrpSpPr/>
            <p:nvPr/>
          </p:nvGrpSpPr>
          <p:grpSpPr bwMode="auto">
            <a:xfrm>
              <a:off x="1056" y="1968"/>
              <a:ext cx="3696" cy="1728"/>
              <a:chOff x="1056" y="1968"/>
              <a:chExt cx="3696" cy="1728"/>
            </a:xfrm>
          </p:grpSpPr>
          <p:sp>
            <p:nvSpPr>
              <p:cNvPr id="66572" name="Line 8"/>
              <p:cNvSpPr>
                <a:spLocks noChangeShapeType="1"/>
              </p:cNvSpPr>
              <p:nvPr/>
            </p:nvSpPr>
            <p:spPr bwMode="auto">
              <a:xfrm>
                <a:off x="2640" y="1980"/>
                <a:ext cx="768"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6573" name="Line 9"/>
              <p:cNvSpPr>
                <a:spLocks noChangeShapeType="1"/>
              </p:cNvSpPr>
              <p:nvPr/>
            </p:nvSpPr>
            <p:spPr bwMode="auto">
              <a:xfrm>
                <a:off x="2064" y="2379"/>
                <a:ext cx="960"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6574" name="Line 10"/>
              <p:cNvSpPr>
                <a:spLocks noChangeShapeType="1"/>
              </p:cNvSpPr>
              <p:nvPr/>
            </p:nvSpPr>
            <p:spPr bwMode="auto">
              <a:xfrm>
                <a:off x="2304" y="2103"/>
                <a:ext cx="0" cy="288"/>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6575" name="Text Box 11"/>
              <p:cNvSpPr txBox="1">
                <a:spLocks noChangeArrowheads="1"/>
              </p:cNvSpPr>
              <p:nvPr/>
            </p:nvSpPr>
            <p:spPr bwMode="auto">
              <a:xfrm>
                <a:off x="1872" y="211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eV</a:t>
                </a:r>
                <a:r>
                  <a:rPr kumimoji="1" lang="en-US" altLang="zh-CN" sz="2000" baseline="-25000">
                    <a:ea typeface="微软雅黑" panose="020B0503020204020204" pitchFamily="34" charset="-122"/>
                  </a:rPr>
                  <a:t>D1</a:t>
                </a:r>
                <a:endParaRPr kumimoji="1" lang="en-US" altLang="zh-CN" sz="2000">
                  <a:ea typeface="微软雅黑" panose="020B0503020204020204" pitchFamily="34" charset="-122"/>
                </a:endParaRPr>
              </a:p>
            </p:txBody>
          </p:sp>
          <p:sp>
            <p:nvSpPr>
              <p:cNvPr id="66576" name="Text Box 12"/>
              <p:cNvSpPr txBox="1">
                <a:spLocks noChangeArrowheads="1"/>
              </p:cNvSpPr>
              <p:nvPr/>
            </p:nvSpPr>
            <p:spPr bwMode="auto">
              <a:xfrm>
                <a:off x="3264" y="211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eV</a:t>
                </a:r>
                <a:r>
                  <a:rPr kumimoji="1" lang="en-US" altLang="zh-CN" sz="2000" baseline="-25000">
                    <a:ea typeface="微软雅黑" panose="020B0503020204020204" pitchFamily="34" charset="-122"/>
                  </a:rPr>
                  <a:t>D2</a:t>
                </a:r>
                <a:endParaRPr kumimoji="1" lang="en-US" altLang="zh-CN" sz="2000">
                  <a:ea typeface="微软雅黑" panose="020B0503020204020204" pitchFamily="34" charset="-122"/>
                </a:endParaRPr>
              </a:p>
            </p:txBody>
          </p:sp>
          <p:sp>
            <p:nvSpPr>
              <p:cNvPr id="66577" name="Line 13"/>
              <p:cNvSpPr>
                <a:spLocks noChangeShapeType="1"/>
              </p:cNvSpPr>
              <p:nvPr/>
            </p:nvSpPr>
            <p:spPr bwMode="auto">
              <a:xfrm>
                <a:off x="3264" y="1968"/>
                <a:ext cx="0" cy="528"/>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6578" name="Text Box 14"/>
              <p:cNvSpPr txBox="1">
                <a:spLocks noChangeArrowheads="1"/>
              </p:cNvSpPr>
              <p:nvPr/>
            </p:nvSpPr>
            <p:spPr bwMode="auto">
              <a:xfrm>
                <a:off x="1056" y="200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C1</a:t>
                </a:r>
                <a:endParaRPr kumimoji="1" lang="en-US" altLang="zh-CN" sz="2000">
                  <a:ea typeface="微软雅黑" panose="020B0503020204020204" pitchFamily="34" charset="-122"/>
                </a:endParaRPr>
              </a:p>
            </p:txBody>
          </p:sp>
          <p:sp>
            <p:nvSpPr>
              <p:cNvPr id="66579" name="Text Box 15"/>
              <p:cNvSpPr txBox="1">
                <a:spLocks noChangeArrowheads="1"/>
              </p:cNvSpPr>
              <p:nvPr/>
            </p:nvSpPr>
            <p:spPr bwMode="auto">
              <a:xfrm>
                <a:off x="4272" y="2363"/>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C2</a:t>
                </a:r>
                <a:endParaRPr kumimoji="1" lang="en-US" altLang="zh-CN" sz="2000">
                  <a:ea typeface="微软雅黑" panose="020B0503020204020204" pitchFamily="34" charset="-122"/>
                </a:endParaRPr>
              </a:p>
            </p:txBody>
          </p:sp>
          <p:sp>
            <p:nvSpPr>
              <p:cNvPr id="66580" name="Text Box 16"/>
              <p:cNvSpPr txBox="1">
                <a:spLocks noChangeArrowheads="1"/>
              </p:cNvSpPr>
              <p:nvPr/>
            </p:nvSpPr>
            <p:spPr bwMode="auto">
              <a:xfrm>
                <a:off x="1104" y="2589"/>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V1</a:t>
                </a:r>
                <a:endParaRPr kumimoji="1" lang="en-US" altLang="zh-CN" sz="2000">
                  <a:ea typeface="微软雅黑" panose="020B0503020204020204" pitchFamily="34" charset="-122"/>
                </a:endParaRPr>
              </a:p>
            </p:txBody>
          </p:sp>
          <p:sp>
            <p:nvSpPr>
              <p:cNvPr id="66581" name="Text Box 17"/>
              <p:cNvSpPr txBox="1">
                <a:spLocks noChangeArrowheads="1"/>
              </p:cNvSpPr>
              <p:nvPr/>
            </p:nvSpPr>
            <p:spPr bwMode="auto">
              <a:xfrm>
                <a:off x="4320" y="344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a:t>
                </a:r>
                <a:r>
                  <a:rPr kumimoji="1" lang="en-US" altLang="zh-CN" sz="2000" baseline="-25000">
                    <a:ea typeface="微软雅黑" panose="020B0503020204020204" pitchFamily="34" charset="-122"/>
                  </a:rPr>
                  <a:t>V2</a:t>
                </a:r>
                <a:endParaRPr kumimoji="1" lang="en-US" altLang="zh-CN" sz="2000">
                  <a:ea typeface="微软雅黑" panose="020B0503020204020204" pitchFamily="34" charset="-122"/>
                </a:endParaRPr>
              </a:p>
            </p:txBody>
          </p:sp>
          <p:sp>
            <p:nvSpPr>
              <p:cNvPr id="66582" name="Line 18"/>
              <p:cNvSpPr>
                <a:spLocks noChangeShapeType="1"/>
              </p:cNvSpPr>
              <p:nvPr/>
            </p:nvSpPr>
            <p:spPr bwMode="auto">
              <a:xfrm>
                <a:off x="1410" y="2574"/>
                <a:ext cx="2861"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6583" name="Text Box 19"/>
              <p:cNvSpPr txBox="1">
                <a:spLocks noChangeArrowheads="1"/>
              </p:cNvSpPr>
              <p:nvPr/>
            </p:nvSpPr>
            <p:spPr bwMode="auto">
              <a:xfrm>
                <a:off x="1125" y="2421"/>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solidFill>
                      <a:srgbClr val="FF0000"/>
                    </a:solidFill>
                    <a:ea typeface="微软雅黑" panose="020B0503020204020204" pitchFamily="34" charset="-122"/>
                  </a:rPr>
                  <a:t>E</a:t>
                </a:r>
                <a:r>
                  <a:rPr kumimoji="1" lang="en-US" altLang="zh-CN" sz="2000" baseline="-25000">
                    <a:solidFill>
                      <a:srgbClr val="FF0000"/>
                    </a:solidFill>
                    <a:ea typeface="微软雅黑" panose="020B0503020204020204" pitchFamily="34" charset="-122"/>
                  </a:rPr>
                  <a:t>F</a:t>
                </a:r>
                <a:endParaRPr kumimoji="1" lang="en-US" altLang="zh-CN" sz="2000">
                  <a:solidFill>
                    <a:srgbClr val="FF0000"/>
                  </a:solidFill>
                  <a:ea typeface="微软雅黑" panose="020B0503020204020204" pitchFamily="34" charset="-122"/>
                </a:endParaRPr>
              </a:p>
            </p:txBody>
          </p:sp>
          <p:sp>
            <p:nvSpPr>
              <p:cNvPr id="66584" name="Line 20"/>
              <p:cNvSpPr>
                <a:spLocks noChangeShapeType="1"/>
              </p:cNvSpPr>
              <p:nvPr/>
            </p:nvSpPr>
            <p:spPr bwMode="auto">
              <a:xfrm>
                <a:off x="1968" y="2862"/>
                <a:ext cx="816"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6585" name="Line 21"/>
              <p:cNvSpPr>
                <a:spLocks noChangeShapeType="1"/>
              </p:cNvSpPr>
              <p:nvPr/>
            </p:nvSpPr>
            <p:spPr bwMode="auto">
              <a:xfrm>
                <a:off x="1959" y="3060"/>
                <a:ext cx="816"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6586" name="Line 22"/>
              <p:cNvSpPr>
                <a:spLocks noChangeShapeType="1"/>
              </p:cNvSpPr>
              <p:nvPr/>
            </p:nvSpPr>
            <p:spPr bwMode="auto">
              <a:xfrm>
                <a:off x="1968" y="3636"/>
                <a:ext cx="1104"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6587" name="Line 23"/>
              <p:cNvSpPr>
                <a:spLocks noChangeShapeType="1"/>
              </p:cNvSpPr>
              <p:nvPr/>
            </p:nvSpPr>
            <p:spPr bwMode="auto">
              <a:xfrm>
                <a:off x="2304" y="2631"/>
                <a:ext cx="0" cy="24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6588" name="Text Box 24"/>
              <p:cNvSpPr txBox="1">
                <a:spLocks noChangeArrowheads="1"/>
              </p:cNvSpPr>
              <p:nvPr/>
            </p:nvSpPr>
            <p:spPr bwMode="auto">
              <a:xfrm>
                <a:off x="1872" y="263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eV</a:t>
                </a:r>
                <a:r>
                  <a:rPr kumimoji="1" lang="en-US" altLang="zh-CN" sz="2000" baseline="-25000">
                    <a:ea typeface="微软雅黑" panose="020B0503020204020204" pitchFamily="34" charset="-122"/>
                  </a:rPr>
                  <a:t>D1</a:t>
                </a:r>
                <a:endParaRPr kumimoji="1" lang="en-US" altLang="zh-CN" sz="2000">
                  <a:ea typeface="微软雅黑" panose="020B0503020204020204" pitchFamily="34" charset="-122"/>
                </a:endParaRPr>
              </a:p>
            </p:txBody>
          </p:sp>
          <p:sp>
            <p:nvSpPr>
              <p:cNvPr id="66589" name="Text Box 25"/>
              <p:cNvSpPr txBox="1">
                <a:spLocks noChangeArrowheads="1"/>
              </p:cNvSpPr>
              <p:nvPr/>
            </p:nvSpPr>
            <p:spPr bwMode="auto">
              <a:xfrm>
                <a:off x="1872" y="3215"/>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000" i="1">
                    <a:ea typeface="微软雅黑" panose="020B0503020204020204" pitchFamily="34" charset="-122"/>
                  </a:rPr>
                  <a:t>eV</a:t>
                </a:r>
                <a:r>
                  <a:rPr kumimoji="1" lang="en-US" altLang="zh-CN" sz="2000" baseline="-25000">
                    <a:ea typeface="微软雅黑" panose="020B0503020204020204" pitchFamily="34" charset="-122"/>
                  </a:rPr>
                  <a:t>D2</a:t>
                </a:r>
                <a:endParaRPr kumimoji="1" lang="en-US" altLang="zh-CN" sz="2000">
                  <a:ea typeface="微软雅黑" panose="020B0503020204020204" pitchFamily="34" charset="-122"/>
                </a:endParaRPr>
              </a:p>
            </p:txBody>
          </p:sp>
          <p:sp>
            <p:nvSpPr>
              <p:cNvPr id="66590" name="Line 26"/>
              <p:cNvSpPr>
                <a:spLocks noChangeShapeType="1"/>
              </p:cNvSpPr>
              <p:nvPr/>
            </p:nvSpPr>
            <p:spPr bwMode="auto">
              <a:xfrm>
                <a:off x="2304" y="3072"/>
                <a:ext cx="0" cy="576"/>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6591" name="Line 27"/>
              <p:cNvSpPr>
                <a:spLocks noChangeShapeType="1"/>
              </p:cNvSpPr>
              <p:nvPr/>
            </p:nvSpPr>
            <p:spPr bwMode="auto">
              <a:xfrm>
                <a:off x="2640" y="2016"/>
                <a:ext cx="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6592" name="Line 28"/>
              <p:cNvSpPr>
                <a:spLocks noChangeShapeType="1"/>
              </p:cNvSpPr>
              <p:nvPr/>
            </p:nvSpPr>
            <p:spPr bwMode="auto">
              <a:xfrm>
                <a:off x="2640" y="2016"/>
                <a:ext cx="0" cy="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6593" name="Line 29"/>
              <p:cNvSpPr>
                <a:spLocks noChangeShapeType="1"/>
              </p:cNvSpPr>
              <p:nvPr/>
            </p:nvSpPr>
            <p:spPr bwMode="auto">
              <a:xfrm>
                <a:off x="2649" y="1977"/>
                <a:ext cx="0" cy="96"/>
              </a:xfrm>
              <a:prstGeom prst="line">
                <a:avLst/>
              </a:prstGeom>
              <a:noFill/>
              <a:ln w="444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66594" name="Line 30"/>
              <p:cNvSpPr>
                <a:spLocks noChangeShapeType="1"/>
              </p:cNvSpPr>
              <p:nvPr/>
            </p:nvSpPr>
            <p:spPr bwMode="auto">
              <a:xfrm>
                <a:off x="2649" y="2283"/>
                <a:ext cx="0" cy="96"/>
              </a:xfrm>
              <a:prstGeom prst="line">
                <a:avLst/>
              </a:prstGeom>
              <a:noFill/>
              <a:ln w="444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grpSp>
      </p:grpSp>
      <p:sp>
        <p:nvSpPr>
          <p:cNvPr id="66566" name="Rectangle 31"/>
          <p:cNvSpPr>
            <a:spLocks noChangeArrowheads="1"/>
          </p:cNvSpPr>
          <p:nvPr/>
        </p:nvSpPr>
        <p:spPr bwMode="auto">
          <a:xfrm>
            <a:off x="2555875" y="3141663"/>
            <a:ext cx="67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kumimoji="1" lang="en-US" altLang="zh-CN" sz="2400">
                <a:solidFill>
                  <a:srgbClr val="800080"/>
                </a:solidFill>
                <a:ea typeface="微软雅黑" panose="020B0503020204020204" pitchFamily="34" charset="-122"/>
              </a:rPr>
              <a:t>P</a:t>
            </a:r>
            <a:r>
              <a:rPr kumimoji="1" lang="zh-CN" altLang="en-US" sz="2400">
                <a:solidFill>
                  <a:srgbClr val="800080"/>
                </a:solidFill>
                <a:ea typeface="微软雅黑" panose="020B0503020204020204" pitchFamily="34" charset="-122"/>
              </a:rPr>
              <a:t>型</a:t>
            </a:r>
          </a:p>
        </p:txBody>
      </p:sp>
      <p:sp>
        <p:nvSpPr>
          <p:cNvPr id="66567" name="Rectangle 32"/>
          <p:cNvSpPr>
            <a:spLocks noChangeArrowheads="1"/>
          </p:cNvSpPr>
          <p:nvPr/>
        </p:nvSpPr>
        <p:spPr bwMode="auto">
          <a:xfrm>
            <a:off x="5508625" y="3116263"/>
            <a:ext cx="71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kumimoji="1" lang="en-US" altLang="zh-CN" sz="2400">
                <a:solidFill>
                  <a:srgbClr val="800080"/>
                </a:solidFill>
                <a:ea typeface="微软雅黑" panose="020B0503020204020204" pitchFamily="34" charset="-122"/>
              </a:rPr>
              <a:t>N</a:t>
            </a:r>
            <a:r>
              <a:rPr kumimoji="1" lang="zh-CN" altLang="en-US" sz="2400">
                <a:solidFill>
                  <a:srgbClr val="800080"/>
                </a:solidFill>
                <a:ea typeface="微软雅黑" panose="020B0503020204020204" pitchFamily="34" charset="-122"/>
              </a:rPr>
              <a:t>型</a:t>
            </a:r>
          </a:p>
        </p:txBody>
      </p:sp>
      <p:sp>
        <p:nvSpPr>
          <p:cNvPr id="170017" name="Rectangle 3"/>
          <p:cNvSpPr>
            <a:spLocks noRot="1" noChangeArrowheads="1"/>
          </p:cNvSpPr>
          <p:nvPr/>
        </p:nvSpPr>
        <p:spPr bwMode="auto">
          <a:xfrm>
            <a:off x="635000" y="4685189"/>
            <a:ext cx="4027488" cy="1511300"/>
          </a:xfrm>
          <a:prstGeom prst="rect">
            <a:avLst/>
          </a:prstGeom>
          <a:noFill/>
          <a:ln>
            <a:noFill/>
          </a:ln>
        </p:spPr>
        <p:txBody>
          <a:bodyPr/>
          <a:lstStyle>
            <a:lvl1pPr marL="342900" indent="-342900">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20000"/>
              </a:spcBef>
              <a:buFontTx/>
              <a:buChar char="•"/>
            </a:pPr>
            <a:r>
              <a:rPr lang="zh-CN" altLang="en-US" sz="2400" dirty="0">
                <a:solidFill>
                  <a:schemeClr val="tx1"/>
                </a:solidFill>
                <a:ea typeface="微软雅黑" panose="020B0503020204020204" pitchFamily="34" charset="-122"/>
              </a:rPr>
              <a:t>电荷流动</a:t>
            </a:r>
          </a:p>
          <a:p>
            <a:pPr lvl="1" eaLnBrk="1" hangingPunct="1">
              <a:spcBef>
                <a:spcPct val="20000"/>
              </a:spcBef>
              <a:buFontTx/>
              <a:buChar char="–"/>
            </a:pPr>
            <a:r>
              <a:rPr lang="zh-CN" altLang="en-US" sz="2400" dirty="0">
                <a:solidFill>
                  <a:srgbClr val="663300"/>
                </a:solidFill>
                <a:ea typeface="微软雅黑" panose="020B0503020204020204" pitchFamily="34" charset="-122"/>
              </a:rPr>
              <a:t>电子从</a:t>
            </a:r>
            <a:r>
              <a:rPr lang="en-US" altLang="zh-CN" sz="2400" i="1" dirty="0">
                <a:solidFill>
                  <a:srgbClr val="663300"/>
                </a:solidFill>
                <a:ea typeface="微软雅黑" panose="020B0503020204020204" pitchFamily="34" charset="-122"/>
              </a:rPr>
              <a:t>N</a:t>
            </a:r>
            <a:r>
              <a:rPr lang="zh-CN" altLang="en-US" sz="2400" dirty="0">
                <a:solidFill>
                  <a:srgbClr val="663300"/>
                </a:solidFill>
                <a:ea typeface="微软雅黑" panose="020B0503020204020204" pitchFamily="34" charset="-122"/>
              </a:rPr>
              <a:t>区流向</a:t>
            </a:r>
            <a:r>
              <a:rPr lang="en-US" altLang="zh-CN" sz="2400" i="1" dirty="0">
                <a:solidFill>
                  <a:srgbClr val="663300"/>
                </a:solidFill>
                <a:ea typeface="微软雅黑" panose="020B0503020204020204" pitchFamily="34" charset="-122"/>
              </a:rPr>
              <a:t>P</a:t>
            </a:r>
            <a:r>
              <a:rPr lang="zh-CN" altLang="en-US" sz="2400" dirty="0">
                <a:solidFill>
                  <a:srgbClr val="663300"/>
                </a:solidFill>
                <a:ea typeface="微软雅黑" panose="020B0503020204020204" pitchFamily="34" charset="-122"/>
              </a:rPr>
              <a:t>区</a:t>
            </a:r>
          </a:p>
          <a:p>
            <a:pPr lvl="1" eaLnBrk="1" hangingPunct="1">
              <a:spcBef>
                <a:spcPct val="20000"/>
              </a:spcBef>
              <a:buFontTx/>
              <a:buChar char="–"/>
            </a:pPr>
            <a:r>
              <a:rPr lang="zh-CN" altLang="en-US" sz="2400" dirty="0">
                <a:solidFill>
                  <a:srgbClr val="663300"/>
                </a:solidFill>
                <a:ea typeface="微软雅黑" panose="020B0503020204020204" pitchFamily="34" charset="-122"/>
              </a:rPr>
              <a:t>空穴从</a:t>
            </a:r>
            <a:r>
              <a:rPr lang="en-US" altLang="zh-CN" sz="2400" i="1" dirty="0">
                <a:solidFill>
                  <a:srgbClr val="663300"/>
                </a:solidFill>
                <a:ea typeface="微软雅黑" panose="020B0503020204020204" pitchFamily="34" charset="-122"/>
              </a:rPr>
              <a:t>P</a:t>
            </a:r>
            <a:r>
              <a:rPr lang="zh-CN" altLang="en-US" sz="2400" dirty="0">
                <a:solidFill>
                  <a:srgbClr val="663300"/>
                </a:solidFill>
                <a:ea typeface="微软雅黑" panose="020B0503020204020204" pitchFamily="34" charset="-122"/>
              </a:rPr>
              <a:t>区流向</a:t>
            </a:r>
            <a:r>
              <a:rPr lang="en-US" altLang="zh-CN" sz="2400" i="1" dirty="0">
                <a:solidFill>
                  <a:srgbClr val="663300"/>
                </a:solidFill>
                <a:ea typeface="微软雅黑" panose="020B0503020204020204" pitchFamily="34" charset="-122"/>
              </a:rPr>
              <a:t>N</a:t>
            </a:r>
            <a:r>
              <a:rPr lang="zh-CN" altLang="en-US" sz="2400" dirty="0">
                <a:solidFill>
                  <a:srgbClr val="663300"/>
                </a:solidFill>
                <a:ea typeface="微软雅黑" panose="020B0503020204020204" pitchFamily="34" charset="-122"/>
              </a:rPr>
              <a:t>区</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a:xfrm>
            <a:off x="6524824" y="6439913"/>
            <a:ext cx="2133600" cy="365125"/>
          </a:xfrm>
        </p:spPr>
        <p:txBody>
          <a:bodyPr/>
          <a:lstStyle/>
          <a:p>
            <a:fld id="{BD8223D9-D9DA-4C0B-9616-36644EEDABA8}" type="slidenum">
              <a:rPr lang="zh-CN" altLang="en-US" smtClean="0"/>
              <a:pPr/>
              <a:t>48</a:t>
            </a:fld>
            <a:endParaRPr lang="zh-CN" altLang="en-US" dirty="0"/>
          </a:p>
        </p:txBody>
      </p:sp>
      <p:sp>
        <p:nvSpPr>
          <p:cNvPr id="37" name="Rectangle 37"/>
          <p:cNvSpPr>
            <a:spLocks noChangeArrowheads="1"/>
          </p:cNvSpPr>
          <p:nvPr/>
        </p:nvSpPr>
        <p:spPr bwMode="auto">
          <a:xfrm flipV="1">
            <a:off x="140494"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0017"/>
                                        </p:tgtEl>
                                        <p:attrNameLst>
                                          <p:attrName>style.visibility</p:attrName>
                                        </p:attrNameLst>
                                      </p:cBhvr>
                                      <p:to>
                                        <p:strVal val="visible"/>
                                      </p:to>
                                    </p:set>
                                    <p:animEffect transition="in" filter="dissolve">
                                      <p:cBhvr>
                                        <p:cTn id="7" dur="500"/>
                                        <p:tgtEl>
                                          <p:spTgt spid="1700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0018">
                                            <p:txEl>
                                              <p:pRg st="0" end="0"/>
                                            </p:txEl>
                                          </p:spTgt>
                                        </p:tgtEl>
                                        <p:attrNameLst>
                                          <p:attrName>style.visibility</p:attrName>
                                        </p:attrNameLst>
                                      </p:cBhvr>
                                      <p:to>
                                        <p:strVal val="visible"/>
                                      </p:to>
                                    </p:set>
                                    <p:animEffect transition="in" filter="dissolve">
                                      <p:cBhvr>
                                        <p:cTn id="12" dur="500"/>
                                        <p:tgtEl>
                                          <p:spTgt spid="170018">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70018">
                                            <p:txEl>
                                              <p:pRg st="1" end="1"/>
                                            </p:txEl>
                                          </p:spTgt>
                                        </p:tgtEl>
                                        <p:attrNameLst>
                                          <p:attrName>style.visibility</p:attrName>
                                        </p:attrNameLst>
                                      </p:cBhvr>
                                      <p:to>
                                        <p:strVal val="visible"/>
                                      </p:to>
                                    </p:set>
                                    <p:animEffect transition="in" filter="dissolve">
                                      <p:cBhvr>
                                        <p:cTn id="15" dur="500"/>
                                        <p:tgtEl>
                                          <p:spTgt spid="1700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18" grpId="0" build="p"/>
      <p:bldP spid="17001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Rot="1" noChangeArrowheads="1"/>
          </p:cNvSpPr>
          <p:nvPr>
            <p:ph type="title" idx="4294967295"/>
          </p:nvPr>
        </p:nvSpPr>
        <p:spPr bwMode="auto">
          <a:xfrm>
            <a:off x="1427163" y="53752"/>
            <a:ext cx="6562725"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组成异质结之后的能带图</a:t>
            </a:r>
          </a:p>
        </p:txBody>
      </p:sp>
      <p:sp>
        <p:nvSpPr>
          <p:cNvPr id="66564" name="Text Box 5"/>
          <p:cNvSpPr txBox="1">
            <a:spLocks noChangeArrowheads="1"/>
          </p:cNvSpPr>
          <p:nvPr/>
        </p:nvSpPr>
        <p:spPr bwMode="auto">
          <a:xfrm>
            <a:off x="1644650" y="4164488"/>
            <a:ext cx="6156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cs"/>
              </a:rPr>
              <a:t>两种不同半导体材料构成</a:t>
            </a:r>
            <a:r>
              <a:rPr kumimoji="0" lang="en-US" altLang="zh-CN" sz="2400" b="1" i="0" u="none" strike="noStrike" kern="1200" cap="none" spc="0" normalizeH="0" baseline="0" noProof="0" dirty="0" err="1">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pN</a:t>
            </a: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cs"/>
              </a:rPr>
              <a:t>结后的能带图</a:t>
            </a:r>
          </a:p>
        </p:txBody>
      </p:sp>
      <p:grpSp>
        <p:nvGrpSpPr>
          <p:cNvPr id="66565" name="Group 5"/>
          <p:cNvGrpSpPr/>
          <p:nvPr/>
        </p:nvGrpSpPr>
        <p:grpSpPr bwMode="auto">
          <a:xfrm>
            <a:off x="1933575" y="1083151"/>
            <a:ext cx="5867400" cy="3001963"/>
            <a:chOff x="1056" y="1857"/>
            <a:chExt cx="3696" cy="1891"/>
          </a:xfrm>
        </p:grpSpPr>
        <p:pic>
          <p:nvPicPr>
            <p:cNvPr id="66570" name="Picture 6" descr="heterojun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1857"/>
              <a:ext cx="3072" cy="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571" name="Group 7"/>
            <p:cNvGrpSpPr/>
            <p:nvPr/>
          </p:nvGrpSpPr>
          <p:grpSpPr bwMode="auto">
            <a:xfrm>
              <a:off x="1056" y="1968"/>
              <a:ext cx="3696" cy="1728"/>
              <a:chOff x="1056" y="1968"/>
              <a:chExt cx="3696" cy="1728"/>
            </a:xfrm>
          </p:grpSpPr>
          <p:sp>
            <p:nvSpPr>
              <p:cNvPr id="66572" name="Line 8"/>
              <p:cNvSpPr>
                <a:spLocks noChangeShapeType="1"/>
              </p:cNvSpPr>
              <p:nvPr/>
            </p:nvSpPr>
            <p:spPr bwMode="auto">
              <a:xfrm>
                <a:off x="2640" y="1980"/>
                <a:ext cx="768"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73" name="Line 9"/>
              <p:cNvSpPr>
                <a:spLocks noChangeShapeType="1"/>
              </p:cNvSpPr>
              <p:nvPr/>
            </p:nvSpPr>
            <p:spPr bwMode="auto">
              <a:xfrm>
                <a:off x="2064" y="2379"/>
                <a:ext cx="960"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74" name="Line 10"/>
              <p:cNvSpPr>
                <a:spLocks noChangeShapeType="1"/>
              </p:cNvSpPr>
              <p:nvPr/>
            </p:nvSpPr>
            <p:spPr bwMode="auto">
              <a:xfrm>
                <a:off x="2304" y="2103"/>
                <a:ext cx="0" cy="288"/>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75" name="Text Box 11"/>
              <p:cNvSpPr txBox="1">
                <a:spLocks noChangeArrowheads="1"/>
              </p:cNvSpPr>
              <p:nvPr/>
            </p:nvSpPr>
            <p:spPr bwMode="auto">
              <a:xfrm>
                <a:off x="1872" y="211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rPr>
                  <a:t>eV</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rPr>
                  <a:t>D1</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76" name="Text Box 12"/>
              <p:cNvSpPr txBox="1">
                <a:spLocks noChangeArrowheads="1"/>
              </p:cNvSpPr>
              <p:nvPr/>
            </p:nvSpPr>
            <p:spPr bwMode="auto">
              <a:xfrm>
                <a:off x="3264" y="211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rPr>
                  <a:t>eV</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rPr>
                  <a:t>D2</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77" name="Line 13"/>
              <p:cNvSpPr>
                <a:spLocks noChangeShapeType="1"/>
              </p:cNvSpPr>
              <p:nvPr/>
            </p:nvSpPr>
            <p:spPr bwMode="auto">
              <a:xfrm>
                <a:off x="3264" y="1968"/>
                <a:ext cx="0" cy="528"/>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78" name="Text Box 14"/>
              <p:cNvSpPr txBox="1">
                <a:spLocks noChangeArrowheads="1"/>
              </p:cNvSpPr>
              <p:nvPr/>
            </p:nvSpPr>
            <p:spPr bwMode="auto">
              <a:xfrm>
                <a:off x="1056" y="200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rPr>
                  <a:t>E</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rPr>
                  <a:t>C1</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79" name="Text Box 15"/>
              <p:cNvSpPr txBox="1">
                <a:spLocks noChangeArrowheads="1"/>
              </p:cNvSpPr>
              <p:nvPr/>
            </p:nvSpPr>
            <p:spPr bwMode="auto">
              <a:xfrm>
                <a:off x="4272" y="2363"/>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rPr>
                  <a:t>E</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rPr>
                  <a:t>C2</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80" name="Text Box 16"/>
              <p:cNvSpPr txBox="1">
                <a:spLocks noChangeArrowheads="1"/>
              </p:cNvSpPr>
              <p:nvPr/>
            </p:nvSpPr>
            <p:spPr bwMode="auto">
              <a:xfrm>
                <a:off x="1104" y="2589"/>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rPr>
                  <a:t>E</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rPr>
                  <a:t>V1</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81" name="Text Box 17"/>
              <p:cNvSpPr txBox="1">
                <a:spLocks noChangeArrowheads="1"/>
              </p:cNvSpPr>
              <p:nvPr/>
            </p:nvSpPr>
            <p:spPr bwMode="auto">
              <a:xfrm>
                <a:off x="4320" y="344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rPr>
                  <a:t>E</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rPr>
                  <a:t>V2</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82" name="Line 18"/>
              <p:cNvSpPr>
                <a:spLocks noChangeShapeType="1"/>
              </p:cNvSpPr>
              <p:nvPr/>
            </p:nvSpPr>
            <p:spPr bwMode="auto">
              <a:xfrm>
                <a:off x="1410" y="2574"/>
                <a:ext cx="2861"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83" name="Text Box 19"/>
              <p:cNvSpPr txBox="1">
                <a:spLocks noChangeArrowheads="1"/>
              </p:cNvSpPr>
              <p:nvPr/>
            </p:nvSpPr>
            <p:spPr bwMode="auto">
              <a:xfrm>
                <a:off x="1125" y="2421"/>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FF0000"/>
                    </a:solidFill>
                    <a:effectLst/>
                    <a:uLnTx/>
                    <a:uFillTx/>
                    <a:latin typeface="Times New Roman" panose="02020603050405020304" pitchFamily="18" charset="0"/>
                    <a:ea typeface="微软雅黑" panose="020B0503020204020204" pitchFamily="34" charset="-122"/>
                    <a:cs typeface="+mn-cs"/>
                  </a:rPr>
                  <a:t>E</a:t>
                </a:r>
                <a:r>
                  <a:rPr kumimoji="1" lang="en-US" altLang="zh-CN" sz="2000" b="1" i="0" u="none" strike="noStrike" kern="1200" cap="none" spc="0" normalizeH="0" baseline="-25000" noProof="0">
                    <a:ln>
                      <a:noFill/>
                    </a:ln>
                    <a:solidFill>
                      <a:srgbClr val="FF0000"/>
                    </a:solidFill>
                    <a:effectLst/>
                    <a:uLnTx/>
                    <a:uFillTx/>
                    <a:latin typeface="Times New Roman" panose="02020603050405020304" pitchFamily="18" charset="0"/>
                    <a:ea typeface="微软雅黑" panose="020B0503020204020204" pitchFamily="34" charset="-122"/>
                    <a:cs typeface="+mn-cs"/>
                  </a:rPr>
                  <a:t>F</a:t>
                </a:r>
                <a:endParaRPr kumimoji="1" lang="en-US" altLang="zh-CN" sz="2000" b="1" i="0" u="none" strike="noStrike" kern="1200" cap="none" spc="0" normalizeH="0" baseline="0" noProof="0">
                  <a:ln>
                    <a:noFill/>
                  </a:ln>
                  <a:solidFill>
                    <a:srgbClr val="FF0000"/>
                  </a:solidFill>
                  <a:effectLst/>
                  <a:uLnTx/>
                  <a:uFillTx/>
                  <a:latin typeface="Times New Roman" panose="02020603050405020304" pitchFamily="18" charset="0"/>
                  <a:ea typeface="微软雅黑" panose="020B0503020204020204" pitchFamily="34" charset="-122"/>
                  <a:cs typeface="+mn-cs"/>
                </a:endParaRPr>
              </a:p>
            </p:txBody>
          </p:sp>
          <p:sp>
            <p:nvSpPr>
              <p:cNvPr id="66584" name="Line 20"/>
              <p:cNvSpPr>
                <a:spLocks noChangeShapeType="1"/>
              </p:cNvSpPr>
              <p:nvPr/>
            </p:nvSpPr>
            <p:spPr bwMode="auto">
              <a:xfrm>
                <a:off x="1968" y="2862"/>
                <a:ext cx="816"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85" name="Line 21"/>
              <p:cNvSpPr>
                <a:spLocks noChangeShapeType="1"/>
              </p:cNvSpPr>
              <p:nvPr/>
            </p:nvSpPr>
            <p:spPr bwMode="auto">
              <a:xfrm>
                <a:off x="1959" y="3060"/>
                <a:ext cx="816"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86" name="Line 22"/>
              <p:cNvSpPr>
                <a:spLocks noChangeShapeType="1"/>
              </p:cNvSpPr>
              <p:nvPr/>
            </p:nvSpPr>
            <p:spPr bwMode="auto">
              <a:xfrm>
                <a:off x="1968" y="3636"/>
                <a:ext cx="1104"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87" name="Line 23"/>
              <p:cNvSpPr>
                <a:spLocks noChangeShapeType="1"/>
              </p:cNvSpPr>
              <p:nvPr/>
            </p:nvSpPr>
            <p:spPr bwMode="auto">
              <a:xfrm>
                <a:off x="2304" y="2631"/>
                <a:ext cx="0" cy="24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88" name="Text Box 24"/>
              <p:cNvSpPr txBox="1">
                <a:spLocks noChangeArrowheads="1"/>
              </p:cNvSpPr>
              <p:nvPr/>
            </p:nvSpPr>
            <p:spPr bwMode="auto">
              <a:xfrm>
                <a:off x="1872" y="263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rPr>
                  <a:t>eV</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rPr>
                  <a:t>D1</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89" name="Text Box 25"/>
              <p:cNvSpPr txBox="1">
                <a:spLocks noChangeArrowheads="1"/>
              </p:cNvSpPr>
              <p:nvPr/>
            </p:nvSpPr>
            <p:spPr bwMode="auto">
              <a:xfrm>
                <a:off x="1872" y="3215"/>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1"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rPr>
                  <a:t>eV</a:t>
                </a:r>
                <a:r>
                  <a:rPr kumimoji="1" lang="en-US" altLang="zh-CN" sz="2000" b="1" i="0" u="none" strike="noStrike" kern="1200" cap="none" spc="0" normalizeH="0" baseline="-25000" noProof="0">
                    <a:ln>
                      <a:noFill/>
                    </a:ln>
                    <a:solidFill>
                      <a:srgbClr val="1F497D"/>
                    </a:solidFill>
                    <a:effectLst/>
                    <a:uLnTx/>
                    <a:uFillTx/>
                    <a:latin typeface="Times New Roman" panose="02020603050405020304" pitchFamily="18" charset="0"/>
                    <a:ea typeface="微软雅黑" panose="020B0503020204020204" pitchFamily="34" charset="-122"/>
                    <a:cs typeface="+mn-cs"/>
                  </a:rPr>
                  <a:t>D2</a:t>
                </a:r>
                <a:endParaRPr kumimoji="1" lang="en-US" altLang="zh-CN" sz="20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90" name="Line 26"/>
              <p:cNvSpPr>
                <a:spLocks noChangeShapeType="1"/>
              </p:cNvSpPr>
              <p:nvPr/>
            </p:nvSpPr>
            <p:spPr bwMode="auto">
              <a:xfrm>
                <a:off x="2304" y="3072"/>
                <a:ext cx="0" cy="576"/>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91" name="Line 27"/>
              <p:cNvSpPr>
                <a:spLocks noChangeShapeType="1"/>
              </p:cNvSpPr>
              <p:nvPr/>
            </p:nvSpPr>
            <p:spPr bwMode="auto">
              <a:xfrm>
                <a:off x="2640" y="2016"/>
                <a:ext cx="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92" name="Line 28"/>
              <p:cNvSpPr>
                <a:spLocks noChangeShapeType="1"/>
              </p:cNvSpPr>
              <p:nvPr/>
            </p:nvSpPr>
            <p:spPr bwMode="auto">
              <a:xfrm>
                <a:off x="2640" y="2016"/>
                <a:ext cx="0" cy="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93" name="Line 29"/>
              <p:cNvSpPr>
                <a:spLocks noChangeShapeType="1"/>
              </p:cNvSpPr>
              <p:nvPr/>
            </p:nvSpPr>
            <p:spPr bwMode="auto">
              <a:xfrm>
                <a:off x="2649" y="1977"/>
                <a:ext cx="0" cy="96"/>
              </a:xfrm>
              <a:prstGeom prst="line">
                <a:avLst/>
              </a:prstGeom>
              <a:noFill/>
              <a:ln w="444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66594" name="Line 30"/>
              <p:cNvSpPr>
                <a:spLocks noChangeShapeType="1"/>
              </p:cNvSpPr>
              <p:nvPr/>
            </p:nvSpPr>
            <p:spPr bwMode="auto">
              <a:xfrm>
                <a:off x="2649" y="2283"/>
                <a:ext cx="0" cy="96"/>
              </a:xfrm>
              <a:prstGeom prst="line">
                <a:avLst/>
              </a:prstGeom>
              <a:noFill/>
              <a:ln w="444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grpSp>
      </p:grpSp>
      <p:sp>
        <p:nvSpPr>
          <p:cNvPr id="66566" name="Rectangle 31"/>
          <p:cNvSpPr>
            <a:spLocks noChangeArrowheads="1"/>
          </p:cNvSpPr>
          <p:nvPr/>
        </p:nvSpPr>
        <p:spPr bwMode="auto">
          <a:xfrm>
            <a:off x="2555875" y="3141663"/>
            <a:ext cx="67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800080"/>
                </a:solidFill>
                <a:effectLst/>
                <a:uLnTx/>
                <a:uFillTx/>
                <a:latin typeface="Times New Roman" panose="02020603050405020304" pitchFamily="18" charset="0"/>
                <a:ea typeface="微软雅黑" panose="020B0503020204020204" pitchFamily="34" charset="-122"/>
                <a:cs typeface="+mn-cs"/>
              </a:rPr>
              <a:t>P</a:t>
            </a:r>
            <a:r>
              <a:rPr kumimoji="1" lang="zh-CN" altLang="en-US" sz="2400" b="1" i="0" u="none" strike="noStrike" kern="1200" cap="none" spc="0" normalizeH="0" baseline="0" noProof="0">
                <a:ln>
                  <a:noFill/>
                </a:ln>
                <a:solidFill>
                  <a:srgbClr val="800080"/>
                </a:solidFill>
                <a:effectLst/>
                <a:uLnTx/>
                <a:uFillTx/>
                <a:latin typeface="Times New Roman" panose="02020603050405020304" pitchFamily="18" charset="0"/>
                <a:ea typeface="微软雅黑" panose="020B0503020204020204" pitchFamily="34" charset="-122"/>
                <a:cs typeface="+mn-cs"/>
              </a:rPr>
              <a:t>型</a:t>
            </a:r>
          </a:p>
        </p:txBody>
      </p:sp>
      <p:sp>
        <p:nvSpPr>
          <p:cNvPr id="66567" name="Rectangle 32"/>
          <p:cNvSpPr>
            <a:spLocks noChangeArrowheads="1"/>
          </p:cNvSpPr>
          <p:nvPr/>
        </p:nvSpPr>
        <p:spPr bwMode="auto">
          <a:xfrm>
            <a:off x="5508625" y="3116263"/>
            <a:ext cx="71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800080"/>
                </a:solidFill>
                <a:effectLst/>
                <a:uLnTx/>
                <a:uFillTx/>
                <a:latin typeface="Times New Roman" panose="02020603050405020304" pitchFamily="18" charset="0"/>
                <a:ea typeface="微软雅黑" panose="020B0503020204020204" pitchFamily="34" charset="-122"/>
                <a:cs typeface="+mn-cs"/>
              </a:rPr>
              <a:t>N</a:t>
            </a:r>
            <a:r>
              <a:rPr kumimoji="1" lang="zh-CN" altLang="en-US" sz="2400" b="1" i="0" u="none" strike="noStrike" kern="1200" cap="none" spc="0" normalizeH="0" baseline="0" noProof="0">
                <a:ln>
                  <a:noFill/>
                </a:ln>
                <a:solidFill>
                  <a:srgbClr val="800080"/>
                </a:solidFill>
                <a:effectLst/>
                <a:uLnTx/>
                <a:uFillTx/>
                <a:latin typeface="Times New Roman" panose="02020603050405020304" pitchFamily="18" charset="0"/>
                <a:ea typeface="微软雅黑" panose="020B0503020204020204" pitchFamily="34" charset="-122"/>
                <a:cs typeface="+mn-cs"/>
              </a:rPr>
              <a:t>型</a:t>
            </a:r>
          </a:p>
        </p:txBody>
      </p:sp>
      <p:sp>
        <p:nvSpPr>
          <p:cNvPr id="2" name="页脚占位符 1"/>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3" name="灯片编号占位符 2"/>
          <p:cNvSpPr>
            <a:spLocks noGrp="1"/>
          </p:cNvSpPr>
          <p:nvPr>
            <p:ph type="sldNum" sz="quarter" idx="12"/>
          </p:nvPr>
        </p:nvSpPr>
        <p:spPr>
          <a:xfrm>
            <a:off x="6524824" y="6439913"/>
            <a:ext cx="2133600" cy="36512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zh-CN" altLang="en-US" sz="1200" b="1" i="0" u="none" strike="noStrike" kern="1200" cap="none" spc="0" normalizeH="0" baseline="0" noProof="0" dirty="0">
              <a:ln>
                <a:noFill/>
              </a:ln>
              <a:solidFill>
                <a:srgbClr val="898989"/>
              </a:solidFill>
              <a:effectLst/>
              <a:uLnTx/>
              <a:uFillTx/>
              <a:latin typeface="Arial" panose="020B0604020202020204" pitchFamily="34" charset="0"/>
              <a:ea typeface="楷体_GB2312" pitchFamily="49" charset="-122"/>
              <a:cs typeface="+mn-cs"/>
            </a:endParaRPr>
          </a:p>
        </p:txBody>
      </p:sp>
      <p:sp>
        <p:nvSpPr>
          <p:cNvPr id="37" name="Rectangle 37"/>
          <p:cNvSpPr>
            <a:spLocks noChangeArrowheads="1"/>
          </p:cNvSpPr>
          <p:nvPr/>
        </p:nvSpPr>
        <p:spPr bwMode="auto">
          <a:xfrm flipV="1">
            <a:off x="140494"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8" name="Rectangle 3"/>
          <p:cNvSpPr>
            <a:spLocks noRot="1" noChangeArrowheads="1"/>
          </p:cNvSpPr>
          <p:nvPr/>
        </p:nvSpPr>
        <p:spPr bwMode="auto">
          <a:xfrm>
            <a:off x="1201738" y="4701062"/>
            <a:ext cx="7129462" cy="1439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20000"/>
              </a:spcBef>
              <a:buFontTx/>
              <a:buChar char="•"/>
            </a:pPr>
            <a:r>
              <a:rPr lang="zh-CN" altLang="en-US" sz="2600" dirty="0">
                <a:solidFill>
                  <a:schemeClr val="tx1"/>
                </a:solidFill>
                <a:ea typeface="微软雅黑" panose="020B0503020204020204" pitchFamily="34" charset="-122"/>
              </a:rPr>
              <a:t>能带在界面出现间断</a:t>
            </a:r>
          </a:p>
          <a:p>
            <a:pPr marL="457200" lvl="1" indent="0" eaLnBrk="1" hangingPunct="1">
              <a:spcBef>
                <a:spcPct val="20000"/>
              </a:spcBef>
            </a:pPr>
            <a:r>
              <a:rPr lang="zh-CN" altLang="en-US" sz="2400" dirty="0">
                <a:solidFill>
                  <a:srgbClr val="660066"/>
                </a:solidFill>
                <a:ea typeface="微软雅黑" panose="020B0503020204020204" pitchFamily="34" charset="-122"/>
              </a:rPr>
              <a:t>上图中，</a:t>
            </a:r>
            <a:r>
              <a:rPr lang="en-US" altLang="zh-CN" sz="2400" i="1" dirty="0">
                <a:solidFill>
                  <a:srgbClr val="660066"/>
                </a:solidFill>
                <a:ea typeface="微软雅黑" panose="020B0503020204020204" pitchFamily="34" charset="-122"/>
              </a:rPr>
              <a:t>p</a:t>
            </a:r>
            <a:r>
              <a:rPr lang="zh-CN" altLang="en-US" sz="2400" dirty="0">
                <a:solidFill>
                  <a:srgbClr val="660066"/>
                </a:solidFill>
                <a:ea typeface="微软雅黑" panose="020B0503020204020204" pitchFamily="34" charset="-122"/>
              </a:rPr>
              <a:t>区导带出现峡谷，</a:t>
            </a:r>
            <a:r>
              <a:rPr lang="en-US" altLang="zh-CN" sz="2400" i="1" dirty="0">
                <a:solidFill>
                  <a:srgbClr val="660066"/>
                </a:solidFill>
                <a:ea typeface="微软雅黑" panose="020B0503020204020204" pitchFamily="34" charset="-122"/>
              </a:rPr>
              <a:t>N</a:t>
            </a:r>
            <a:r>
              <a:rPr lang="zh-CN" altLang="en-US" sz="2400" dirty="0">
                <a:solidFill>
                  <a:srgbClr val="660066"/>
                </a:solidFill>
                <a:ea typeface="微软雅黑" panose="020B0503020204020204" pitchFamily="34" charset="-122"/>
              </a:rPr>
              <a:t>区导带出现尖峰，峰谷差等于导带能级差</a:t>
            </a:r>
          </a:p>
        </p:txBody>
      </p:sp>
    </p:spTree>
    <p:extLst>
      <p:ext uri="{BB962C8B-B14F-4D97-AF65-F5344CB8AC3E}">
        <p14:creationId xmlns:p14="http://schemas.microsoft.com/office/powerpoint/2010/main" val="48846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bwMode="auto">
          <a:xfrm>
            <a:off x="1346617" y="226219"/>
            <a:ext cx="7812087"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buClrTx/>
              <a:buSzTx/>
              <a:buFontTx/>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经典电子论对热发射电子的解释</a:t>
            </a:r>
          </a:p>
        </p:txBody>
      </p:sp>
      <p:sp>
        <p:nvSpPr>
          <p:cNvPr id="18436" name="Rectangle 3"/>
          <p:cNvSpPr>
            <a:spLocks noGrp="1" noRot="1" noChangeArrowheads="1"/>
          </p:cNvSpPr>
          <p:nvPr>
            <p:ph type="body" idx="4294967295"/>
          </p:nvPr>
        </p:nvSpPr>
        <p:spPr bwMode="auto">
          <a:xfrm>
            <a:off x="338634" y="1077119"/>
            <a:ext cx="8503741" cy="24050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spcBef>
                <a:spcPct val="0"/>
              </a:spcBef>
              <a:buFontTx/>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势阱中电子为经典统计</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a:t>
            </a:r>
          </a:p>
          <a:p>
            <a:pPr lvl="1" eaLnBrk="1" hangingPunct="1">
              <a:lnSpc>
                <a:spcPct val="120000"/>
              </a:lnSpc>
              <a:spcBef>
                <a:spcPct val="0"/>
              </a:spcBef>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速度的统计分布</a:t>
            </a:r>
          </a:p>
          <a:p>
            <a:pPr lvl="2" eaLnBrk="1" hangingPunct="1">
              <a:lnSpc>
                <a:spcPct val="120000"/>
              </a:lnSpc>
              <a:spcBef>
                <a:spcPct val="0"/>
              </a:spcBef>
            </a:pPr>
            <a:r>
              <a:rPr lang="en-US" altLang="zh-CN" b="1" i="1" dirty="0" err="1">
                <a:latin typeface="Times New Roman" panose="02020603050405020304" pitchFamily="18" charset="0"/>
                <a:ea typeface="微软雅黑" panose="020B0503020204020204" pitchFamily="34" charset="-122"/>
                <a:cs typeface="Times New Roman" panose="02020603050405020304" pitchFamily="18" charset="0"/>
              </a:rPr>
              <a:t>dn</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代表速度在</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v</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到</a:t>
            </a:r>
            <a:r>
              <a:rPr lang="en-US" altLang="zh-CN" b="1" i="1"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v</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d</a:t>
            </a:r>
            <a:r>
              <a:rPr lang="en-US" altLang="zh-CN" b="1" i="1"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v</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的电子密度</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lvl="2" eaLnBrk="1" hangingPunct="1">
              <a:lnSpc>
                <a:spcPct val="120000"/>
              </a:lnSpc>
              <a:spcBef>
                <a:spcPct val="0"/>
              </a:spcBef>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选择 </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x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方向为垂直于发射面的方向，则对电子在</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y</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z</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方向上的动能无限制，而要求 </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x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方向动能大于势垒</a:t>
            </a:r>
          </a:p>
          <a:p>
            <a:pPr lvl="2" eaLnBrk="1" hangingPunct="1">
              <a:lnSpc>
                <a:spcPct val="120000"/>
              </a:lnSpc>
              <a:spcBef>
                <a:spcPct val="0"/>
              </a:spcBef>
            </a:pP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lvl="2" eaLnBrk="1" hangingPunct="1">
              <a:lnSpc>
                <a:spcPct val="120000"/>
              </a:lnSpc>
              <a:spcBef>
                <a:spcPct val="0"/>
              </a:spcBef>
            </a:pP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sp>
        <p:nvSpPr>
          <p:cNvPr id="120838" name="Rectangle 3"/>
          <p:cNvSpPr>
            <a:spLocks noRot="1" noChangeArrowheads="1"/>
          </p:cNvSpPr>
          <p:nvPr/>
        </p:nvSpPr>
        <p:spPr bwMode="auto">
          <a:xfrm>
            <a:off x="1566876" y="5013176"/>
            <a:ext cx="6722194" cy="12954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20000"/>
              </a:spcBef>
              <a:buFontTx/>
              <a:buChar char="•"/>
            </a:pPr>
            <a:r>
              <a:rPr lang="zh-CN" altLang="en-US" sz="2600" dirty="0">
                <a:solidFill>
                  <a:schemeClr val="tx1"/>
                </a:solidFill>
                <a:ea typeface="微软雅黑" panose="020B0503020204020204" pitchFamily="34" charset="-122"/>
              </a:rPr>
              <a:t>电子亲和能：</a:t>
            </a:r>
          </a:p>
          <a:p>
            <a:pPr lvl="1" eaLnBrk="1" hangingPunct="1">
              <a:spcBef>
                <a:spcPct val="20000"/>
              </a:spcBef>
            </a:pPr>
            <a:r>
              <a:rPr lang="zh-CN" altLang="en-US" sz="2400" i="1" dirty="0">
                <a:solidFill>
                  <a:schemeClr val="tx1"/>
                </a:solidFill>
                <a:latin typeface="Symbol" panose="05050102010706020507" pitchFamily="18" charset="2"/>
                <a:ea typeface="微软雅黑" panose="020B0503020204020204" pitchFamily="34" charset="-122"/>
              </a:rPr>
              <a:t>    </a:t>
            </a:r>
            <a:r>
              <a:rPr lang="en-US" altLang="zh-CN" sz="2400" i="1" dirty="0">
                <a:solidFill>
                  <a:schemeClr val="tx1"/>
                </a:solidFill>
                <a:latin typeface="Symbol" panose="05050102010706020507" pitchFamily="18" charset="2"/>
                <a:ea typeface="微软雅黑" panose="020B0503020204020204" pitchFamily="34" charset="-122"/>
              </a:rPr>
              <a:t>c </a:t>
            </a:r>
            <a:r>
              <a:rPr lang="zh-CN" altLang="en-US" sz="2400" dirty="0">
                <a:solidFill>
                  <a:schemeClr val="tx1"/>
                </a:solidFill>
                <a:ea typeface="微软雅黑" panose="020B0503020204020204" pitchFamily="34" charset="-122"/>
              </a:rPr>
              <a:t>代表</a:t>
            </a:r>
            <a:r>
              <a:rPr lang="zh-CN" altLang="en-US" sz="2400" dirty="0">
                <a:solidFill>
                  <a:srgbClr val="C00000"/>
                </a:solidFill>
                <a:ea typeface="微软雅黑" panose="020B0503020204020204" pitchFamily="34" charset="-122"/>
              </a:rPr>
              <a:t>电子真空能级</a:t>
            </a:r>
            <a:r>
              <a:rPr lang="zh-CN" altLang="en-US" sz="2400" dirty="0">
                <a:solidFill>
                  <a:schemeClr val="tx1"/>
                </a:solidFill>
                <a:ea typeface="微软雅黑" panose="020B0503020204020204" pitchFamily="34" charset="-122"/>
              </a:rPr>
              <a:t>到</a:t>
            </a:r>
            <a:r>
              <a:rPr lang="zh-CN" altLang="en-US" sz="2400" dirty="0">
                <a:solidFill>
                  <a:srgbClr val="C00000"/>
                </a:solidFill>
                <a:ea typeface="微软雅黑" panose="020B0503020204020204" pitchFamily="34" charset="-122"/>
              </a:rPr>
              <a:t>导带底</a:t>
            </a:r>
            <a:r>
              <a:rPr lang="zh-CN" altLang="en-US" sz="2400" dirty="0">
                <a:solidFill>
                  <a:schemeClr val="tx1"/>
                </a:solidFill>
                <a:ea typeface="微软雅黑" panose="020B0503020204020204" pitchFamily="34" charset="-122"/>
              </a:rPr>
              <a:t>的能量差，</a:t>
            </a:r>
          </a:p>
          <a:p>
            <a:pPr marL="457200" lvl="1" indent="0" eaLnBrk="1" hangingPunct="1">
              <a:spcBef>
                <a:spcPct val="20000"/>
              </a:spcBef>
            </a:pPr>
            <a:r>
              <a:rPr lang="zh-CN" altLang="en-US" sz="2400" dirty="0">
                <a:solidFill>
                  <a:schemeClr val="tx1"/>
                </a:solidFill>
                <a:ea typeface="微软雅黑" panose="020B0503020204020204" pitchFamily="34" charset="-122"/>
              </a:rPr>
              <a:t>    由材料本身的性质决定</a:t>
            </a:r>
          </a:p>
        </p:txBody>
      </p:sp>
      <p:pic>
        <p:nvPicPr>
          <p:cNvPr id="18438"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3921" y="3429000"/>
            <a:ext cx="2642255" cy="150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矩形 5"/>
          <p:cNvSpPr>
            <a:spLocks noChangeArrowheads="1"/>
          </p:cNvSpPr>
          <p:nvPr/>
        </p:nvSpPr>
        <p:spPr bwMode="auto">
          <a:xfrm>
            <a:off x="5795814" y="3978523"/>
            <a:ext cx="360362" cy="230187"/>
          </a:xfrm>
          <a:prstGeom prst="rect">
            <a:avLst/>
          </a:prstGeom>
          <a:solidFill>
            <a:schemeClr val="bg1"/>
          </a:solidFill>
          <a:ln w="9525" algn="ctr">
            <a:solidFill>
              <a:schemeClr val="bg1"/>
            </a:solidFill>
            <a:round/>
          </a:ln>
        </p:spPr>
        <p:txBody>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18440" name="矩形 4"/>
          <p:cNvSpPr>
            <a:spLocks noChangeArrowheads="1"/>
          </p:cNvSpPr>
          <p:nvPr/>
        </p:nvSpPr>
        <p:spPr bwMode="auto">
          <a:xfrm>
            <a:off x="4878320" y="3861048"/>
            <a:ext cx="1263487"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lvl="2" algn="just" eaLnBrk="1" hangingPunct="1">
              <a:lnSpc>
                <a:spcPct val="120000"/>
              </a:lnSpc>
            </a:pPr>
            <a:r>
              <a:rPr lang="en-US" altLang="zh-CN" sz="2200" dirty="0">
                <a:solidFill>
                  <a:schemeClr val="tx1"/>
                </a:solidFill>
                <a:latin typeface="Symbol" panose="05050102010706020507" pitchFamily="18" charset="2"/>
                <a:ea typeface="微软雅黑" panose="020B0503020204020204" pitchFamily="34" charset="-122"/>
                <a:sym typeface="Symbol" panose="05050102010706020507" pitchFamily="18" charset="2"/>
              </a:rPr>
              <a:t>c</a:t>
            </a:r>
            <a:endParaRPr lang="zh-CN" altLang="en-US" sz="2200" dirty="0">
              <a:solidFill>
                <a:schemeClr val="tx1"/>
              </a:solidFill>
              <a:latin typeface="Symbol" panose="05050102010706020507" pitchFamily="18" charset="2"/>
              <a:ea typeface="微软雅黑" panose="020B0503020204020204" pitchFamily="34" charset="-122"/>
              <a:sym typeface="Symbol" panose="05050102010706020507" pitchFamily="18" charset="2"/>
            </a:endParaRPr>
          </a:p>
        </p:txBody>
      </p:sp>
      <p:sp>
        <p:nvSpPr>
          <p:cNvPr id="1844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endParaRPr lang="zh-CN" altLang="en-US">
              <a:ea typeface="微软雅黑" panose="020B0503020204020204" pitchFamily="34" charset="-122"/>
            </a:endParaRPr>
          </a:p>
        </p:txBody>
      </p:sp>
      <p:graphicFrame>
        <p:nvGraphicFramePr>
          <p:cNvPr id="18442" name="对象 2"/>
          <p:cNvGraphicFramePr>
            <a:graphicFrameLocks noChangeAspect="1"/>
          </p:cNvGraphicFramePr>
          <p:nvPr>
            <p:extLst>
              <p:ext uri="{D42A27DB-BD31-4B8C-83A1-F6EECF244321}">
                <p14:modId xmlns:p14="http://schemas.microsoft.com/office/powerpoint/2010/main" val="675987122"/>
              </p:ext>
            </p:extLst>
          </p:nvPr>
        </p:nvGraphicFramePr>
        <p:xfrm>
          <a:off x="6156176" y="1962547"/>
          <a:ext cx="2154238" cy="561975"/>
        </p:xfrm>
        <a:graphic>
          <a:graphicData uri="http://schemas.openxmlformats.org/presentationml/2006/ole">
            <mc:AlternateContent xmlns:mc="http://schemas.openxmlformats.org/markup-compatibility/2006">
              <mc:Choice xmlns:v="urn:schemas-microsoft-com:vml" Requires="v">
                <p:oleObj spid="_x0000_s2084" name="Equation" r:id="rId5" imgW="939165" imgH="241300" progId="Equation.DSMT4">
                  <p:embed/>
                </p:oleObj>
              </mc:Choice>
              <mc:Fallback>
                <p:oleObj name="Equation" r:id="rId5" imgW="939165" imgH="24130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176" y="1962547"/>
                        <a:ext cx="21542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5</a:t>
            </a:fld>
            <a:endParaRPr lang="zh-CN" altLang="en-US"/>
          </a:p>
        </p:txBody>
      </p:sp>
      <p:sp>
        <p:nvSpPr>
          <p:cNvPr id="13" name="Rectangle 37"/>
          <p:cNvSpPr>
            <a:spLocks noChangeArrowheads="1"/>
          </p:cNvSpPr>
          <p:nvPr/>
        </p:nvSpPr>
        <p:spPr bwMode="auto">
          <a:xfrm flipV="1">
            <a:off x="106363"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838"/>
                                        </p:tgtEl>
                                        <p:attrNameLst>
                                          <p:attrName>style.visibility</p:attrName>
                                        </p:attrNameLst>
                                      </p:cBhvr>
                                      <p:to>
                                        <p:strVal val="visible"/>
                                      </p:to>
                                    </p:set>
                                    <p:animEffect transition="in" filter="dissolve">
                                      <p:cBhvr>
                                        <p:cTn id="7" dur="500"/>
                                        <p:tgtEl>
                                          <p:spTgt spid="120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2" name="Rectangle 2"/>
          <p:cNvSpPr>
            <a:spLocks noRot="1" noChangeArrowheads="1"/>
          </p:cNvSpPr>
          <p:nvPr/>
        </p:nvSpPr>
        <p:spPr bwMode="auto">
          <a:xfrm>
            <a:off x="2499423" y="52942"/>
            <a:ext cx="65627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异质能带图的画法-pN</a:t>
            </a:r>
          </a:p>
        </p:txBody>
      </p:sp>
      <p:sp>
        <p:nvSpPr>
          <p:cNvPr id="2" name="页脚占位符 1"/>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
        <p:nvSpPr>
          <p:cNvPr id="31" name="Rectangle 37"/>
          <p:cNvSpPr>
            <a:spLocks noChangeArrowheads="1"/>
          </p:cNvSpPr>
          <p:nvPr/>
        </p:nvSpPr>
        <p:spPr bwMode="auto">
          <a:xfrm flipV="1">
            <a:off x="140494" y="9303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pic>
        <p:nvPicPr>
          <p:cNvPr id="33" name="图片 32"/>
          <p:cNvPicPr>
            <a:picLocks noChangeAspect="1"/>
          </p:cNvPicPr>
          <p:nvPr/>
        </p:nvPicPr>
        <p:blipFill>
          <a:blip r:embed="rId3"/>
          <a:stretch>
            <a:fillRect/>
          </a:stretch>
        </p:blipFill>
        <p:spPr>
          <a:xfrm>
            <a:off x="323528" y="1628800"/>
            <a:ext cx="4221578" cy="3254258"/>
          </a:xfrm>
          <a:prstGeom prst="rect">
            <a:avLst/>
          </a:prstGeom>
        </p:spPr>
      </p:pic>
      <p:pic>
        <p:nvPicPr>
          <p:cNvPr id="34" name="图片 33"/>
          <p:cNvPicPr>
            <a:picLocks noChangeAspect="1"/>
          </p:cNvPicPr>
          <p:nvPr/>
        </p:nvPicPr>
        <p:blipFill>
          <a:blip r:embed="rId4"/>
          <a:stretch>
            <a:fillRect/>
          </a:stretch>
        </p:blipFill>
        <p:spPr>
          <a:xfrm>
            <a:off x="4583112" y="1623344"/>
            <a:ext cx="4115294" cy="3417408"/>
          </a:xfrm>
          <a:prstGeom prst="rect">
            <a:avLst/>
          </a:prstGeom>
        </p:spPr>
      </p:pic>
      <p:sp>
        <p:nvSpPr>
          <p:cNvPr id="35" name="Rectangle 3"/>
          <p:cNvSpPr txBox="1">
            <a:spLocks noRot="1" noChangeArrowheads="1"/>
          </p:cNvSpPr>
          <p:nvPr/>
        </p:nvSpPr>
        <p:spPr>
          <a:xfrm>
            <a:off x="1307334" y="5538675"/>
            <a:ext cx="7358114" cy="428629"/>
          </a:xfrm>
          <a:prstGeom prst="rect">
            <a:avLst/>
          </a:prstGeom>
        </p:spPr>
        <p:txBody>
          <a:bodyPr/>
          <a:lstStyle/>
          <a:p>
            <a:pPr marL="273050" marR="0" lvl="0" indent="-273050" algn="l" defTabSz="914400" rtl="0" eaLnBrk="1" fontAlgn="base" latinLnBrk="0" hangingPunct="1">
              <a:lnSpc>
                <a:spcPct val="100000"/>
              </a:lnSpc>
              <a:spcBef>
                <a:spcPts val="575"/>
              </a:spcBef>
              <a:spcAft>
                <a:spcPct val="0"/>
              </a:spcAft>
              <a:buClr>
                <a:srgbClr val="99CCCC"/>
              </a:buClr>
              <a:buSzPct val="85000"/>
              <a:buFontTx/>
              <a:buNone/>
              <a:tabLst/>
              <a:defRPr/>
            </a:pPr>
            <a:r>
              <a:rPr kumimoji="0" lang="zh-CN" altLang="en-US" sz="26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关键：确定能带弯曲的方向和保持能带差不变</a:t>
            </a:r>
            <a:endParaRPr kumimoji="0" lang="zh-CN" altLang="en-US" sz="26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84723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Rot="1" noChangeArrowheads="1"/>
          </p:cNvSpPr>
          <p:nvPr/>
        </p:nvSpPr>
        <p:spPr bwMode="auto">
          <a:xfrm>
            <a:off x="2339752" y="69950"/>
            <a:ext cx="65627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异质能带图的画法-nP</a:t>
            </a: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13" name="灯片编号占位符 12"/>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
        <p:nvSpPr>
          <p:cNvPr id="31" name="Rectangle 37"/>
          <p:cNvSpPr>
            <a:spLocks noChangeArrowheads="1"/>
          </p:cNvSpPr>
          <p:nvPr/>
        </p:nvSpPr>
        <p:spPr bwMode="auto">
          <a:xfrm flipV="1">
            <a:off x="140494" y="9303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3" name="Rectangle 31"/>
          <p:cNvSpPr>
            <a:spLocks noChangeArrowheads="1"/>
          </p:cNvSpPr>
          <p:nvPr/>
        </p:nvSpPr>
        <p:spPr bwMode="auto">
          <a:xfrm>
            <a:off x="1571604" y="4612417"/>
            <a:ext cx="1781257" cy="461665"/>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err="1">
                <a:ln>
                  <a:noFill/>
                </a:ln>
                <a:solidFill>
                  <a:srgbClr val="000000"/>
                </a:solidFill>
                <a:effectLst/>
                <a:uLnTx/>
                <a:uFillTx/>
                <a:latin typeface="Times New Roman" pitchFamily="18" charset="0"/>
                <a:ea typeface="黑体" pitchFamily="49" charset="-122"/>
                <a:cs typeface="+mn-cs"/>
              </a:rPr>
              <a:t>nP</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黑体" pitchFamily="49" charset="-122"/>
                <a:cs typeface="+mn-cs"/>
              </a:rPr>
              <a:t>型异质结</a:t>
            </a:r>
          </a:p>
        </p:txBody>
      </p:sp>
      <p:pic>
        <p:nvPicPr>
          <p:cNvPr id="34" name="图片 33"/>
          <p:cNvPicPr>
            <a:picLocks noChangeAspect="1"/>
          </p:cNvPicPr>
          <p:nvPr/>
        </p:nvPicPr>
        <p:blipFill>
          <a:blip r:embed="rId3"/>
          <a:stretch>
            <a:fillRect/>
          </a:stretch>
        </p:blipFill>
        <p:spPr>
          <a:xfrm>
            <a:off x="539552" y="1616871"/>
            <a:ext cx="3465245" cy="2387878"/>
          </a:xfrm>
          <a:prstGeom prst="rect">
            <a:avLst/>
          </a:prstGeom>
        </p:spPr>
      </p:pic>
      <p:pic>
        <p:nvPicPr>
          <p:cNvPr id="35" name="图片 34"/>
          <p:cNvPicPr>
            <a:picLocks noChangeAspect="1"/>
          </p:cNvPicPr>
          <p:nvPr/>
        </p:nvPicPr>
        <p:blipFill>
          <a:blip r:embed="rId4"/>
          <a:stretch>
            <a:fillRect/>
          </a:stretch>
        </p:blipFill>
        <p:spPr>
          <a:xfrm>
            <a:off x="4283968" y="1196752"/>
            <a:ext cx="4176463" cy="3708052"/>
          </a:xfrm>
          <a:prstGeom prst="rect">
            <a:avLst/>
          </a:prstGeom>
        </p:spPr>
      </p:pic>
      <p:sp>
        <p:nvSpPr>
          <p:cNvPr id="40" name="椭圆 39"/>
          <p:cNvSpPr/>
          <p:nvPr/>
        </p:nvSpPr>
        <p:spPr bwMode="auto">
          <a:xfrm>
            <a:off x="5292080" y="2104107"/>
            <a:ext cx="360040" cy="288032"/>
          </a:xfrm>
          <a:prstGeom prst="ellipse">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sp>
        <p:nvSpPr>
          <p:cNvPr id="41" name="椭圆 40"/>
          <p:cNvSpPr/>
          <p:nvPr/>
        </p:nvSpPr>
        <p:spPr bwMode="auto">
          <a:xfrm>
            <a:off x="7922076" y="1749152"/>
            <a:ext cx="360040" cy="288032"/>
          </a:xfrm>
          <a:prstGeom prst="ellipse">
            <a:avLst/>
          </a:prstGeom>
          <a:no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sp>
        <p:nvSpPr>
          <p:cNvPr id="42" name="Rectangle 3"/>
          <p:cNvSpPr txBox="1">
            <a:spLocks noRot="1" noChangeArrowheads="1"/>
          </p:cNvSpPr>
          <p:nvPr/>
        </p:nvSpPr>
        <p:spPr>
          <a:xfrm>
            <a:off x="1307334" y="5538675"/>
            <a:ext cx="7358114" cy="428629"/>
          </a:xfrm>
          <a:prstGeom prst="rect">
            <a:avLst/>
          </a:prstGeom>
        </p:spPr>
        <p:txBody>
          <a:bodyPr/>
          <a:lstStyle/>
          <a:p>
            <a:pPr marL="273050" marR="0" lvl="0" indent="-273050" algn="l" defTabSz="914400" rtl="0" eaLnBrk="1" fontAlgn="base" latinLnBrk="0" hangingPunct="1">
              <a:lnSpc>
                <a:spcPct val="100000"/>
              </a:lnSpc>
              <a:spcBef>
                <a:spcPts val="575"/>
              </a:spcBef>
              <a:spcAft>
                <a:spcPct val="0"/>
              </a:spcAft>
              <a:buClr>
                <a:srgbClr val="99CCCC"/>
              </a:buClr>
              <a:buSzPct val="85000"/>
              <a:buFontTx/>
              <a:buNone/>
              <a:tabLst/>
              <a:defRPr/>
            </a:pPr>
            <a:r>
              <a:rPr kumimoji="0" lang="zh-CN" altLang="en-US" sz="26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关键：确定能带弯曲的方向和保持能带差不变</a:t>
            </a:r>
            <a:endParaRPr kumimoji="0" lang="zh-CN" altLang="en-US" sz="26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916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heel(1)">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heel(1)">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rrowheads="1"/>
          </p:cNvSpPr>
          <p:nvPr>
            <p:ph type="title" idx="4294967295"/>
          </p:nvPr>
        </p:nvSpPr>
        <p:spPr bwMode="auto">
          <a:xfrm>
            <a:off x="2627784" y="44624"/>
            <a:ext cx="5122863"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defTabSz="914400" eaLnBrk="1" hangingPunct="1">
              <a:buClrTx/>
              <a:buSzTx/>
              <a:buFontTx/>
              <a:defRPr/>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同质PN结的注入比</a:t>
            </a:r>
          </a:p>
        </p:txBody>
      </p:sp>
      <p:sp>
        <p:nvSpPr>
          <p:cNvPr id="2" name="页脚占位符 1"/>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
        <p:nvSpPr>
          <p:cNvPr id="9" name="Rectangle 37"/>
          <p:cNvSpPr>
            <a:spLocks noChangeArrowheads="1"/>
          </p:cNvSpPr>
          <p:nvPr/>
        </p:nvSpPr>
        <p:spPr bwMode="auto">
          <a:xfrm flipV="1">
            <a:off x="140494" y="9303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graphicFrame>
        <p:nvGraphicFramePr>
          <p:cNvPr id="10" name="Object 4"/>
          <p:cNvGraphicFramePr>
            <a:graphicFrameLocks noChangeAspect="1"/>
          </p:cNvGraphicFramePr>
          <p:nvPr>
            <p:extLst>
              <p:ext uri="{D42A27DB-BD31-4B8C-83A1-F6EECF244321}">
                <p14:modId xmlns:p14="http://schemas.microsoft.com/office/powerpoint/2010/main" val="894751189"/>
              </p:ext>
            </p:extLst>
          </p:nvPr>
        </p:nvGraphicFramePr>
        <p:xfrm>
          <a:off x="2266950" y="3285183"/>
          <a:ext cx="4681538" cy="1147762"/>
        </p:xfrm>
        <a:graphic>
          <a:graphicData uri="http://schemas.openxmlformats.org/presentationml/2006/ole">
            <mc:AlternateContent xmlns:mc="http://schemas.openxmlformats.org/markup-compatibility/2006">
              <mc:Choice xmlns:v="urn:schemas-microsoft-com:vml" Requires="v">
                <p:oleObj spid="_x0000_s35912" name="Equation" r:id="rId4" imgW="1968500" imgH="482600" progId="Equation.DSMT4">
                  <p:embed/>
                </p:oleObj>
              </mc:Choice>
              <mc:Fallback>
                <p:oleObj name="Equation" r:id="rId4" imgW="1968500" imgH="482600" progId="Equation.DSMT4">
                  <p:embed/>
                  <p:pic>
                    <p:nvPicPr>
                      <p:cNvPr id="7168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6950" y="3285183"/>
                        <a:ext cx="4681538" cy="114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8"/>
          <p:cNvSpPr>
            <a:spLocks noChangeArrowheads="1"/>
          </p:cNvSpPr>
          <p:nvPr/>
        </p:nvSpPr>
        <p:spPr bwMode="auto">
          <a:xfrm>
            <a:off x="468313" y="2708920"/>
            <a:ext cx="38338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rgbClr val="C00000"/>
                </a:solidFill>
                <a:ea typeface="微软雅黑" panose="020B0503020204020204" pitchFamily="34" charset="-122"/>
              </a:rPr>
              <a:t>正偏压下的电子注入比：</a:t>
            </a:r>
          </a:p>
        </p:txBody>
      </p:sp>
      <p:sp>
        <p:nvSpPr>
          <p:cNvPr id="12" name="Rectangle 9"/>
          <p:cNvSpPr>
            <a:spLocks noChangeArrowheads="1"/>
          </p:cNvSpPr>
          <p:nvPr/>
        </p:nvSpPr>
        <p:spPr bwMode="auto">
          <a:xfrm>
            <a:off x="490193" y="4551154"/>
            <a:ext cx="7561262"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a:defRPr sz="2800" b="1">
                <a:solidFill>
                  <a:schemeClr val="tx2"/>
                </a:solidFill>
                <a:latin typeface="Times New Roman" panose="02020603050405020304" pitchFamily="18" charset="0"/>
                <a:ea typeface="楷体_GB2312" charset="-122"/>
              </a:defRPr>
            </a:lvl2pPr>
            <a:lvl3pPr>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chemeClr val="tx1"/>
                </a:solidFill>
                <a:ea typeface="微软雅黑" panose="020B0503020204020204" pitchFamily="34" charset="-122"/>
              </a:rPr>
              <a:t>提高注入比的办法</a:t>
            </a:r>
            <a:r>
              <a:rPr lang="zh-CN" altLang="en-US" sz="2600" dirty="0">
                <a:solidFill>
                  <a:srgbClr val="660066"/>
                </a:solidFill>
                <a:ea typeface="微软雅黑" panose="020B0503020204020204" pitchFamily="34" charset="-122"/>
              </a:rPr>
              <a:t>：</a:t>
            </a:r>
          </a:p>
          <a:p>
            <a:pPr lvl="1" eaLnBrk="1" hangingPunct="1"/>
            <a:r>
              <a:rPr lang="zh-CN" altLang="en-US" sz="2600" dirty="0">
                <a:solidFill>
                  <a:srgbClr val="663300"/>
                </a:solidFill>
                <a:ea typeface="微软雅黑" panose="020B0503020204020204" pitchFamily="34" charset="-122"/>
              </a:rPr>
              <a:t>          </a:t>
            </a:r>
            <a:r>
              <a:rPr lang="zh-CN" altLang="en-US" sz="2400" dirty="0">
                <a:solidFill>
                  <a:srgbClr val="663300"/>
                </a:solidFill>
                <a:ea typeface="微软雅黑" panose="020B0503020204020204" pitchFamily="34" charset="-122"/>
              </a:rPr>
              <a:t>同质结需要提高</a:t>
            </a:r>
            <a:r>
              <a:rPr lang="en-US" altLang="zh-CN" sz="2400" i="1" dirty="0">
                <a:solidFill>
                  <a:srgbClr val="663300"/>
                </a:solidFill>
                <a:ea typeface="微软雅黑" panose="020B0503020204020204" pitchFamily="34" charset="-122"/>
              </a:rPr>
              <a:t>N</a:t>
            </a:r>
            <a:r>
              <a:rPr lang="zh-CN" altLang="en-US" sz="2400" dirty="0">
                <a:solidFill>
                  <a:srgbClr val="663300"/>
                </a:solidFill>
                <a:ea typeface="微软雅黑" panose="020B0503020204020204" pitchFamily="34" charset="-122"/>
              </a:rPr>
              <a:t>型区的施主杂质浓度，</a:t>
            </a:r>
          </a:p>
          <a:p>
            <a:pPr lvl="2" eaLnBrk="1" hangingPunct="1"/>
            <a:r>
              <a:rPr lang="zh-CN" altLang="en-US" sz="2400" dirty="0">
                <a:solidFill>
                  <a:srgbClr val="663300"/>
                </a:solidFill>
                <a:ea typeface="微软雅黑" panose="020B0503020204020204" pitchFamily="34" charset="-122"/>
              </a:rPr>
              <a:t>     使得进入</a:t>
            </a:r>
            <a:r>
              <a:rPr lang="en-US" altLang="zh-CN" sz="2400" i="1" dirty="0">
                <a:solidFill>
                  <a:srgbClr val="663300"/>
                </a:solidFill>
                <a:ea typeface="微软雅黑" panose="020B0503020204020204" pitchFamily="34" charset="-122"/>
              </a:rPr>
              <a:t>P</a:t>
            </a:r>
            <a:r>
              <a:rPr lang="zh-CN" altLang="en-US" sz="2400" dirty="0">
                <a:solidFill>
                  <a:srgbClr val="663300"/>
                </a:solidFill>
                <a:ea typeface="微软雅黑" panose="020B0503020204020204" pitchFamily="34" charset="-122"/>
              </a:rPr>
              <a:t>区的电子数更多</a:t>
            </a:r>
          </a:p>
        </p:txBody>
      </p:sp>
      <p:sp>
        <p:nvSpPr>
          <p:cNvPr id="13" name="Oval 10"/>
          <p:cNvSpPr>
            <a:spLocks noChangeArrowheads="1"/>
          </p:cNvSpPr>
          <p:nvPr/>
        </p:nvSpPr>
        <p:spPr bwMode="auto">
          <a:xfrm>
            <a:off x="6300788" y="3212158"/>
            <a:ext cx="647700" cy="649287"/>
          </a:xfrm>
          <a:prstGeom prst="ellipse">
            <a:avLst/>
          </a:prstGeom>
          <a:noFill/>
          <a:ln w="38100">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14" name="Text Box 4"/>
          <p:cNvSpPr txBox="1">
            <a:spLocks noChangeArrowheads="1"/>
          </p:cNvSpPr>
          <p:nvPr/>
        </p:nvSpPr>
        <p:spPr bwMode="auto">
          <a:xfrm>
            <a:off x="1042789" y="1458168"/>
            <a:ext cx="1593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chemeClr val="tx1"/>
                </a:solidFill>
                <a:ea typeface="微软雅黑" panose="020B0503020204020204" pitchFamily="34" charset="-122"/>
              </a:rPr>
              <a:t>总电流： </a:t>
            </a:r>
          </a:p>
        </p:txBody>
      </p:sp>
      <p:graphicFrame>
        <p:nvGraphicFramePr>
          <p:cNvPr id="15" name="Object 5"/>
          <p:cNvGraphicFramePr>
            <a:graphicFrameLocks noChangeAspect="1"/>
          </p:cNvGraphicFramePr>
          <p:nvPr>
            <p:extLst>
              <p:ext uri="{D42A27DB-BD31-4B8C-83A1-F6EECF244321}">
                <p14:modId xmlns:p14="http://schemas.microsoft.com/office/powerpoint/2010/main" val="1556163661"/>
              </p:ext>
            </p:extLst>
          </p:nvPr>
        </p:nvGraphicFramePr>
        <p:xfrm>
          <a:off x="2630289" y="1289893"/>
          <a:ext cx="4718050" cy="785813"/>
        </p:xfrm>
        <a:graphic>
          <a:graphicData uri="http://schemas.openxmlformats.org/presentationml/2006/ole">
            <mc:AlternateContent xmlns:mc="http://schemas.openxmlformats.org/markup-compatibility/2006">
              <mc:Choice xmlns:v="urn:schemas-microsoft-com:vml" Requires="v">
                <p:oleObj spid="_x0000_s35913" name="Equation" r:id="rId6" imgW="40233600" imgH="6705600" progId="Equation.DSMT4">
                  <p:embed/>
                </p:oleObj>
              </mc:Choice>
              <mc:Fallback>
                <p:oleObj name="Equation" r:id="rId6" imgW="40233600" imgH="6705600" progId="Equation.DSMT4">
                  <p:embed/>
                  <p:pic>
                    <p:nvPicPr>
                      <p:cNvPr id="69637" name="Object 5"/>
                      <p:cNvPicPr>
                        <a:picLocks noChangeAspect="1" noChangeArrowheads="1"/>
                      </p:cNvPicPr>
                      <p:nvPr/>
                    </p:nvPicPr>
                    <p:blipFill>
                      <a:blip r:embed="rId7"/>
                      <a:srcRect/>
                      <a:stretch>
                        <a:fillRect/>
                      </a:stretch>
                    </p:blipFill>
                    <p:spPr bwMode="auto">
                      <a:xfrm>
                        <a:off x="2630289" y="1289893"/>
                        <a:ext cx="4718050"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6"/>
          <p:cNvSpPr txBox="1">
            <a:spLocks noChangeArrowheads="1"/>
          </p:cNvSpPr>
          <p:nvPr/>
        </p:nvSpPr>
        <p:spPr bwMode="auto">
          <a:xfrm>
            <a:off x="539552" y="2132856"/>
            <a:ext cx="79803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chemeClr val="tx1"/>
                </a:solidFill>
                <a:ea typeface="微软雅黑" panose="020B0503020204020204" pitchFamily="34" charset="-122"/>
              </a:rPr>
              <a:t>注入比定义：总电流中，电子电流与空穴电流的比例  </a:t>
            </a:r>
          </a:p>
        </p:txBody>
      </p:sp>
    </p:spTree>
    <p:extLst>
      <p:ext uri="{BB962C8B-B14F-4D97-AF65-F5344CB8AC3E}">
        <p14:creationId xmlns:p14="http://schemas.microsoft.com/office/powerpoint/2010/main" val="126291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Rot="1" noChangeArrowheads="1"/>
          </p:cNvSpPr>
          <p:nvPr>
            <p:ph type="title" idx="4294967295"/>
          </p:nvPr>
        </p:nvSpPr>
        <p:spPr bwMode="auto">
          <a:xfrm>
            <a:off x="1169987" y="243047"/>
            <a:ext cx="7343775" cy="7921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异质PN结具有很高的注入比</a:t>
            </a:r>
          </a:p>
        </p:txBody>
      </p:sp>
      <p:sp>
        <p:nvSpPr>
          <p:cNvPr id="72708" name="Rectangle 3"/>
          <p:cNvSpPr>
            <a:spLocks noGrp="1" noRot="1" noChangeArrowheads="1"/>
          </p:cNvSpPr>
          <p:nvPr>
            <p:ph type="body" idx="4294967295"/>
          </p:nvPr>
        </p:nvSpPr>
        <p:spPr bwMode="auto">
          <a:xfrm>
            <a:off x="250825" y="4568031"/>
            <a:ext cx="8435975" cy="1008063"/>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lnSpc>
                <a:spcPct val="90000"/>
              </a:lnSpc>
              <a:buNone/>
            </a:pPr>
            <a:r>
              <a:rPr lang="zh-CN" altLang="en-US" sz="2600" b="1" dirty="0">
                <a:solidFill>
                  <a:srgbClr val="C00000"/>
                </a:solidFill>
                <a:latin typeface="Times New Roman" panose="02020603050405020304" pitchFamily="18" charset="0"/>
                <a:ea typeface="微软雅黑" panose="020B0503020204020204" pitchFamily="34" charset="-122"/>
              </a:rPr>
              <a:t>       提高注入比的意义：</a:t>
            </a:r>
          </a:p>
          <a:p>
            <a:pPr marL="457200" lvl="1" indent="0" eaLnBrk="1" hangingPunct="1">
              <a:lnSpc>
                <a:spcPct val="90000"/>
              </a:lnSpc>
              <a:spcBef>
                <a:spcPts val="1200"/>
              </a:spcBef>
              <a:buNone/>
            </a:pPr>
            <a:r>
              <a:rPr lang="zh-CN" altLang="en-US" sz="2600" b="1" dirty="0">
                <a:solidFill>
                  <a:srgbClr val="663300"/>
                </a:solidFill>
                <a:latin typeface="微软雅黑" panose="020B0503020204020204" pitchFamily="34" charset="-122"/>
                <a:ea typeface="微软雅黑" panose="020B0503020204020204" pitchFamily="34" charset="-122"/>
              </a:rPr>
              <a:t>          提高晶体管放大系数</a:t>
            </a:r>
            <a:r>
              <a:rPr lang="en-US" altLang="zh-CN" sz="2600" b="1" dirty="0">
                <a:solidFill>
                  <a:srgbClr val="663300"/>
                </a:solidFill>
                <a:latin typeface="微软雅黑" panose="020B0503020204020204" pitchFamily="34" charset="-122"/>
                <a:ea typeface="微软雅黑" panose="020B0503020204020204" pitchFamily="34" charset="-122"/>
              </a:rPr>
              <a:t>-</a:t>
            </a:r>
            <a:r>
              <a:rPr lang="zh-CN" altLang="en-US" sz="2600" b="1" dirty="0">
                <a:solidFill>
                  <a:srgbClr val="663300"/>
                </a:solidFill>
                <a:latin typeface="微软雅黑" panose="020B0503020204020204" pitchFamily="34" charset="-122"/>
                <a:ea typeface="微软雅黑" panose="020B0503020204020204" pitchFamily="34" charset="-122"/>
              </a:rPr>
              <a:t>异质结双极晶体管</a:t>
            </a:r>
            <a:r>
              <a:rPr lang="en-US" altLang="zh-CN" sz="2600" b="1" dirty="0">
                <a:solidFill>
                  <a:srgbClr val="663300"/>
                </a:solidFill>
                <a:latin typeface="微软雅黑" panose="020B0503020204020204" pitchFamily="34" charset="-122"/>
                <a:ea typeface="微软雅黑" panose="020B0503020204020204" pitchFamily="34" charset="-122"/>
              </a:rPr>
              <a:t>(</a:t>
            </a:r>
            <a:r>
              <a:rPr lang="en-US" altLang="zh-CN" sz="2600" b="1" dirty="0">
                <a:solidFill>
                  <a:srgbClr val="663300"/>
                </a:solidFill>
                <a:latin typeface="微软雅黑" panose="020B0503020204020204" pitchFamily="34" charset="-122"/>
                <a:ea typeface="微软雅黑" panose="020B0503020204020204" pitchFamily="34" charset="-122"/>
                <a:cs typeface="Times New Roman" panose="02020603050405020304" pitchFamily="18" charset="0"/>
              </a:rPr>
              <a:t>HBT)</a:t>
            </a:r>
          </a:p>
        </p:txBody>
      </p:sp>
      <p:sp>
        <p:nvSpPr>
          <p:cNvPr id="72709" name="Text Box 5"/>
          <p:cNvSpPr txBox="1">
            <a:spLocks noChangeArrowheads="1"/>
          </p:cNvSpPr>
          <p:nvPr/>
        </p:nvSpPr>
        <p:spPr bwMode="auto">
          <a:xfrm>
            <a:off x="683568" y="1117239"/>
            <a:ext cx="286488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chemeClr val="tx1"/>
                </a:solidFill>
                <a:ea typeface="微软雅黑" panose="020B0503020204020204" pitchFamily="34" charset="-122"/>
              </a:rPr>
              <a:t>异质结中注入比：</a:t>
            </a:r>
          </a:p>
        </p:txBody>
      </p:sp>
      <p:pic>
        <p:nvPicPr>
          <p:cNvPr id="72710"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5850" y="1637586"/>
            <a:ext cx="4787900"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2711" name="Text Box 7"/>
          <p:cNvSpPr txBox="1">
            <a:spLocks noChangeArrowheads="1"/>
          </p:cNvSpPr>
          <p:nvPr/>
        </p:nvSpPr>
        <p:spPr bwMode="auto">
          <a:xfrm>
            <a:off x="755576" y="2866311"/>
            <a:ext cx="7267501"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rgbClr val="C00000"/>
                </a:solidFill>
                <a:ea typeface="微软雅黑" panose="020B0503020204020204" pitchFamily="34" charset="-122"/>
              </a:rPr>
              <a:t>异质结构的优点：</a:t>
            </a:r>
          </a:p>
          <a:p>
            <a:pPr lvl="1" eaLnBrk="1" hangingPunct="1">
              <a:spcBef>
                <a:spcPts val="600"/>
              </a:spcBef>
            </a:pPr>
            <a:r>
              <a:rPr lang="en-US" altLang="zh-CN" sz="2600" i="1" dirty="0">
                <a:solidFill>
                  <a:srgbClr val="660066"/>
                </a:solidFill>
                <a:ea typeface="微软雅黑" panose="020B0503020204020204" pitchFamily="34" charset="-122"/>
              </a:rPr>
              <a:t>      </a:t>
            </a:r>
            <a:r>
              <a:rPr lang="en-US" altLang="zh-CN" sz="2600" i="1" dirty="0">
                <a:solidFill>
                  <a:srgbClr val="663300"/>
                </a:solidFill>
                <a:ea typeface="微软雅黑" panose="020B0503020204020204" pitchFamily="34" charset="-122"/>
              </a:rPr>
              <a:t>N</a:t>
            </a:r>
            <a:r>
              <a:rPr lang="zh-CN" altLang="en-US" sz="2600" dirty="0">
                <a:solidFill>
                  <a:srgbClr val="663300"/>
                </a:solidFill>
                <a:ea typeface="微软雅黑" panose="020B0503020204020204" pitchFamily="34" charset="-122"/>
              </a:rPr>
              <a:t>型区的带隙宽度比 </a:t>
            </a:r>
            <a:r>
              <a:rPr lang="en-US" altLang="zh-CN" sz="2600" i="1" dirty="0">
                <a:solidFill>
                  <a:srgbClr val="663300"/>
                </a:solidFill>
                <a:ea typeface="微软雅黑" panose="020B0503020204020204" pitchFamily="34" charset="-122"/>
              </a:rPr>
              <a:t>p </a:t>
            </a:r>
            <a:r>
              <a:rPr lang="zh-CN" altLang="en-US" sz="2600" dirty="0">
                <a:solidFill>
                  <a:srgbClr val="663300"/>
                </a:solidFill>
                <a:ea typeface="微软雅黑" panose="020B0503020204020204" pitchFamily="34" charset="-122"/>
              </a:rPr>
              <a:t>型区带隙宽度大，  </a:t>
            </a:r>
          </a:p>
          <a:p>
            <a:pPr lvl="1" eaLnBrk="1" hangingPunct="1">
              <a:spcBef>
                <a:spcPts val="600"/>
              </a:spcBef>
            </a:pPr>
            <a:r>
              <a:rPr lang="zh-CN" altLang="en-US" sz="2600" dirty="0">
                <a:solidFill>
                  <a:srgbClr val="663300"/>
                </a:solidFill>
                <a:ea typeface="微软雅黑" panose="020B0503020204020204" pitchFamily="34" charset="-122"/>
              </a:rPr>
              <a:t>      可以进一步以指数级别增加注入比</a:t>
            </a:r>
          </a:p>
        </p:txBody>
      </p:sp>
      <p:sp>
        <p:nvSpPr>
          <p:cNvPr id="8" name="Text Box 8"/>
          <p:cNvSpPr txBox="1">
            <a:spLocks noChangeArrowheads="1"/>
          </p:cNvSpPr>
          <p:nvPr/>
        </p:nvSpPr>
        <p:spPr bwMode="auto">
          <a:xfrm>
            <a:off x="7252645" y="1151526"/>
            <a:ext cx="1412875" cy="588963"/>
          </a:xfrm>
          <a:prstGeom prst="rect">
            <a:avLst/>
          </a:prstGeom>
          <a:noFill/>
          <a:ln w="9525">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3200" dirty="0">
                <a:solidFill>
                  <a:srgbClr val="CC0000"/>
                </a:solidFill>
                <a:ea typeface="微软雅黑" panose="020B0503020204020204" pitchFamily="34" charset="-122"/>
              </a:rPr>
              <a:t>作业！</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53</a:t>
            </a:fld>
            <a:endParaRPr lang="zh-CN" altLang="en-US"/>
          </a:p>
        </p:txBody>
      </p:sp>
      <p:sp>
        <p:nvSpPr>
          <p:cNvPr id="11" name="Rectangle 37"/>
          <p:cNvSpPr>
            <a:spLocks noChangeArrowheads="1"/>
          </p:cNvSpPr>
          <p:nvPr/>
        </p:nvSpPr>
        <p:spPr bwMode="auto">
          <a:xfrm flipV="1">
            <a:off x="140494" y="9303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Rot="1" noChangeArrowheads="1"/>
          </p:cNvSpPr>
          <p:nvPr>
            <p:ph type="title" idx="4294967295"/>
          </p:nvPr>
        </p:nvSpPr>
        <p:spPr bwMode="auto">
          <a:xfrm>
            <a:off x="2916238" y="25401"/>
            <a:ext cx="5554663"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defTabSz="914400" eaLnBrk="1" hangingPunct="1">
              <a:buClrTx/>
              <a:buSzTx/>
              <a:buFontTx/>
              <a:defRPr/>
            </a:pPr>
            <a:r>
              <a:rPr lang="zh-CN" altLang="en-US" sz="3600" b="1">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制掺杂异质结构</a:t>
            </a:r>
            <a:endPar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endParaRPr>
          </a:p>
        </p:txBody>
      </p:sp>
      <p:sp>
        <p:nvSpPr>
          <p:cNvPr id="73732" name="Rectangle 3"/>
          <p:cNvSpPr>
            <a:spLocks noGrp="1" noRot="1" noChangeArrowheads="1"/>
          </p:cNvSpPr>
          <p:nvPr>
            <p:ph type="body" sz="half" idx="4294967295"/>
          </p:nvPr>
        </p:nvSpPr>
        <p:spPr bwMode="auto">
          <a:xfrm>
            <a:off x="611560" y="4129087"/>
            <a:ext cx="8136904" cy="1927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在宽禁带的</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AlGaAs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中掺以施主杂质，</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GaAs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材料不掺杂</a:t>
            </a:r>
          </a:p>
          <a:p>
            <a:pPr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电子将从</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AlGaAs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转移到</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GaAs</a:t>
            </a:r>
          </a:p>
          <a:p>
            <a:pPr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AlGaAs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一侧形成耗尽层，</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GaAs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一侧有电子积累，构成调制掺杂异质结构</a:t>
            </a:r>
          </a:p>
        </p:txBody>
      </p:sp>
      <p:grpSp>
        <p:nvGrpSpPr>
          <p:cNvPr id="73733" name="Group 5"/>
          <p:cNvGrpSpPr/>
          <p:nvPr/>
        </p:nvGrpSpPr>
        <p:grpSpPr bwMode="auto">
          <a:xfrm>
            <a:off x="539750" y="1356072"/>
            <a:ext cx="3960813" cy="2289175"/>
            <a:chOff x="793" y="754"/>
            <a:chExt cx="2495" cy="1442"/>
          </a:xfrm>
        </p:grpSpPr>
        <p:sp>
          <p:nvSpPr>
            <p:cNvPr id="73748" name="Line 6"/>
            <p:cNvSpPr>
              <a:spLocks noChangeShapeType="1"/>
            </p:cNvSpPr>
            <p:nvPr/>
          </p:nvSpPr>
          <p:spPr bwMode="auto">
            <a:xfrm>
              <a:off x="1202" y="890"/>
              <a:ext cx="1043" cy="0"/>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73749" name="Line 7"/>
            <p:cNvSpPr>
              <a:spLocks noChangeShapeType="1"/>
            </p:cNvSpPr>
            <p:nvPr/>
          </p:nvSpPr>
          <p:spPr bwMode="auto">
            <a:xfrm>
              <a:off x="1202" y="1842"/>
              <a:ext cx="1043" cy="0"/>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73750" name="Line 8"/>
            <p:cNvSpPr>
              <a:spLocks noChangeShapeType="1"/>
            </p:cNvSpPr>
            <p:nvPr/>
          </p:nvSpPr>
          <p:spPr bwMode="auto">
            <a:xfrm>
              <a:off x="2245" y="1253"/>
              <a:ext cx="1043"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73751" name="Line 9"/>
            <p:cNvSpPr>
              <a:spLocks noChangeShapeType="1"/>
            </p:cNvSpPr>
            <p:nvPr/>
          </p:nvSpPr>
          <p:spPr bwMode="auto">
            <a:xfrm>
              <a:off x="2245" y="1706"/>
              <a:ext cx="1043"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73752" name="Line 10"/>
            <p:cNvSpPr>
              <a:spLocks noChangeShapeType="1"/>
            </p:cNvSpPr>
            <p:nvPr/>
          </p:nvSpPr>
          <p:spPr bwMode="auto">
            <a:xfrm>
              <a:off x="2245" y="890"/>
              <a:ext cx="0" cy="363"/>
            </a:xfrm>
            <a:prstGeom prst="line">
              <a:avLst/>
            </a:prstGeom>
            <a:noFill/>
            <a:ln w="952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73753" name="Line 11"/>
            <p:cNvSpPr>
              <a:spLocks noChangeShapeType="1"/>
            </p:cNvSpPr>
            <p:nvPr/>
          </p:nvSpPr>
          <p:spPr bwMode="auto">
            <a:xfrm>
              <a:off x="2245" y="1706"/>
              <a:ext cx="0" cy="137"/>
            </a:xfrm>
            <a:prstGeom prst="line">
              <a:avLst/>
            </a:prstGeom>
            <a:noFill/>
            <a:ln w="952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grpSp>
          <p:nvGrpSpPr>
            <p:cNvPr id="73754" name="Group 12"/>
            <p:cNvGrpSpPr/>
            <p:nvPr/>
          </p:nvGrpSpPr>
          <p:grpSpPr bwMode="auto">
            <a:xfrm>
              <a:off x="1293" y="845"/>
              <a:ext cx="816" cy="308"/>
              <a:chOff x="1202" y="1162"/>
              <a:chExt cx="816" cy="308"/>
            </a:xfrm>
          </p:grpSpPr>
          <p:grpSp>
            <p:nvGrpSpPr>
              <p:cNvPr id="73765" name="Group 13"/>
              <p:cNvGrpSpPr/>
              <p:nvPr/>
            </p:nvGrpSpPr>
            <p:grpSpPr bwMode="auto">
              <a:xfrm>
                <a:off x="1399" y="1162"/>
                <a:ext cx="235" cy="308"/>
                <a:chOff x="1399" y="1162"/>
                <a:chExt cx="235" cy="308"/>
              </a:xfrm>
            </p:grpSpPr>
            <p:sp>
              <p:nvSpPr>
                <p:cNvPr id="73775" name="Oval 14"/>
                <p:cNvSpPr>
                  <a:spLocks noChangeArrowheads="1"/>
                </p:cNvSpPr>
                <p:nvPr/>
              </p:nvSpPr>
              <p:spPr bwMode="auto">
                <a:xfrm>
                  <a:off x="1435" y="1241"/>
                  <a:ext cx="175" cy="16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73776" name="Text Box 15"/>
                <p:cNvSpPr txBox="1">
                  <a:spLocks noChangeArrowheads="1"/>
                </p:cNvSpPr>
                <p:nvPr/>
              </p:nvSpPr>
              <p:spPr bwMode="auto">
                <a:xfrm>
                  <a:off x="1399" y="1162"/>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ea typeface="微软雅黑" panose="020B0503020204020204" pitchFamily="34" charset="-122"/>
                    </a:rPr>
                    <a:t>+</a:t>
                  </a:r>
                </a:p>
              </p:txBody>
            </p:sp>
          </p:grpSp>
          <p:grpSp>
            <p:nvGrpSpPr>
              <p:cNvPr id="73766" name="Group 16"/>
              <p:cNvGrpSpPr/>
              <p:nvPr/>
            </p:nvGrpSpPr>
            <p:grpSpPr bwMode="auto">
              <a:xfrm>
                <a:off x="1602" y="1162"/>
                <a:ext cx="235" cy="308"/>
                <a:chOff x="1399" y="1162"/>
                <a:chExt cx="235" cy="308"/>
              </a:xfrm>
            </p:grpSpPr>
            <p:sp>
              <p:nvSpPr>
                <p:cNvPr id="73773" name="Oval 17"/>
                <p:cNvSpPr>
                  <a:spLocks noChangeArrowheads="1"/>
                </p:cNvSpPr>
                <p:nvPr/>
              </p:nvSpPr>
              <p:spPr bwMode="auto">
                <a:xfrm>
                  <a:off x="1435" y="1241"/>
                  <a:ext cx="175" cy="16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73774" name="Text Box 18"/>
                <p:cNvSpPr txBox="1">
                  <a:spLocks noChangeArrowheads="1"/>
                </p:cNvSpPr>
                <p:nvPr/>
              </p:nvSpPr>
              <p:spPr bwMode="auto">
                <a:xfrm>
                  <a:off x="1399" y="1162"/>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ea typeface="微软雅黑" panose="020B0503020204020204" pitchFamily="34" charset="-122"/>
                    </a:rPr>
                    <a:t>+</a:t>
                  </a:r>
                </a:p>
              </p:txBody>
            </p:sp>
          </p:grpSp>
          <p:grpSp>
            <p:nvGrpSpPr>
              <p:cNvPr id="73767" name="Group 19"/>
              <p:cNvGrpSpPr/>
              <p:nvPr/>
            </p:nvGrpSpPr>
            <p:grpSpPr bwMode="auto">
              <a:xfrm>
                <a:off x="1783" y="1162"/>
                <a:ext cx="235" cy="308"/>
                <a:chOff x="1399" y="1162"/>
                <a:chExt cx="235" cy="308"/>
              </a:xfrm>
            </p:grpSpPr>
            <p:sp>
              <p:nvSpPr>
                <p:cNvPr id="73771" name="Oval 20"/>
                <p:cNvSpPr>
                  <a:spLocks noChangeArrowheads="1"/>
                </p:cNvSpPr>
                <p:nvPr/>
              </p:nvSpPr>
              <p:spPr bwMode="auto">
                <a:xfrm>
                  <a:off x="1435" y="1241"/>
                  <a:ext cx="175" cy="16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73772" name="Text Box 21"/>
                <p:cNvSpPr txBox="1">
                  <a:spLocks noChangeArrowheads="1"/>
                </p:cNvSpPr>
                <p:nvPr/>
              </p:nvSpPr>
              <p:spPr bwMode="auto">
                <a:xfrm>
                  <a:off x="1399" y="1162"/>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ea typeface="微软雅黑" panose="020B0503020204020204" pitchFamily="34" charset="-122"/>
                    </a:rPr>
                    <a:t>+</a:t>
                  </a:r>
                </a:p>
              </p:txBody>
            </p:sp>
          </p:grpSp>
          <p:grpSp>
            <p:nvGrpSpPr>
              <p:cNvPr id="73768" name="Group 22"/>
              <p:cNvGrpSpPr/>
              <p:nvPr/>
            </p:nvGrpSpPr>
            <p:grpSpPr bwMode="auto">
              <a:xfrm>
                <a:off x="1202" y="1162"/>
                <a:ext cx="235" cy="308"/>
                <a:chOff x="1399" y="1162"/>
                <a:chExt cx="235" cy="308"/>
              </a:xfrm>
            </p:grpSpPr>
            <p:sp>
              <p:nvSpPr>
                <p:cNvPr id="73769" name="Oval 23"/>
                <p:cNvSpPr>
                  <a:spLocks noChangeArrowheads="1"/>
                </p:cNvSpPr>
                <p:nvPr/>
              </p:nvSpPr>
              <p:spPr bwMode="auto">
                <a:xfrm>
                  <a:off x="1435" y="1241"/>
                  <a:ext cx="175" cy="16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73770" name="Text Box 24"/>
                <p:cNvSpPr txBox="1">
                  <a:spLocks noChangeArrowheads="1"/>
                </p:cNvSpPr>
                <p:nvPr/>
              </p:nvSpPr>
              <p:spPr bwMode="auto">
                <a:xfrm>
                  <a:off x="1399" y="1162"/>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ea typeface="微软雅黑" panose="020B0503020204020204" pitchFamily="34" charset="-122"/>
                    </a:rPr>
                    <a:t>+</a:t>
                  </a:r>
                </a:p>
              </p:txBody>
            </p:sp>
          </p:grpSp>
        </p:grpSp>
        <p:sp>
          <p:nvSpPr>
            <p:cNvPr id="73755" name="Oval 25"/>
            <p:cNvSpPr>
              <a:spLocks noChangeArrowheads="1"/>
            </p:cNvSpPr>
            <p:nvPr/>
          </p:nvSpPr>
          <p:spPr bwMode="auto">
            <a:xfrm>
              <a:off x="1383" y="769"/>
              <a:ext cx="90" cy="91"/>
            </a:xfrm>
            <a:prstGeom prst="ellipse">
              <a:avLst/>
            </a:prstGeom>
            <a:solidFill>
              <a:srgbClr val="FF99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73756" name="Oval 26"/>
            <p:cNvSpPr>
              <a:spLocks noChangeArrowheads="1"/>
            </p:cNvSpPr>
            <p:nvPr/>
          </p:nvSpPr>
          <p:spPr bwMode="auto">
            <a:xfrm>
              <a:off x="1569" y="769"/>
              <a:ext cx="90" cy="91"/>
            </a:xfrm>
            <a:prstGeom prst="ellipse">
              <a:avLst/>
            </a:prstGeom>
            <a:solidFill>
              <a:srgbClr val="FF99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73757" name="Oval 27"/>
            <p:cNvSpPr>
              <a:spLocks noChangeArrowheads="1"/>
            </p:cNvSpPr>
            <p:nvPr/>
          </p:nvSpPr>
          <p:spPr bwMode="auto">
            <a:xfrm>
              <a:off x="1782" y="769"/>
              <a:ext cx="90" cy="91"/>
            </a:xfrm>
            <a:prstGeom prst="ellipse">
              <a:avLst/>
            </a:prstGeom>
            <a:solidFill>
              <a:srgbClr val="FF99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73758" name="Oval 28"/>
            <p:cNvSpPr>
              <a:spLocks noChangeArrowheads="1"/>
            </p:cNvSpPr>
            <p:nvPr/>
          </p:nvSpPr>
          <p:spPr bwMode="auto">
            <a:xfrm>
              <a:off x="1964" y="774"/>
              <a:ext cx="90" cy="91"/>
            </a:xfrm>
            <a:prstGeom prst="ellipse">
              <a:avLst/>
            </a:prstGeom>
            <a:solidFill>
              <a:srgbClr val="FF99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73759" name="Freeform 29"/>
            <p:cNvSpPr/>
            <p:nvPr/>
          </p:nvSpPr>
          <p:spPr bwMode="auto">
            <a:xfrm>
              <a:off x="2154" y="799"/>
              <a:ext cx="272" cy="272"/>
            </a:xfrm>
            <a:custGeom>
              <a:avLst/>
              <a:gdLst>
                <a:gd name="T0" fmla="*/ 0 w 409"/>
                <a:gd name="T1" fmla="*/ 0 h 227"/>
                <a:gd name="T2" fmla="*/ 9 w 409"/>
                <a:gd name="T3" fmla="*/ 191 h 227"/>
                <a:gd name="T4" fmla="*/ 15 w 409"/>
                <a:gd name="T5" fmla="*/ 966 h 227"/>
                <a:gd name="T6" fmla="*/ 0 60000 65536"/>
                <a:gd name="T7" fmla="*/ 0 60000 65536"/>
                <a:gd name="T8" fmla="*/ 0 60000 65536"/>
              </a:gdLst>
              <a:ahLst/>
              <a:cxnLst>
                <a:cxn ang="T6">
                  <a:pos x="T0" y="T1"/>
                </a:cxn>
                <a:cxn ang="T7">
                  <a:pos x="T2" y="T3"/>
                </a:cxn>
                <a:cxn ang="T8">
                  <a:pos x="T4" y="T5"/>
                </a:cxn>
              </a:cxnLst>
              <a:rect l="0" t="0" r="r" b="b"/>
              <a:pathLst>
                <a:path w="409" h="227">
                  <a:moveTo>
                    <a:pt x="0" y="0"/>
                  </a:moveTo>
                  <a:cubicBezTo>
                    <a:pt x="79" y="3"/>
                    <a:pt x="159" y="7"/>
                    <a:pt x="227" y="45"/>
                  </a:cubicBezTo>
                  <a:cubicBezTo>
                    <a:pt x="295" y="83"/>
                    <a:pt x="352" y="155"/>
                    <a:pt x="409" y="227"/>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73760" name="Freeform 30"/>
            <p:cNvSpPr/>
            <p:nvPr/>
          </p:nvSpPr>
          <p:spPr bwMode="auto">
            <a:xfrm>
              <a:off x="2200" y="754"/>
              <a:ext cx="272" cy="272"/>
            </a:xfrm>
            <a:custGeom>
              <a:avLst/>
              <a:gdLst>
                <a:gd name="T0" fmla="*/ 0 w 409"/>
                <a:gd name="T1" fmla="*/ 0 h 227"/>
                <a:gd name="T2" fmla="*/ 9 w 409"/>
                <a:gd name="T3" fmla="*/ 191 h 227"/>
                <a:gd name="T4" fmla="*/ 15 w 409"/>
                <a:gd name="T5" fmla="*/ 966 h 227"/>
                <a:gd name="T6" fmla="*/ 0 60000 65536"/>
                <a:gd name="T7" fmla="*/ 0 60000 65536"/>
                <a:gd name="T8" fmla="*/ 0 60000 65536"/>
              </a:gdLst>
              <a:ahLst/>
              <a:cxnLst>
                <a:cxn ang="T6">
                  <a:pos x="T0" y="T1"/>
                </a:cxn>
                <a:cxn ang="T7">
                  <a:pos x="T2" y="T3"/>
                </a:cxn>
                <a:cxn ang="T8">
                  <a:pos x="T4" y="T5"/>
                </a:cxn>
              </a:cxnLst>
              <a:rect l="0" t="0" r="r" b="b"/>
              <a:pathLst>
                <a:path w="409" h="227">
                  <a:moveTo>
                    <a:pt x="0" y="0"/>
                  </a:moveTo>
                  <a:cubicBezTo>
                    <a:pt x="79" y="3"/>
                    <a:pt x="159" y="7"/>
                    <a:pt x="227" y="45"/>
                  </a:cubicBezTo>
                  <a:cubicBezTo>
                    <a:pt x="295" y="83"/>
                    <a:pt x="352" y="155"/>
                    <a:pt x="409" y="227"/>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73761" name="Text Box 31"/>
            <p:cNvSpPr txBox="1">
              <a:spLocks noChangeArrowheads="1"/>
            </p:cNvSpPr>
            <p:nvPr/>
          </p:nvSpPr>
          <p:spPr bwMode="auto">
            <a:xfrm>
              <a:off x="1614" y="1071"/>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000">
                  <a:ea typeface="微软雅黑" panose="020B0503020204020204" pitchFamily="34" charset="-122"/>
                </a:rPr>
                <a:t>300meV</a:t>
              </a:r>
            </a:p>
          </p:txBody>
        </p:sp>
        <p:sp>
          <p:nvSpPr>
            <p:cNvPr id="73762" name="Text Box 32"/>
            <p:cNvSpPr txBox="1">
              <a:spLocks noChangeArrowheads="1"/>
            </p:cNvSpPr>
            <p:nvPr/>
          </p:nvSpPr>
          <p:spPr bwMode="auto">
            <a:xfrm>
              <a:off x="1694" y="1547"/>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000">
                  <a:ea typeface="微软雅黑" panose="020B0503020204020204" pitchFamily="34" charset="-122"/>
                </a:rPr>
                <a:t>55meV</a:t>
              </a:r>
            </a:p>
          </p:txBody>
        </p:sp>
        <p:sp>
          <p:nvSpPr>
            <p:cNvPr id="73763" name="Text Box 33"/>
            <p:cNvSpPr txBox="1">
              <a:spLocks noChangeArrowheads="1"/>
            </p:cNvSpPr>
            <p:nvPr/>
          </p:nvSpPr>
          <p:spPr bwMode="auto">
            <a:xfrm>
              <a:off x="793" y="1888"/>
              <a:ext cx="1161"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ea typeface="微软雅黑" panose="020B0503020204020204" pitchFamily="34" charset="-122"/>
                </a:rPr>
                <a:t>Ga</a:t>
              </a:r>
              <a:r>
                <a:rPr lang="en-US" altLang="zh-CN" sz="2600" baseline="-25000">
                  <a:ea typeface="微软雅黑" panose="020B0503020204020204" pitchFamily="34" charset="-122"/>
                </a:rPr>
                <a:t>0.7</a:t>
              </a:r>
              <a:r>
                <a:rPr lang="en-US" altLang="zh-CN" sz="2600">
                  <a:ea typeface="微软雅黑" panose="020B0503020204020204" pitchFamily="34" charset="-122"/>
                </a:rPr>
                <a:t>Al</a:t>
              </a:r>
              <a:r>
                <a:rPr lang="en-US" altLang="zh-CN" sz="2600" baseline="-25000">
                  <a:ea typeface="微软雅黑" panose="020B0503020204020204" pitchFamily="34" charset="-122"/>
                </a:rPr>
                <a:t>0.3</a:t>
              </a:r>
              <a:r>
                <a:rPr lang="en-US" altLang="zh-CN" sz="2600">
                  <a:ea typeface="微软雅黑" panose="020B0503020204020204" pitchFamily="34" charset="-122"/>
                </a:rPr>
                <a:t>As</a:t>
              </a:r>
            </a:p>
          </p:txBody>
        </p:sp>
        <p:sp>
          <p:nvSpPr>
            <p:cNvPr id="73764" name="Text Box 34"/>
            <p:cNvSpPr txBox="1">
              <a:spLocks noChangeArrowheads="1"/>
            </p:cNvSpPr>
            <p:nvPr/>
          </p:nvSpPr>
          <p:spPr bwMode="auto">
            <a:xfrm>
              <a:off x="2494" y="1888"/>
              <a:ext cx="61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ea typeface="微软雅黑" panose="020B0503020204020204" pitchFamily="34" charset="-122"/>
                </a:rPr>
                <a:t>GaAs</a:t>
              </a:r>
            </a:p>
          </p:txBody>
        </p:sp>
      </p:grpSp>
      <p:grpSp>
        <p:nvGrpSpPr>
          <p:cNvPr id="73734" name="Group 35"/>
          <p:cNvGrpSpPr/>
          <p:nvPr/>
        </p:nvGrpSpPr>
        <p:grpSpPr bwMode="auto">
          <a:xfrm>
            <a:off x="4859338" y="1268760"/>
            <a:ext cx="4033837" cy="2355850"/>
            <a:chOff x="3061" y="1629"/>
            <a:chExt cx="2541" cy="1484"/>
          </a:xfrm>
        </p:grpSpPr>
        <p:grpSp>
          <p:nvGrpSpPr>
            <p:cNvPr id="73735" name="Group 36"/>
            <p:cNvGrpSpPr/>
            <p:nvPr/>
          </p:nvGrpSpPr>
          <p:grpSpPr bwMode="auto">
            <a:xfrm>
              <a:off x="3061" y="1629"/>
              <a:ext cx="2541" cy="1484"/>
              <a:chOff x="3061" y="1629"/>
              <a:chExt cx="1950" cy="835"/>
            </a:xfrm>
          </p:grpSpPr>
          <p:sp>
            <p:nvSpPr>
              <p:cNvPr id="73744" name="Arc 37"/>
              <p:cNvSpPr/>
              <p:nvPr/>
            </p:nvSpPr>
            <p:spPr bwMode="auto">
              <a:xfrm flipV="1">
                <a:off x="3061" y="1629"/>
                <a:ext cx="998" cy="576"/>
              </a:xfrm>
              <a:custGeom>
                <a:avLst/>
                <a:gdLst>
                  <a:gd name="T0" fmla="*/ 0 w 21528"/>
                  <a:gd name="T1" fmla="*/ 0 h 21600"/>
                  <a:gd name="T2" fmla="*/ 0 w 21528"/>
                  <a:gd name="T3" fmla="*/ 0 h 21600"/>
                  <a:gd name="T4" fmla="*/ 0 w 21528"/>
                  <a:gd name="T5" fmla="*/ 0 h 21600"/>
                  <a:gd name="T6" fmla="*/ 0 60000 65536"/>
                  <a:gd name="T7" fmla="*/ 0 60000 65536"/>
                  <a:gd name="T8" fmla="*/ 0 60000 65536"/>
                </a:gdLst>
                <a:ahLst/>
                <a:cxnLst>
                  <a:cxn ang="T6">
                    <a:pos x="T0" y="T1"/>
                  </a:cxn>
                  <a:cxn ang="T7">
                    <a:pos x="T2" y="T3"/>
                  </a:cxn>
                  <a:cxn ang="T8">
                    <a:pos x="T4" y="T5"/>
                  </a:cxn>
                </a:cxnLst>
                <a:rect l="0" t="0" r="r" b="b"/>
                <a:pathLst>
                  <a:path w="21528" h="21600" fill="none" extrusionOk="0">
                    <a:moveTo>
                      <a:pt x="-1" y="0"/>
                    </a:moveTo>
                    <a:cubicBezTo>
                      <a:pt x="11244" y="0"/>
                      <a:pt x="20607" y="8626"/>
                      <a:pt x="21527" y="19833"/>
                    </a:cubicBezTo>
                  </a:path>
                  <a:path w="21528" h="21600" stroke="0" extrusionOk="0">
                    <a:moveTo>
                      <a:pt x="-1" y="0"/>
                    </a:moveTo>
                    <a:cubicBezTo>
                      <a:pt x="11244" y="0"/>
                      <a:pt x="20607" y="8626"/>
                      <a:pt x="21527" y="19833"/>
                    </a:cubicBezTo>
                    <a:lnTo>
                      <a:pt x="0" y="21600"/>
                    </a:lnTo>
                    <a:lnTo>
                      <a:pt x="-1" y="0"/>
                    </a:lnTo>
                    <a:close/>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73745" name="Arc 38"/>
              <p:cNvSpPr/>
              <p:nvPr/>
            </p:nvSpPr>
            <p:spPr bwMode="auto">
              <a:xfrm flipH="1">
                <a:off x="4059" y="1888"/>
                <a:ext cx="952" cy="576"/>
              </a:xfrm>
              <a:custGeom>
                <a:avLst/>
                <a:gdLst>
                  <a:gd name="T0" fmla="*/ 0 w 21528"/>
                  <a:gd name="T1" fmla="*/ 0 h 21600"/>
                  <a:gd name="T2" fmla="*/ 0 w 21528"/>
                  <a:gd name="T3" fmla="*/ 0 h 21600"/>
                  <a:gd name="T4" fmla="*/ 0 w 21528"/>
                  <a:gd name="T5" fmla="*/ 0 h 21600"/>
                  <a:gd name="T6" fmla="*/ 0 60000 65536"/>
                  <a:gd name="T7" fmla="*/ 0 60000 65536"/>
                  <a:gd name="T8" fmla="*/ 0 60000 65536"/>
                </a:gdLst>
                <a:ahLst/>
                <a:cxnLst>
                  <a:cxn ang="T6">
                    <a:pos x="T0" y="T1"/>
                  </a:cxn>
                  <a:cxn ang="T7">
                    <a:pos x="T2" y="T3"/>
                  </a:cxn>
                  <a:cxn ang="T8">
                    <a:pos x="T4" y="T5"/>
                  </a:cxn>
                </a:cxnLst>
                <a:rect l="0" t="0" r="r" b="b"/>
                <a:pathLst>
                  <a:path w="21528" h="21600" fill="none" extrusionOk="0">
                    <a:moveTo>
                      <a:pt x="-1" y="0"/>
                    </a:moveTo>
                    <a:cubicBezTo>
                      <a:pt x="11244" y="0"/>
                      <a:pt x="20607" y="8626"/>
                      <a:pt x="21527" y="19833"/>
                    </a:cubicBezTo>
                  </a:path>
                  <a:path w="21528" h="21600" stroke="0" extrusionOk="0">
                    <a:moveTo>
                      <a:pt x="-1" y="0"/>
                    </a:moveTo>
                    <a:cubicBezTo>
                      <a:pt x="11244" y="0"/>
                      <a:pt x="20607" y="8626"/>
                      <a:pt x="21527" y="19833"/>
                    </a:cubicBezTo>
                    <a:lnTo>
                      <a:pt x="0" y="21600"/>
                    </a:lnTo>
                    <a:lnTo>
                      <a:pt x="-1" y="0"/>
                    </a:lnTo>
                    <a:close/>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73746" name="Line 39"/>
              <p:cNvSpPr>
                <a:spLocks noChangeShapeType="1"/>
              </p:cNvSpPr>
              <p:nvPr/>
            </p:nvSpPr>
            <p:spPr bwMode="auto">
              <a:xfrm>
                <a:off x="4059" y="1706"/>
                <a:ext cx="0" cy="7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73747" name="Line 40"/>
              <p:cNvSpPr>
                <a:spLocks noChangeShapeType="1"/>
              </p:cNvSpPr>
              <p:nvPr/>
            </p:nvSpPr>
            <p:spPr bwMode="auto">
              <a:xfrm>
                <a:off x="3061" y="2205"/>
                <a:ext cx="108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grpSp>
        <p:pic>
          <p:nvPicPr>
            <p:cNvPr id="73736"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6" y="2083"/>
              <a:ext cx="156"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7" name="Picture 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9" y="2215"/>
              <a:ext cx="156"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8" name="Picture 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9" y="2311"/>
              <a:ext cx="156"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9" name="Picture 4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7" y="2411"/>
              <a:ext cx="156"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40" name="AutoShape 45"/>
            <p:cNvSpPr>
              <a:spLocks noChangeArrowheads="1"/>
            </p:cNvSpPr>
            <p:nvPr/>
          </p:nvSpPr>
          <p:spPr bwMode="auto">
            <a:xfrm flipV="1">
              <a:off x="4365" y="2657"/>
              <a:ext cx="105" cy="274"/>
            </a:xfrm>
            <a:prstGeom prst="rtTriangle">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73741" name="Text Box 46"/>
            <p:cNvSpPr txBox="1">
              <a:spLocks noChangeArrowheads="1"/>
            </p:cNvSpPr>
            <p:nvPr/>
          </p:nvSpPr>
          <p:spPr bwMode="auto">
            <a:xfrm>
              <a:off x="4513" y="2734"/>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a:ea typeface="微软雅黑" panose="020B0503020204020204" pitchFamily="34" charset="-122"/>
                </a:rPr>
                <a:t>负电子云</a:t>
              </a:r>
            </a:p>
          </p:txBody>
        </p:sp>
        <p:sp>
          <p:nvSpPr>
            <p:cNvPr id="73742" name="Line 47"/>
            <p:cNvSpPr>
              <a:spLocks noChangeShapeType="1"/>
            </p:cNvSpPr>
            <p:nvPr/>
          </p:nvSpPr>
          <p:spPr bwMode="auto">
            <a:xfrm flipH="1" flipV="1">
              <a:off x="4401" y="2695"/>
              <a:ext cx="136" cy="1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73743" name="Text Box 48"/>
            <p:cNvSpPr txBox="1">
              <a:spLocks noChangeArrowheads="1"/>
            </p:cNvSpPr>
            <p:nvPr/>
          </p:nvSpPr>
          <p:spPr bwMode="auto">
            <a:xfrm>
              <a:off x="3969" y="2614"/>
              <a:ext cx="34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E</a:t>
              </a:r>
              <a:r>
                <a:rPr lang="en-US" altLang="zh-CN" sz="2600" i="1" baseline="-25000">
                  <a:ea typeface="微软雅黑" panose="020B0503020204020204" pitchFamily="34" charset="-122"/>
                </a:rPr>
                <a:t>F</a:t>
              </a:r>
            </a:p>
          </p:txBody>
        </p:sp>
      </p:gr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54</a:t>
            </a:fld>
            <a:endParaRPr lang="zh-CN" altLang="en-US"/>
          </a:p>
        </p:txBody>
      </p:sp>
      <p:sp>
        <p:nvSpPr>
          <p:cNvPr id="51" name="Rectangle 37"/>
          <p:cNvSpPr>
            <a:spLocks noChangeArrowheads="1"/>
          </p:cNvSpPr>
          <p:nvPr/>
        </p:nvSpPr>
        <p:spPr bwMode="auto">
          <a:xfrm flipV="1">
            <a:off x="140494" y="9303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Rot="1" noChangeArrowheads="1"/>
          </p:cNvSpPr>
          <p:nvPr>
            <p:ph type="title" idx="4294967295"/>
          </p:nvPr>
        </p:nvSpPr>
        <p:spPr bwMode="auto">
          <a:xfrm>
            <a:off x="1475656" y="260648"/>
            <a:ext cx="7354887" cy="777875"/>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914400" eaLnBrk="1" hangingPunct="1">
              <a:buClrTx/>
              <a:buSzTx/>
              <a:buFontTx/>
              <a:defRPr/>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二维电子气体系提高电子迁移率</a:t>
            </a:r>
          </a:p>
        </p:txBody>
      </p:sp>
      <p:sp>
        <p:nvSpPr>
          <p:cNvPr id="75780" name="Rectangle 3"/>
          <p:cNvSpPr>
            <a:spLocks noGrp="1" noRot="1" noChangeArrowheads="1"/>
          </p:cNvSpPr>
          <p:nvPr>
            <p:ph type="body" idx="4294967295"/>
          </p:nvPr>
        </p:nvSpPr>
        <p:spPr bwMode="auto">
          <a:xfrm>
            <a:off x="223225" y="1984396"/>
            <a:ext cx="8435975" cy="3888655"/>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电子被限制在窄的势阱中</a:t>
            </a:r>
          </a:p>
          <a:p>
            <a:pPr lvl="1" eaLnBrk="1" hangingPunct="1"/>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尺度在</a:t>
            </a:r>
            <a:r>
              <a:rPr lang="en-US" altLang="zh-CN"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10nm</a:t>
            </a:r>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左右</a:t>
            </a:r>
          </a:p>
          <a:p>
            <a:pPr lvl="1" eaLnBrk="1" hangingPunct="1"/>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垂直界面的方向，电子运动是量子化的，平行界面的方向，电子运动是自由的，属于一种二维电子气</a:t>
            </a:r>
          </a:p>
          <a:p>
            <a:pPr eaLnBrk="1" hangingPunct="1"/>
            <a:r>
              <a:rPr lang="en-US" altLang="zh-CN" sz="2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GaAs</a:t>
            </a:r>
            <a:r>
              <a:rPr lang="zh-CN" altLang="en-US" sz="2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中的电子</a:t>
            </a:r>
          </a:p>
          <a:p>
            <a:pPr lvl="1" eaLnBrk="1" hangingPunct="1"/>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形成很高的电子浓度，但是不含有电离施主杂质</a:t>
            </a:r>
          </a:p>
          <a:p>
            <a:pPr lvl="1" eaLnBrk="1" hangingPunct="1"/>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电子与电离施主在空间分离，电子受电离杂质散射几率减弱，载流子迁移率大为提高</a:t>
            </a:r>
          </a:p>
        </p:txBody>
      </p:sp>
      <p:pic>
        <p:nvPicPr>
          <p:cNvPr id="7578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4950" y="1038523"/>
            <a:ext cx="3527425" cy="187325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55</a:t>
            </a:fld>
            <a:endParaRPr lang="zh-CN" altLang="en-US" dirty="0"/>
          </a:p>
        </p:txBody>
      </p:sp>
      <p:sp>
        <p:nvSpPr>
          <p:cNvPr id="8" name="Rectangle 37"/>
          <p:cNvSpPr>
            <a:spLocks noChangeArrowheads="1"/>
          </p:cNvSpPr>
          <p:nvPr/>
        </p:nvSpPr>
        <p:spPr bwMode="auto">
          <a:xfrm flipV="1">
            <a:off x="106363" y="93786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06184" y="3954656"/>
            <a:ext cx="2952328" cy="50405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99" name="Rectangle 3"/>
          <p:cNvSpPr>
            <a:spLocks noChangeArrowheads="1"/>
          </p:cNvSpPr>
          <p:nvPr/>
        </p:nvSpPr>
        <p:spPr bwMode="auto">
          <a:xfrm>
            <a:off x="2314202" y="1412776"/>
            <a:ext cx="5400600" cy="363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47650" eaLnBrk="0" hangingPunct="0">
              <a:defRPr sz="2800" b="1">
                <a:solidFill>
                  <a:schemeClr val="tx2"/>
                </a:solidFill>
                <a:latin typeface="Times New Roman" panose="02020603050405020304" pitchFamily="18" charset="0"/>
                <a:ea typeface="楷体_GB2312" pitchFamily="49" charset="-122"/>
              </a:defRPr>
            </a:lvl1pPr>
            <a:lvl2pPr marL="742950" indent="-285750" eaLnBrk="0" hangingPunct="0">
              <a:defRPr sz="2800" b="1">
                <a:solidFill>
                  <a:schemeClr val="tx2"/>
                </a:solidFill>
                <a:latin typeface="Times New Roman" panose="02020603050405020304" pitchFamily="18" charset="0"/>
                <a:ea typeface="楷体_GB2312" pitchFamily="49" charset="-122"/>
              </a:defRPr>
            </a:lvl2pPr>
            <a:lvl3pPr marL="1143000" indent="-228600" eaLnBrk="0" hangingPunct="0">
              <a:defRPr sz="2800" b="1">
                <a:solidFill>
                  <a:schemeClr val="tx2"/>
                </a:solidFill>
                <a:latin typeface="Times New Roman" panose="02020603050405020304" pitchFamily="18" charset="0"/>
                <a:ea typeface="楷体_GB2312" pitchFamily="49" charset="-122"/>
              </a:defRPr>
            </a:lvl3pPr>
            <a:lvl4pPr marL="1600200" indent="-228600" eaLnBrk="0" hangingPunct="0">
              <a:defRPr sz="2800" b="1">
                <a:solidFill>
                  <a:schemeClr val="tx2"/>
                </a:solidFill>
                <a:latin typeface="Times New Roman" panose="02020603050405020304" pitchFamily="18" charset="0"/>
                <a:ea typeface="楷体_GB2312" pitchFamily="49" charset="-122"/>
              </a:defRPr>
            </a:lvl4pPr>
            <a:lvl5pPr marL="2057400" indent="-228600" eaLnBrk="0" hangingPunct="0">
              <a:defRPr sz="2800" b="1">
                <a:solidFill>
                  <a:schemeClr val="tx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9pPr>
          </a:lstStyle>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5.1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功函数与接触电势</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5.2	PN</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结</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5.2.1  PN</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结的形成</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5.2.2  PN</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结的单向导电特性</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5.3   </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异质结</a:t>
            </a:r>
            <a:endPar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5.4   </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金属</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半导体结</a:t>
            </a:r>
            <a:endPar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l" defTabSz="914400" rtl="0" eaLnBrk="1" fontAlgn="base" latinLnBrk="0" hangingPunct="1">
              <a:lnSpc>
                <a:spcPct val="12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5.5   </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金属</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绝缘体</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半导体系统</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
        <p:nvSpPr>
          <p:cNvPr id="8" name="Rectangle 2"/>
          <p:cNvSpPr>
            <a:spLocks noRot="1" noChangeArrowheads="1"/>
          </p:cNvSpPr>
          <p:nvPr/>
        </p:nvSpPr>
        <p:spPr bwMode="auto">
          <a:xfrm>
            <a:off x="1810927" y="86531"/>
            <a:ext cx="6407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2"/>
                </a:solidFill>
                <a:latin typeface="Times New Roman" panose="02020603050405020304" pitchFamily="18" charset="0"/>
                <a:ea typeface="楷体_GB2312" pitchFamily="49" charset="-122"/>
              </a:defRPr>
            </a:lvl1pPr>
            <a:lvl2pPr marL="742950" indent="-285750" eaLnBrk="0" hangingPunct="0">
              <a:defRPr sz="2800" b="1">
                <a:solidFill>
                  <a:schemeClr val="tx2"/>
                </a:solidFill>
                <a:latin typeface="Times New Roman" panose="02020603050405020304" pitchFamily="18" charset="0"/>
                <a:ea typeface="楷体_GB2312" pitchFamily="49" charset="-122"/>
              </a:defRPr>
            </a:lvl2pPr>
            <a:lvl3pPr marL="1143000" indent="-228600" eaLnBrk="0" hangingPunct="0">
              <a:defRPr sz="2800" b="1">
                <a:solidFill>
                  <a:schemeClr val="tx2"/>
                </a:solidFill>
                <a:latin typeface="Times New Roman" panose="02020603050405020304" pitchFamily="18" charset="0"/>
                <a:ea typeface="楷体_GB2312" pitchFamily="49" charset="-122"/>
              </a:defRPr>
            </a:lvl3pPr>
            <a:lvl4pPr marL="1600200" indent="-228600" eaLnBrk="0" hangingPunct="0">
              <a:defRPr sz="2800" b="1">
                <a:solidFill>
                  <a:schemeClr val="tx2"/>
                </a:solidFill>
                <a:latin typeface="Times New Roman" panose="02020603050405020304" pitchFamily="18" charset="0"/>
                <a:ea typeface="楷体_GB2312" pitchFamily="49" charset="-122"/>
              </a:defRPr>
            </a:lvl4pPr>
            <a:lvl5pPr marL="2057400" indent="-228600" eaLnBrk="0" hangingPunct="0">
              <a:defRPr sz="2800" b="1">
                <a:solidFill>
                  <a:schemeClr val="tx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第五章 固体间接触的电特性</a:t>
            </a:r>
          </a:p>
        </p:txBody>
      </p:sp>
      <p:sp>
        <p:nvSpPr>
          <p:cNvPr id="9" name="Rectangle 37"/>
          <p:cNvSpPr>
            <a:spLocks noChangeArrowheads="1"/>
          </p:cNvSpPr>
          <p:nvPr/>
        </p:nvSpPr>
        <p:spPr bwMode="auto">
          <a:xfrm flipV="1">
            <a:off x="106363"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409302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4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319" y="3014266"/>
            <a:ext cx="5435600"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Rectangle 2"/>
          <p:cNvSpPr>
            <a:spLocks noRot="1" noChangeArrowheads="1"/>
          </p:cNvSpPr>
          <p:nvPr/>
        </p:nvSpPr>
        <p:spPr bwMode="auto">
          <a:xfrm>
            <a:off x="3419872" y="105569"/>
            <a:ext cx="33940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l" defTabSz="914400" eaLnBrk="1" hangingPunct="1">
              <a:buClrTx/>
              <a:buSzTx/>
              <a:buFontTx/>
              <a:defRPr/>
            </a:pPr>
            <a:r>
              <a:rPr lang="zh-CN" altLang="en-US" sz="3600" dirty="0">
                <a:solidFill>
                  <a:srgbClr val="660066"/>
                </a:solidFill>
                <a:effectLst>
                  <a:outerShdw blurRad="38100" dist="38100" dir="2700000" algn="tl">
                    <a:srgbClr val="C0C0C0"/>
                  </a:outerShdw>
                </a:effectLst>
                <a:ea typeface="微软雅黑" pitchFamily="34" charset="-122"/>
              </a:rPr>
              <a:t>肖 特 基 结</a:t>
            </a:r>
          </a:p>
        </p:txBody>
      </p:sp>
      <p:sp>
        <p:nvSpPr>
          <p:cNvPr id="84997" name="Text Box 5"/>
          <p:cNvSpPr txBox="1">
            <a:spLocks noChangeArrowheads="1"/>
          </p:cNvSpPr>
          <p:nvPr/>
        </p:nvSpPr>
        <p:spPr bwMode="auto">
          <a:xfrm>
            <a:off x="971600" y="1135748"/>
            <a:ext cx="7470187" cy="83099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400" dirty="0">
                <a:solidFill>
                  <a:schemeClr val="tx1"/>
                </a:solidFill>
                <a:ea typeface="微软雅黑" panose="020B0503020204020204" pitchFamily="34" charset="-122"/>
              </a:rPr>
              <a:t>1938</a:t>
            </a:r>
            <a:r>
              <a:rPr lang="zh-CN" altLang="en-US" sz="2400" dirty="0">
                <a:solidFill>
                  <a:schemeClr val="tx1"/>
                </a:solidFill>
                <a:ea typeface="微软雅黑" panose="020B0503020204020204" pitchFamily="34" charset="-122"/>
              </a:rPr>
              <a:t>年，德国物理学家肖特基（</a:t>
            </a:r>
            <a:r>
              <a:rPr lang="en-US" altLang="zh-CN" sz="2400" dirty="0">
                <a:solidFill>
                  <a:schemeClr val="tx1"/>
                </a:solidFill>
                <a:ea typeface="微软雅黑" panose="020B0503020204020204" pitchFamily="34" charset="-122"/>
              </a:rPr>
              <a:t>Walter </a:t>
            </a:r>
            <a:r>
              <a:rPr lang="en-US" altLang="zh-CN" sz="2400" dirty="0" err="1">
                <a:solidFill>
                  <a:schemeClr val="tx1"/>
                </a:solidFill>
                <a:ea typeface="微软雅黑" panose="020B0503020204020204" pitchFamily="34" charset="-122"/>
              </a:rPr>
              <a:t>Schottly</a:t>
            </a:r>
            <a:r>
              <a:rPr lang="zh-CN" altLang="en-US" sz="2400" dirty="0">
                <a:solidFill>
                  <a:schemeClr val="tx1"/>
                </a:solidFill>
                <a:ea typeface="微软雅黑" panose="020B0503020204020204" pitchFamily="34" charset="-122"/>
              </a:rPr>
              <a:t>）发展</a:t>
            </a:r>
          </a:p>
          <a:p>
            <a:pPr eaLnBrk="1" hangingPunct="1"/>
            <a:r>
              <a:rPr lang="zh-CN" altLang="en-US" sz="2400" dirty="0">
                <a:solidFill>
                  <a:schemeClr val="tx1"/>
                </a:solidFill>
                <a:ea typeface="微软雅黑" panose="020B0503020204020204" pitchFamily="34" charset="-122"/>
              </a:rPr>
              <a:t>了一套理论，以解释金属</a:t>
            </a:r>
            <a:r>
              <a:rPr lang="en-US" altLang="zh-CN" sz="2400" dirty="0">
                <a:solidFill>
                  <a:schemeClr val="tx1"/>
                </a:solidFill>
                <a:ea typeface="微软雅黑" panose="020B0503020204020204" pitchFamily="34" charset="-122"/>
              </a:rPr>
              <a:t>-</a:t>
            </a:r>
            <a:r>
              <a:rPr lang="zh-CN" altLang="en-US" sz="2400" dirty="0">
                <a:solidFill>
                  <a:schemeClr val="tx1"/>
                </a:solidFill>
                <a:ea typeface="微软雅黑" panose="020B0503020204020204" pitchFamily="34" charset="-122"/>
              </a:rPr>
              <a:t>半导体结</a:t>
            </a:r>
          </a:p>
        </p:txBody>
      </p:sp>
      <p:sp>
        <p:nvSpPr>
          <p:cNvPr id="232454" name="Text Box 6"/>
          <p:cNvSpPr txBox="1">
            <a:spLocks noChangeArrowheads="1"/>
          </p:cNvSpPr>
          <p:nvPr/>
        </p:nvSpPr>
        <p:spPr bwMode="auto">
          <a:xfrm>
            <a:off x="861475" y="2110666"/>
            <a:ext cx="75803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rgbClr val="C00000"/>
                </a:solidFill>
                <a:ea typeface="微软雅黑" panose="020B0503020204020204" pitchFamily="34" charset="-122"/>
              </a:rPr>
              <a:t>肖特基二极管</a:t>
            </a:r>
            <a:r>
              <a:rPr lang="en-US" altLang="zh-CN" sz="2400" dirty="0">
                <a:solidFill>
                  <a:schemeClr val="tx1"/>
                </a:solidFill>
                <a:ea typeface="微软雅黑" panose="020B0503020204020204" pitchFamily="34" charset="-122"/>
              </a:rPr>
              <a:t>——</a:t>
            </a:r>
            <a:r>
              <a:rPr lang="zh-CN" altLang="en-US" sz="2400" dirty="0">
                <a:solidFill>
                  <a:schemeClr val="tx1"/>
                </a:solidFill>
                <a:ea typeface="微软雅黑" panose="020B0503020204020204" pitchFamily="34" charset="-122"/>
              </a:rPr>
              <a:t>最早的半导体器件</a:t>
            </a:r>
          </a:p>
          <a:p>
            <a:pPr lvl="2" eaLnBrk="1" hangingPunct="1"/>
            <a:r>
              <a:rPr lang="zh-CN" altLang="en-US" sz="2400" dirty="0">
                <a:solidFill>
                  <a:schemeClr val="tx1"/>
                </a:solidFill>
                <a:ea typeface="微软雅黑" panose="020B0503020204020204" pitchFamily="34" charset="-122"/>
              </a:rPr>
              <a:t>	        金属须和裸露的半导体表面轻触而成</a:t>
            </a:r>
          </a:p>
          <a:p>
            <a:pPr lvl="2" eaLnBrk="1" hangingPunct="1"/>
            <a:r>
              <a:rPr lang="zh-CN" altLang="en-US" sz="2400" dirty="0">
                <a:solidFill>
                  <a:schemeClr val="tx1"/>
                </a:solidFill>
                <a:ea typeface="微软雅黑" panose="020B0503020204020204" pitchFamily="34" charset="-122"/>
              </a:rPr>
              <a:t>	        不容易形成，且可靠性差</a:t>
            </a:r>
          </a:p>
        </p:txBody>
      </p:sp>
      <p:pic>
        <p:nvPicPr>
          <p:cNvPr id="232455" name="Picture 7" descr="2007629579406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0341" y="3402698"/>
            <a:ext cx="25717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57</a:t>
            </a:fld>
            <a:endParaRPr lang="zh-CN" altLang="en-US"/>
          </a:p>
        </p:txBody>
      </p:sp>
      <p:sp>
        <p:nvSpPr>
          <p:cNvPr id="10" name="Rectangle 37"/>
          <p:cNvSpPr>
            <a:spLocks noChangeArrowheads="1"/>
          </p:cNvSpPr>
          <p:nvPr/>
        </p:nvSpPr>
        <p:spPr bwMode="auto">
          <a:xfrm flipV="1">
            <a:off x="106363"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2450"/>
                                        </p:tgtEl>
                                        <p:attrNameLst>
                                          <p:attrName>style.visibility</p:attrName>
                                        </p:attrNameLst>
                                      </p:cBhvr>
                                      <p:to>
                                        <p:strVal val="visible"/>
                                      </p:to>
                                    </p:set>
                                    <p:animEffect transition="in" filter="dissolve">
                                      <p:cBhvr>
                                        <p:cTn id="7" dur="500"/>
                                        <p:tgtEl>
                                          <p:spTgt spid="2324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2454"/>
                                        </p:tgtEl>
                                        <p:attrNameLst>
                                          <p:attrName>style.visibility</p:attrName>
                                        </p:attrNameLst>
                                      </p:cBhvr>
                                      <p:to>
                                        <p:strVal val="visible"/>
                                      </p:to>
                                    </p:set>
                                    <p:animEffect transition="in" filter="dissolve">
                                      <p:cBhvr>
                                        <p:cTn id="10" dur="500"/>
                                        <p:tgtEl>
                                          <p:spTgt spid="232454"/>
                                        </p:tgtEl>
                                      </p:cBhvr>
                                    </p:animEffect>
                                  </p:childTnLst>
                                </p:cTn>
                              </p:par>
                              <p:par>
                                <p:cTn id="11" presetID="9" presetClass="entr" presetSubtype="0" fill="hold" nodeType="withEffect">
                                  <p:stCondLst>
                                    <p:cond delay="0"/>
                                  </p:stCondLst>
                                  <p:childTnLst>
                                    <p:set>
                                      <p:cBhvr>
                                        <p:cTn id="12" dur="1" fill="hold">
                                          <p:stCondLst>
                                            <p:cond delay="0"/>
                                          </p:stCondLst>
                                        </p:cTn>
                                        <p:tgtEl>
                                          <p:spTgt spid="232455"/>
                                        </p:tgtEl>
                                        <p:attrNameLst>
                                          <p:attrName>style.visibility</p:attrName>
                                        </p:attrNameLst>
                                      </p:cBhvr>
                                      <p:to>
                                        <p:strVal val="visible"/>
                                      </p:to>
                                    </p:set>
                                    <p:animEffect transition="in" filter="dissolve">
                                      <p:cBhvr>
                                        <p:cTn id="13" dur="500"/>
                                        <p:tgtEl>
                                          <p:spTgt spid="232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Rot="1" noChangeArrowheads="1"/>
          </p:cNvSpPr>
          <p:nvPr>
            <p:ph type="body" idx="4294967295"/>
          </p:nvPr>
        </p:nvSpPr>
        <p:spPr bwMode="auto">
          <a:xfrm>
            <a:off x="914551" y="3361000"/>
            <a:ext cx="7743825" cy="574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buFontTx/>
              <a:buNone/>
            </a:pPr>
            <a:r>
              <a:rPr lang="zh-CN" altLang="en-US" b="1" dirty="0">
                <a:solidFill>
                  <a:srgbClr val="CC0000"/>
                </a:solidFill>
                <a:latin typeface="微软雅黑" panose="020B0503020204020204" pitchFamily="34" charset="-122"/>
                <a:ea typeface="微软雅黑" panose="020B0503020204020204" pitchFamily="34" charset="-122"/>
              </a:rPr>
              <a:t>讨论金属</a:t>
            </a:r>
            <a:r>
              <a:rPr lang="en-US" altLang="zh-CN" b="1" dirty="0">
                <a:solidFill>
                  <a:srgbClr val="CC0000"/>
                </a:solidFill>
                <a:latin typeface="微软雅黑" panose="020B0503020204020204" pitchFamily="34" charset="-122"/>
                <a:ea typeface="微软雅黑" panose="020B0503020204020204" pitchFamily="34" charset="-122"/>
              </a:rPr>
              <a:t>-</a:t>
            </a:r>
            <a:r>
              <a:rPr lang="zh-CN" altLang="en-US" b="1" dirty="0">
                <a:solidFill>
                  <a:srgbClr val="CC0000"/>
                </a:solidFill>
                <a:latin typeface="微软雅黑" panose="020B0503020204020204" pitchFamily="34" charset="-122"/>
                <a:ea typeface="微软雅黑" panose="020B0503020204020204" pitchFamily="34" charset="-122"/>
              </a:rPr>
              <a:t>半导体接触（欧姆接触）的基础</a:t>
            </a:r>
          </a:p>
        </p:txBody>
      </p:sp>
      <p:sp>
        <p:nvSpPr>
          <p:cNvPr id="233479" name="Text Box 7"/>
          <p:cNvSpPr txBox="1">
            <a:spLocks noChangeArrowheads="1"/>
          </p:cNvSpPr>
          <p:nvPr/>
        </p:nvSpPr>
        <p:spPr bwMode="auto">
          <a:xfrm>
            <a:off x="1215375" y="3952019"/>
            <a:ext cx="73626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chemeClr val="tx1"/>
                </a:solidFill>
                <a:ea typeface="微软雅黑" panose="020B0503020204020204" pitchFamily="34" charset="-122"/>
              </a:rPr>
              <a:t>金属</a:t>
            </a:r>
            <a:r>
              <a:rPr lang="en-US" altLang="zh-CN" sz="2400" dirty="0">
                <a:solidFill>
                  <a:schemeClr val="tx1"/>
                </a:solidFill>
                <a:ea typeface="微软雅黑" panose="020B0503020204020204" pitchFamily="34" charset="-122"/>
              </a:rPr>
              <a:t>-</a:t>
            </a:r>
            <a:r>
              <a:rPr lang="zh-CN" altLang="en-US" sz="2400" dirty="0">
                <a:solidFill>
                  <a:schemeClr val="tx1"/>
                </a:solidFill>
                <a:ea typeface="微软雅黑" panose="020B0503020204020204" pitchFamily="34" charset="-122"/>
              </a:rPr>
              <a:t>半导体结在</a:t>
            </a:r>
            <a:r>
              <a:rPr lang="en-US" altLang="zh-CN" sz="2400" dirty="0">
                <a:solidFill>
                  <a:schemeClr val="tx1"/>
                </a:solidFill>
                <a:ea typeface="微软雅黑" panose="020B0503020204020204" pitchFamily="34" charset="-122"/>
              </a:rPr>
              <a:t>IC</a:t>
            </a:r>
            <a:r>
              <a:rPr lang="zh-CN" altLang="en-US" sz="2400" dirty="0">
                <a:solidFill>
                  <a:schemeClr val="tx1"/>
                </a:solidFill>
                <a:ea typeface="微软雅黑" panose="020B0503020204020204" pitchFamily="34" charset="-122"/>
              </a:rPr>
              <a:t>电路的实际制作过程中非常重要，</a:t>
            </a:r>
          </a:p>
          <a:p>
            <a:pPr eaLnBrk="1" hangingPunct="1"/>
            <a:r>
              <a:rPr lang="zh-CN" altLang="en-US" sz="2400" dirty="0">
                <a:solidFill>
                  <a:schemeClr val="tx1"/>
                </a:solidFill>
                <a:ea typeface="微软雅黑" panose="020B0503020204020204" pitchFamily="34" charset="-122"/>
              </a:rPr>
              <a:t>因为其中有成百万、上亿个导线和有源器件的接触点</a:t>
            </a:r>
          </a:p>
        </p:txBody>
      </p:sp>
      <p:sp>
        <p:nvSpPr>
          <p:cNvPr id="233480" name="Text Box 8"/>
          <p:cNvSpPr txBox="1">
            <a:spLocks noChangeArrowheads="1"/>
          </p:cNvSpPr>
          <p:nvPr/>
        </p:nvSpPr>
        <p:spPr bwMode="auto">
          <a:xfrm>
            <a:off x="1245126" y="4884469"/>
            <a:ext cx="6813009"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buFontTx/>
              <a:buChar char="-"/>
            </a:pPr>
            <a:r>
              <a:rPr lang="zh-CN" altLang="en-US" sz="2400" dirty="0">
                <a:solidFill>
                  <a:schemeClr val="tx1"/>
                </a:solidFill>
                <a:ea typeface="微软雅黑" panose="020B0503020204020204" pitchFamily="34" charset="-122"/>
              </a:rPr>
              <a:t> 肖特基势垒（</a:t>
            </a:r>
            <a:r>
              <a:rPr lang="en-US" altLang="zh-CN" sz="2400" dirty="0" err="1">
                <a:solidFill>
                  <a:schemeClr val="tx1"/>
                </a:solidFill>
                <a:ea typeface="微软雅黑" panose="020B0503020204020204" pitchFamily="34" charset="-122"/>
              </a:rPr>
              <a:t>Schottky</a:t>
            </a:r>
            <a:r>
              <a:rPr lang="en-US" altLang="zh-CN" sz="2400" dirty="0">
                <a:solidFill>
                  <a:schemeClr val="tx1"/>
                </a:solidFill>
                <a:ea typeface="微软雅黑" panose="020B0503020204020204" pitchFamily="34" charset="-122"/>
              </a:rPr>
              <a:t> barrier</a:t>
            </a:r>
            <a:r>
              <a:rPr lang="zh-CN" altLang="en-US" sz="2400" dirty="0">
                <a:solidFill>
                  <a:schemeClr val="tx1"/>
                </a:solidFill>
                <a:ea typeface="微软雅黑" panose="020B0503020204020204" pitchFamily="34" charset="-122"/>
              </a:rPr>
              <a:t>）（与</a:t>
            </a:r>
            <a:r>
              <a:rPr lang="en-US" altLang="zh-CN" sz="2400" dirty="0">
                <a:solidFill>
                  <a:schemeClr val="tx1"/>
                </a:solidFill>
                <a:ea typeface="微软雅黑" panose="020B0503020204020204" pitchFamily="34" charset="-122"/>
              </a:rPr>
              <a:t>PN</a:t>
            </a:r>
            <a:r>
              <a:rPr lang="zh-CN" altLang="en-US" sz="2400" dirty="0">
                <a:solidFill>
                  <a:schemeClr val="tx1"/>
                </a:solidFill>
                <a:ea typeface="微软雅黑" panose="020B0503020204020204" pitchFamily="34" charset="-122"/>
              </a:rPr>
              <a:t>结相似）</a:t>
            </a:r>
          </a:p>
          <a:p>
            <a:pPr eaLnBrk="1" hangingPunct="1">
              <a:buFontTx/>
              <a:buChar char="-"/>
            </a:pPr>
            <a:r>
              <a:rPr lang="zh-CN" altLang="en-US" sz="2400" dirty="0">
                <a:solidFill>
                  <a:schemeClr val="tx1"/>
                </a:solidFill>
                <a:ea typeface="微软雅黑" panose="020B0503020204020204" pitchFamily="34" charset="-122"/>
              </a:rPr>
              <a:t> 欧姆接触    （</a:t>
            </a:r>
            <a:r>
              <a:rPr lang="en-US" altLang="zh-CN" sz="2400" dirty="0" err="1">
                <a:solidFill>
                  <a:schemeClr val="tx1"/>
                </a:solidFill>
                <a:ea typeface="微软雅黑" panose="020B0503020204020204" pitchFamily="34" charset="-122"/>
              </a:rPr>
              <a:t>Ohmic</a:t>
            </a:r>
            <a:r>
              <a:rPr lang="en-US" altLang="zh-CN" sz="2400" dirty="0">
                <a:solidFill>
                  <a:schemeClr val="tx1"/>
                </a:solidFill>
                <a:ea typeface="微软雅黑" panose="020B0503020204020204" pitchFamily="34" charset="-122"/>
              </a:rPr>
              <a:t> contact</a:t>
            </a:r>
            <a:r>
              <a:rPr lang="zh-CN" altLang="en-US" sz="2400" dirty="0">
                <a:solidFill>
                  <a:schemeClr val="tx1"/>
                </a:solidFill>
                <a:ea typeface="微软雅黑" panose="020B0503020204020204" pitchFamily="34" charset="-122"/>
              </a:rPr>
              <a:t>）    （与电阻相似）</a:t>
            </a:r>
          </a:p>
          <a:p>
            <a:pPr eaLnBrk="1" hangingPunct="1">
              <a:buFontTx/>
              <a:buChar char="-"/>
            </a:pPr>
            <a:r>
              <a:rPr lang="zh-CN" altLang="en-US" sz="2400" dirty="0">
                <a:solidFill>
                  <a:schemeClr val="tx1"/>
                </a:solidFill>
                <a:ea typeface="微软雅黑" panose="020B0503020204020204" pitchFamily="34" charset="-122"/>
              </a:rPr>
              <a:t> </a:t>
            </a:r>
            <a:r>
              <a:rPr lang="en-US" altLang="zh-CN" sz="2400" dirty="0">
                <a:solidFill>
                  <a:schemeClr val="tx1"/>
                </a:solidFill>
                <a:ea typeface="微软雅黑" panose="020B0503020204020204" pitchFamily="34" charset="-122"/>
              </a:rPr>
              <a:t>MOS</a:t>
            </a:r>
            <a:r>
              <a:rPr lang="zh-CN" altLang="en-US" sz="2400" dirty="0">
                <a:solidFill>
                  <a:schemeClr val="tx1"/>
                </a:solidFill>
                <a:ea typeface="微软雅黑" panose="020B0503020204020204" pitchFamily="34" charset="-122"/>
              </a:rPr>
              <a:t>接触  （</a:t>
            </a:r>
            <a:r>
              <a:rPr lang="en-US" altLang="zh-CN" sz="2400" dirty="0">
                <a:solidFill>
                  <a:schemeClr val="tx1"/>
                </a:solidFill>
                <a:ea typeface="微软雅黑" panose="020B0503020204020204" pitchFamily="34" charset="-122"/>
              </a:rPr>
              <a:t>metal-oxide-semiconductor</a:t>
            </a:r>
            <a:r>
              <a:rPr lang="zh-CN" altLang="en-US" sz="2400" dirty="0">
                <a:solidFill>
                  <a:schemeClr val="tx1"/>
                </a:solidFill>
                <a:ea typeface="微软雅黑" panose="020B0503020204020204" pitchFamily="34" charset="-122"/>
              </a:rPr>
              <a:t>）</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58</a:t>
            </a:fld>
            <a:endParaRPr lang="zh-CN" altLang="en-US"/>
          </a:p>
        </p:txBody>
      </p:sp>
      <p:sp>
        <p:nvSpPr>
          <p:cNvPr id="13" name="Rectangle 2"/>
          <p:cNvSpPr>
            <a:spLocks noRot="1" noChangeArrowheads="1"/>
          </p:cNvSpPr>
          <p:nvPr/>
        </p:nvSpPr>
        <p:spPr bwMode="auto">
          <a:xfrm>
            <a:off x="3419872" y="105569"/>
            <a:ext cx="33940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l" defTabSz="914400" eaLnBrk="1" hangingPunct="1">
              <a:buClrTx/>
              <a:buSzTx/>
              <a:buFontTx/>
              <a:defRPr/>
            </a:pPr>
            <a:r>
              <a:rPr lang="zh-CN" altLang="en-US" sz="3600" dirty="0">
                <a:solidFill>
                  <a:srgbClr val="660066"/>
                </a:solidFill>
                <a:effectLst>
                  <a:outerShdw blurRad="38100" dist="38100" dir="2700000" algn="tl">
                    <a:srgbClr val="C0C0C0"/>
                  </a:outerShdw>
                </a:effectLst>
                <a:ea typeface="微软雅黑" pitchFamily="34" charset="-122"/>
              </a:rPr>
              <a:t>肖 特 基 结</a:t>
            </a:r>
          </a:p>
        </p:txBody>
      </p:sp>
      <p:sp>
        <p:nvSpPr>
          <p:cNvPr id="14" name="Text Box 5"/>
          <p:cNvSpPr txBox="1">
            <a:spLocks noChangeArrowheads="1"/>
          </p:cNvSpPr>
          <p:nvPr/>
        </p:nvSpPr>
        <p:spPr bwMode="auto">
          <a:xfrm>
            <a:off x="971600" y="1135748"/>
            <a:ext cx="7470187" cy="83099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400" dirty="0">
                <a:solidFill>
                  <a:schemeClr val="tx1"/>
                </a:solidFill>
                <a:ea typeface="微软雅黑" panose="020B0503020204020204" pitchFamily="34" charset="-122"/>
              </a:rPr>
              <a:t>1938</a:t>
            </a:r>
            <a:r>
              <a:rPr lang="zh-CN" altLang="en-US" sz="2400" dirty="0">
                <a:solidFill>
                  <a:schemeClr val="tx1"/>
                </a:solidFill>
                <a:ea typeface="微软雅黑" panose="020B0503020204020204" pitchFamily="34" charset="-122"/>
              </a:rPr>
              <a:t>年，德国物理学家肖特基（</a:t>
            </a:r>
            <a:r>
              <a:rPr lang="en-US" altLang="zh-CN" sz="2400" dirty="0">
                <a:solidFill>
                  <a:schemeClr val="tx1"/>
                </a:solidFill>
                <a:ea typeface="微软雅黑" panose="020B0503020204020204" pitchFamily="34" charset="-122"/>
              </a:rPr>
              <a:t>Walter </a:t>
            </a:r>
            <a:r>
              <a:rPr lang="en-US" altLang="zh-CN" sz="2400" dirty="0" err="1">
                <a:solidFill>
                  <a:schemeClr val="tx1"/>
                </a:solidFill>
                <a:ea typeface="微软雅黑" panose="020B0503020204020204" pitchFamily="34" charset="-122"/>
              </a:rPr>
              <a:t>Schottly</a:t>
            </a:r>
            <a:r>
              <a:rPr lang="zh-CN" altLang="en-US" sz="2400" dirty="0">
                <a:solidFill>
                  <a:schemeClr val="tx1"/>
                </a:solidFill>
                <a:ea typeface="微软雅黑" panose="020B0503020204020204" pitchFamily="34" charset="-122"/>
              </a:rPr>
              <a:t>）发展</a:t>
            </a:r>
          </a:p>
          <a:p>
            <a:pPr eaLnBrk="1" hangingPunct="1"/>
            <a:r>
              <a:rPr lang="zh-CN" altLang="en-US" sz="2400" dirty="0">
                <a:solidFill>
                  <a:schemeClr val="tx1"/>
                </a:solidFill>
                <a:ea typeface="微软雅黑" panose="020B0503020204020204" pitchFamily="34" charset="-122"/>
              </a:rPr>
              <a:t>了一套理论，以解释金属</a:t>
            </a:r>
            <a:r>
              <a:rPr lang="en-US" altLang="zh-CN" sz="2400" dirty="0">
                <a:solidFill>
                  <a:schemeClr val="tx1"/>
                </a:solidFill>
                <a:ea typeface="微软雅黑" panose="020B0503020204020204" pitchFamily="34" charset="-122"/>
              </a:rPr>
              <a:t>-</a:t>
            </a:r>
            <a:r>
              <a:rPr lang="zh-CN" altLang="en-US" sz="2400" dirty="0">
                <a:solidFill>
                  <a:schemeClr val="tx1"/>
                </a:solidFill>
                <a:ea typeface="微软雅黑" panose="020B0503020204020204" pitchFamily="34" charset="-122"/>
              </a:rPr>
              <a:t>半导体结</a:t>
            </a:r>
          </a:p>
        </p:txBody>
      </p:sp>
      <p:sp>
        <p:nvSpPr>
          <p:cNvPr id="15" name="Text Box 6"/>
          <p:cNvSpPr txBox="1">
            <a:spLocks noChangeArrowheads="1"/>
          </p:cNvSpPr>
          <p:nvPr/>
        </p:nvSpPr>
        <p:spPr bwMode="auto">
          <a:xfrm>
            <a:off x="861475" y="2110666"/>
            <a:ext cx="75803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rgbClr val="C00000"/>
                </a:solidFill>
                <a:ea typeface="微软雅黑" panose="020B0503020204020204" pitchFamily="34" charset="-122"/>
              </a:rPr>
              <a:t>肖特基二极管</a:t>
            </a:r>
            <a:r>
              <a:rPr lang="en-US" altLang="zh-CN" sz="2400" dirty="0">
                <a:solidFill>
                  <a:schemeClr val="tx1"/>
                </a:solidFill>
                <a:ea typeface="微软雅黑" panose="020B0503020204020204" pitchFamily="34" charset="-122"/>
              </a:rPr>
              <a:t>——</a:t>
            </a:r>
            <a:r>
              <a:rPr lang="zh-CN" altLang="en-US" sz="2400" dirty="0">
                <a:solidFill>
                  <a:schemeClr val="tx1"/>
                </a:solidFill>
                <a:ea typeface="微软雅黑" panose="020B0503020204020204" pitchFamily="34" charset="-122"/>
              </a:rPr>
              <a:t>最早的半导体器件</a:t>
            </a:r>
          </a:p>
          <a:p>
            <a:pPr lvl="2" eaLnBrk="1" hangingPunct="1"/>
            <a:r>
              <a:rPr lang="zh-CN" altLang="en-US" sz="2400" dirty="0">
                <a:solidFill>
                  <a:schemeClr val="tx1"/>
                </a:solidFill>
                <a:ea typeface="微软雅黑" panose="020B0503020204020204" pitchFamily="34" charset="-122"/>
              </a:rPr>
              <a:t>	        金属须和裸露的半导体表面轻触而成</a:t>
            </a:r>
          </a:p>
          <a:p>
            <a:pPr lvl="2" eaLnBrk="1" hangingPunct="1"/>
            <a:r>
              <a:rPr lang="zh-CN" altLang="en-US" sz="2400" dirty="0">
                <a:solidFill>
                  <a:schemeClr val="tx1"/>
                </a:solidFill>
                <a:ea typeface="微软雅黑" panose="020B0503020204020204" pitchFamily="34" charset="-122"/>
              </a:rPr>
              <a:t>	        不容易形成，且可靠性差</a:t>
            </a:r>
          </a:p>
        </p:txBody>
      </p:sp>
      <p:sp>
        <p:nvSpPr>
          <p:cNvPr id="16" name="Rectangle 37"/>
          <p:cNvSpPr>
            <a:spLocks noChangeArrowheads="1"/>
          </p:cNvSpPr>
          <p:nvPr/>
        </p:nvSpPr>
        <p:spPr bwMode="auto">
          <a:xfrm flipV="1">
            <a:off x="106363"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3475">
                                            <p:bg/>
                                          </p:spTgt>
                                        </p:tgtEl>
                                        <p:attrNameLst>
                                          <p:attrName>style.visibility</p:attrName>
                                        </p:attrNameLst>
                                      </p:cBhvr>
                                      <p:to>
                                        <p:strVal val="visible"/>
                                      </p:to>
                                    </p:set>
                                    <p:animEffect transition="in" filter="dissolve">
                                      <p:cBhvr>
                                        <p:cTn id="7" dur="500"/>
                                        <p:tgtEl>
                                          <p:spTgt spid="23347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3475">
                                            <p:txEl>
                                              <p:pRg st="0" end="0"/>
                                            </p:txEl>
                                          </p:spTgt>
                                        </p:tgtEl>
                                        <p:attrNameLst>
                                          <p:attrName>style.visibility</p:attrName>
                                        </p:attrNameLst>
                                      </p:cBhvr>
                                      <p:to>
                                        <p:strVal val="visible"/>
                                      </p:to>
                                    </p:set>
                                    <p:animEffect transition="in" filter="dissolve">
                                      <p:cBhvr>
                                        <p:cTn id="10" dur="500"/>
                                        <p:tgtEl>
                                          <p:spTgt spid="2334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3479"/>
                                        </p:tgtEl>
                                        <p:attrNameLst>
                                          <p:attrName>style.visibility</p:attrName>
                                        </p:attrNameLst>
                                      </p:cBhvr>
                                      <p:to>
                                        <p:strVal val="visible"/>
                                      </p:to>
                                    </p:set>
                                    <p:animEffect transition="in" filter="dissolve">
                                      <p:cBhvr>
                                        <p:cTn id="15" dur="500"/>
                                        <p:tgtEl>
                                          <p:spTgt spid="233479"/>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33480"/>
                                        </p:tgtEl>
                                        <p:attrNameLst>
                                          <p:attrName>style.visibility</p:attrName>
                                        </p:attrNameLst>
                                      </p:cBhvr>
                                      <p:to>
                                        <p:strVal val="visible"/>
                                      </p:to>
                                    </p:set>
                                    <p:animEffect transition="in" filter="slide(fromBottom)">
                                      <p:cBhvr>
                                        <p:cTn id="20" dur="500"/>
                                        <p:tgtEl>
                                          <p:spTgt spid="233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animBg="1"/>
      <p:bldP spid="233479" grpId="0"/>
      <p:bldP spid="23348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Rot="1" noChangeArrowheads="1"/>
          </p:cNvSpPr>
          <p:nvPr>
            <p:ph type="title" idx="4294967295"/>
          </p:nvPr>
        </p:nvSpPr>
        <p:spPr bwMode="auto">
          <a:xfrm>
            <a:off x="2451501" y="222250"/>
            <a:ext cx="6707187" cy="882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defTabSz="914400" eaLnBrk="1" hangingPunct="1">
              <a:buClrTx/>
              <a:buSzTx/>
              <a:buFontTx/>
              <a:defRPr/>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肖特基势垒-肖特基结</a:t>
            </a:r>
          </a:p>
        </p:txBody>
      </p:sp>
      <p:pic>
        <p:nvPicPr>
          <p:cNvPr id="87044" name="Picture 4"/>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2674938" y="2525712"/>
            <a:ext cx="6316662" cy="3884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Text Box 5"/>
          <p:cNvSpPr txBox="1">
            <a:spLocks noChangeArrowheads="1"/>
          </p:cNvSpPr>
          <p:nvPr/>
        </p:nvSpPr>
        <p:spPr bwMode="auto">
          <a:xfrm>
            <a:off x="899592" y="1025804"/>
            <a:ext cx="7632700" cy="1292662"/>
          </a:xfrm>
          <a:prstGeom prst="rect">
            <a:avLst/>
          </a:prstGeom>
          <a:noFill/>
          <a:ln>
            <a:noFill/>
          </a:ln>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rgbClr val="000000"/>
                </a:solidFill>
                <a:ea typeface="微软雅黑" panose="020B0503020204020204" pitchFamily="34" charset="-122"/>
              </a:rPr>
              <a:t>典型功函数</a:t>
            </a:r>
            <a:r>
              <a:rPr lang="en-US" altLang="zh-CN" sz="2600" dirty="0">
                <a:solidFill>
                  <a:srgbClr val="000000"/>
                </a:solidFill>
                <a:ea typeface="微软雅黑" panose="020B0503020204020204" pitchFamily="34" charset="-122"/>
              </a:rPr>
              <a:t>(</a:t>
            </a:r>
            <a:r>
              <a:rPr lang="en-US" altLang="zh-CN" sz="2600" i="1" dirty="0">
                <a:solidFill>
                  <a:srgbClr val="000000"/>
                </a:solidFill>
                <a:ea typeface="微软雅黑" panose="020B0503020204020204" pitchFamily="34" charset="-122"/>
              </a:rPr>
              <a:t>V</a:t>
            </a:r>
            <a:r>
              <a:rPr lang="en-US" altLang="zh-CN" sz="2600" dirty="0">
                <a:solidFill>
                  <a:srgbClr val="000000"/>
                </a:solidFill>
                <a:ea typeface="微软雅黑" panose="020B0503020204020204" pitchFamily="34" charset="-122"/>
              </a:rPr>
              <a:t>)</a:t>
            </a:r>
            <a:r>
              <a:rPr lang="zh-CN" altLang="en-US" sz="2600" dirty="0">
                <a:solidFill>
                  <a:srgbClr val="000000"/>
                </a:solidFill>
                <a:ea typeface="微软雅黑" panose="020B0503020204020204" pitchFamily="34" charset="-122"/>
              </a:rPr>
              <a:t>：</a:t>
            </a:r>
          </a:p>
          <a:p>
            <a:pPr eaLnBrk="1" hangingPunct="1"/>
            <a:r>
              <a:rPr lang="zh-CN" altLang="en-US" sz="2600" dirty="0">
                <a:solidFill>
                  <a:srgbClr val="000000"/>
                </a:solidFill>
                <a:ea typeface="微软雅黑" panose="020B0503020204020204" pitchFamily="34" charset="-122"/>
              </a:rPr>
              <a:t>	</a:t>
            </a:r>
            <a:r>
              <a:rPr lang="zh-CN" altLang="en-US" sz="2600" dirty="0">
                <a:solidFill>
                  <a:srgbClr val="663300"/>
                </a:solidFill>
                <a:ea typeface="微软雅黑" panose="020B0503020204020204" pitchFamily="34" charset="-122"/>
              </a:rPr>
              <a:t>    金属：</a:t>
            </a:r>
            <a:r>
              <a:rPr lang="en-US" altLang="zh-CN" sz="2600" dirty="0">
                <a:solidFill>
                  <a:srgbClr val="663300"/>
                </a:solidFill>
                <a:ea typeface="微软雅黑" panose="020B0503020204020204" pitchFamily="34" charset="-122"/>
              </a:rPr>
              <a:t>Al 4.28, Au 5.1, Pt 5.65</a:t>
            </a:r>
          </a:p>
          <a:p>
            <a:pPr eaLnBrk="1" hangingPunct="1"/>
            <a:r>
              <a:rPr lang="en-US" altLang="zh-CN" sz="2600" dirty="0">
                <a:solidFill>
                  <a:srgbClr val="663300"/>
                </a:solidFill>
                <a:ea typeface="微软雅黑" panose="020B0503020204020204" pitchFamily="34" charset="-122"/>
              </a:rPr>
              <a:t>	</a:t>
            </a:r>
            <a:r>
              <a:rPr lang="zh-CN" altLang="en-US" sz="2600" dirty="0">
                <a:solidFill>
                  <a:srgbClr val="663300"/>
                </a:solidFill>
                <a:ea typeface="微软雅黑" panose="020B0503020204020204" pitchFamily="34" charset="-122"/>
              </a:rPr>
              <a:t>半导体：</a:t>
            </a:r>
            <a:r>
              <a:rPr lang="en-US" altLang="zh-CN" sz="2600" dirty="0">
                <a:solidFill>
                  <a:srgbClr val="663300"/>
                </a:solidFill>
                <a:ea typeface="微软雅黑" panose="020B0503020204020204" pitchFamily="34" charset="-122"/>
              </a:rPr>
              <a:t>Si 4.01, Ge 4.13, </a:t>
            </a:r>
            <a:r>
              <a:rPr lang="en-US" altLang="zh-CN" sz="2600" dirty="0" err="1">
                <a:solidFill>
                  <a:srgbClr val="663300"/>
                </a:solidFill>
                <a:ea typeface="微软雅黑" panose="020B0503020204020204" pitchFamily="34" charset="-122"/>
              </a:rPr>
              <a:t>GaAs</a:t>
            </a:r>
            <a:r>
              <a:rPr lang="en-US" altLang="zh-CN" sz="2600" dirty="0">
                <a:solidFill>
                  <a:srgbClr val="663300"/>
                </a:solidFill>
                <a:ea typeface="微软雅黑" panose="020B0503020204020204" pitchFamily="34" charset="-122"/>
              </a:rPr>
              <a:t> 4.07</a:t>
            </a:r>
          </a:p>
        </p:txBody>
      </p:sp>
      <p:sp>
        <p:nvSpPr>
          <p:cNvPr id="87046" name="Text Box 6"/>
          <p:cNvSpPr txBox="1">
            <a:spLocks noChangeArrowheads="1"/>
          </p:cNvSpPr>
          <p:nvPr/>
        </p:nvSpPr>
        <p:spPr bwMode="auto">
          <a:xfrm>
            <a:off x="611560" y="2480033"/>
            <a:ext cx="289855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kumimoji="1" lang="zh-CN" altLang="en-US" sz="3000" dirty="0">
                <a:solidFill>
                  <a:srgbClr val="CC0000"/>
                </a:solidFill>
                <a:ea typeface="微软雅黑" panose="020B0503020204020204" pitchFamily="34" charset="-122"/>
              </a:rPr>
              <a:t>金属</a:t>
            </a:r>
            <a:r>
              <a:rPr kumimoji="1" lang="en-US" altLang="zh-CN" sz="3000" dirty="0">
                <a:solidFill>
                  <a:srgbClr val="CC0000"/>
                </a:solidFill>
                <a:ea typeface="微软雅黑" panose="020B0503020204020204" pitchFamily="34" charset="-122"/>
              </a:rPr>
              <a:t>-N</a:t>
            </a:r>
            <a:r>
              <a:rPr kumimoji="1" lang="zh-CN" altLang="en-US" sz="3000" dirty="0">
                <a:solidFill>
                  <a:srgbClr val="CC0000"/>
                </a:solidFill>
                <a:ea typeface="微软雅黑" panose="020B0503020204020204" pitchFamily="34" charset="-122"/>
              </a:rPr>
              <a:t>型半导体</a:t>
            </a:r>
          </a:p>
        </p:txBody>
      </p:sp>
      <p:sp>
        <p:nvSpPr>
          <p:cNvPr id="87047" name="Rectangle 3"/>
          <p:cNvSpPr>
            <a:spLocks noRot="1" noChangeArrowheads="1"/>
          </p:cNvSpPr>
          <p:nvPr/>
        </p:nvSpPr>
        <p:spPr bwMode="auto">
          <a:xfrm>
            <a:off x="598989" y="3145631"/>
            <a:ext cx="3705023" cy="1295400"/>
          </a:xfrm>
          <a:prstGeom prst="rect">
            <a:avLst/>
          </a:prstGeom>
          <a:solidFill>
            <a:srgbClr val="FFFF00"/>
          </a:solidFill>
          <a:ln>
            <a:noFill/>
          </a:ln>
        </p:spPr>
        <p:txBody>
          <a:bodyPr/>
          <a:lstStyle>
            <a:lvl1pPr marL="342900" indent="-342900">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20000"/>
              </a:spcBef>
            </a:pPr>
            <a:r>
              <a:rPr lang="zh-CN" altLang="en-US" sz="2400" dirty="0">
                <a:solidFill>
                  <a:schemeClr val="tx1"/>
                </a:solidFill>
                <a:ea typeface="微软雅黑" panose="020B0503020204020204" pitchFamily="34" charset="-122"/>
              </a:rPr>
              <a:t>接触前：</a:t>
            </a:r>
          </a:p>
          <a:p>
            <a:pPr eaLnBrk="1" hangingPunct="1">
              <a:spcBef>
                <a:spcPct val="20000"/>
              </a:spcBef>
            </a:pPr>
            <a:r>
              <a:rPr lang="zh-CN" altLang="en-US" sz="2400" dirty="0">
                <a:solidFill>
                  <a:schemeClr val="tx1"/>
                </a:solidFill>
                <a:ea typeface="微软雅黑" panose="020B0503020204020204" pitchFamily="34" charset="-122"/>
              </a:rPr>
              <a:t>       金属的功函数</a:t>
            </a:r>
            <a:r>
              <a:rPr lang="zh-CN" altLang="en-US" sz="2400" i="1" dirty="0">
                <a:solidFill>
                  <a:schemeClr val="tx1"/>
                </a:solidFill>
                <a:ea typeface="微软雅黑" panose="020B0503020204020204" pitchFamily="34" charset="-122"/>
                <a:sym typeface="Symbol" panose="05050102010706020507" pitchFamily="18" charset="2"/>
              </a:rPr>
              <a:t></a:t>
            </a:r>
            <a:r>
              <a:rPr lang="en-US" altLang="zh-CN" sz="2400" i="1" baseline="-25000" dirty="0">
                <a:solidFill>
                  <a:schemeClr val="tx1"/>
                </a:solidFill>
                <a:ea typeface="微软雅黑" panose="020B0503020204020204" pitchFamily="34" charset="-122"/>
                <a:sym typeface="Symbol" panose="05050102010706020507" pitchFamily="18" charset="2"/>
              </a:rPr>
              <a:t>m</a:t>
            </a:r>
          </a:p>
          <a:p>
            <a:pPr eaLnBrk="1" hangingPunct="1">
              <a:spcBef>
                <a:spcPct val="20000"/>
              </a:spcBef>
            </a:pPr>
            <a:r>
              <a:rPr lang="en-US" altLang="zh-CN" sz="2400" dirty="0">
                <a:solidFill>
                  <a:schemeClr val="tx1"/>
                </a:solidFill>
                <a:ea typeface="微软雅黑" panose="020B0503020204020204" pitchFamily="34" charset="-122"/>
                <a:sym typeface="Symbol" panose="05050102010706020507" pitchFamily="18" charset="2"/>
              </a:rPr>
              <a:t>       </a:t>
            </a:r>
            <a:r>
              <a:rPr lang="zh-CN" altLang="en-US" sz="2400" dirty="0">
                <a:solidFill>
                  <a:schemeClr val="tx1"/>
                </a:solidFill>
                <a:ea typeface="微软雅黑" panose="020B0503020204020204" pitchFamily="34" charset="-122"/>
                <a:sym typeface="Symbol" panose="05050102010706020507" pitchFamily="18" charset="2"/>
              </a:rPr>
              <a:t>大于半导体的功函数</a:t>
            </a:r>
            <a:r>
              <a:rPr lang="zh-CN" altLang="en-US" sz="2400" i="1" dirty="0">
                <a:solidFill>
                  <a:schemeClr val="tx1"/>
                </a:solidFill>
                <a:ea typeface="微软雅黑" panose="020B0503020204020204" pitchFamily="34" charset="-122"/>
                <a:sym typeface="Symbol" panose="05050102010706020507" pitchFamily="18" charset="2"/>
              </a:rPr>
              <a:t></a:t>
            </a:r>
            <a:r>
              <a:rPr lang="en-US" altLang="zh-CN" sz="2400" i="1" baseline="-25000" dirty="0">
                <a:solidFill>
                  <a:schemeClr val="tx1"/>
                </a:solidFill>
                <a:ea typeface="微软雅黑" panose="020B0503020204020204" pitchFamily="34" charset="-122"/>
                <a:sym typeface="Symbol" panose="05050102010706020507" pitchFamily="18" charset="2"/>
              </a:rPr>
              <a:t>s</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59</a:t>
            </a:fld>
            <a:endParaRPr lang="zh-CN" altLang="en-US"/>
          </a:p>
        </p:txBody>
      </p:sp>
      <p:sp>
        <p:nvSpPr>
          <p:cNvPr id="10" name="Rectangle 37"/>
          <p:cNvSpPr>
            <a:spLocks noChangeArrowheads="1"/>
          </p:cNvSpPr>
          <p:nvPr/>
        </p:nvSpPr>
        <p:spPr bwMode="auto">
          <a:xfrm flipV="1">
            <a:off x="106363" y="9591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4" name="椭圆 3"/>
          <p:cNvSpPr/>
          <p:nvPr/>
        </p:nvSpPr>
        <p:spPr>
          <a:xfrm>
            <a:off x="5572472" y="6021288"/>
            <a:ext cx="511696" cy="445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10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080667"/>
            <a:ext cx="5075237"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Line 3"/>
          <p:cNvSpPr>
            <a:spLocks noChangeShapeType="1"/>
          </p:cNvSpPr>
          <p:nvPr/>
        </p:nvSpPr>
        <p:spPr bwMode="auto">
          <a:xfrm>
            <a:off x="729928" y="1851942"/>
            <a:ext cx="669766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19460" name="Line 4"/>
          <p:cNvSpPr>
            <a:spLocks noChangeShapeType="1"/>
          </p:cNvSpPr>
          <p:nvPr/>
        </p:nvSpPr>
        <p:spPr bwMode="auto">
          <a:xfrm>
            <a:off x="2314253" y="1829717"/>
            <a:ext cx="0" cy="1800225"/>
          </a:xfrm>
          <a:prstGeom prst="line">
            <a:avLst/>
          </a:prstGeom>
          <a:noFill/>
          <a:ln w="9525">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19461" name="Line 5"/>
          <p:cNvSpPr>
            <a:spLocks noChangeShapeType="1"/>
          </p:cNvSpPr>
          <p:nvPr/>
        </p:nvSpPr>
        <p:spPr bwMode="auto">
          <a:xfrm flipH="1">
            <a:off x="4438328" y="1831304"/>
            <a:ext cx="15875" cy="2659063"/>
          </a:xfrm>
          <a:prstGeom prst="line">
            <a:avLst/>
          </a:prstGeom>
          <a:noFill/>
          <a:ln w="9525">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19462" name="Text Box 6"/>
          <p:cNvSpPr txBox="1">
            <a:spLocks noChangeArrowheads="1"/>
          </p:cNvSpPr>
          <p:nvPr/>
        </p:nvSpPr>
        <p:spPr bwMode="auto">
          <a:xfrm>
            <a:off x="2117403" y="2455192"/>
            <a:ext cx="484187" cy="460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400" i="1" dirty="0">
                <a:solidFill>
                  <a:schemeClr val="tx1"/>
                </a:solidFill>
                <a:ea typeface="微软雅黑" panose="020B0503020204020204" pitchFamily="34" charset="-122"/>
                <a:cs typeface="Times New Roman" panose="02020603050405020304" pitchFamily="18" charset="0"/>
                <a:sym typeface="Symbol" panose="05050102010706020507" pitchFamily="18" charset="2"/>
              </a:rPr>
              <a:t></a:t>
            </a:r>
          </a:p>
        </p:txBody>
      </p:sp>
      <p:sp>
        <p:nvSpPr>
          <p:cNvPr id="19463" name="Text Box 7"/>
          <p:cNvSpPr txBox="1">
            <a:spLocks noChangeArrowheads="1"/>
          </p:cNvSpPr>
          <p:nvPr/>
        </p:nvSpPr>
        <p:spPr bwMode="auto">
          <a:xfrm>
            <a:off x="4257353" y="2382167"/>
            <a:ext cx="484187"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50000"/>
              </a:spcBef>
            </a:pPr>
            <a:r>
              <a:rPr kumimoji="1" lang="en-US" altLang="zh-CN" sz="2400" i="1" dirty="0">
                <a:solidFill>
                  <a:schemeClr val="tx1"/>
                </a:solidFill>
                <a:ea typeface="微软雅黑" panose="020B0503020204020204" pitchFamily="34" charset="-122"/>
                <a:cs typeface="Times New Roman" panose="02020603050405020304" pitchFamily="18" charset="0"/>
                <a:sym typeface="Symbol" panose="05050102010706020507" pitchFamily="18" charset="2"/>
              </a:rPr>
              <a:t>’</a:t>
            </a:r>
          </a:p>
        </p:txBody>
      </p:sp>
      <p:sp>
        <p:nvSpPr>
          <p:cNvPr id="19464" name="Rectangle 8"/>
          <p:cNvSpPr>
            <a:spLocks noChangeArrowheads="1"/>
          </p:cNvSpPr>
          <p:nvPr/>
        </p:nvSpPr>
        <p:spPr bwMode="auto">
          <a:xfrm>
            <a:off x="5395407" y="4390419"/>
            <a:ext cx="3421243" cy="156966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r>
              <a:rPr lang="zh-CN" altLang="en-US" sz="2400" dirty="0">
                <a:solidFill>
                  <a:schemeClr val="tx1"/>
                </a:solidFill>
                <a:ea typeface="微软雅黑" panose="020B0503020204020204" pitchFamily="34" charset="-122"/>
                <a:cs typeface="Times New Roman" panose="02020603050405020304" pitchFamily="18" charset="0"/>
              </a:rPr>
              <a:t>无穷远处真空能级一静止电子与物质内部导带底能量上一电子之间的能量差 </a:t>
            </a:r>
          </a:p>
        </p:txBody>
      </p:sp>
      <p:sp>
        <p:nvSpPr>
          <p:cNvPr id="19465" name="Text Box 9"/>
          <p:cNvSpPr txBox="1">
            <a:spLocks noChangeArrowheads="1"/>
          </p:cNvSpPr>
          <p:nvPr/>
        </p:nvSpPr>
        <p:spPr bwMode="auto">
          <a:xfrm>
            <a:off x="585465" y="1421729"/>
            <a:ext cx="41830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chemeClr val="tx1"/>
                </a:solidFill>
                <a:ea typeface="微软雅黑" panose="020B0503020204020204" pitchFamily="34" charset="-122"/>
                <a:cs typeface="Times New Roman" panose="02020603050405020304" pitchFamily="18" charset="0"/>
              </a:rPr>
              <a:t>真空能级 （</a:t>
            </a:r>
            <a:r>
              <a:rPr lang="en-US" altLang="zh-CN" sz="2600" dirty="0">
                <a:solidFill>
                  <a:schemeClr val="tx1"/>
                </a:solidFill>
                <a:ea typeface="微软雅黑" panose="020B0503020204020204" pitchFamily="34" charset="-122"/>
                <a:cs typeface="Times New Roman" panose="02020603050405020304" pitchFamily="18" charset="0"/>
              </a:rPr>
              <a:t>vacuum level</a:t>
            </a:r>
            <a:r>
              <a:rPr lang="zh-CN" altLang="en-US" sz="2600" dirty="0">
                <a:solidFill>
                  <a:schemeClr val="tx1"/>
                </a:solidFill>
                <a:ea typeface="微软雅黑" panose="020B0503020204020204" pitchFamily="34" charset="-122"/>
                <a:cs typeface="Times New Roman" panose="02020603050405020304" pitchFamily="18" charset="0"/>
              </a:rPr>
              <a:t>） </a:t>
            </a:r>
          </a:p>
        </p:txBody>
      </p:sp>
      <p:sp>
        <p:nvSpPr>
          <p:cNvPr id="19466" name="Text Box 10"/>
          <p:cNvSpPr txBox="1">
            <a:spLocks noChangeArrowheads="1"/>
          </p:cNvSpPr>
          <p:nvPr/>
        </p:nvSpPr>
        <p:spPr bwMode="auto">
          <a:xfrm>
            <a:off x="2292107" y="210778"/>
            <a:ext cx="4916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l" eaLnBrk="1" hangingPunct="1">
              <a:buClrTx/>
              <a:buSzTx/>
              <a:buFontTx/>
            </a:pPr>
            <a:r>
              <a:rPr lang="zh-CN" altLang="en-US" sz="3600" dirty="0">
                <a:solidFill>
                  <a:srgbClr val="660066"/>
                </a:solidFill>
                <a:effectLst>
                  <a:outerShdw blurRad="38100" dist="38100" dir="2700000" algn="tl">
                    <a:srgbClr val="C0C0C0"/>
                  </a:outerShdw>
                </a:effectLst>
                <a:ea typeface="微软雅黑" pitchFamily="34" charset="-122"/>
              </a:rPr>
              <a:t>真空能级(vacuum level)</a:t>
            </a:r>
          </a:p>
        </p:txBody>
      </p:sp>
      <p:sp>
        <p:nvSpPr>
          <p:cNvPr id="19467" name="Text Box 11"/>
          <p:cNvSpPr txBox="1">
            <a:spLocks noChangeArrowheads="1"/>
          </p:cNvSpPr>
          <p:nvPr/>
        </p:nvSpPr>
        <p:spPr bwMode="auto">
          <a:xfrm>
            <a:off x="1421475" y="941001"/>
            <a:ext cx="65706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rgbClr val="CC0000"/>
                </a:solidFill>
                <a:ea typeface="微软雅黑" panose="020B0503020204020204" pitchFamily="34" charset="-122"/>
                <a:cs typeface="Times New Roman" panose="02020603050405020304" pitchFamily="18" charset="0"/>
              </a:rPr>
              <a:t>电子达到该能级时完全自由而不受核的作用 </a:t>
            </a:r>
          </a:p>
        </p:txBody>
      </p:sp>
      <p:sp>
        <p:nvSpPr>
          <p:cNvPr id="19468" name="Text Box 12"/>
          <p:cNvSpPr txBox="1">
            <a:spLocks noChangeArrowheads="1"/>
          </p:cNvSpPr>
          <p:nvPr/>
        </p:nvSpPr>
        <p:spPr bwMode="auto">
          <a:xfrm>
            <a:off x="5414790" y="3917337"/>
            <a:ext cx="235192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rgbClr val="CC0000"/>
                </a:solidFill>
                <a:ea typeface="微软雅黑" panose="020B0503020204020204" pitchFamily="34" charset="-122"/>
                <a:cs typeface="Times New Roman" panose="02020603050405020304" pitchFamily="18" charset="0"/>
              </a:rPr>
              <a:t>电子亲和能：  </a:t>
            </a:r>
          </a:p>
        </p:txBody>
      </p:sp>
      <p:grpSp>
        <p:nvGrpSpPr>
          <p:cNvPr id="121869" name="Group 13"/>
          <p:cNvGrpSpPr/>
          <p:nvPr/>
        </p:nvGrpSpPr>
        <p:grpSpPr bwMode="auto">
          <a:xfrm>
            <a:off x="5292725" y="1557907"/>
            <a:ext cx="3657600" cy="1943101"/>
            <a:chOff x="3696" y="1335"/>
            <a:chExt cx="2304" cy="1224"/>
          </a:xfrm>
        </p:grpSpPr>
        <p:sp>
          <p:nvSpPr>
            <p:cNvPr id="19470" name="Rectangle 14"/>
            <p:cNvSpPr>
              <a:spLocks noChangeArrowheads="1"/>
            </p:cNvSpPr>
            <p:nvPr/>
          </p:nvSpPr>
          <p:spPr bwMode="auto">
            <a:xfrm>
              <a:off x="3696" y="1401"/>
              <a:ext cx="2297" cy="1158"/>
            </a:xfrm>
            <a:prstGeom prst="rect">
              <a:avLst/>
            </a:prstGeom>
            <a:solidFill>
              <a:srgbClr val="FFFFFF"/>
            </a:solidFill>
            <a:ln w="9525">
              <a:solidFill>
                <a:srgbClr val="99CC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grpSp>
          <p:nvGrpSpPr>
            <p:cNvPr id="19471" name="Group 15"/>
            <p:cNvGrpSpPr/>
            <p:nvPr/>
          </p:nvGrpSpPr>
          <p:grpSpPr bwMode="auto">
            <a:xfrm>
              <a:off x="3696" y="1389"/>
              <a:ext cx="2304" cy="1152"/>
              <a:chOff x="206" y="1536"/>
              <a:chExt cx="2304" cy="1152"/>
            </a:xfrm>
          </p:grpSpPr>
          <p:sp>
            <p:nvSpPr>
              <p:cNvPr id="19474" name="Line 16"/>
              <p:cNvSpPr>
                <a:spLocks noChangeShapeType="1"/>
              </p:cNvSpPr>
              <p:nvPr/>
            </p:nvSpPr>
            <p:spPr bwMode="auto">
              <a:xfrm>
                <a:off x="206" y="2002"/>
                <a:ext cx="17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475" name="Line 17"/>
              <p:cNvSpPr>
                <a:spLocks noChangeShapeType="1"/>
              </p:cNvSpPr>
              <p:nvPr/>
            </p:nvSpPr>
            <p:spPr bwMode="auto">
              <a:xfrm>
                <a:off x="1070" y="1536"/>
                <a:ext cx="0" cy="1152"/>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grpSp>
            <p:nvGrpSpPr>
              <p:cNvPr id="19476" name="Group 18"/>
              <p:cNvGrpSpPr/>
              <p:nvPr/>
            </p:nvGrpSpPr>
            <p:grpSpPr bwMode="auto">
              <a:xfrm>
                <a:off x="542" y="1664"/>
                <a:ext cx="1968" cy="360"/>
                <a:chOff x="1920" y="1248"/>
                <a:chExt cx="1968" cy="360"/>
              </a:xfrm>
            </p:grpSpPr>
            <p:grpSp>
              <p:nvGrpSpPr>
                <p:cNvPr id="19527" name="Group 19"/>
                <p:cNvGrpSpPr/>
                <p:nvPr/>
              </p:nvGrpSpPr>
              <p:grpSpPr bwMode="auto">
                <a:xfrm>
                  <a:off x="1920" y="1248"/>
                  <a:ext cx="1056" cy="336"/>
                  <a:chOff x="2112" y="1248"/>
                  <a:chExt cx="624" cy="346"/>
                </a:xfrm>
              </p:grpSpPr>
              <p:sp>
                <p:nvSpPr>
                  <p:cNvPr id="19558" name="Freeform 20"/>
                  <p:cNvSpPr/>
                  <p:nvPr/>
                </p:nvSpPr>
                <p:spPr bwMode="auto">
                  <a:xfrm flipH="1">
                    <a:off x="2112" y="1248"/>
                    <a:ext cx="309" cy="346"/>
                  </a:xfrm>
                  <a:custGeom>
                    <a:avLst/>
                    <a:gdLst>
                      <a:gd name="T0" fmla="*/ 4 w 576"/>
                      <a:gd name="T1" fmla="*/ 1 h 640"/>
                      <a:gd name="T2" fmla="*/ 4 w 576"/>
                      <a:gd name="T3" fmla="*/ 1 h 640"/>
                      <a:gd name="T4" fmla="*/ 3 w 576"/>
                      <a:gd name="T5" fmla="*/ 1 h 640"/>
                      <a:gd name="T6" fmla="*/ 1 w 576"/>
                      <a:gd name="T7" fmla="*/ 4 h 640"/>
                      <a:gd name="T8" fmla="*/ 0 w 576"/>
                      <a:gd name="T9" fmla="*/ 5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cs typeface="Times New Roman" panose="02020603050405020304" pitchFamily="18" charset="0"/>
                    </a:endParaRPr>
                  </a:p>
                </p:txBody>
              </p:sp>
              <p:sp>
                <p:nvSpPr>
                  <p:cNvPr id="19559" name="Freeform 21"/>
                  <p:cNvSpPr/>
                  <p:nvPr/>
                </p:nvSpPr>
                <p:spPr bwMode="auto">
                  <a:xfrm>
                    <a:off x="2448" y="1248"/>
                    <a:ext cx="288" cy="336"/>
                  </a:xfrm>
                  <a:custGeom>
                    <a:avLst/>
                    <a:gdLst>
                      <a:gd name="T0" fmla="*/ 3 w 576"/>
                      <a:gd name="T1" fmla="*/ 1 h 640"/>
                      <a:gd name="T2" fmla="*/ 3 w 576"/>
                      <a:gd name="T3" fmla="*/ 1 h 640"/>
                      <a:gd name="T4" fmla="*/ 2 w 576"/>
                      <a:gd name="T5" fmla="*/ 1 h 640"/>
                      <a:gd name="T6" fmla="*/ 1 w 576"/>
                      <a:gd name="T7" fmla="*/ 3 h 640"/>
                      <a:gd name="T8" fmla="*/ 0 w 576"/>
                      <a:gd name="T9" fmla="*/ 4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cs typeface="Times New Roman" panose="02020603050405020304" pitchFamily="18" charset="0"/>
                    </a:endParaRPr>
                  </a:p>
                </p:txBody>
              </p:sp>
            </p:grpSp>
            <p:sp>
              <p:nvSpPr>
                <p:cNvPr id="19528" name="Line 22"/>
                <p:cNvSpPr>
                  <a:spLocks noChangeShapeType="1"/>
                </p:cNvSpPr>
                <p:nvPr/>
              </p:nvSpPr>
              <p:spPr bwMode="auto">
                <a:xfrm>
                  <a:off x="2976" y="1248"/>
                  <a:ext cx="624" cy="0"/>
                </a:xfrm>
                <a:prstGeom prst="line">
                  <a:avLst/>
                </a:prstGeom>
                <a:noFill/>
                <a:ln w="9525">
                  <a:solidFill>
                    <a:schemeClr val="bg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529" name="Line 23"/>
                <p:cNvSpPr>
                  <a:spLocks noChangeShapeType="1"/>
                </p:cNvSpPr>
                <p:nvPr/>
              </p:nvSpPr>
              <p:spPr bwMode="auto">
                <a:xfrm>
                  <a:off x="2544" y="1584"/>
                  <a:ext cx="1056" cy="0"/>
                </a:xfrm>
                <a:prstGeom prst="line">
                  <a:avLst/>
                </a:prstGeom>
                <a:noFill/>
                <a:ln w="9525">
                  <a:solidFill>
                    <a:schemeClr val="bg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grpSp>
              <p:nvGrpSpPr>
                <p:cNvPr id="19530" name="Group 24"/>
                <p:cNvGrpSpPr/>
                <p:nvPr/>
              </p:nvGrpSpPr>
              <p:grpSpPr bwMode="auto">
                <a:xfrm>
                  <a:off x="3168" y="1536"/>
                  <a:ext cx="720" cy="48"/>
                  <a:chOff x="1200" y="4032"/>
                  <a:chExt cx="720" cy="48"/>
                </a:xfrm>
              </p:grpSpPr>
              <p:sp>
                <p:nvSpPr>
                  <p:cNvPr id="19556" name="Line 25"/>
                  <p:cNvSpPr>
                    <a:spLocks noChangeShapeType="1"/>
                  </p:cNvSpPr>
                  <p:nvPr/>
                </p:nvSpPr>
                <p:spPr bwMode="auto">
                  <a:xfrm>
                    <a:off x="1200" y="4080"/>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557" name="Oval 26"/>
                  <p:cNvSpPr>
                    <a:spLocks noChangeArrowheads="1"/>
                  </p:cNvSpPr>
                  <p:nvPr/>
                </p:nvSpPr>
                <p:spPr bwMode="auto">
                  <a:xfrm>
                    <a:off x="1536" y="4032"/>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grpSp>
            <p:grpSp>
              <p:nvGrpSpPr>
                <p:cNvPr id="19531" name="Group 27"/>
                <p:cNvGrpSpPr/>
                <p:nvPr/>
              </p:nvGrpSpPr>
              <p:grpSpPr bwMode="auto">
                <a:xfrm>
                  <a:off x="3168" y="1488"/>
                  <a:ext cx="720" cy="48"/>
                  <a:chOff x="1200" y="4032"/>
                  <a:chExt cx="720" cy="48"/>
                </a:xfrm>
              </p:grpSpPr>
              <p:sp>
                <p:nvSpPr>
                  <p:cNvPr id="19554" name="Line 28"/>
                  <p:cNvSpPr>
                    <a:spLocks noChangeShapeType="1"/>
                  </p:cNvSpPr>
                  <p:nvPr/>
                </p:nvSpPr>
                <p:spPr bwMode="auto">
                  <a:xfrm>
                    <a:off x="1200" y="4080"/>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555" name="Oval 29"/>
                  <p:cNvSpPr>
                    <a:spLocks noChangeArrowheads="1"/>
                  </p:cNvSpPr>
                  <p:nvPr/>
                </p:nvSpPr>
                <p:spPr bwMode="auto">
                  <a:xfrm>
                    <a:off x="1536" y="4032"/>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grpSp>
            <p:grpSp>
              <p:nvGrpSpPr>
                <p:cNvPr id="19532" name="Group 30"/>
                <p:cNvGrpSpPr/>
                <p:nvPr/>
              </p:nvGrpSpPr>
              <p:grpSpPr bwMode="auto">
                <a:xfrm>
                  <a:off x="3168" y="1440"/>
                  <a:ext cx="720" cy="48"/>
                  <a:chOff x="1200" y="4032"/>
                  <a:chExt cx="720" cy="48"/>
                </a:xfrm>
              </p:grpSpPr>
              <p:sp>
                <p:nvSpPr>
                  <p:cNvPr id="19552" name="Line 31"/>
                  <p:cNvSpPr>
                    <a:spLocks noChangeShapeType="1"/>
                  </p:cNvSpPr>
                  <p:nvPr/>
                </p:nvSpPr>
                <p:spPr bwMode="auto">
                  <a:xfrm>
                    <a:off x="1200" y="4080"/>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553" name="Oval 32"/>
                  <p:cNvSpPr>
                    <a:spLocks noChangeArrowheads="1"/>
                  </p:cNvSpPr>
                  <p:nvPr/>
                </p:nvSpPr>
                <p:spPr bwMode="auto">
                  <a:xfrm>
                    <a:off x="1536" y="4032"/>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grpSp>
            <p:sp>
              <p:nvSpPr>
                <p:cNvPr id="19533" name="Line 33"/>
                <p:cNvSpPr>
                  <a:spLocks noChangeShapeType="1"/>
                </p:cNvSpPr>
                <p:nvPr/>
              </p:nvSpPr>
              <p:spPr bwMode="auto">
                <a:xfrm>
                  <a:off x="3168" y="1440"/>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534" name="Oval 34"/>
                <p:cNvSpPr>
                  <a:spLocks noChangeArrowheads="1"/>
                </p:cNvSpPr>
                <p:nvPr/>
              </p:nvSpPr>
              <p:spPr bwMode="auto">
                <a:xfrm>
                  <a:off x="3504" y="1392"/>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535" name="Line 35"/>
                <p:cNvSpPr>
                  <a:spLocks noChangeShapeType="1"/>
                </p:cNvSpPr>
                <p:nvPr/>
              </p:nvSpPr>
              <p:spPr bwMode="auto">
                <a:xfrm>
                  <a:off x="3168" y="1392"/>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536" name="Line 36"/>
                <p:cNvSpPr>
                  <a:spLocks noChangeShapeType="1"/>
                </p:cNvSpPr>
                <p:nvPr/>
              </p:nvSpPr>
              <p:spPr bwMode="auto">
                <a:xfrm>
                  <a:off x="3168" y="1344"/>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537" name="Line 37"/>
                <p:cNvSpPr>
                  <a:spLocks noChangeShapeType="1"/>
                </p:cNvSpPr>
                <p:nvPr/>
              </p:nvSpPr>
              <p:spPr bwMode="auto">
                <a:xfrm>
                  <a:off x="3168" y="1296"/>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538" name="Line 38"/>
                <p:cNvSpPr>
                  <a:spLocks noChangeShapeType="1"/>
                </p:cNvSpPr>
                <p:nvPr/>
              </p:nvSpPr>
              <p:spPr bwMode="auto">
                <a:xfrm>
                  <a:off x="3168" y="1248"/>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539" name="Line 39"/>
                <p:cNvSpPr>
                  <a:spLocks noChangeShapeType="1"/>
                </p:cNvSpPr>
                <p:nvPr/>
              </p:nvSpPr>
              <p:spPr bwMode="auto">
                <a:xfrm>
                  <a:off x="2736" y="1392"/>
                  <a:ext cx="1056" cy="0"/>
                </a:xfrm>
                <a:prstGeom prst="line">
                  <a:avLst/>
                </a:prstGeom>
                <a:noFill/>
                <a:ln w="9525">
                  <a:solidFill>
                    <a:schemeClr val="bg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540" name="Oval 40"/>
                <p:cNvSpPr>
                  <a:spLocks noChangeArrowheads="1"/>
                </p:cNvSpPr>
                <p:nvPr/>
              </p:nvSpPr>
              <p:spPr bwMode="auto">
                <a:xfrm>
                  <a:off x="2424" y="1560"/>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541" name="Oval 41"/>
                <p:cNvSpPr>
                  <a:spLocks noChangeArrowheads="1"/>
                </p:cNvSpPr>
                <p:nvPr/>
              </p:nvSpPr>
              <p:spPr bwMode="auto">
                <a:xfrm>
                  <a:off x="2496" y="1550"/>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542" name="Oval 42"/>
                <p:cNvSpPr>
                  <a:spLocks noChangeArrowheads="1"/>
                </p:cNvSpPr>
                <p:nvPr/>
              </p:nvSpPr>
              <p:spPr bwMode="auto">
                <a:xfrm>
                  <a:off x="2568" y="1512"/>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543" name="Oval 43"/>
                <p:cNvSpPr>
                  <a:spLocks noChangeArrowheads="1"/>
                </p:cNvSpPr>
                <p:nvPr/>
              </p:nvSpPr>
              <p:spPr bwMode="auto">
                <a:xfrm>
                  <a:off x="2616" y="1464"/>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544" name="Oval 44"/>
                <p:cNvSpPr>
                  <a:spLocks noChangeArrowheads="1"/>
                </p:cNvSpPr>
                <p:nvPr/>
              </p:nvSpPr>
              <p:spPr bwMode="auto">
                <a:xfrm>
                  <a:off x="2664" y="1416"/>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545" name="Oval 45"/>
                <p:cNvSpPr>
                  <a:spLocks noChangeArrowheads="1"/>
                </p:cNvSpPr>
                <p:nvPr/>
              </p:nvSpPr>
              <p:spPr bwMode="auto">
                <a:xfrm>
                  <a:off x="2712" y="1368"/>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grpSp>
              <p:nvGrpSpPr>
                <p:cNvPr id="19546" name="Group 46"/>
                <p:cNvGrpSpPr/>
                <p:nvPr/>
              </p:nvGrpSpPr>
              <p:grpSpPr bwMode="auto">
                <a:xfrm flipH="1">
                  <a:off x="2136" y="1354"/>
                  <a:ext cx="264" cy="230"/>
                  <a:chOff x="1872" y="1536"/>
                  <a:chExt cx="264" cy="230"/>
                </a:xfrm>
              </p:grpSpPr>
              <p:sp>
                <p:nvSpPr>
                  <p:cNvPr id="19547" name="Oval 47"/>
                  <p:cNvSpPr>
                    <a:spLocks noChangeArrowheads="1"/>
                  </p:cNvSpPr>
                  <p:nvPr/>
                </p:nvSpPr>
                <p:spPr bwMode="auto">
                  <a:xfrm flipH="1">
                    <a:off x="1872" y="1718"/>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548" name="Oval 48"/>
                  <p:cNvSpPr>
                    <a:spLocks noChangeArrowheads="1"/>
                  </p:cNvSpPr>
                  <p:nvPr/>
                </p:nvSpPr>
                <p:spPr bwMode="auto">
                  <a:xfrm flipH="1">
                    <a:off x="1944" y="1680"/>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549" name="Oval 49"/>
                  <p:cNvSpPr>
                    <a:spLocks noChangeArrowheads="1"/>
                  </p:cNvSpPr>
                  <p:nvPr/>
                </p:nvSpPr>
                <p:spPr bwMode="auto">
                  <a:xfrm flipH="1">
                    <a:off x="1992" y="1632"/>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550" name="Oval 50"/>
                  <p:cNvSpPr>
                    <a:spLocks noChangeArrowheads="1"/>
                  </p:cNvSpPr>
                  <p:nvPr/>
                </p:nvSpPr>
                <p:spPr bwMode="auto">
                  <a:xfrm flipH="1">
                    <a:off x="2040" y="1584"/>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551" name="Oval 51"/>
                  <p:cNvSpPr>
                    <a:spLocks noChangeArrowheads="1"/>
                  </p:cNvSpPr>
                  <p:nvPr/>
                </p:nvSpPr>
                <p:spPr bwMode="auto">
                  <a:xfrm flipH="1">
                    <a:off x="2088" y="1536"/>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grpSp>
          </p:grpSp>
          <p:grpSp>
            <p:nvGrpSpPr>
              <p:cNvPr id="19477" name="Group 52"/>
              <p:cNvGrpSpPr/>
              <p:nvPr/>
            </p:nvGrpSpPr>
            <p:grpSpPr bwMode="auto">
              <a:xfrm>
                <a:off x="542" y="2110"/>
                <a:ext cx="1968" cy="408"/>
                <a:chOff x="1920" y="2208"/>
                <a:chExt cx="1968" cy="408"/>
              </a:xfrm>
            </p:grpSpPr>
            <p:grpSp>
              <p:nvGrpSpPr>
                <p:cNvPr id="19478" name="Group 53"/>
                <p:cNvGrpSpPr/>
                <p:nvPr/>
              </p:nvGrpSpPr>
              <p:grpSpPr bwMode="auto">
                <a:xfrm flipV="1">
                  <a:off x="1920" y="2256"/>
                  <a:ext cx="1056" cy="336"/>
                  <a:chOff x="2112" y="1248"/>
                  <a:chExt cx="624" cy="346"/>
                </a:xfrm>
              </p:grpSpPr>
              <p:sp>
                <p:nvSpPr>
                  <p:cNvPr id="19525" name="Freeform 54"/>
                  <p:cNvSpPr/>
                  <p:nvPr/>
                </p:nvSpPr>
                <p:spPr bwMode="auto">
                  <a:xfrm flipH="1">
                    <a:off x="2112" y="1248"/>
                    <a:ext cx="309" cy="346"/>
                  </a:xfrm>
                  <a:custGeom>
                    <a:avLst/>
                    <a:gdLst>
                      <a:gd name="T0" fmla="*/ 4 w 576"/>
                      <a:gd name="T1" fmla="*/ 1 h 640"/>
                      <a:gd name="T2" fmla="*/ 4 w 576"/>
                      <a:gd name="T3" fmla="*/ 1 h 640"/>
                      <a:gd name="T4" fmla="*/ 3 w 576"/>
                      <a:gd name="T5" fmla="*/ 1 h 640"/>
                      <a:gd name="T6" fmla="*/ 1 w 576"/>
                      <a:gd name="T7" fmla="*/ 4 h 640"/>
                      <a:gd name="T8" fmla="*/ 0 w 576"/>
                      <a:gd name="T9" fmla="*/ 5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cs typeface="Times New Roman" panose="02020603050405020304" pitchFamily="18" charset="0"/>
                    </a:endParaRPr>
                  </a:p>
                </p:txBody>
              </p:sp>
              <p:sp>
                <p:nvSpPr>
                  <p:cNvPr id="19526" name="Freeform 55"/>
                  <p:cNvSpPr/>
                  <p:nvPr/>
                </p:nvSpPr>
                <p:spPr bwMode="auto">
                  <a:xfrm>
                    <a:off x="2448" y="1248"/>
                    <a:ext cx="288" cy="336"/>
                  </a:xfrm>
                  <a:custGeom>
                    <a:avLst/>
                    <a:gdLst>
                      <a:gd name="T0" fmla="*/ 3 w 576"/>
                      <a:gd name="T1" fmla="*/ 1 h 640"/>
                      <a:gd name="T2" fmla="*/ 3 w 576"/>
                      <a:gd name="T3" fmla="*/ 1 h 640"/>
                      <a:gd name="T4" fmla="*/ 2 w 576"/>
                      <a:gd name="T5" fmla="*/ 1 h 640"/>
                      <a:gd name="T6" fmla="*/ 1 w 576"/>
                      <a:gd name="T7" fmla="*/ 3 h 640"/>
                      <a:gd name="T8" fmla="*/ 0 w 576"/>
                      <a:gd name="T9" fmla="*/ 4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cs typeface="Times New Roman" panose="02020603050405020304" pitchFamily="18" charset="0"/>
                    </a:endParaRPr>
                  </a:p>
                </p:txBody>
              </p:sp>
            </p:grpSp>
            <p:sp>
              <p:nvSpPr>
                <p:cNvPr id="19479" name="Line 56"/>
                <p:cNvSpPr>
                  <a:spLocks noChangeShapeType="1"/>
                </p:cNvSpPr>
                <p:nvPr/>
              </p:nvSpPr>
              <p:spPr bwMode="auto">
                <a:xfrm>
                  <a:off x="2496" y="2256"/>
                  <a:ext cx="1056" cy="0"/>
                </a:xfrm>
                <a:prstGeom prst="line">
                  <a:avLst/>
                </a:prstGeom>
                <a:noFill/>
                <a:ln w="9525">
                  <a:solidFill>
                    <a:schemeClr val="bg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480" name="Line 57"/>
                <p:cNvSpPr>
                  <a:spLocks noChangeShapeType="1"/>
                </p:cNvSpPr>
                <p:nvPr/>
              </p:nvSpPr>
              <p:spPr bwMode="auto">
                <a:xfrm>
                  <a:off x="2928" y="2592"/>
                  <a:ext cx="624" cy="0"/>
                </a:xfrm>
                <a:prstGeom prst="line">
                  <a:avLst/>
                </a:prstGeom>
                <a:noFill/>
                <a:ln w="9525">
                  <a:solidFill>
                    <a:schemeClr val="bg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grpSp>
              <p:nvGrpSpPr>
                <p:cNvPr id="19481" name="Group 58"/>
                <p:cNvGrpSpPr/>
                <p:nvPr/>
              </p:nvGrpSpPr>
              <p:grpSpPr bwMode="auto">
                <a:xfrm>
                  <a:off x="3168" y="2208"/>
                  <a:ext cx="720" cy="384"/>
                  <a:chOff x="1200" y="3696"/>
                  <a:chExt cx="720" cy="384"/>
                </a:xfrm>
              </p:grpSpPr>
              <p:grpSp>
                <p:nvGrpSpPr>
                  <p:cNvPr id="19501" name="Group 59"/>
                  <p:cNvGrpSpPr/>
                  <p:nvPr/>
                </p:nvGrpSpPr>
                <p:grpSpPr bwMode="auto">
                  <a:xfrm>
                    <a:off x="1200" y="4032"/>
                    <a:ext cx="720" cy="48"/>
                    <a:chOff x="1200" y="4032"/>
                    <a:chExt cx="720" cy="48"/>
                  </a:xfrm>
                </p:grpSpPr>
                <p:sp>
                  <p:nvSpPr>
                    <p:cNvPr id="19523" name="Line 60"/>
                    <p:cNvSpPr>
                      <a:spLocks noChangeShapeType="1"/>
                    </p:cNvSpPr>
                    <p:nvPr/>
                  </p:nvSpPr>
                  <p:spPr bwMode="auto">
                    <a:xfrm>
                      <a:off x="1200" y="4080"/>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524" name="Oval 61"/>
                    <p:cNvSpPr>
                      <a:spLocks noChangeArrowheads="1"/>
                    </p:cNvSpPr>
                    <p:nvPr/>
                  </p:nvSpPr>
                  <p:spPr bwMode="auto">
                    <a:xfrm>
                      <a:off x="1536" y="4032"/>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grpSp>
              <p:grpSp>
                <p:nvGrpSpPr>
                  <p:cNvPr id="19502" name="Group 62"/>
                  <p:cNvGrpSpPr/>
                  <p:nvPr/>
                </p:nvGrpSpPr>
                <p:grpSpPr bwMode="auto">
                  <a:xfrm>
                    <a:off x="1200" y="3984"/>
                    <a:ext cx="720" cy="48"/>
                    <a:chOff x="1200" y="4032"/>
                    <a:chExt cx="720" cy="48"/>
                  </a:xfrm>
                </p:grpSpPr>
                <p:sp>
                  <p:nvSpPr>
                    <p:cNvPr id="19521" name="Line 63"/>
                    <p:cNvSpPr>
                      <a:spLocks noChangeShapeType="1"/>
                    </p:cNvSpPr>
                    <p:nvPr/>
                  </p:nvSpPr>
                  <p:spPr bwMode="auto">
                    <a:xfrm>
                      <a:off x="1200" y="4080"/>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522" name="Oval 64"/>
                    <p:cNvSpPr>
                      <a:spLocks noChangeArrowheads="1"/>
                    </p:cNvSpPr>
                    <p:nvPr/>
                  </p:nvSpPr>
                  <p:spPr bwMode="auto">
                    <a:xfrm>
                      <a:off x="1536" y="4032"/>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grpSp>
              <p:grpSp>
                <p:nvGrpSpPr>
                  <p:cNvPr id="19503" name="Group 65"/>
                  <p:cNvGrpSpPr/>
                  <p:nvPr/>
                </p:nvGrpSpPr>
                <p:grpSpPr bwMode="auto">
                  <a:xfrm>
                    <a:off x="1200" y="3936"/>
                    <a:ext cx="720" cy="48"/>
                    <a:chOff x="1200" y="4032"/>
                    <a:chExt cx="720" cy="48"/>
                  </a:xfrm>
                </p:grpSpPr>
                <p:sp>
                  <p:nvSpPr>
                    <p:cNvPr id="19519" name="Line 66"/>
                    <p:cNvSpPr>
                      <a:spLocks noChangeShapeType="1"/>
                    </p:cNvSpPr>
                    <p:nvPr/>
                  </p:nvSpPr>
                  <p:spPr bwMode="auto">
                    <a:xfrm>
                      <a:off x="1200" y="4080"/>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520" name="Oval 67"/>
                    <p:cNvSpPr>
                      <a:spLocks noChangeArrowheads="1"/>
                    </p:cNvSpPr>
                    <p:nvPr/>
                  </p:nvSpPr>
                  <p:spPr bwMode="auto">
                    <a:xfrm>
                      <a:off x="1536" y="4032"/>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grpSp>
              <p:grpSp>
                <p:nvGrpSpPr>
                  <p:cNvPr id="19504" name="Group 68"/>
                  <p:cNvGrpSpPr/>
                  <p:nvPr/>
                </p:nvGrpSpPr>
                <p:grpSpPr bwMode="auto">
                  <a:xfrm>
                    <a:off x="1200" y="3888"/>
                    <a:ext cx="720" cy="48"/>
                    <a:chOff x="1200" y="4032"/>
                    <a:chExt cx="720" cy="48"/>
                  </a:xfrm>
                </p:grpSpPr>
                <p:sp>
                  <p:nvSpPr>
                    <p:cNvPr id="19517" name="Line 69"/>
                    <p:cNvSpPr>
                      <a:spLocks noChangeShapeType="1"/>
                    </p:cNvSpPr>
                    <p:nvPr/>
                  </p:nvSpPr>
                  <p:spPr bwMode="auto">
                    <a:xfrm>
                      <a:off x="1200" y="4080"/>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518" name="Oval 70"/>
                    <p:cNvSpPr>
                      <a:spLocks noChangeArrowheads="1"/>
                    </p:cNvSpPr>
                    <p:nvPr/>
                  </p:nvSpPr>
                  <p:spPr bwMode="auto">
                    <a:xfrm>
                      <a:off x="1536" y="4032"/>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grpSp>
              <p:grpSp>
                <p:nvGrpSpPr>
                  <p:cNvPr id="19505" name="Group 71"/>
                  <p:cNvGrpSpPr/>
                  <p:nvPr/>
                </p:nvGrpSpPr>
                <p:grpSpPr bwMode="auto">
                  <a:xfrm>
                    <a:off x="1200" y="3840"/>
                    <a:ext cx="720" cy="48"/>
                    <a:chOff x="1200" y="4032"/>
                    <a:chExt cx="720" cy="48"/>
                  </a:xfrm>
                </p:grpSpPr>
                <p:sp>
                  <p:nvSpPr>
                    <p:cNvPr id="19515" name="Line 72"/>
                    <p:cNvSpPr>
                      <a:spLocks noChangeShapeType="1"/>
                    </p:cNvSpPr>
                    <p:nvPr/>
                  </p:nvSpPr>
                  <p:spPr bwMode="auto">
                    <a:xfrm>
                      <a:off x="1200" y="4080"/>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516" name="Oval 73"/>
                    <p:cNvSpPr>
                      <a:spLocks noChangeArrowheads="1"/>
                    </p:cNvSpPr>
                    <p:nvPr/>
                  </p:nvSpPr>
                  <p:spPr bwMode="auto">
                    <a:xfrm>
                      <a:off x="1536" y="4032"/>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grpSp>
              <p:grpSp>
                <p:nvGrpSpPr>
                  <p:cNvPr id="19506" name="Group 74"/>
                  <p:cNvGrpSpPr/>
                  <p:nvPr/>
                </p:nvGrpSpPr>
                <p:grpSpPr bwMode="auto">
                  <a:xfrm>
                    <a:off x="1200" y="3792"/>
                    <a:ext cx="720" cy="48"/>
                    <a:chOff x="1200" y="4032"/>
                    <a:chExt cx="720" cy="48"/>
                  </a:xfrm>
                </p:grpSpPr>
                <p:sp>
                  <p:nvSpPr>
                    <p:cNvPr id="19513" name="Line 75"/>
                    <p:cNvSpPr>
                      <a:spLocks noChangeShapeType="1"/>
                    </p:cNvSpPr>
                    <p:nvPr/>
                  </p:nvSpPr>
                  <p:spPr bwMode="auto">
                    <a:xfrm>
                      <a:off x="1200" y="4080"/>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514" name="Oval 76"/>
                    <p:cNvSpPr>
                      <a:spLocks noChangeArrowheads="1"/>
                    </p:cNvSpPr>
                    <p:nvPr/>
                  </p:nvSpPr>
                  <p:spPr bwMode="auto">
                    <a:xfrm>
                      <a:off x="1536" y="4032"/>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grpSp>
              <p:grpSp>
                <p:nvGrpSpPr>
                  <p:cNvPr id="19507" name="Group 77"/>
                  <p:cNvGrpSpPr/>
                  <p:nvPr/>
                </p:nvGrpSpPr>
                <p:grpSpPr bwMode="auto">
                  <a:xfrm>
                    <a:off x="1200" y="3744"/>
                    <a:ext cx="720" cy="48"/>
                    <a:chOff x="1200" y="4032"/>
                    <a:chExt cx="720" cy="48"/>
                  </a:xfrm>
                </p:grpSpPr>
                <p:sp>
                  <p:nvSpPr>
                    <p:cNvPr id="19511" name="Line 78"/>
                    <p:cNvSpPr>
                      <a:spLocks noChangeShapeType="1"/>
                    </p:cNvSpPr>
                    <p:nvPr/>
                  </p:nvSpPr>
                  <p:spPr bwMode="auto">
                    <a:xfrm>
                      <a:off x="1200" y="4080"/>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512" name="Oval 79"/>
                    <p:cNvSpPr>
                      <a:spLocks noChangeArrowheads="1"/>
                    </p:cNvSpPr>
                    <p:nvPr/>
                  </p:nvSpPr>
                  <p:spPr bwMode="auto">
                    <a:xfrm>
                      <a:off x="1536" y="4032"/>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grpSp>
              <p:grpSp>
                <p:nvGrpSpPr>
                  <p:cNvPr id="19508" name="Group 80"/>
                  <p:cNvGrpSpPr/>
                  <p:nvPr/>
                </p:nvGrpSpPr>
                <p:grpSpPr bwMode="auto">
                  <a:xfrm>
                    <a:off x="1200" y="3696"/>
                    <a:ext cx="720" cy="48"/>
                    <a:chOff x="1200" y="4032"/>
                    <a:chExt cx="720" cy="48"/>
                  </a:xfrm>
                </p:grpSpPr>
                <p:sp>
                  <p:nvSpPr>
                    <p:cNvPr id="19509" name="Line 81"/>
                    <p:cNvSpPr>
                      <a:spLocks noChangeShapeType="1"/>
                    </p:cNvSpPr>
                    <p:nvPr/>
                  </p:nvSpPr>
                  <p:spPr bwMode="auto">
                    <a:xfrm>
                      <a:off x="1200" y="4080"/>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19510" name="Oval 82"/>
                    <p:cNvSpPr>
                      <a:spLocks noChangeArrowheads="1"/>
                    </p:cNvSpPr>
                    <p:nvPr/>
                  </p:nvSpPr>
                  <p:spPr bwMode="auto">
                    <a:xfrm>
                      <a:off x="1536" y="4032"/>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grpSp>
            </p:grpSp>
            <p:sp>
              <p:nvSpPr>
                <p:cNvPr id="19482" name="Oval 83"/>
                <p:cNvSpPr>
                  <a:spLocks noChangeArrowheads="1"/>
                </p:cNvSpPr>
                <p:nvPr/>
              </p:nvSpPr>
              <p:spPr bwMode="auto">
                <a:xfrm>
                  <a:off x="2136" y="2434"/>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483" name="Oval 84"/>
                <p:cNvSpPr>
                  <a:spLocks noChangeArrowheads="1"/>
                </p:cNvSpPr>
                <p:nvPr/>
              </p:nvSpPr>
              <p:spPr bwMode="auto">
                <a:xfrm>
                  <a:off x="2184" y="2386"/>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484" name="Oval 85"/>
                <p:cNvSpPr>
                  <a:spLocks noChangeArrowheads="1"/>
                </p:cNvSpPr>
                <p:nvPr/>
              </p:nvSpPr>
              <p:spPr bwMode="auto">
                <a:xfrm>
                  <a:off x="2232" y="2338"/>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485" name="Oval 86"/>
                <p:cNvSpPr>
                  <a:spLocks noChangeArrowheads="1"/>
                </p:cNvSpPr>
                <p:nvPr/>
              </p:nvSpPr>
              <p:spPr bwMode="auto">
                <a:xfrm>
                  <a:off x="2280" y="2290"/>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486" name="Oval 87"/>
                <p:cNvSpPr>
                  <a:spLocks noChangeArrowheads="1"/>
                </p:cNvSpPr>
                <p:nvPr/>
              </p:nvSpPr>
              <p:spPr bwMode="auto">
                <a:xfrm>
                  <a:off x="2328" y="2256"/>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487" name="Oval 88"/>
                <p:cNvSpPr>
                  <a:spLocks noChangeArrowheads="1"/>
                </p:cNvSpPr>
                <p:nvPr/>
              </p:nvSpPr>
              <p:spPr bwMode="auto">
                <a:xfrm>
                  <a:off x="2719" y="2430"/>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488" name="Oval 89"/>
                <p:cNvSpPr>
                  <a:spLocks noChangeArrowheads="1"/>
                </p:cNvSpPr>
                <p:nvPr/>
              </p:nvSpPr>
              <p:spPr bwMode="auto">
                <a:xfrm>
                  <a:off x="2664" y="2376"/>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489" name="Oval 90"/>
                <p:cNvSpPr>
                  <a:spLocks noChangeArrowheads="1"/>
                </p:cNvSpPr>
                <p:nvPr/>
              </p:nvSpPr>
              <p:spPr bwMode="auto">
                <a:xfrm>
                  <a:off x="2616" y="2328"/>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490" name="Oval 91"/>
                <p:cNvSpPr>
                  <a:spLocks noChangeArrowheads="1"/>
                </p:cNvSpPr>
                <p:nvPr/>
              </p:nvSpPr>
              <p:spPr bwMode="auto">
                <a:xfrm>
                  <a:off x="2568" y="2280"/>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491" name="Oval 92"/>
                <p:cNvSpPr>
                  <a:spLocks noChangeArrowheads="1"/>
                </p:cNvSpPr>
                <p:nvPr/>
              </p:nvSpPr>
              <p:spPr bwMode="auto">
                <a:xfrm>
                  <a:off x="2503" y="2248"/>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492" name="Oval 93"/>
                <p:cNvSpPr>
                  <a:spLocks noChangeArrowheads="1"/>
                </p:cNvSpPr>
                <p:nvPr/>
              </p:nvSpPr>
              <p:spPr bwMode="auto">
                <a:xfrm>
                  <a:off x="2767" y="2482"/>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493" name="Oval 94"/>
                <p:cNvSpPr>
                  <a:spLocks noChangeArrowheads="1"/>
                </p:cNvSpPr>
                <p:nvPr/>
              </p:nvSpPr>
              <p:spPr bwMode="auto">
                <a:xfrm>
                  <a:off x="2815" y="2526"/>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494" name="Oval 95"/>
                <p:cNvSpPr>
                  <a:spLocks noChangeArrowheads="1"/>
                </p:cNvSpPr>
                <p:nvPr/>
              </p:nvSpPr>
              <p:spPr bwMode="auto">
                <a:xfrm>
                  <a:off x="2880" y="2550"/>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495" name="Oval 96"/>
                <p:cNvSpPr>
                  <a:spLocks noChangeArrowheads="1"/>
                </p:cNvSpPr>
                <p:nvPr/>
              </p:nvSpPr>
              <p:spPr bwMode="auto">
                <a:xfrm>
                  <a:off x="2935" y="2568"/>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496" name="Oval 97"/>
                <p:cNvSpPr>
                  <a:spLocks noChangeArrowheads="1"/>
                </p:cNvSpPr>
                <p:nvPr/>
              </p:nvSpPr>
              <p:spPr bwMode="auto">
                <a:xfrm>
                  <a:off x="2443" y="2232"/>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497" name="Oval 98"/>
                <p:cNvSpPr>
                  <a:spLocks noChangeArrowheads="1"/>
                </p:cNvSpPr>
                <p:nvPr/>
              </p:nvSpPr>
              <p:spPr bwMode="auto">
                <a:xfrm>
                  <a:off x="2395" y="2232"/>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498" name="Oval 99"/>
                <p:cNvSpPr>
                  <a:spLocks noChangeArrowheads="1"/>
                </p:cNvSpPr>
                <p:nvPr/>
              </p:nvSpPr>
              <p:spPr bwMode="auto">
                <a:xfrm>
                  <a:off x="2088" y="2482"/>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499" name="Oval 100"/>
                <p:cNvSpPr>
                  <a:spLocks noChangeArrowheads="1"/>
                </p:cNvSpPr>
                <p:nvPr/>
              </p:nvSpPr>
              <p:spPr bwMode="auto">
                <a:xfrm>
                  <a:off x="2040" y="2530"/>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19500" name="Oval 101"/>
                <p:cNvSpPr>
                  <a:spLocks noChangeArrowheads="1"/>
                </p:cNvSpPr>
                <p:nvPr/>
              </p:nvSpPr>
              <p:spPr bwMode="auto">
                <a:xfrm>
                  <a:off x="1968" y="2544"/>
                  <a:ext cx="48" cy="4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grpSp>
        </p:grpSp>
        <p:sp>
          <p:nvSpPr>
            <p:cNvPr id="19472" name="Text Box 102"/>
            <p:cNvSpPr txBox="1">
              <a:spLocks noChangeArrowheads="1"/>
            </p:cNvSpPr>
            <p:nvPr/>
          </p:nvSpPr>
          <p:spPr bwMode="auto">
            <a:xfrm>
              <a:off x="5239" y="1820"/>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kumimoji="1" lang="en-US" altLang="zh-CN" sz="1800" i="1" dirty="0">
                  <a:ea typeface="微软雅黑" panose="020B0503020204020204" pitchFamily="34" charset="-122"/>
                  <a:cs typeface="Times New Roman" panose="02020603050405020304" pitchFamily="18" charset="0"/>
                </a:rPr>
                <a:t>k</a:t>
              </a:r>
            </a:p>
          </p:txBody>
        </p:sp>
        <p:sp>
          <p:nvSpPr>
            <p:cNvPr id="19473" name="Text Box 103"/>
            <p:cNvSpPr txBox="1">
              <a:spLocks noChangeArrowheads="1"/>
            </p:cNvSpPr>
            <p:nvPr/>
          </p:nvSpPr>
          <p:spPr bwMode="auto">
            <a:xfrm>
              <a:off x="4365" y="1335"/>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kumimoji="1" lang="en-US" altLang="zh-CN" sz="1800" i="1" dirty="0">
                  <a:ea typeface="微软雅黑" panose="020B0503020204020204" pitchFamily="34" charset="-122"/>
                  <a:cs typeface="Times New Roman" panose="02020603050405020304" pitchFamily="18" charset="0"/>
                </a:rPr>
                <a:t>E</a:t>
              </a:r>
            </a:p>
          </p:txBody>
        </p:sp>
      </p:gr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6</a:t>
            </a:fld>
            <a:endParaRPr lang="zh-CN" altLang="en-US"/>
          </a:p>
        </p:txBody>
      </p:sp>
      <p:sp>
        <p:nvSpPr>
          <p:cNvPr id="106" name="Rectangle 37"/>
          <p:cNvSpPr>
            <a:spLocks noChangeArrowheads="1"/>
          </p:cNvSpPr>
          <p:nvPr/>
        </p:nvSpPr>
        <p:spPr bwMode="auto">
          <a:xfrm flipV="1">
            <a:off x="106363" y="83671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1869"/>
                                        </p:tgtEl>
                                        <p:attrNameLst>
                                          <p:attrName>style.visibility</p:attrName>
                                        </p:attrNameLst>
                                      </p:cBhvr>
                                      <p:to>
                                        <p:strVal val="visible"/>
                                      </p:to>
                                    </p:set>
                                    <p:animEffect transition="in" filter="dissolve">
                                      <p:cBhvr>
                                        <p:cTn id="7" dur="500"/>
                                        <p:tgtEl>
                                          <p:spTgt spid="121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6"/>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r" eaLnBrk="1" hangingPunct="1"/>
            <a:fld id="{2F7F3007-2734-4BAD-9EF2-1CE12C687E91}" type="slidenum">
              <a:rPr lang="en-US" altLang="zh-CN" sz="1400">
                <a:solidFill>
                  <a:schemeClr val="tx1"/>
                </a:solidFill>
                <a:latin typeface="Arial" panose="020B0604020202020204" pitchFamily="34" charset="0"/>
                <a:ea typeface="微软雅黑" panose="020B0503020204020204" pitchFamily="34" charset="-122"/>
              </a:rPr>
              <a:t>60</a:t>
            </a:fld>
            <a:endParaRPr lang="en-US" altLang="zh-CN" sz="1400">
              <a:solidFill>
                <a:schemeClr val="tx1"/>
              </a:solidFill>
              <a:latin typeface="Arial" panose="020B0604020202020204" pitchFamily="34" charset="0"/>
              <a:ea typeface="微软雅黑" panose="020B0503020204020204" pitchFamily="34" charset="-122"/>
            </a:endParaRPr>
          </a:p>
        </p:txBody>
      </p:sp>
      <p:pic>
        <p:nvPicPr>
          <p:cNvPr id="88067" name="Picture 6"/>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3328194" y="2552443"/>
            <a:ext cx="5614987" cy="4083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Rectangle 4"/>
          <p:cNvSpPr>
            <a:spLocks noChangeArrowheads="1"/>
          </p:cNvSpPr>
          <p:nvPr/>
        </p:nvSpPr>
        <p:spPr bwMode="auto">
          <a:xfrm>
            <a:off x="618632" y="1513581"/>
            <a:ext cx="813613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chemeClr val="tx1"/>
                </a:solidFill>
                <a:ea typeface="微软雅黑" panose="020B0503020204020204" pitchFamily="34" charset="-122"/>
              </a:rPr>
              <a:t>接触后</a:t>
            </a:r>
            <a:r>
              <a:rPr lang="zh-CN" altLang="en-US" sz="2600" dirty="0">
                <a:solidFill>
                  <a:schemeClr val="tx1"/>
                </a:solidFill>
                <a:ea typeface="微软雅黑" panose="020B0503020204020204" pitchFamily="34" charset="-122"/>
              </a:rPr>
              <a:t>：</a:t>
            </a:r>
          </a:p>
          <a:p>
            <a:pPr lvl="1" eaLnBrk="1" hangingPunct="1"/>
            <a:r>
              <a:rPr lang="zh-CN" altLang="en-US" sz="2200" dirty="0">
                <a:solidFill>
                  <a:srgbClr val="663300"/>
                </a:solidFill>
                <a:ea typeface="微软雅黑" panose="020B0503020204020204" pitchFamily="34" charset="-122"/>
              </a:rPr>
              <a:t>热平衡下，电子流向能量更低的金属，带正电荷的施主离子留下，形成一个空间电荷区（耗尽区）</a:t>
            </a:r>
          </a:p>
        </p:txBody>
      </p:sp>
      <p:sp>
        <p:nvSpPr>
          <p:cNvPr id="88070" name="Text Box 6"/>
          <p:cNvSpPr txBox="1">
            <a:spLocks noChangeArrowheads="1"/>
          </p:cNvSpPr>
          <p:nvPr/>
        </p:nvSpPr>
        <p:spPr bwMode="auto">
          <a:xfrm>
            <a:off x="1763688" y="1130101"/>
            <a:ext cx="248177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kumimoji="1" lang="zh-CN" altLang="en-US" sz="2600" dirty="0">
                <a:solidFill>
                  <a:srgbClr val="CC0000"/>
                </a:solidFill>
                <a:ea typeface="微软雅黑" panose="020B0503020204020204" pitchFamily="34" charset="-122"/>
              </a:rPr>
              <a:t>金属</a:t>
            </a:r>
            <a:r>
              <a:rPr kumimoji="1" lang="en-US" altLang="zh-CN" sz="2600" dirty="0">
                <a:solidFill>
                  <a:srgbClr val="CC0000"/>
                </a:solidFill>
                <a:ea typeface="微软雅黑" panose="020B0503020204020204" pitchFamily="34" charset="-122"/>
              </a:rPr>
              <a:t>-n</a:t>
            </a:r>
            <a:r>
              <a:rPr kumimoji="1" lang="zh-CN" altLang="en-US" sz="2600" dirty="0">
                <a:solidFill>
                  <a:srgbClr val="CC0000"/>
                </a:solidFill>
                <a:ea typeface="微软雅黑" panose="020B0503020204020204" pitchFamily="34" charset="-122"/>
              </a:rPr>
              <a:t>型半导体</a:t>
            </a:r>
          </a:p>
        </p:txBody>
      </p:sp>
      <p:sp>
        <p:nvSpPr>
          <p:cNvPr id="88071" name="Text Box 7"/>
          <p:cNvSpPr txBox="1">
            <a:spLocks noChangeArrowheads="1"/>
          </p:cNvSpPr>
          <p:nvPr/>
        </p:nvSpPr>
        <p:spPr bwMode="auto">
          <a:xfrm>
            <a:off x="2065681" y="4836097"/>
            <a:ext cx="3011144" cy="461665"/>
          </a:xfrm>
          <a:prstGeom prst="rect">
            <a:avLst/>
          </a:prstGeom>
          <a:noFill/>
          <a:ln w="9525">
            <a:solidFill>
              <a:srgbClr val="6600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800" b="1">
                <a:solidFill>
                  <a:schemeClr val="tx2"/>
                </a:solidFill>
                <a:latin typeface="Times New Roman" panose="02020603050405020304" pitchFamily="18" charset="0"/>
                <a:ea typeface="楷体_GB2312" charset="-122"/>
              </a:defRPr>
            </a:lvl1pPr>
            <a:lvl2pPr>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lvl="1" eaLnBrk="1" hangingPunct="1"/>
            <a:r>
              <a:rPr lang="zh-CN" altLang="en-US" sz="2400" dirty="0">
                <a:solidFill>
                  <a:srgbClr val="660066"/>
                </a:solidFill>
                <a:ea typeface="微软雅黑" panose="020B0503020204020204" pitchFamily="34" charset="-122"/>
              </a:rPr>
              <a:t>空间电荷区（耗尽区）</a:t>
            </a:r>
          </a:p>
        </p:txBody>
      </p:sp>
      <p:grpSp>
        <p:nvGrpSpPr>
          <p:cNvPr id="88072" name="Group 8"/>
          <p:cNvGrpSpPr/>
          <p:nvPr/>
        </p:nvGrpSpPr>
        <p:grpSpPr bwMode="auto">
          <a:xfrm>
            <a:off x="5076825" y="3141663"/>
            <a:ext cx="1223963" cy="1871662"/>
            <a:chOff x="3198" y="1979"/>
            <a:chExt cx="771" cy="1179"/>
          </a:xfrm>
        </p:grpSpPr>
        <p:sp>
          <p:nvSpPr>
            <p:cNvPr id="88076" name="Line 9"/>
            <p:cNvSpPr>
              <a:spLocks noChangeShapeType="1"/>
            </p:cNvSpPr>
            <p:nvPr/>
          </p:nvSpPr>
          <p:spPr bwMode="auto">
            <a:xfrm flipV="1">
              <a:off x="3198" y="2795"/>
              <a:ext cx="771" cy="363"/>
            </a:xfrm>
            <a:prstGeom prst="line">
              <a:avLst/>
            </a:prstGeom>
            <a:noFill/>
            <a:ln w="9525">
              <a:solidFill>
                <a:srgbClr val="66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grpSp>
          <p:nvGrpSpPr>
            <p:cNvPr id="88077" name="Group 10"/>
            <p:cNvGrpSpPr/>
            <p:nvPr/>
          </p:nvGrpSpPr>
          <p:grpSpPr bwMode="auto">
            <a:xfrm>
              <a:off x="3673" y="1979"/>
              <a:ext cx="235" cy="308"/>
              <a:chOff x="3731" y="2115"/>
              <a:chExt cx="235" cy="308"/>
            </a:xfrm>
          </p:grpSpPr>
          <p:sp>
            <p:nvSpPr>
              <p:cNvPr id="88087" name="Oval 11"/>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88088" name="Text Box 12"/>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88078" name="Group 13"/>
            <p:cNvGrpSpPr/>
            <p:nvPr/>
          </p:nvGrpSpPr>
          <p:grpSpPr bwMode="auto">
            <a:xfrm>
              <a:off x="3673" y="2148"/>
              <a:ext cx="235" cy="308"/>
              <a:chOff x="3731" y="2115"/>
              <a:chExt cx="235" cy="308"/>
            </a:xfrm>
          </p:grpSpPr>
          <p:sp>
            <p:nvSpPr>
              <p:cNvPr id="88085" name="Oval 14"/>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88086" name="Text Box 15"/>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88079" name="Group 16"/>
            <p:cNvGrpSpPr/>
            <p:nvPr/>
          </p:nvGrpSpPr>
          <p:grpSpPr bwMode="auto">
            <a:xfrm>
              <a:off x="3673" y="2329"/>
              <a:ext cx="235" cy="308"/>
              <a:chOff x="3731" y="2115"/>
              <a:chExt cx="235" cy="308"/>
            </a:xfrm>
          </p:grpSpPr>
          <p:sp>
            <p:nvSpPr>
              <p:cNvPr id="88083" name="Oval 17"/>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88084" name="Text Box 18"/>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88080" name="Group 19"/>
            <p:cNvGrpSpPr/>
            <p:nvPr/>
          </p:nvGrpSpPr>
          <p:grpSpPr bwMode="auto">
            <a:xfrm>
              <a:off x="3673" y="2488"/>
              <a:ext cx="235" cy="308"/>
              <a:chOff x="3731" y="2115"/>
              <a:chExt cx="235" cy="308"/>
            </a:xfrm>
          </p:grpSpPr>
          <p:sp>
            <p:nvSpPr>
              <p:cNvPr id="88081" name="Oval 20"/>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88082" name="Text Box 21"/>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grpSp>
        <p:nvGrpSpPr>
          <p:cNvPr id="235542" name="Group 22"/>
          <p:cNvGrpSpPr/>
          <p:nvPr/>
        </p:nvGrpSpPr>
        <p:grpSpPr bwMode="auto">
          <a:xfrm>
            <a:off x="4270774" y="1091685"/>
            <a:ext cx="3470275" cy="492125"/>
            <a:chOff x="2880" y="761"/>
            <a:chExt cx="2186" cy="310"/>
          </a:xfrm>
        </p:grpSpPr>
        <p:sp>
          <p:nvSpPr>
            <p:cNvPr id="88074" name="Text Box 23"/>
            <p:cNvSpPr txBox="1">
              <a:spLocks noChangeArrowheads="1"/>
            </p:cNvSpPr>
            <p:nvPr/>
          </p:nvSpPr>
          <p:spPr bwMode="auto">
            <a:xfrm>
              <a:off x="3142" y="761"/>
              <a:ext cx="192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kumimoji="1" lang="zh-CN" altLang="en-US" sz="2600" dirty="0">
                  <a:solidFill>
                    <a:srgbClr val="660066"/>
                  </a:solidFill>
                  <a:ea typeface="微软雅黑" panose="020B0503020204020204" pitchFamily="34" charset="-122"/>
                </a:rPr>
                <a:t>金属</a:t>
              </a:r>
              <a:r>
                <a:rPr kumimoji="1" lang="en-US" altLang="zh-CN" sz="2600" dirty="0">
                  <a:solidFill>
                    <a:srgbClr val="660066"/>
                  </a:solidFill>
                  <a:ea typeface="微软雅黑" panose="020B0503020204020204" pitchFamily="34" charset="-122"/>
                </a:rPr>
                <a:t>-(p)-N</a:t>
              </a:r>
              <a:r>
                <a:rPr kumimoji="1" lang="zh-CN" altLang="en-US" sz="2600" dirty="0">
                  <a:solidFill>
                    <a:srgbClr val="660066"/>
                  </a:solidFill>
                  <a:ea typeface="微软雅黑" panose="020B0503020204020204" pitchFamily="34" charset="-122"/>
                </a:rPr>
                <a:t>型半导体</a:t>
              </a:r>
            </a:p>
          </p:txBody>
        </p:sp>
        <p:sp>
          <p:nvSpPr>
            <p:cNvPr id="88075" name="AutoShape 24"/>
            <p:cNvSpPr>
              <a:spLocks noChangeArrowheads="1"/>
            </p:cNvSpPr>
            <p:nvPr/>
          </p:nvSpPr>
          <p:spPr bwMode="auto">
            <a:xfrm>
              <a:off x="2880" y="857"/>
              <a:ext cx="273" cy="181"/>
            </a:xfrm>
            <a:prstGeom prst="rightArrow">
              <a:avLst>
                <a:gd name="adj1" fmla="val 50000"/>
                <a:gd name="adj2" fmla="val 3770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gr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60</a:t>
            </a:fld>
            <a:endParaRPr lang="zh-CN" altLang="en-US"/>
          </a:p>
        </p:txBody>
      </p:sp>
      <p:sp>
        <p:nvSpPr>
          <p:cNvPr id="27" name="Rectangle 2"/>
          <p:cNvSpPr txBox="1">
            <a:spLocks noRot="1" noChangeArrowheads="1"/>
          </p:cNvSpPr>
          <p:nvPr/>
        </p:nvSpPr>
        <p:spPr bwMode="auto">
          <a:xfrm>
            <a:off x="2451501" y="222250"/>
            <a:ext cx="6707187"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eaLnBrk="1" hangingPunct="1">
              <a:defRPr/>
            </a:pPr>
            <a:r>
              <a:rPr lang="zh-CN" altLang="en-US" sz="3600" b="1">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肖特基势垒-肖特基结</a:t>
            </a:r>
            <a:endPar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endParaRPr>
          </a:p>
        </p:txBody>
      </p:sp>
      <p:sp>
        <p:nvSpPr>
          <p:cNvPr id="28" name="Rectangle 37"/>
          <p:cNvSpPr>
            <a:spLocks noChangeArrowheads="1"/>
          </p:cNvSpPr>
          <p:nvPr/>
        </p:nvSpPr>
        <p:spPr bwMode="auto">
          <a:xfrm flipV="1">
            <a:off x="106363" y="9591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29" name="椭圆 28"/>
          <p:cNvSpPr/>
          <p:nvPr/>
        </p:nvSpPr>
        <p:spPr>
          <a:xfrm>
            <a:off x="5932512" y="6295752"/>
            <a:ext cx="511696" cy="445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35542"/>
                                        </p:tgtEl>
                                        <p:attrNameLst>
                                          <p:attrName>style.visibility</p:attrName>
                                        </p:attrNameLst>
                                      </p:cBhvr>
                                      <p:to>
                                        <p:strVal val="visible"/>
                                      </p:to>
                                    </p:set>
                                    <p:animEffect transition="in" filter="slide(fromLeft)">
                                      <p:cBhvr>
                                        <p:cTn id="7" dur="500"/>
                                        <p:tgtEl>
                                          <p:spTgt spid="23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0528" y="1658370"/>
            <a:ext cx="9501530" cy="3786854"/>
            <a:chOff x="624840" y="767262"/>
            <a:chExt cx="9501530" cy="3786854"/>
          </a:xfrm>
        </p:grpSpPr>
        <p:grpSp>
          <p:nvGrpSpPr>
            <p:cNvPr id="3" name="组合 2"/>
            <p:cNvGrpSpPr/>
            <p:nvPr/>
          </p:nvGrpSpPr>
          <p:grpSpPr>
            <a:xfrm>
              <a:off x="624840" y="767262"/>
              <a:ext cx="9501530" cy="3786854"/>
              <a:chOff x="624840" y="767262"/>
              <a:chExt cx="9501530" cy="3786854"/>
            </a:xfrm>
          </p:grpSpPr>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 y="767262"/>
                <a:ext cx="5280081" cy="32471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5"/>
              <a:stretch>
                <a:fillRect/>
              </a:stretch>
            </p:blipFill>
            <p:spPr>
              <a:xfrm>
                <a:off x="6178258" y="2836285"/>
                <a:ext cx="1815811" cy="1016312"/>
              </a:xfrm>
              <a:prstGeom prst="rect">
                <a:avLst/>
              </a:prstGeom>
            </p:spPr>
          </p:pic>
          <p:pic>
            <p:nvPicPr>
              <p:cNvPr id="8" name="图片 7"/>
              <p:cNvPicPr>
                <a:picLocks noChangeAspect="1"/>
              </p:cNvPicPr>
              <p:nvPr/>
            </p:nvPicPr>
            <p:blipFill>
              <a:blip r:embed="rId6"/>
              <a:stretch>
                <a:fillRect/>
              </a:stretch>
            </p:blipFill>
            <p:spPr>
              <a:xfrm>
                <a:off x="7875441" y="2217896"/>
                <a:ext cx="2238375" cy="2336220"/>
              </a:xfrm>
              <a:prstGeom prst="rect">
                <a:avLst/>
              </a:prstGeom>
            </p:spPr>
          </p:pic>
          <p:pic>
            <p:nvPicPr>
              <p:cNvPr id="9" name="图片 8"/>
              <p:cNvPicPr>
                <a:picLocks noChangeAspect="1"/>
              </p:cNvPicPr>
              <p:nvPr/>
            </p:nvPicPr>
            <p:blipFill>
              <a:blip r:embed="rId7"/>
              <a:stretch>
                <a:fillRect/>
              </a:stretch>
            </p:blipFill>
            <p:spPr>
              <a:xfrm>
                <a:off x="9907295" y="2588637"/>
                <a:ext cx="219075" cy="247650"/>
              </a:xfrm>
              <a:prstGeom prst="rect">
                <a:avLst/>
              </a:prstGeom>
            </p:spPr>
          </p:pic>
          <p:pic>
            <p:nvPicPr>
              <p:cNvPr id="10" name="图片 9"/>
              <p:cNvPicPr>
                <a:picLocks noChangeAspect="1"/>
              </p:cNvPicPr>
              <p:nvPr/>
            </p:nvPicPr>
            <p:blipFill>
              <a:blip r:embed="rId8"/>
              <a:stretch>
                <a:fillRect/>
              </a:stretch>
            </p:blipFill>
            <p:spPr>
              <a:xfrm>
                <a:off x="9832827" y="2885635"/>
                <a:ext cx="257175" cy="200025"/>
              </a:xfrm>
              <a:prstGeom prst="rect">
                <a:avLst/>
              </a:prstGeom>
            </p:spPr>
          </p:pic>
          <p:pic>
            <p:nvPicPr>
              <p:cNvPr id="11" name="图片 10"/>
              <p:cNvPicPr>
                <a:picLocks noChangeAspect="1"/>
              </p:cNvPicPr>
              <p:nvPr/>
            </p:nvPicPr>
            <p:blipFill>
              <a:blip r:embed="rId9"/>
              <a:stretch>
                <a:fillRect/>
              </a:stretch>
            </p:blipFill>
            <p:spPr>
              <a:xfrm>
                <a:off x="9875691" y="3657963"/>
                <a:ext cx="238125" cy="323850"/>
              </a:xfrm>
              <a:prstGeom prst="rect">
                <a:avLst/>
              </a:prstGeom>
            </p:spPr>
          </p:pic>
          <p:pic>
            <p:nvPicPr>
              <p:cNvPr id="12" name="图片 11"/>
              <p:cNvPicPr>
                <a:picLocks noChangeAspect="1"/>
              </p:cNvPicPr>
              <p:nvPr/>
            </p:nvPicPr>
            <p:blipFill>
              <a:blip r:embed="rId8"/>
              <a:stretch>
                <a:fillRect/>
              </a:stretch>
            </p:blipFill>
            <p:spPr>
              <a:xfrm>
                <a:off x="6120671" y="2609303"/>
                <a:ext cx="257175" cy="200025"/>
              </a:xfrm>
              <a:prstGeom prst="rect">
                <a:avLst/>
              </a:prstGeom>
            </p:spPr>
          </p:pic>
          <p:pic>
            <p:nvPicPr>
              <p:cNvPr id="13" name="图片 12"/>
              <p:cNvPicPr>
                <a:picLocks noChangeAspect="1"/>
              </p:cNvPicPr>
              <p:nvPr/>
            </p:nvPicPr>
            <p:blipFill>
              <a:blip r:embed="rId10"/>
              <a:stretch>
                <a:fillRect/>
              </a:stretch>
            </p:blipFill>
            <p:spPr>
              <a:xfrm>
                <a:off x="7164524" y="2374691"/>
                <a:ext cx="619125" cy="304800"/>
              </a:xfrm>
              <a:prstGeom prst="rect">
                <a:avLst/>
              </a:prstGeom>
            </p:spPr>
          </p:pic>
          <p:cxnSp>
            <p:nvCxnSpPr>
              <p:cNvPr id="14" name="直接连接符 13"/>
              <p:cNvCxnSpPr/>
              <p:nvPr/>
            </p:nvCxnSpPr>
            <p:spPr>
              <a:xfrm flipH="1">
                <a:off x="7086163" y="2217896"/>
                <a:ext cx="7892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3" idx="2"/>
              </p:cNvCxnSpPr>
              <p:nvPr/>
            </p:nvCxnSpPr>
            <p:spPr>
              <a:xfrm>
                <a:off x="7474087" y="2679491"/>
                <a:ext cx="1" cy="1662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0"/>
              </p:cNvCxnSpPr>
              <p:nvPr/>
            </p:nvCxnSpPr>
            <p:spPr>
              <a:xfrm flipH="1" flipV="1">
                <a:off x="7470520" y="2217896"/>
                <a:ext cx="3567" cy="1567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1"/>
              <a:stretch>
                <a:fillRect/>
              </a:stretch>
            </p:blipFill>
            <p:spPr>
              <a:xfrm>
                <a:off x="8947432" y="2384217"/>
                <a:ext cx="358493" cy="231966"/>
              </a:xfrm>
              <a:prstGeom prst="rect">
                <a:avLst/>
              </a:prstGeom>
            </p:spPr>
          </p:pic>
          <p:pic>
            <p:nvPicPr>
              <p:cNvPr id="18" name="图片 17"/>
              <p:cNvPicPr>
                <a:picLocks noChangeAspect="1"/>
              </p:cNvPicPr>
              <p:nvPr/>
            </p:nvPicPr>
            <p:blipFill>
              <a:blip r:embed="rId12"/>
              <a:stretch>
                <a:fillRect/>
              </a:stretch>
            </p:blipFill>
            <p:spPr>
              <a:xfrm>
                <a:off x="8994628" y="3243131"/>
                <a:ext cx="371475" cy="285750"/>
              </a:xfrm>
              <a:prstGeom prst="rect">
                <a:avLst/>
              </a:prstGeom>
            </p:spPr>
          </p:pic>
          <p:pic>
            <p:nvPicPr>
              <p:cNvPr id="19" name="图片 18"/>
              <p:cNvPicPr>
                <a:picLocks noChangeAspect="1"/>
              </p:cNvPicPr>
              <p:nvPr/>
            </p:nvPicPr>
            <p:blipFill>
              <a:blip r:embed="rId13"/>
              <a:stretch>
                <a:fillRect/>
              </a:stretch>
            </p:blipFill>
            <p:spPr>
              <a:xfrm>
                <a:off x="8064409" y="3999866"/>
                <a:ext cx="603341" cy="549711"/>
              </a:xfrm>
              <a:prstGeom prst="rect">
                <a:avLst/>
              </a:prstGeom>
            </p:spPr>
          </p:pic>
          <p:sp>
            <p:nvSpPr>
              <p:cNvPr id="20" name="矩形 19"/>
              <p:cNvSpPr/>
              <p:nvPr/>
            </p:nvSpPr>
            <p:spPr>
              <a:xfrm>
                <a:off x="2941320" y="3657963"/>
                <a:ext cx="441960" cy="6167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322840" y="3544820"/>
                <a:ext cx="543739" cy="307777"/>
              </a:xfrm>
              <a:prstGeom prst="rect">
                <a:avLst/>
              </a:prstGeom>
              <a:noFill/>
            </p:spPr>
            <p:txBody>
              <a:bodyPr wrap="none" rtlCol="0">
                <a:spAutoFit/>
              </a:bodyPr>
              <a:lstStyle/>
              <a:p>
                <a:r>
                  <a:rPr lang="zh-CN" altLang="en-US" sz="1400" dirty="0">
                    <a:ea typeface="微软雅黑" panose="020B0503020204020204" pitchFamily="34" charset="-122"/>
                  </a:rPr>
                  <a:t>金属</a:t>
                </a:r>
              </a:p>
            </p:txBody>
          </p:sp>
          <p:sp>
            <p:nvSpPr>
              <p:cNvPr id="22" name="文本框 21"/>
              <p:cNvSpPr txBox="1"/>
              <p:nvPr/>
            </p:nvSpPr>
            <p:spPr>
              <a:xfrm>
                <a:off x="6640358" y="4151457"/>
                <a:ext cx="543739" cy="307777"/>
              </a:xfrm>
              <a:prstGeom prst="rect">
                <a:avLst/>
              </a:prstGeom>
              <a:noFill/>
            </p:spPr>
            <p:txBody>
              <a:bodyPr wrap="none" rtlCol="0">
                <a:spAutoFit/>
              </a:bodyPr>
              <a:lstStyle/>
              <a:p>
                <a:r>
                  <a:rPr lang="zh-CN" altLang="en-US" sz="1400" dirty="0">
                    <a:ea typeface="微软雅黑" panose="020B0503020204020204" pitchFamily="34" charset="-122"/>
                  </a:rPr>
                  <a:t>金属</a:t>
                </a:r>
              </a:p>
            </p:txBody>
          </p:sp>
          <p:sp>
            <p:nvSpPr>
              <p:cNvPr id="23" name="文本框 22"/>
              <p:cNvSpPr txBox="1"/>
              <p:nvPr/>
            </p:nvSpPr>
            <p:spPr>
              <a:xfrm>
                <a:off x="4339500" y="3682895"/>
                <a:ext cx="997389" cy="307777"/>
              </a:xfrm>
              <a:prstGeom prst="rect">
                <a:avLst/>
              </a:prstGeom>
              <a:noFill/>
            </p:spPr>
            <p:txBody>
              <a:bodyPr wrap="none" rtlCol="0">
                <a:spAutoFit/>
              </a:bodyPr>
              <a:lstStyle/>
              <a:p>
                <a:r>
                  <a:rPr lang="en-US" altLang="zh-CN" sz="1400" dirty="0">
                    <a:ea typeface="微软雅黑" panose="020B0503020204020204" pitchFamily="34" charset="-122"/>
                  </a:rPr>
                  <a:t>n</a:t>
                </a:r>
                <a:r>
                  <a:rPr lang="zh-CN" altLang="en-US" sz="1400" dirty="0">
                    <a:ea typeface="微软雅黑" panose="020B0503020204020204" pitchFamily="34" charset="-122"/>
                  </a:rPr>
                  <a:t>型半导体</a:t>
                </a:r>
              </a:p>
            </p:txBody>
          </p:sp>
          <p:sp>
            <p:nvSpPr>
              <p:cNvPr id="24" name="文本框 23"/>
              <p:cNvSpPr txBox="1"/>
              <p:nvPr/>
            </p:nvSpPr>
            <p:spPr>
              <a:xfrm>
                <a:off x="9019443" y="4155829"/>
                <a:ext cx="997389" cy="307777"/>
              </a:xfrm>
              <a:prstGeom prst="rect">
                <a:avLst/>
              </a:prstGeom>
              <a:noFill/>
            </p:spPr>
            <p:txBody>
              <a:bodyPr wrap="none" rtlCol="0">
                <a:spAutoFit/>
              </a:bodyPr>
              <a:lstStyle/>
              <a:p>
                <a:r>
                  <a:rPr lang="en-US" altLang="zh-CN" sz="1400" dirty="0">
                    <a:ea typeface="微软雅黑" panose="020B0503020204020204" pitchFamily="34" charset="-122"/>
                  </a:rPr>
                  <a:t>n</a:t>
                </a:r>
                <a:r>
                  <a:rPr lang="zh-CN" altLang="en-US" sz="1400" dirty="0">
                    <a:ea typeface="微软雅黑" panose="020B0503020204020204" pitchFamily="34" charset="-122"/>
                  </a:rPr>
                  <a:t>型半导体</a:t>
                </a:r>
              </a:p>
            </p:txBody>
          </p:sp>
        </p:grpSp>
        <p:sp>
          <p:nvSpPr>
            <p:cNvPr id="4" name="Text Box 7"/>
            <p:cNvSpPr txBox="1">
              <a:spLocks noChangeArrowheads="1"/>
            </p:cNvSpPr>
            <p:nvPr/>
          </p:nvSpPr>
          <p:spPr bwMode="auto">
            <a:xfrm>
              <a:off x="6447421" y="3443122"/>
              <a:ext cx="1082348" cy="523220"/>
            </a:xfrm>
            <a:prstGeom prst="rect">
              <a:avLst/>
            </a:prstGeom>
            <a:noFill/>
            <a:ln w="9525">
              <a:solidFill>
                <a:srgbClr val="6600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800" b="1">
                  <a:solidFill>
                    <a:schemeClr val="tx2"/>
                  </a:solidFill>
                  <a:latin typeface="Times New Roman" panose="02020603050405020304" pitchFamily="18" charset="0"/>
                  <a:ea typeface="楷体_GB2312" charset="-122"/>
                </a:defRPr>
              </a:lvl1pPr>
              <a:lvl2pPr>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lvl="1" eaLnBrk="1" hangingPunct="1"/>
              <a:r>
                <a:rPr lang="zh-CN" altLang="en-US" sz="1400" dirty="0">
                  <a:solidFill>
                    <a:srgbClr val="660066"/>
                  </a:solidFill>
                  <a:ea typeface="微软雅黑" panose="020B0503020204020204" pitchFamily="34" charset="-122"/>
                </a:rPr>
                <a:t>空间电荷区</a:t>
              </a:r>
              <a:endParaRPr lang="en-US" altLang="zh-CN" sz="1400" dirty="0">
                <a:solidFill>
                  <a:srgbClr val="660066"/>
                </a:solidFill>
                <a:ea typeface="微软雅黑" panose="020B0503020204020204" pitchFamily="34" charset="-122"/>
              </a:endParaRPr>
            </a:p>
            <a:p>
              <a:pPr marL="0" lvl="1" eaLnBrk="1" hangingPunct="1"/>
              <a:r>
                <a:rPr lang="zh-CN" altLang="en-US" sz="1400" dirty="0">
                  <a:solidFill>
                    <a:srgbClr val="660066"/>
                  </a:solidFill>
                  <a:ea typeface="微软雅黑" panose="020B0503020204020204" pitchFamily="34" charset="-122"/>
                </a:rPr>
                <a:t>（耗尽区）</a:t>
              </a:r>
            </a:p>
          </p:txBody>
        </p:sp>
        <p:cxnSp>
          <p:nvCxnSpPr>
            <p:cNvPr id="5" name="直接连接符 4"/>
            <p:cNvCxnSpPr/>
            <p:nvPr/>
          </p:nvCxnSpPr>
          <p:spPr>
            <a:xfrm flipV="1">
              <a:off x="7512643" y="3416486"/>
              <a:ext cx="350244" cy="14287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页脚占位符 24"/>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26" name="灯片编号占位符 25"/>
          <p:cNvSpPr>
            <a:spLocks noGrp="1"/>
          </p:cNvSpPr>
          <p:nvPr>
            <p:ph type="sldNum" sz="quarter" idx="12"/>
          </p:nvPr>
        </p:nvSpPr>
        <p:spPr/>
        <p:txBody>
          <a:bodyPr/>
          <a:lstStyle/>
          <a:p>
            <a:fld id="{BD8223D9-D9DA-4C0B-9616-36644EEDABA8}" type="slidenum">
              <a:rPr lang="zh-CN" altLang="en-US" smtClean="0"/>
              <a:pPr/>
              <a:t>61</a:t>
            </a:fld>
            <a:endParaRPr lang="zh-CN" altLang="en-US"/>
          </a:p>
        </p:txBody>
      </p:sp>
      <p:sp>
        <p:nvSpPr>
          <p:cNvPr id="29" name="Text Box 6"/>
          <p:cNvSpPr txBox="1">
            <a:spLocks noChangeArrowheads="1"/>
          </p:cNvSpPr>
          <p:nvPr/>
        </p:nvSpPr>
        <p:spPr bwMode="auto">
          <a:xfrm>
            <a:off x="1763688" y="1130101"/>
            <a:ext cx="248177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kumimoji="1" lang="zh-CN" altLang="en-US" sz="2600" dirty="0">
                <a:solidFill>
                  <a:srgbClr val="CC0000"/>
                </a:solidFill>
                <a:ea typeface="微软雅黑" panose="020B0503020204020204" pitchFamily="34" charset="-122"/>
              </a:rPr>
              <a:t>金属</a:t>
            </a:r>
            <a:r>
              <a:rPr kumimoji="1" lang="en-US" altLang="zh-CN" sz="2600" dirty="0">
                <a:solidFill>
                  <a:srgbClr val="CC0000"/>
                </a:solidFill>
                <a:ea typeface="微软雅黑" panose="020B0503020204020204" pitchFamily="34" charset="-122"/>
              </a:rPr>
              <a:t>-n</a:t>
            </a:r>
            <a:r>
              <a:rPr kumimoji="1" lang="zh-CN" altLang="en-US" sz="2600" dirty="0">
                <a:solidFill>
                  <a:srgbClr val="CC0000"/>
                </a:solidFill>
                <a:ea typeface="微软雅黑" panose="020B0503020204020204" pitchFamily="34" charset="-122"/>
              </a:rPr>
              <a:t>型半导体</a:t>
            </a:r>
          </a:p>
        </p:txBody>
      </p:sp>
      <p:grpSp>
        <p:nvGrpSpPr>
          <p:cNvPr id="30" name="Group 22"/>
          <p:cNvGrpSpPr/>
          <p:nvPr/>
        </p:nvGrpSpPr>
        <p:grpSpPr bwMode="auto">
          <a:xfrm>
            <a:off x="4270774" y="1091685"/>
            <a:ext cx="3470275" cy="492125"/>
            <a:chOff x="2880" y="761"/>
            <a:chExt cx="2186" cy="310"/>
          </a:xfrm>
        </p:grpSpPr>
        <p:sp>
          <p:nvSpPr>
            <p:cNvPr id="31" name="Text Box 23"/>
            <p:cNvSpPr txBox="1">
              <a:spLocks noChangeArrowheads="1"/>
            </p:cNvSpPr>
            <p:nvPr/>
          </p:nvSpPr>
          <p:spPr bwMode="auto">
            <a:xfrm>
              <a:off x="3142" y="761"/>
              <a:ext cx="192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kumimoji="1" lang="zh-CN" altLang="en-US" sz="2600" dirty="0">
                  <a:solidFill>
                    <a:srgbClr val="660066"/>
                  </a:solidFill>
                  <a:ea typeface="微软雅黑" panose="020B0503020204020204" pitchFamily="34" charset="-122"/>
                </a:rPr>
                <a:t>金属</a:t>
              </a:r>
              <a:r>
                <a:rPr kumimoji="1" lang="en-US" altLang="zh-CN" sz="2600" dirty="0">
                  <a:solidFill>
                    <a:srgbClr val="660066"/>
                  </a:solidFill>
                  <a:ea typeface="微软雅黑" panose="020B0503020204020204" pitchFamily="34" charset="-122"/>
                </a:rPr>
                <a:t>-(p)-N</a:t>
              </a:r>
              <a:r>
                <a:rPr kumimoji="1" lang="zh-CN" altLang="en-US" sz="2600" dirty="0">
                  <a:solidFill>
                    <a:srgbClr val="660066"/>
                  </a:solidFill>
                  <a:ea typeface="微软雅黑" panose="020B0503020204020204" pitchFamily="34" charset="-122"/>
                </a:rPr>
                <a:t>型半导体</a:t>
              </a:r>
            </a:p>
          </p:txBody>
        </p:sp>
        <p:sp>
          <p:nvSpPr>
            <p:cNvPr id="32" name="AutoShape 24"/>
            <p:cNvSpPr>
              <a:spLocks noChangeArrowheads="1"/>
            </p:cNvSpPr>
            <p:nvPr/>
          </p:nvSpPr>
          <p:spPr bwMode="auto">
            <a:xfrm>
              <a:off x="2880" y="857"/>
              <a:ext cx="273" cy="181"/>
            </a:xfrm>
            <a:prstGeom prst="rightArrow">
              <a:avLst>
                <a:gd name="adj1" fmla="val 50000"/>
                <a:gd name="adj2" fmla="val 3770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grpSp>
      <p:sp>
        <p:nvSpPr>
          <p:cNvPr id="33" name="Rectangle 2"/>
          <p:cNvSpPr txBox="1">
            <a:spLocks noRot="1" noChangeArrowheads="1"/>
          </p:cNvSpPr>
          <p:nvPr/>
        </p:nvSpPr>
        <p:spPr bwMode="auto">
          <a:xfrm>
            <a:off x="2451501" y="222250"/>
            <a:ext cx="6707187"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eaLnBrk="1" hangingPunct="1">
              <a:defRPr/>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肖特基势垒-肖特基结</a:t>
            </a:r>
          </a:p>
        </p:txBody>
      </p:sp>
      <p:sp>
        <p:nvSpPr>
          <p:cNvPr id="34" name="Rectangle 37"/>
          <p:cNvSpPr>
            <a:spLocks noChangeArrowheads="1"/>
          </p:cNvSpPr>
          <p:nvPr/>
        </p:nvSpPr>
        <p:spPr bwMode="auto">
          <a:xfrm flipV="1">
            <a:off x="106363" y="9591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grpSp>
        <p:nvGrpSpPr>
          <p:cNvPr id="27" name="组合 26"/>
          <p:cNvGrpSpPr/>
          <p:nvPr/>
        </p:nvGrpSpPr>
        <p:grpSpPr>
          <a:xfrm>
            <a:off x="1475656" y="1801380"/>
            <a:ext cx="5734205" cy="1464419"/>
            <a:chOff x="1475656" y="1801380"/>
            <a:chExt cx="5734205" cy="1464419"/>
          </a:xfrm>
        </p:grpSpPr>
        <p:sp>
          <p:nvSpPr>
            <p:cNvPr id="35" name="Rectangle 3"/>
            <p:cNvSpPr>
              <a:spLocks noChangeArrowheads="1"/>
            </p:cNvSpPr>
            <p:nvPr/>
          </p:nvSpPr>
          <p:spPr bwMode="auto">
            <a:xfrm>
              <a:off x="4727011" y="1809430"/>
              <a:ext cx="2482850" cy="552331"/>
            </a:xfrm>
            <a:prstGeom prst="rect">
              <a:avLst/>
            </a:prstGeom>
            <a:solidFill>
              <a:srgbClr val="FFFF99"/>
            </a:solidFill>
            <a:ln w="9525">
              <a:solidFill>
                <a:srgbClr val="66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36" name="Line 9"/>
            <p:cNvSpPr>
              <a:spLocks noChangeShapeType="1"/>
            </p:cNvSpPr>
            <p:nvPr/>
          </p:nvSpPr>
          <p:spPr bwMode="auto">
            <a:xfrm>
              <a:off x="5769998" y="2361762"/>
              <a:ext cx="652727" cy="904037"/>
            </a:xfrm>
            <a:prstGeom prst="line">
              <a:avLst/>
            </a:prstGeom>
            <a:noFill/>
            <a:ln w="9525">
              <a:solidFill>
                <a:srgbClr val="66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graphicFrame>
          <p:nvGraphicFramePr>
            <p:cNvPr id="37" name="Object 8"/>
            <p:cNvGraphicFramePr>
              <a:graphicFrameLocks noChangeAspect="1"/>
            </p:cNvGraphicFramePr>
            <p:nvPr>
              <p:extLst>
                <p:ext uri="{D42A27DB-BD31-4B8C-83A1-F6EECF244321}">
                  <p14:modId xmlns:p14="http://schemas.microsoft.com/office/powerpoint/2010/main" val="494013743"/>
                </p:ext>
              </p:extLst>
            </p:nvPr>
          </p:nvGraphicFramePr>
          <p:xfrm>
            <a:off x="4901755" y="1801380"/>
            <a:ext cx="2065679" cy="595193"/>
          </p:xfrm>
          <a:graphic>
            <a:graphicData uri="http://schemas.openxmlformats.org/presentationml/2006/ole">
              <mc:AlternateContent xmlns:mc="http://schemas.openxmlformats.org/markup-compatibility/2006">
                <mc:Choice xmlns:v="urn:schemas-microsoft-com:vml" Requires="v">
                  <p:oleObj spid="_x0000_s37925" name="Equation" r:id="rId14" imgW="876240" imgH="253800" progId="Equation.DSMT4">
                    <p:embed/>
                  </p:oleObj>
                </mc:Choice>
                <mc:Fallback>
                  <p:oleObj name="Equation" r:id="rId14" imgW="876240" imgH="253800" progId="Equation.DSMT4">
                    <p:embed/>
                    <p:pic>
                      <p:nvPicPr>
                        <p:cNvPr id="47" name="Object 8"/>
                        <p:cNvPicPr>
                          <a:picLocks noChangeAspect="1" noChangeArrowheads="1"/>
                        </p:cNvPicPr>
                        <p:nvPr/>
                      </p:nvPicPr>
                      <p:blipFill>
                        <a:blip r:embed="rId15"/>
                        <a:srcRect/>
                        <a:stretch>
                          <a:fillRect/>
                        </a:stretch>
                      </p:blipFill>
                      <p:spPr bwMode="auto">
                        <a:xfrm>
                          <a:off x="4901755" y="1801380"/>
                          <a:ext cx="2065679" cy="595193"/>
                        </a:xfrm>
                        <a:prstGeom prst="rect">
                          <a:avLst/>
                        </a:prstGeom>
                        <a:noFill/>
                        <a:ln>
                          <a:noFill/>
                        </a:ln>
                      </p:spPr>
                    </p:pic>
                  </p:oleObj>
                </mc:Fallback>
              </mc:AlternateContent>
            </a:graphicData>
          </a:graphic>
        </p:graphicFrame>
        <p:sp>
          <p:nvSpPr>
            <p:cNvPr id="38" name="Line 9"/>
            <p:cNvSpPr>
              <a:spLocks noChangeShapeType="1"/>
            </p:cNvSpPr>
            <p:nvPr/>
          </p:nvSpPr>
          <p:spPr bwMode="auto">
            <a:xfrm flipH="1">
              <a:off x="1475656" y="2079669"/>
              <a:ext cx="3251355" cy="548883"/>
            </a:xfrm>
            <a:prstGeom prst="line">
              <a:avLst/>
            </a:prstGeom>
            <a:noFill/>
            <a:ln w="9525">
              <a:solidFill>
                <a:srgbClr val="66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39" name="Line 9"/>
            <p:cNvSpPr>
              <a:spLocks noChangeShapeType="1"/>
            </p:cNvSpPr>
            <p:nvPr/>
          </p:nvSpPr>
          <p:spPr bwMode="auto">
            <a:xfrm flipH="1">
              <a:off x="3203847" y="2278923"/>
              <a:ext cx="1523164" cy="424189"/>
            </a:xfrm>
            <a:prstGeom prst="line">
              <a:avLst/>
            </a:prstGeom>
            <a:noFill/>
            <a:ln w="9525">
              <a:solidFill>
                <a:srgbClr val="66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8"/>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bwMode="auto">
          <a:xfrm>
            <a:off x="0" y="2347913"/>
            <a:ext cx="5545138" cy="40338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47" name="Rectangle 3"/>
          <p:cNvSpPr>
            <a:spLocks noChangeArrowheads="1"/>
          </p:cNvSpPr>
          <p:nvPr/>
        </p:nvSpPr>
        <p:spPr bwMode="auto">
          <a:xfrm>
            <a:off x="144463" y="1940043"/>
            <a:ext cx="2482850" cy="552331"/>
          </a:xfrm>
          <a:prstGeom prst="rect">
            <a:avLst/>
          </a:prstGeom>
          <a:solidFill>
            <a:srgbClr val="FFFF99"/>
          </a:solidFill>
          <a:ln w="9525">
            <a:solidFill>
              <a:srgbClr val="66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89095"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236553" name="Line 9"/>
          <p:cNvSpPr>
            <a:spLocks noChangeShapeType="1"/>
          </p:cNvSpPr>
          <p:nvPr/>
        </p:nvSpPr>
        <p:spPr bwMode="auto">
          <a:xfrm>
            <a:off x="1187450" y="2492375"/>
            <a:ext cx="720725" cy="576263"/>
          </a:xfrm>
          <a:prstGeom prst="line">
            <a:avLst/>
          </a:prstGeom>
          <a:noFill/>
          <a:ln w="9525">
            <a:solidFill>
              <a:srgbClr val="66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grpSp>
        <p:nvGrpSpPr>
          <p:cNvPr id="236554" name="Group 10"/>
          <p:cNvGrpSpPr/>
          <p:nvPr/>
        </p:nvGrpSpPr>
        <p:grpSpPr bwMode="auto">
          <a:xfrm>
            <a:off x="2700338" y="1697038"/>
            <a:ext cx="4833938" cy="461962"/>
            <a:chOff x="1701" y="1069"/>
            <a:chExt cx="3045" cy="291"/>
          </a:xfrm>
        </p:grpSpPr>
        <p:sp>
          <p:nvSpPr>
            <p:cNvPr id="89124" name="Rectangle 11"/>
            <p:cNvSpPr>
              <a:spLocks noChangeArrowheads="1"/>
            </p:cNvSpPr>
            <p:nvPr/>
          </p:nvSpPr>
          <p:spPr bwMode="auto">
            <a:xfrm>
              <a:off x="2109" y="1069"/>
              <a:ext cx="263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chemeClr val="tx1"/>
                  </a:solidFill>
                  <a:ea typeface="微软雅黑" panose="020B0503020204020204" pitchFamily="34" charset="-122"/>
                </a:rPr>
                <a:t>阻止金属电子向半导体运动    </a:t>
              </a:r>
            </a:p>
          </p:txBody>
        </p:sp>
        <p:sp>
          <p:nvSpPr>
            <p:cNvPr id="89125" name="AutoShape 12"/>
            <p:cNvSpPr>
              <a:spLocks noChangeArrowheads="1"/>
            </p:cNvSpPr>
            <p:nvPr/>
          </p:nvSpPr>
          <p:spPr bwMode="auto">
            <a:xfrm>
              <a:off x="1701" y="1117"/>
              <a:ext cx="408" cy="227"/>
            </a:xfrm>
            <a:prstGeom prst="rightArrow">
              <a:avLst>
                <a:gd name="adj1" fmla="val 50000"/>
                <a:gd name="adj2" fmla="val 44934"/>
              </a:avLst>
            </a:prstGeom>
            <a:solidFill>
              <a:schemeClr val="accent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grpSp>
      <p:grpSp>
        <p:nvGrpSpPr>
          <p:cNvPr id="236557" name="Group 13"/>
          <p:cNvGrpSpPr/>
          <p:nvPr/>
        </p:nvGrpSpPr>
        <p:grpSpPr bwMode="auto">
          <a:xfrm>
            <a:off x="4500562" y="2982915"/>
            <a:ext cx="4400549" cy="1050926"/>
            <a:chOff x="2835" y="1879"/>
            <a:chExt cx="2772" cy="662"/>
          </a:xfrm>
        </p:grpSpPr>
        <p:grpSp>
          <p:nvGrpSpPr>
            <p:cNvPr id="89119" name="Group 14"/>
            <p:cNvGrpSpPr/>
            <p:nvPr/>
          </p:nvGrpSpPr>
          <p:grpSpPr bwMode="auto">
            <a:xfrm>
              <a:off x="3792" y="1879"/>
              <a:ext cx="1815" cy="662"/>
              <a:chOff x="3792" y="1879"/>
              <a:chExt cx="1815" cy="662"/>
            </a:xfrm>
          </p:grpSpPr>
          <p:sp>
            <p:nvSpPr>
              <p:cNvPr id="89121" name="Rectangle 15"/>
              <p:cNvSpPr>
                <a:spLocks noChangeArrowheads="1"/>
              </p:cNvSpPr>
              <p:nvPr/>
            </p:nvSpPr>
            <p:spPr bwMode="auto">
              <a:xfrm>
                <a:off x="3792" y="1879"/>
                <a:ext cx="1815" cy="662"/>
              </a:xfrm>
              <a:prstGeom prst="rect">
                <a:avLst/>
              </a:prstGeom>
              <a:gradFill rotWithShape="1">
                <a:gsLst>
                  <a:gs pos="0">
                    <a:srgbClr val="66FFFF"/>
                  </a:gs>
                  <a:gs pos="50000">
                    <a:srgbClr val="F9FFFF"/>
                  </a:gs>
                  <a:gs pos="100000">
                    <a:srgbClr val="66FFFF"/>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89122" name="Text Box 16"/>
              <p:cNvSpPr txBox="1">
                <a:spLocks noChangeArrowheads="1"/>
              </p:cNvSpPr>
              <p:nvPr/>
            </p:nvSpPr>
            <p:spPr bwMode="auto">
              <a:xfrm>
                <a:off x="3792" y="1879"/>
                <a:ext cx="10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chemeClr val="tx1"/>
                    </a:solidFill>
                    <a:ea typeface="微软雅黑" panose="020B0503020204020204" pitchFamily="34" charset="-122"/>
                  </a:rPr>
                  <a:t>内建电势差</a:t>
                </a:r>
              </a:p>
            </p:txBody>
          </p:sp>
          <p:graphicFrame>
            <p:nvGraphicFramePr>
              <p:cNvPr id="89123" name="Object 6"/>
              <p:cNvGraphicFramePr>
                <a:graphicFrameLocks noChangeAspect="1"/>
              </p:cNvGraphicFramePr>
              <p:nvPr>
                <p:extLst>
                  <p:ext uri="{D42A27DB-BD31-4B8C-83A1-F6EECF244321}">
                    <p14:modId xmlns:p14="http://schemas.microsoft.com/office/powerpoint/2010/main" val="4228068665"/>
                  </p:ext>
                </p:extLst>
              </p:nvPr>
            </p:nvGraphicFramePr>
            <p:xfrm>
              <a:off x="4118" y="2187"/>
              <a:ext cx="1354" cy="339"/>
            </p:xfrm>
            <a:graphic>
              <a:graphicData uri="http://schemas.openxmlformats.org/presentationml/2006/ole">
                <mc:AlternateContent xmlns:mc="http://schemas.openxmlformats.org/markup-compatibility/2006">
                  <mc:Choice xmlns:v="urn:schemas-microsoft-com:vml" Requires="v">
                    <p:oleObj spid="_x0000_s38984" name="公式" r:id="rId5" imgW="914400" imgH="228600" progId="Equation.3">
                      <p:embed/>
                    </p:oleObj>
                  </mc:Choice>
                  <mc:Fallback>
                    <p:oleObj name="公式" r:id="rId5" imgW="9144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8" y="2187"/>
                            <a:ext cx="1354" cy="339"/>
                          </a:xfrm>
                          <a:prstGeom prst="rect">
                            <a:avLst/>
                          </a:prstGeom>
                          <a:noFill/>
                          <a:ln>
                            <a:noFill/>
                          </a:ln>
                          <a:effectLst/>
                        </p:spPr>
                      </p:pic>
                    </p:oleObj>
                  </mc:Fallback>
                </mc:AlternateContent>
              </a:graphicData>
            </a:graphic>
          </p:graphicFrame>
        </p:grpSp>
        <p:sp>
          <p:nvSpPr>
            <p:cNvPr id="89120" name="Line 18"/>
            <p:cNvSpPr>
              <a:spLocks noChangeShapeType="1"/>
            </p:cNvSpPr>
            <p:nvPr/>
          </p:nvSpPr>
          <p:spPr bwMode="auto">
            <a:xfrm flipH="1" flipV="1">
              <a:off x="2835" y="1888"/>
              <a:ext cx="952"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grpSp>
      <p:grpSp>
        <p:nvGrpSpPr>
          <p:cNvPr id="236563" name="Group 19"/>
          <p:cNvGrpSpPr/>
          <p:nvPr/>
        </p:nvGrpSpPr>
        <p:grpSpPr bwMode="auto">
          <a:xfrm>
            <a:off x="4655921" y="4145844"/>
            <a:ext cx="4186238" cy="1544638"/>
            <a:chOff x="2904" y="2912"/>
            <a:chExt cx="2637" cy="973"/>
          </a:xfrm>
        </p:grpSpPr>
        <p:sp>
          <p:nvSpPr>
            <p:cNvPr id="89117" name="Rectangle 20"/>
            <p:cNvSpPr>
              <a:spLocks noChangeArrowheads="1"/>
            </p:cNvSpPr>
            <p:nvPr/>
          </p:nvSpPr>
          <p:spPr bwMode="auto">
            <a:xfrm>
              <a:off x="2904" y="3323"/>
              <a:ext cx="2637" cy="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800" b="1">
                  <a:solidFill>
                    <a:schemeClr val="tx2"/>
                  </a:solidFill>
                  <a:latin typeface="Times New Roman" panose="02020603050405020304" pitchFamily="18" charset="0"/>
                  <a:ea typeface="楷体_GB2312" charset="-122"/>
                </a:defRPr>
              </a:lvl1pPr>
              <a:lvl2pPr>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lvl="1" eaLnBrk="1" hangingPunct="1"/>
              <a:r>
                <a:rPr lang="en-US" altLang="zh-CN" dirty="0">
                  <a:ea typeface="微软雅黑" panose="020B0503020204020204" pitchFamily="34" charset="-122"/>
                </a:rPr>
                <a:t>                 </a:t>
              </a:r>
              <a:r>
                <a:rPr lang="zh-CN" altLang="en-US" sz="2400" dirty="0">
                  <a:solidFill>
                    <a:schemeClr val="tx1"/>
                  </a:solidFill>
                  <a:ea typeface="微软雅黑" panose="020B0503020204020204" pitchFamily="34" charset="-122"/>
                </a:rPr>
                <a:t>半导体一侧</a:t>
              </a:r>
            </a:p>
            <a:p>
              <a:pPr lvl="1" eaLnBrk="1" hangingPunct="1"/>
              <a:r>
                <a:rPr lang="zh-CN" altLang="en-US" sz="2400" dirty="0">
                  <a:solidFill>
                    <a:schemeClr val="tx1"/>
                  </a:solidFill>
                  <a:ea typeface="微软雅黑" panose="020B0503020204020204" pitchFamily="34" charset="-122"/>
                </a:rPr>
                <a:t>阻止导带电子向金属运动  </a:t>
              </a:r>
            </a:p>
          </p:txBody>
        </p:sp>
        <p:sp>
          <p:nvSpPr>
            <p:cNvPr id="89118" name="AutoShape 21"/>
            <p:cNvSpPr>
              <a:spLocks noChangeArrowheads="1"/>
            </p:cNvSpPr>
            <p:nvPr/>
          </p:nvSpPr>
          <p:spPr bwMode="auto">
            <a:xfrm>
              <a:off x="4469" y="2912"/>
              <a:ext cx="227" cy="408"/>
            </a:xfrm>
            <a:prstGeom prst="downArrow">
              <a:avLst>
                <a:gd name="adj1" fmla="val 50000"/>
                <a:gd name="adj2" fmla="val 44934"/>
              </a:avLst>
            </a:prstGeom>
            <a:solidFill>
              <a:schemeClr val="accent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grpSp>
      <p:grpSp>
        <p:nvGrpSpPr>
          <p:cNvPr id="89102" name="Group 23"/>
          <p:cNvGrpSpPr/>
          <p:nvPr/>
        </p:nvGrpSpPr>
        <p:grpSpPr bwMode="auto">
          <a:xfrm>
            <a:off x="2517775" y="2997200"/>
            <a:ext cx="373063" cy="488950"/>
            <a:chOff x="3731" y="2115"/>
            <a:chExt cx="235" cy="308"/>
          </a:xfrm>
        </p:grpSpPr>
        <p:sp>
          <p:nvSpPr>
            <p:cNvPr id="89115" name="Oval 24"/>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89116" name="Text Box 25"/>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89103" name="Group 26"/>
          <p:cNvGrpSpPr/>
          <p:nvPr/>
        </p:nvGrpSpPr>
        <p:grpSpPr bwMode="auto">
          <a:xfrm>
            <a:off x="2517775" y="3265488"/>
            <a:ext cx="373063" cy="488950"/>
            <a:chOff x="3731" y="2115"/>
            <a:chExt cx="235" cy="308"/>
          </a:xfrm>
        </p:grpSpPr>
        <p:sp>
          <p:nvSpPr>
            <p:cNvPr id="89113" name="Oval 27"/>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89114" name="Text Box 28"/>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89104" name="Group 29"/>
          <p:cNvGrpSpPr/>
          <p:nvPr/>
        </p:nvGrpSpPr>
        <p:grpSpPr bwMode="auto">
          <a:xfrm>
            <a:off x="2517775" y="3552825"/>
            <a:ext cx="373063" cy="488950"/>
            <a:chOff x="3731" y="2115"/>
            <a:chExt cx="235" cy="308"/>
          </a:xfrm>
        </p:grpSpPr>
        <p:sp>
          <p:nvSpPr>
            <p:cNvPr id="89111" name="Oval 30"/>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89112" name="Text Box 31"/>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89105" name="Group 32"/>
          <p:cNvGrpSpPr/>
          <p:nvPr/>
        </p:nvGrpSpPr>
        <p:grpSpPr bwMode="auto">
          <a:xfrm>
            <a:off x="2517775" y="3805238"/>
            <a:ext cx="373063" cy="488950"/>
            <a:chOff x="3731" y="2115"/>
            <a:chExt cx="235" cy="308"/>
          </a:xfrm>
        </p:grpSpPr>
        <p:sp>
          <p:nvSpPr>
            <p:cNvPr id="89109" name="Oval 33"/>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89110" name="Text Box 34"/>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62</a:t>
            </a:fld>
            <a:endParaRPr lang="zh-CN" altLang="en-US"/>
          </a:p>
        </p:txBody>
      </p:sp>
      <p:sp>
        <p:nvSpPr>
          <p:cNvPr id="40" name="Text Box 6"/>
          <p:cNvSpPr txBox="1">
            <a:spLocks noChangeArrowheads="1"/>
          </p:cNvSpPr>
          <p:nvPr/>
        </p:nvSpPr>
        <p:spPr bwMode="auto">
          <a:xfrm>
            <a:off x="1763688" y="1130101"/>
            <a:ext cx="253627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kumimoji="1" lang="zh-CN" altLang="en-US" sz="2600" dirty="0">
                <a:solidFill>
                  <a:srgbClr val="CC0000"/>
                </a:solidFill>
                <a:ea typeface="微软雅黑" panose="020B0503020204020204" pitchFamily="34" charset="-122"/>
              </a:rPr>
              <a:t>金属</a:t>
            </a:r>
            <a:r>
              <a:rPr kumimoji="1" lang="en-US" altLang="zh-CN" sz="2600" dirty="0">
                <a:solidFill>
                  <a:srgbClr val="CC0000"/>
                </a:solidFill>
                <a:ea typeface="微软雅黑" panose="020B0503020204020204" pitchFamily="34" charset="-122"/>
              </a:rPr>
              <a:t>-N</a:t>
            </a:r>
            <a:r>
              <a:rPr kumimoji="1" lang="zh-CN" altLang="en-US" sz="2600" dirty="0">
                <a:solidFill>
                  <a:srgbClr val="CC0000"/>
                </a:solidFill>
                <a:ea typeface="微软雅黑" panose="020B0503020204020204" pitchFamily="34" charset="-122"/>
              </a:rPr>
              <a:t>型半导体</a:t>
            </a:r>
          </a:p>
        </p:txBody>
      </p:sp>
      <p:grpSp>
        <p:nvGrpSpPr>
          <p:cNvPr id="41" name="Group 22"/>
          <p:cNvGrpSpPr/>
          <p:nvPr/>
        </p:nvGrpSpPr>
        <p:grpSpPr bwMode="auto">
          <a:xfrm>
            <a:off x="4270774" y="1091685"/>
            <a:ext cx="3470275" cy="492125"/>
            <a:chOff x="2880" y="761"/>
            <a:chExt cx="2186" cy="310"/>
          </a:xfrm>
        </p:grpSpPr>
        <p:sp>
          <p:nvSpPr>
            <p:cNvPr id="42" name="Text Box 23"/>
            <p:cNvSpPr txBox="1">
              <a:spLocks noChangeArrowheads="1"/>
            </p:cNvSpPr>
            <p:nvPr/>
          </p:nvSpPr>
          <p:spPr bwMode="auto">
            <a:xfrm>
              <a:off x="3142" y="761"/>
              <a:ext cx="192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kumimoji="1" lang="zh-CN" altLang="en-US" sz="2600" dirty="0">
                  <a:solidFill>
                    <a:srgbClr val="660066"/>
                  </a:solidFill>
                  <a:ea typeface="微软雅黑" panose="020B0503020204020204" pitchFamily="34" charset="-122"/>
                </a:rPr>
                <a:t>金属</a:t>
              </a:r>
              <a:r>
                <a:rPr kumimoji="1" lang="en-US" altLang="zh-CN" sz="2600" dirty="0">
                  <a:solidFill>
                    <a:srgbClr val="660066"/>
                  </a:solidFill>
                  <a:ea typeface="微软雅黑" panose="020B0503020204020204" pitchFamily="34" charset="-122"/>
                </a:rPr>
                <a:t>-(p)-N</a:t>
              </a:r>
              <a:r>
                <a:rPr kumimoji="1" lang="zh-CN" altLang="en-US" sz="2600" dirty="0">
                  <a:solidFill>
                    <a:srgbClr val="660066"/>
                  </a:solidFill>
                  <a:ea typeface="微软雅黑" panose="020B0503020204020204" pitchFamily="34" charset="-122"/>
                </a:rPr>
                <a:t>型半导体</a:t>
              </a:r>
            </a:p>
          </p:txBody>
        </p:sp>
        <p:sp>
          <p:nvSpPr>
            <p:cNvPr id="43" name="AutoShape 24"/>
            <p:cNvSpPr>
              <a:spLocks noChangeArrowheads="1"/>
            </p:cNvSpPr>
            <p:nvPr/>
          </p:nvSpPr>
          <p:spPr bwMode="auto">
            <a:xfrm>
              <a:off x="2880" y="857"/>
              <a:ext cx="273" cy="181"/>
            </a:xfrm>
            <a:prstGeom prst="rightArrow">
              <a:avLst>
                <a:gd name="adj1" fmla="val 50000"/>
                <a:gd name="adj2" fmla="val 3770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grpSp>
      <p:sp>
        <p:nvSpPr>
          <p:cNvPr id="44" name="Rectangle 2"/>
          <p:cNvSpPr txBox="1">
            <a:spLocks noRot="1" noChangeArrowheads="1"/>
          </p:cNvSpPr>
          <p:nvPr/>
        </p:nvSpPr>
        <p:spPr bwMode="auto">
          <a:xfrm>
            <a:off x="2451501" y="222250"/>
            <a:ext cx="6707187"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eaLnBrk="1" hangingPunct="1">
              <a:defRPr/>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肖特基势垒-肖特基结</a:t>
            </a:r>
          </a:p>
        </p:txBody>
      </p:sp>
      <p:sp>
        <p:nvSpPr>
          <p:cNvPr id="45" name="Rectangle 37"/>
          <p:cNvSpPr>
            <a:spLocks noChangeArrowheads="1"/>
          </p:cNvSpPr>
          <p:nvPr/>
        </p:nvSpPr>
        <p:spPr bwMode="auto">
          <a:xfrm flipV="1">
            <a:off x="106363" y="9591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46" name="椭圆 45"/>
          <p:cNvSpPr/>
          <p:nvPr/>
        </p:nvSpPr>
        <p:spPr>
          <a:xfrm>
            <a:off x="2548136" y="6093296"/>
            <a:ext cx="511696" cy="445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7" name="Object 8"/>
          <p:cNvGraphicFramePr>
            <a:graphicFrameLocks noChangeAspect="1"/>
          </p:cNvGraphicFramePr>
          <p:nvPr>
            <p:extLst>
              <p:ext uri="{D42A27DB-BD31-4B8C-83A1-F6EECF244321}">
                <p14:modId xmlns:p14="http://schemas.microsoft.com/office/powerpoint/2010/main" val="855177888"/>
              </p:ext>
            </p:extLst>
          </p:nvPr>
        </p:nvGraphicFramePr>
        <p:xfrm>
          <a:off x="319207" y="1931993"/>
          <a:ext cx="2065679" cy="595193"/>
        </p:xfrm>
        <a:graphic>
          <a:graphicData uri="http://schemas.openxmlformats.org/presentationml/2006/ole">
            <mc:AlternateContent xmlns:mc="http://schemas.openxmlformats.org/markup-compatibility/2006">
              <mc:Choice xmlns:v="urn:schemas-microsoft-com:vml" Requires="v">
                <p:oleObj spid="_x0000_s38985" name="Equation" r:id="rId7" imgW="876240" imgH="253800" progId="Equation.DSMT4">
                  <p:embed/>
                </p:oleObj>
              </mc:Choice>
              <mc:Fallback>
                <p:oleObj name="Equation" r:id="rId7" imgW="876240" imgH="253800" progId="Equation.DSMT4">
                  <p:embed/>
                  <p:pic>
                    <p:nvPicPr>
                      <p:cNvPr id="236552" name="Object 8"/>
                      <p:cNvPicPr>
                        <a:picLocks noChangeAspect="1" noChangeArrowheads="1"/>
                      </p:cNvPicPr>
                      <p:nvPr/>
                    </p:nvPicPr>
                    <p:blipFill>
                      <a:blip r:embed="rId8"/>
                      <a:srcRect/>
                      <a:stretch>
                        <a:fillRect/>
                      </a:stretch>
                    </p:blipFill>
                    <p:spPr bwMode="auto">
                      <a:xfrm>
                        <a:off x="319207" y="1931993"/>
                        <a:ext cx="2065679" cy="595193"/>
                      </a:xfrm>
                      <a:prstGeom prst="rect">
                        <a:avLst/>
                      </a:prstGeom>
                      <a:noFill/>
                      <a:ln>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6547"/>
                                        </p:tgtEl>
                                        <p:attrNameLst>
                                          <p:attrName>style.visibility</p:attrName>
                                        </p:attrNameLst>
                                      </p:cBhvr>
                                      <p:to>
                                        <p:strVal val="visible"/>
                                      </p:to>
                                    </p:set>
                                    <p:animEffect transition="in" filter="dissolve">
                                      <p:cBhvr>
                                        <p:cTn id="7" dur="500"/>
                                        <p:tgtEl>
                                          <p:spTgt spid="23654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36554"/>
                                        </p:tgtEl>
                                        <p:attrNameLst>
                                          <p:attrName>style.visibility</p:attrName>
                                        </p:attrNameLst>
                                      </p:cBhvr>
                                      <p:to>
                                        <p:strVal val="visible"/>
                                      </p:to>
                                    </p:set>
                                    <p:animEffect transition="in" filter="slide(fromLeft)">
                                      <p:cBhvr>
                                        <p:cTn id="12" dur="500"/>
                                        <p:tgtEl>
                                          <p:spTgt spid="23655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36553"/>
                                        </p:tgtEl>
                                        <p:attrNameLst>
                                          <p:attrName>style.visibility</p:attrName>
                                        </p:attrNameLst>
                                      </p:cBhvr>
                                      <p:to>
                                        <p:strVal val="visible"/>
                                      </p:to>
                                    </p:set>
                                    <p:animEffect transition="in" filter="dissolve">
                                      <p:cBhvr>
                                        <p:cTn id="15" dur="500"/>
                                        <p:tgtEl>
                                          <p:spTgt spid="23655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36557"/>
                                        </p:tgtEl>
                                        <p:attrNameLst>
                                          <p:attrName>style.visibility</p:attrName>
                                        </p:attrNameLst>
                                      </p:cBhvr>
                                      <p:to>
                                        <p:strVal val="visible"/>
                                      </p:to>
                                    </p:set>
                                    <p:animEffect transition="in" filter="dissolve">
                                      <p:cBhvr>
                                        <p:cTn id="20" dur="500"/>
                                        <p:tgtEl>
                                          <p:spTgt spid="236557"/>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nodeType="clickEffect">
                                  <p:stCondLst>
                                    <p:cond delay="0"/>
                                  </p:stCondLst>
                                  <p:childTnLst>
                                    <p:set>
                                      <p:cBhvr>
                                        <p:cTn id="24" dur="1" fill="hold">
                                          <p:stCondLst>
                                            <p:cond delay="0"/>
                                          </p:stCondLst>
                                        </p:cTn>
                                        <p:tgtEl>
                                          <p:spTgt spid="236563"/>
                                        </p:tgtEl>
                                        <p:attrNameLst>
                                          <p:attrName>style.visibility</p:attrName>
                                        </p:attrNameLst>
                                      </p:cBhvr>
                                      <p:to>
                                        <p:strVal val="visible"/>
                                      </p:to>
                                    </p:set>
                                    <p:animEffect transition="in" filter="slide(fromTop)">
                                      <p:cBhvr>
                                        <p:cTn id="25" dur="500"/>
                                        <p:tgtEl>
                                          <p:spTgt spid="236563"/>
                                        </p:tgtEl>
                                      </p:cBhvr>
                                    </p:animEffect>
                                  </p:childTnLst>
                                </p:cTn>
                              </p:par>
                              <p:par>
                                <p:cTn id="26" presetID="9" presetClass="entr" presetSubtype="0" fill="hold"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dissolve">
                                      <p:cBhvr>
                                        <p:cTn id="2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animBg="1"/>
      <p:bldP spid="23655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rrowheads="1"/>
          </p:cNvSpPr>
          <p:nvPr>
            <p:ph type="title" idx="4294967295"/>
          </p:nvPr>
        </p:nvSpPr>
        <p:spPr bwMode="auto">
          <a:xfrm>
            <a:off x="3430588" y="148432"/>
            <a:ext cx="3251200" cy="7699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defTabSz="914400" eaLnBrk="1" hangingPunct="1">
              <a:buClrTx/>
              <a:buSzTx/>
              <a:buFontTx/>
              <a:defRPr/>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偏压的影响</a:t>
            </a:r>
          </a:p>
        </p:txBody>
      </p:sp>
      <p:pic>
        <p:nvPicPr>
          <p:cNvPr id="90116" name="Picture 3"/>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4687100" y="2584723"/>
            <a:ext cx="4356100" cy="3562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7" name="Text Box 5"/>
          <p:cNvSpPr txBox="1">
            <a:spLocks noChangeArrowheads="1"/>
          </p:cNvSpPr>
          <p:nvPr/>
        </p:nvSpPr>
        <p:spPr bwMode="auto">
          <a:xfrm>
            <a:off x="4644008" y="987082"/>
            <a:ext cx="4419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rgbClr val="000000"/>
                </a:solidFill>
                <a:latin typeface="Arial" panose="020B0604020202020204" pitchFamily="34" charset="0"/>
                <a:ea typeface="微软雅黑" panose="020B0503020204020204" pitchFamily="34" charset="-122"/>
              </a:rPr>
              <a:t>半导体到金属的势垒高度增加，</a:t>
            </a:r>
            <a:r>
              <a:rPr lang="zh-CN" altLang="en-US" sz="2400" i="1" dirty="0">
                <a:solidFill>
                  <a:srgbClr val="000000"/>
                </a:solidFill>
                <a:latin typeface="Arial" panose="020B0604020202020204" pitchFamily="34" charset="0"/>
                <a:ea typeface="微软雅黑" panose="020B0503020204020204" pitchFamily="34" charset="-122"/>
                <a:sym typeface="Symbol" panose="05050102010706020507" pitchFamily="18" charset="2"/>
              </a:rPr>
              <a:t></a:t>
            </a:r>
            <a:r>
              <a:rPr lang="en-US" altLang="zh-CN" sz="2400" i="1" baseline="-25000" dirty="0">
                <a:solidFill>
                  <a:srgbClr val="000000"/>
                </a:solidFill>
                <a:ea typeface="微软雅黑" panose="020B0503020204020204" pitchFamily="34" charset="-122"/>
                <a:sym typeface="Symbol" panose="05050102010706020507" pitchFamily="18" charset="2"/>
              </a:rPr>
              <a:t>B0</a:t>
            </a:r>
            <a:r>
              <a:rPr lang="zh-CN" altLang="en-US" sz="2400" dirty="0">
                <a:solidFill>
                  <a:srgbClr val="000000"/>
                </a:solidFill>
                <a:latin typeface="Arial" panose="020B0604020202020204" pitchFamily="34" charset="0"/>
                <a:ea typeface="微软雅黑" panose="020B0503020204020204" pitchFamily="34" charset="-122"/>
                <a:sym typeface="Symbol" panose="05050102010706020507" pitchFamily="18" charset="2"/>
              </a:rPr>
              <a:t>不变，电子可以从金属流向半导体</a:t>
            </a:r>
          </a:p>
        </p:txBody>
      </p:sp>
      <p:sp>
        <p:nvSpPr>
          <p:cNvPr id="90118" name="Text Box 6"/>
          <p:cNvSpPr txBox="1">
            <a:spLocks noChangeArrowheads="1"/>
          </p:cNvSpPr>
          <p:nvPr/>
        </p:nvSpPr>
        <p:spPr bwMode="auto">
          <a:xfrm>
            <a:off x="8316913" y="2132285"/>
            <a:ext cx="5746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5400">
                <a:solidFill>
                  <a:srgbClr val="CC0000"/>
                </a:solidFill>
                <a:ea typeface="微软雅黑" panose="020B0503020204020204" pitchFamily="34" charset="-122"/>
              </a:rPr>
              <a:t>+</a:t>
            </a:r>
          </a:p>
        </p:txBody>
      </p:sp>
      <p:sp>
        <p:nvSpPr>
          <p:cNvPr id="90119" name="Text Box 7"/>
          <p:cNvSpPr txBox="1">
            <a:spLocks noChangeArrowheads="1"/>
          </p:cNvSpPr>
          <p:nvPr/>
        </p:nvSpPr>
        <p:spPr bwMode="auto">
          <a:xfrm>
            <a:off x="4849813" y="2060848"/>
            <a:ext cx="412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5400">
                <a:solidFill>
                  <a:srgbClr val="CC0000"/>
                </a:solidFill>
                <a:ea typeface="微软雅黑" panose="020B0503020204020204" pitchFamily="34" charset="-122"/>
              </a:rPr>
              <a:t>-</a:t>
            </a:r>
          </a:p>
        </p:txBody>
      </p:sp>
      <p:pic>
        <p:nvPicPr>
          <p:cNvPr id="9012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2584723"/>
            <a:ext cx="4284663" cy="311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1" name="Text Box 9"/>
          <p:cNvSpPr txBox="1">
            <a:spLocks noChangeArrowheads="1"/>
          </p:cNvSpPr>
          <p:nvPr/>
        </p:nvSpPr>
        <p:spPr bwMode="auto">
          <a:xfrm>
            <a:off x="306387" y="1094804"/>
            <a:ext cx="253627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kumimoji="1" lang="zh-CN" altLang="en-US" sz="2600" dirty="0">
                <a:solidFill>
                  <a:srgbClr val="CC0000"/>
                </a:solidFill>
                <a:ea typeface="微软雅黑" panose="020B0503020204020204" pitchFamily="34" charset="-122"/>
              </a:rPr>
              <a:t>金属</a:t>
            </a:r>
            <a:r>
              <a:rPr kumimoji="1" lang="en-US" altLang="zh-CN" sz="2600" dirty="0">
                <a:solidFill>
                  <a:srgbClr val="CC0000"/>
                </a:solidFill>
                <a:ea typeface="微软雅黑" panose="020B0503020204020204" pitchFamily="34" charset="-122"/>
              </a:rPr>
              <a:t>-N</a:t>
            </a:r>
            <a:r>
              <a:rPr kumimoji="1" lang="zh-CN" altLang="en-US" sz="2600" dirty="0">
                <a:solidFill>
                  <a:srgbClr val="CC0000"/>
                </a:solidFill>
                <a:ea typeface="微软雅黑" panose="020B0503020204020204" pitchFamily="34" charset="-122"/>
              </a:rPr>
              <a:t>型半导体</a:t>
            </a:r>
          </a:p>
        </p:txBody>
      </p:sp>
      <p:grpSp>
        <p:nvGrpSpPr>
          <p:cNvPr id="90122" name="Group 10"/>
          <p:cNvGrpSpPr/>
          <p:nvPr/>
        </p:nvGrpSpPr>
        <p:grpSpPr bwMode="auto">
          <a:xfrm>
            <a:off x="2012950" y="3016523"/>
            <a:ext cx="373063" cy="488950"/>
            <a:chOff x="3731" y="2115"/>
            <a:chExt cx="235" cy="308"/>
          </a:xfrm>
        </p:grpSpPr>
        <p:sp>
          <p:nvSpPr>
            <p:cNvPr id="90144" name="Oval 11"/>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90145" name="Text Box 12"/>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90123" name="Group 13"/>
          <p:cNvGrpSpPr/>
          <p:nvPr/>
        </p:nvGrpSpPr>
        <p:grpSpPr bwMode="auto">
          <a:xfrm>
            <a:off x="2012950" y="3284810"/>
            <a:ext cx="373063" cy="488950"/>
            <a:chOff x="3731" y="2115"/>
            <a:chExt cx="235" cy="308"/>
          </a:xfrm>
        </p:grpSpPr>
        <p:sp>
          <p:nvSpPr>
            <p:cNvPr id="90142" name="Oval 14"/>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90143" name="Text Box 15"/>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90124" name="Group 16"/>
          <p:cNvGrpSpPr/>
          <p:nvPr/>
        </p:nvGrpSpPr>
        <p:grpSpPr bwMode="auto">
          <a:xfrm>
            <a:off x="2012950" y="3572148"/>
            <a:ext cx="373063" cy="488950"/>
            <a:chOff x="3731" y="2115"/>
            <a:chExt cx="235" cy="308"/>
          </a:xfrm>
        </p:grpSpPr>
        <p:sp>
          <p:nvSpPr>
            <p:cNvPr id="90140" name="Oval 17"/>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90141" name="Text Box 18"/>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90125" name="Group 19"/>
          <p:cNvGrpSpPr/>
          <p:nvPr/>
        </p:nvGrpSpPr>
        <p:grpSpPr bwMode="auto">
          <a:xfrm>
            <a:off x="2012950" y="3824560"/>
            <a:ext cx="373063" cy="488950"/>
            <a:chOff x="3731" y="2115"/>
            <a:chExt cx="235" cy="308"/>
          </a:xfrm>
        </p:grpSpPr>
        <p:sp>
          <p:nvSpPr>
            <p:cNvPr id="90138" name="Oval 20"/>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90139" name="Text Box 21"/>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90126" name="Group 22"/>
          <p:cNvGrpSpPr/>
          <p:nvPr/>
        </p:nvGrpSpPr>
        <p:grpSpPr bwMode="auto">
          <a:xfrm>
            <a:off x="5722938" y="3035573"/>
            <a:ext cx="373062" cy="488950"/>
            <a:chOff x="3731" y="2115"/>
            <a:chExt cx="235" cy="308"/>
          </a:xfrm>
        </p:grpSpPr>
        <p:sp>
          <p:nvSpPr>
            <p:cNvPr id="90136" name="Oval 23"/>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90137" name="Text Box 24"/>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90127" name="Group 25"/>
          <p:cNvGrpSpPr/>
          <p:nvPr/>
        </p:nvGrpSpPr>
        <p:grpSpPr bwMode="auto">
          <a:xfrm>
            <a:off x="5722938" y="3303860"/>
            <a:ext cx="373062" cy="488950"/>
            <a:chOff x="3731" y="2115"/>
            <a:chExt cx="235" cy="308"/>
          </a:xfrm>
        </p:grpSpPr>
        <p:sp>
          <p:nvSpPr>
            <p:cNvPr id="90134" name="Oval 26"/>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90135" name="Text Box 27"/>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90128" name="Group 28"/>
          <p:cNvGrpSpPr/>
          <p:nvPr/>
        </p:nvGrpSpPr>
        <p:grpSpPr bwMode="auto">
          <a:xfrm>
            <a:off x="5722938" y="3591198"/>
            <a:ext cx="373062" cy="488950"/>
            <a:chOff x="3731" y="2115"/>
            <a:chExt cx="235" cy="308"/>
          </a:xfrm>
        </p:grpSpPr>
        <p:sp>
          <p:nvSpPr>
            <p:cNvPr id="90132" name="Oval 29"/>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90133" name="Text Box 30"/>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90129" name="Group 31"/>
          <p:cNvGrpSpPr/>
          <p:nvPr/>
        </p:nvGrpSpPr>
        <p:grpSpPr bwMode="auto">
          <a:xfrm>
            <a:off x="899591" y="1556413"/>
            <a:ext cx="3470275" cy="492125"/>
            <a:chOff x="2880" y="761"/>
            <a:chExt cx="2186" cy="310"/>
          </a:xfrm>
        </p:grpSpPr>
        <p:sp>
          <p:nvSpPr>
            <p:cNvPr id="90130" name="Text Box 32"/>
            <p:cNvSpPr txBox="1">
              <a:spLocks noChangeArrowheads="1"/>
            </p:cNvSpPr>
            <p:nvPr/>
          </p:nvSpPr>
          <p:spPr bwMode="auto">
            <a:xfrm>
              <a:off x="3142" y="761"/>
              <a:ext cx="192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kumimoji="1" lang="zh-CN" altLang="en-US" sz="2600" dirty="0">
                  <a:solidFill>
                    <a:srgbClr val="660066"/>
                  </a:solidFill>
                  <a:ea typeface="微软雅黑" panose="020B0503020204020204" pitchFamily="34" charset="-122"/>
                </a:rPr>
                <a:t>金属</a:t>
              </a:r>
              <a:r>
                <a:rPr kumimoji="1" lang="en-US" altLang="zh-CN" sz="2600" dirty="0">
                  <a:solidFill>
                    <a:srgbClr val="660066"/>
                  </a:solidFill>
                  <a:ea typeface="微软雅黑" panose="020B0503020204020204" pitchFamily="34" charset="-122"/>
                </a:rPr>
                <a:t>-(p)-N</a:t>
              </a:r>
              <a:r>
                <a:rPr kumimoji="1" lang="zh-CN" altLang="en-US" sz="2600" dirty="0">
                  <a:solidFill>
                    <a:srgbClr val="660066"/>
                  </a:solidFill>
                  <a:ea typeface="微软雅黑" panose="020B0503020204020204" pitchFamily="34" charset="-122"/>
                </a:rPr>
                <a:t>型半导体</a:t>
              </a:r>
            </a:p>
          </p:txBody>
        </p:sp>
        <p:sp>
          <p:nvSpPr>
            <p:cNvPr id="90131" name="AutoShape 33"/>
            <p:cNvSpPr>
              <a:spLocks noChangeArrowheads="1"/>
            </p:cNvSpPr>
            <p:nvPr/>
          </p:nvSpPr>
          <p:spPr bwMode="auto">
            <a:xfrm>
              <a:off x="2880" y="857"/>
              <a:ext cx="273" cy="181"/>
            </a:xfrm>
            <a:prstGeom prst="rightArrow">
              <a:avLst>
                <a:gd name="adj1" fmla="val 50000"/>
                <a:gd name="adj2" fmla="val 37707"/>
              </a:avLst>
            </a:prstGeom>
            <a:solidFill>
              <a:schemeClr val="accent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sz="2600">
                <a:ea typeface="微软雅黑" panose="020B0503020204020204" pitchFamily="34" charset="-122"/>
              </a:endParaRPr>
            </a:p>
          </p:txBody>
        </p:sp>
      </p:gr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63</a:t>
            </a:fld>
            <a:endParaRPr lang="zh-CN" altLang="en-US" dirty="0"/>
          </a:p>
        </p:txBody>
      </p:sp>
      <p:sp>
        <p:nvSpPr>
          <p:cNvPr id="36" name="Rectangle 37"/>
          <p:cNvSpPr>
            <a:spLocks noChangeArrowheads="1"/>
          </p:cNvSpPr>
          <p:nvPr/>
        </p:nvSpPr>
        <p:spPr bwMode="auto">
          <a:xfrm flipV="1">
            <a:off x="106363" y="83671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7" name="椭圆 36"/>
          <p:cNvSpPr/>
          <p:nvPr/>
        </p:nvSpPr>
        <p:spPr>
          <a:xfrm>
            <a:off x="6681788" y="5910734"/>
            <a:ext cx="511696" cy="445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101850" y="5528977"/>
            <a:ext cx="511696" cy="445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Text Box 5"/>
          <p:cNvSpPr txBox="1">
            <a:spLocks noChangeArrowheads="1"/>
          </p:cNvSpPr>
          <p:nvPr/>
        </p:nvSpPr>
        <p:spPr bwMode="auto">
          <a:xfrm>
            <a:off x="4572000" y="981075"/>
            <a:ext cx="4321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zh-CN">
              <a:solidFill>
                <a:srgbClr val="000000"/>
              </a:solidFill>
              <a:latin typeface="Arial" panose="020B0604020202020204" pitchFamily="34" charset="0"/>
              <a:ea typeface="微软雅黑" panose="020B0503020204020204" pitchFamily="34" charset="-122"/>
              <a:sym typeface="Symbol" panose="05050102010706020507" pitchFamily="18" charset="2"/>
            </a:endParaRPr>
          </a:p>
        </p:txBody>
      </p:sp>
      <p:pic>
        <p:nvPicPr>
          <p:cNvPr id="911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2893145"/>
            <a:ext cx="4071938"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4975" y="2408957"/>
            <a:ext cx="4791075"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3" name="Text Box 6"/>
          <p:cNvSpPr txBox="1">
            <a:spLocks noChangeArrowheads="1"/>
          </p:cNvSpPr>
          <p:nvPr/>
        </p:nvSpPr>
        <p:spPr bwMode="auto">
          <a:xfrm>
            <a:off x="4572376" y="981075"/>
            <a:ext cx="4321175"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lnSpc>
                <a:spcPct val="110000"/>
              </a:lnSpc>
            </a:pPr>
            <a:r>
              <a:rPr lang="zh-CN" altLang="en-US" sz="2400" dirty="0">
                <a:solidFill>
                  <a:schemeClr val="tx1"/>
                </a:solidFill>
                <a:latin typeface="Arial" panose="020B0604020202020204" pitchFamily="34" charset="0"/>
                <a:ea typeface="微软雅黑" panose="020B0503020204020204" pitchFamily="34" charset="-122"/>
              </a:rPr>
              <a:t>半导体到金属的势垒高度减小，</a:t>
            </a:r>
            <a:r>
              <a:rPr lang="zh-CN" altLang="en-US" sz="2400" b="0" i="1" dirty="0">
                <a:solidFill>
                  <a:schemeClr val="tx1"/>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400" b="0" baseline="-25000" dirty="0">
                <a:solidFill>
                  <a:schemeClr val="tx1"/>
                </a:solidFill>
                <a:ea typeface="微软雅黑" panose="020B0503020204020204" pitchFamily="34" charset="-122"/>
                <a:cs typeface="Times New Roman" panose="02020603050405020304" pitchFamily="18" charset="0"/>
                <a:sym typeface="Symbol" panose="05050102010706020507" pitchFamily="18" charset="2"/>
              </a:rPr>
              <a:t>B0</a:t>
            </a:r>
            <a:r>
              <a:rPr lang="zh-CN" altLang="en-US" sz="2400" dirty="0">
                <a:solidFill>
                  <a:schemeClr val="tx1"/>
                </a:solidFill>
                <a:latin typeface="Arial" panose="020B0604020202020204" pitchFamily="34" charset="0"/>
                <a:ea typeface="微软雅黑" panose="020B0503020204020204" pitchFamily="34" charset="-122"/>
                <a:sym typeface="Symbol" panose="05050102010706020507" pitchFamily="18" charset="2"/>
              </a:rPr>
              <a:t>不变，电子很容易从半导体流向金属</a:t>
            </a:r>
          </a:p>
        </p:txBody>
      </p:sp>
      <p:sp>
        <p:nvSpPr>
          <p:cNvPr id="91144" name="Text Box 8"/>
          <p:cNvSpPr txBox="1">
            <a:spLocks noChangeArrowheads="1"/>
          </p:cNvSpPr>
          <p:nvPr/>
        </p:nvSpPr>
        <p:spPr bwMode="auto">
          <a:xfrm>
            <a:off x="4356100" y="2132732"/>
            <a:ext cx="5746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5400">
                <a:solidFill>
                  <a:srgbClr val="CC0000"/>
                </a:solidFill>
                <a:ea typeface="微软雅黑" panose="020B0503020204020204" pitchFamily="34" charset="-122"/>
              </a:rPr>
              <a:t>+</a:t>
            </a:r>
          </a:p>
        </p:txBody>
      </p:sp>
      <p:sp>
        <p:nvSpPr>
          <p:cNvPr id="91145" name="Text Box 9"/>
          <p:cNvSpPr txBox="1">
            <a:spLocks noChangeArrowheads="1"/>
          </p:cNvSpPr>
          <p:nvPr/>
        </p:nvSpPr>
        <p:spPr bwMode="auto">
          <a:xfrm>
            <a:off x="8388350" y="1916832"/>
            <a:ext cx="412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5400">
                <a:solidFill>
                  <a:srgbClr val="CC0000"/>
                </a:solidFill>
                <a:ea typeface="微软雅黑" panose="020B0503020204020204" pitchFamily="34" charset="-122"/>
              </a:rPr>
              <a:t>-</a:t>
            </a:r>
          </a:p>
        </p:txBody>
      </p:sp>
      <p:sp>
        <p:nvSpPr>
          <p:cNvPr id="91147" name="Text Box 11"/>
          <p:cNvSpPr txBox="1">
            <a:spLocks noChangeArrowheads="1"/>
          </p:cNvSpPr>
          <p:nvPr/>
        </p:nvSpPr>
        <p:spPr bwMode="auto">
          <a:xfrm>
            <a:off x="4479925" y="5323607"/>
            <a:ext cx="184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zh-CN" sz="2600">
              <a:ea typeface="微软雅黑" panose="020B0503020204020204" pitchFamily="34" charset="-122"/>
            </a:endParaRPr>
          </a:p>
        </p:txBody>
      </p:sp>
      <p:grpSp>
        <p:nvGrpSpPr>
          <p:cNvPr id="91149" name="Group 13"/>
          <p:cNvGrpSpPr/>
          <p:nvPr/>
        </p:nvGrpSpPr>
        <p:grpSpPr bwMode="auto">
          <a:xfrm>
            <a:off x="1744663" y="3263032"/>
            <a:ext cx="373062" cy="488950"/>
            <a:chOff x="3731" y="2115"/>
            <a:chExt cx="235" cy="308"/>
          </a:xfrm>
        </p:grpSpPr>
        <p:sp>
          <p:nvSpPr>
            <p:cNvPr id="91174" name="Oval 14"/>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91175" name="Text Box 15"/>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91150" name="Group 16"/>
          <p:cNvGrpSpPr/>
          <p:nvPr/>
        </p:nvGrpSpPr>
        <p:grpSpPr bwMode="auto">
          <a:xfrm>
            <a:off x="1744663" y="3531320"/>
            <a:ext cx="373062" cy="488950"/>
            <a:chOff x="3731" y="2115"/>
            <a:chExt cx="235" cy="308"/>
          </a:xfrm>
        </p:grpSpPr>
        <p:sp>
          <p:nvSpPr>
            <p:cNvPr id="91172" name="Oval 17"/>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91173" name="Text Box 18"/>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91151" name="Group 19"/>
          <p:cNvGrpSpPr/>
          <p:nvPr/>
        </p:nvGrpSpPr>
        <p:grpSpPr bwMode="auto">
          <a:xfrm>
            <a:off x="1744663" y="3818657"/>
            <a:ext cx="373062" cy="488950"/>
            <a:chOff x="3731" y="2115"/>
            <a:chExt cx="235" cy="308"/>
          </a:xfrm>
        </p:grpSpPr>
        <p:sp>
          <p:nvSpPr>
            <p:cNvPr id="91170" name="Oval 20"/>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91171" name="Text Box 21"/>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91152" name="Group 22"/>
          <p:cNvGrpSpPr/>
          <p:nvPr/>
        </p:nvGrpSpPr>
        <p:grpSpPr bwMode="auto">
          <a:xfrm>
            <a:off x="1744663" y="4071070"/>
            <a:ext cx="373062" cy="488950"/>
            <a:chOff x="3731" y="2115"/>
            <a:chExt cx="235" cy="308"/>
          </a:xfrm>
        </p:grpSpPr>
        <p:sp>
          <p:nvSpPr>
            <p:cNvPr id="91168" name="Oval 23"/>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91169" name="Text Box 24"/>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91153" name="Group 25"/>
          <p:cNvGrpSpPr/>
          <p:nvPr/>
        </p:nvGrpSpPr>
        <p:grpSpPr bwMode="auto">
          <a:xfrm>
            <a:off x="5397500" y="3016970"/>
            <a:ext cx="373063" cy="488950"/>
            <a:chOff x="3731" y="2115"/>
            <a:chExt cx="235" cy="308"/>
          </a:xfrm>
        </p:grpSpPr>
        <p:sp>
          <p:nvSpPr>
            <p:cNvPr id="91166" name="Oval 26"/>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91167" name="Text Box 27"/>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91154" name="Group 28"/>
          <p:cNvGrpSpPr/>
          <p:nvPr/>
        </p:nvGrpSpPr>
        <p:grpSpPr bwMode="auto">
          <a:xfrm>
            <a:off x="5397500" y="3285257"/>
            <a:ext cx="373063" cy="488950"/>
            <a:chOff x="3731" y="2115"/>
            <a:chExt cx="235" cy="308"/>
          </a:xfrm>
        </p:grpSpPr>
        <p:sp>
          <p:nvSpPr>
            <p:cNvPr id="91164" name="Oval 29"/>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91165" name="Text Box 30"/>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91155" name="Group 31"/>
          <p:cNvGrpSpPr/>
          <p:nvPr/>
        </p:nvGrpSpPr>
        <p:grpSpPr bwMode="auto">
          <a:xfrm>
            <a:off x="5397500" y="3572595"/>
            <a:ext cx="373063" cy="488950"/>
            <a:chOff x="3731" y="2115"/>
            <a:chExt cx="235" cy="308"/>
          </a:xfrm>
        </p:grpSpPr>
        <p:sp>
          <p:nvSpPr>
            <p:cNvPr id="91162" name="Oval 32"/>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91163" name="Text Box 33"/>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grpSp>
        <p:nvGrpSpPr>
          <p:cNvPr id="91156" name="Group 34"/>
          <p:cNvGrpSpPr/>
          <p:nvPr/>
        </p:nvGrpSpPr>
        <p:grpSpPr bwMode="auto">
          <a:xfrm>
            <a:off x="5397500" y="3825007"/>
            <a:ext cx="373063" cy="488950"/>
            <a:chOff x="3731" y="2115"/>
            <a:chExt cx="235" cy="308"/>
          </a:xfrm>
        </p:grpSpPr>
        <p:sp>
          <p:nvSpPr>
            <p:cNvPr id="91160" name="Oval 35"/>
            <p:cNvSpPr>
              <a:spLocks noChangeArrowheads="1"/>
            </p:cNvSpPr>
            <p:nvPr/>
          </p:nvSpPr>
          <p:spPr bwMode="auto">
            <a:xfrm>
              <a:off x="3787" y="2205"/>
              <a:ext cx="136" cy="136"/>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91161" name="Text Box 36"/>
            <p:cNvSpPr txBox="1">
              <a:spLocks noChangeArrowheads="1"/>
            </p:cNvSpPr>
            <p:nvPr/>
          </p:nvSpPr>
          <p:spPr bwMode="auto">
            <a:xfrm>
              <a:off x="3731" y="2115"/>
              <a:ext cx="23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solidFill>
                    <a:srgbClr val="CC0000"/>
                  </a:solidFill>
                  <a:ea typeface="微软雅黑" panose="020B0503020204020204" pitchFamily="34" charset="-122"/>
                </a:rPr>
                <a:t>+</a:t>
              </a:r>
            </a:p>
          </p:txBody>
        </p:sp>
      </p:gr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64</a:t>
            </a:fld>
            <a:endParaRPr lang="zh-CN" altLang="en-US"/>
          </a:p>
        </p:txBody>
      </p:sp>
      <p:sp>
        <p:nvSpPr>
          <p:cNvPr id="42" name="Rectangle 2"/>
          <p:cNvSpPr txBox="1">
            <a:spLocks noRot="1" noChangeArrowheads="1"/>
          </p:cNvSpPr>
          <p:nvPr/>
        </p:nvSpPr>
        <p:spPr bwMode="auto">
          <a:xfrm>
            <a:off x="3430588" y="148432"/>
            <a:ext cx="32512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eaLnBrk="1" hangingPunct="1">
              <a:defRPr/>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偏压的影响</a:t>
            </a:r>
          </a:p>
        </p:txBody>
      </p:sp>
      <p:sp>
        <p:nvSpPr>
          <p:cNvPr id="44" name="Text Box 9"/>
          <p:cNvSpPr txBox="1">
            <a:spLocks noChangeArrowheads="1"/>
          </p:cNvSpPr>
          <p:nvPr/>
        </p:nvSpPr>
        <p:spPr bwMode="auto">
          <a:xfrm>
            <a:off x="306387" y="1094804"/>
            <a:ext cx="253627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kumimoji="1" lang="zh-CN" altLang="en-US" sz="2600" dirty="0">
                <a:solidFill>
                  <a:srgbClr val="CC0000"/>
                </a:solidFill>
                <a:ea typeface="微软雅黑" panose="020B0503020204020204" pitchFamily="34" charset="-122"/>
              </a:rPr>
              <a:t>金属</a:t>
            </a:r>
            <a:r>
              <a:rPr kumimoji="1" lang="en-US" altLang="zh-CN" sz="2600" dirty="0">
                <a:solidFill>
                  <a:srgbClr val="CC0000"/>
                </a:solidFill>
                <a:ea typeface="微软雅黑" panose="020B0503020204020204" pitchFamily="34" charset="-122"/>
              </a:rPr>
              <a:t>-N</a:t>
            </a:r>
            <a:r>
              <a:rPr kumimoji="1" lang="zh-CN" altLang="en-US" sz="2600" dirty="0">
                <a:solidFill>
                  <a:srgbClr val="CC0000"/>
                </a:solidFill>
                <a:ea typeface="微软雅黑" panose="020B0503020204020204" pitchFamily="34" charset="-122"/>
              </a:rPr>
              <a:t>型半导体</a:t>
            </a:r>
          </a:p>
        </p:txBody>
      </p:sp>
      <p:grpSp>
        <p:nvGrpSpPr>
          <p:cNvPr id="45" name="Group 31"/>
          <p:cNvGrpSpPr/>
          <p:nvPr/>
        </p:nvGrpSpPr>
        <p:grpSpPr bwMode="auto">
          <a:xfrm>
            <a:off x="899591" y="1556413"/>
            <a:ext cx="3470275" cy="492125"/>
            <a:chOff x="2880" y="761"/>
            <a:chExt cx="2186" cy="310"/>
          </a:xfrm>
        </p:grpSpPr>
        <p:sp>
          <p:nvSpPr>
            <p:cNvPr id="46" name="Text Box 32"/>
            <p:cNvSpPr txBox="1">
              <a:spLocks noChangeArrowheads="1"/>
            </p:cNvSpPr>
            <p:nvPr/>
          </p:nvSpPr>
          <p:spPr bwMode="auto">
            <a:xfrm>
              <a:off x="3142" y="761"/>
              <a:ext cx="192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kumimoji="1" lang="zh-CN" altLang="en-US" sz="2600" dirty="0">
                  <a:solidFill>
                    <a:srgbClr val="660066"/>
                  </a:solidFill>
                  <a:ea typeface="微软雅黑" panose="020B0503020204020204" pitchFamily="34" charset="-122"/>
                </a:rPr>
                <a:t>金属</a:t>
              </a:r>
              <a:r>
                <a:rPr kumimoji="1" lang="en-US" altLang="zh-CN" sz="2600" dirty="0">
                  <a:solidFill>
                    <a:srgbClr val="660066"/>
                  </a:solidFill>
                  <a:ea typeface="微软雅黑" panose="020B0503020204020204" pitchFamily="34" charset="-122"/>
                </a:rPr>
                <a:t>-(p)-N</a:t>
              </a:r>
              <a:r>
                <a:rPr kumimoji="1" lang="zh-CN" altLang="en-US" sz="2600" dirty="0">
                  <a:solidFill>
                    <a:srgbClr val="660066"/>
                  </a:solidFill>
                  <a:ea typeface="微软雅黑" panose="020B0503020204020204" pitchFamily="34" charset="-122"/>
                </a:rPr>
                <a:t>型半导体</a:t>
              </a:r>
            </a:p>
          </p:txBody>
        </p:sp>
        <p:sp>
          <p:nvSpPr>
            <p:cNvPr id="47" name="AutoShape 33"/>
            <p:cNvSpPr>
              <a:spLocks noChangeArrowheads="1"/>
            </p:cNvSpPr>
            <p:nvPr/>
          </p:nvSpPr>
          <p:spPr bwMode="auto">
            <a:xfrm>
              <a:off x="2880" y="857"/>
              <a:ext cx="273" cy="181"/>
            </a:xfrm>
            <a:prstGeom prst="rightArrow">
              <a:avLst>
                <a:gd name="adj1" fmla="val 50000"/>
                <a:gd name="adj2" fmla="val 37707"/>
              </a:avLst>
            </a:prstGeom>
            <a:solidFill>
              <a:schemeClr val="accent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sz="2600">
                <a:ea typeface="微软雅黑" panose="020B0503020204020204" pitchFamily="34" charset="-122"/>
              </a:endParaRPr>
            </a:p>
          </p:txBody>
        </p:sp>
      </p:grpSp>
      <p:sp>
        <p:nvSpPr>
          <p:cNvPr id="48" name="Rectangle 37"/>
          <p:cNvSpPr>
            <a:spLocks noChangeArrowheads="1"/>
          </p:cNvSpPr>
          <p:nvPr/>
        </p:nvSpPr>
        <p:spPr bwMode="auto">
          <a:xfrm flipV="1">
            <a:off x="106363" y="83671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49" name="椭圆 48"/>
          <p:cNvSpPr/>
          <p:nvPr/>
        </p:nvSpPr>
        <p:spPr>
          <a:xfrm>
            <a:off x="1979712" y="5647680"/>
            <a:ext cx="511696" cy="445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553200" y="5155568"/>
            <a:ext cx="511696" cy="445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Rot="1" noChangeArrowheads="1"/>
          </p:cNvSpPr>
          <p:nvPr>
            <p:ph type="title" idx="4294967295"/>
          </p:nvPr>
        </p:nvSpPr>
        <p:spPr bwMode="auto">
          <a:xfrm>
            <a:off x="2175636" y="404664"/>
            <a:ext cx="6932612" cy="793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defTabSz="914400" eaLnBrk="1" hangingPunct="1">
              <a:buClrTx/>
              <a:buSzTx/>
              <a:buFontTx/>
              <a:defRPr/>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金属与半导体的欧姆接触</a:t>
            </a:r>
          </a:p>
        </p:txBody>
      </p:sp>
      <p:sp>
        <p:nvSpPr>
          <p:cNvPr id="92164" name="Rectangle 3"/>
          <p:cNvSpPr>
            <a:spLocks noGrp="1" noRot="1" noChangeArrowheads="1"/>
          </p:cNvSpPr>
          <p:nvPr>
            <p:ph type="body" sz="half" idx="4294967295"/>
          </p:nvPr>
        </p:nvSpPr>
        <p:spPr bwMode="auto">
          <a:xfrm>
            <a:off x="1077913" y="2997200"/>
            <a:ext cx="8066087" cy="1584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z="2400" b="1" dirty="0">
                <a:solidFill>
                  <a:srgbClr val="663300"/>
                </a:solidFill>
                <a:latin typeface="Times New Roman" panose="02020603050405020304" pitchFamily="18" charset="0"/>
                <a:ea typeface="微软雅黑" panose="020B0503020204020204" pitchFamily="34" charset="-122"/>
              </a:rPr>
              <a:t>金属与半导体接触，但不形成肖特基结</a:t>
            </a:r>
          </a:p>
          <a:p>
            <a:pPr lvl="1" eaLnBrk="1" hangingPunct="1"/>
            <a:r>
              <a:rPr lang="zh-CN" altLang="en-US" sz="2400" b="1" dirty="0">
                <a:solidFill>
                  <a:srgbClr val="663300"/>
                </a:solidFill>
                <a:latin typeface="Times New Roman" panose="02020603050405020304" pitchFamily="18" charset="0"/>
                <a:ea typeface="微软雅黑" panose="020B0503020204020204" pitchFamily="34" charset="-122"/>
              </a:rPr>
              <a:t>接触电阻很低，双向都形成电流接触</a:t>
            </a:r>
          </a:p>
          <a:p>
            <a:pPr lvl="1" eaLnBrk="1" hangingPunct="1"/>
            <a:r>
              <a:rPr lang="zh-CN" altLang="en-US" sz="2400" b="1" dirty="0">
                <a:solidFill>
                  <a:srgbClr val="663300"/>
                </a:solidFill>
                <a:latin typeface="Times New Roman" panose="02020603050405020304" pitchFamily="18" charset="0"/>
                <a:ea typeface="微软雅黑" panose="020B0503020204020204" pitchFamily="34" charset="-122"/>
              </a:rPr>
              <a:t>理想情况下，电流与电压成正比，电压很低</a:t>
            </a:r>
          </a:p>
        </p:txBody>
      </p:sp>
      <p:sp>
        <p:nvSpPr>
          <p:cNvPr id="92165" name="Rectangle 5"/>
          <p:cNvSpPr>
            <a:spLocks noChangeArrowheads="1"/>
          </p:cNvSpPr>
          <p:nvPr/>
        </p:nvSpPr>
        <p:spPr bwMode="auto">
          <a:xfrm>
            <a:off x="473075" y="1332222"/>
            <a:ext cx="8518525"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r>
              <a:rPr lang="zh-CN" altLang="en-US" sz="2600" dirty="0">
                <a:solidFill>
                  <a:schemeClr val="tx1"/>
                </a:solidFill>
                <a:ea typeface="微软雅黑" panose="020B0503020204020204" pitchFamily="34" charset="-122"/>
                <a:cs typeface="Times New Roman" panose="02020603050405020304" pitchFamily="18" charset="0"/>
              </a:rPr>
              <a:t>欧姆接触是指金属与半导体的接触，而其接触面的电阻值远小于半导体本身的电阻，不产生明显的附加阻抗，而且不会使半导体内部的平衡载流子浓度发生显著的改变 </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65</a:t>
            </a:fld>
            <a:endParaRPr lang="zh-CN" altLang="en-US"/>
          </a:p>
        </p:txBody>
      </p:sp>
      <p:sp>
        <p:nvSpPr>
          <p:cNvPr id="8" name="Rectangle 37"/>
          <p:cNvSpPr>
            <a:spLocks noChangeArrowheads="1"/>
          </p:cNvSpPr>
          <p:nvPr/>
        </p:nvSpPr>
        <p:spPr bwMode="auto">
          <a:xfrm flipV="1">
            <a:off x="106363" y="1081881"/>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75188" y="1412776"/>
            <a:ext cx="3756025"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7"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614389"/>
            <a:ext cx="4156075" cy="269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Rectangle 2"/>
          <p:cNvSpPr>
            <a:spLocks noGrp="1" noRot="1" noChangeArrowheads="1"/>
          </p:cNvSpPr>
          <p:nvPr>
            <p:ph type="title" idx="4294967295"/>
          </p:nvPr>
        </p:nvSpPr>
        <p:spPr bwMode="auto">
          <a:xfrm>
            <a:off x="2123728" y="273051"/>
            <a:ext cx="7210425" cy="7921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defTabSz="914400" eaLnBrk="1" hangingPunct="1">
              <a:buClrTx/>
              <a:buSzTx/>
              <a:buFontTx/>
              <a:defRPr/>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金属-</a:t>
            </a:r>
            <a:r>
              <a:rPr lang="en-US" altLang="zh-CN"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N</a:t>
            </a: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型半导体欧姆接触</a:t>
            </a:r>
          </a:p>
        </p:txBody>
      </p:sp>
      <p:sp>
        <p:nvSpPr>
          <p:cNvPr id="93190" name="Rectangle 3"/>
          <p:cNvSpPr>
            <a:spLocks noGrp="1" noRot="1" noChangeArrowheads="1"/>
          </p:cNvSpPr>
          <p:nvPr>
            <p:ph type="body" sz="half" idx="4294967295"/>
          </p:nvPr>
        </p:nvSpPr>
        <p:spPr bwMode="auto">
          <a:xfrm>
            <a:off x="-252536" y="5024682"/>
            <a:ext cx="9662780" cy="96120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为了达到热平衡，电子从金属流向半导体，半导体更加趋向</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型</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在界面有电子电荷聚集</a:t>
            </a:r>
          </a:p>
        </p:txBody>
      </p:sp>
      <p:sp>
        <p:nvSpPr>
          <p:cNvPr id="93191" name="Text Box 7"/>
          <p:cNvSpPr txBox="1">
            <a:spLocks noChangeArrowheads="1"/>
          </p:cNvSpPr>
          <p:nvPr/>
        </p:nvSpPr>
        <p:spPr bwMode="auto">
          <a:xfrm>
            <a:off x="1465263" y="4292501"/>
            <a:ext cx="1584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a:solidFill>
                  <a:srgbClr val="CC0000"/>
                </a:solidFill>
                <a:ea typeface="微软雅黑" panose="020B0503020204020204" pitchFamily="34" charset="-122"/>
                <a:cs typeface="Times New Roman" panose="02020603050405020304" pitchFamily="18" charset="0"/>
              </a:rPr>
              <a:t>接触前 </a:t>
            </a:r>
          </a:p>
        </p:txBody>
      </p:sp>
      <p:sp>
        <p:nvSpPr>
          <p:cNvPr id="93192" name="Text Box 8"/>
          <p:cNvSpPr txBox="1">
            <a:spLocks noChangeArrowheads="1"/>
          </p:cNvSpPr>
          <p:nvPr/>
        </p:nvSpPr>
        <p:spPr bwMode="auto">
          <a:xfrm>
            <a:off x="6383338" y="4341714"/>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a:solidFill>
                  <a:srgbClr val="CC0000"/>
                </a:solidFill>
                <a:ea typeface="微软雅黑" panose="020B0503020204020204" pitchFamily="34" charset="-122"/>
                <a:cs typeface="Times New Roman" panose="02020603050405020304" pitchFamily="18" charset="0"/>
              </a:rPr>
              <a:t>接触后  </a:t>
            </a:r>
          </a:p>
        </p:txBody>
      </p:sp>
      <p:sp>
        <p:nvSpPr>
          <p:cNvPr id="93193" name="Text Box 12"/>
          <p:cNvSpPr txBox="1">
            <a:spLocks noChangeArrowheads="1"/>
          </p:cNvSpPr>
          <p:nvPr/>
        </p:nvSpPr>
        <p:spPr bwMode="auto">
          <a:xfrm>
            <a:off x="5272088" y="981075"/>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rgbClr val="663300"/>
                </a:solidFill>
                <a:ea typeface="微软雅黑" panose="020B0503020204020204" pitchFamily="34" charset="-122"/>
              </a:rPr>
              <a:t>电子电荷聚集</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66</a:t>
            </a:fld>
            <a:endParaRPr lang="zh-CN" altLang="en-US"/>
          </a:p>
        </p:txBody>
      </p:sp>
      <p:sp>
        <p:nvSpPr>
          <p:cNvPr id="12" name="Rectangle 37"/>
          <p:cNvSpPr>
            <a:spLocks noChangeArrowheads="1"/>
          </p:cNvSpPr>
          <p:nvPr/>
        </p:nvSpPr>
        <p:spPr bwMode="auto">
          <a:xfrm flipV="1">
            <a:off x="129381" y="91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Text Box 5"/>
          <p:cNvSpPr txBox="1">
            <a:spLocks noChangeArrowheads="1"/>
          </p:cNvSpPr>
          <p:nvPr/>
        </p:nvSpPr>
        <p:spPr bwMode="auto">
          <a:xfrm>
            <a:off x="1455738" y="1124744"/>
            <a:ext cx="21748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a:solidFill>
                  <a:srgbClr val="CC0000"/>
                </a:solidFill>
                <a:ea typeface="微软雅黑" panose="020B0503020204020204" pitchFamily="34" charset="-122"/>
              </a:rPr>
              <a:t>金属加正电压</a:t>
            </a:r>
          </a:p>
        </p:txBody>
      </p:sp>
      <p:sp>
        <p:nvSpPr>
          <p:cNvPr id="94212" name="Text Box 6"/>
          <p:cNvSpPr txBox="1">
            <a:spLocks noChangeArrowheads="1"/>
          </p:cNvSpPr>
          <p:nvPr/>
        </p:nvSpPr>
        <p:spPr bwMode="auto">
          <a:xfrm>
            <a:off x="4787900" y="1124744"/>
            <a:ext cx="2174875"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en-US" sz="2600">
                <a:solidFill>
                  <a:srgbClr val="CC0000"/>
                </a:solidFill>
                <a:ea typeface="微软雅黑" panose="020B0503020204020204" pitchFamily="34" charset="-122"/>
              </a:rPr>
              <a:t>半导体加正压</a:t>
            </a:r>
          </a:p>
        </p:txBody>
      </p:sp>
      <p:sp>
        <p:nvSpPr>
          <p:cNvPr id="94213" name="Text Box 7"/>
          <p:cNvSpPr txBox="1">
            <a:spLocks noChangeArrowheads="1"/>
          </p:cNvSpPr>
          <p:nvPr/>
        </p:nvSpPr>
        <p:spPr bwMode="auto">
          <a:xfrm>
            <a:off x="282575" y="4445517"/>
            <a:ext cx="42481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rgbClr val="663300"/>
                </a:solidFill>
                <a:ea typeface="微软雅黑" panose="020B0503020204020204" pitchFamily="34" charset="-122"/>
              </a:rPr>
              <a:t>电子从半导体流向金属，半导体导带能量高于金属费米能级，不存在电子的势垒</a:t>
            </a:r>
          </a:p>
        </p:txBody>
      </p:sp>
      <p:pic>
        <p:nvPicPr>
          <p:cNvPr id="94215"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810544"/>
            <a:ext cx="3560762" cy="233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6"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30725" y="1615281"/>
            <a:ext cx="4237038"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7" name="Text Box 8"/>
          <p:cNvSpPr txBox="1">
            <a:spLocks noChangeArrowheads="1"/>
          </p:cNvSpPr>
          <p:nvPr/>
        </p:nvSpPr>
        <p:spPr bwMode="auto">
          <a:xfrm>
            <a:off x="4519613" y="4436269"/>
            <a:ext cx="396081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chemeClr val="tx2"/>
                </a:solidFill>
                <a:latin typeface="Times New Roman" panose="02020603050405020304" pitchFamily="18" charset="0"/>
                <a:ea typeface="楷体_GB2312" charset="-122"/>
              </a:defRPr>
            </a:lvl1pPr>
            <a:lvl2pPr>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lvl="1" eaLnBrk="1" hangingPunct="1"/>
            <a:r>
              <a:rPr lang="zh-CN" altLang="en-US" sz="2400" dirty="0">
                <a:solidFill>
                  <a:srgbClr val="663300"/>
                </a:solidFill>
                <a:ea typeface="微软雅黑" panose="020B0503020204020204" pitchFamily="34" charset="-122"/>
                <a:cs typeface="Times New Roman" panose="02020603050405020304" pitchFamily="18" charset="0"/>
              </a:rPr>
              <a:t>电子从金属流向半导体，存在一个小势垒</a:t>
            </a:r>
            <a:r>
              <a:rPr lang="zh-CN" altLang="en-US" sz="2400" i="1" dirty="0">
                <a:solidFill>
                  <a:srgbClr val="663300"/>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400" i="1" baseline="-25000" dirty="0">
                <a:solidFill>
                  <a:srgbClr val="663300"/>
                </a:solidFill>
                <a:ea typeface="微软雅黑" panose="020B0503020204020204" pitchFamily="34" charset="-122"/>
                <a:cs typeface="Times New Roman" panose="02020603050405020304" pitchFamily="18" charset="0"/>
                <a:sym typeface="Symbol" panose="05050102010706020507" pitchFamily="18" charset="2"/>
              </a:rPr>
              <a:t>n</a:t>
            </a:r>
            <a:r>
              <a:rPr lang="zh-CN" altLang="en-US" sz="2400" dirty="0">
                <a:solidFill>
                  <a:srgbClr val="663300"/>
                </a:solidFill>
                <a:ea typeface="微软雅黑" panose="020B0503020204020204" pitchFamily="34" charset="-122"/>
                <a:cs typeface="Times New Roman" panose="02020603050405020304" pitchFamily="18" charset="0"/>
              </a:rPr>
              <a:t>对于重掺杂的</a:t>
            </a:r>
            <a:r>
              <a:rPr lang="en-US" altLang="zh-CN" sz="2400" dirty="0">
                <a:solidFill>
                  <a:srgbClr val="663300"/>
                </a:solidFill>
                <a:ea typeface="微软雅黑" panose="020B0503020204020204" pitchFamily="34" charset="-122"/>
                <a:cs typeface="Times New Roman" panose="02020603050405020304" pitchFamily="18" charset="0"/>
              </a:rPr>
              <a:t>n</a:t>
            </a:r>
            <a:r>
              <a:rPr lang="zh-CN" altLang="en-US" sz="2400" dirty="0">
                <a:solidFill>
                  <a:srgbClr val="663300"/>
                </a:solidFill>
                <a:ea typeface="微软雅黑" panose="020B0503020204020204" pitchFamily="34" charset="-122"/>
                <a:cs typeface="Times New Roman" panose="02020603050405020304" pitchFamily="18" charset="0"/>
              </a:rPr>
              <a:t>型，</a:t>
            </a:r>
            <a:r>
              <a:rPr lang="zh-CN" altLang="en-US" sz="2400" i="1" dirty="0">
                <a:solidFill>
                  <a:srgbClr val="663300"/>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400" i="1" baseline="-25000" dirty="0">
                <a:solidFill>
                  <a:srgbClr val="663300"/>
                </a:solidFill>
                <a:ea typeface="微软雅黑" panose="020B0503020204020204" pitchFamily="34" charset="-122"/>
                <a:cs typeface="Times New Roman" panose="02020603050405020304" pitchFamily="18" charset="0"/>
                <a:sym typeface="Symbol" panose="05050102010706020507" pitchFamily="18" charset="2"/>
              </a:rPr>
              <a:t>n</a:t>
            </a:r>
            <a:r>
              <a:rPr lang="zh-CN" altLang="en-US" sz="2400" dirty="0">
                <a:solidFill>
                  <a:srgbClr val="663300"/>
                </a:solidFill>
                <a:ea typeface="微软雅黑" panose="020B0503020204020204" pitchFamily="34" charset="-122"/>
                <a:cs typeface="Times New Roman" panose="02020603050405020304" pitchFamily="18" charset="0"/>
                <a:sym typeface="Symbol" panose="05050102010706020507" pitchFamily="18" charset="2"/>
              </a:rPr>
              <a:t>很小，电子很容易流向半导体</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67</a:t>
            </a:fld>
            <a:endParaRPr lang="zh-CN" altLang="en-US"/>
          </a:p>
        </p:txBody>
      </p:sp>
      <p:sp>
        <p:nvSpPr>
          <p:cNvPr id="12" name="Rectangle 2"/>
          <p:cNvSpPr txBox="1">
            <a:spLocks noRot="1" noChangeArrowheads="1"/>
          </p:cNvSpPr>
          <p:nvPr/>
        </p:nvSpPr>
        <p:spPr bwMode="auto">
          <a:xfrm>
            <a:off x="2123728" y="273051"/>
            <a:ext cx="72104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eaLnBrk="1" hangingPunct="1">
              <a:defRPr/>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金属-</a:t>
            </a:r>
            <a:r>
              <a:rPr lang="en-US" altLang="zh-CN"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N</a:t>
            </a: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型半导体欧姆接触</a:t>
            </a:r>
          </a:p>
        </p:txBody>
      </p:sp>
      <p:sp>
        <p:nvSpPr>
          <p:cNvPr id="13" name="Rectangle 37"/>
          <p:cNvSpPr>
            <a:spLocks noChangeArrowheads="1"/>
          </p:cNvSpPr>
          <p:nvPr/>
        </p:nvSpPr>
        <p:spPr bwMode="auto">
          <a:xfrm flipV="1">
            <a:off x="129381" y="91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Rot="1" noChangeArrowheads="1"/>
          </p:cNvSpPr>
          <p:nvPr>
            <p:ph type="body" sz="half" idx="4294967295"/>
          </p:nvPr>
        </p:nvSpPr>
        <p:spPr bwMode="auto">
          <a:xfrm>
            <a:off x="1043623" y="5112647"/>
            <a:ext cx="7632700" cy="1422400"/>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Tx/>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 P</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型半导体中有许多空穴，电子很容易从金属流 </a:t>
            </a:r>
          </a:p>
          <a:p>
            <a:pPr eaLnBrk="1" hangingPunct="1">
              <a:lnSpc>
                <a:spcPct val="90000"/>
              </a:lnSpc>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向半导体，相当于空穴从半导体流向金属</a:t>
            </a:r>
          </a:p>
          <a:p>
            <a:pPr eaLnBrk="1" hangingPunct="1">
              <a:lnSpc>
                <a:spcPct val="90000"/>
              </a:lnSpc>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由于功函数的差，电子也容易从半导体流向金属</a:t>
            </a:r>
          </a:p>
        </p:txBody>
      </p:sp>
      <p:sp>
        <p:nvSpPr>
          <p:cNvPr id="95236" name="Text Box 6"/>
          <p:cNvSpPr txBox="1">
            <a:spLocks noChangeArrowheads="1"/>
          </p:cNvSpPr>
          <p:nvPr/>
        </p:nvSpPr>
        <p:spPr bwMode="auto">
          <a:xfrm>
            <a:off x="1743075" y="1005335"/>
            <a:ext cx="29003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a:solidFill>
                  <a:srgbClr val="CC0000"/>
                </a:solidFill>
                <a:ea typeface="微软雅黑" panose="020B0503020204020204" pitchFamily="34" charset="-122"/>
                <a:cs typeface="Times New Roman" panose="02020603050405020304" pitchFamily="18" charset="0"/>
              </a:rPr>
              <a:t>接触前：</a:t>
            </a:r>
            <a:r>
              <a:rPr lang="zh-CN" altLang="en-US" sz="2600" i="1">
                <a:solidFill>
                  <a:srgbClr val="CC0000"/>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600" i="1" baseline="-25000">
                <a:solidFill>
                  <a:srgbClr val="CC0000"/>
                </a:solidFill>
                <a:ea typeface="微软雅黑" panose="020B0503020204020204" pitchFamily="34" charset="-122"/>
                <a:cs typeface="Times New Roman" panose="02020603050405020304" pitchFamily="18" charset="0"/>
                <a:sym typeface="Symbol" panose="05050102010706020507" pitchFamily="18" charset="2"/>
              </a:rPr>
              <a:t>m</a:t>
            </a:r>
            <a:r>
              <a:rPr lang="en-US" altLang="zh-CN" sz="2600">
                <a:solidFill>
                  <a:srgbClr val="CC0000"/>
                </a:solidFill>
                <a:ea typeface="微软雅黑" panose="020B0503020204020204" pitchFamily="34" charset="-122"/>
                <a:cs typeface="Times New Roman" panose="02020603050405020304" pitchFamily="18" charset="0"/>
                <a:sym typeface="Symbol" panose="05050102010706020507" pitchFamily="18" charset="2"/>
              </a:rPr>
              <a:t>&gt; </a:t>
            </a:r>
            <a:r>
              <a:rPr lang="en-US" altLang="zh-CN" sz="2600" i="1">
                <a:solidFill>
                  <a:srgbClr val="CC0000"/>
                </a:solidFill>
                <a:ea typeface="微软雅黑" panose="020B0503020204020204" pitchFamily="34" charset="-122"/>
                <a:cs typeface="Times New Roman" panose="02020603050405020304" pitchFamily="18" charset="0"/>
                <a:sym typeface="Symbol" panose="05050102010706020507" pitchFamily="18" charset="2"/>
              </a:rPr>
              <a:t></a:t>
            </a:r>
            <a:r>
              <a:rPr lang="en-US" altLang="zh-CN" sz="2600" i="1" baseline="-25000">
                <a:solidFill>
                  <a:srgbClr val="CC0000"/>
                </a:solidFill>
                <a:ea typeface="微软雅黑" panose="020B0503020204020204" pitchFamily="34" charset="-122"/>
                <a:cs typeface="Times New Roman" panose="02020603050405020304" pitchFamily="18" charset="0"/>
                <a:sym typeface="Symbol" panose="05050102010706020507" pitchFamily="18" charset="2"/>
              </a:rPr>
              <a:t>s</a:t>
            </a:r>
          </a:p>
        </p:txBody>
      </p:sp>
      <p:sp>
        <p:nvSpPr>
          <p:cNvPr id="95237" name="Text Box 7"/>
          <p:cNvSpPr txBox="1">
            <a:spLocks noChangeArrowheads="1"/>
          </p:cNvSpPr>
          <p:nvPr/>
        </p:nvSpPr>
        <p:spPr bwMode="auto">
          <a:xfrm>
            <a:off x="4859973" y="980728"/>
            <a:ext cx="1440219"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spcBef>
                <a:spcPct val="20000"/>
              </a:spcBef>
              <a:buClr>
                <a:schemeClr val="tx1"/>
              </a:buClr>
              <a:buSzPct val="70000"/>
              <a:buFont typeface="Wingdings" panose="05000000000000000000" pitchFamily="2" charset="2"/>
              <a:buNone/>
            </a:pPr>
            <a:r>
              <a:rPr lang="zh-CN" altLang="en-US" sz="2600" dirty="0">
                <a:solidFill>
                  <a:srgbClr val="CC0000"/>
                </a:solidFill>
                <a:ea typeface="微软雅黑" panose="020B0503020204020204" pitchFamily="34" charset="-122"/>
                <a:cs typeface="Times New Roman" panose="02020603050405020304" pitchFamily="18" charset="0"/>
                <a:sym typeface="Symbol" panose="05050102010706020507" pitchFamily="18" charset="2"/>
              </a:rPr>
              <a:t>接触后  </a:t>
            </a:r>
          </a:p>
        </p:txBody>
      </p:sp>
      <p:sp>
        <p:nvSpPr>
          <p:cNvPr id="95238" name="Rectangle 2"/>
          <p:cNvSpPr>
            <a:spLocks noRot="1" noChangeArrowheads="1"/>
          </p:cNvSpPr>
          <p:nvPr/>
        </p:nvSpPr>
        <p:spPr bwMode="auto">
          <a:xfrm>
            <a:off x="2102604" y="32940"/>
            <a:ext cx="542172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l" defTabSz="914400" eaLnBrk="1" hangingPunct="1">
              <a:buClrTx/>
              <a:buSzTx/>
              <a:buFontTx/>
              <a:defRPr/>
            </a:pPr>
            <a:r>
              <a:rPr lang="zh-CN" altLang="en-US" sz="3600" dirty="0">
                <a:solidFill>
                  <a:srgbClr val="660066"/>
                </a:solidFill>
                <a:effectLst>
                  <a:outerShdw blurRad="38100" dist="38100" dir="2700000" algn="tl">
                    <a:srgbClr val="C0C0C0"/>
                  </a:outerShdw>
                </a:effectLst>
                <a:ea typeface="微软雅黑" pitchFamily="34" charset="-122"/>
              </a:rPr>
              <a:t>金属-</a:t>
            </a:r>
            <a:r>
              <a:rPr lang="en-US" altLang="zh-CN" sz="3600" dirty="0">
                <a:solidFill>
                  <a:srgbClr val="660066"/>
                </a:solidFill>
                <a:effectLst>
                  <a:outerShdw blurRad="38100" dist="38100" dir="2700000" algn="tl">
                    <a:srgbClr val="C0C0C0"/>
                  </a:outerShdw>
                </a:effectLst>
                <a:ea typeface="微软雅黑" pitchFamily="34" charset="-122"/>
              </a:rPr>
              <a:t>P</a:t>
            </a:r>
            <a:r>
              <a:rPr lang="zh-CN" altLang="en-US" sz="3600" dirty="0">
                <a:solidFill>
                  <a:srgbClr val="660066"/>
                </a:solidFill>
                <a:effectLst>
                  <a:outerShdw blurRad="38100" dist="38100" dir="2700000" algn="tl">
                    <a:srgbClr val="C0C0C0"/>
                  </a:outerShdw>
                </a:effectLst>
                <a:ea typeface="微软雅黑" pitchFamily="34" charset="-122"/>
              </a:rPr>
              <a:t>型半导体欧姆接触</a:t>
            </a:r>
          </a:p>
        </p:txBody>
      </p:sp>
      <p:pic>
        <p:nvPicPr>
          <p:cNvPr id="95239"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163" y="1700808"/>
            <a:ext cx="4525963"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40"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0651" y="2231033"/>
            <a:ext cx="4033837" cy="21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68</a:t>
            </a:fld>
            <a:endParaRPr lang="zh-CN" altLang="en-US"/>
          </a:p>
        </p:txBody>
      </p:sp>
      <p:sp>
        <p:nvSpPr>
          <p:cNvPr id="13" name="Rectangle 37"/>
          <p:cNvSpPr>
            <a:spLocks noChangeArrowheads="1"/>
          </p:cNvSpPr>
          <p:nvPr/>
        </p:nvSpPr>
        <p:spPr bwMode="auto">
          <a:xfrm flipV="1">
            <a:off x="129381" y="89431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06184" y="4509120"/>
            <a:ext cx="4342080" cy="50405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99" name="Rectangle 3"/>
          <p:cNvSpPr>
            <a:spLocks noChangeArrowheads="1"/>
          </p:cNvSpPr>
          <p:nvPr/>
        </p:nvSpPr>
        <p:spPr bwMode="auto">
          <a:xfrm>
            <a:off x="2314202" y="1412776"/>
            <a:ext cx="5400600" cy="363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47650" eaLnBrk="0" hangingPunct="0">
              <a:defRPr sz="2800" b="1">
                <a:solidFill>
                  <a:schemeClr val="tx2"/>
                </a:solidFill>
                <a:latin typeface="Times New Roman" panose="02020603050405020304" pitchFamily="18" charset="0"/>
                <a:ea typeface="楷体_GB2312" pitchFamily="49" charset="-122"/>
              </a:defRPr>
            </a:lvl1pPr>
            <a:lvl2pPr marL="742950" indent="-285750" eaLnBrk="0" hangingPunct="0">
              <a:defRPr sz="2800" b="1">
                <a:solidFill>
                  <a:schemeClr val="tx2"/>
                </a:solidFill>
                <a:latin typeface="Times New Roman" panose="02020603050405020304" pitchFamily="18" charset="0"/>
                <a:ea typeface="楷体_GB2312" pitchFamily="49" charset="-122"/>
              </a:defRPr>
            </a:lvl2pPr>
            <a:lvl3pPr marL="1143000" indent="-228600" eaLnBrk="0" hangingPunct="0">
              <a:defRPr sz="2800" b="1">
                <a:solidFill>
                  <a:schemeClr val="tx2"/>
                </a:solidFill>
                <a:latin typeface="Times New Roman" panose="02020603050405020304" pitchFamily="18" charset="0"/>
                <a:ea typeface="楷体_GB2312" pitchFamily="49" charset="-122"/>
              </a:defRPr>
            </a:lvl3pPr>
            <a:lvl4pPr marL="1600200" indent="-228600" eaLnBrk="0" hangingPunct="0">
              <a:defRPr sz="2800" b="1">
                <a:solidFill>
                  <a:schemeClr val="tx2"/>
                </a:solidFill>
                <a:latin typeface="Times New Roman" panose="02020603050405020304" pitchFamily="18" charset="0"/>
                <a:ea typeface="楷体_GB2312" pitchFamily="49" charset="-122"/>
              </a:defRPr>
            </a:lvl4pPr>
            <a:lvl5pPr marL="2057400" indent="-228600" eaLnBrk="0" hangingPunct="0">
              <a:defRPr sz="2800" b="1">
                <a:solidFill>
                  <a:schemeClr val="tx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9pPr>
          </a:lstStyle>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5.1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功函数与接触电势</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5.2	PN</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结</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5.2.1  PN</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结的形成</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5.2.2  PN</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结的单向导电特性</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5.3   </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异质结</a:t>
            </a:r>
            <a:endPar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just" defTabSz="914400" rtl="0" eaLnBrk="1" fontAlgn="base" latinLnBrk="0" hangingPunct="1">
              <a:lnSpc>
                <a:spcPct val="11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5.4   </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金属</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半导体结</a:t>
            </a:r>
            <a:endPar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247650" algn="l" defTabSz="914400" rtl="0" eaLnBrk="1" fontAlgn="base" latinLnBrk="0" hangingPunct="1">
              <a:lnSpc>
                <a:spcPct val="120000"/>
              </a:lnSpc>
              <a:spcBef>
                <a:spcPts val="600"/>
              </a:spcBef>
              <a:spcAft>
                <a:spcPct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5.5   </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金属</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绝缘体</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半导体系统</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
        <p:nvSpPr>
          <p:cNvPr id="8" name="Rectangle 2"/>
          <p:cNvSpPr>
            <a:spLocks noRot="1" noChangeArrowheads="1"/>
          </p:cNvSpPr>
          <p:nvPr/>
        </p:nvSpPr>
        <p:spPr bwMode="auto">
          <a:xfrm>
            <a:off x="1810927" y="86531"/>
            <a:ext cx="6407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2"/>
                </a:solidFill>
                <a:latin typeface="Times New Roman" panose="02020603050405020304" pitchFamily="18" charset="0"/>
                <a:ea typeface="楷体_GB2312" pitchFamily="49" charset="-122"/>
              </a:defRPr>
            </a:lvl1pPr>
            <a:lvl2pPr marL="742950" indent="-285750" eaLnBrk="0" hangingPunct="0">
              <a:defRPr sz="2800" b="1">
                <a:solidFill>
                  <a:schemeClr val="tx2"/>
                </a:solidFill>
                <a:latin typeface="Times New Roman" panose="02020603050405020304" pitchFamily="18" charset="0"/>
                <a:ea typeface="楷体_GB2312" pitchFamily="49" charset="-122"/>
              </a:defRPr>
            </a:lvl2pPr>
            <a:lvl3pPr marL="1143000" indent="-228600" eaLnBrk="0" hangingPunct="0">
              <a:defRPr sz="2800" b="1">
                <a:solidFill>
                  <a:schemeClr val="tx2"/>
                </a:solidFill>
                <a:latin typeface="Times New Roman" panose="02020603050405020304" pitchFamily="18" charset="0"/>
                <a:ea typeface="楷体_GB2312" pitchFamily="49" charset="-122"/>
              </a:defRPr>
            </a:lvl3pPr>
            <a:lvl4pPr marL="1600200" indent="-228600" eaLnBrk="0" hangingPunct="0">
              <a:defRPr sz="2800" b="1">
                <a:solidFill>
                  <a:schemeClr val="tx2"/>
                </a:solidFill>
                <a:latin typeface="Times New Roman" panose="02020603050405020304" pitchFamily="18" charset="0"/>
                <a:ea typeface="楷体_GB2312" pitchFamily="49" charset="-122"/>
              </a:defRPr>
            </a:lvl4pPr>
            <a:lvl5pPr marL="2057400" indent="-228600" eaLnBrk="0" hangingPunct="0">
              <a:defRPr sz="2800" b="1">
                <a:solidFill>
                  <a:schemeClr val="tx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第五章 固体间接触的电特性</a:t>
            </a:r>
          </a:p>
        </p:txBody>
      </p:sp>
      <p:sp>
        <p:nvSpPr>
          <p:cNvPr id="9" name="Rectangle 37"/>
          <p:cNvSpPr>
            <a:spLocks noChangeArrowheads="1"/>
          </p:cNvSpPr>
          <p:nvPr/>
        </p:nvSpPr>
        <p:spPr bwMode="auto">
          <a:xfrm flipV="1">
            <a:off x="106363"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99794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rrowheads="1"/>
          </p:cNvSpPr>
          <p:nvPr>
            <p:ph type="title" idx="4294967295"/>
          </p:nvPr>
        </p:nvSpPr>
        <p:spPr bwMode="auto">
          <a:xfrm>
            <a:off x="2455862" y="127621"/>
            <a:ext cx="4186238"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buClrTx/>
              <a:buSzTx/>
              <a:buFontTx/>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量 子 理 论 的 解 释</a:t>
            </a:r>
          </a:p>
        </p:txBody>
      </p:sp>
      <p:sp>
        <p:nvSpPr>
          <p:cNvPr id="20484" name="Rectangle 3"/>
          <p:cNvSpPr>
            <a:spLocks noGrp="1" noRot="1" noChangeArrowheads="1"/>
          </p:cNvSpPr>
          <p:nvPr>
            <p:ph type="body" sz="half" idx="4294967295"/>
          </p:nvPr>
        </p:nvSpPr>
        <p:spPr bwMode="auto">
          <a:xfrm>
            <a:off x="511174" y="1199336"/>
            <a:ext cx="8075613" cy="2260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zh-CN" altLang="en-US" sz="2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势阱中电子为导带电子</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导带底与势阱对应，</a:t>
            </a:r>
            <a:r>
              <a:rPr lang="en-US" altLang="zh-CN" sz="2400" b="1" dirty="0">
                <a:latin typeface="Symbol" panose="05050102010706020507" pitchFamily="18" charset="2"/>
                <a:ea typeface="微软雅黑" panose="020B0503020204020204" pitchFamily="34" charset="-122"/>
                <a:cs typeface="Times New Roman" panose="02020603050405020304" pitchFamily="18" charset="0"/>
              </a:rPr>
              <a:t>c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表示导带底部电子离开金属须克服的能量</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根据电子的速度分布计算热发射电流</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采用近自由电子近似，一般有：</a:t>
            </a:r>
          </a:p>
        </p:txBody>
      </p:sp>
      <p:graphicFrame>
        <p:nvGraphicFramePr>
          <p:cNvPr id="20485" name="Object 5"/>
          <p:cNvGraphicFramePr>
            <a:graphicFrameLocks noChangeAspect="1"/>
          </p:cNvGraphicFramePr>
          <p:nvPr/>
        </p:nvGraphicFramePr>
        <p:xfrm>
          <a:off x="6084168" y="3429000"/>
          <a:ext cx="1936816" cy="1031602"/>
        </p:xfrm>
        <a:graphic>
          <a:graphicData uri="http://schemas.openxmlformats.org/presentationml/2006/ole">
            <mc:AlternateContent xmlns:mc="http://schemas.openxmlformats.org/markup-compatibility/2006">
              <mc:Choice xmlns:v="urn:schemas-microsoft-com:vml" Requires="v">
                <p:oleObj spid="_x0000_s5258" name="公式" r:id="rId4" imgW="787400" imgH="419100" progId="Equation.3">
                  <p:embed/>
                </p:oleObj>
              </mc:Choice>
              <mc:Fallback>
                <p:oleObj name="公式" r:id="rId4" imgW="787400" imgH="419100" progId="Equation.3">
                  <p:embed/>
                  <p:pic>
                    <p:nvPicPr>
                      <p:cNvPr id="2048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168" y="3429000"/>
                        <a:ext cx="1936816" cy="1031602"/>
                      </a:xfrm>
                      <a:prstGeom prst="rect">
                        <a:avLst/>
                      </a:prstGeom>
                      <a:solidFill>
                        <a:srgbClr val="FFFF00"/>
                      </a:solidFill>
                      <a:ln>
                        <a:noFill/>
                      </a:ln>
                      <a:effectLst/>
                    </p:spPr>
                  </p:pic>
                </p:oleObj>
              </mc:Fallback>
            </mc:AlternateContent>
          </a:graphicData>
        </a:graphic>
      </p:graphicFrame>
      <p:graphicFrame>
        <p:nvGraphicFramePr>
          <p:cNvPr id="20487" name="Object 6"/>
          <p:cNvGraphicFramePr>
            <a:graphicFrameLocks noChangeAspect="1"/>
          </p:cNvGraphicFramePr>
          <p:nvPr/>
        </p:nvGraphicFramePr>
        <p:xfrm>
          <a:off x="1187624" y="3466703"/>
          <a:ext cx="4097176" cy="956196"/>
        </p:xfrm>
        <a:graphic>
          <a:graphicData uri="http://schemas.openxmlformats.org/presentationml/2006/ole">
            <mc:AlternateContent xmlns:mc="http://schemas.openxmlformats.org/markup-compatibility/2006">
              <mc:Choice xmlns:v="urn:schemas-microsoft-com:vml" Requires="v">
                <p:oleObj spid="_x0000_s5259" name="Equation" r:id="rId6" imgW="1688465" imgH="393700" progId="Equation.DSMT4">
                  <p:embed/>
                </p:oleObj>
              </mc:Choice>
              <mc:Fallback>
                <p:oleObj name="Equation" r:id="rId6" imgW="1688465" imgH="393700" progId="Equation.DSMT4">
                  <p:embed/>
                  <p:pic>
                    <p:nvPicPr>
                      <p:cNvPr id="20487"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624" y="3466703"/>
                        <a:ext cx="4097176" cy="956196"/>
                      </a:xfrm>
                      <a:prstGeom prst="rect">
                        <a:avLst/>
                      </a:prstGeom>
                      <a:solidFill>
                        <a:srgbClr val="FFFF00"/>
                      </a:solidFill>
                      <a:ln>
                        <a:noFill/>
                      </a:ln>
                      <a:effectLst/>
                    </p:spPr>
                  </p:pic>
                </p:oleObj>
              </mc:Fallback>
            </mc:AlternateContent>
          </a:graphicData>
        </a:graphic>
      </p:graphicFrame>
      <p:sp>
        <p:nvSpPr>
          <p:cNvPr id="2" name="页脚占位符 1"/>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
        <p:nvSpPr>
          <p:cNvPr id="10" name="Rectangle 37"/>
          <p:cNvSpPr>
            <a:spLocks noChangeArrowheads="1"/>
          </p:cNvSpPr>
          <p:nvPr/>
        </p:nvSpPr>
        <p:spPr bwMode="auto">
          <a:xfrm flipV="1">
            <a:off x="106363"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9" name="Rectangle 4"/>
          <p:cNvSpPr>
            <a:spLocks noRot="1" noChangeArrowheads="1"/>
          </p:cNvSpPr>
          <p:nvPr/>
        </p:nvSpPr>
        <p:spPr bwMode="auto">
          <a:xfrm>
            <a:off x="106363" y="4429666"/>
            <a:ext cx="7704138" cy="5540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lvl="1" eaLnBrk="1" hangingPunct="1">
              <a:spcBef>
                <a:spcPct val="20000"/>
              </a:spcBef>
            </a:pPr>
            <a:r>
              <a:rPr lang="zh-CN" altLang="en-US" sz="2400" dirty="0">
                <a:solidFill>
                  <a:schemeClr val="tx1"/>
                </a:solidFill>
                <a:ea typeface="微软雅黑" panose="020B0503020204020204" pitchFamily="34" charset="-122"/>
              </a:rPr>
              <a:t>考虑单位体积，则</a:t>
            </a:r>
            <a:r>
              <a:rPr lang="en-US" altLang="zh-CN" sz="2400" i="1" dirty="0">
                <a:solidFill>
                  <a:schemeClr val="tx1"/>
                </a:solidFill>
                <a:ea typeface="微软雅黑" panose="020B0503020204020204" pitchFamily="34" charset="-122"/>
              </a:rPr>
              <a:t>d</a:t>
            </a:r>
            <a:r>
              <a:rPr lang="en-US" altLang="zh-CN" sz="2400" i="1" dirty="0">
                <a:solidFill>
                  <a:schemeClr val="tx1"/>
                </a:solidFill>
                <a:ea typeface="微软雅黑" panose="020B0503020204020204" pitchFamily="34" charset="-122"/>
                <a:sym typeface="Symbol" panose="05050102010706020507" pitchFamily="18" charset="2"/>
              </a:rPr>
              <a:t>v</a:t>
            </a:r>
            <a:r>
              <a:rPr lang="zh-CN" altLang="en-US" sz="2400" dirty="0">
                <a:solidFill>
                  <a:schemeClr val="tx1"/>
                </a:solidFill>
                <a:ea typeface="微软雅黑" panose="020B0503020204020204" pitchFamily="34" charset="-122"/>
                <a:sym typeface="Symbol" panose="05050102010706020507" pitchFamily="18" charset="2"/>
              </a:rPr>
              <a:t>内量子态数目：</a:t>
            </a:r>
          </a:p>
          <a:p>
            <a:pPr lvl="1" eaLnBrk="1" hangingPunct="1">
              <a:spcBef>
                <a:spcPct val="20000"/>
              </a:spcBef>
              <a:buFontTx/>
              <a:buChar char="–"/>
            </a:pPr>
            <a:endParaRPr lang="zh-CN" altLang="en-US" sz="2400" dirty="0">
              <a:solidFill>
                <a:schemeClr val="tx1"/>
              </a:solidFill>
              <a:ea typeface="微软雅黑" panose="020B0503020204020204" pitchFamily="34" charset="-122"/>
              <a:sym typeface="Symbol" panose="05050102010706020507" pitchFamily="18" charset="2"/>
            </a:endParaRPr>
          </a:p>
          <a:p>
            <a:pPr lvl="1" eaLnBrk="1" hangingPunct="1">
              <a:spcBef>
                <a:spcPct val="20000"/>
              </a:spcBef>
              <a:buFontTx/>
              <a:buChar char="–"/>
            </a:pPr>
            <a:endParaRPr lang="zh-CN" altLang="en-US" sz="2400" dirty="0">
              <a:solidFill>
                <a:schemeClr val="tx1"/>
              </a:solidFill>
              <a:ea typeface="微软雅黑" panose="020B0503020204020204" pitchFamily="34" charset="-122"/>
              <a:sym typeface="Symbol" panose="05050102010706020507" pitchFamily="18" charset="2"/>
            </a:endParaRPr>
          </a:p>
          <a:p>
            <a:pPr lvl="1" eaLnBrk="1" hangingPunct="1">
              <a:spcBef>
                <a:spcPct val="20000"/>
              </a:spcBef>
              <a:buFontTx/>
              <a:buChar char="–"/>
            </a:pPr>
            <a:endParaRPr lang="en-US" altLang="zh-CN" sz="2400" dirty="0">
              <a:solidFill>
                <a:schemeClr val="tx1"/>
              </a:solidFill>
              <a:ea typeface="微软雅黑" panose="020B0503020204020204" pitchFamily="34" charset="-122"/>
              <a:sym typeface="Symbol" panose="05050102010706020507" pitchFamily="18" charset="2"/>
            </a:endParaRPr>
          </a:p>
        </p:txBody>
      </p:sp>
      <p:graphicFrame>
        <p:nvGraphicFramePr>
          <p:cNvPr id="11" name="Object 7"/>
          <p:cNvGraphicFramePr>
            <a:graphicFrameLocks noChangeAspect="1"/>
          </p:cNvGraphicFramePr>
          <p:nvPr>
            <p:extLst>
              <p:ext uri="{D42A27DB-BD31-4B8C-83A1-F6EECF244321}">
                <p14:modId xmlns:p14="http://schemas.microsoft.com/office/powerpoint/2010/main" val="3254649782"/>
              </p:ext>
            </p:extLst>
          </p:nvPr>
        </p:nvGraphicFramePr>
        <p:xfrm>
          <a:off x="1624013" y="4983703"/>
          <a:ext cx="4668837" cy="1152525"/>
        </p:xfrm>
        <a:graphic>
          <a:graphicData uri="http://schemas.openxmlformats.org/presentationml/2006/ole">
            <mc:AlternateContent xmlns:mc="http://schemas.openxmlformats.org/markup-compatibility/2006">
              <mc:Choice xmlns:v="urn:schemas-microsoft-com:vml" Requires="v">
                <p:oleObj spid="_x0000_s5260" name="Equation" r:id="rId8" imgW="2108160" imgH="520560" progId="Equation.DSMT4">
                  <p:embed/>
                </p:oleObj>
              </mc:Choice>
              <mc:Fallback>
                <p:oleObj name="Equation" r:id="rId8" imgW="2108160" imgH="520560" progId="Equation.DSMT4">
                  <p:embed/>
                  <p:pic>
                    <p:nvPicPr>
                      <p:cNvPr id="22537" name="Object 7"/>
                      <p:cNvPicPr>
                        <a:picLocks noChangeAspect="1" noChangeArrowheads="1"/>
                      </p:cNvPicPr>
                      <p:nvPr/>
                    </p:nvPicPr>
                    <p:blipFill>
                      <a:blip r:embed="rId9"/>
                      <a:srcRect/>
                      <a:stretch>
                        <a:fillRect/>
                      </a:stretch>
                    </p:blipFill>
                    <p:spPr bwMode="auto">
                      <a:xfrm>
                        <a:off x="1624013" y="4983703"/>
                        <a:ext cx="4668837" cy="1152525"/>
                      </a:xfrm>
                      <a:prstGeom prst="rect">
                        <a:avLst/>
                      </a:prstGeom>
                      <a:solidFill>
                        <a:srgbClr val="FFFFCC"/>
                      </a:solidFill>
                      <a:ln>
                        <a:noFill/>
                      </a:ln>
                      <a:effectLst/>
                    </p:spPr>
                  </p:pic>
                </p:oleObj>
              </mc:Fallback>
            </mc:AlternateContent>
          </a:graphicData>
        </a:graphic>
      </p:graphicFrame>
      <p:graphicFrame>
        <p:nvGraphicFramePr>
          <p:cNvPr id="12" name="对象 2"/>
          <p:cNvGraphicFramePr>
            <a:graphicFrameLocks noChangeAspect="1"/>
          </p:cNvGraphicFramePr>
          <p:nvPr>
            <p:extLst>
              <p:ext uri="{D42A27DB-BD31-4B8C-83A1-F6EECF244321}">
                <p14:modId xmlns:p14="http://schemas.microsoft.com/office/powerpoint/2010/main" val="276467845"/>
              </p:ext>
            </p:extLst>
          </p:nvPr>
        </p:nvGraphicFramePr>
        <p:xfrm>
          <a:off x="6553200" y="5258123"/>
          <a:ext cx="2154238" cy="561975"/>
        </p:xfrm>
        <a:graphic>
          <a:graphicData uri="http://schemas.openxmlformats.org/presentationml/2006/ole">
            <mc:AlternateContent xmlns:mc="http://schemas.openxmlformats.org/markup-compatibility/2006">
              <mc:Choice xmlns:v="urn:schemas-microsoft-com:vml" Requires="v">
                <p:oleObj spid="_x0000_s5261" name="Equation" r:id="rId10" imgW="939165" imgH="241300" progId="Equation.DSMT4">
                  <p:embed/>
                </p:oleObj>
              </mc:Choice>
              <mc:Fallback>
                <p:oleObj name="Equation" r:id="rId10" imgW="939165" imgH="241300" progId="Equation.DSMT4">
                  <p:embed/>
                  <p:pic>
                    <p:nvPicPr>
                      <p:cNvPr id="18442" name="对象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3200" y="5258123"/>
                        <a:ext cx="2154238" cy="561975"/>
                      </a:xfrm>
                      <a:prstGeom prst="rect">
                        <a:avLst/>
                      </a:prstGeom>
                      <a:solidFill>
                        <a:srgbClr val="FFFFCC"/>
                      </a:solidFill>
                      <a:ln>
                        <a:noFill/>
                      </a:ln>
                    </p:spPr>
                  </p:pic>
                </p:oleObj>
              </mc:Fallback>
            </mc:AlternateContent>
          </a:graphicData>
        </a:graphic>
      </p:graphicFrame>
    </p:spTree>
    <p:extLst>
      <p:ext uri="{BB962C8B-B14F-4D97-AF65-F5344CB8AC3E}">
        <p14:creationId xmlns:p14="http://schemas.microsoft.com/office/powerpoint/2010/main" val="58375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Rot="1" noChangeArrowheads="1"/>
          </p:cNvSpPr>
          <p:nvPr>
            <p:ph type="title" idx="4294967295"/>
          </p:nvPr>
        </p:nvSpPr>
        <p:spPr bwMode="auto">
          <a:xfrm>
            <a:off x="2257425" y="106363"/>
            <a:ext cx="6429375"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defRPr/>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金属-绝缘体-半导体系统</a:t>
            </a:r>
          </a:p>
        </p:txBody>
      </p:sp>
      <p:sp>
        <p:nvSpPr>
          <p:cNvPr id="98308" name="Rectangle 3"/>
          <p:cNvSpPr>
            <a:spLocks noGrp="1" noRot="1" noChangeArrowheads="1"/>
          </p:cNvSpPr>
          <p:nvPr>
            <p:ph type="body" sz="half" idx="4294967295"/>
          </p:nvPr>
        </p:nvSpPr>
        <p:spPr bwMode="auto">
          <a:xfrm>
            <a:off x="1439863" y="3889375"/>
            <a:ext cx="7704137" cy="2132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MIS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Metal-Insulator-Semiconductor</a:t>
            </a:r>
          </a:p>
          <a:p>
            <a:pPr eaLnBrk="1" hangingPunct="1">
              <a:lnSpc>
                <a:spcPct val="90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MOS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Metal-Oxide-Semiconductor</a:t>
            </a:r>
          </a:p>
          <a:p>
            <a:pPr lvl="1" eaLnBrk="1" hangingPunct="1">
              <a:lnSpc>
                <a:spcPct val="90000"/>
              </a:lnSpc>
            </a:pPr>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硅</a:t>
            </a:r>
            <a:r>
              <a:rPr lang="en-US" altLang="zh-CN"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-SiO</a:t>
            </a:r>
            <a:r>
              <a:rPr lang="en-US" altLang="zh-CN" sz="2400" b="1" baseline="-25000"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铝（铜）</a:t>
            </a:r>
          </a:p>
          <a:p>
            <a:pPr lvl="2" eaLnBrk="1" hangingPunct="1">
              <a:lnSpc>
                <a:spcPct val="9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更常用的情况下由具有高导电率的多晶硅作为导电层</a:t>
            </a:r>
          </a:p>
          <a:p>
            <a:pPr lvl="2" eaLnBrk="1" hangingPunct="1">
              <a:lnSpc>
                <a:spcPct val="9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仍沿用</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MOS</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一词</a:t>
            </a:r>
          </a:p>
        </p:txBody>
      </p:sp>
      <p:pic>
        <p:nvPicPr>
          <p:cNvPr id="98309" name="Picture 6"/>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2627784" y="1011238"/>
            <a:ext cx="4041775" cy="27860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66" name="Text Box 6"/>
          <p:cNvSpPr txBox="1">
            <a:spLocks noChangeArrowheads="1"/>
          </p:cNvSpPr>
          <p:nvPr/>
        </p:nvSpPr>
        <p:spPr bwMode="auto">
          <a:xfrm>
            <a:off x="2145185" y="5790555"/>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rgbClr val="C00000"/>
                </a:solidFill>
                <a:ea typeface="微软雅黑" panose="020B0503020204020204" pitchFamily="34" charset="-122"/>
                <a:cs typeface="Times New Roman" panose="02020603050405020304" pitchFamily="18" charset="0"/>
              </a:rPr>
              <a:t>核心：半导体表面的“反型”转变   </a:t>
            </a:r>
          </a:p>
        </p:txBody>
      </p:sp>
      <p:grpSp>
        <p:nvGrpSpPr>
          <p:cNvPr id="98311" name="Group 7"/>
          <p:cNvGrpSpPr/>
          <p:nvPr/>
        </p:nvGrpSpPr>
        <p:grpSpPr bwMode="auto">
          <a:xfrm>
            <a:off x="1241897" y="1329754"/>
            <a:ext cx="3406775" cy="608013"/>
            <a:chOff x="643" y="845"/>
            <a:chExt cx="2146" cy="383"/>
          </a:xfrm>
        </p:grpSpPr>
        <p:sp>
          <p:nvSpPr>
            <p:cNvPr id="98312" name="Text Box 8"/>
            <p:cNvSpPr txBox="1">
              <a:spLocks noChangeArrowheads="1"/>
            </p:cNvSpPr>
            <p:nvPr/>
          </p:nvSpPr>
          <p:spPr bwMode="auto">
            <a:xfrm>
              <a:off x="643" y="898"/>
              <a:ext cx="569" cy="330"/>
            </a:xfrm>
            <a:prstGeom prst="rect">
              <a:avLst/>
            </a:prstGeom>
            <a:solidFill>
              <a:schemeClr val="bg1"/>
            </a:solidFill>
            <a:ln w="9525">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chemeClr val="tx1"/>
                  </a:solidFill>
                  <a:ea typeface="微软雅黑" panose="020B0503020204020204" pitchFamily="34" charset="-122"/>
                  <a:cs typeface="Times New Roman" panose="02020603050405020304" pitchFamily="18" charset="0"/>
                </a:rPr>
                <a:t>栅极</a:t>
              </a:r>
              <a:r>
                <a:rPr lang="zh-CN" altLang="en-US" dirty="0">
                  <a:solidFill>
                    <a:srgbClr val="CC0000"/>
                  </a:solidFill>
                  <a:ea typeface="微软雅黑" panose="020B0503020204020204" pitchFamily="34" charset="-122"/>
                  <a:cs typeface="Times New Roman" panose="02020603050405020304" pitchFamily="18" charset="0"/>
                </a:rPr>
                <a:t> </a:t>
              </a:r>
            </a:p>
          </p:txBody>
        </p:sp>
        <p:sp>
          <p:nvSpPr>
            <p:cNvPr id="98313" name="Line 9"/>
            <p:cNvSpPr>
              <a:spLocks noChangeShapeType="1"/>
            </p:cNvSpPr>
            <p:nvPr/>
          </p:nvSpPr>
          <p:spPr bwMode="auto">
            <a:xfrm flipV="1">
              <a:off x="1212" y="845"/>
              <a:ext cx="1577" cy="160"/>
            </a:xfrm>
            <a:prstGeom prst="line">
              <a:avLst/>
            </a:prstGeom>
            <a:noFill/>
            <a:ln w="9525">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gr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70</a:t>
            </a:fld>
            <a:endParaRPr lang="zh-CN" altLang="en-US"/>
          </a:p>
        </p:txBody>
      </p:sp>
      <p:sp>
        <p:nvSpPr>
          <p:cNvPr id="12" name="Rectangle 37"/>
          <p:cNvSpPr>
            <a:spLocks noChangeArrowheads="1"/>
          </p:cNvSpPr>
          <p:nvPr/>
        </p:nvSpPr>
        <p:spPr bwMode="auto">
          <a:xfrm flipV="1">
            <a:off x="106363" y="9519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45766"/>
                                        </p:tgtEl>
                                        <p:attrNameLst>
                                          <p:attrName>style.visibility</p:attrName>
                                        </p:attrNameLst>
                                      </p:cBhvr>
                                      <p:to>
                                        <p:strVal val="visible"/>
                                      </p:to>
                                    </p:set>
                                    <p:animEffect transition="in" filter="slide(fromBottom)">
                                      <p:cBhvr>
                                        <p:cTn id="7" dur="500"/>
                                        <p:tgtEl>
                                          <p:spTgt spid="245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Rot="1" noChangeArrowheads="1"/>
          </p:cNvSpPr>
          <p:nvPr>
            <p:ph type="title" idx="4294967295"/>
          </p:nvPr>
        </p:nvSpPr>
        <p:spPr bwMode="auto">
          <a:xfrm>
            <a:off x="2051720" y="187437"/>
            <a:ext cx="6042514"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defTabSz="914400" eaLnBrk="1" hangingPunct="1">
              <a:buClrTx/>
              <a:buSzTx/>
              <a:buFontTx/>
              <a:defRPr/>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MOS结构中的空间电荷区</a:t>
            </a:r>
          </a:p>
        </p:txBody>
      </p:sp>
      <p:sp>
        <p:nvSpPr>
          <p:cNvPr id="99332" name="Rectangle 3"/>
          <p:cNvSpPr>
            <a:spLocks noGrp="1" noRot="1" noChangeArrowheads="1"/>
          </p:cNvSpPr>
          <p:nvPr>
            <p:ph type="body" sz="half" idx="4294967295"/>
          </p:nvPr>
        </p:nvSpPr>
        <p:spPr bwMode="auto">
          <a:xfrm>
            <a:off x="1331640" y="4186037"/>
            <a:ext cx="6962601" cy="1352833"/>
          </a:xfrm>
          <a:prstGeom prst="rect">
            <a:avLst/>
          </a:prstGeo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以</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P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型半导体衬底为例</a:t>
            </a:r>
          </a:p>
          <a:p>
            <a:pPr lvl="1" eaLnBrk="1" hangingPunct="1">
              <a:lnSpc>
                <a:spcPct val="9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栅极加以负电压，将吸收空穴到半导体表面，使表面形成带正电荷的空穴积累层</a:t>
            </a:r>
          </a:p>
        </p:txBody>
      </p:sp>
      <p:pic>
        <p:nvPicPr>
          <p:cNvPr id="99333" name="Picture 6"/>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1161506" y="1249568"/>
            <a:ext cx="5905500" cy="27574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71</a:t>
            </a:fld>
            <a:endParaRPr lang="zh-CN" altLang="en-US"/>
          </a:p>
        </p:txBody>
      </p:sp>
      <p:sp>
        <p:nvSpPr>
          <p:cNvPr id="8" name="Rectangle 37"/>
          <p:cNvSpPr>
            <a:spLocks noChangeArrowheads="1"/>
          </p:cNvSpPr>
          <p:nvPr/>
        </p:nvSpPr>
        <p:spPr bwMode="auto">
          <a:xfrm flipV="1">
            <a:off x="106363" y="100987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9" name="椭圆 8"/>
          <p:cNvSpPr/>
          <p:nvPr/>
        </p:nvSpPr>
        <p:spPr>
          <a:xfrm>
            <a:off x="3858408" y="3625866"/>
            <a:ext cx="511696" cy="445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5" name="Picture 6"/>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1403648" y="1187624"/>
            <a:ext cx="5903913" cy="2755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Rectangle 2"/>
          <p:cNvSpPr>
            <a:spLocks noRot="1" noChangeArrowheads="1"/>
          </p:cNvSpPr>
          <p:nvPr/>
        </p:nvSpPr>
        <p:spPr bwMode="auto">
          <a:xfrm>
            <a:off x="2123728" y="44624"/>
            <a:ext cx="68611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MOS结构中的空间电荷区</a:t>
            </a:r>
          </a:p>
        </p:txBody>
      </p:sp>
      <p:sp>
        <p:nvSpPr>
          <p:cNvPr id="100357" name="Text Box 5"/>
          <p:cNvSpPr txBox="1">
            <a:spLocks noChangeArrowheads="1"/>
          </p:cNvSpPr>
          <p:nvPr/>
        </p:nvSpPr>
        <p:spPr bwMode="auto">
          <a:xfrm>
            <a:off x="489554" y="3672488"/>
            <a:ext cx="8208962"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当栅压为正，即有从</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型半导体表面排斥多数载流子空穴的作用又有吸引少数载流子电子到半导体表面的作用。</a:t>
            </a:r>
          </a:p>
        </p:txBody>
      </p:sp>
      <p:sp>
        <p:nvSpPr>
          <p:cNvPr id="100358" name="Text Box 6"/>
          <p:cNvSpPr txBox="1">
            <a:spLocks noChangeArrowheads="1"/>
          </p:cNvSpPr>
          <p:nvPr/>
        </p:nvSpPr>
        <p:spPr bwMode="auto">
          <a:xfrm>
            <a:off x="503610" y="4503485"/>
            <a:ext cx="83169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当正栅压较小时，主要是</a:t>
            </a:r>
            <a:r>
              <a:rPr kumimoji="0" lang="en-US" altLang="zh-CN" sz="2400" b="1" i="1"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zh-CN" altLang="en-US"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型半导体表面的空穴被赶走，形成带负电荷的耗尽层。空间电荷区可屏蔽栅压引起的电场。</a:t>
            </a:r>
          </a:p>
        </p:txBody>
      </p:sp>
      <p:grpSp>
        <p:nvGrpSpPr>
          <p:cNvPr id="247815" name="Group 7"/>
          <p:cNvGrpSpPr/>
          <p:nvPr/>
        </p:nvGrpSpPr>
        <p:grpSpPr bwMode="auto">
          <a:xfrm>
            <a:off x="3995738" y="2775322"/>
            <a:ext cx="3868737" cy="498475"/>
            <a:chOff x="2517" y="2024"/>
            <a:chExt cx="2437" cy="314"/>
          </a:xfrm>
        </p:grpSpPr>
        <p:sp>
          <p:nvSpPr>
            <p:cNvPr id="100361" name="Text Box 8"/>
            <p:cNvSpPr txBox="1">
              <a:spLocks noChangeArrowheads="1"/>
            </p:cNvSpPr>
            <p:nvPr/>
          </p:nvSpPr>
          <p:spPr bwMode="auto">
            <a:xfrm>
              <a:off x="3787" y="2024"/>
              <a:ext cx="1167" cy="314"/>
            </a:xfrm>
            <a:prstGeom prst="rect">
              <a:avLst/>
            </a:prstGeom>
            <a:solidFill>
              <a:srgbClr val="FFFFCC"/>
            </a:solidFill>
            <a:ln w="9525">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a:ln>
                    <a:noFill/>
                  </a:ln>
                  <a:solidFill>
                    <a:srgbClr val="CC0000"/>
                  </a:solidFill>
                  <a:effectLst/>
                  <a:uLnTx/>
                  <a:uFillTx/>
                  <a:latin typeface="Times New Roman" panose="02020603050405020304" pitchFamily="18" charset="0"/>
                  <a:ea typeface="微软雅黑" panose="020B0503020204020204" pitchFamily="34" charset="-122"/>
                  <a:cs typeface="+mn-cs"/>
                </a:rPr>
                <a:t>空间电荷区</a:t>
              </a:r>
            </a:p>
          </p:txBody>
        </p:sp>
        <p:sp>
          <p:nvSpPr>
            <p:cNvPr id="100362" name="Line 9"/>
            <p:cNvSpPr>
              <a:spLocks noChangeShapeType="1"/>
            </p:cNvSpPr>
            <p:nvPr/>
          </p:nvSpPr>
          <p:spPr bwMode="auto">
            <a:xfrm flipH="1" flipV="1">
              <a:off x="2517" y="2115"/>
              <a:ext cx="1270" cy="0"/>
            </a:xfrm>
            <a:prstGeom prst="line">
              <a:avLst/>
            </a:prstGeom>
            <a:noFill/>
            <a:ln w="9525">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grpSp>
      <p:sp>
        <p:nvSpPr>
          <p:cNvPr id="100360" name="Text Box 10"/>
          <p:cNvSpPr txBox="1">
            <a:spLocks noChangeArrowheads="1"/>
          </p:cNvSpPr>
          <p:nvPr/>
        </p:nvSpPr>
        <p:spPr bwMode="auto">
          <a:xfrm>
            <a:off x="573063" y="5404650"/>
            <a:ext cx="8178006" cy="83099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空间电荷区中存在的电场引起电势的变化，使能带弯曲向下，形成空穴势垒。</a:t>
            </a:r>
          </a:p>
        </p:txBody>
      </p:sp>
      <p:sp>
        <p:nvSpPr>
          <p:cNvPr id="2" name="页脚占位符 1"/>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清华大学电子工程系</a:t>
            </a:r>
            <a:r>
              <a:rPr kumimoji="0" lang="en-US" altLang="zh-CN"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a:t>
            </a:r>
            <a:r>
              <a:rPr kumimoji="0" lang="zh-CN" altLang="en-US" sz="1200" b="1" i="0" u="none" strike="noStrike" kern="1200" cap="none" spc="0" normalizeH="0" baseline="0" noProof="0">
                <a:ln>
                  <a:noFill/>
                </a:ln>
                <a:solidFill>
                  <a:prstClr val="black">
                    <a:tint val="75000"/>
                  </a:prstClr>
                </a:solidFill>
                <a:effectLst/>
                <a:uLnTx/>
                <a:uFillTx/>
                <a:latin typeface="Arial"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D8223D9-D9DA-4C0B-9616-36644EEDABA8}" type="slidenum">
              <a:rPr kumimoji="0" lang="zh-CN" altLang="en-US" sz="1200" b="1" i="0" u="none" strike="noStrike" kern="1200" cap="none" spc="0" normalizeH="0" baseline="0" noProof="0" smtClean="0">
                <a:ln>
                  <a:noFill/>
                </a:ln>
                <a:solidFill>
                  <a:srgbClr val="898989"/>
                </a:solidFill>
                <a:effectLst/>
                <a:uLnTx/>
                <a:uFillTx/>
                <a:latin typeface="Arial" panose="020B0604020202020204" pitchFamily="34" charset="0"/>
                <a:ea typeface="楷体_GB2312" pitchFamily="49"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72</a:t>
            </a:fld>
            <a:endPar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楷体_GB2312" pitchFamily="49" charset="-122"/>
              <a:cs typeface="+mn-cs"/>
            </a:endParaRPr>
          </a:p>
        </p:txBody>
      </p:sp>
      <p:sp>
        <p:nvSpPr>
          <p:cNvPr id="13" name="Rectangle 37"/>
          <p:cNvSpPr>
            <a:spLocks noChangeArrowheads="1"/>
          </p:cNvSpPr>
          <p:nvPr/>
        </p:nvSpPr>
        <p:spPr bwMode="auto">
          <a:xfrm flipV="1">
            <a:off x="106363" y="90311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14" name="Text Box 11"/>
          <p:cNvSpPr txBox="1">
            <a:spLocks noChangeArrowheads="1"/>
          </p:cNvSpPr>
          <p:nvPr/>
        </p:nvSpPr>
        <p:spPr bwMode="auto">
          <a:xfrm>
            <a:off x="251520" y="954793"/>
            <a:ext cx="3287182" cy="830997"/>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ea typeface="微软雅黑" panose="020B0503020204020204" pitchFamily="34" charset="-122"/>
                <a:cs typeface="Times New Roman" panose="02020603050405020304" pitchFamily="18" charset="0"/>
              </a:rPr>
              <a:t>半导体表面相对于体内的电势差称为表面势  </a:t>
            </a:r>
          </a:p>
        </p:txBody>
      </p:sp>
    </p:spTree>
    <p:extLst>
      <p:ext uri="{BB962C8B-B14F-4D97-AF65-F5344CB8AC3E}">
        <p14:creationId xmlns:p14="http://schemas.microsoft.com/office/powerpoint/2010/main" val="359443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247815"/>
                                        </p:tgtEl>
                                        <p:attrNameLst>
                                          <p:attrName>style.visibility</p:attrName>
                                        </p:attrNameLst>
                                      </p:cBhvr>
                                      <p:to>
                                        <p:strVal val="visible"/>
                                      </p:to>
                                    </p:set>
                                    <p:animEffect transition="in" filter="slide(fromRight)">
                                      <p:cBhvr>
                                        <p:cTn id="7" dur="500"/>
                                        <p:tgtEl>
                                          <p:spTgt spid="2478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3" name="Picture 6"/>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561196" y="1110247"/>
            <a:ext cx="7129463" cy="3128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Text Box 5"/>
          <p:cNvSpPr txBox="1">
            <a:spLocks noChangeArrowheads="1"/>
          </p:cNvSpPr>
          <p:nvPr/>
        </p:nvSpPr>
        <p:spPr bwMode="auto">
          <a:xfrm>
            <a:off x="896937" y="4341544"/>
            <a:ext cx="77898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chemeClr val="tx1"/>
                </a:solidFill>
                <a:ea typeface="微软雅黑" panose="020B0503020204020204" pitchFamily="34" charset="-122"/>
              </a:rPr>
              <a:t>当正栅压较大时，表面势增强足够大时，表面处的费米</a:t>
            </a:r>
          </a:p>
          <a:p>
            <a:pPr eaLnBrk="1" hangingPunct="1"/>
            <a:r>
              <a:rPr lang="zh-CN" altLang="en-US" sz="2400" dirty="0">
                <a:solidFill>
                  <a:schemeClr val="tx1"/>
                </a:solidFill>
                <a:ea typeface="微软雅黑" panose="020B0503020204020204" pitchFamily="34" charset="-122"/>
              </a:rPr>
              <a:t>能级有可能进入带隙上半部，这时在表面的电子浓度将</a:t>
            </a:r>
          </a:p>
          <a:p>
            <a:pPr eaLnBrk="1" hangingPunct="1"/>
            <a:r>
              <a:rPr lang="zh-CN" altLang="en-US" sz="2400" dirty="0">
                <a:solidFill>
                  <a:schemeClr val="tx1"/>
                </a:solidFill>
                <a:ea typeface="微软雅黑" panose="020B0503020204020204" pitchFamily="34" charset="-122"/>
              </a:rPr>
              <a:t>超过空穴浓度，从而形成电子导电层</a:t>
            </a:r>
          </a:p>
        </p:txBody>
      </p:sp>
      <p:sp>
        <p:nvSpPr>
          <p:cNvPr id="102406" name="Text Box 6"/>
          <p:cNvSpPr txBox="1">
            <a:spLocks noChangeArrowheads="1"/>
          </p:cNvSpPr>
          <p:nvPr/>
        </p:nvSpPr>
        <p:spPr bwMode="auto">
          <a:xfrm>
            <a:off x="889881" y="5565811"/>
            <a:ext cx="7731125" cy="488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rgbClr val="C00000"/>
                </a:solidFill>
                <a:ea typeface="微软雅黑" panose="020B0503020204020204" pitchFamily="34" charset="-122"/>
                <a:cs typeface="Times New Roman" panose="02020603050405020304" pitchFamily="18" charset="0"/>
              </a:rPr>
              <a:t>其载流子是和体内导电型号相反的，称其为反型层   </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73</a:t>
            </a:fld>
            <a:endParaRPr lang="zh-CN" altLang="en-US"/>
          </a:p>
        </p:txBody>
      </p:sp>
      <p:sp>
        <p:nvSpPr>
          <p:cNvPr id="9" name="Rectangle 2"/>
          <p:cNvSpPr>
            <a:spLocks noRot="1" noChangeArrowheads="1"/>
          </p:cNvSpPr>
          <p:nvPr/>
        </p:nvSpPr>
        <p:spPr bwMode="auto">
          <a:xfrm>
            <a:off x="2123728" y="44624"/>
            <a:ext cx="68611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MOS结构中的空间电荷区</a:t>
            </a:r>
          </a:p>
        </p:txBody>
      </p:sp>
      <p:sp>
        <p:nvSpPr>
          <p:cNvPr id="10" name="Rectangle 37"/>
          <p:cNvSpPr>
            <a:spLocks noChangeArrowheads="1"/>
          </p:cNvSpPr>
          <p:nvPr/>
        </p:nvSpPr>
        <p:spPr bwMode="auto">
          <a:xfrm flipV="1">
            <a:off x="106363" y="90311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Text Box 5"/>
          <p:cNvSpPr txBox="1">
            <a:spLocks noChangeArrowheads="1"/>
          </p:cNvSpPr>
          <p:nvPr/>
        </p:nvSpPr>
        <p:spPr bwMode="auto">
          <a:xfrm>
            <a:off x="1029719" y="4403480"/>
            <a:ext cx="7776864"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chemeClr val="tx1"/>
                </a:solidFill>
                <a:ea typeface="微软雅黑" panose="020B0503020204020204" pitchFamily="34" charset="-122"/>
              </a:rPr>
              <a:t>反型层中的电子实际上被限在表面附近能量最低的一个狭窄区域，因此反型层有时也称为</a:t>
            </a:r>
            <a:r>
              <a:rPr lang="zh-CN" altLang="en-US" sz="2600" dirty="0">
                <a:solidFill>
                  <a:srgbClr val="CC0000"/>
                </a:solidFill>
                <a:ea typeface="微软雅黑" panose="020B0503020204020204" pitchFamily="34" charset="-122"/>
              </a:rPr>
              <a:t>沟道</a:t>
            </a:r>
            <a:r>
              <a:rPr lang="zh-CN" altLang="en-US" sz="2600" dirty="0">
                <a:solidFill>
                  <a:srgbClr val="660066"/>
                </a:solidFill>
                <a:ea typeface="微软雅黑" panose="020B0503020204020204" pitchFamily="34" charset="-122"/>
              </a:rPr>
              <a:t>。</a:t>
            </a:r>
          </a:p>
        </p:txBody>
      </p:sp>
      <p:sp>
        <p:nvSpPr>
          <p:cNvPr id="103430" name="Text Box 6"/>
          <p:cNvSpPr txBox="1">
            <a:spLocks noChangeArrowheads="1"/>
          </p:cNvSpPr>
          <p:nvPr/>
        </p:nvSpPr>
        <p:spPr bwMode="auto">
          <a:xfrm>
            <a:off x="1547664" y="5279648"/>
            <a:ext cx="6387430" cy="8925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dirty="0">
                <a:solidFill>
                  <a:schemeClr val="tx1"/>
                </a:solidFill>
                <a:ea typeface="微软雅黑" panose="020B0503020204020204" pitchFamily="34" charset="-122"/>
                <a:cs typeface="Times New Roman" panose="02020603050405020304" pitchFamily="18" charset="0"/>
              </a:rPr>
              <a:t>P </a:t>
            </a:r>
            <a:r>
              <a:rPr lang="zh-CN" altLang="en-US" sz="2600" dirty="0">
                <a:solidFill>
                  <a:schemeClr val="tx1"/>
                </a:solidFill>
                <a:ea typeface="微软雅黑" panose="020B0503020204020204" pitchFamily="34" charset="-122"/>
                <a:cs typeface="Times New Roman" panose="02020603050405020304" pitchFamily="18" charset="0"/>
              </a:rPr>
              <a:t>型半导体的表面反型层是由电子构成的，</a:t>
            </a:r>
          </a:p>
          <a:p>
            <a:pPr eaLnBrk="1" hangingPunct="1"/>
            <a:r>
              <a:rPr lang="zh-CN" altLang="en-US" sz="2600" dirty="0">
                <a:solidFill>
                  <a:schemeClr val="tx1"/>
                </a:solidFill>
                <a:ea typeface="微软雅黑" panose="020B0503020204020204" pitchFamily="34" charset="-122"/>
                <a:cs typeface="Times New Roman" panose="02020603050405020304" pitchFamily="18" charset="0"/>
              </a:rPr>
              <a:t>所以也称为</a:t>
            </a:r>
            <a:r>
              <a:rPr lang="en-US" altLang="zh-CN" sz="2600" i="1" dirty="0">
                <a:solidFill>
                  <a:srgbClr val="CC0000"/>
                </a:solidFill>
                <a:ea typeface="微软雅黑" panose="020B0503020204020204" pitchFamily="34" charset="-122"/>
                <a:cs typeface="Times New Roman" panose="02020603050405020304" pitchFamily="18" charset="0"/>
              </a:rPr>
              <a:t>N</a:t>
            </a:r>
            <a:r>
              <a:rPr lang="zh-CN" altLang="en-US" sz="2600" dirty="0">
                <a:solidFill>
                  <a:srgbClr val="CC0000"/>
                </a:solidFill>
                <a:ea typeface="微软雅黑" panose="020B0503020204020204" pitchFamily="34" charset="-122"/>
                <a:cs typeface="Times New Roman" panose="02020603050405020304" pitchFamily="18" charset="0"/>
              </a:rPr>
              <a:t>沟道</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74</a:t>
            </a:fld>
            <a:endParaRPr lang="zh-CN" altLang="en-US"/>
          </a:p>
        </p:txBody>
      </p:sp>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96" y="1110247"/>
            <a:ext cx="7129463"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Rot="1" noChangeArrowheads="1"/>
          </p:cNvSpPr>
          <p:nvPr/>
        </p:nvSpPr>
        <p:spPr bwMode="auto">
          <a:xfrm>
            <a:off x="2123728" y="44624"/>
            <a:ext cx="68611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MOS结构中的空间电荷区</a:t>
            </a:r>
          </a:p>
        </p:txBody>
      </p:sp>
      <p:sp>
        <p:nvSpPr>
          <p:cNvPr id="11" name="Rectangle 37"/>
          <p:cNvSpPr>
            <a:spLocks noChangeArrowheads="1"/>
          </p:cNvSpPr>
          <p:nvPr/>
        </p:nvSpPr>
        <p:spPr bwMode="auto">
          <a:xfrm flipV="1">
            <a:off x="106363" y="90311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4"/>
          <p:cNvSpPr>
            <a:spLocks noChangeArrowheads="1"/>
          </p:cNvSpPr>
          <p:nvPr/>
        </p:nvSpPr>
        <p:spPr bwMode="auto">
          <a:xfrm>
            <a:off x="5802313" y="1172653"/>
            <a:ext cx="1176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chemeClr val="tx1"/>
                </a:solidFill>
                <a:ea typeface="微软雅黑" panose="020B0503020204020204" pitchFamily="34" charset="-122"/>
                <a:cs typeface="Times New Roman" panose="02020603050405020304" pitchFamily="18" charset="0"/>
              </a:rPr>
              <a:t>源区</a:t>
            </a:r>
            <a:r>
              <a:rPr lang="en-US" altLang="zh-CN" sz="2400" dirty="0">
                <a:solidFill>
                  <a:schemeClr val="tx1"/>
                </a:solidFill>
                <a:ea typeface="微软雅黑" panose="020B0503020204020204" pitchFamily="34" charset="-122"/>
                <a:cs typeface="Times New Roman" panose="02020603050405020304" pitchFamily="18" charset="0"/>
              </a:rPr>
              <a:t>(S)</a:t>
            </a:r>
          </a:p>
        </p:txBody>
      </p:sp>
      <p:sp>
        <p:nvSpPr>
          <p:cNvPr id="104453" name="Rectangle 5"/>
          <p:cNvSpPr>
            <a:spLocks noChangeArrowheads="1"/>
          </p:cNvSpPr>
          <p:nvPr/>
        </p:nvSpPr>
        <p:spPr bwMode="auto">
          <a:xfrm>
            <a:off x="7451725" y="1153544"/>
            <a:ext cx="1228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chemeClr val="tx1"/>
                </a:solidFill>
                <a:ea typeface="微软雅黑" panose="020B0503020204020204" pitchFamily="34" charset="-122"/>
                <a:cs typeface="Times New Roman" panose="02020603050405020304" pitchFamily="18" charset="0"/>
              </a:rPr>
              <a:t>漏区</a:t>
            </a:r>
            <a:r>
              <a:rPr lang="en-US" altLang="zh-CN" sz="2400" dirty="0">
                <a:solidFill>
                  <a:schemeClr val="tx1"/>
                </a:solidFill>
                <a:ea typeface="微软雅黑" panose="020B0503020204020204" pitchFamily="34" charset="-122"/>
                <a:cs typeface="Times New Roman" panose="02020603050405020304" pitchFamily="18" charset="0"/>
              </a:rPr>
              <a:t>(D)</a:t>
            </a:r>
          </a:p>
        </p:txBody>
      </p:sp>
      <p:pic>
        <p:nvPicPr>
          <p:cNvPr id="1044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913" y="1584840"/>
            <a:ext cx="3341687"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9972" y="4247077"/>
            <a:ext cx="1008063"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6" name="Text Box 8"/>
          <p:cNvSpPr txBox="1">
            <a:spLocks noChangeArrowheads="1"/>
          </p:cNvSpPr>
          <p:nvPr/>
        </p:nvSpPr>
        <p:spPr bwMode="auto">
          <a:xfrm>
            <a:off x="224866" y="2726055"/>
            <a:ext cx="54173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rgbClr val="663300"/>
                </a:solidFill>
                <a:ea typeface="微软雅黑" panose="020B0503020204020204" pitchFamily="34" charset="-122"/>
                <a:cs typeface="Times New Roman" panose="02020603050405020304" pitchFamily="18" charset="0"/>
              </a:rPr>
              <a:t>栅极加以正偏压，超过阈值形成反型层，</a:t>
            </a:r>
          </a:p>
          <a:p>
            <a:pPr eaLnBrk="1" hangingPunct="1"/>
            <a:r>
              <a:rPr lang="zh-CN" altLang="en-US" sz="2400" dirty="0">
                <a:solidFill>
                  <a:srgbClr val="663300"/>
                </a:solidFill>
                <a:ea typeface="微软雅黑" panose="020B0503020204020204" pitchFamily="34" charset="-122"/>
                <a:cs typeface="Times New Roman" panose="02020603050405020304" pitchFamily="18" charset="0"/>
              </a:rPr>
              <a:t>作为</a:t>
            </a:r>
            <a:r>
              <a:rPr lang="en-US" altLang="zh-CN" sz="2400" dirty="0">
                <a:solidFill>
                  <a:srgbClr val="663300"/>
                </a:solidFill>
                <a:ea typeface="微软雅黑" panose="020B0503020204020204" pitchFamily="34" charset="-122"/>
                <a:cs typeface="Times New Roman" panose="02020603050405020304" pitchFamily="18" charset="0"/>
              </a:rPr>
              <a:t>n</a:t>
            </a:r>
            <a:r>
              <a:rPr lang="zh-CN" altLang="en-US" sz="2400" dirty="0">
                <a:solidFill>
                  <a:srgbClr val="663300"/>
                </a:solidFill>
                <a:ea typeface="微软雅黑" panose="020B0503020204020204" pitchFamily="34" charset="-122"/>
                <a:cs typeface="Times New Roman" panose="02020603050405020304" pitchFamily="18" charset="0"/>
              </a:rPr>
              <a:t>沟道，再在栅极和漏极间加以电压，则有较明显的电流产生</a:t>
            </a:r>
          </a:p>
        </p:txBody>
      </p:sp>
      <p:sp>
        <p:nvSpPr>
          <p:cNvPr id="251913" name="Text Box 9"/>
          <p:cNvSpPr txBox="1">
            <a:spLocks noChangeArrowheads="1"/>
          </p:cNvSpPr>
          <p:nvPr/>
        </p:nvSpPr>
        <p:spPr bwMode="auto">
          <a:xfrm>
            <a:off x="1448417" y="4367171"/>
            <a:ext cx="4360976" cy="9461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dirty="0">
                <a:solidFill>
                  <a:srgbClr val="CC0000"/>
                </a:solidFill>
                <a:ea typeface="微软雅黑" panose="020B0503020204020204" pitchFamily="34" charset="-122"/>
                <a:cs typeface="Times New Roman" panose="02020603050405020304" pitchFamily="18" charset="0"/>
              </a:rPr>
              <a:t>即通过控制栅极电压，</a:t>
            </a:r>
          </a:p>
          <a:p>
            <a:pPr eaLnBrk="1" hangingPunct="1"/>
            <a:r>
              <a:rPr lang="zh-CN" altLang="en-US" dirty="0">
                <a:solidFill>
                  <a:srgbClr val="CC0000"/>
                </a:solidFill>
                <a:ea typeface="微软雅黑" panose="020B0503020204020204" pitchFamily="34" charset="-122"/>
                <a:cs typeface="Times New Roman" panose="02020603050405020304" pitchFamily="18" charset="0"/>
              </a:rPr>
              <a:t>可控制源、漏之间的通断 </a:t>
            </a:r>
          </a:p>
        </p:txBody>
      </p:sp>
      <p:sp>
        <p:nvSpPr>
          <p:cNvPr id="104458" name="Rectangle 2"/>
          <p:cNvSpPr>
            <a:spLocks noRot="1" noChangeArrowheads="1"/>
          </p:cNvSpPr>
          <p:nvPr/>
        </p:nvSpPr>
        <p:spPr bwMode="auto">
          <a:xfrm>
            <a:off x="1691680" y="9525"/>
            <a:ext cx="7607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l" defTabSz="914400" eaLnBrk="1" hangingPunct="1">
              <a:buClrTx/>
              <a:buSzTx/>
              <a:buFontTx/>
              <a:defRPr/>
            </a:pPr>
            <a:r>
              <a:rPr lang="zh-CN" altLang="en-US" sz="3600" dirty="0">
                <a:solidFill>
                  <a:srgbClr val="660066"/>
                </a:solidFill>
                <a:effectLst>
                  <a:outerShdw blurRad="38100" dist="38100" dir="2700000" algn="tl">
                    <a:srgbClr val="C0C0C0"/>
                  </a:outerShdw>
                </a:effectLst>
                <a:ea typeface="微软雅黑" pitchFamily="34" charset="-122"/>
              </a:rPr>
              <a:t>N型MOS场效应管的基础原理</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75</a:t>
            </a:fld>
            <a:endParaRPr lang="zh-CN" altLang="en-US"/>
          </a:p>
        </p:txBody>
      </p:sp>
      <p:sp>
        <p:nvSpPr>
          <p:cNvPr id="13" name="Rectangle 37"/>
          <p:cNvSpPr>
            <a:spLocks noChangeArrowheads="1"/>
          </p:cNvSpPr>
          <p:nvPr/>
        </p:nvSpPr>
        <p:spPr bwMode="auto">
          <a:xfrm flipV="1">
            <a:off x="106363" y="85831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104451" name="Text Box 3"/>
          <p:cNvSpPr txBox="1">
            <a:spLocks noChangeArrowheads="1"/>
          </p:cNvSpPr>
          <p:nvPr/>
        </p:nvSpPr>
        <p:spPr bwMode="auto">
          <a:xfrm>
            <a:off x="188914" y="1760156"/>
            <a:ext cx="5751511"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chemeClr val="tx1"/>
                </a:solidFill>
                <a:ea typeface="微软雅黑" panose="020B0503020204020204" pitchFamily="34" charset="-122"/>
                <a:cs typeface="Times New Roman" panose="02020603050405020304" pitchFamily="18" charset="0"/>
              </a:rPr>
              <a:t>源区和漏区之间相当于两个背靠背的</a:t>
            </a:r>
            <a:r>
              <a:rPr lang="en-US" altLang="zh-CN" sz="2400" dirty="0" err="1">
                <a:solidFill>
                  <a:schemeClr val="tx1"/>
                </a:solidFill>
                <a:ea typeface="微软雅黑" panose="020B0503020204020204" pitchFamily="34" charset="-122"/>
                <a:cs typeface="Times New Roman" panose="02020603050405020304" pitchFamily="18" charset="0"/>
              </a:rPr>
              <a:t>pn</a:t>
            </a:r>
            <a:r>
              <a:rPr lang="zh-CN" altLang="en-US" sz="2400" dirty="0">
                <a:solidFill>
                  <a:schemeClr val="tx1"/>
                </a:solidFill>
                <a:ea typeface="微软雅黑" panose="020B0503020204020204" pitchFamily="34" charset="-122"/>
                <a:cs typeface="Times New Roman" panose="02020603050405020304" pitchFamily="18" charset="0"/>
              </a:rPr>
              <a:t>结，</a:t>
            </a:r>
          </a:p>
          <a:p>
            <a:pPr eaLnBrk="1" hangingPunct="1"/>
            <a:r>
              <a:rPr lang="zh-CN" altLang="en-US" sz="2400" dirty="0">
                <a:solidFill>
                  <a:schemeClr val="tx1"/>
                </a:solidFill>
                <a:ea typeface="微软雅黑" panose="020B0503020204020204" pitchFamily="34" charset="-122"/>
                <a:cs typeface="Times New Roman" panose="02020603050405020304" pitchFamily="18" charset="0"/>
              </a:rPr>
              <a:t>即便加电压，只有反向饱和电流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1913"/>
                                        </p:tgtEl>
                                        <p:attrNameLst>
                                          <p:attrName>style.visibility</p:attrName>
                                        </p:attrNameLst>
                                      </p:cBhvr>
                                      <p:to>
                                        <p:strVal val="visible"/>
                                      </p:to>
                                    </p:set>
                                    <p:animEffect transition="in" filter="dissolve">
                                      <p:cBhvr>
                                        <p:cTn id="7" dur="500"/>
                                        <p:tgtEl>
                                          <p:spTgt spid="251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0" name="Text Box 8"/>
          <p:cNvSpPr txBox="1">
            <a:spLocks noChangeArrowheads="1"/>
          </p:cNvSpPr>
          <p:nvPr/>
        </p:nvSpPr>
        <p:spPr bwMode="auto">
          <a:xfrm>
            <a:off x="239712" y="3022449"/>
            <a:ext cx="56499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400">
                <a:solidFill>
                  <a:srgbClr val="663300"/>
                </a:solidFill>
                <a:ea typeface="微软雅黑" panose="020B0503020204020204" pitchFamily="34" charset="-122"/>
                <a:cs typeface="Times New Roman" panose="02020603050405020304" pitchFamily="18" charset="0"/>
              </a:rPr>
              <a:t>MOS</a:t>
            </a:r>
            <a:r>
              <a:rPr lang="zh-CN" altLang="en-US" sz="2400" dirty="0">
                <a:solidFill>
                  <a:srgbClr val="663300"/>
                </a:solidFill>
                <a:ea typeface="微软雅黑" panose="020B0503020204020204" pitchFamily="34" charset="-122"/>
                <a:cs typeface="Times New Roman" panose="02020603050405020304" pitchFamily="18" charset="0"/>
              </a:rPr>
              <a:t>场效应管是单极型器件，沟道中参加导电的主要是多数载流子，相比之下易于控制，热稳定性好，抗辐射能力强</a:t>
            </a:r>
          </a:p>
        </p:txBody>
      </p:sp>
      <p:sp>
        <p:nvSpPr>
          <p:cNvPr id="105481" name="Text Box 9"/>
          <p:cNvSpPr txBox="1">
            <a:spLocks noChangeArrowheads="1"/>
          </p:cNvSpPr>
          <p:nvPr/>
        </p:nvSpPr>
        <p:spPr bwMode="auto">
          <a:xfrm>
            <a:off x="1692275" y="4794250"/>
            <a:ext cx="27797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3200">
                <a:solidFill>
                  <a:srgbClr val="CC0000"/>
                </a:solidFill>
                <a:ea typeface="微软雅黑" panose="020B0503020204020204" pitchFamily="34" charset="-122"/>
                <a:cs typeface="Times New Roman" panose="02020603050405020304" pitchFamily="18" charset="0"/>
              </a:rPr>
              <a:t>NMOS  PMOS</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76</a:t>
            </a:fld>
            <a:endParaRPr lang="zh-CN" altLang="en-US"/>
          </a:p>
        </p:txBody>
      </p:sp>
      <p:sp>
        <p:nvSpPr>
          <p:cNvPr id="13" name="Rectangle 4"/>
          <p:cNvSpPr>
            <a:spLocks noChangeArrowheads="1"/>
          </p:cNvSpPr>
          <p:nvPr/>
        </p:nvSpPr>
        <p:spPr bwMode="auto">
          <a:xfrm>
            <a:off x="5802313" y="1172653"/>
            <a:ext cx="1176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chemeClr val="tx1"/>
                </a:solidFill>
                <a:ea typeface="微软雅黑" panose="020B0503020204020204" pitchFamily="34" charset="-122"/>
                <a:cs typeface="Times New Roman" panose="02020603050405020304" pitchFamily="18" charset="0"/>
              </a:rPr>
              <a:t>源区</a:t>
            </a:r>
            <a:r>
              <a:rPr lang="en-US" altLang="zh-CN" sz="2400" dirty="0">
                <a:solidFill>
                  <a:schemeClr val="tx1"/>
                </a:solidFill>
                <a:ea typeface="微软雅黑" panose="020B0503020204020204" pitchFamily="34" charset="-122"/>
                <a:cs typeface="Times New Roman" panose="02020603050405020304" pitchFamily="18" charset="0"/>
              </a:rPr>
              <a:t>(S)</a:t>
            </a:r>
          </a:p>
        </p:txBody>
      </p:sp>
      <p:sp>
        <p:nvSpPr>
          <p:cNvPr id="14" name="Rectangle 5"/>
          <p:cNvSpPr>
            <a:spLocks noChangeArrowheads="1"/>
          </p:cNvSpPr>
          <p:nvPr/>
        </p:nvSpPr>
        <p:spPr bwMode="auto">
          <a:xfrm>
            <a:off x="7451725" y="1153544"/>
            <a:ext cx="1228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chemeClr val="tx1"/>
                </a:solidFill>
                <a:ea typeface="微软雅黑" panose="020B0503020204020204" pitchFamily="34" charset="-122"/>
                <a:cs typeface="Times New Roman" panose="02020603050405020304" pitchFamily="18" charset="0"/>
              </a:rPr>
              <a:t>漏区</a:t>
            </a:r>
            <a:r>
              <a:rPr lang="en-US" altLang="zh-CN" sz="2400" dirty="0">
                <a:solidFill>
                  <a:schemeClr val="tx1"/>
                </a:solidFill>
                <a:ea typeface="微软雅黑" panose="020B0503020204020204" pitchFamily="34" charset="-122"/>
                <a:cs typeface="Times New Roman" panose="02020603050405020304" pitchFamily="18" charset="0"/>
              </a:rPr>
              <a:t>(D)</a:t>
            </a:r>
          </a:p>
        </p:txBody>
      </p:sp>
      <p:pic>
        <p:nvPicPr>
          <p:cNvPr id="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913" y="1584840"/>
            <a:ext cx="3341687"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9972" y="4247077"/>
            <a:ext cx="1008063"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
          <p:cNvSpPr>
            <a:spLocks noRot="1" noChangeArrowheads="1"/>
          </p:cNvSpPr>
          <p:nvPr/>
        </p:nvSpPr>
        <p:spPr bwMode="auto">
          <a:xfrm>
            <a:off x="1691680" y="9525"/>
            <a:ext cx="7607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l" defTabSz="914400" eaLnBrk="1" hangingPunct="1">
              <a:buClrTx/>
              <a:buSzTx/>
              <a:buFontTx/>
              <a:defRPr/>
            </a:pPr>
            <a:r>
              <a:rPr lang="zh-CN" altLang="en-US" sz="3600" dirty="0">
                <a:solidFill>
                  <a:srgbClr val="660066"/>
                </a:solidFill>
                <a:effectLst>
                  <a:outerShdw blurRad="38100" dist="38100" dir="2700000" algn="tl">
                    <a:srgbClr val="C0C0C0"/>
                  </a:outerShdw>
                </a:effectLst>
                <a:ea typeface="微软雅黑" pitchFamily="34" charset="-122"/>
              </a:rPr>
              <a:t>N型MOS场效应管的基础原理</a:t>
            </a:r>
          </a:p>
        </p:txBody>
      </p:sp>
      <p:sp>
        <p:nvSpPr>
          <p:cNvPr id="20" name="Rectangle 37"/>
          <p:cNvSpPr>
            <a:spLocks noChangeArrowheads="1"/>
          </p:cNvSpPr>
          <p:nvPr/>
        </p:nvSpPr>
        <p:spPr bwMode="auto">
          <a:xfrm flipV="1">
            <a:off x="106363" y="85831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21" name="Text Box 3"/>
          <p:cNvSpPr txBox="1">
            <a:spLocks noChangeArrowheads="1"/>
          </p:cNvSpPr>
          <p:nvPr/>
        </p:nvSpPr>
        <p:spPr bwMode="auto">
          <a:xfrm>
            <a:off x="188914" y="1760156"/>
            <a:ext cx="5751511"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400" dirty="0">
                <a:solidFill>
                  <a:schemeClr val="tx1"/>
                </a:solidFill>
                <a:ea typeface="微软雅黑" panose="020B0503020204020204" pitchFamily="34" charset="-122"/>
                <a:cs typeface="Times New Roman" panose="02020603050405020304" pitchFamily="18" charset="0"/>
              </a:rPr>
              <a:t>源区和漏区之间相当于两个背靠背的</a:t>
            </a:r>
            <a:r>
              <a:rPr lang="en-US" altLang="zh-CN" sz="2400" dirty="0" err="1">
                <a:solidFill>
                  <a:schemeClr val="tx1"/>
                </a:solidFill>
                <a:ea typeface="微软雅黑" panose="020B0503020204020204" pitchFamily="34" charset="-122"/>
                <a:cs typeface="Times New Roman" panose="02020603050405020304" pitchFamily="18" charset="0"/>
              </a:rPr>
              <a:t>pn</a:t>
            </a:r>
            <a:r>
              <a:rPr lang="zh-CN" altLang="en-US" sz="2400" dirty="0">
                <a:solidFill>
                  <a:schemeClr val="tx1"/>
                </a:solidFill>
                <a:ea typeface="微软雅黑" panose="020B0503020204020204" pitchFamily="34" charset="-122"/>
                <a:cs typeface="Times New Roman" panose="02020603050405020304" pitchFamily="18" charset="0"/>
              </a:rPr>
              <a:t>结，</a:t>
            </a:r>
          </a:p>
          <a:p>
            <a:pPr eaLnBrk="1" hangingPunct="1"/>
            <a:r>
              <a:rPr lang="zh-CN" altLang="en-US" sz="2400" dirty="0">
                <a:solidFill>
                  <a:schemeClr val="tx1"/>
                </a:solidFill>
                <a:ea typeface="微软雅黑" panose="020B0503020204020204" pitchFamily="34" charset="-122"/>
                <a:cs typeface="Times New Roman" panose="02020603050405020304" pitchFamily="18" charset="0"/>
              </a:rPr>
              <a:t>即便加电压，只有反向饱和电流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Text Box 3"/>
          <p:cNvSpPr txBox="1">
            <a:spLocks noChangeArrowheads="1"/>
          </p:cNvSpPr>
          <p:nvPr/>
        </p:nvSpPr>
        <p:spPr bwMode="auto">
          <a:xfrm>
            <a:off x="457200" y="4340225"/>
            <a:ext cx="8412163" cy="17851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200" dirty="0">
                <a:solidFill>
                  <a:schemeClr val="tx1"/>
                </a:solidFill>
                <a:ea typeface="微软雅黑" panose="020B0503020204020204" pitchFamily="34" charset="-122"/>
                <a:cs typeface="Times New Roman" panose="02020603050405020304" pitchFamily="18" charset="0"/>
              </a:rPr>
              <a:t>CMOS</a:t>
            </a:r>
            <a:r>
              <a:rPr lang="zh-CN" altLang="en-US" sz="2200" dirty="0">
                <a:solidFill>
                  <a:schemeClr val="tx1"/>
                </a:solidFill>
                <a:ea typeface="微软雅黑" panose="020B0503020204020204" pitchFamily="34" charset="-122"/>
                <a:cs typeface="Times New Roman" panose="02020603050405020304" pitchFamily="18" charset="0"/>
              </a:rPr>
              <a:t>集成电路用</a:t>
            </a:r>
            <a:r>
              <a:rPr lang="en-US" altLang="zh-CN" sz="2200" i="1" dirty="0">
                <a:solidFill>
                  <a:schemeClr val="tx1"/>
                </a:solidFill>
                <a:ea typeface="微软雅黑" panose="020B0503020204020204" pitchFamily="34" charset="-122"/>
                <a:cs typeface="Times New Roman" panose="02020603050405020304" pitchFamily="18" charset="0"/>
              </a:rPr>
              <a:t>P</a:t>
            </a:r>
            <a:r>
              <a:rPr lang="zh-CN" altLang="en-US" sz="2200" dirty="0">
                <a:solidFill>
                  <a:schemeClr val="tx1"/>
                </a:solidFill>
                <a:ea typeface="微软雅黑" panose="020B0503020204020204" pitchFamily="34" charset="-122"/>
                <a:cs typeface="Times New Roman" panose="02020603050405020304" pitchFamily="18" charset="0"/>
              </a:rPr>
              <a:t>沟道</a:t>
            </a:r>
            <a:r>
              <a:rPr lang="en-US" altLang="zh-CN" sz="2200" dirty="0">
                <a:solidFill>
                  <a:schemeClr val="tx1"/>
                </a:solidFill>
                <a:ea typeface="微软雅黑" panose="020B0503020204020204" pitchFamily="34" charset="-122"/>
                <a:cs typeface="Times New Roman" panose="02020603050405020304" pitchFamily="18" charset="0"/>
              </a:rPr>
              <a:t>MOS</a:t>
            </a:r>
            <a:r>
              <a:rPr lang="zh-CN" altLang="en-US" sz="2200" dirty="0">
                <a:solidFill>
                  <a:schemeClr val="tx1"/>
                </a:solidFill>
                <a:ea typeface="微软雅黑" panose="020B0503020204020204" pitchFamily="34" charset="-122"/>
                <a:cs typeface="Times New Roman" panose="02020603050405020304" pitchFamily="18" charset="0"/>
              </a:rPr>
              <a:t>管作为负载器件，</a:t>
            </a:r>
            <a:r>
              <a:rPr lang="en-US" altLang="zh-CN" sz="2200" i="1" dirty="0">
                <a:solidFill>
                  <a:schemeClr val="tx1"/>
                </a:solidFill>
                <a:ea typeface="微软雅黑" panose="020B0503020204020204" pitchFamily="34" charset="-122"/>
                <a:cs typeface="Times New Roman" panose="02020603050405020304" pitchFamily="18" charset="0"/>
              </a:rPr>
              <a:t>N</a:t>
            </a:r>
            <a:r>
              <a:rPr lang="zh-CN" altLang="en-US" sz="2200" dirty="0">
                <a:solidFill>
                  <a:schemeClr val="tx1"/>
                </a:solidFill>
                <a:ea typeface="微软雅黑" panose="020B0503020204020204" pitchFamily="34" charset="-122"/>
                <a:cs typeface="Times New Roman" panose="02020603050405020304" pitchFamily="18" charset="0"/>
              </a:rPr>
              <a:t>沟道</a:t>
            </a:r>
            <a:r>
              <a:rPr lang="en-US" altLang="zh-CN" sz="2200" dirty="0">
                <a:solidFill>
                  <a:schemeClr val="tx1"/>
                </a:solidFill>
                <a:ea typeface="微软雅黑" panose="020B0503020204020204" pitchFamily="34" charset="-122"/>
                <a:cs typeface="Times New Roman" panose="02020603050405020304" pitchFamily="18" charset="0"/>
              </a:rPr>
              <a:t>MOS</a:t>
            </a:r>
            <a:r>
              <a:rPr lang="zh-CN" altLang="en-US" sz="2200" dirty="0">
                <a:solidFill>
                  <a:schemeClr val="tx1"/>
                </a:solidFill>
                <a:ea typeface="微软雅黑" panose="020B0503020204020204" pitchFamily="34" charset="-122"/>
                <a:cs typeface="Times New Roman" panose="02020603050405020304" pitchFamily="18" charset="0"/>
              </a:rPr>
              <a:t>管作为驱动器件，因此在</a:t>
            </a:r>
            <a:r>
              <a:rPr lang="zh-CN" altLang="en-US" sz="2200" dirty="0">
                <a:solidFill>
                  <a:srgbClr val="FF0000"/>
                </a:solidFill>
                <a:ea typeface="微软雅黑" panose="020B0503020204020204" pitchFamily="34" charset="-122"/>
                <a:cs typeface="Times New Roman" panose="02020603050405020304" pitchFamily="18" charset="0"/>
              </a:rPr>
              <a:t>同个衬底上同时制作</a:t>
            </a:r>
            <a:r>
              <a:rPr lang="en-US" altLang="zh-CN" sz="2200" i="1" dirty="0">
                <a:solidFill>
                  <a:srgbClr val="FF0000"/>
                </a:solidFill>
                <a:ea typeface="微软雅黑" panose="020B0503020204020204" pitchFamily="34" charset="-122"/>
                <a:cs typeface="Times New Roman" panose="02020603050405020304" pitchFamily="18" charset="0"/>
              </a:rPr>
              <a:t>P</a:t>
            </a:r>
            <a:r>
              <a:rPr lang="zh-CN" altLang="en-US" sz="2200" dirty="0">
                <a:solidFill>
                  <a:srgbClr val="FF0000"/>
                </a:solidFill>
                <a:ea typeface="微软雅黑" panose="020B0503020204020204" pitchFamily="34" charset="-122"/>
                <a:cs typeface="Times New Roman" panose="02020603050405020304" pitchFamily="18" charset="0"/>
              </a:rPr>
              <a:t>沟道</a:t>
            </a:r>
            <a:r>
              <a:rPr lang="en-US" altLang="zh-CN" sz="2200" dirty="0">
                <a:solidFill>
                  <a:srgbClr val="FF0000"/>
                </a:solidFill>
                <a:ea typeface="微软雅黑" panose="020B0503020204020204" pitchFamily="34" charset="-122"/>
                <a:cs typeface="Times New Roman" panose="02020603050405020304" pitchFamily="18" charset="0"/>
              </a:rPr>
              <a:t>MOS</a:t>
            </a:r>
            <a:r>
              <a:rPr lang="zh-CN" altLang="en-US" sz="2200" dirty="0">
                <a:solidFill>
                  <a:srgbClr val="FF0000"/>
                </a:solidFill>
                <a:ea typeface="微软雅黑" panose="020B0503020204020204" pitchFamily="34" charset="-122"/>
                <a:cs typeface="Times New Roman" panose="02020603050405020304" pitchFamily="18" charset="0"/>
              </a:rPr>
              <a:t>晶体管和</a:t>
            </a:r>
            <a:r>
              <a:rPr lang="en-US" altLang="zh-CN" sz="2200" dirty="0">
                <a:solidFill>
                  <a:srgbClr val="FF0000"/>
                </a:solidFill>
                <a:ea typeface="微软雅黑" panose="020B0503020204020204" pitchFamily="34" charset="-122"/>
                <a:cs typeface="Times New Roman" panose="02020603050405020304" pitchFamily="18" charset="0"/>
              </a:rPr>
              <a:t>N</a:t>
            </a:r>
            <a:r>
              <a:rPr lang="zh-CN" altLang="en-US" sz="2200" dirty="0">
                <a:solidFill>
                  <a:srgbClr val="FF0000"/>
                </a:solidFill>
                <a:ea typeface="微软雅黑" panose="020B0503020204020204" pitchFamily="34" charset="-122"/>
                <a:cs typeface="Times New Roman" panose="02020603050405020304" pitchFamily="18" charset="0"/>
              </a:rPr>
              <a:t>沟道</a:t>
            </a:r>
            <a:r>
              <a:rPr lang="en-US" altLang="zh-CN" sz="2200" dirty="0">
                <a:solidFill>
                  <a:srgbClr val="FF0000"/>
                </a:solidFill>
                <a:ea typeface="微软雅黑" panose="020B0503020204020204" pitchFamily="34" charset="-122"/>
                <a:cs typeface="Times New Roman" panose="02020603050405020304" pitchFamily="18" charset="0"/>
              </a:rPr>
              <a:t>MOS</a:t>
            </a:r>
            <a:r>
              <a:rPr lang="zh-CN" altLang="en-US" sz="2200" dirty="0">
                <a:solidFill>
                  <a:srgbClr val="FF0000"/>
                </a:solidFill>
                <a:ea typeface="微软雅黑" panose="020B0503020204020204" pitchFamily="34" charset="-122"/>
                <a:cs typeface="Times New Roman" panose="02020603050405020304" pitchFamily="18" charset="0"/>
              </a:rPr>
              <a:t>晶体管</a:t>
            </a:r>
            <a:r>
              <a:rPr lang="zh-CN" altLang="en-US" sz="2200" dirty="0">
                <a:ea typeface="微软雅黑" panose="020B0503020204020204" pitchFamily="34" charset="-122"/>
                <a:cs typeface="Times New Roman" panose="02020603050405020304" pitchFamily="18" charset="0"/>
              </a:rPr>
              <a:t>。</a:t>
            </a:r>
            <a:r>
              <a:rPr lang="zh-CN" altLang="en-US" sz="2200" dirty="0">
                <a:solidFill>
                  <a:schemeClr val="tx1"/>
                </a:solidFill>
                <a:ea typeface="微软雅黑" panose="020B0503020204020204" pitchFamily="34" charset="-122"/>
                <a:cs typeface="Times New Roman" panose="02020603050405020304" pitchFamily="18" charset="0"/>
              </a:rPr>
              <a:t>在制作中，必须将一种</a:t>
            </a:r>
            <a:r>
              <a:rPr lang="en-US" altLang="zh-CN" sz="2200" dirty="0">
                <a:solidFill>
                  <a:schemeClr val="tx1"/>
                </a:solidFill>
                <a:ea typeface="微软雅黑" panose="020B0503020204020204" pitchFamily="34" charset="-122"/>
                <a:cs typeface="Times New Roman" panose="02020603050405020304" pitchFamily="18" charset="0"/>
              </a:rPr>
              <a:t>MOS</a:t>
            </a:r>
            <a:r>
              <a:rPr lang="zh-CN" altLang="en-US" sz="2200" dirty="0">
                <a:solidFill>
                  <a:schemeClr val="tx1"/>
                </a:solidFill>
                <a:ea typeface="微软雅黑" panose="020B0503020204020204" pitchFamily="34" charset="-122"/>
                <a:cs typeface="Times New Roman" panose="02020603050405020304" pitchFamily="18" charset="0"/>
              </a:rPr>
              <a:t>晶体管制作在衬底上，而将另一种</a:t>
            </a:r>
            <a:r>
              <a:rPr lang="en-US" altLang="zh-CN" sz="2200" dirty="0">
                <a:solidFill>
                  <a:schemeClr val="tx1"/>
                </a:solidFill>
                <a:ea typeface="微软雅黑" panose="020B0503020204020204" pitchFamily="34" charset="-122"/>
                <a:cs typeface="Times New Roman" panose="02020603050405020304" pitchFamily="18" charset="0"/>
              </a:rPr>
              <a:t>MOS</a:t>
            </a:r>
            <a:r>
              <a:rPr lang="zh-CN" altLang="en-US" sz="2200" dirty="0">
                <a:solidFill>
                  <a:schemeClr val="tx1"/>
                </a:solidFill>
                <a:ea typeface="微软雅黑" panose="020B0503020204020204" pitchFamily="34" charset="-122"/>
                <a:cs typeface="Times New Roman" panose="02020603050405020304" pitchFamily="18" charset="0"/>
              </a:rPr>
              <a:t>晶体管制作在比衬底浓度高的阱中。</a:t>
            </a:r>
            <a:r>
              <a:rPr lang="en-US" altLang="zh-CN" sz="2200" dirty="0">
                <a:solidFill>
                  <a:schemeClr val="tx1"/>
                </a:solidFill>
                <a:ea typeface="微软雅黑" panose="020B0503020204020204" pitchFamily="34" charset="-122"/>
                <a:cs typeface="Times New Roman" panose="02020603050405020304" pitchFamily="18" charset="0"/>
              </a:rPr>
              <a:t>CMOS</a:t>
            </a:r>
            <a:r>
              <a:rPr lang="zh-CN" altLang="en-US" sz="2200" dirty="0">
                <a:solidFill>
                  <a:schemeClr val="tx1"/>
                </a:solidFill>
                <a:ea typeface="微软雅黑" panose="020B0503020204020204" pitchFamily="34" charset="-122"/>
                <a:cs typeface="Times New Roman" panose="02020603050405020304" pitchFamily="18" charset="0"/>
              </a:rPr>
              <a:t>集成电路工艺根据阱的导电类型可以分为</a:t>
            </a:r>
            <a:r>
              <a:rPr lang="en-US" altLang="zh-CN" sz="2200" i="1" dirty="0">
                <a:solidFill>
                  <a:schemeClr val="tx1"/>
                </a:solidFill>
                <a:ea typeface="微软雅黑" panose="020B0503020204020204" pitchFamily="34" charset="-122"/>
                <a:cs typeface="Times New Roman" panose="02020603050405020304" pitchFamily="18" charset="0"/>
              </a:rPr>
              <a:t>P</a:t>
            </a:r>
            <a:r>
              <a:rPr lang="zh-CN" altLang="en-US" sz="2200" dirty="0">
                <a:solidFill>
                  <a:schemeClr val="tx1"/>
                </a:solidFill>
                <a:ea typeface="微软雅黑" panose="020B0503020204020204" pitchFamily="34" charset="-122"/>
                <a:cs typeface="Times New Roman" panose="02020603050405020304" pitchFamily="18" charset="0"/>
              </a:rPr>
              <a:t>阱工艺、</a:t>
            </a:r>
            <a:r>
              <a:rPr lang="en-US" altLang="zh-CN" sz="2200" i="1" dirty="0">
                <a:solidFill>
                  <a:schemeClr val="tx1"/>
                </a:solidFill>
                <a:ea typeface="微软雅黑" panose="020B0503020204020204" pitchFamily="34" charset="-122"/>
                <a:cs typeface="Times New Roman" panose="02020603050405020304" pitchFamily="18" charset="0"/>
              </a:rPr>
              <a:t>N</a:t>
            </a:r>
            <a:r>
              <a:rPr lang="zh-CN" altLang="en-US" sz="2200" dirty="0">
                <a:solidFill>
                  <a:schemeClr val="tx1"/>
                </a:solidFill>
                <a:ea typeface="微软雅黑" panose="020B0503020204020204" pitchFamily="34" charset="-122"/>
                <a:cs typeface="Times New Roman" panose="02020603050405020304" pitchFamily="18" charset="0"/>
              </a:rPr>
              <a:t>阱工艺和双阱工艺。</a:t>
            </a:r>
          </a:p>
        </p:txBody>
      </p:sp>
      <p:pic>
        <p:nvPicPr>
          <p:cNvPr id="6" name="图片 5"/>
          <p:cNvPicPr>
            <a:picLocks noChangeAspect="1"/>
          </p:cNvPicPr>
          <p:nvPr/>
        </p:nvPicPr>
        <p:blipFill>
          <a:blip r:embed="rId3"/>
          <a:stretch>
            <a:fillRect/>
          </a:stretch>
        </p:blipFill>
        <p:spPr>
          <a:xfrm>
            <a:off x="1979712" y="1287463"/>
            <a:ext cx="4680520" cy="2980276"/>
          </a:xfrm>
          <a:prstGeom prst="rect">
            <a:avLst/>
          </a:prstGeom>
        </p:spPr>
      </p:pic>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77</a:t>
            </a:fld>
            <a:endParaRPr lang="zh-CN" altLang="en-US"/>
          </a:p>
        </p:txBody>
      </p:sp>
      <p:sp>
        <p:nvSpPr>
          <p:cNvPr id="8" name="Text Box 3"/>
          <p:cNvSpPr txBox="1">
            <a:spLocks noChangeArrowheads="1"/>
          </p:cNvSpPr>
          <p:nvPr/>
        </p:nvSpPr>
        <p:spPr bwMode="auto">
          <a:xfrm>
            <a:off x="3771106" y="216962"/>
            <a:ext cx="1555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3600" dirty="0">
                <a:solidFill>
                  <a:srgbClr val="660066"/>
                </a:solidFill>
                <a:effectLst>
                  <a:outerShdw blurRad="38100" dist="38100" dir="2700000" algn="tl">
                    <a:srgbClr val="C0C0C0"/>
                  </a:outerShdw>
                </a:effectLst>
                <a:ea typeface="微软雅黑" pitchFamily="34" charset="-122"/>
              </a:rPr>
              <a:t>CMOS</a:t>
            </a:r>
          </a:p>
        </p:txBody>
      </p:sp>
      <p:sp>
        <p:nvSpPr>
          <p:cNvPr id="9" name="Text Box 4"/>
          <p:cNvSpPr txBox="1">
            <a:spLocks noChangeArrowheads="1"/>
          </p:cNvSpPr>
          <p:nvPr/>
        </p:nvSpPr>
        <p:spPr bwMode="auto">
          <a:xfrm>
            <a:off x="1302960" y="803023"/>
            <a:ext cx="7097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dirty="0">
                <a:solidFill>
                  <a:srgbClr val="CC0000"/>
                </a:solidFill>
                <a:ea typeface="微软雅黑" panose="020B0503020204020204" pitchFamily="34" charset="-122"/>
              </a:rPr>
              <a:t>C</a:t>
            </a:r>
            <a:r>
              <a:rPr lang="en-US" altLang="zh-CN" dirty="0">
                <a:solidFill>
                  <a:srgbClr val="0000CC"/>
                </a:solidFill>
                <a:ea typeface="微软雅黑" panose="020B0503020204020204" pitchFamily="34" charset="-122"/>
              </a:rPr>
              <a:t>omplementary</a:t>
            </a:r>
            <a:r>
              <a:rPr lang="en-US" altLang="zh-CN" dirty="0">
                <a:ea typeface="微软雅黑" panose="020B0503020204020204" pitchFamily="34" charset="-122"/>
              </a:rPr>
              <a:t> </a:t>
            </a:r>
            <a:r>
              <a:rPr lang="en-US" altLang="zh-CN" dirty="0">
                <a:solidFill>
                  <a:srgbClr val="CC0000"/>
                </a:solidFill>
                <a:ea typeface="微软雅黑" panose="020B0503020204020204" pitchFamily="34" charset="-122"/>
              </a:rPr>
              <a:t>M</a:t>
            </a:r>
            <a:r>
              <a:rPr lang="en-US" altLang="zh-CN" dirty="0">
                <a:solidFill>
                  <a:srgbClr val="0000CC"/>
                </a:solidFill>
                <a:ea typeface="微软雅黑" panose="020B0503020204020204" pitchFamily="34" charset="-122"/>
              </a:rPr>
              <a:t>etal</a:t>
            </a:r>
            <a:r>
              <a:rPr lang="en-US" altLang="zh-CN" dirty="0">
                <a:ea typeface="微软雅黑" panose="020B0503020204020204" pitchFamily="34" charset="-122"/>
              </a:rPr>
              <a:t> </a:t>
            </a:r>
            <a:r>
              <a:rPr lang="en-US" altLang="zh-CN" dirty="0">
                <a:solidFill>
                  <a:srgbClr val="CC0000"/>
                </a:solidFill>
                <a:ea typeface="微软雅黑" panose="020B0503020204020204" pitchFamily="34" charset="-122"/>
              </a:rPr>
              <a:t>O</a:t>
            </a:r>
            <a:r>
              <a:rPr lang="en-US" altLang="zh-CN" dirty="0">
                <a:solidFill>
                  <a:srgbClr val="0000CC"/>
                </a:solidFill>
                <a:ea typeface="微软雅黑" panose="020B0503020204020204" pitchFamily="34" charset="-122"/>
              </a:rPr>
              <a:t>xide</a:t>
            </a:r>
            <a:r>
              <a:rPr lang="en-US" altLang="zh-CN" dirty="0">
                <a:ea typeface="微软雅黑" panose="020B0503020204020204" pitchFamily="34" charset="-122"/>
              </a:rPr>
              <a:t> </a:t>
            </a:r>
            <a:r>
              <a:rPr lang="en-US" altLang="zh-CN" dirty="0">
                <a:solidFill>
                  <a:srgbClr val="CC0000"/>
                </a:solidFill>
                <a:ea typeface="微软雅黑" panose="020B0503020204020204" pitchFamily="34" charset="-122"/>
              </a:rPr>
              <a:t>S</a:t>
            </a:r>
            <a:r>
              <a:rPr lang="en-US" altLang="zh-CN" dirty="0">
                <a:solidFill>
                  <a:srgbClr val="0000CC"/>
                </a:solidFill>
                <a:ea typeface="微软雅黑" panose="020B0503020204020204" pitchFamily="34" charset="-122"/>
              </a:rPr>
              <a:t>emiconductor </a:t>
            </a:r>
          </a:p>
        </p:txBody>
      </p:sp>
      <p:sp>
        <p:nvSpPr>
          <p:cNvPr id="10" name="Rectangle 37"/>
          <p:cNvSpPr>
            <a:spLocks noChangeArrowheads="1"/>
          </p:cNvSpPr>
          <p:nvPr/>
        </p:nvSpPr>
        <p:spPr bwMode="auto">
          <a:xfrm flipV="1">
            <a:off x="106363" y="85831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Rot="1" noChangeArrowheads="1"/>
          </p:cNvSpPr>
          <p:nvPr>
            <p:ph type="body" idx="4294967295"/>
          </p:nvPr>
        </p:nvSpPr>
        <p:spPr bwMode="auto">
          <a:xfrm>
            <a:off x="-53975" y="983457"/>
            <a:ext cx="8820150" cy="649287"/>
          </a:xfrm>
          <a:prstGeom prst="rect">
            <a:avLst/>
          </a:prstGeom>
          <a:noFill/>
          <a:extLst/>
        </p:spPr>
        <p:txBody>
          <a:bodyPr/>
          <a:lstStyle/>
          <a:p>
            <a:pPr lvl="1" eaLnBrk="1" hangingPunct="1"/>
            <a:r>
              <a:rPr lang="zh-CN" altLang="en-US" sz="2600" b="1" dirty="0">
                <a:latin typeface="微软雅黑" panose="020B0503020204020204" pitchFamily="34" charset="-122"/>
                <a:ea typeface="微软雅黑" panose="020B0503020204020204" pitchFamily="34" charset="-122"/>
                <a:sym typeface="Symbol" panose="05050102010706020507" pitchFamily="18" charset="2"/>
              </a:rPr>
              <a:t>再乘以费米分布函数，得到</a:t>
            </a:r>
            <a:r>
              <a:rPr lang="en-US" altLang="zh-CN" sz="2600" b="1" i="1" dirty="0">
                <a:latin typeface="微软雅黑" panose="020B0503020204020204" pitchFamily="34" charset="-122"/>
                <a:ea typeface="微软雅黑" panose="020B0503020204020204" pitchFamily="34" charset="-122"/>
                <a:sym typeface="Symbol" panose="05050102010706020507" pitchFamily="18" charset="2"/>
              </a:rPr>
              <a:t>d</a:t>
            </a:r>
            <a:r>
              <a:rPr lang="zh-CN" altLang="en-US" sz="2600" b="1" dirty="0">
                <a:latin typeface="微软雅黑" panose="020B0503020204020204" pitchFamily="34" charset="-122"/>
                <a:ea typeface="微软雅黑" panose="020B0503020204020204" pitchFamily="34" charset="-122"/>
                <a:sym typeface="Symbol" panose="05050102010706020507" pitchFamily="18" charset="2"/>
              </a:rPr>
              <a:t>内统计平均电子：</a:t>
            </a:r>
          </a:p>
          <a:p>
            <a:pPr lvl="1" eaLnBrk="1" hangingPunct="1"/>
            <a:endParaRPr lang="zh-CN" altLang="en-US" sz="2600" b="1" dirty="0">
              <a:latin typeface="微软雅黑" panose="020B0503020204020204" pitchFamily="34" charset="-122"/>
              <a:ea typeface="微软雅黑" panose="020B0503020204020204" pitchFamily="34" charset="-122"/>
              <a:sym typeface="Symbol" panose="05050102010706020507" pitchFamily="18" charset="2"/>
            </a:endParaRPr>
          </a:p>
          <a:p>
            <a:pPr lvl="2" eaLnBrk="1" hangingPunct="1"/>
            <a:endParaRPr lang="en-US" altLang="zh-CN" sz="2600" b="1" dirty="0">
              <a:latin typeface="微软雅黑" panose="020B0503020204020204" pitchFamily="34" charset="-122"/>
              <a:ea typeface="微软雅黑" panose="020B0503020204020204" pitchFamily="34" charset="-122"/>
              <a:sym typeface="Symbol" panose="05050102010706020507" pitchFamily="18" charset="2"/>
            </a:endParaRPr>
          </a:p>
        </p:txBody>
      </p:sp>
      <p:graphicFrame>
        <p:nvGraphicFramePr>
          <p:cNvPr id="23556" name="Object 4"/>
          <p:cNvGraphicFramePr>
            <a:graphicFrameLocks noChangeAspect="1"/>
          </p:cNvGraphicFramePr>
          <p:nvPr>
            <p:extLst>
              <p:ext uri="{D42A27DB-BD31-4B8C-83A1-F6EECF244321}">
                <p14:modId xmlns:p14="http://schemas.microsoft.com/office/powerpoint/2010/main" val="2288978764"/>
              </p:ext>
            </p:extLst>
          </p:nvPr>
        </p:nvGraphicFramePr>
        <p:xfrm>
          <a:off x="2195736" y="1513557"/>
          <a:ext cx="4537075" cy="1230313"/>
        </p:xfrm>
        <a:graphic>
          <a:graphicData uri="http://schemas.openxmlformats.org/presentationml/2006/ole">
            <mc:AlternateContent xmlns:mc="http://schemas.openxmlformats.org/markup-compatibility/2006">
              <mc:Choice xmlns:v="urn:schemas-microsoft-com:vml" Requires="v">
                <p:oleObj spid="_x0000_s6282" name="公式" r:id="rId4" imgW="2108200" imgH="571500" progId="Equation.3">
                  <p:embed/>
                </p:oleObj>
              </mc:Choice>
              <mc:Fallback>
                <p:oleObj name="公式" r:id="rId4" imgW="2108200" imgH="571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1513557"/>
                        <a:ext cx="4537075" cy="1230313"/>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5957" name="Group 5"/>
          <p:cNvGrpSpPr/>
          <p:nvPr/>
        </p:nvGrpSpPr>
        <p:grpSpPr bwMode="auto">
          <a:xfrm>
            <a:off x="-698901" y="2813050"/>
            <a:ext cx="5184775" cy="1952625"/>
            <a:chOff x="-438" y="1772"/>
            <a:chExt cx="3356" cy="1230"/>
          </a:xfrm>
        </p:grpSpPr>
        <p:sp>
          <p:nvSpPr>
            <p:cNvPr id="23564" name="Rectangle 6"/>
            <p:cNvSpPr>
              <a:spLocks noChangeArrowheads="1"/>
            </p:cNvSpPr>
            <p:nvPr/>
          </p:nvSpPr>
          <p:spPr bwMode="auto">
            <a:xfrm>
              <a:off x="-438" y="1772"/>
              <a:ext cx="3356"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lvl="2" eaLnBrk="1" hangingPunct="1"/>
              <a:r>
                <a:rPr lang="zh-CN" altLang="en-US" sz="2600" dirty="0">
                  <a:solidFill>
                    <a:srgbClr val="CC0000"/>
                  </a:solidFill>
                  <a:ea typeface="微软雅黑" panose="020B0503020204020204" pitchFamily="34" charset="-122"/>
                  <a:sym typeface="Symbol" panose="05050102010706020507" pitchFamily="18" charset="2"/>
                </a:rPr>
                <a:t>考虑到热发射电子，</a:t>
              </a:r>
            </a:p>
            <a:p>
              <a:pPr lvl="2" eaLnBrk="1" hangingPunct="1"/>
              <a:r>
                <a:rPr lang="zh-CN" altLang="en-US" sz="2600" dirty="0">
                  <a:solidFill>
                    <a:srgbClr val="CC0000"/>
                  </a:solidFill>
                  <a:ea typeface="微软雅黑" panose="020B0503020204020204" pitchFamily="34" charset="-122"/>
                  <a:sym typeface="Symbol" panose="05050102010706020507" pitchFamily="18" charset="2"/>
                </a:rPr>
                <a:t>能量必须高于</a:t>
              </a:r>
              <a:r>
                <a:rPr lang="en-US" altLang="zh-CN" sz="2600" dirty="0">
                  <a:solidFill>
                    <a:srgbClr val="CC0000"/>
                  </a:solidFill>
                  <a:latin typeface="Symbol" panose="05050102010706020507" pitchFamily="18" charset="2"/>
                  <a:ea typeface="微软雅黑" panose="020B0503020204020204" pitchFamily="34" charset="-122"/>
                  <a:sym typeface="Symbol" panose="05050102010706020507" pitchFamily="18" charset="2"/>
                </a:rPr>
                <a:t>c</a:t>
              </a:r>
              <a:r>
                <a:rPr lang="zh-CN" altLang="en-US" sz="2600" dirty="0">
                  <a:solidFill>
                    <a:srgbClr val="CC0000"/>
                  </a:solidFill>
                  <a:ea typeface="微软雅黑" panose="020B0503020204020204" pitchFamily="34" charset="-122"/>
                  <a:sym typeface="Symbol" panose="05050102010706020507" pitchFamily="18" charset="2"/>
                </a:rPr>
                <a:t>一般不难有</a:t>
              </a:r>
              <a:r>
                <a:rPr lang="en-US" altLang="zh-CN" sz="2600" dirty="0">
                  <a:solidFill>
                    <a:srgbClr val="CC0000"/>
                  </a:solidFill>
                  <a:ea typeface="微软雅黑" panose="020B0503020204020204" pitchFamily="34" charset="-122"/>
                  <a:sym typeface="Symbol" panose="05050102010706020507" pitchFamily="18" charset="2"/>
                </a:rPr>
                <a:t>:</a:t>
              </a:r>
            </a:p>
          </p:txBody>
        </p:sp>
        <p:graphicFrame>
          <p:nvGraphicFramePr>
            <p:cNvPr id="23565" name="Object 5"/>
            <p:cNvGraphicFramePr>
              <a:graphicFrameLocks noChangeAspect="1"/>
            </p:cNvGraphicFramePr>
            <p:nvPr>
              <p:extLst>
                <p:ext uri="{D42A27DB-BD31-4B8C-83A1-F6EECF244321}">
                  <p14:modId xmlns:p14="http://schemas.microsoft.com/office/powerpoint/2010/main" val="1622742000"/>
                </p:ext>
              </p:extLst>
            </p:nvPr>
          </p:nvGraphicFramePr>
          <p:xfrm>
            <a:off x="597" y="2374"/>
            <a:ext cx="1996" cy="628"/>
          </p:xfrm>
          <a:graphic>
            <a:graphicData uri="http://schemas.openxmlformats.org/presentationml/2006/ole">
              <mc:AlternateContent xmlns:mc="http://schemas.openxmlformats.org/markup-compatibility/2006">
                <mc:Choice xmlns:v="urn:schemas-microsoft-com:vml" Requires="v">
                  <p:oleObj spid="_x0000_s6283" name="Equation" r:id="rId6" imgW="1371600" imgH="431800" progId="Equation.DSMT4">
                    <p:embed/>
                  </p:oleObj>
                </mc:Choice>
                <mc:Fallback>
                  <p:oleObj name="Equation" r:id="rId6" imgW="1371600" imgH="4318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 y="2374"/>
                          <a:ext cx="1996"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5960" name="Text Box 8"/>
          <p:cNvSpPr txBox="1">
            <a:spLocks noChangeArrowheads="1"/>
          </p:cNvSpPr>
          <p:nvPr/>
        </p:nvSpPr>
        <p:spPr bwMode="auto">
          <a:xfrm>
            <a:off x="323529" y="4841414"/>
            <a:ext cx="3600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chemeClr val="tx1"/>
                </a:solidFill>
                <a:ea typeface="微软雅黑" panose="020B0503020204020204" pitchFamily="34" charset="-122"/>
              </a:rPr>
              <a:t>得到热发射电流密度：</a:t>
            </a:r>
          </a:p>
        </p:txBody>
      </p:sp>
      <p:grpSp>
        <p:nvGrpSpPr>
          <p:cNvPr id="125961" name="Group 9"/>
          <p:cNvGrpSpPr/>
          <p:nvPr/>
        </p:nvGrpSpPr>
        <p:grpSpPr bwMode="auto">
          <a:xfrm>
            <a:off x="4716463" y="2852739"/>
            <a:ext cx="4176712" cy="1820863"/>
            <a:chOff x="2971" y="1797"/>
            <a:chExt cx="2631" cy="1147"/>
          </a:xfrm>
        </p:grpSpPr>
        <p:graphicFrame>
          <p:nvGraphicFramePr>
            <p:cNvPr id="23562" name="Object 6"/>
            <p:cNvGraphicFramePr>
              <a:graphicFrameLocks noChangeAspect="1"/>
            </p:cNvGraphicFramePr>
            <p:nvPr>
              <p:extLst>
                <p:ext uri="{D42A27DB-BD31-4B8C-83A1-F6EECF244321}">
                  <p14:modId xmlns:p14="http://schemas.microsoft.com/office/powerpoint/2010/main" val="1371533351"/>
                </p:ext>
              </p:extLst>
            </p:nvPr>
          </p:nvGraphicFramePr>
          <p:xfrm>
            <a:off x="2971" y="2160"/>
            <a:ext cx="2631" cy="784"/>
          </p:xfrm>
          <a:graphic>
            <a:graphicData uri="http://schemas.openxmlformats.org/presentationml/2006/ole">
              <mc:AlternateContent xmlns:mc="http://schemas.openxmlformats.org/markup-compatibility/2006">
                <mc:Choice xmlns:v="urn:schemas-microsoft-com:vml" Requires="v">
                  <p:oleObj spid="_x0000_s6284" name="公式" r:id="rId8" imgW="1663700" imgH="495300" progId="Equation.3">
                    <p:embed/>
                  </p:oleObj>
                </mc:Choice>
                <mc:Fallback>
                  <p:oleObj name="公式" r:id="rId8" imgW="1663700" imgH="4953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 y="2160"/>
                          <a:ext cx="2631" cy="784"/>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3" name="Line 11"/>
            <p:cNvSpPr>
              <a:spLocks noChangeShapeType="1"/>
            </p:cNvSpPr>
            <p:nvPr/>
          </p:nvSpPr>
          <p:spPr bwMode="auto">
            <a:xfrm>
              <a:off x="3787" y="1797"/>
              <a:ext cx="5" cy="363"/>
            </a:xfrm>
            <a:prstGeom prst="line">
              <a:avLst/>
            </a:prstGeom>
            <a:noFill/>
            <a:ln w="762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grpSp>
      <p:graphicFrame>
        <p:nvGraphicFramePr>
          <p:cNvPr id="125964" name="Object 5"/>
          <p:cNvGraphicFramePr>
            <a:graphicFrameLocks noChangeAspect="1"/>
          </p:cNvGraphicFramePr>
          <p:nvPr>
            <p:extLst>
              <p:ext uri="{D42A27DB-BD31-4B8C-83A1-F6EECF244321}">
                <p14:modId xmlns:p14="http://schemas.microsoft.com/office/powerpoint/2010/main" val="1851080987"/>
              </p:ext>
            </p:extLst>
          </p:nvPr>
        </p:nvGraphicFramePr>
        <p:xfrm>
          <a:off x="22225" y="5354638"/>
          <a:ext cx="9099550" cy="1130300"/>
        </p:xfrm>
        <a:graphic>
          <a:graphicData uri="http://schemas.openxmlformats.org/presentationml/2006/ole">
            <mc:AlternateContent xmlns:mc="http://schemas.openxmlformats.org/markup-compatibility/2006">
              <mc:Choice xmlns:v="urn:schemas-microsoft-com:vml" Requires="v">
                <p:oleObj spid="_x0000_s6285" name="Equation" r:id="rId10" imgW="4089240" imgH="507960" progId="Equation.DSMT4">
                  <p:embed/>
                </p:oleObj>
              </mc:Choice>
              <mc:Fallback>
                <p:oleObj name="Equation" r:id="rId10" imgW="4089240" imgH="507960" progId="Equation.DSMT4">
                  <p:embed/>
                  <p:pic>
                    <p:nvPicPr>
                      <p:cNvPr id="0" name="Object 5"/>
                      <p:cNvPicPr>
                        <a:picLocks noChangeAspect="1" noChangeArrowheads="1"/>
                      </p:cNvPicPr>
                      <p:nvPr/>
                    </p:nvPicPr>
                    <p:blipFill>
                      <a:blip r:embed="rId11"/>
                      <a:srcRect/>
                      <a:stretch>
                        <a:fillRect/>
                      </a:stretch>
                    </p:blipFill>
                    <p:spPr bwMode="auto">
                      <a:xfrm>
                        <a:off x="22225" y="5354638"/>
                        <a:ext cx="9099550" cy="11303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1" name="Rectangle 2"/>
          <p:cNvSpPr>
            <a:spLocks noRot="1" noChangeArrowheads="1"/>
          </p:cNvSpPr>
          <p:nvPr/>
        </p:nvSpPr>
        <p:spPr bwMode="auto">
          <a:xfrm>
            <a:off x="2302905" y="30163"/>
            <a:ext cx="50514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l" eaLnBrk="1" hangingPunct="1">
              <a:buClrTx/>
              <a:buSzTx/>
              <a:buFontTx/>
            </a:pPr>
            <a:r>
              <a:rPr lang="zh-CN" altLang="en-US" sz="3600" dirty="0">
                <a:solidFill>
                  <a:srgbClr val="660066"/>
                </a:solidFill>
                <a:effectLst>
                  <a:outerShdw blurRad="38100" dist="38100" dir="2700000" algn="tl">
                    <a:srgbClr val="C0C0C0"/>
                  </a:outerShdw>
                </a:effectLst>
                <a:ea typeface="微软雅黑" pitchFamily="34" charset="-122"/>
              </a:rPr>
              <a:t>量子理论下的功函数</a:t>
            </a:r>
          </a:p>
        </p:txBody>
      </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8</a:t>
            </a:fld>
            <a:endParaRPr lang="zh-CN" altLang="en-US"/>
          </a:p>
        </p:txBody>
      </p:sp>
      <p:sp>
        <p:nvSpPr>
          <p:cNvPr id="16" name="Rectangle 37"/>
          <p:cNvSpPr>
            <a:spLocks noChangeArrowheads="1"/>
          </p:cNvSpPr>
          <p:nvPr/>
        </p:nvSpPr>
        <p:spPr bwMode="auto">
          <a:xfrm flipV="1">
            <a:off x="106363" y="86585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dissolve">
                                      <p:cBhvr>
                                        <p:cTn id="7" dur="500"/>
                                        <p:tgtEl>
                                          <p:spTgt spid="12595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125961"/>
                                        </p:tgtEl>
                                        <p:attrNameLst>
                                          <p:attrName>style.visibility</p:attrName>
                                        </p:attrNameLst>
                                      </p:cBhvr>
                                      <p:to>
                                        <p:strVal val="visible"/>
                                      </p:to>
                                    </p:set>
                                    <p:animEffect transition="in" filter="slide(fromTop)">
                                      <p:cBhvr>
                                        <p:cTn id="12" dur="500"/>
                                        <p:tgtEl>
                                          <p:spTgt spid="125961"/>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25960"/>
                                        </p:tgtEl>
                                        <p:attrNameLst>
                                          <p:attrName>style.visibility</p:attrName>
                                        </p:attrNameLst>
                                      </p:cBhvr>
                                      <p:to>
                                        <p:strVal val="visible"/>
                                      </p:to>
                                    </p:set>
                                    <p:animEffect transition="in" filter="slide(fromBottom)">
                                      <p:cBhvr>
                                        <p:cTn id="15" dur="500"/>
                                        <p:tgtEl>
                                          <p:spTgt spid="125960"/>
                                        </p:tgtEl>
                                      </p:cBhvr>
                                    </p:animEffect>
                                  </p:childTnLst>
                                </p:cTn>
                              </p:par>
                              <p:par>
                                <p:cTn id="16" presetID="12" presetClass="entr" presetSubtype="4" fill="hold" nodeType="withEffect">
                                  <p:stCondLst>
                                    <p:cond delay="0"/>
                                  </p:stCondLst>
                                  <p:childTnLst>
                                    <p:set>
                                      <p:cBhvr>
                                        <p:cTn id="17" dur="1" fill="hold">
                                          <p:stCondLst>
                                            <p:cond delay="0"/>
                                          </p:stCondLst>
                                        </p:cTn>
                                        <p:tgtEl>
                                          <p:spTgt spid="125964"/>
                                        </p:tgtEl>
                                        <p:attrNameLst>
                                          <p:attrName>style.visibility</p:attrName>
                                        </p:attrNameLst>
                                      </p:cBhvr>
                                      <p:to>
                                        <p:strVal val="visible"/>
                                      </p:to>
                                    </p:set>
                                    <p:animEffect transition="in" filter="slide(fromBottom)">
                                      <p:cBhvr>
                                        <p:cTn id="18" dur="500"/>
                                        <p:tgtEl>
                                          <p:spTgt spid="125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p:cNvSpPr>
            <a:spLocks noRot="1" noChangeArrowheads="1"/>
          </p:cNvSpPr>
          <p:nvPr/>
        </p:nvSpPr>
        <p:spPr bwMode="auto">
          <a:xfrm>
            <a:off x="2302905" y="30163"/>
            <a:ext cx="50514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algn="l" eaLnBrk="1" hangingPunct="1">
              <a:buClrTx/>
              <a:buSzTx/>
              <a:buFontTx/>
            </a:pPr>
            <a:r>
              <a:rPr lang="zh-CN" altLang="en-US" sz="3600" dirty="0">
                <a:solidFill>
                  <a:srgbClr val="660066"/>
                </a:solidFill>
                <a:effectLst>
                  <a:outerShdw blurRad="38100" dist="38100" dir="2700000" algn="tl">
                    <a:srgbClr val="C0C0C0"/>
                  </a:outerShdw>
                </a:effectLst>
                <a:ea typeface="微软雅黑" pitchFamily="34" charset="-122"/>
              </a:rPr>
              <a:t>量子理论下的功函数</a:t>
            </a:r>
          </a:p>
        </p:txBody>
      </p:sp>
      <p:sp>
        <p:nvSpPr>
          <p:cNvPr id="34" name="Rectangle 37"/>
          <p:cNvSpPr>
            <a:spLocks noChangeArrowheads="1"/>
          </p:cNvSpPr>
          <p:nvPr/>
        </p:nvSpPr>
        <p:spPr bwMode="auto">
          <a:xfrm flipV="1">
            <a:off x="106363" y="86585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24580" name="Text Box 4"/>
          <p:cNvSpPr txBox="1">
            <a:spLocks noChangeArrowheads="1"/>
          </p:cNvSpPr>
          <p:nvPr/>
        </p:nvSpPr>
        <p:spPr bwMode="auto">
          <a:xfrm>
            <a:off x="250825" y="1510263"/>
            <a:ext cx="3062238" cy="488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zh-CN" altLang="en-US" sz="2600" dirty="0">
                <a:solidFill>
                  <a:srgbClr val="C00000"/>
                </a:solidFill>
                <a:ea typeface="微软雅黑" panose="020B0503020204020204" pitchFamily="34" charset="-122"/>
              </a:rPr>
              <a:t>热发射电流密度：</a:t>
            </a:r>
          </a:p>
        </p:txBody>
      </p:sp>
      <p:grpSp>
        <p:nvGrpSpPr>
          <p:cNvPr id="126981" name="Group 5"/>
          <p:cNvGrpSpPr/>
          <p:nvPr/>
        </p:nvGrpSpPr>
        <p:grpSpPr bwMode="auto">
          <a:xfrm>
            <a:off x="2124332" y="3487466"/>
            <a:ext cx="4860925" cy="1584622"/>
            <a:chOff x="1066" y="2069"/>
            <a:chExt cx="3447" cy="1243"/>
          </a:xfrm>
        </p:grpSpPr>
        <p:graphicFrame>
          <p:nvGraphicFramePr>
            <p:cNvPr id="24605" name="Object 5"/>
            <p:cNvGraphicFramePr>
              <a:graphicFrameLocks noChangeAspect="1"/>
            </p:cNvGraphicFramePr>
            <p:nvPr/>
          </p:nvGraphicFramePr>
          <p:xfrm>
            <a:off x="1066" y="2432"/>
            <a:ext cx="3447" cy="880"/>
          </p:xfrm>
          <a:graphic>
            <a:graphicData uri="http://schemas.openxmlformats.org/presentationml/2006/ole">
              <mc:AlternateContent xmlns:mc="http://schemas.openxmlformats.org/markup-compatibility/2006">
                <mc:Choice xmlns:v="urn:schemas-microsoft-com:vml" Requires="v">
                  <p:oleObj spid="_x0000_s7238" name="公式" r:id="rId4" imgW="1790700" imgH="457200" progId="Equation.3">
                    <p:embed/>
                  </p:oleObj>
                </mc:Choice>
                <mc:Fallback>
                  <p:oleObj name="公式" r:id="rId4" imgW="179070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 y="2432"/>
                          <a:ext cx="3447" cy="88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6" name="AutoShape 7"/>
            <p:cNvSpPr>
              <a:spLocks noChangeArrowheads="1"/>
            </p:cNvSpPr>
            <p:nvPr/>
          </p:nvSpPr>
          <p:spPr bwMode="auto">
            <a:xfrm>
              <a:off x="2336" y="2069"/>
              <a:ext cx="272" cy="363"/>
            </a:xfrm>
            <a:prstGeom prst="downArrow">
              <a:avLst>
                <a:gd name="adj1" fmla="val 50000"/>
                <a:gd name="adj2" fmla="val 55514"/>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grpSp>
      <p:sp>
        <p:nvSpPr>
          <p:cNvPr id="126984" name="Text Box 8"/>
          <p:cNvSpPr txBox="1">
            <a:spLocks noChangeArrowheads="1"/>
          </p:cNvSpPr>
          <p:nvPr/>
        </p:nvSpPr>
        <p:spPr bwMode="auto">
          <a:xfrm>
            <a:off x="250825" y="5298720"/>
            <a:ext cx="4968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chemeClr val="tx2"/>
                </a:solidFill>
                <a:latin typeface="Times New Roman" panose="02020603050405020304" pitchFamily="18" charset="0"/>
                <a:ea typeface="楷体_GB2312" charset="-122"/>
              </a:defRPr>
            </a:lvl1pPr>
            <a:lvl2pPr>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lvl="1" eaLnBrk="1" hangingPunct="1"/>
            <a:r>
              <a:rPr lang="zh-CN" altLang="en-US" sz="2400" dirty="0">
                <a:solidFill>
                  <a:schemeClr val="tx1"/>
                </a:solidFill>
                <a:ea typeface="微软雅黑" panose="020B0503020204020204" pitchFamily="34" charset="-122"/>
              </a:rPr>
              <a:t>发射电流与温度的指数关系 </a:t>
            </a:r>
          </a:p>
          <a:p>
            <a:pPr lvl="1" eaLnBrk="1" hangingPunct="1"/>
            <a:r>
              <a:rPr lang="zh-CN" altLang="en-US" sz="2400" dirty="0">
                <a:solidFill>
                  <a:schemeClr val="tx1"/>
                </a:solidFill>
                <a:ea typeface="微软雅黑" panose="020B0503020204020204" pitchFamily="34" charset="-122"/>
              </a:rPr>
              <a:t>电子发射是从费米面发射       </a:t>
            </a:r>
          </a:p>
        </p:txBody>
      </p:sp>
      <p:grpSp>
        <p:nvGrpSpPr>
          <p:cNvPr id="126985" name="Group 9"/>
          <p:cNvGrpSpPr/>
          <p:nvPr/>
        </p:nvGrpSpPr>
        <p:grpSpPr bwMode="auto">
          <a:xfrm>
            <a:off x="5219700" y="4613275"/>
            <a:ext cx="3019425" cy="1320800"/>
            <a:chOff x="3288" y="2906"/>
            <a:chExt cx="1902" cy="832"/>
          </a:xfrm>
        </p:grpSpPr>
        <p:sp>
          <p:nvSpPr>
            <p:cNvPr id="24602" name="Rectangle 10"/>
            <p:cNvSpPr>
              <a:spLocks noChangeArrowheads="1"/>
            </p:cNvSpPr>
            <p:nvPr/>
          </p:nvSpPr>
          <p:spPr bwMode="auto">
            <a:xfrm>
              <a:off x="3288" y="3430"/>
              <a:ext cx="190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800" b="1">
                  <a:solidFill>
                    <a:schemeClr val="tx2"/>
                  </a:solidFill>
                  <a:latin typeface="Times New Roman" panose="02020603050405020304" pitchFamily="18" charset="0"/>
                  <a:ea typeface="楷体_GB2312" charset="-122"/>
                </a:defRPr>
              </a:lvl1pPr>
              <a:lvl2pPr>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lvl="1" eaLnBrk="1" hangingPunct="1"/>
              <a:r>
                <a:rPr lang="zh-CN" altLang="en-US" sz="2600">
                  <a:solidFill>
                    <a:srgbClr val="CC0000"/>
                  </a:solidFill>
                  <a:ea typeface="微软雅黑" panose="020B0503020204020204" pitchFamily="34" charset="-122"/>
                </a:rPr>
                <a:t>功函数</a:t>
              </a:r>
              <a:r>
                <a:rPr lang="zh-CN" altLang="en-US" sz="2600" i="1">
                  <a:solidFill>
                    <a:srgbClr val="CC0000"/>
                  </a:solidFill>
                  <a:ea typeface="微软雅黑" panose="020B0503020204020204" pitchFamily="34" charset="-122"/>
                </a:rPr>
                <a:t> </a:t>
              </a:r>
              <a:r>
                <a:rPr lang="en-US" altLang="zh-CN" sz="2600" i="1">
                  <a:solidFill>
                    <a:srgbClr val="CC0000"/>
                  </a:solidFill>
                  <a:ea typeface="微软雅黑" panose="020B0503020204020204" pitchFamily="34" charset="-122"/>
                </a:rPr>
                <a:t>W</a:t>
              </a:r>
              <a:r>
                <a:rPr lang="en-US" altLang="zh-CN" sz="2600">
                  <a:solidFill>
                    <a:srgbClr val="CC0000"/>
                  </a:solidFill>
                  <a:ea typeface="微软雅黑" panose="020B0503020204020204" pitchFamily="34" charset="-122"/>
                </a:rPr>
                <a:t>=</a:t>
              </a:r>
              <a:r>
                <a:rPr lang="en-US" altLang="zh-CN" sz="2600" i="1">
                  <a:solidFill>
                    <a:srgbClr val="CC0000"/>
                  </a:solidFill>
                  <a:latin typeface="Symbol" panose="05050102010706020507" pitchFamily="18" charset="2"/>
                  <a:ea typeface="微软雅黑" panose="020B0503020204020204" pitchFamily="34" charset="-122"/>
                </a:rPr>
                <a:t>c</a:t>
              </a:r>
              <a:r>
                <a:rPr lang="en-US" altLang="zh-CN" sz="2600" i="1">
                  <a:solidFill>
                    <a:srgbClr val="CC0000"/>
                  </a:solidFill>
                  <a:ea typeface="微软雅黑" panose="020B0503020204020204" pitchFamily="34" charset="-122"/>
                </a:rPr>
                <a:t>-E</a:t>
              </a:r>
              <a:r>
                <a:rPr lang="en-US" altLang="zh-CN" sz="2600" i="1" baseline="-25000">
                  <a:solidFill>
                    <a:srgbClr val="CC0000"/>
                  </a:solidFill>
                  <a:ea typeface="微软雅黑" panose="020B0503020204020204" pitchFamily="34" charset="-122"/>
                </a:rPr>
                <a:t>F   </a:t>
              </a:r>
            </a:p>
          </p:txBody>
        </p:sp>
        <p:sp>
          <p:nvSpPr>
            <p:cNvPr id="24603" name="Line 11"/>
            <p:cNvSpPr>
              <a:spLocks noChangeShapeType="1"/>
            </p:cNvSpPr>
            <p:nvPr/>
          </p:nvSpPr>
          <p:spPr bwMode="auto">
            <a:xfrm>
              <a:off x="3560" y="2906"/>
              <a:ext cx="681" cy="0"/>
            </a:xfrm>
            <a:prstGeom prst="line">
              <a:avLst/>
            </a:prstGeom>
            <a:noFill/>
            <a:ln w="5715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4604" name="Line 12"/>
            <p:cNvSpPr>
              <a:spLocks noChangeShapeType="1"/>
            </p:cNvSpPr>
            <p:nvPr/>
          </p:nvSpPr>
          <p:spPr bwMode="auto">
            <a:xfrm flipH="1" flipV="1">
              <a:off x="3833" y="2916"/>
              <a:ext cx="181" cy="499"/>
            </a:xfrm>
            <a:prstGeom prst="line">
              <a:avLst/>
            </a:prstGeom>
            <a:noFill/>
            <a:ln w="9525">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grpSp>
      <p:graphicFrame>
        <p:nvGraphicFramePr>
          <p:cNvPr id="24584" name="Object 5"/>
          <p:cNvGraphicFramePr>
            <a:graphicFrameLocks noChangeAspect="1"/>
          </p:cNvGraphicFramePr>
          <p:nvPr>
            <p:extLst>
              <p:ext uri="{D42A27DB-BD31-4B8C-83A1-F6EECF244321}">
                <p14:modId xmlns:p14="http://schemas.microsoft.com/office/powerpoint/2010/main" val="416345448"/>
              </p:ext>
            </p:extLst>
          </p:nvPr>
        </p:nvGraphicFramePr>
        <p:xfrm>
          <a:off x="35718" y="2408238"/>
          <a:ext cx="9072563" cy="1158875"/>
        </p:xfrm>
        <a:graphic>
          <a:graphicData uri="http://schemas.openxmlformats.org/presentationml/2006/ole">
            <mc:AlternateContent xmlns:mc="http://schemas.openxmlformats.org/markup-compatibility/2006">
              <mc:Choice xmlns:v="urn:schemas-microsoft-com:vml" Requires="v">
                <p:oleObj spid="_x0000_s7239" name="公式" r:id="rId6" imgW="4076700" imgH="520700" progId="Equation.3">
                  <p:embed/>
                </p:oleObj>
              </mc:Choice>
              <mc:Fallback>
                <p:oleObj name="公式" r:id="rId6" imgW="4076700" imgH="5207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18" y="2408238"/>
                        <a:ext cx="9072563" cy="115887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6990" name="Group 14"/>
          <p:cNvGrpSpPr/>
          <p:nvPr/>
        </p:nvGrpSpPr>
        <p:grpSpPr bwMode="auto">
          <a:xfrm>
            <a:off x="5929313" y="332755"/>
            <a:ext cx="3214687" cy="2016125"/>
            <a:chOff x="3735" y="0"/>
            <a:chExt cx="2025" cy="1270"/>
          </a:xfrm>
        </p:grpSpPr>
        <p:grpSp>
          <p:nvGrpSpPr>
            <p:cNvPr id="24586" name="Group 15"/>
            <p:cNvGrpSpPr/>
            <p:nvPr/>
          </p:nvGrpSpPr>
          <p:grpSpPr bwMode="auto">
            <a:xfrm>
              <a:off x="3735" y="0"/>
              <a:ext cx="2025" cy="1270"/>
              <a:chOff x="1173" y="1797"/>
              <a:chExt cx="2025" cy="1270"/>
            </a:xfrm>
          </p:grpSpPr>
          <p:sp>
            <p:nvSpPr>
              <p:cNvPr id="24588" name="Freeform 16"/>
              <p:cNvSpPr/>
              <p:nvPr/>
            </p:nvSpPr>
            <p:spPr bwMode="auto">
              <a:xfrm>
                <a:off x="1247" y="2205"/>
                <a:ext cx="1678" cy="862"/>
              </a:xfrm>
              <a:custGeom>
                <a:avLst/>
                <a:gdLst>
                  <a:gd name="T0" fmla="*/ 0 w 1678"/>
                  <a:gd name="T1" fmla="*/ 0 h 1225"/>
                  <a:gd name="T2" fmla="*/ 272 w 1678"/>
                  <a:gd name="T3" fmla="*/ 0 h 1225"/>
                  <a:gd name="T4" fmla="*/ 272 w 1678"/>
                  <a:gd name="T5" fmla="*/ 73 h 1225"/>
                  <a:gd name="T6" fmla="*/ 1497 w 1678"/>
                  <a:gd name="T7" fmla="*/ 73 h 1225"/>
                  <a:gd name="T8" fmla="*/ 1497 w 1678"/>
                  <a:gd name="T9" fmla="*/ 0 h 1225"/>
                  <a:gd name="T10" fmla="*/ 1678 w 1678"/>
                  <a:gd name="T11" fmla="*/ 0 h 12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78" h="1225">
                    <a:moveTo>
                      <a:pt x="0" y="0"/>
                    </a:moveTo>
                    <a:lnTo>
                      <a:pt x="272" y="0"/>
                    </a:lnTo>
                    <a:lnTo>
                      <a:pt x="272" y="1225"/>
                    </a:lnTo>
                    <a:lnTo>
                      <a:pt x="1497" y="1225"/>
                    </a:lnTo>
                    <a:lnTo>
                      <a:pt x="1497" y="0"/>
                    </a:lnTo>
                    <a:lnTo>
                      <a:pt x="1678" y="0"/>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grpSp>
            <p:nvGrpSpPr>
              <p:cNvPr id="24589" name="Group 17"/>
              <p:cNvGrpSpPr/>
              <p:nvPr/>
            </p:nvGrpSpPr>
            <p:grpSpPr bwMode="auto">
              <a:xfrm>
                <a:off x="1519" y="2523"/>
                <a:ext cx="1235" cy="454"/>
                <a:chOff x="1515" y="2432"/>
                <a:chExt cx="1235" cy="454"/>
              </a:xfrm>
            </p:grpSpPr>
            <p:sp>
              <p:nvSpPr>
                <p:cNvPr id="24597" name="Line 18"/>
                <p:cNvSpPr>
                  <a:spLocks noChangeShapeType="1"/>
                </p:cNvSpPr>
                <p:nvPr/>
              </p:nvSpPr>
              <p:spPr bwMode="auto">
                <a:xfrm>
                  <a:off x="1519" y="2886"/>
                  <a:ext cx="12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4598" name="Line 19"/>
                <p:cNvSpPr>
                  <a:spLocks noChangeShapeType="1"/>
                </p:cNvSpPr>
                <p:nvPr/>
              </p:nvSpPr>
              <p:spPr bwMode="auto">
                <a:xfrm>
                  <a:off x="1519" y="2740"/>
                  <a:ext cx="12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4599" name="Line 20"/>
                <p:cNvSpPr>
                  <a:spLocks noChangeShapeType="1"/>
                </p:cNvSpPr>
                <p:nvPr/>
              </p:nvSpPr>
              <p:spPr bwMode="auto">
                <a:xfrm>
                  <a:off x="1519" y="2604"/>
                  <a:ext cx="12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4600" name="Line 21"/>
                <p:cNvSpPr>
                  <a:spLocks noChangeShapeType="1"/>
                </p:cNvSpPr>
                <p:nvPr/>
              </p:nvSpPr>
              <p:spPr bwMode="auto">
                <a:xfrm>
                  <a:off x="1515" y="2508"/>
                  <a:ext cx="12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4601" name="Line 22"/>
                <p:cNvSpPr>
                  <a:spLocks noChangeShapeType="1"/>
                </p:cNvSpPr>
                <p:nvPr/>
              </p:nvSpPr>
              <p:spPr bwMode="auto">
                <a:xfrm>
                  <a:off x="1525" y="2432"/>
                  <a:ext cx="12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grpSp>
          <p:sp>
            <p:nvSpPr>
              <p:cNvPr id="24590" name="Line 23"/>
              <p:cNvSpPr>
                <a:spLocks noChangeShapeType="1"/>
              </p:cNvSpPr>
              <p:nvPr/>
            </p:nvSpPr>
            <p:spPr bwMode="auto">
              <a:xfrm>
                <a:off x="1429" y="3067"/>
                <a:ext cx="1769"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4591" name="Line 24"/>
              <p:cNvSpPr>
                <a:spLocks noChangeShapeType="1"/>
              </p:cNvSpPr>
              <p:nvPr/>
            </p:nvSpPr>
            <p:spPr bwMode="auto">
              <a:xfrm>
                <a:off x="2835" y="2205"/>
                <a:ext cx="0" cy="8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sp>
            <p:nvSpPr>
              <p:cNvPr id="24592" name="Text Box 25"/>
              <p:cNvSpPr txBox="1">
                <a:spLocks noChangeArrowheads="1"/>
              </p:cNvSpPr>
              <p:nvPr/>
            </p:nvSpPr>
            <p:spPr bwMode="auto">
              <a:xfrm>
                <a:off x="2786" y="2516"/>
                <a:ext cx="230" cy="3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a:latin typeface="Symbol" panose="05050102010706020507" pitchFamily="18" charset="2"/>
                    <a:ea typeface="微软雅黑" panose="020B0503020204020204" pitchFamily="34" charset="-122"/>
                  </a:rPr>
                  <a:t>c</a:t>
                </a:r>
              </a:p>
            </p:txBody>
          </p:sp>
          <p:sp>
            <p:nvSpPr>
              <p:cNvPr id="24593" name="Text Box 26"/>
              <p:cNvSpPr txBox="1">
                <a:spLocks noChangeArrowheads="1"/>
              </p:cNvSpPr>
              <p:nvPr/>
            </p:nvSpPr>
            <p:spPr bwMode="auto">
              <a:xfrm>
                <a:off x="1173" y="2296"/>
                <a:ext cx="34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E</a:t>
                </a:r>
                <a:r>
                  <a:rPr lang="en-US" altLang="zh-CN" sz="2600" i="1" baseline="-25000">
                    <a:ea typeface="微软雅黑" panose="020B0503020204020204" pitchFamily="34" charset="-122"/>
                  </a:rPr>
                  <a:t>F</a:t>
                </a:r>
              </a:p>
            </p:txBody>
          </p:sp>
          <p:sp>
            <p:nvSpPr>
              <p:cNvPr id="24594" name="Text Box 27"/>
              <p:cNvSpPr txBox="1">
                <a:spLocks noChangeArrowheads="1"/>
              </p:cNvSpPr>
              <p:nvPr/>
            </p:nvSpPr>
            <p:spPr bwMode="auto">
              <a:xfrm>
                <a:off x="1820" y="1797"/>
                <a:ext cx="83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r>
                  <a:rPr lang="en-US" altLang="zh-CN" sz="2600" i="1">
                    <a:ea typeface="微软雅黑" panose="020B0503020204020204" pitchFamily="34" charset="-122"/>
                  </a:rPr>
                  <a:t>W=</a:t>
                </a:r>
                <a:r>
                  <a:rPr lang="en-US" altLang="zh-CN" sz="2600" i="1">
                    <a:latin typeface="Symbol" panose="05050102010706020507" pitchFamily="18" charset="2"/>
                    <a:ea typeface="微软雅黑" panose="020B0503020204020204" pitchFamily="34" charset="-122"/>
                  </a:rPr>
                  <a:t>c</a:t>
                </a:r>
                <a:r>
                  <a:rPr lang="en-US" altLang="zh-CN" sz="2600" i="1">
                    <a:ea typeface="微软雅黑" panose="020B0503020204020204" pitchFamily="34" charset="-122"/>
                  </a:rPr>
                  <a:t>-E</a:t>
                </a:r>
                <a:r>
                  <a:rPr lang="en-US" altLang="zh-CN" sz="2600" i="1" baseline="-25000">
                    <a:ea typeface="微软雅黑" panose="020B0503020204020204" pitchFamily="34" charset="-122"/>
                  </a:rPr>
                  <a:t>F</a:t>
                </a:r>
              </a:p>
            </p:txBody>
          </p:sp>
          <p:sp>
            <p:nvSpPr>
              <p:cNvPr id="24595" name="AutoShape 28"/>
              <p:cNvSpPr/>
              <p:nvPr/>
            </p:nvSpPr>
            <p:spPr bwMode="auto">
              <a:xfrm>
                <a:off x="2653" y="2205"/>
                <a:ext cx="46" cy="318"/>
              </a:xfrm>
              <a:prstGeom prst="leftBrace">
                <a:avLst>
                  <a:gd name="adj1" fmla="val 57609"/>
                  <a:gd name="adj2" fmla="val 52829"/>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2"/>
                    </a:solidFill>
                    <a:latin typeface="Times New Roman" panose="02020603050405020304" pitchFamily="18" charset="0"/>
                    <a:ea typeface="楷体_GB2312" charset="-122"/>
                  </a:defRPr>
                </a:lvl1pPr>
                <a:lvl2pPr marL="742950" indent="-285750">
                  <a:defRPr sz="2800" b="1">
                    <a:solidFill>
                      <a:schemeClr val="tx2"/>
                    </a:solidFill>
                    <a:latin typeface="Times New Roman" panose="02020603050405020304" pitchFamily="18" charset="0"/>
                    <a:ea typeface="楷体_GB2312" charset="-122"/>
                  </a:defRPr>
                </a:lvl2pPr>
                <a:lvl3pPr marL="1143000" indent="-228600">
                  <a:defRPr sz="2800" b="1">
                    <a:solidFill>
                      <a:schemeClr val="tx2"/>
                    </a:solidFill>
                    <a:latin typeface="Times New Roman" panose="02020603050405020304" pitchFamily="18" charset="0"/>
                    <a:ea typeface="楷体_GB2312" charset="-122"/>
                  </a:defRPr>
                </a:lvl3pPr>
                <a:lvl4pPr marL="1600200" indent="-228600">
                  <a:defRPr sz="2800" b="1">
                    <a:solidFill>
                      <a:schemeClr val="tx2"/>
                    </a:solidFill>
                    <a:latin typeface="Times New Roman" panose="02020603050405020304" pitchFamily="18" charset="0"/>
                    <a:ea typeface="楷体_GB2312" charset="-122"/>
                  </a:defRPr>
                </a:lvl4pPr>
                <a:lvl5pPr marL="2057400" indent="-228600">
                  <a:defRPr sz="2800" b="1">
                    <a:solidFill>
                      <a:schemeClr val="tx2"/>
                    </a:solidFill>
                    <a:latin typeface="Times New Roman" panose="02020603050405020304" pitchFamily="18" charset="0"/>
                    <a:ea typeface="楷体_GB2312" charset="-122"/>
                  </a:defRPr>
                </a:lvl5pPr>
                <a:lvl6pPr marL="25146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6pPr>
                <a:lvl7pPr marL="29718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7pPr>
                <a:lvl8pPr marL="34290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8pPr>
                <a:lvl9pPr marL="3886200" indent="-228600" eaLnBrk="0" fontAlgn="base" hangingPunct="0">
                  <a:spcBef>
                    <a:spcPct val="0"/>
                  </a:spcBef>
                  <a:spcAft>
                    <a:spcPct val="0"/>
                  </a:spcAft>
                  <a:defRPr sz="2800" b="1">
                    <a:solidFill>
                      <a:schemeClr val="tx2"/>
                    </a:solidFill>
                    <a:latin typeface="Times New Roman" panose="02020603050405020304" pitchFamily="18" charset="0"/>
                    <a:ea typeface="楷体_GB2312" charset="-122"/>
                  </a:defRPr>
                </a:lvl9pPr>
              </a:lstStyle>
              <a:p>
                <a:pPr eaLnBrk="1" hangingPunct="1"/>
                <a:endParaRPr lang="zh-CN" altLang="en-US">
                  <a:ea typeface="微软雅黑" panose="020B0503020204020204" pitchFamily="34" charset="-122"/>
                </a:endParaRPr>
              </a:p>
            </p:txBody>
          </p:sp>
          <p:sp>
            <p:nvSpPr>
              <p:cNvPr id="24596" name="Line 29"/>
              <p:cNvSpPr>
                <a:spLocks noChangeShapeType="1"/>
              </p:cNvSpPr>
              <p:nvPr/>
            </p:nvSpPr>
            <p:spPr bwMode="auto">
              <a:xfrm>
                <a:off x="2381" y="2115"/>
                <a:ext cx="272" cy="1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grpSp>
        <p:sp>
          <p:nvSpPr>
            <p:cNvPr id="24587" name="Line 30"/>
            <p:cNvSpPr>
              <a:spLocks noChangeShapeType="1"/>
            </p:cNvSpPr>
            <p:nvPr/>
          </p:nvSpPr>
          <p:spPr bwMode="auto">
            <a:xfrm>
              <a:off x="4081" y="709"/>
              <a:ext cx="1225" cy="0"/>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微软雅黑" panose="020B0503020204020204" pitchFamily="34" charset="-122"/>
              </a:endParaRPr>
            </a:p>
          </p:txBody>
        </p:sp>
      </p:grpSp>
      <p:sp>
        <p:nvSpPr>
          <p:cNvPr id="2" name="页脚占位符 1"/>
          <p:cNvSpPr>
            <a:spLocks noGrp="1"/>
          </p:cNvSpPr>
          <p:nvPr>
            <p:ph type="ftr" sz="quarter" idx="11"/>
          </p:nvPr>
        </p:nvSpPr>
        <p:spPr/>
        <p:txBody>
          <a:bodyPr/>
          <a:lstStyle/>
          <a:p>
            <a:pPr>
              <a:defRPr/>
            </a:pPr>
            <a:r>
              <a:rPr lang="zh-CN" altLang="en-US"/>
              <a:t>清华大学电子工程系</a:t>
            </a:r>
            <a:r>
              <a:rPr lang="en-US" altLang="zh-CN"/>
              <a:t>/</a:t>
            </a:r>
            <a:r>
              <a:rPr lang="zh-CN" altLang="en-US"/>
              <a:t>黄翊东</a:t>
            </a:r>
          </a:p>
        </p:txBody>
      </p:sp>
      <p:sp>
        <p:nvSpPr>
          <p:cNvPr id="3" name="灯片编号占位符 2"/>
          <p:cNvSpPr>
            <a:spLocks noGrp="1"/>
          </p:cNvSpPr>
          <p:nvPr>
            <p:ph type="sldNum" sz="quarter" idx="12"/>
          </p:nvPr>
        </p:nvSpPr>
        <p:spPr/>
        <p:txBody>
          <a:bodyPr/>
          <a:lstStyle/>
          <a:p>
            <a:fld id="{BD8223D9-D9DA-4C0B-9616-36644EEDABA8}" type="slidenum">
              <a:rPr lang="zh-CN" altLang="en-US" smtClean="0"/>
              <a:pPr/>
              <a:t>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26981"/>
                                        </p:tgtEl>
                                        <p:attrNameLst>
                                          <p:attrName>style.visibility</p:attrName>
                                        </p:attrNameLst>
                                      </p:cBhvr>
                                      <p:to>
                                        <p:strVal val="visible"/>
                                      </p:to>
                                    </p:set>
                                    <p:animEffect transition="in" filter="slide(fromTop)">
                                      <p:cBhvr>
                                        <p:cTn id="7" dur="500"/>
                                        <p:tgtEl>
                                          <p:spTgt spid="1269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6984"/>
                                        </p:tgtEl>
                                        <p:attrNameLst>
                                          <p:attrName>style.visibility</p:attrName>
                                        </p:attrNameLst>
                                      </p:cBhvr>
                                      <p:to>
                                        <p:strVal val="visible"/>
                                      </p:to>
                                    </p:set>
                                    <p:animEffect transition="in" filter="dissolve">
                                      <p:cBhvr>
                                        <p:cTn id="12" dur="500"/>
                                        <p:tgtEl>
                                          <p:spTgt spid="126984"/>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126985"/>
                                        </p:tgtEl>
                                        <p:attrNameLst>
                                          <p:attrName>style.visibility</p:attrName>
                                        </p:attrNameLst>
                                      </p:cBhvr>
                                      <p:to>
                                        <p:strVal val="visible"/>
                                      </p:to>
                                    </p:set>
                                    <p:anim calcmode="lin" valueType="num">
                                      <p:cBhvr>
                                        <p:cTn id="17" dur="500" fill="hold"/>
                                        <p:tgtEl>
                                          <p:spTgt spid="126985"/>
                                        </p:tgtEl>
                                        <p:attrNameLst>
                                          <p:attrName>ppt_w</p:attrName>
                                        </p:attrNameLst>
                                      </p:cBhvr>
                                      <p:tavLst>
                                        <p:tav tm="0">
                                          <p:val>
                                            <p:strVal val="#ppt_w*0.70"/>
                                          </p:val>
                                        </p:tav>
                                        <p:tav tm="100000">
                                          <p:val>
                                            <p:strVal val="#ppt_w"/>
                                          </p:val>
                                        </p:tav>
                                      </p:tavLst>
                                    </p:anim>
                                    <p:anim calcmode="lin" valueType="num">
                                      <p:cBhvr>
                                        <p:cTn id="18" dur="500" fill="hold"/>
                                        <p:tgtEl>
                                          <p:spTgt spid="126985"/>
                                        </p:tgtEl>
                                        <p:attrNameLst>
                                          <p:attrName>ppt_h</p:attrName>
                                        </p:attrNameLst>
                                      </p:cBhvr>
                                      <p:tavLst>
                                        <p:tav tm="0">
                                          <p:val>
                                            <p:strVal val="#ppt_h"/>
                                          </p:val>
                                        </p:tav>
                                        <p:tav tm="100000">
                                          <p:val>
                                            <p:strVal val="#ppt_h"/>
                                          </p:val>
                                        </p:tav>
                                      </p:tavLst>
                                    </p:anim>
                                    <p:animEffect transition="in" filter="fade">
                                      <p:cBhvr>
                                        <p:cTn id="19" dur="500"/>
                                        <p:tgtEl>
                                          <p:spTgt spid="12698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26990"/>
                                        </p:tgtEl>
                                        <p:attrNameLst>
                                          <p:attrName>style.visibility</p:attrName>
                                        </p:attrNameLst>
                                      </p:cBhvr>
                                      <p:to>
                                        <p:strVal val="visible"/>
                                      </p:to>
                                    </p:set>
                                    <p:animEffect transition="in" filter="dissolve">
                                      <p:cBhvr>
                                        <p:cTn id="24" dur="500"/>
                                        <p:tgtEl>
                                          <p:spTgt spid="126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4" grpId="0"/>
    </p:bldLst>
  </p:timing>
</p:sld>
</file>

<file path=ppt/theme/theme1.xml><?xml version="1.0" encoding="utf-8"?>
<a:theme xmlns:a="http://schemas.openxmlformats.org/drawingml/2006/main" name="1_万里长城">
  <a:themeElements>
    <a:clrScheme name="1_万里长城 1">
      <a:dk1>
        <a:srgbClr val="000000"/>
      </a:dk1>
      <a:lt1>
        <a:srgbClr val="FFFFFF"/>
      </a:lt1>
      <a:dk2>
        <a:srgbClr val="000099"/>
      </a:dk2>
      <a:lt2>
        <a:srgbClr val="969696"/>
      </a:lt2>
      <a:accent1>
        <a:srgbClr val="FFFF99"/>
      </a:accent1>
      <a:accent2>
        <a:srgbClr val="006666"/>
      </a:accent2>
      <a:accent3>
        <a:srgbClr val="FFFFFF"/>
      </a:accent3>
      <a:accent4>
        <a:srgbClr val="000000"/>
      </a:accent4>
      <a:accent5>
        <a:srgbClr val="FFFFCA"/>
      </a:accent5>
      <a:accent6>
        <a:srgbClr val="005C5C"/>
      </a:accent6>
      <a:hlink>
        <a:srgbClr val="800080"/>
      </a:hlink>
      <a:folHlink>
        <a:srgbClr val="FF6600"/>
      </a:folHlink>
    </a:clrScheme>
    <a:fontScheme name="1_万里长城">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800" b="1" i="0" u="none" strike="noStrike" cap="none" normalizeH="0" baseline="0" smtClean="0">
            <a:ln>
              <a:noFill/>
            </a:ln>
            <a:solidFill>
              <a:schemeClr val="tx2"/>
            </a:solidFill>
            <a:effectLst/>
            <a:latin typeface="Times New Roman" panose="02020603050405020304" pitchFamily="18" charset="0"/>
            <a:ea typeface="楷体_GB231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800" b="1" i="0" u="none" strike="noStrike" cap="none" normalizeH="0" baseline="0" smtClean="0">
            <a:ln>
              <a:noFill/>
            </a:ln>
            <a:solidFill>
              <a:schemeClr val="tx2"/>
            </a:solidFill>
            <a:effectLst/>
            <a:latin typeface="Times New Roman" panose="02020603050405020304" pitchFamily="18" charset="0"/>
            <a:ea typeface="楷体_GB2312" charset="-122"/>
          </a:defRPr>
        </a:defPPr>
      </a:lstStyle>
    </a:lnDef>
  </a:objectDefaults>
  <a:extraClrSchemeLst>
    <a:extraClrScheme>
      <a:clrScheme name="1_万里长城 1">
        <a:dk1>
          <a:srgbClr val="000000"/>
        </a:dk1>
        <a:lt1>
          <a:srgbClr val="FFFFFF"/>
        </a:lt1>
        <a:dk2>
          <a:srgbClr val="000099"/>
        </a:dk2>
        <a:lt2>
          <a:srgbClr val="969696"/>
        </a:lt2>
        <a:accent1>
          <a:srgbClr val="FFFF99"/>
        </a:accent1>
        <a:accent2>
          <a:srgbClr val="006666"/>
        </a:accent2>
        <a:accent3>
          <a:srgbClr val="FFFFFF"/>
        </a:accent3>
        <a:accent4>
          <a:srgbClr val="000000"/>
        </a:accent4>
        <a:accent5>
          <a:srgbClr val="FFFFCA"/>
        </a:accent5>
        <a:accent6>
          <a:srgbClr val="005C5C"/>
        </a:accent6>
        <a:hlink>
          <a:srgbClr val="800080"/>
        </a:hlink>
        <a:folHlink>
          <a:srgbClr val="FF6600"/>
        </a:folHlink>
      </a:clrScheme>
      <a:clrMap bg1="lt1" tx1="dk1" bg2="lt2" tx2="dk2" accent1="accent1" accent2="accent2" accent3="accent3" accent4="accent4" accent5="accent5" accent6="accent6" hlink="hlink" folHlink="folHlink"/>
    </a:extraClrScheme>
    <a:extraClrScheme>
      <a:clrScheme name="1_万里长城 2">
        <a:dk1>
          <a:srgbClr val="000000"/>
        </a:dk1>
        <a:lt1>
          <a:srgbClr val="8EA4EA"/>
        </a:lt1>
        <a:dk2>
          <a:srgbClr val="0033CC"/>
        </a:dk2>
        <a:lt2>
          <a:srgbClr val="969696"/>
        </a:lt2>
        <a:accent1>
          <a:srgbClr val="86B5B6"/>
        </a:accent1>
        <a:accent2>
          <a:srgbClr val="FFCC66"/>
        </a:accent2>
        <a:accent3>
          <a:srgbClr val="C6CFF3"/>
        </a:accent3>
        <a:accent4>
          <a:srgbClr val="000000"/>
        </a:accent4>
        <a:accent5>
          <a:srgbClr val="C3D7D7"/>
        </a:accent5>
        <a:accent6>
          <a:srgbClr val="E7B95C"/>
        </a:accent6>
        <a:hlink>
          <a:srgbClr val="626292"/>
        </a:hlink>
        <a:folHlink>
          <a:srgbClr val="A2366C"/>
        </a:folHlink>
      </a:clrScheme>
      <a:clrMap bg1="lt1" tx1="dk1" bg2="lt2" tx2="dk2" accent1="accent1" accent2="accent2" accent3="accent3" accent4="accent4" accent5="accent5" accent6="accent6" hlink="hlink" folHlink="folHlink"/>
    </a:extraClrScheme>
    <a:extraClrScheme>
      <a:clrScheme name="1_万里长城 3">
        <a:dk1>
          <a:srgbClr val="0000FF"/>
        </a:dk1>
        <a:lt1>
          <a:srgbClr val="C0C0C0"/>
        </a:lt1>
        <a:dk2>
          <a:srgbClr val="000000"/>
        </a:dk2>
        <a:lt2>
          <a:srgbClr val="B2B2B2"/>
        </a:lt2>
        <a:accent1>
          <a:srgbClr val="FFCC99"/>
        </a:accent1>
        <a:accent2>
          <a:srgbClr val="FF99CC"/>
        </a:accent2>
        <a:accent3>
          <a:srgbClr val="DCDCDC"/>
        </a:accent3>
        <a:accent4>
          <a:srgbClr val="0000DA"/>
        </a:accent4>
        <a:accent5>
          <a:srgbClr val="FFE2CA"/>
        </a:accent5>
        <a:accent6>
          <a:srgbClr val="E78AB9"/>
        </a:accent6>
        <a:hlink>
          <a:srgbClr val="9C4070"/>
        </a:hlink>
        <a:folHlink>
          <a:srgbClr val="00716E"/>
        </a:folHlink>
      </a:clrScheme>
      <a:clrMap bg1="lt1" tx1="dk1" bg2="lt2" tx2="dk2" accent1="accent1" accent2="accent2" accent3="accent3" accent4="accent4" accent5="accent5" accent6="accent6" hlink="hlink" folHlink="folHlink"/>
    </a:extraClrScheme>
    <a:extraClrScheme>
      <a:clrScheme name="1_万里长城 4">
        <a:dk1>
          <a:srgbClr val="0029AC"/>
        </a:dk1>
        <a:lt1>
          <a:srgbClr val="CCFFCC"/>
        </a:lt1>
        <a:dk2>
          <a:srgbClr val="993366"/>
        </a:dk2>
        <a:lt2>
          <a:srgbClr val="969696"/>
        </a:lt2>
        <a:accent1>
          <a:srgbClr val="FFCC99"/>
        </a:accent1>
        <a:accent2>
          <a:srgbClr val="6699FF"/>
        </a:accent2>
        <a:accent3>
          <a:srgbClr val="E2FFE2"/>
        </a:accent3>
        <a:accent4>
          <a:srgbClr val="002192"/>
        </a:accent4>
        <a:accent5>
          <a:srgbClr val="FFE2CA"/>
        </a:accent5>
        <a:accent6>
          <a:srgbClr val="5C8AE7"/>
        </a:accent6>
        <a:hlink>
          <a:srgbClr val="006600"/>
        </a:hlink>
        <a:folHlink>
          <a:srgbClr val="3366FF"/>
        </a:folHlink>
      </a:clrScheme>
      <a:clrMap bg1="lt1" tx1="dk1" bg2="lt2" tx2="dk2" accent1="accent1" accent2="accent2" accent3="accent3" accent4="accent4" accent5="accent5" accent6="accent6" hlink="hlink" folHlink="folHlink"/>
    </a:extraClrScheme>
    <a:extraClrScheme>
      <a:clrScheme name="1_万里长城 5">
        <a:dk1>
          <a:srgbClr val="333333"/>
        </a:dk1>
        <a:lt1>
          <a:srgbClr val="FF99CC"/>
        </a:lt1>
        <a:dk2>
          <a:srgbClr val="006600"/>
        </a:dk2>
        <a:lt2>
          <a:srgbClr val="B2B2B2"/>
        </a:lt2>
        <a:accent1>
          <a:srgbClr val="FFFF66"/>
        </a:accent1>
        <a:accent2>
          <a:srgbClr val="33CCFF"/>
        </a:accent2>
        <a:accent3>
          <a:srgbClr val="FFCAE2"/>
        </a:accent3>
        <a:accent4>
          <a:srgbClr val="2A2A2A"/>
        </a:accent4>
        <a:accent5>
          <a:srgbClr val="FFFFB8"/>
        </a:accent5>
        <a:accent6>
          <a:srgbClr val="2DB9E7"/>
        </a:accent6>
        <a:hlink>
          <a:srgbClr val="6600FF"/>
        </a:hlink>
        <a:folHlink>
          <a:srgbClr val="CC0066"/>
        </a:folHlink>
      </a:clrScheme>
      <a:clrMap bg1="lt1" tx1="dk1" bg2="lt2" tx2="dk2" accent1="accent1" accent2="accent2" accent3="accent3" accent4="accent4" accent5="accent5" accent6="accent6" hlink="hlink" folHlink="folHlink"/>
    </a:extraClrScheme>
    <a:extraClrScheme>
      <a:clrScheme name="1_万里长城 6">
        <a:dk1>
          <a:srgbClr val="000000"/>
        </a:dk1>
        <a:lt1>
          <a:srgbClr val="FFFFCC"/>
        </a:lt1>
        <a:dk2>
          <a:srgbClr val="6756A6"/>
        </a:dk2>
        <a:lt2>
          <a:srgbClr val="969696"/>
        </a:lt2>
        <a:accent1>
          <a:srgbClr val="99CCFF"/>
        </a:accent1>
        <a:accent2>
          <a:srgbClr val="008000"/>
        </a:accent2>
        <a:accent3>
          <a:srgbClr val="FFFFE2"/>
        </a:accent3>
        <a:accent4>
          <a:srgbClr val="000000"/>
        </a:accent4>
        <a:accent5>
          <a:srgbClr val="CAE2FF"/>
        </a:accent5>
        <a:accent6>
          <a:srgbClr val="007300"/>
        </a:accent6>
        <a:hlink>
          <a:srgbClr val="990033"/>
        </a:hlink>
        <a:folHlink>
          <a:srgbClr val="9900CC"/>
        </a:folHlink>
      </a:clrScheme>
      <a:clrMap bg1="lt1" tx1="dk1" bg2="lt2" tx2="dk2" accent1="accent1" accent2="accent2" accent3="accent3" accent4="accent4" accent5="accent5" accent6="accent6" hlink="hlink" folHlink="folHlink"/>
    </a:extraClrScheme>
    <a:extraClrScheme>
      <a:clrScheme name="1_万里长城 7">
        <a:dk1>
          <a:srgbClr val="CC3300"/>
        </a:dk1>
        <a:lt1>
          <a:srgbClr val="99CCFF"/>
        </a:lt1>
        <a:dk2>
          <a:srgbClr val="003399"/>
        </a:dk2>
        <a:lt2>
          <a:srgbClr val="969696"/>
        </a:lt2>
        <a:accent1>
          <a:srgbClr val="CED7FE"/>
        </a:accent1>
        <a:accent2>
          <a:srgbClr val="FFFFFF"/>
        </a:accent2>
        <a:accent3>
          <a:srgbClr val="CAE2FF"/>
        </a:accent3>
        <a:accent4>
          <a:srgbClr val="AE2A00"/>
        </a:accent4>
        <a:accent5>
          <a:srgbClr val="E3E8FE"/>
        </a:accent5>
        <a:accent6>
          <a:srgbClr val="E7E7E7"/>
        </a:accent6>
        <a:hlink>
          <a:srgbClr val="006600"/>
        </a:hlink>
        <a:folHlink>
          <a:srgbClr val="777777"/>
        </a:folHlink>
      </a:clrScheme>
      <a:clrMap bg1="lt1" tx1="dk1" bg2="lt2" tx2="dk2" accent1="accent1" accent2="accent2" accent3="accent3" accent4="accent4" accent5="accent5" accent6="accent6" hlink="hlink" folHlink="folHlink"/>
    </a:extraClrScheme>
    <a:extraClrScheme>
      <a:clrScheme name="1_万里长城 8">
        <a:dk1>
          <a:srgbClr val="006600"/>
        </a:dk1>
        <a:lt1>
          <a:srgbClr val="FFCC99"/>
        </a:lt1>
        <a:dk2>
          <a:srgbClr val="000000"/>
        </a:dk2>
        <a:lt2>
          <a:srgbClr val="B2B2B2"/>
        </a:lt2>
        <a:accent1>
          <a:srgbClr val="FFFFFF"/>
        </a:accent1>
        <a:accent2>
          <a:srgbClr val="FFFF66"/>
        </a:accent2>
        <a:accent3>
          <a:srgbClr val="FFE2CA"/>
        </a:accent3>
        <a:accent4>
          <a:srgbClr val="005600"/>
        </a:accent4>
        <a:accent5>
          <a:srgbClr val="FFFFFF"/>
        </a:accent5>
        <a:accent6>
          <a:srgbClr val="E7E75C"/>
        </a:accent6>
        <a:hlink>
          <a:srgbClr val="5B5B89"/>
        </a:hlink>
        <a:folHlink>
          <a:srgbClr val="33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万里长城">
  <a:themeElements>
    <a:clrScheme name="万里长城 1">
      <a:dk1>
        <a:srgbClr val="000000"/>
      </a:dk1>
      <a:lt1>
        <a:srgbClr val="FFFFFF"/>
      </a:lt1>
      <a:dk2>
        <a:srgbClr val="000099"/>
      </a:dk2>
      <a:lt2>
        <a:srgbClr val="969696"/>
      </a:lt2>
      <a:accent1>
        <a:srgbClr val="FFFF99"/>
      </a:accent1>
      <a:accent2>
        <a:srgbClr val="006666"/>
      </a:accent2>
      <a:accent3>
        <a:srgbClr val="FFFFFF"/>
      </a:accent3>
      <a:accent4>
        <a:srgbClr val="000000"/>
      </a:accent4>
      <a:accent5>
        <a:srgbClr val="FFFFCA"/>
      </a:accent5>
      <a:accent6>
        <a:srgbClr val="005C5C"/>
      </a:accent6>
      <a:hlink>
        <a:srgbClr val="800080"/>
      </a:hlink>
      <a:folHlink>
        <a:srgbClr val="FF6600"/>
      </a:folHlink>
    </a:clrScheme>
    <a:fontScheme name="万里长城">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800" b="1" i="0" u="none" strike="noStrike" cap="none" normalizeH="0" baseline="0" smtClean="0">
            <a:ln>
              <a:noFill/>
            </a:ln>
            <a:solidFill>
              <a:schemeClr val="tx2"/>
            </a:solidFill>
            <a:effectLst/>
            <a:latin typeface="Times New Roman" panose="02020603050405020304" pitchFamily="18" charset="0"/>
            <a:ea typeface="楷体_GB231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800" b="1" i="0" u="none" strike="noStrike" cap="none" normalizeH="0" baseline="0" smtClean="0">
            <a:ln>
              <a:noFill/>
            </a:ln>
            <a:solidFill>
              <a:schemeClr val="tx2"/>
            </a:solidFill>
            <a:effectLst/>
            <a:latin typeface="Times New Roman" panose="02020603050405020304" pitchFamily="18" charset="0"/>
            <a:ea typeface="楷体_GB2312" charset="-122"/>
          </a:defRPr>
        </a:defPPr>
      </a:lstStyle>
    </a:lnDef>
  </a:objectDefaults>
  <a:extraClrSchemeLst>
    <a:extraClrScheme>
      <a:clrScheme name="万里长城 1">
        <a:dk1>
          <a:srgbClr val="000000"/>
        </a:dk1>
        <a:lt1>
          <a:srgbClr val="FFFFFF"/>
        </a:lt1>
        <a:dk2>
          <a:srgbClr val="000099"/>
        </a:dk2>
        <a:lt2>
          <a:srgbClr val="969696"/>
        </a:lt2>
        <a:accent1>
          <a:srgbClr val="FFFF99"/>
        </a:accent1>
        <a:accent2>
          <a:srgbClr val="006666"/>
        </a:accent2>
        <a:accent3>
          <a:srgbClr val="FFFFFF"/>
        </a:accent3>
        <a:accent4>
          <a:srgbClr val="000000"/>
        </a:accent4>
        <a:accent5>
          <a:srgbClr val="FFFFCA"/>
        </a:accent5>
        <a:accent6>
          <a:srgbClr val="005C5C"/>
        </a:accent6>
        <a:hlink>
          <a:srgbClr val="800080"/>
        </a:hlink>
        <a:folHlink>
          <a:srgbClr val="FF6600"/>
        </a:folHlink>
      </a:clrScheme>
      <a:clrMap bg1="lt1" tx1="dk1" bg2="lt2" tx2="dk2" accent1="accent1" accent2="accent2" accent3="accent3" accent4="accent4" accent5="accent5" accent6="accent6" hlink="hlink" folHlink="folHlink"/>
    </a:extraClrScheme>
    <a:extraClrScheme>
      <a:clrScheme name="万里长城 2">
        <a:dk1>
          <a:srgbClr val="000000"/>
        </a:dk1>
        <a:lt1>
          <a:srgbClr val="8EA4EA"/>
        </a:lt1>
        <a:dk2>
          <a:srgbClr val="0033CC"/>
        </a:dk2>
        <a:lt2>
          <a:srgbClr val="969696"/>
        </a:lt2>
        <a:accent1>
          <a:srgbClr val="86B5B6"/>
        </a:accent1>
        <a:accent2>
          <a:srgbClr val="FFCC66"/>
        </a:accent2>
        <a:accent3>
          <a:srgbClr val="C6CFF3"/>
        </a:accent3>
        <a:accent4>
          <a:srgbClr val="000000"/>
        </a:accent4>
        <a:accent5>
          <a:srgbClr val="C3D7D7"/>
        </a:accent5>
        <a:accent6>
          <a:srgbClr val="E7B95C"/>
        </a:accent6>
        <a:hlink>
          <a:srgbClr val="626292"/>
        </a:hlink>
        <a:folHlink>
          <a:srgbClr val="A2366C"/>
        </a:folHlink>
      </a:clrScheme>
      <a:clrMap bg1="lt1" tx1="dk1" bg2="lt2" tx2="dk2" accent1="accent1" accent2="accent2" accent3="accent3" accent4="accent4" accent5="accent5" accent6="accent6" hlink="hlink" folHlink="folHlink"/>
    </a:extraClrScheme>
    <a:extraClrScheme>
      <a:clrScheme name="万里长城 3">
        <a:dk1>
          <a:srgbClr val="0000FF"/>
        </a:dk1>
        <a:lt1>
          <a:srgbClr val="C0C0C0"/>
        </a:lt1>
        <a:dk2>
          <a:srgbClr val="000000"/>
        </a:dk2>
        <a:lt2>
          <a:srgbClr val="B2B2B2"/>
        </a:lt2>
        <a:accent1>
          <a:srgbClr val="FFCC99"/>
        </a:accent1>
        <a:accent2>
          <a:srgbClr val="FF99CC"/>
        </a:accent2>
        <a:accent3>
          <a:srgbClr val="DCDCDC"/>
        </a:accent3>
        <a:accent4>
          <a:srgbClr val="0000DA"/>
        </a:accent4>
        <a:accent5>
          <a:srgbClr val="FFE2CA"/>
        </a:accent5>
        <a:accent6>
          <a:srgbClr val="E78AB9"/>
        </a:accent6>
        <a:hlink>
          <a:srgbClr val="9C4070"/>
        </a:hlink>
        <a:folHlink>
          <a:srgbClr val="00716E"/>
        </a:folHlink>
      </a:clrScheme>
      <a:clrMap bg1="lt1" tx1="dk1" bg2="lt2" tx2="dk2" accent1="accent1" accent2="accent2" accent3="accent3" accent4="accent4" accent5="accent5" accent6="accent6" hlink="hlink" folHlink="folHlink"/>
    </a:extraClrScheme>
    <a:extraClrScheme>
      <a:clrScheme name="万里长城 4">
        <a:dk1>
          <a:srgbClr val="0029AC"/>
        </a:dk1>
        <a:lt1>
          <a:srgbClr val="CCFFCC"/>
        </a:lt1>
        <a:dk2>
          <a:srgbClr val="993366"/>
        </a:dk2>
        <a:lt2>
          <a:srgbClr val="969696"/>
        </a:lt2>
        <a:accent1>
          <a:srgbClr val="FFCC99"/>
        </a:accent1>
        <a:accent2>
          <a:srgbClr val="6699FF"/>
        </a:accent2>
        <a:accent3>
          <a:srgbClr val="E2FFE2"/>
        </a:accent3>
        <a:accent4>
          <a:srgbClr val="002192"/>
        </a:accent4>
        <a:accent5>
          <a:srgbClr val="FFE2CA"/>
        </a:accent5>
        <a:accent6>
          <a:srgbClr val="5C8AE7"/>
        </a:accent6>
        <a:hlink>
          <a:srgbClr val="006600"/>
        </a:hlink>
        <a:folHlink>
          <a:srgbClr val="3366FF"/>
        </a:folHlink>
      </a:clrScheme>
      <a:clrMap bg1="lt1" tx1="dk1" bg2="lt2" tx2="dk2" accent1="accent1" accent2="accent2" accent3="accent3" accent4="accent4" accent5="accent5" accent6="accent6" hlink="hlink" folHlink="folHlink"/>
    </a:extraClrScheme>
    <a:extraClrScheme>
      <a:clrScheme name="万里长城 5">
        <a:dk1>
          <a:srgbClr val="333333"/>
        </a:dk1>
        <a:lt1>
          <a:srgbClr val="FF99CC"/>
        </a:lt1>
        <a:dk2>
          <a:srgbClr val="006600"/>
        </a:dk2>
        <a:lt2>
          <a:srgbClr val="B2B2B2"/>
        </a:lt2>
        <a:accent1>
          <a:srgbClr val="FFFF66"/>
        </a:accent1>
        <a:accent2>
          <a:srgbClr val="33CCFF"/>
        </a:accent2>
        <a:accent3>
          <a:srgbClr val="FFCAE2"/>
        </a:accent3>
        <a:accent4>
          <a:srgbClr val="2A2A2A"/>
        </a:accent4>
        <a:accent5>
          <a:srgbClr val="FFFFB8"/>
        </a:accent5>
        <a:accent6>
          <a:srgbClr val="2DB9E7"/>
        </a:accent6>
        <a:hlink>
          <a:srgbClr val="6600FF"/>
        </a:hlink>
        <a:folHlink>
          <a:srgbClr val="CC0066"/>
        </a:folHlink>
      </a:clrScheme>
      <a:clrMap bg1="lt1" tx1="dk1" bg2="lt2" tx2="dk2" accent1="accent1" accent2="accent2" accent3="accent3" accent4="accent4" accent5="accent5" accent6="accent6" hlink="hlink" folHlink="folHlink"/>
    </a:extraClrScheme>
    <a:extraClrScheme>
      <a:clrScheme name="万里长城 6">
        <a:dk1>
          <a:srgbClr val="000000"/>
        </a:dk1>
        <a:lt1>
          <a:srgbClr val="FFFFCC"/>
        </a:lt1>
        <a:dk2>
          <a:srgbClr val="6756A6"/>
        </a:dk2>
        <a:lt2>
          <a:srgbClr val="969696"/>
        </a:lt2>
        <a:accent1>
          <a:srgbClr val="99CCFF"/>
        </a:accent1>
        <a:accent2>
          <a:srgbClr val="008000"/>
        </a:accent2>
        <a:accent3>
          <a:srgbClr val="FFFFE2"/>
        </a:accent3>
        <a:accent4>
          <a:srgbClr val="000000"/>
        </a:accent4>
        <a:accent5>
          <a:srgbClr val="CAE2FF"/>
        </a:accent5>
        <a:accent6>
          <a:srgbClr val="007300"/>
        </a:accent6>
        <a:hlink>
          <a:srgbClr val="990033"/>
        </a:hlink>
        <a:folHlink>
          <a:srgbClr val="9900CC"/>
        </a:folHlink>
      </a:clrScheme>
      <a:clrMap bg1="lt1" tx1="dk1" bg2="lt2" tx2="dk2" accent1="accent1" accent2="accent2" accent3="accent3" accent4="accent4" accent5="accent5" accent6="accent6" hlink="hlink" folHlink="folHlink"/>
    </a:extraClrScheme>
    <a:extraClrScheme>
      <a:clrScheme name="万里长城 7">
        <a:dk1>
          <a:srgbClr val="CC3300"/>
        </a:dk1>
        <a:lt1>
          <a:srgbClr val="99CCFF"/>
        </a:lt1>
        <a:dk2>
          <a:srgbClr val="003399"/>
        </a:dk2>
        <a:lt2>
          <a:srgbClr val="969696"/>
        </a:lt2>
        <a:accent1>
          <a:srgbClr val="CED7FE"/>
        </a:accent1>
        <a:accent2>
          <a:srgbClr val="FFFFFF"/>
        </a:accent2>
        <a:accent3>
          <a:srgbClr val="CAE2FF"/>
        </a:accent3>
        <a:accent4>
          <a:srgbClr val="AE2A00"/>
        </a:accent4>
        <a:accent5>
          <a:srgbClr val="E3E8FE"/>
        </a:accent5>
        <a:accent6>
          <a:srgbClr val="E7E7E7"/>
        </a:accent6>
        <a:hlink>
          <a:srgbClr val="006600"/>
        </a:hlink>
        <a:folHlink>
          <a:srgbClr val="777777"/>
        </a:folHlink>
      </a:clrScheme>
      <a:clrMap bg1="lt1" tx1="dk1" bg2="lt2" tx2="dk2" accent1="accent1" accent2="accent2" accent3="accent3" accent4="accent4" accent5="accent5" accent6="accent6" hlink="hlink" folHlink="folHlink"/>
    </a:extraClrScheme>
    <a:extraClrScheme>
      <a:clrScheme name="万里长城 8">
        <a:dk1>
          <a:srgbClr val="006600"/>
        </a:dk1>
        <a:lt1>
          <a:srgbClr val="FFCC99"/>
        </a:lt1>
        <a:dk2>
          <a:srgbClr val="000000"/>
        </a:dk2>
        <a:lt2>
          <a:srgbClr val="B2B2B2"/>
        </a:lt2>
        <a:accent1>
          <a:srgbClr val="FFFFFF"/>
        </a:accent1>
        <a:accent2>
          <a:srgbClr val="FFFF66"/>
        </a:accent2>
        <a:accent3>
          <a:srgbClr val="FFE2CA"/>
        </a:accent3>
        <a:accent4>
          <a:srgbClr val="005600"/>
        </a:accent4>
        <a:accent5>
          <a:srgbClr val="FFFFFF"/>
        </a:accent5>
        <a:accent6>
          <a:srgbClr val="E7E75C"/>
        </a:accent6>
        <a:hlink>
          <a:srgbClr val="5B5B89"/>
        </a:hlink>
        <a:folHlink>
          <a:srgbClr val="33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2659</TotalTime>
  <Words>9748</Words>
  <Application>Microsoft Office PowerPoint</Application>
  <PresentationFormat>全屏显示(4:3)</PresentationFormat>
  <Paragraphs>993</Paragraphs>
  <Slides>77</Slides>
  <Notes>77</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3</vt:i4>
      </vt:variant>
      <vt:variant>
        <vt:lpstr>幻灯片标题</vt:lpstr>
      </vt:variant>
      <vt:variant>
        <vt:i4>77</vt:i4>
      </vt:variant>
    </vt:vector>
  </HeadingPairs>
  <TitlesOfParts>
    <vt:vector size="93" baseType="lpstr">
      <vt:lpstr>黑体</vt:lpstr>
      <vt:lpstr>楷体_GB2312</vt:lpstr>
      <vt:lpstr>宋体</vt:lpstr>
      <vt:lpstr>微软雅黑</vt:lpstr>
      <vt:lpstr>Arial</vt:lpstr>
      <vt:lpstr>Calibri</vt:lpstr>
      <vt:lpstr>Cambria Math</vt:lpstr>
      <vt:lpstr>Symbol</vt:lpstr>
      <vt:lpstr>Times New Roman</vt:lpstr>
      <vt:lpstr>Wingdings</vt:lpstr>
      <vt:lpstr>1_万里长城</vt:lpstr>
      <vt:lpstr>万里长城</vt:lpstr>
      <vt:lpstr>Office 主题</vt:lpstr>
      <vt:lpstr>Equation</vt:lpstr>
      <vt:lpstr>公式</vt:lpstr>
      <vt:lpstr>MathType 6.0 Equation</vt:lpstr>
      <vt:lpstr>第五章 固体间接触的电特性</vt:lpstr>
      <vt:lpstr>PowerPoint 演示文稿</vt:lpstr>
      <vt:lpstr>PowerPoint 演示文稿</vt:lpstr>
      <vt:lpstr>热电子发射与功函数</vt:lpstr>
      <vt:lpstr>经典电子论对热发射电子的解释</vt:lpstr>
      <vt:lpstr>PowerPoint 演示文稿</vt:lpstr>
      <vt:lpstr>量 子 理 论 的 解 释</vt:lpstr>
      <vt:lpstr>PowerPoint 演示文稿</vt:lpstr>
      <vt:lpstr>PowerPoint 演示文稿</vt:lpstr>
      <vt:lpstr>不同金属间的接触电势</vt:lpstr>
      <vt:lpstr>PowerPoint 演示文稿</vt:lpstr>
      <vt:lpstr>金属间的接触电势差</vt:lpstr>
      <vt:lpstr>金属接触后电子的流动与平衡</vt:lpstr>
      <vt:lpstr>PowerPoint 演示文稿</vt:lpstr>
      <vt:lpstr>结 的 概 念</vt:lpstr>
      <vt:lpstr>PowerPoint 演示文稿</vt:lpstr>
      <vt:lpstr>PowerPoint 演示文稿</vt:lpstr>
      <vt:lpstr>PowerPoint 演示文稿</vt:lpstr>
      <vt:lpstr>PowerPoint 演示文稿</vt:lpstr>
      <vt:lpstr>PowerPoint 演示文稿</vt:lpstr>
      <vt:lpstr>半导体PN结中的接触电势差</vt:lpstr>
      <vt:lpstr>PN结中的空间电荷区</vt:lpstr>
      <vt:lpstr>PN结中的空间电荷区的宽度</vt:lpstr>
      <vt:lpstr>PN结中的空间电荷区-少子的漂移</vt:lpstr>
      <vt:lpstr>PowerPoint 演示文稿</vt:lpstr>
      <vt:lpstr>PowerPoint 演示文稿</vt:lpstr>
      <vt:lpstr>PowerPoint 演示文稿</vt:lpstr>
      <vt:lpstr>PN 结的注入-热平衡打破</vt:lpstr>
      <vt:lpstr>PN结的正向注入</vt:lpstr>
      <vt:lpstr>正向注入下的非平衡载流子</vt:lpstr>
      <vt:lpstr>PowerPoint 演示文稿</vt:lpstr>
      <vt:lpstr>非平衡载流子形成的边界扩散电流</vt:lpstr>
      <vt:lpstr>PowerPoint 演示文稿</vt:lpstr>
      <vt:lpstr>PowerPoint 演示文稿</vt:lpstr>
      <vt:lpstr>PN结的反向抽取</vt:lpstr>
      <vt:lpstr>PowerPoint 演示文稿</vt:lpstr>
      <vt:lpstr>正向注入下的非平衡载流子</vt:lpstr>
      <vt:lpstr>PowerPoint 演示文稿</vt:lpstr>
      <vt:lpstr>PowerPoint 演示文稿</vt:lpstr>
      <vt:lpstr>PowerPoint 演示文稿</vt:lpstr>
      <vt:lpstr>反偏下PN结的击穿</vt:lpstr>
      <vt:lpstr>PowerPoint 演示文稿</vt:lpstr>
      <vt:lpstr>半导体异质结</vt:lpstr>
      <vt:lpstr>PowerPoint 演示文稿</vt:lpstr>
      <vt:lpstr>PowerPoint 演示文稿</vt:lpstr>
      <vt:lpstr>PowerPoint 演示文稿</vt:lpstr>
      <vt:lpstr>三种能带配合方式</vt:lpstr>
      <vt:lpstr>组成异质结之后的能带图</vt:lpstr>
      <vt:lpstr>组成异质结之后的能带图</vt:lpstr>
      <vt:lpstr>PowerPoint 演示文稿</vt:lpstr>
      <vt:lpstr>PowerPoint 演示文稿</vt:lpstr>
      <vt:lpstr>同质PN结的注入比</vt:lpstr>
      <vt:lpstr>异质PN结具有很高的注入比</vt:lpstr>
      <vt:lpstr>制掺杂异质结构</vt:lpstr>
      <vt:lpstr>二维电子气体系提高电子迁移率</vt:lpstr>
      <vt:lpstr>PowerPoint 演示文稿</vt:lpstr>
      <vt:lpstr>PowerPoint 演示文稿</vt:lpstr>
      <vt:lpstr>PowerPoint 演示文稿</vt:lpstr>
      <vt:lpstr>肖特基势垒-肖特基结</vt:lpstr>
      <vt:lpstr>PowerPoint 演示文稿</vt:lpstr>
      <vt:lpstr>PowerPoint 演示文稿</vt:lpstr>
      <vt:lpstr>PowerPoint 演示文稿</vt:lpstr>
      <vt:lpstr>偏压的影响</vt:lpstr>
      <vt:lpstr>PowerPoint 演示文稿</vt:lpstr>
      <vt:lpstr>金属与半导体的欧姆接触</vt:lpstr>
      <vt:lpstr>金属-N型半导体欧姆接触</vt:lpstr>
      <vt:lpstr>PowerPoint 演示文稿</vt:lpstr>
      <vt:lpstr>PowerPoint 演示文稿</vt:lpstr>
      <vt:lpstr>PowerPoint 演示文稿</vt:lpstr>
      <vt:lpstr>金属-绝缘体-半导体系统</vt:lpstr>
      <vt:lpstr>MOS结构中的空间电荷区</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 固体物理与电子技术革命</dc:title>
  <dc:creator>User</dc:creator>
  <cp:lastModifiedBy>hyd</cp:lastModifiedBy>
  <cp:revision>1824</cp:revision>
  <dcterms:created xsi:type="dcterms:W3CDTF">2007-09-11T03:13:00Z</dcterms:created>
  <dcterms:modified xsi:type="dcterms:W3CDTF">2023-08-15T08:11:08Z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