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52" r:id="rId2"/>
    <p:sldId id="1063" r:id="rId3"/>
    <p:sldId id="1064" r:id="rId4"/>
    <p:sldId id="1065" r:id="rId5"/>
    <p:sldId id="106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5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8924C-0786-02AD-D5DF-F7E6CD0CA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9D4BF2-BCB4-1E0D-349D-3D2F4CC54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229F8E-9EE0-A1C6-F34D-7F987B66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8022-255E-440B-B684-6859A83D62AA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74764C-4294-36C1-4B01-09CDDF4CB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050FDF-1B1B-78F7-2C83-B38AB82B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BF36-A1A9-4710-A9AC-49044BB6E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18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158C1-1114-D7A6-2924-92F6DF7A8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32D131-6C07-0E6A-A29F-A1B478487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AB56B-413A-CBDE-F5C6-BC7D4C2B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8022-255E-440B-B684-6859A83D62AA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607FF-0713-6BF8-7331-5F582EAB2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8FCC90-6AF8-803C-DF7D-A84E449F0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BF36-A1A9-4710-A9AC-49044BB6E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21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0979E8-908D-A82D-6D50-033501094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6A6227-8E66-E2E6-7185-C0F0AA4FB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5CBDE6-8455-A20F-3119-352146D6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8022-255E-440B-B684-6859A83D62AA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573FBC-120C-FDD7-1FB2-83BF2083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52E53-0DE0-5690-7B67-7F6FE667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BF36-A1A9-4710-A9AC-49044BB6E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47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99F6A-9B39-91B9-44FF-3844339F5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4EF195-5042-7D68-847E-238DB736A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821A92-40CA-D6B6-C25F-3045D3A3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8022-255E-440B-B684-6859A83D62AA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9A508E-090D-B86A-19D8-13365CB9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F9456-1E80-3FCA-A174-F1EBF769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BF36-A1A9-4710-A9AC-49044BB6E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32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602DA-795F-4D29-381C-B6897A481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E75106-BFA3-F211-5256-7C0C64FEC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C86B2-1C5C-269B-A3FB-12673921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8022-255E-440B-B684-6859A83D62AA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7389C7-8A89-5FD0-EBAA-4FD240C45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02DBD3-9B4A-FD45-B538-7B59F623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BF36-A1A9-4710-A9AC-49044BB6E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29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92F05-C13E-CD1B-754F-CE172A88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97F86-31DD-0350-F80B-03694A77A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873C1E-ABD5-E1F3-9FBC-DDE18C6AC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711A63-4DB6-8CBC-BAE6-D01D68443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8022-255E-440B-B684-6859A83D62AA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6D7F84-FDA7-F165-1FCB-40B1028D1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CF3AED-C1DB-F57C-9D11-B18B05B0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BF36-A1A9-4710-A9AC-49044BB6E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6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E95FC-7778-D827-9DE2-1AF72E5FF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DAAF33-D3E3-55AF-7C60-6B8F79B0F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BC58B2-38B1-7C96-3A55-592F5A1FE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F691C9-B8C4-8C12-0964-2C3AF2A10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F358F4-F2B6-472F-B167-23C7C2924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A1B9A5-904D-660E-C243-59864F731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8022-255E-440B-B684-6859A83D62AA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3E8805-8C02-E340-BAD5-38038246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5B8FD8-9E47-E03F-B40A-5FE17B0A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BF36-A1A9-4710-A9AC-49044BB6E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6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5DECD-BF3A-3708-A2B7-B204A103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BEFBA0-D250-0A23-94E6-127CA245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8022-255E-440B-B684-6859A83D62AA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9DD3AC-A8DD-1775-5E48-3A8753381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14A015-9310-85AD-57E1-311F5A7C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BF36-A1A9-4710-A9AC-49044BB6E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4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B2F205-96A8-8F06-74C6-AB34FF4F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8022-255E-440B-B684-6859A83D62AA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5593D1-AD6E-ED83-3004-83239027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E9052A-0880-20EC-C9EC-F5459F21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BF36-A1A9-4710-A9AC-49044BB6E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92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611D0-337E-26C0-D2AB-903DAE0C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D8CB5-EB00-3294-F33A-A8EFB357E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E5D461-AB44-583B-3FF0-84CA97CCC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81AB6F-84C9-2C94-FEF8-6623E68C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8022-255E-440B-B684-6859A83D62AA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6D8527-8FC3-78C9-0B3F-5ED875DB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9E1DC4-2EF8-7DEC-721E-593635C3A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BF36-A1A9-4710-A9AC-49044BB6E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50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BBAD3-16DB-A916-49EC-461DB9E3F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3F5BD7-12BA-E38D-9D6E-E08FE5EE6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1DB511-8F34-3768-9A8D-06E4F7EA4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0A3AAA-A966-F64E-9CD9-63597244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8022-255E-440B-B684-6859A83D62AA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A7E2A0-DAE2-F424-9ECE-EDF9719B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5725D3-BDD5-C425-B232-9093FBFA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BF36-A1A9-4710-A9AC-49044BB6E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17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9FFF3C-4E08-9359-69F3-B3BE4901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38791-D2CC-6236-343E-AD69AC59C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AC4FDB-DB01-8877-E8C1-87AB14DC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68022-255E-440B-B684-6859A83D62AA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7CC8C-0BFB-6390-30B5-677CE4FB9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EB0E42-9CC2-D7DB-394E-AB9874077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CBF36-A1A9-4710-A9AC-49044BB6E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92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80051" y="193944"/>
            <a:ext cx="8568063" cy="112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buSzPts val="1100"/>
              <a:defRPr/>
            </a:pPr>
            <a:r>
              <a:rPr lang="en-US" altLang="zh-CN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1.1 </a:t>
            </a:r>
            <a:r>
              <a:rPr lang="zh-CN" altLang="en-US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）下图 </a:t>
            </a:r>
            <a:r>
              <a:rPr lang="en-US" altLang="zh-CN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  <a:r>
              <a:rPr lang="zh-CN" altLang="en-US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(b) </a:t>
            </a:r>
            <a:r>
              <a:rPr lang="zh-CN" altLang="en-US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所示的二维晶格是布拉菲格子还是复式格子？请画出一个原胞和对应的基元。（</a:t>
            </a:r>
            <a:r>
              <a:rPr lang="en-US" altLang="zh-CN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）如果选取构成六边形的六个原子为基元，画出 </a:t>
            </a:r>
            <a:r>
              <a:rPr lang="en-US" altLang="zh-CN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 </a:t>
            </a:r>
            <a:r>
              <a:rPr lang="zh-CN" altLang="en-US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中所示二维晶格所对应的布拉菲格子。</a:t>
            </a:r>
            <a:endParaRPr lang="zh-CN" altLang="zh-CN" sz="2000" kern="1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356" y="1361308"/>
            <a:ext cx="4601245" cy="152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2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F5AA4F3A-18BB-A4CF-4B54-30E5F8460126}"/>
              </a:ext>
            </a:extLst>
          </p:cNvPr>
          <p:cNvGrpSpPr/>
          <p:nvPr/>
        </p:nvGrpSpPr>
        <p:grpSpPr>
          <a:xfrm>
            <a:off x="929701" y="2085019"/>
            <a:ext cx="3200401" cy="2749051"/>
            <a:chOff x="3218812" y="1425655"/>
            <a:chExt cx="3200401" cy="2749051"/>
          </a:xfrm>
        </p:grpSpPr>
        <p:sp>
          <p:nvSpPr>
            <p:cNvPr id="2" name="六边形 1">
              <a:extLst>
                <a:ext uri="{FF2B5EF4-FFF2-40B4-BE49-F238E27FC236}">
                  <a16:creationId xmlns:a16="http://schemas.microsoft.com/office/drawing/2014/main" id="{1CA9D13C-30D6-8FA3-955F-E3EC46EE6E66}"/>
                </a:ext>
              </a:extLst>
            </p:cNvPr>
            <p:cNvSpPr/>
            <p:nvPr/>
          </p:nvSpPr>
          <p:spPr>
            <a:xfrm rot="16200000">
              <a:off x="3145660" y="2326122"/>
              <a:ext cx="1060704" cy="914400"/>
            </a:xfrm>
            <a:prstGeom prst="hexagon">
              <a:avLst/>
            </a:prstGeom>
            <a:noFill/>
            <a:ln w="444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A5810B94-2729-92D9-90BA-96867BB224DA}"/>
                </a:ext>
              </a:extLst>
            </p:cNvPr>
            <p:cNvSpPr/>
            <p:nvPr/>
          </p:nvSpPr>
          <p:spPr>
            <a:xfrm rot="16200000">
              <a:off x="4060060" y="2326122"/>
              <a:ext cx="1060704" cy="914400"/>
            </a:xfrm>
            <a:prstGeom prst="hexagon">
              <a:avLst/>
            </a:prstGeom>
            <a:noFill/>
            <a:ln w="444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六边形 17">
              <a:extLst>
                <a:ext uri="{FF2B5EF4-FFF2-40B4-BE49-F238E27FC236}">
                  <a16:creationId xmlns:a16="http://schemas.microsoft.com/office/drawing/2014/main" id="{FBF7C2D3-6746-79F8-3E8F-E5345769477D}"/>
                </a:ext>
              </a:extLst>
            </p:cNvPr>
            <p:cNvSpPr/>
            <p:nvPr/>
          </p:nvSpPr>
          <p:spPr>
            <a:xfrm rot="16200000">
              <a:off x="4974461" y="2342980"/>
              <a:ext cx="1060704" cy="914400"/>
            </a:xfrm>
            <a:prstGeom prst="hexagon">
              <a:avLst/>
            </a:prstGeom>
            <a:noFill/>
            <a:ln w="444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六边形 18">
              <a:extLst>
                <a:ext uri="{FF2B5EF4-FFF2-40B4-BE49-F238E27FC236}">
                  <a16:creationId xmlns:a16="http://schemas.microsoft.com/office/drawing/2014/main" id="{BAF0E639-0A75-E8B1-12A6-976906F2D032}"/>
                </a:ext>
              </a:extLst>
            </p:cNvPr>
            <p:cNvSpPr/>
            <p:nvPr/>
          </p:nvSpPr>
          <p:spPr>
            <a:xfrm rot="16200000">
              <a:off x="3602860" y="1498807"/>
              <a:ext cx="1060704" cy="914400"/>
            </a:xfrm>
            <a:prstGeom prst="hexagon">
              <a:avLst/>
            </a:prstGeom>
            <a:noFill/>
            <a:ln w="444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>
              <a:extLst>
                <a:ext uri="{FF2B5EF4-FFF2-40B4-BE49-F238E27FC236}">
                  <a16:creationId xmlns:a16="http://schemas.microsoft.com/office/drawing/2014/main" id="{932FFD9E-BD17-329E-4574-4C5CF103480F}"/>
                </a:ext>
              </a:extLst>
            </p:cNvPr>
            <p:cNvSpPr/>
            <p:nvPr/>
          </p:nvSpPr>
          <p:spPr>
            <a:xfrm rot="16200000">
              <a:off x="4517260" y="1498807"/>
              <a:ext cx="1060704" cy="914400"/>
            </a:xfrm>
            <a:prstGeom prst="hexagon">
              <a:avLst/>
            </a:prstGeom>
            <a:noFill/>
            <a:ln w="444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六边形 20">
              <a:extLst>
                <a:ext uri="{FF2B5EF4-FFF2-40B4-BE49-F238E27FC236}">
                  <a16:creationId xmlns:a16="http://schemas.microsoft.com/office/drawing/2014/main" id="{931C0E74-9D70-E5FE-E1EA-1B9BBB09E026}"/>
                </a:ext>
              </a:extLst>
            </p:cNvPr>
            <p:cNvSpPr/>
            <p:nvPr/>
          </p:nvSpPr>
          <p:spPr>
            <a:xfrm rot="16200000">
              <a:off x="5431661" y="1515665"/>
              <a:ext cx="1060704" cy="914400"/>
            </a:xfrm>
            <a:prstGeom prst="hexagon">
              <a:avLst/>
            </a:prstGeom>
            <a:noFill/>
            <a:ln w="444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六边形 21">
              <a:extLst>
                <a:ext uri="{FF2B5EF4-FFF2-40B4-BE49-F238E27FC236}">
                  <a16:creationId xmlns:a16="http://schemas.microsoft.com/office/drawing/2014/main" id="{54C0D9E3-E1C9-9370-4280-46B395F93069}"/>
                </a:ext>
              </a:extLst>
            </p:cNvPr>
            <p:cNvSpPr/>
            <p:nvPr/>
          </p:nvSpPr>
          <p:spPr>
            <a:xfrm rot="16200000">
              <a:off x="3602859" y="3170296"/>
              <a:ext cx="1060704" cy="914400"/>
            </a:xfrm>
            <a:prstGeom prst="hexagon">
              <a:avLst/>
            </a:prstGeom>
            <a:noFill/>
            <a:ln w="444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六边形 22">
              <a:extLst>
                <a:ext uri="{FF2B5EF4-FFF2-40B4-BE49-F238E27FC236}">
                  <a16:creationId xmlns:a16="http://schemas.microsoft.com/office/drawing/2014/main" id="{C7B5E2D8-ABA3-16CF-540F-98CF4EBF4570}"/>
                </a:ext>
              </a:extLst>
            </p:cNvPr>
            <p:cNvSpPr/>
            <p:nvPr/>
          </p:nvSpPr>
          <p:spPr>
            <a:xfrm rot="16200000">
              <a:off x="4517259" y="3170296"/>
              <a:ext cx="1060704" cy="914400"/>
            </a:xfrm>
            <a:prstGeom prst="hexagon">
              <a:avLst/>
            </a:prstGeom>
            <a:noFill/>
            <a:ln w="444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六边形 23">
              <a:extLst>
                <a:ext uri="{FF2B5EF4-FFF2-40B4-BE49-F238E27FC236}">
                  <a16:creationId xmlns:a16="http://schemas.microsoft.com/office/drawing/2014/main" id="{286A6F85-3D0C-F53B-7E02-A9C2F102E9F4}"/>
                </a:ext>
              </a:extLst>
            </p:cNvPr>
            <p:cNvSpPr/>
            <p:nvPr/>
          </p:nvSpPr>
          <p:spPr>
            <a:xfrm rot="16200000">
              <a:off x="5431660" y="3187154"/>
              <a:ext cx="1060704" cy="914400"/>
            </a:xfrm>
            <a:prstGeom prst="hexagon">
              <a:avLst/>
            </a:prstGeom>
            <a:noFill/>
            <a:ln w="444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椭圆 25">
            <a:extLst>
              <a:ext uri="{FF2B5EF4-FFF2-40B4-BE49-F238E27FC236}">
                <a16:creationId xmlns:a16="http://schemas.microsoft.com/office/drawing/2014/main" id="{086039F2-AA49-84D6-8670-8F2A2FEABD2F}"/>
              </a:ext>
            </a:extLst>
          </p:cNvPr>
          <p:cNvSpPr>
            <a:spLocks noChangeAspect="1"/>
          </p:cNvSpPr>
          <p:nvPr/>
        </p:nvSpPr>
        <p:spPr>
          <a:xfrm>
            <a:off x="1772100" y="307372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831D1B3-768C-7B48-4804-256A8CB66D99}"/>
              </a:ext>
            </a:extLst>
          </p:cNvPr>
          <p:cNvSpPr>
            <a:spLocks noChangeAspect="1"/>
          </p:cNvSpPr>
          <p:nvPr/>
        </p:nvSpPr>
        <p:spPr>
          <a:xfrm>
            <a:off x="2229300" y="2854546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B622F21-0EBB-74FC-CC04-FC53864AFFF3}"/>
              </a:ext>
            </a:extLst>
          </p:cNvPr>
          <p:cNvSpPr>
            <a:spLocks noChangeAspect="1"/>
          </p:cNvSpPr>
          <p:nvPr/>
        </p:nvSpPr>
        <p:spPr>
          <a:xfrm>
            <a:off x="1314901" y="391430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36808F4-3838-9FFD-52DD-26821EE41102}"/>
              </a:ext>
            </a:extLst>
          </p:cNvPr>
          <p:cNvSpPr>
            <a:spLocks noChangeAspect="1"/>
          </p:cNvSpPr>
          <p:nvPr/>
        </p:nvSpPr>
        <p:spPr>
          <a:xfrm>
            <a:off x="1772101" y="3695132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008FBDE-C067-B12D-70DF-360039B95962}"/>
              </a:ext>
            </a:extLst>
          </p:cNvPr>
          <p:cNvSpPr>
            <a:spLocks noChangeAspect="1"/>
          </p:cNvSpPr>
          <p:nvPr/>
        </p:nvSpPr>
        <p:spPr>
          <a:xfrm>
            <a:off x="876735" y="308194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DA9FAE10-3DAF-4845-7F13-D42367B8B123}"/>
              </a:ext>
            </a:extLst>
          </p:cNvPr>
          <p:cNvSpPr>
            <a:spLocks noChangeAspect="1"/>
          </p:cNvSpPr>
          <p:nvPr/>
        </p:nvSpPr>
        <p:spPr>
          <a:xfrm>
            <a:off x="1333935" y="2862770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98F94FB1-0BA9-C01C-704A-2F5B55F1FD78}"/>
              </a:ext>
            </a:extLst>
          </p:cNvPr>
          <p:cNvSpPr>
            <a:spLocks noChangeAspect="1"/>
          </p:cNvSpPr>
          <p:nvPr/>
        </p:nvSpPr>
        <p:spPr>
          <a:xfrm>
            <a:off x="1335818" y="223219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FD22F0F-A53A-8D3A-0EFC-5A1EA9BF2A28}"/>
              </a:ext>
            </a:extLst>
          </p:cNvPr>
          <p:cNvSpPr>
            <a:spLocks noChangeAspect="1"/>
          </p:cNvSpPr>
          <p:nvPr/>
        </p:nvSpPr>
        <p:spPr>
          <a:xfrm>
            <a:off x="1793018" y="2013018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BE025D2-6AB7-F2B4-97A6-1F04B9631DC1}"/>
              </a:ext>
            </a:extLst>
          </p:cNvPr>
          <p:cNvSpPr>
            <a:spLocks noChangeAspect="1"/>
          </p:cNvSpPr>
          <p:nvPr/>
        </p:nvSpPr>
        <p:spPr>
          <a:xfrm>
            <a:off x="2250218" y="224640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EE5719F-7A15-503C-30D6-2E1FABBC2FB4}"/>
              </a:ext>
            </a:extLst>
          </p:cNvPr>
          <p:cNvSpPr>
            <a:spLocks noChangeAspect="1"/>
          </p:cNvSpPr>
          <p:nvPr/>
        </p:nvSpPr>
        <p:spPr>
          <a:xfrm>
            <a:off x="2707418" y="2027230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F73AB2B5-966F-5360-D79D-B9CFA04D9AF2}"/>
              </a:ext>
            </a:extLst>
          </p:cNvPr>
          <p:cNvSpPr>
            <a:spLocks noChangeAspect="1"/>
          </p:cNvSpPr>
          <p:nvPr/>
        </p:nvSpPr>
        <p:spPr>
          <a:xfrm>
            <a:off x="3130816" y="224905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86C81A18-1D83-5560-AA5D-16D716FB241F}"/>
              </a:ext>
            </a:extLst>
          </p:cNvPr>
          <p:cNvSpPr>
            <a:spLocks noChangeAspect="1"/>
          </p:cNvSpPr>
          <p:nvPr/>
        </p:nvSpPr>
        <p:spPr>
          <a:xfrm>
            <a:off x="3588016" y="2029875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6C3A4DC-C524-A868-23F9-BF8927DC97D9}"/>
              </a:ext>
            </a:extLst>
          </p:cNvPr>
          <p:cNvSpPr>
            <a:spLocks noChangeAspect="1"/>
          </p:cNvSpPr>
          <p:nvPr/>
        </p:nvSpPr>
        <p:spPr>
          <a:xfrm>
            <a:off x="2686499" y="309011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28ECB44-8422-DC59-F4DB-093EFB450A9A}"/>
              </a:ext>
            </a:extLst>
          </p:cNvPr>
          <p:cNvSpPr>
            <a:spLocks noChangeAspect="1"/>
          </p:cNvSpPr>
          <p:nvPr/>
        </p:nvSpPr>
        <p:spPr>
          <a:xfrm>
            <a:off x="3143699" y="2870939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BE0E110D-4DB2-6B27-F3FB-B04AFEA7C7E4}"/>
              </a:ext>
            </a:extLst>
          </p:cNvPr>
          <p:cNvSpPr>
            <a:spLocks noChangeAspect="1"/>
          </p:cNvSpPr>
          <p:nvPr/>
        </p:nvSpPr>
        <p:spPr>
          <a:xfrm>
            <a:off x="3584635" y="309011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9DDD7C5-C863-5842-3DA9-FDB2C139DDC4}"/>
              </a:ext>
            </a:extLst>
          </p:cNvPr>
          <p:cNvSpPr>
            <a:spLocks noChangeAspect="1"/>
          </p:cNvSpPr>
          <p:nvPr/>
        </p:nvSpPr>
        <p:spPr>
          <a:xfrm>
            <a:off x="4041835" y="2870939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DBB5133B-7D4C-5F8C-B049-FC44CACAD994}"/>
              </a:ext>
            </a:extLst>
          </p:cNvPr>
          <p:cNvSpPr>
            <a:spLocks noChangeAspect="1"/>
          </p:cNvSpPr>
          <p:nvPr/>
        </p:nvSpPr>
        <p:spPr>
          <a:xfrm>
            <a:off x="3143704" y="392100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CB9612D2-4BB6-B60C-95EE-33CAAED93F14}"/>
              </a:ext>
            </a:extLst>
          </p:cNvPr>
          <p:cNvSpPr>
            <a:spLocks noChangeAspect="1"/>
          </p:cNvSpPr>
          <p:nvPr/>
        </p:nvSpPr>
        <p:spPr>
          <a:xfrm>
            <a:off x="3600904" y="3701830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5FB2CD72-D720-F508-3264-71E1375B3B1F}"/>
              </a:ext>
            </a:extLst>
          </p:cNvPr>
          <p:cNvSpPr>
            <a:spLocks noChangeAspect="1"/>
          </p:cNvSpPr>
          <p:nvPr/>
        </p:nvSpPr>
        <p:spPr>
          <a:xfrm>
            <a:off x="2231540" y="389546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79FCE1F-9BAF-5297-934B-B675FEFA3185}"/>
              </a:ext>
            </a:extLst>
          </p:cNvPr>
          <p:cNvSpPr>
            <a:spLocks noChangeAspect="1"/>
          </p:cNvSpPr>
          <p:nvPr/>
        </p:nvSpPr>
        <p:spPr>
          <a:xfrm>
            <a:off x="2688740" y="3676284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ADD04B5-BE6E-F33C-58AC-2D6850F43A8F}"/>
              </a:ext>
            </a:extLst>
          </p:cNvPr>
          <p:cNvSpPr>
            <a:spLocks noChangeAspect="1"/>
          </p:cNvSpPr>
          <p:nvPr/>
        </p:nvSpPr>
        <p:spPr>
          <a:xfrm>
            <a:off x="1769860" y="473604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2DFDFC83-A6B2-56D2-72DA-139A21D46B38}"/>
              </a:ext>
            </a:extLst>
          </p:cNvPr>
          <p:cNvSpPr>
            <a:spLocks noChangeAspect="1"/>
          </p:cNvSpPr>
          <p:nvPr/>
        </p:nvSpPr>
        <p:spPr>
          <a:xfrm>
            <a:off x="2227060" y="4516870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ACA0D19-D4DD-C4BE-0A46-97F8A57FFB8F}"/>
              </a:ext>
            </a:extLst>
          </p:cNvPr>
          <p:cNvSpPr>
            <a:spLocks noChangeAspect="1"/>
          </p:cNvSpPr>
          <p:nvPr/>
        </p:nvSpPr>
        <p:spPr>
          <a:xfrm>
            <a:off x="2692267" y="474474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ED1B6AF6-5FFD-AB3B-C7F8-83738D71B252}"/>
              </a:ext>
            </a:extLst>
          </p:cNvPr>
          <p:cNvSpPr>
            <a:spLocks noChangeAspect="1"/>
          </p:cNvSpPr>
          <p:nvPr/>
        </p:nvSpPr>
        <p:spPr>
          <a:xfrm>
            <a:off x="3149467" y="4525570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1B319A88-1CF9-E3A6-0E08-F062A5563475}"/>
              </a:ext>
            </a:extLst>
          </p:cNvPr>
          <p:cNvSpPr>
            <a:spLocks noChangeAspect="1"/>
          </p:cNvSpPr>
          <p:nvPr/>
        </p:nvSpPr>
        <p:spPr>
          <a:xfrm>
            <a:off x="3600899" y="476160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F4803D7D-B6B9-4871-9372-F39594B1CC72}"/>
              </a:ext>
            </a:extLst>
          </p:cNvPr>
          <p:cNvSpPr>
            <a:spLocks noChangeAspect="1"/>
          </p:cNvSpPr>
          <p:nvPr/>
        </p:nvSpPr>
        <p:spPr>
          <a:xfrm>
            <a:off x="4058099" y="4542428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6F3375B-FA73-8F51-961B-092C59018ACE}"/>
              </a:ext>
            </a:extLst>
          </p:cNvPr>
          <p:cNvSpPr txBox="1"/>
          <p:nvPr/>
        </p:nvSpPr>
        <p:spPr>
          <a:xfrm>
            <a:off x="783771" y="5166001"/>
            <a:ext cx="10947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蓝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红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标记的原子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不管是否同种原子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，按周围情况看属于两类原子（</a:t>
            </a:r>
            <a:r>
              <a:rPr lang="zh-CN" altLang="en-US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蓝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的邻居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上，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红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的邻居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上），因而是复式格子。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8BFBA74-03E1-18EE-B21C-0D8F01AB0A8D}"/>
              </a:ext>
            </a:extLst>
          </p:cNvPr>
          <p:cNvSpPr txBox="1"/>
          <p:nvPr/>
        </p:nvSpPr>
        <p:spPr>
          <a:xfrm>
            <a:off x="783770" y="409600"/>
            <a:ext cx="8123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答：</a:t>
            </a:r>
            <a:r>
              <a:rPr lang="en-US" altLang="zh-CN" dirty="0">
                <a:solidFill>
                  <a:schemeClr val="tx1"/>
                </a:solidFill>
              </a:rPr>
              <a:t>(1)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(a)</a:t>
            </a:r>
            <a:r>
              <a:rPr lang="zh-CN" altLang="en-US" dirty="0">
                <a:solidFill>
                  <a:schemeClr val="tx1"/>
                </a:solidFill>
              </a:rPr>
              <a:t>是复式格子，其原胞和基元分别为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29A97D29-1790-4BE9-5894-F4A5CA1E05F4}"/>
              </a:ext>
            </a:extLst>
          </p:cNvPr>
          <p:cNvCxnSpPr>
            <a:cxnSpLocks/>
          </p:cNvCxnSpPr>
          <p:nvPr/>
        </p:nvCxnSpPr>
        <p:spPr>
          <a:xfrm flipV="1">
            <a:off x="1852515" y="2307119"/>
            <a:ext cx="443671" cy="82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054CD0E-E941-2058-C8CD-5D64A0EF8F87}"/>
              </a:ext>
            </a:extLst>
          </p:cNvPr>
          <p:cNvCxnSpPr>
            <a:cxnSpLocks/>
          </p:cNvCxnSpPr>
          <p:nvPr/>
        </p:nvCxnSpPr>
        <p:spPr>
          <a:xfrm flipV="1">
            <a:off x="1856541" y="3136084"/>
            <a:ext cx="863486" cy="2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平行四边形 66">
            <a:extLst>
              <a:ext uri="{FF2B5EF4-FFF2-40B4-BE49-F238E27FC236}">
                <a16:creationId xmlns:a16="http://schemas.microsoft.com/office/drawing/2014/main" id="{C1A17FB1-2FD3-1197-6622-07F90D2425C0}"/>
              </a:ext>
            </a:extLst>
          </p:cNvPr>
          <p:cNvSpPr/>
          <p:nvPr/>
        </p:nvSpPr>
        <p:spPr>
          <a:xfrm>
            <a:off x="8061599" y="230475"/>
            <a:ext cx="1364929" cy="858104"/>
          </a:xfrm>
          <a:prstGeom prst="parallelogram">
            <a:avLst>
              <a:gd name="adj" fmla="val 52797"/>
            </a:avLst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57B37F5A-BF35-3A07-3FAE-E94EC6597EC7}"/>
              </a:ext>
            </a:extLst>
          </p:cNvPr>
          <p:cNvGrpSpPr/>
          <p:nvPr/>
        </p:nvGrpSpPr>
        <p:grpSpPr>
          <a:xfrm>
            <a:off x="9890041" y="548555"/>
            <a:ext cx="550288" cy="384265"/>
            <a:chOff x="8036359" y="2528986"/>
            <a:chExt cx="550288" cy="384265"/>
          </a:xfrm>
        </p:grpSpPr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AF075321-2D05-FF6E-5620-24D1BFF32E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8359" y="2600986"/>
              <a:ext cx="406288" cy="24026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901146F-3272-0577-7C9D-22CE7AA4DB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6359" y="2769251"/>
              <a:ext cx="144000" cy="144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4A1E4081-4378-97C1-E206-53ACD5A5FA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2647" y="2528986"/>
              <a:ext cx="144000" cy="144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CDC749C5-13AE-AF3F-DFEB-C542842131F3}"/>
              </a:ext>
            </a:extLst>
          </p:cNvPr>
          <p:cNvSpPr txBox="1"/>
          <p:nvPr/>
        </p:nvSpPr>
        <p:spPr>
          <a:xfrm>
            <a:off x="7150949" y="206893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或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B0721C85-C2C5-DFCA-48B9-F07E2B837B32}"/>
              </a:ext>
            </a:extLst>
          </p:cNvPr>
          <p:cNvCxnSpPr>
            <a:cxnSpLocks/>
            <a:stCxn id="34" idx="5"/>
            <a:endCxn id="38" idx="1"/>
          </p:cNvCxnSpPr>
          <p:nvPr/>
        </p:nvCxnSpPr>
        <p:spPr>
          <a:xfrm>
            <a:off x="2373130" y="2369319"/>
            <a:ext cx="334457" cy="741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平行四边形 80">
            <a:extLst>
              <a:ext uri="{FF2B5EF4-FFF2-40B4-BE49-F238E27FC236}">
                <a16:creationId xmlns:a16="http://schemas.microsoft.com/office/drawing/2014/main" id="{313EE61C-9F58-88AD-EA10-6F507E8DD893}"/>
              </a:ext>
            </a:extLst>
          </p:cNvPr>
          <p:cNvSpPr/>
          <p:nvPr/>
        </p:nvSpPr>
        <p:spPr>
          <a:xfrm rot="18124890">
            <a:off x="7921518" y="1940266"/>
            <a:ext cx="1364929" cy="858104"/>
          </a:xfrm>
          <a:prstGeom prst="parallelogram">
            <a:avLst>
              <a:gd name="adj" fmla="val 52797"/>
            </a:avLst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6F69C2C3-270B-B15C-E367-C37F7E3F9D2E}"/>
              </a:ext>
            </a:extLst>
          </p:cNvPr>
          <p:cNvGrpSpPr/>
          <p:nvPr/>
        </p:nvGrpSpPr>
        <p:grpSpPr>
          <a:xfrm rot="18065144">
            <a:off x="9704433" y="2148563"/>
            <a:ext cx="550288" cy="384265"/>
            <a:chOff x="8036359" y="2528986"/>
            <a:chExt cx="550288" cy="384265"/>
          </a:xfrm>
        </p:grpSpPr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D98926D1-AD74-2661-F9D1-8E0640BDF0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8359" y="2600986"/>
              <a:ext cx="406288" cy="24026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3D90DFB6-1559-D2B9-D53E-F717756A9C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6359" y="2769251"/>
              <a:ext cx="144000" cy="144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8A483857-F9CC-AF84-B557-36719E24EA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2647" y="2528986"/>
              <a:ext cx="144000" cy="144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900DA5B8-D9BA-FAC2-CFCE-79546E7548D9}"/>
              </a:ext>
            </a:extLst>
          </p:cNvPr>
          <p:cNvSpPr txBox="1"/>
          <p:nvPr/>
        </p:nvSpPr>
        <p:spPr>
          <a:xfrm>
            <a:off x="7161098" y="3895587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或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7" name="平行四边形 86">
            <a:extLst>
              <a:ext uri="{FF2B5EF4-FFF2-40B4-BE49-F238E27FC236}">
                <a16:creationId xmlns:a16="http://schemas.microsoft.com/office/drawing/2014/main" id="{EB3038B1-E056-FB42-ABE2-79C2FCB6689F}"/>
              </a:ext>
            </a:extLst>
          </p:cNvPr>
          <p:cNvSpPr/>
          <p:nvPr/>
        </p:nvSpPr>
        <p:spPr>
          <a:xfrm rot="14635774">
            <a:off x="7931667" y="3766923"/>
            <a:ext cx="1364929" cy="858104"/>
          </a:xfrm>
          <a:prstGeom prst="parallelogram">
            <a:avLst>
              <a:gd name="adj" fmla="val 52797"/>
            </a:avLst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1A449106-3EFE-7474-5BE5-CEABFC744D62}"/>
              </a:ext>
            </a:extLst>
          </p:cNvPr>
          <p:cNvGrpSpPr/>
          <p:nvPr/>
        </p:nvGrpSpPr>
        <p:grpSpPr>
          <a:xfrm rot="14614118">
            <a:off x="9714582" y="3975220"/>
            <a:ext cx="550288" cy="384265"/>
            <a:chOff x="8036359" y="2528986"/>
            <a:chExt cx="550288" cy="384265"/>
          </a:xfrm>
        </p:grpSpPr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8BE86138-7BEB-22B5-7CEA-2F3D657286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8359" y="2600986"/>
              <a:ext cx="406288" cy="24026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8D4F8B3D-34B0-2753-C227-942DCE712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6359" y="2769251"/>
              <a:ext cx="144000" cy="144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5150D716-138F-0E0F-E5B9-A2169A94F4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2647" y="2528986"/>
              <a:ext cx="144000" cy="144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1C74A25-11D9-F8D2-A3F6-E47516AD5BA7}"/>
                  </a:ext>
                </a:extLst>
              </p:cNvPr>
              <p:cNvSpPr txBox="1"/>
              <p:nvPr/>
            </p:nvSpPr>
            <p:spPr>
              <a:xfrm>
                <a:off x="7676999" y="6039387"/>
                <a:ext cx="38731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dirty="0">
                    <a:solidFill>
                      <a:schemeClr val="tx1"/>
                    </a:solidFill>
                  </a:rPr>
                  <a:t>原胞是锐角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60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的菱形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1C74A25-11D9-F8D2-A3F6-E47516AD5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999" y="6039387"/>
                <a:ext cx="3873139" cy="523220"/>
              </a:xfrm>
              <a:prstGeom prst="rect">
                <a:avLst/>
              </a:prstGeom>
              <a:blipFill>
                <a:blip r:embed="rId2"/>
                <a:stretch>
                  <a:fillRect l="-3145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37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4" grpId="0"/>
      <p:bldP spid="67" grpId="0" animBg="1"/>
      <p:bldP spid="77" grpId="0"/>
      <p:bldP spid="81" grpId="0" animBg="1"/>
      <p:bldP spid="86" grpId="0"/>
      <p:bldP spid="87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8F41809-2601-699F-C005-0E20AB9A63BC}"/>
              </a:ext>
            </a:extLst>
          </p:cNvPr>
          <p:cNvSpPr txBox="1"/>
          <p:nvPr/>
        </p:nvSpPr>
        <p:spPr>
          <a:xfrm>
            <a:off x="783770" y="409600"/>
            <a:ext cx="8123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答：</a:t>
            </a:r>
            <a:r>
              <a:rPr lang="en-US" altLang="zh-CN" dirty="0">
                <a:solidFill>
                  <a:schemeClr val="tx1"/>
                </a:solidFill>
              </a:rPr>
              <a:t>(1)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(b)</a:t>
            </a:r>
            <a:r>
              <a:rPr lang="zh-CN" altLang="en-US" dirty="0">
                <a:solidFill>
                  <a:schemeClr val="tx1"/>
                </a:solidFill>
              </a:rPr>
              <a:t>是布拉菲格子，其原胞和基元分别为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01308E-1621-5508-4000-C0842F7D7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48" y="2513248"/>
            <a:ext cx="4601245" cy="1529725"/>
          </a:xfrm>
          <a:prstGeom prst="rect">
            <a:avLst/>
          </a:prstGeom>
        </p:spPr>
      </p:pic>
      <p:sp>
        <p:nvSpPr>
          <p:cNvPr id="4" name="平行四边形 3">
            <a:extLst>
              <a:ext uri="{FF2B5EF4-FFF2-40B4-BE49-F238E27FC236}">
                <a16:creationId xmlns:a16="http://schemas.microsoft.com/office/drawing/2014/main" id="{A4008DF8-2855-4D13-7E68-5D8ABF106E52}"/>
              </a:ext>
            </a:extLst>
          </p:cNvPr>
          <p:cNvSpPr/>
          <p:nvPr/>
        </p:nvSpPr>
        <p:spPr>
          <a:xfrm>
            <a:off x="8503727" y="351055"/>
            <a:ext cx="1364929" cy="858104"/>
          </a:xfrm>
          <a:prstGeom prst="parallelogram">
            <a:avLst>
              <a:gd name="adj" fmla="val 52797"/>
            </a:avLst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D9BDA3B-F310-5628-1556-E093B4BC5415}"/>
              </a:ext>
            </a:extLst>
          </p:cNvPr>
          <p:cNvSpPr>
            <a:spLocks noChangeAspect="1"/>
          </p:cNvSpPr>
          <p:nvPr/>
        </p:nvSpPr>
        <p:spPr>
          <a:xfrm>
            <a:off x="10608499" y="743602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3D3F67-0A26-7C33-08F9-77B38553A3B5}"/>
              </a:ext>
            </a:extLst>
          </p:cNvPr>
          <p:cNvSpPr txBox="1"/>
          <p:nvPr/>
        </p:nvSpPr>
        <p:spPr>
          <a:xfrm>
            <a:off x="7541821" y="2370379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或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E9939171-DA9B-F31D-00BA-E656E7DCFEB5}"/>
              </a:ext>
            </a:extLst>
          </p:cNvPr>
          <p:cNvSpPr/>
          <p:nvPr/>
        </p:nvSpPr>
        <p:spPr>
          <a:xfrm rot="18124890">
            <a:off x="8312390" y="2241715"/>
            <a:ext cx="1364929" cy="858104"/>
          </a:xfrm>
          <a:prstGeom prst="parallelogram">
            <a:avLst>
              <a:gd name="adj" fmla="val 52797"/>
            </a:avLst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0FD91D5-811A-9B61-F2FC-93B530B9D345}"/>
              </a:ext>
            </a:extLst>
          </p:cNvPr>
          <p:cNvSpPr>
            <a:spLocks noChangeAspect="1"/>
          </p:cNvSpPr>
          <p:nvPr/>
        </p:nvSpPr>
        <p:spPr>
          <a:xfrm rot="18065144">
            <a:off x="10316541" y="2598767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49C67F7-5082-23F0-AE94-10619D25A0B5}"/>
              </a:ext>
            </a:extLst>
          </p:cNvPr>
          <p:cNvSpPr txBox="1"/>
          <p:nvPr/>
        </p:nvSpPr>
        <p:spPr>
          <a:xfrm>
            <a:off x="7585626" y="4374569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或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E656F2F9-4025-555D-E766-F6CACED7EFFA}"/>
              </a:ext>
            </a:extLst>
          </p:cNvPr>
          <p:cNvSpPr/>
          <p:nvPr/>
        </p:nvSpPr>
        <p:spPr>
          <a:xfrm rot="14660909">
            <a:off x="8356195" y="4245905"/>
            <a:ext cx="1364929" cy="858104"/>
          </a:xfrm>
          <a:prstGeom prst="parallelogram">
            <a:avLst>
              <a:gd name="adj" fmla="val 52797"/>
            </a:avLst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1EEF232-AB6E-DFFD-0AA2-EDA378E2E653}"/>
              </a:ext>
            </a:extLst>
          </p:cNvPr>
          <p:cNvSpPr>
            <a:spLocks noChangeAspect="1"/>
          </p:cNvSpPr>
          <p:nvPr/>
        </p:nvSpPr>
        <p:spPr>
          <a:xfrm rot="18065144">
            <a:off x="10360346" y="4602957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35106FC-36D4-D6C7-F144-0C8E3A946E09}"/>
              </a:ext>
            </a:extLst>
          </p:cNvPr>
          <p:cNvSpPr txBox="1"/>
          <p:nvPr/>
        </p:nvSpPr>
        <p:spPr>
          <a:xfrm>
            <a:off x="422030" y="5398340"/>
            <a:ext cx="1094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(a)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(b)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的布拉菲格子完全相同，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(a)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的基元有两个原子，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(b)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的基元有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个原子。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8AA9101-4E55-369B-9EAD-503028C834FF}"/>
                  </a:ext>
                </a:extLst>
              </p:cNvPr>
              <p:cNvSpPr txBox="1"/>
              <p:nvPr/>
            </p:nvSpPr>
            <p:spPr>
              <a:xfrm>
                <a:off x="7676999" y="6039387"/>
                <a:ext cx="38731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dirty="0">
                    <a:solidFill>
                      <a:schemeClr val="tx1"/>
                    </a:solidFill>
                  </a:rPr>
                  <a:t>原胞是锐角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60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的菱形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8AA9101-4E55-369B-9EAD-503028C83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999" y="6039387"/>
                <a:ext cx="3873139" cy="523220"/>
              </a:xfrm>
              <a:prstGeom prst="rect">
                <a:avLst/>
              </a:prstGeom>
              <a:blipFill>
                <a:blip r:embed="rId3"/>
                <a:stretch>
                  <a:fillRect l="-3145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18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7" grpId="0" animBg="1"/>
      <p:bldP spid="9" grpId="0"/>
      <p:bldP spid="10" grpId="0" animBg="1"/>
      <p:bldP spid="13" grpId="0" animBg="1"/>
      <p:bldP spid="15" grpId="0"/>
      <p:bldP spid="16" grpId="0" animBg="1"/>
      <p:bldP spid="17" grpId="0" animBg="1"/>
      <p:bldP spid="18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D29AB09A-2DAD-179F-78F6-A68B6B8A7379}"/>
              </a:ext>
            </a:extLst>
          </p:cNvPr>
          <p:cNvGrpSpPr/>
          <p:nvPr/>
        </p:nvGrpSpPr>
        <p:grpSpPr>
          <a:xfrm>
            <a:off x="1339251" y="1114021"/>
            <a:ext cx="3325364" cy="2892587"/>
            <a:chOff x="876735" y="2013018"/>
            <a:chExt cx="3325364" cy="2892587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3582D325-742B-EC98-DE16-44BBB11D5050}"/>
                </a:ext>
              </a:extLst>
            </p:cNvPr>
            <p:cNvGrpSpPr/>
            <p:nvPr/>
          </p:nvGrpSpPr>
          <p:grpSpPr>
            <a:xfrm>
              <a:off x="929701" y="2085019"/>
              <a:ext cx="3200401" cy="2749051"/>
              <a:chOff x="3218812" y="1425655"/>
              <a:chExt cx="3200401" cy="2749051"/>
            </a:xfrm>
          </p:grpSpPr>
          <p:sp>
            <p:nvSpPr>
              <p:cNvPr id="3" name="六边形 2">
                <a:extLst>
                  <a:ext uri="{FF2B5EF4-FFF2-40B4-BE49-F238E27FC236}">
                    <a16:creationId xmlns:a16="http://schemas.microsoft.com/office/drawing/2014/main" id="{252EBE44-24D6-568F-D63A-FF0CEA7A78E6}"/>
                  </a:ext>
                </a:extLst>
              </p:cNvPr>
              <p:cNvSpPr/>
              <p:nvPr/>
            </p:nvSpPr>
            <p:spPr>
              <a:xfrm rot="16200000">
                <a:off x="3145660" y="2326122"/>
                <a:ext cx="1060704" cy="914400"/>
              </a:xfrm>
              <a:prstGeom prst="hexagon">
                <a:avLst/>
              </a:prstGeom>
              <a:noFill/>
              <a:ln w="444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六边形 3">
                <a:extLst>
                  <a:ext uri="{FF2B5EF4-FFF2-40B4-BE49-F238E27FC236}">
                    <a16:creationId xmlns:a16="http://schemas.microsoft.com/office/drawing/2014/main" id="{82B6177A-3EB3-E5AB-5231-FECD75DFD448}"/>
                  </a:ext>
                </a:extLst>
              </p:cNvPr>
              <p:cNvSpPr/>
              <p:nvPr/>
            </p:nvSpPr>
            <p:spPr>
              <a:xfrm rot="16200000">
                <a:off x="4060060" y="2326122"/>
                <a:ext cx="1060704" cy="914400"/>
              </a:xfrm>
              <a:prstGeom prst="hexagon">
                <a:avLst/>
              </a:prstGeom>
              <a:noFill/>
              <a:ln w="444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六边形 4">
                <a:extLst>
                  <a:ext uri="{FF2B5EF4-FFF2-40B4-BE49-F238E27FC236}">
                    <a16:creationId xmlns:a16="http://schemas.microsoft.com/office/drawing/2014/main" id="{91339E41-BAFE-7B10-A23D-550E9A4BAB92}"/>
                  </a:ext>
                </a:extLst>
              </p:cNvPr>
              <p:cNvSpPr/>
              <p:nvPr/>
            </p:nvSpPr>
            <p:spPr>
              <a:xfrm rot="16200000">
                <a:off x="4974461" y="2342980"/>
                <a:ext cx="1060704" cy="914400"/>
              </a:xfrm>
              <a:prstGeom prst="hexagon">
                <a:avLst/>
              </a:prstGeom>
              <a:noFill/>
              <a:ln w="444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六边形 5">
                <a:extLst>
                  <a:ext uri="{FF2B5EF4-FFF2-40B4-BE49-F238E27FC236}">
                    <a16:creationId xmlns:a16="http://schemas.microsoft.com/office/drawing/2014/main" id="{32F5943E-E962-8DB4-45C8-E86F3C602432}"/>
                  </a:ext>
                </a:extLst>
              </p:cNvPr>
              <p:cNvSpPr/>
              <p:nvPr/>
            </p:nvSpPr>
            <p:spPr>
              <a:xfrm rot="16200000">
                <a:off x="3602860" y="1498807"/>
                <a:ext cx="1060704" cy="914400"/>
              </a:xfrm>
              <a:prstGeom prst="hexagon">
                <a:avLst/>
              </a:prstGeom>
              <a:noFill/>
              <a:ln w="444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六边形 6">
                <a:extLst>
                  <a:ext uri="{FF2B5EF4-FFF2-40B4-BE49-F238E27FC236}">
                    <a16:creationId xmlns:a16="http://schemas.microsoft.com/office/drawing/2014/main" id="{2CAB6D4F-931E-CC9D-0993-3D4692F977E2}"/>
                  </a:ext>
                </a:extLst>
              </p:cNvPr>
              <p:cNvSpPr/>
              <p:nvPr/>
            </p:nvSpPr>
            <p:spPr>
              <a:xfrm rot="16200000">
                <a:off x="4517260" y="1498807"/>
                <a:ext cx="1060704" cy="914400"/>
              </a:xfrm>
              <a:prstGeom prst="hexagon">
                <a:avLst/>
              </a:prstGeom>
              <a:noFill/>
              <a:ln w="444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六边形 7">
                <a:extLst>
                  <a:ext uri="{FF2B5EF4-FFF2-40B4-BE49-F238E27FC236}">
                    <a16:creationId xmlns:a16="http://schemas.microsoft.com/office/drawing/2014/main" id="{1C5BF2E3-F508-E2F6-DB3F-844BE0F080A5}"/>
                  </a:ext>
                </a:extLst>
              </p:cNvPr>
              <p:cNvSpPr/>
              <p:nvPr/>
            </p:nvSpPr>
            <p:spPr>
              <a:xfrm rot="16200000">
                <a:off x="5431661" y="1515665"/>
                <a:ext cx="1060704" cy="914400"/>
              </a:xfrm>
              <a:prstGeom prst="hexagon">
                <a:avLst/>
              </a:prstGeom>
              <a:noFill/>
              <a:ln w="444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六边形 8">
                <a:extLst>
                  <a:ext uri="{FF2B5EF4-FFF2-40B4-BE49-F238E27FC236}">
                    <a16:creationId xmlns:a16="http://schemas.microsoft.com/office/drawing/2014/main" id="{9C6E0E0D-12FB-EFCB-EEB6-29FEC922EA2E}"/>
                  </a:ext>
                </a:extLst>
              </p:cNvPr>
              <p:cNvSpPr/>
              <p:nvPr/>
            </p:nvSpPr>
            <p:spPr>
              <a:xfrm rot="16200000">
                <a:off x="3602859" y="3170296"/>
                <a:ext cx="1060704" cy="914400"/>
              </a:xfrm>
              <a:prstGeom prst="hexagon">
                <a:avLst/>
              </a:prstGeom>
              <a:noFill/>
              <a:ln w="444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六边形 9">
                <a:extLst>
                  <a:ext uri="{FF2B5EF4-FFF2-40B4-BE49-F238E27FC236}">
                    <a16:creationId xmlns:a16="http://schemas.microsoft.com/office/drawing/2014/main" id="{B53DDE91-83E2-A8B9-5000-2AABB63C4885}"/>
                  </a:ext>
                </a:extLst>
              </p:cNvPr>
              <p:cNvSpPr/>
              <p:nvPr/>
            </p:nvSpPr>
            <p:spPr>
              <a:xfrm rot="16200000">
                <a:off x="4517259" y="3170296"/>
                <a:ext cx="1060704" cy="914400"/>
              </a:xfrm>
              <a:prstGeom prst="hexagon">
                <a:avLst/>
              </a:prstGeom>
              <a:noFill/>
              <a:ln w="444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六边形 10">
                <a:extLst>
                  <a:ext uri="{FF2B5EF4-FFF2-40B4-BE49-F238E27FC236}">
                    <a16:creationId xmlns:a16="http://schemas.microsoft.com/office/drawing/2014/main" id="{030C9FE4-A4CE-3071-85DC-F2FD9016DB08}"/>
                  </a:ext>
                </a:extLst>
              </p:cNvPr>
              <p:cNvSpPr/>
              <p:nvPr/>
            </p:nvSpPr>
            <p:spPr>
              <a:xfrm rot="16200000">
                <a:off x="5431660" y="3187154"/>
                <a:ext cx="1060704" cy="914400"/>
              </a:xfrm>
              <a:prstGeom prst="hexagon">
                <a:avLst/>
              </a:prstGeom>
              <a:noFill/>
              <a:ln w="444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1B8E2C0-5354-B1CA-CEFC-9BB36926C6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72100" y="3073723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582A609-B63A-BCCF-E662-C5B0ED1A7A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9300" y="2854546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5B56749-ACA2-4F42-1F95-210AC28477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901" y="3914309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9FEFB856-FE86-0F31-5667-417F61AA2D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72101" y="3695132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9CE8E231-C999-A337-65C5-89D1420C1D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6735" y="308194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A4D0AEDD-169F-57C3-0CF5-4297903EBF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3935" y="2862770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435C11A-9D75-D78B-B102-751173CFD8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5818" y="223219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BCD1238-86AD-60FE-52C1-613AFD9DC4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3018" y="2013018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87A613E-B6FC-5DCE-17A5-CA16003C1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50218" y="224640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5C423E5-F2EE-1F4E-61C6-01E732387F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7418" y="2027230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EA73FAE6-1727-5EE7-6838-6C566E8573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0816" y="224905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A6A11C8F-163A-D8BE-0C14-181EE77F1B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8016" y="2029875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2471E35B-2832-1AE5-B393-36F26C4BC0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86499" y="309011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1FB7C6A-19AD-5A24-A14B-2D44C73440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99" y="2870939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B925BEE3-3601-2483-77B6-6EB44FB707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4635" y="309011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8E7D09E6-CB36-40BD-AC4F-E2024AE02E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1835" y="2870939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07C661E-1428-11A5-9EFC-CA734D84C2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704" y="392100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4E7E4CD-15CB-967E-C955-E89D3C6723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904" y="3701830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B8AE1DB-5B69-27B0-6438-0295C3DDD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31540" y="3895461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B1BEEAB-81AF-56D0-3097-510161C3A4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88740" y="3676284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14188D90-2BE6-0B1D-36AE-3E8A0209FC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69860" y="473604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744FEED2-B32A-E7FE-46AA-CE27D052E9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7060" y="4516870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3A84AABA-9064-C0EB-E468-44F379236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2267" y="474474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3E6AD1C1-3B8F-FDE9-FFA6-B01382E104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9467" y="4525570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4746C7D1-EC56-EAEB-4DB1-C396095A75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899" y="476160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2B380F8-9934-AA0D-5E6A-3F3DDBFB68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8099" y="4542428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3E646E87-BB57-E6DB-C3D4-255B31AF8836}"/>
              </a:ext>
            </a:extLst>
          </p:cNvPr>
          <p:cNvSpPr txBox="1"/>
          <p:nvPr/>
        </p:nvSpPr>
        <p:spPr>
          <a:xfrm>
            <a:off x="783769" y="409600"/>
            <a:ext cx="10738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答：</a:t>
            </a:r>
            <a:r>
              <a:rPr lang="en-US" altLang="zh-CN" dirty="0">
                <a:solidFill>
                  <a:schemeClr val="tx1"/>
                </a:solidFill>
              </a:rPr>
              <a:t>(2)</a:t>
            </a:r>
            <a:r>
              <a:rPr lang="zh-CN" altLang="en-US" dirty="0">
                <a:solidFill>
                  <a:schemeClr val="tx1"/>
                </a:solidFill>
              </a:rPr>
              <a:t> 若取构成六边形的</a:t>
            </a:r>
            <a:r>
              <a:rPr lang="en-US" altLang="zh-CN" dirty="0">
                <a:solidFill>
                  <a:schemeClr val="tx1"/>
                </a:solidFill>
              </a:rPr>
              <a:t>6</a:t>
            </a:r>
            <a:r>
              <a:rPr lang="zh-CN" altLang="en-US" dirty="0">
                <a:solidFill>
                  <a:schemeClr val="tx1"/>
                </a:solidFill>
              </a:rPr>
              <a:t>个原子为基元，则为布拉菲格子。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993E964-F95E-A2B6-3853-A93F38AB0F6E}"/>
              </a:ext>
            </a:extLst>
          </p:cNvPr>
          <p:cNvGrpSpPr/>
          <p:nvPr/>
        </p:nvGrpSpPr>
        <p:grpSpPr>
          <a:xfrm>
            <a:off x="4071289" y="1125175"/>
            <a:ext cx="3325364" cy="2892587"/>
            <a:chOff x="876735" y="2013018"/>
            <a:chExt cx="3325364" cy="2892587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42823973-460A-F724-63EF-434919B87897}"/>
                </a:ext>
              </a:extLst>
            </p:cNvPr>
            <p:cNvGrpSpPr/>
            <p:nvPr/>
          </p:nvGrpSpPr>
          <p:grpSpPr>
            <a:xfrm>
              <a:off x="929701" y="2085019"/>
              <a:ext cx="3200401" cy="2749051"/>
              <a:chOff x="3218812" y="1425655"/>
              <a:chExt cx="3200401" cy="2749051"/>
            </a:xfrm>
          </p:grpSpPr>
          <p:sp>
            <p:nvSpPr>
              <p:cNvPr id="71" name="六边形 70">
                <a:extLst>
                  <a:ext uri="{FF2B5EF4-FFF2-40B4-BE49-F238E27FC236}">
                    <a16:creationId xmlns:a16="http://schemas.microsoft.com/office/drawing/2014/main" id="{655860DC-1227-8E91-9392-94B374B84D97}"/>
                  </a:ext>
                </a:extLst>
              </p:cNvPr>
              <p:cNvSpPr/>
              <p:nvPr/>
            </p:nvSpPr>
            <p:spPr>
              <a:xfrm rot="16200000">
                <a:off x="3145660" y="2326122"/>
                <a:ext cx="1060704" cy="914400"/>
              </a:xfrm>
              <a:prstGeom prst="hexagon">
                <a:avLst/>
              </a:prstGeom>
              <a:noFill/>
              <a:ln w="444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六边形 71">
                <a:extLst>
                  <a:ext uri="{FF2B5EF4-FFF2-40B4-BE49-F238E27FC236}">
                    <a16:creationId xmlns:a16="http://schemas.microsoft.com/office/drawing/2014/main" id="{6C595763-093F-C316-2DA4-1DFF89624806}"/>
                  </a:ext>
                </a:extLst>
              </p:cNvPr>
              <p:cNvSpPr/>
              <p:nvPr/>
            </p:nvSpPr>
            <p:spPr>
              <a:xfrm rot="16200000">
                <a:off x="4060060" y="2326122"/>
                <a:ext cx="1060704" cy="914400"/>
              </a:xfrm>
              <a:prstGeom prst="hexagon">
                <a:avLst/>
              </a:prstGeom>
              <a:noFill/>
              <a:ln w="444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六边形 72">
                <a:extLst>
                  <a:ext uri="{FF2B5EF4-FFF2-40B4-BE49-F238E27FC236}">
                    <a16:creationId xmlns:a16="http://schemas.microsoft.com/office/drawing/2014/main" id="{3C9BDEB1-31F8-F083-1B49-EE9437AC573F}"/>
                  </a:ext>
                </a:extLst>
              </p:cNvPr>
              <p:cNvSpPr/>
              <p:nvPr/>
            </p:nvSpPr>
            <p:spPr>
              <a:xfrm rot="16200000">
                <a:off x="4974461" y="2342980"/>
                <a:ext cx="1060704" cy="914400"/>
              </a:xfrm>
              <a:prstGeom prst="hexagon">
                <a:avLst/>
              </a:prstGeom>
              <a:noFill/>
              <a:ln w="444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六边形 73">
                <a:extLst>
                  <a:ext uri="{FF2B5EF4-FFF2-40B4-BE49-F238E27FC236}">
                    <a16:creationId xmlns:a16="http://schemas.microsoft.com/office/drawing/2014/main" id="{D4586BCB-C714-80C4-FCF0-E6D74E456F37}"/>
                  </a:ext>
                </a:extLst>
              </p:cNvPr>
              <p:cNvSpPr/>
              <p:nvPr/>
            </p:nvSpPr>
            <p:spPr>
              <a:xfrm rot="16200000">
                <a:off x="3602860" y="1498807"/>
                <a:ext cx="1060704" cy="914400"/>
              </a:xfrm>
              <a:prstGeom prst="hexagon">
                <a:avLst/>
              </a:prstGeom>
              <a:noFill/>
              <a:ln w="444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六边形 74">
                <a:extLst>
                  <a:ext uri="{FF2B5EF4-FFF2-40B4-BE49-F238E27FC236}">
                    <a16:creationId xmlns:a16="http://schemas.microsoft.com/office/drawing/2014/main" id="{B9C1CDC9-B896-9510-F1B1-1E00288A437D}"/>
                  </a:ext>
                </a:extLst>
              </p:cNvPr>
              <p:cNvSpPr/>
              <p:nvPr/>
            </p:nvSpPr>
            <p:spPr>
              <a:xfrm rot="16200000">
                <a:off x="4517260" y="1498807"/>
                <a:ext cx="1060704" cy="914400"/>
              </a:xfrm>
              <a:prstGeom prst="hexagon">
                <a:avLst/>
              </a:prstGeom>
              <a:noFill/>
              <a:ln w="444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六边形 75">
                <a:extLst>
                  <a:ext uri="{FF2B5EF4-FFF2-40B4-BE49-F238E27FC236}">
                    <a16:creationId xmlns:a16="http://schemas.microsoft.com/office/drawing/2014/main" id="{9051B950-58C2-D577-8709-E4CF3687E69C}"/>
                  </a:ext>
                </a:extLst>
              </p:cNvPr>
              <p:cNvSpPr/>
              <p:nvPr/>
            </p:nvSpPr>
            <p:spPr>
              <a:xfrm rot="16200000">
                <a:off x="5431661" y="1515665"/>
                <a:ext cx="1060704" cy="914400"/>
              </a:xfrm>
              <a:prstGeom prst="hexagon">
                <a:avLst/>
              </a:prstGeom>
              <a:noFill/>
              <a:ln w="444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六边形 76">
                <a:extLst>
                  <a:ext uri="{FF2B5EF4-FFF2-40B4-BE49-F238E27FC236}">
                    <a16:creationId xmlns:a16="http://schemas.microsoft.com/office/drawing/2014/main" id="{60A98251-096D-9A10-2D3C-1F940B6963E1}"/>
                  </a:ext>
                </a:extLst>
              </p:cNvPr>
              <p:cNvSpPr/>
              <p:nvPr/>
            </p:nvSpPr>
            <p:spPr>
              <a:xfrm rot="16200000">
                <a:off x="3602859" y="3170296"/>
                <a:ext cx="1060704" cy="914400"/>
              </a:xfrm>
              <a:prstGeom prst="hexagon">
                <a:avLst/>
              </a:prstGeom>
              <a:noFill/>
              <a:ln w="444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六边形 77">
                <a:extLst>
                  <a:ext uri="{FF2B5EF4-FFF2-40B4-BE49-F238E27FC236}">
                    <a16:creationId xmlns:a16="http://schemas.microsoft.com/office/drawing/2014/main" id="{68A14CFD-F3E2-BA3C-38E8-E03E801C6A90}"/>
                  </a:ext>
                </a:extLst>
              </p:cNvPr>
              <p:cNvSpPr/>
              <p:nvPr/>
            </p:nvSpPr>
            <p:spPr>
              <a:xfrm rot="16200000">
                <a:off x="4517259" y="3170296"/>
                <a:ext cx="1060704" cy="914400"/>
              </a:xfrm>
              <a:prstGeom prst="hexagon">
                <a:avLst/>
              </a:prstGeom>
              <a:noFill/>
              <a:ln w="444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六边形 78">
                <a:extLst>
                  <a:ext uri="{FF2B5EF4-FFF2-40B4-BE49-F238E27FC236}">
                    <a16:creationId xmlns:a16="http://schemas.microsoft.com/office/drawing/2014/main" id="{A9A4F5D2-222F-81D4-58F1-1765BFF81D0D}"/>
                  </a:ext>
                </a:extLst>
              </p:cNvPr>
              <p:cNvSpPr/>
              <p:nvPr/>
            </p:nvSpPr>
            <p:spPr>
              <a:xfrm rot="16200000">
                <a:off x="5431660" y="3187154"/>
                <a:ext cx="1060704" cy="914400"/>
              </a:xfrm>
              <a:prstGeom prst="hexagon">
                <a:avLst/>
              </a:prstGeom>
              <a:noFill/>
              <a:ln w="444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D9FBACEF-9811-C5C5-33F7-B857004DF9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72100" y="3073723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40B30DE-7FB6-30FC-DAA3-D2D00013EC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9300" y="2854546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C90188C1-2E06-F396-D970-08E19A70A3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901" y="3914309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61ED5F5B-2C69-5246-5F1F-84FD966558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72101" y="3695132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E707F417-E232-1959-F541-0F46C11326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6735" y="308194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63595A9-8F0A-D00C-F30C-FBF9A0C3C7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3935" y="2862770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C9298E4A-EB98-8C36-5D06-FF1D79544D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5818" y="223219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409E34AE-C651-1298-E2BE-83233DF1E9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3018" y="2013018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110BF4B2-7A2F-D5F8-28FC-7AD8F0DD25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50218" y="224640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6BC524F6-9EFF-BA18-83D3-0240D77D92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7418" y="2027230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83F01402-BCE5-0A53-459A-D81C40934A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0816" y="224905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3509512F-ECF4-0F5B-A244-CA4B18A51D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8016" y="2029875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9939F4FA-8752-8142-776B-E61A8730A7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86499" y="309011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45663905-DD6C-671A-4822-A61A412310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99" y="2870939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BA24B569-59D3-AA83-793E-742A224158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4635" y="309011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91E05BED-9538-E061-5CF6-6E3875B4DE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1835" y="2870939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CDE08E28-BE1B-188F-DC1E-901B1F6D66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704" y="392100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49C7FD16-4622-AD7C-3426-45C8486B66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904" y="3701830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23B6FAEC-3D87-603A-0604-9EFE7A3FB8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31540" y="3895461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F6E11B51-8F0F-C522-476C-0D9A0F212B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88740" y="3676284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E25D0A88-0B08-3177-2C00-8BA0D489BB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69860" y="473604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95CD303C-8E4D-8B65-BE26-A271A9B23C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7060" y="4516870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C230883-2962-37D5-FCAA-B9E08CB53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2267" y="474474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DA6EA8A6-82C6-5B77-7F89-428F807C79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9467" y="4525570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CA170586-7E34-1E05-C133-B94D7DC26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899" y="476160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7A5EB944-EBD5-B5C1-B4CE-3E1226F91D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8099" y="4542428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14108178-5906-F489-2D83-70FD4A2A520C}"/>
              </a:ext>
            </a:extLst>
          </p:cNvPr>
          <p:cNvGrpSpPr/>
          <p:nvPr/>
        </p:nvGrpSpPr>
        <p:grpSpPr>
          <a:xfrm>
            <a:off x="860786" y="3612672"/>
            <a:ext cx="3325364" cy="2892587"/>
            <a:chOff x="876735" y="2013018"/>
            <a:chExt cx="3325364" cy="2892587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55BC4222-5EC2-1469-BB8D-408553FEF979}"/>
                </a:ext>
              </a:extLst>
            </p:cNvPr>
            <p:cNvGrpSpPr/>
            <p:nvPr/>
          </p:nvGrpSpPr>
          <p:grpSpPr>
            <a:xfrm>
              <a:off x="929701" y="2085019"/>
              <a:ext cx="3200401" cy="2749051"/>
              <a:chOff x="3218812" y="1425655"/>
              <a:chExt cx="3200401" cy="2749051"/>
            </a:xfrm>
          </p:grpSpPr>
          <p:sp>
            <p:nvSpPr>
              <p:cNvPr id="108" name="六边形 107">
                <a:extLst>
                  <a:ext uri="{FF2B5EF4-FFF2-40B4-BE49-F238E27FC236}">
                    <a16:creationId xmlns:a16="http://schemas.microsoft.com/office/drawing/2014/main" id="{669B3773-DE97-2BE8-C22B-85EE2E94D583}"/>
                  </a:ext>
                </a:extLst>
              </p:cNvPr>
              <p:cNvSpPr/>
              <p:nvPr/>
            </p:nvSpPr>
            <p:spPr>
              <a:xfrm rot="16200000">
                <a:off x="3145660" y="2326122"/>
                <a:ext cx="1060704" cy="914400"/>
              </a:xfrm>
              <a:prstGeom prst="hexagon">
                <a:avLst/>
              </a:prstGeom>
              <a:noFill/>
              <a:ln w="444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六边形 108">
                <a:extLst>
                  <a:ext uri="{FF2B5EF4-FFF2-40B4-BE49-F238E27FC236}">
                    <a16:creationId xmlns:a16="http://schemas.microsoft.com/office/drawing/2014/main" id="{338A7B6B-8596-F046-DA68-4A306AB80A16}"/>
                  </a:ext>
                </a:extLst>
              </p:cNvPr>
              <p:cNvSpPr/>
              <p:nvPr/>
            </p:nvSpPr>
            <p:spPr>
              <a:xfrm rot="16200000">
                <a:off x="4060060" y="2326122"/>
                <a:ext cx="1060704" cy="914400"/>
              </a:xfrm>
              <a:prstGeom prst="hexagon">
                <a:avLst/>
              </a:prstGeom>
              <a:noFill/>
              <a:ln w="444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六边形 109">
                <a:extLst>
                  <a:ext uri="{FF2B5EF4-FFF2-40B4-BE49-F238E27FC236}">
                    <a16:creationId xmlns:a16="http://schemas.microsoft.com/office/drawing/2014/main" id="{756C6A46-5ACD-8452-8257-AC98926DBF61}"/>
                  </a:ext>
                </a:extLst>
              </p:cNvPr>
              <p:cNvSpPr/>
              <p:nvPr/>
            </p:nvSpPr>
            <p:spPr>
              <a:xfrm rot="16200000">
                <a:off x="4974461" y="2342980"/>
                <a:ext cx="1060704" cy="914400"/>
              </a:xfrm>
              <a:prstGeom prst="hexagon">
                <a:avLst/>
              </a:prstGeom>
              <a:noFill/>
              <a:ln w="444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六边形 110">
                <a:extLst>
                  <a:ext uri="{FF2B5EF4-FFF2-40B4-BE49-F238E27FC236}">
                    <a16:creationId xmlns:a16="http://schemas.microsoft.com/office/drawing/2014/main" id="{D53A840B-9F6A-6FA4-F381-EC5E7674081D}"/>
                  </a:ext>
                </a:extLst>
              </p:cNvPr>
              <p:cNvSpPr/>
              <p:nvPr/>
            </p:nvSpPr>
            <p:spPr>
              <a:xfrm rot="16200000">
                <a:off x="3602860" y="1498807"/>
                <a:ext cx="1060704" cy="914400"/>
              </a:xfrm>
              <a:prstGeom prst="hexagon">
                <a:avLst/>
              </a:prstGeom>
              <a:noFill/>
              <a:ln w="444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六边形 111">
                <a:extLst>
                  <a:ext uri="{FF2B5EF4-FFF2-40B4-BE49-F238E27FC236}">
                    <a16:creationId xmlns:a16="http://schemas.microsoft.com/office/drawing/2014/main" id="{F0D42106-474B-8A24-9E62-EA82A9E10C34}"/>
                  </a:ext>
                </a:extLst>
              </p:cNvPr>
              <p:cNvSpPr/>
              <p:nvPr/>
            </p:nvSpPr>
            <p:spPr>
              <a:xfrm rot="16200000">
                <a:off x="4517260" y="1498807"/>
                <a:ext cx="1060704" cy="914400"/>
              </a:xfrm>
              <a:prstGeom prst="hexagon">
                <a:avLst/>
              </a:prstGeom>
              <a:noFill/>
              <a:ln w="444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六边形 112">
                <a:extLst>
                  <a:ext uri="{FF2B5EF4-FFF2-40B4-BE49-F238E27FC236}">
                    <a16:creationId xmlns:a16="http://schemas.microsoft.com/office/drawing/2014/main" id="{A54D70F4-F2DA-66C1-7C24-A61C3B5CF60D}"/>
                  </a:ext>
                </a:extLst>
              </p:cNvPr>
              <p:cNvSpPr/>
              <p:nvPr/>
            </p:nvSpPr>
            <p:spPr>
              <a:xfrm rot="16200000">
                <a:off x="5431661" y="1515665"/>
                <a:ext cx="1060704" cy="914400"/>
              </a:xfrm>
              <a:prstGeom prst="hexagon">
                <a:avLst/>
              </a:prstGeom>
              <a:noFill/>
              <a:ln w="444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六边形 113">
                <a:extLst>
                  <a:ext uri="{FF2B5EF4-FFF2-40B4-BE49-F238E27FC236}">
                    <a16:creationId xmlns:a16="http://schemas.microsoft.com/office/drawing/2014/main" id="{730BB4DC-AE86-49D2-DEE5-4D875BF98016}"/>
                  </a:ext>
                </a:extLst>
              </p:cNvPr>
              <p:cNvSpPr/>
              <p:nvPr/>
            </p:nvSpPr>
            <p:spPr>
              <a:xfrm rot="16200000">
                <a:off x="3602859" y="3170296"/>
                <a:ext cx="1060704" cy="914400"/>
              </a:xfrm>
              <a:prstGeom prst="hexagon">
                <a:avLst/>
              </a:prstGeom>
              <a:noFill/>
              <a:ln w="444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六边形 114">
                <a:extLst>
                  <a:ext uri="{FF2B5EF4-FFF2-40B4-BE49-F238E27FC236}">
                    <a16:creationId xmlns:a16="http://schemas.microsoft.com/office/drawing/2014/main" id="{3632F9ED-27F4-4770-7AC6-62C9B51B3DC4}"/>
                  </a:ext>
                </a:extLst>
              </p:cNvPr>
              <p:cNvSpPr/>
              <p:nvPr/>
            </p:nvSpPr>
            <p:spPr>
              <a:xfrm rot="16200000">
                <a:off x="4517259" y="3170296"/>
                <a:ext cx="1060704" cy="914400"/>
              </a:xfrm>
              <a:prstGeom prst="hexagon">
                <a:avLst/>
              </a:prstGeom>
              <a:noFill/>
              <a:ln w="444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六边形 115">
                <a:extLst>
                  <a:ext uri="{FF2B5EF4-FFF2-40B4-BE49-F238E27FC236}">
                    <a16:creationId xmlns:a16="http://schemas.microsoft.com/office/drawing/2014/main" id="{2CF17A89-5743-1AC1-4C51-C0E4ABA209BC}"/>
                  </a:ext>
                </a:extLst>
              </p:cNvPr>
              <p:cNvSpPr/>
              <p:nvPr/>
            </p:nvSpPr>
            <p:spPr>
              <a:xfrm rot="16200000">
                <a:off x="5431660" y="3187154"/>
                <a:ext cx="1060704" cy="914400"/>
              </a:xfrm>
              <a:prstGeom prst="hexagon">
                <a:avLst/>
              </a:prstGeom>
              <a:noFill/>
              <a:ln w="444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456CA81E-B231-6B96-1D98-8969AB4792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72100" y="3073723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A4AABFF4-C004-2151-1FAE-872C86D81A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9300" y="2854546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FB9C8C3F-1254-5ABF-294D-39C020AADE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901" y="3914309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822AC8C0-521D-1561-F0E3-96B4F73FA7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72101" y="3695132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D7857669-3564-0D33-9E36-268199BC5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6735" y="308194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6A5BDD96-8E6E-5BED-46AE-C24CE84E56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3935" y="2862770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145C2295-B08B-C621-19F5-9841F4C75A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5818" y="223219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93CC7C11-4C29-E9C0-9782-13665B2DAA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3018" y="2013018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544BE8B9-CB8A-3311-F720-9DCADB4BBE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50218" y="224640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E7AB5432-170E-B883-83C1-1AED377A6F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7418" y="2027230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D26EF506-78BB-29B6-877D-55BACB47BF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0816" y="224905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BC76F8FC-57F1-58F8-F754-7D302F359D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8016" y="2029875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E09C59F0-01B0-51BE-C931-D285746932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86499" y="309011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667C7129-980C-F66D-BD14-DA9493F97B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99" y="2870939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4C9709C4-A957-3D84-D36A-5F8452B8E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4635" y="309011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D19BE66D-618C-31F9-F93A-8CCF2D8ED7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1835" y="2870939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14445E58-F544-9E4B-C1AB-47424AE5A6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704" y="392100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7F769656-A3D7-5AF7-B3EF-07CD928443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904" y="3701830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9F7CFA3C-408E-5960-2AC6-7FDF685DC0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31540" y="3895461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FB0E236C-8FC7-3B1F-A03D-F760DD825D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88740" y="3676284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E54E64EF-3389-891A-E693-35BDF82CC1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69860" y="473604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AF73982A-1A61-2E94-A7AB-9524508C3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7060" y="4516870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F04FC443-13A2-BE37-23CF-35C95570E8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2267" y="474474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CEEDD5DA-985E-4F12-0AA3-E7495B9B2D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9467" y="4525570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1EC38F96-4AAF-9AF2-9636-243E429657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899" y="476160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42876C11-A275-0EE4-DB8B-2CD24F6F4C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8099" y="4542428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2545A3B5-44DD-C5D8-3E40-497046B2E14F}"/>
              </a:ext>
            </a:extLst>
          </p:cNvPr>
          <p:cNvGrpSpPr/>
          <p:nvPr/>
        </p:nvGrpSpPr>
        <p:grpSpPr>
          <a:xfrm>
            <a:off x="3592824" y="3623826"/>
            <a:ext cx="3325364" cy="2892587"/>
            <a:chOff x="876735" y="2013018"/>
            <a:chExt cx="3325364" cy="2892587"/>
          </a:xfrm>
        </p:grpSpPr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C7D16C91-93A5-B9A9-CCF1-535C531A2597}"/>
                </a:ext>
              </a:extLst>
            </p:cNvPr>
            <p:cNvGrpSpPr/>
            <p:nvPr/>
          </p:nvGrpSpPr>
          <p:grpSpPr>
            <a:xfrm>
              <a:off x="929701" y="2085019"/>
              <a:ext cx="3200401" cy="2749051"/>
              <a:chOff x="3218812" y="1425655"/>
              <a:chExt cx="3200401" cy="2749051"/>
            </a:xfrm>
          </p:grpSpPr>
          <p:sp>
            <p:nvSpPr>
              <p:cNvPr id="145" name="六边形 144">
                <a:extLst>
                  <a:ext uri="{FF2B5EF4-FFF2-40B4-BE49-F238E27FC236}">
                    <a16:creationId xmlns:a16="http://schemas.microsoft.com/office/drawing/2014/main" id="{3F825721-2E75-4C92-B3E2-AA4417E0DC7C}"/>
                  </a:ext>
                </a:extLst>
              </p:cNvPr>
              <p:cNvSpPr/>
              <p:nvPr/>
            </p:nvSpPr>
            <p:spPr>
              <a:xfrm rot="16200000">
                <a:off x="3145660" y="2326122"/>
                <a:ext cx="1060704" cy="914400"/>
              </a:xfrm>
              <a:prstGeom prst="hexagon">
                <a:avLst/>
              </a:prstGeom>
              <a:noFill/>
              <a:ln w="444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六边形 145">
                <a:extLst>
                  <a:ext uri="{FF2B5EF4-FFF2-40B4-BE49-F238E27FC236}">
                    <a16:creationId xmlns:a16="http://schemas.microsoft.com/office/drawing/2014/main" id="{B21C2B62-96A8-80BB-9961-B21FB6F719D3}"/>
                  </a:ext>
                </a:extLst>
              </p:cNvPr>
              <p:cNvSpPr/>
              <p:nvPr/>
            </p:nvSpPr>
            <p:spPr>
              <a:xfrm rot="16200000">
                <a:off x="4060060" y="2326122"/>
                <a:ext cx="1060704" cy="914400"/>
              </a:xfrm>
              <a:prstGeom prst="hexagon">
                <a:avLst/>
              </a:prstGeom>
              <a:noFill/>
              <a:ln w="444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六边形 146">
                <a:extLst>
                  <a:ext uri="{FF2B5EF4-FFF2-40B4-BE49-F238E27FC236}">
                    <a16:creationId xmlns:a16="http://schemas.microsoft.com/office/drawing/2014/main" id="{825E8FFF-7BBB-B329-1608-49E30774C299}"/>
                  </a:ext>
                </a:extLst>
              </p:cNvPr>
              <p:cNvSpPr/>
              <p:nvPr/>
            </p:nvSpPr>
            <p:spPr>
              <a:xfrm rot="16200000">
                <a:off x="4974461" y="2342980"/>
                <a:ext cx="1060704" cy="914400"/>
              </a:xfrm>
              <a:prstGeom prst="hexagon">
                <a:avLst/>
              </a:prstGeom>
              <a:noFill/>
              <a:ln w="444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六边形 147">
                <a:extLst>
                  <a:ext uri="{FF2B5EF4-FFF2-40B4-BE49-F238E27FC236}">
                    <a16:creationId xmlns:a16="http://schemas.microsoft.com/office/drawing/2014/main" id="{A3F35FF3-9FF0-3793-E885-8B89BA55E20D}"/>
                  </a:ext>
                </a:extLst>
              </p:cNvPr>
              <p:cNvSpPr/>
              <p:nvPr/>
            </p:nvSpPr>
            <p:spPr>
              <a:xfrm rot="16200000">
                <a:off x="3602860" y="1498807"/>
                <a:ext cx="1060704" cy="914400"/>
              </a:xfrm>
              <a:prstGeom prst="hexagon">
                <a:avLst/>
              </a:prstGeom>
              <a:noFill/>
              <a:ln w="444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六边形 148">
                <a:extLst>
                  <a:ext uri="{FF2B5EF4-FFF2-40B4-BE49-F238E27FC236}">
                    <a16:creationId xmlns:a16="http://schemas.microsoft.com/office/drawing/2014/main" id="{0AD10313-7514-70F7-D531-08A8854C8C03}"/>
                  </a:ext>
                </a:extLst>
              </p:cNvPr>
              <p:cNvSpPr/>
              <p:nvPr/>
            </p:nvSpPr>
            <p:spPr>
              <a:xfrm rot="16200000">
                <a:off x="4517260" y="1498807"/>
                <a:ext cx="1060704" cy="914400"/>
              </a:xfrm>
              <a:prstGeom prst="hexagon">
                <a:avLst/>
              </a:prstGeom>
              <a:noFill/>
              <a:ln w="444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六边形 149">
                <a:extLst>
                  <a:ext uri="{FF2B5EF4-FFF2-40B4-BE49-F238E27FC236}">
                    <a16:creationId xmlns:a16="http://schemas.microsoft.com/office/drawing/2014/main" id="{F43C8529-9738-694C-96CB-FC090B9734E0}"/>
                  </a:ext>
                </a:extLst>
              </p:cNvPr>
              <p:cNvSpPr/>
              <p:nvPr/>
            </p:nvSpPr>
            <p:spPr>
              <a:xfrm rot="16200000">
                <a:off x="5431661" y="1515665"/>
                <a:ext cx="1060704" cy="914400"/>
              </a:xfrm>
              <a:prstGeom prst="hexagon">
                <a:avLst/>
              </a:prstGeom>
              <a:noFill/>
              <a:ln w="444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六边形 150">
                <a:extLst>
                  <a:ext uri="{FF2B5EF4-FFF2-40B4-BE49-F238E27FC236}">
                    <a16:creationId xmlns:a16="http://schemas.microsoft.com/office/drawing/2014/main" id="{361DB5AA-87B2-9781-E3AE-BBAAE6B32F7C}"/>
                  </a:ext>
                </a:extLst>
              </p:cNvPr>
              <p:cNvSpPr/>
              <p:nvPr/>
            </p:nvSpPr>
            <p:spPr>
              <a:xfrm rot="16200000">
                <a:off x="3602859" y="3170296"/>
                <a:ext cx="1060704" cy="914400"/>
              </a:xfrm>
              <a:prstGeom prst="hexagon">
                <a:avLst/>
              </a:prstGeom>
              <a:noFill/>
              <a:ln w="444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六边形 151">
                <a:extLst>
                  <a:ext uri="{FF2B5EF4-FFF2-40B4-BE49-F238E27FC236}">
                    <a16:creationId xmlns:a16="http://schemas.microsoft.com/office/drawing/2014/main" id="{DAB05595-DBBC-4864-4E57-8144D24FCD12}"/>
                  </a:ext>
                </a:extLst>
              </p:cNvPr>
              <p:cNvSpPr/>
              <p:nvPr/>
            </p:nvSpPr>
            <p:spPr>
              <a:xfrm rot="16200000">
                <a:off x="4517259" y="3170296"/>
                <a:ext cx="1060704" cy="914400"/>
              </a:xfrm>
              <a:prstGeom prst="hexagon">
                <a:avLst/>
              </a:prstGeom>
              <a:noFill/>
              <a:ln w="444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六边形 152">
                <a:extLst>
                  <a:ext uri="{FF2B5EF4-FFF2-40B4-BE49-F238E27FC236}">
                    <a16:creationId xmlns:a16="http://schemas.microsoft.com/office/drawing/2014/main" id="{761C7E3F-F577-5014-C9B6-C63D033F5BC1}"/>
                  </a:ext>
                </a:extLst>
              </p:cNvPr>
              <p:cNvSpPr/>
              <p:nvPr/>
            </p:nvSpPr>
            <p:spPr>
              <a:xfrm rot="16200000">
                <a:off x="5431660" y="3187154"/>
                <a:ext cx="1060704" cy="914400"/>
              </a:xfrm>
              <a:prstGeom prst="hexagon">
                <a:avLst/>
              </a:prstGeom>
              <a:noFill/>
              <a:ln w="444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9F0A2DF9-D915-E82E-454A-BC52CEF36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72100" y="3073723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F7192B92-2E63-8C4B-FDF7-EFC0468375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9300" y="2854546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B42F6C9E-7399-5B37-C526-973A1F574F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901" y="3914309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E6573063-625A-64E9-6677-15FBB38463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72101" y="3695132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05C78AE7-A6C0-DB74-2AB8-DEBCF4D181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6735" y="308194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752CF0B9-C03B-56B4-2246-A994D4E7C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3935" y="2862770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22637D6E-39C2-737F-5CDB-CE5A35ED85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5818" y="223219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E965AFC9-FA1C-52D9-5D67-EB95465C8F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3018" y="2013018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00AC4C54-4932-F258-E204-884A1CCE12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50218" y="224640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32416EE4-80B2-113A-CDF9-9B6CB481A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7418" y="2027230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D53F07A0-5EBF-9C74-B7B8-FBFE5FB6F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0816" y="224905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E3E02980-8BF9-F23E-DFE2-7358B716CA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8016" y="2029875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D501D213-6F23-21FF-28BE-8929E8DCED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86499" y="309011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DC7B1A54-87EB-0461-69E9-1CA938A898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99" y="2870939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93494A46-C557-ECA9-C514-A962F15A29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4635" y="309011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532D37D5-4073-1853-4763-6206576586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1835" y="2870939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77F6E8BB-8236-48B2-DAE2-57C865F5E7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704" y="392100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598B967D-5A39-C3D5-634C-5028799D6B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904" y="3701830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31E3AB43-E654-986B-8A14-3CCFB45E60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31540" y="3895461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A3B3167C-9A3E-15B1-DF13-EEBEE94E6F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88740" y="3676284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5AD6D3DA-CE9B-7C6A-AFB8-0C02C6DCC9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69860" y="473604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9C389DF4-C033-773A-A7EE-B7BFB9B347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7060" y="4516870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B9CCB742-E7BC-17E3-FB2F-054BB6D602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2267" y="474474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FEA75D81-AC9D-0AD7-65DA-D7FD6514FE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9467" y="4525570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52CE60E2-40A9-2712-B3A1-6E1493FF26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899" y="476160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BBA4883E-D49A-CC1D-C8C4-48021CF427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8099" y="4542428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7" name="椭圆 166">
            <a:extLst>
              <a:ext uri="{FF2B5EF4-FFF2-40B4-BE49-F238E27FC236}">
                <a16:creationId xmlns:a16="http://schemas.microsoft.com/office/drawing/2014/main" id="{D77AAB68-C604-F796-69ED-49339D1B626E}"/>
              </a:ext>
            </a:extLst>
          </p:cNvPr>
          <p:cNvSpPr>
            <a:spLocks noChangeAspect="1"/>
          </p:cNvSpPr>
          <p:nvPr/>
        </p:nvSpPr>
        <p:spPr>
          <a:xfrm>
            <a:off x="5426765" y="2451651"/>
            <a:ext cx="144000" cy="144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F7B1258B-8A1A-E9CD-6626-CBBF2516A542}"/>
              </a:ext>
            </a:extLst>
          </p:cNvPr>
          <p:cNvSpPr>
            <a:spLocks noChangeAspect="1"/>
          </p:cNvSpPr>
          <p:nvPr/>
        </p:nvSpPr>
        <p:spPr>
          <a:xfrm>
            <a:off x="4048539" y="3357000"/>
            <a:ext cx="144000" cy="144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9AAB05E5-4E17-22A5-78D1-4A7D63EEAD8C}"/>
              </a:ext>
            </a:extLst>
          </p:cNvPr>
          <p:cNvSpPr>
            <a:spLocks noChangeAspect="1"/>
          </p:cNvSpPr>
          <p:nvPr/>
        </p:nvSpPr>
        <p:spPr>
          <a:xfrm>
            <a:off x="4048539" y="1669773"/>
            <a:ext cx="144000" cy="144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A0FAAD63-3529-7066-6DCA-D7B11329510F}"/>
              </a:ext>
            </a:extLst>
          </p:cNvPr>
          <p:cNvSpPr>
            <a:spLocks noChangeAspect="1"/>
          </p:cNvSpPr>
          <p:nvPr/>
        </p:nvSpPr>
        <p:spPr>
          <a:xfrm>
            <a:off x="1311964" y="4972227"/>
            <a:ext cx="144000" cy="144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E441B35F-DA0E-FDB5-7DE0-26899ED87AA4}"/>
              </a:ext>
            </a:extLst>
          </p:cNvPr>
          <p:cNvSpPr>
            <a:spLocks noChangeAspect="1"/>
          </p:cNvSpPr>
          <p:nvPr/>
        </p:nvSpPr>
        <p:spPr>
          <a:xfrm>
            <a:off x="5426765" y="4198752"/>
            <a:ext cx="144000" cy="144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235DFE34-DE2A-FE77-DD79-2754B3C72025}"/>
              </a:ext>
            </a:extLst>
          </p:cNvPr>
          <p:cNvSpPr>
            <a:spLocks noChangeAspect="1"/>
          </p:cNvSpPr>
          <p:nvPr/>
        </p:nvSpPr>
        <p:spPr>
          <a:xfrm>
            <a:off x="2695043" y="4190350"/>
            <a:ext cx="144000" cy="144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DD17F504-CC6D-F75B-453D-FE15353A14C5}"/>
              </a:ext>
            </a:extLst>
          </p:cNvPr>
          <p:cNvSpPr>
            <a:spLocks noChangeAspect="1"/>
          </p:cNvSpPr>
          <p:nvPr/>
        </p:nvSpPr>
        <p:spPr>
          <a:xfrm>
            <a:off x="5426765" y="5853181"/>
            <a:ext cx="144000" cy="144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12F59F01-D14C-1CCD-5F59-152822CB799A}"/>
              </a:ext>
            </a:extLst>
          </p:cNvPr>
          <p:cNvSpPr>
            <a:spLocks noChangeAspect="1"/>
          </p:cNvSpPr>
          <p:nvPr/>
        </p:nvSpPr>
        <p:spPr>
          <a:xfrm>
            <a:off x="4033512" y="5044227"/>
            <a:ext cx="144000" cy="144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ABF809D5-2A91-04E8-F408-17B62675DC80}"/>
              </a:ext>
            </a:extLst>
          </p:cNvPr>
          <p:cNvSpPr>
            <a:spLocks noChangeAspect="1"/>
          </p:cNvSpPr>
          <p:nvPr/>
        </p:nvSpPr>
        <p:spPr>
          <a:xfrm>
            <a:off x="2623043" y="5851360"/>
            <a:ext cx="144000" cy="144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D695ACA7-7443-D21C-E8F2-BBD1204B17A3}"/>
              </a:ext>
            </a:extLst>
          </p:cNvPr>
          <p:cNvSpPr>
            <a:spLocks noChangeAspect="1"/>
          </p:cNvSpPr>
          <p:nvPr/>
        </p:nvSpPr>
        <p:spPr>
          <a:xfrm>
            <a:off x="2687530" y="2529340"/>
            <a:ext cx="144000" cy="144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1B4503FB-DDB3-376D-91C6-19AA172F477C}"/>
              </a:ext>
            </a:extLst>
          </p:cNvPr>
          <p:cNvSpPr>
            <a:spLocks noChangeAspect="1"/>
          </p:cNvSpPr>
          <p:nvPr/>
        </p:nvSpPr>
        <p:spPr>
          <a:xfrm>
            <a:off x="6822692" y="3357000"/>
            <a:ext cx="144000" cy="144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>
            <a:extLst>
              <a:ext uri="{FF2B5EF4-FFF2-40B4-BE49-F238E27FC236}">
                <a16:creationId xmlns:a16="http://schemas.microsoft.com/office/drawing/2014/main" id="{3847F01A-5432-0B67-DCCA-31E9B6971D88}"/>
              </a:ext>
            </a:extLst>
          </p:cNvPr>
          <p:cNvSpPr>
            <a:spLocks noChangeAspect="1"/>
          </p:cNvSpPr>
          <p:nvPr/>
        </p:nvSpPr>
        <p:spPr>
          <a:xfrm>
            <a:off x="6819627" y="1669773"/>
            <a:ext cx="144000" cy="144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0B9EB1DF-F9FC-0229-7593-08BD94BA6BD6}"/>
              </a:ext>
            </a:extLst>
          </p:cNvPr>
          <p:cNvCxnSpPr>
            <a:cxnSpLocks/>
          </p:cNvCxnSpPr>
          <p:nvPr/>
        </p:nvCxnSpPr>
        <p:spPr>
          <a:xfrm flipV="1">
            <a:off x="443948" y="1272209"/>
            <a:ext cx="7195930" cy="4313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58AD334F-46B9-05CA-E31B-D38464541BB7}"/>
              </a:ext>
            </a:extLst>
          </p:cNvPr>
          <p:cNvCxnSpPr>
            <a:cxnSpLocks/>
          </p:cNvCxnSpPr>
          <p:nvPr/>
        </p:nvCxnSpPr>
        <p:spPr>
          <a:xfrm flipV="1">
            <a:off x="1383964" y="2900452"/>
            <a:ext cx="6255914" cy="377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82B8EC2F-BE01-F6F8-3DAD-96520BE00F3A}"/>
              </a:ext>
            </a:extLst>
          </p:cNvPr>
          <p:cNvCxnSpPr>
            <a:cxnSpLocks/>
          </p:cNvCxnSpPr>
          <p:nvPr/>
        </p:nvCxnSpPr>
        <p:spPr>
          <a:xfrm flipV="1">
            <a:off x="4120539" y="4811114"/>
            <a:ext cx="3271912" cy="1861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E56F1C35-38F8-5D2C-8C60-018B60AB62F4}"/>
              </a:ext>
            </a:extLst>
          </p:cNvPr>
          <p:cNvCxnSpPr>
            <a:cxnSpLocks/>
          </p:cNvCxnSpPr>
          <p:nvPr/>
        </p:nvCxnSpPr>
        <p:spPr>
          <a:xfrm flipV="1">
            <a:off x="1383964" y="1015010"/>
            <a:ext cx="3985345" cy="2407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F42F128A-8DBF-70FD-DD26-9544EA64BCFD}"/>
              </a:ext>
            </a:extLst>
          </p:cNvPr>
          <p:cNvCxnSpPr>
            <a:cxnSpLocks/>
          </p:cNvCxnSpPr>
          <p:nvPr/>
        </p:nvCxnSpPr>
        <p:spPr>
          <a:xfrm flipV="1">
            <a:off x="152261" y="3358846"/>
            <a:ext cx="7739270" cy="8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1A935E5B-F832-A5D6-D729-4B3C90DB944C}"/>
              </a:ext>
            </a:extLst>
          </p:cNvPr>
          <p:cNvCxnSpPr>
            <a:cxnSpLocks/>
          </p:cNvCxnSpPr>
          <p:nvPr/>
        </p:nvCxnSpPr>
        <p:spPr>
          <a:xfrm flipV="1">
            <a:off x="203262" y="4240297"/>
            <a:ext cx="7739270" cy="8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18F6C6FA-AE20-9656-AB08-B58E2D7F755C}"/>
              </a:ext>
            </a:extLst>
          </p:cNvPr>
          <p:cNvCxnSpPr>
            <a:cxnSpLocks/>
          </p:cNvCxnSpPr>
          <p:nvPr/>
        </p:nvCxnSpPr>
        <p:spPr>
          <a:xfrm flipV="1">
            <a:off x="170605" y="1637468"/>
            <a:ext cx="7739270" cy="8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236880D5-B5A0-65B7-1CC1-3ABD8DDD860F}"/>
              </a:ext>
            </a:extLst>
          </p:cNvPr>
          <p:cNvCxnSpPr>
            <a:cxnSpLocks/>
          </p:cNvCxnSpPr>
          <p:nvPr/>
        </p:nvCxnSpPr>
        <p:spPr>
          <a:xfrm flipV="1">
            <a:off x="203262" y="2517362"/>
            <a:ext cx="7739270" cy="8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28AE783F-A32A-5B8E-7160-45FE9BB7E582}"/>
              </a:ext>
            </a:extLst>
          </p:cNvPr>
          <p:cNvCxnSpPr>
            <a:cxnSpLocks/>
          </p:cNvCxnSpPr>
          <p:nvPr/>
        </p:nvCxnSpPr>
        <p:spPr>
          <a:xfrm flipV="1">
            <a:off x="307877" y="5090596"/>
            <a:ext cx="7739270" cy="8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F4FC3DB1-64AB-24FC-F127-FA4521686000}"/>
              </a:ext>
            </a:extLst>
          </p:cNvPr>
          <p:cNvCxnSpPr>
            <a:cxnSpLocks/>
          </p:cNvCxnSpPr>
          <p:nvPr/>
        </p:nvCxnSpPr>
        <p:spPr>
          <a:xfrm flipV="1">
            <a:off x="322904" y="5931701"/>
            <a:ext cx="7739270" cy="8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09CF3B1A-B177-22BA-B40E-E320198F5609}"/>
                  </a:ext>
                </a:extLst>
              </p:cNvPr>
              <p:cNvSpPr txBox="1"/>
              <p:nvPr/>
            </p:nvSpPr>
            <p:spPr>
              <a:xfrm>
                <a:off x="7891531" y="974365"/>
                <a:ext cx="371508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dirty="0">
                    <a:solidFill>
                      <a:schemeClr val="tx1"/>
                    </a:solidFill>
                  </a:rPr>
                  <a:t>原胞为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锐角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30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平行四边形</a:t>
                </a:r>
                <a:endParaRPr lang="en-US" altLang="zh-CN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09CF3B1A-B177-22BA-B40E-E320198F5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531" y="974365"/>
                <a:ext cx="3715087" cy="954107"/>
              </a:xfrm>
              <a:prstGeom prst="rect">
                <a:avLst/>
              </a:prstGeom>
              <a:blipFill>
                <a:blip r:embed="rId2"/>
                <a:stretch>
                  <a:fillRect l="-3448" t="-7051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平行四边形 200">
            <a:extLst>
              <a:ext uri="{FF2B5EF4-FFF2-40B4-BE49-F238E27FC236}">
                <a16:creationId xmlns:a16="http://schemas.microsoft.com/office/drawing/2014/main" id="{9B2434DB-4303-FDAC-8774-BBDC8D2EC5D8}"/>
              </a:ext>
            </a:extLst>
          </p:cNvPr>
          <p:cNvSpPr/>
          <p:nvPr/>
        </p:nvSpPr>
        <p:spPr>
          <a:xfrm>
            <a:off x="1383964" y="4284814"/>
            <a:ext cx="4042801" cy="805782"/>
          </a:xfrm>
          <a:prstGeom prst="parallelogram">
            <a:avLst>
              <a:gd name="adj" fmla="val 167177"/>
            </a:avLst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6775F6BB-4FA9-F2FD-F7A1-AB816B4EF008}"/>
              </a:ext>
            </a:extLst>
          </p:cNvPr>
          <p:cNvCxnSpPr>
            <a:cxnSpLocks/>
          </p:cNvCxnSpPr>
          <p:nvPr/>
        </p:nvCxnSpPr>
        <p:spPr>
          <a:xfrm>
            <a:off x="2695043" y="4218630"/>
            <a:ext cx="1425496" cy="871966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95360B09-BD47-61D7-AC00-DB72DA85DCA1}"/>
              </a:ext>
            </a:extLst>
          </p:cNvPr>
          <p:cNvCxnSpPr>
            <a:cxnSpLocks/>
            <a:endCxn id="167" idx="5"/>
          </p:cNvCxnSpPr>
          <p:nvPr/>
        </p:nvCxnSpPr>
        <p:spPr>
          <a:xfrm>
            <a:off x="4070609" y="1719075"/>
            <a:ext cx="1479068" cy="855488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41B841AC-5809-E630-3363-F346C6541264}"/>
              </a:ext>
            </a:extLst>
          </p:cNvPr>
          <p:cNvCxnSpPr>
            <a:cxnSpLocks/>
            <a:endCxn id="173" idx="0"/>
          </p:cNvCxnSpPr>
          <p:nvPr/>
        </p:nvCxnSpPr>
        <p:spPr>
          <a:xfrm>
            <a:off x="5481362" y="2505001"/>
            <a:ext cx="17403" cy="1693751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BF88A459-1827-6C7E-BB3F-588CA958FE0F}"/>
              </a:ext>
            </a:extLst>
          </p:cNvPr>
          <p:cNvCxnSpPr>
            <a:cxnSpLocks/>
          </p:cNvCxnSpPr>
          <p:nvPr/>
        </p:nvCxnSpPr>
        <p:spPr>
          <a:xfrm flipH="1">
            <a:off x="4111602" y="4180972"/>
            <a:ext cx="1376989" cy="924189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>
            <a:extLst>
              <a:ext uri="{FF2B5EF4-FFF2-40B4-BE49-F238E27FC236}">
                <a16:creationId xmlns:a16="http://schemas.microsoft.com/office/drawing/2014/main" id="{D1BD346A-274F-7231-4BE6-F49E16B87C78}"/>
              </a:ext>
            </a:extLst>
          </p:cNvPr>
          <p:cNvCxnSpPr>
            <a:cxnSpLocks/>
            <a:endCxn id="178" idx="3"/>
          </p:cNvCxnSpPr>
          <p:nvPr/>
        </p:nvCxnSpPr>
        <p:spPr>
          <a:xfrm flipH="1">
            <a:off x="2708618" y="1720727"/>
            <a:ext cx="1461446" cy="931525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>
            <a:extLst>
              <a:ext uri="{FF2B5EF4-FFF2-40B4-BE49-F238E27FC236}">
                <a16:creationId xmlns:a16="http://schemas.microsoft.com/office/drawing/2014/main" id="{B6FB4A68-26C5-6CA2-6E84-2F6A78E8058F}"/>
              </a:ext>
            </a:extLst>
          </p:cNvPr>
          <p:cNvCxnSpPr>
            <a:cxnSpLocks/>
            <a:stCxn id="178" idx="4"/>
          </p:cNvCxnSpPr>
          <p:nvPr/>
        </p:nvCxnSpPr>
        <p:spPr>
          <a:xfrm flipH="1">
            <a:off x="2742015" y="2673340"/>
            <a:ext cx="17515" cy="1564505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>
            <a:extLst>
              <a:ext uri="{FF2B5EF4-FFF2-40B4-BE49-F238E27FC236}">
                <a16:creationId xmlns:a16="http://schemas.microsoft.com/office/drawing/2014/main" id="{FADC6A8E-2A7A-ACFA-3715-4751C6FA3D4D}"/>
              </a:ext>
            </a:extLst>
          </p:cNvPr>
          <p:cNvSpPr txBox="1"/>
          <p:nvPr/>
        </p:nvSpPr>
        <p:spPr>
          <a:xfrm>
            <a:off x="7909875" y="1886104"/>
            <a:ext cx="3715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晶胞为</a:t>
            </a:r>
            <a:r>
              <a:rPr lang="zh-CN" altLang="en-US" dirty="0">
                <a:solidFill>
                  <a:srgbClr val="7030A0"/>
                </a:solidFill>
              </a:rPr>
              <a:t>正六边形</a:t>
            </a:r>
            <a:endParaRPr lang="en-US" altLang="zh-CN" dirty="0">
              <a:solidFill>
                <a:srgbClr val="7030A0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77D6DE25-9577-63D5-41F5-4C7903BF1144}"/>
              </a:ext>
            </a:extLst>
          </p:cNvPr>
          <p:cNvSpPr/>
          <p:nvPr/>
        </p:nvSpPr>
        <p:spPr>
          <a:xfrm>
            <a:off x="8234219" y="2713613"/>
            <a:ext cx="3579223" cy="14900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个原子为基元，原胞为菱形；定义六个原子为基元，原胞为平行四边形。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FF0FAD00-FD82-D830-CB08-96615402446E}"/>
              </a:ext>
            </a:extLst>
          </p:cNvPr>
          <p:cNvSpPr/>
          <p:nvPr/>
        </p:nvSpPr>
        <p:spPr>
          <a:xfrm>
            <a:off x="8198245" y="4504636"/>
            <a:ext cx="3579223" cy="14900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体会教材第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7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页倒数第二段最后一句话“</a:t>
            </a:r>
            <a:r>
              <a:rPr lang="zh-CN" altLang="en-US" sz="2000" b="1" dirty="0">
                <a:solidFill>
                  <a:srgbClr val="FFFF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通过定义不同的原子团，同种晶体也可以用不同晶格来描述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”。</a:t>
            </a:r>
          </a:p>
        </p:txBody>
      </p:sp>
    </p:spTree>
    <p:extLst>
      <p:ext uri="{BB962C8B-B14F-4D97-AF65-F5344CB8AC3E}">
        <p14:creationId xmlns:p14="http://schemas.microsoft.com/office/powerpoint/2010/main" val="112969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69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200" grpId="0"/>
      <p:bldP spid="201" grpId="0" animBg="1"/>
      <p:bldP spid="218" grpId="0"/>
      <p:bldP spid="40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A9B5787-BF9F-5F93-FE9E-4FF95E0CFB7B}"/>
              </a:ext>
            </a:extLst>
          </p:cNvPr>
          <p:cNvSpPr txBox="1"/>
          <p:nvPr/>
        </p:nvSpPr>
        <p:spPr>
          <a:xfrm>
            <a:off x="568232" y="435726"/>
            <a:ext cx="10738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习题</a:t>
            </a:r>
            <a:r>
              <a:rPr lang="en-US" altLang="zh-CN" dirty="0">
                <a:solidFill>
                  <a:schemeClr val="tx1"/>
                </a:solidFill>
              </a:rPr>
              <a:t>1.5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D667D2A-ED8D-528E-FD59-12D602CECC5D}"/>
                  </a:ext>
                </a:extLst>
              </p:cNvPr>
              <p:cNvSpPr txBox="1"/>
              <p:nvPr/>
            </p:nvSpPr>
            <p:spPr>
              <a:xfrm>
                <a:off x="574762" y="1304406"/>
                <a:ext cx="10738995" cy="800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SC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 BCC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FCC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  HCP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D667D2A-ED8D-528E-FD59-12D602CEC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62" y="1304406"/>
                <a:ext cx="10738995" cy="800860"/>
              </a:xfrm>
              <a:prstGeom prst="rect">
                <a:avLst/>
              </a:prstGeom>
              <a:blipFill>
                <a:blip r:embed="rId2"/>
                <a:stretch>
                  <a:fillRect l="-1135" b="-6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43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322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等线 Light</vt:lpstr>
      <vt:lpstr>仿宋</vt:lpstr>
      <vt:lpstr>楷体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vivid Liu</dc:creator>
  <cp:lastModifiedBy>vivid Liu</cp:lastModifiedBy>
  <cp:revision>4</cp:revision>
  <dcterms:created xsi:type="dcterms:W3CDTF">2025-02-26T03:03:27Z</dcterms:created>
  <dcterms:modified xsi:type="dcterms:W3CDTF">2025-02-27T12:35:53Z</dcterms:modified>
</cp:coreProperties>
</file>