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051" r:id="rId2"/>
    <p:sldId id="260" r:id="rId3"/>
    <p:sldId id="259" r:id="rId4"/>
    <p:sldId id="1059" r:id="rId5"/>
    <p:sldId id="1056" r:id="rId6"/>
    <p:sldId id="1057" r:id="rId7"/>
    <p:sldId id="1058" r:id="rId8"/>
    <p:sldId id="1060" r:id="rId9"/>
    <p:sldId id="276" r:id="rId10"/>
    <p:sldId id="286" r:id="rId11"/>
    <p:sldId id="277" r:id="rId12"/>
    <p:sldId id="278" r:id="rId13"/>
    <p:sldId id="302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1AD3-ED66-489F-9222-98CE7749E3C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E2BC-FF0A-4C56-89CB-B7A2E8548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2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ECF97-08C0-4E89-A3B5-722765B11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8D442-08DA-4D9E-A12D-055A1BD39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D5CAA-98AF-4FD9-ACF1-EAE6607D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F0D6B-A669-4E83-9B30-8159914F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B3110-09AC-45AF-9E9F-CFEF42D3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2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FB90-59BC-4A0D-B094-32FA049B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7E6E2-4EDE-4C82-8D7C-78ABEE51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4EAE6-9DA0-4B95-A9BE-636153E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A8CE0-24E4-47FF-9890-1BE8261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B4347-FE24-4131-9DA4-C516817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E5323-C3DF-44D1-A07D-778AA2A6A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D3581-1C76-44B6-80DB-780756DA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A6445-2A2D-4F6C-BE00-04589A80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626F8-22D7-41DA-8CDA-CBAB55F3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98946-6D44-48ED-A2C7-421EB86D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7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67535-76AB-4300-AA55-3591544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4ECA4-EECC-4D1D-9D28-7A79014D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216CF-E9AA-4D86-BE07-639B6D0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60345-9A2B-40A6-87E9-FE368ECE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607BA-44AE-42FF-809F-39F30CE8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310F-27A9-493A-8521-0540D057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F412C-3814-48B5-8389-10208E3D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3C508-AD45-4F0D-B9E9-4AABE7ED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62C24-7B19-4F7D-BAC8-99DCEC8D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CFD28-71CC-4664-9F3D-5240729D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41C6E-8578-4A26-818E-D784C48B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43214-7B0D-478D-964A-46F4162E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EC98A-1D18-4405-99E9-98B5804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BB450-A5C6-4885-BF1B-38D3A966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2308E-0BFB-4B15-BA3B-04152F22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652A0-CECD-426E-9291-C49B1F6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7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4BEC-E012-4B2E-AF3E-40B07F33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84B3C-7DB7-465B-8967-8DCF89F8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15A87-2D7A-4054-AFB9-BC0F73FA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0CBD9-07C0-43FD-8D9E-C532D805A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75F0B-3362-4EAB-8056-C5840632A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4F1A29-FF0A-4A2B-B10D-74F50E2C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8E0141-21B2-4CBF-977F-147B42F7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55B46-960A-487C-997B-E01410A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D5C67-088A-449D-ADA9-5ED9ECBA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A82BA-93D5-445F-83B0-5EC36E9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1E557-8081-40B8-AEE7-5D40F9D0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3C8A-837E-4AC1-8208-71716FA5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FE4A4-6955-4BE0-AC5D-8A90EF28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49C64-29EE-4EB3-917E-2527F8C4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EAA47-153F-4DAD-B878-CBC9E7C0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75E7E-72D7-4CCA-A042-D59C1CF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9DF19-70FA-4AD3-8E4B-26806081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B5F8C-ED3F-47E4-8449-5C3EBC64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A015F-D904-4AEC-A484-62CD51B1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589D9-9770-4500-B31D-0414A8E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960AD-0DD7-4FF9-BACE-811279F1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65E52-75E0-4B47-ACFB-F8F2A006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87CE62-5786-4C68-93BD-749FBC95D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CFBDD-1088-48B8-99BF-64DCF79B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AD86D-DD9D-44A3-B06B-7BC43639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75347-4AA9-47A6-99E9-1908F36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9A91F-1D09-4019-B7E5-3019C38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1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CF8BE-3083-4D01-AD9E-821262AA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1B75D-9EFB-400B-8969-F1D6B031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F0609-706F-40BE-89CE-3AA265216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2827-A03A-4244-81D0-2A9A916CC51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ACEDD-42D8-4A7E-AB52-6DA4CC449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D9DB4-2C47-471A-827E-896398B4D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7BDD-7176-4058-B63A-F7C07331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7.xml"/><Relationship Id="rId21" Type="http://schemas.openxmlformats.org/officeDocument/2006/relationships/image" Target="../media/image14.png"/><Relationship Id="rId7" Type="http://schemas.openxmlformats.org/officeDocument/2006/relationships/tags" Target="../tags/tag1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6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15" Type="http://schemas.openxmlformats.org/officeDocument/2006/relationships/image" Target="../media/image8.png"/><Relationship Id="rId10" Type="http://schemas.openxmlformats.org/officeDocument/2006/relationships/tags" Target="../tags/tag14.xml"/><Relationship Id="rId19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tags" Target="../tags/tag19.xml"/><Relationship Id="rId10" Type="http://schemas.openxmlformats.org/officeDocument/2006/relationships/image" Target="../media/image20.png"/><Relationship Id="rId4" Type="http://schemas.openxmlformats.org/officeDocument/2006/relationships/tags" Target="../tags/tag18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2.xml"/><Relationship Id="rId7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5CDB23-713D-4FE8-BAF5-E7110C3AAF8D}"/>
              </a:ext>
            </a:extLst>
          </p:cNvPr>
          <p:cNvSpPr txBox="1"/>
          <p:nvPr/>
        </p:nvSpPr>
        <p:spPr>
          <a:xfrm>
            <a:off x="1889582" y="1580060"/>
            <a:ext cx="391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易错：写错另一组原胞的边矢量</a:t>
            </a:r>
            <a:endParaRPr lang="en-US" altLang="zh-CN" sz="2000" b="1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典型错误</a:t>
            </a:r>
            <a:r>
              <a:rPr lang="en-US" altLang="zh-CN" sz="2000" b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r>
              <a:rPr lang="zh-CN" altLang="en-US" sz="2000" b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：写成了另一组不同的（相同的原胞）的边矢量</a:t>
            </a:r>
            <a:endParaRPr lang="zh-CN" altLang="en-US" sz="20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1676565" y="147804"/>
                <a:ext cx="8841089" cy="1187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000" kern="1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1.2 </a:t>
                </a:r>
                <a:r>
                  <a:rPr lang="zh-CN" altLang="zh-CN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在以</a:t>
                </a:r>
                <a:r>
                  <a:rPr lang="zh-CN" altLang="en-US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立方晶系</a:t>
                </a:r>
                <a:r>
                  <a:rPr lang="zh-CN" altLang="zh-CN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惯用晶胞（单胞）边矢量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2000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zh-CN" altLang="zh-CN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为单位矢量的坐标系中，写出简单立方、体心立方、面心立方晶格习惯选取的原胞的边矢量（晶格基矢），并尝试写出另一组不同</a:t>
                </a:r>
                <a:r>
                  <a:rPr lang="zh-CN" altLang="en-US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的原胞</a:t>
                </a:r>
                <a:r>
                  <a:rPr lang="zh-CN" altLang="zh-CN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边矢量</a:t>
                </a:r>
                <a:r>
                  <a:rPr lang="zh-CN" altLang="zh-CN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，比较</a:t>
                </a:r>
                <a:r>
                  <a:rPr lang="zh-CN" altLang="en-US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它们</a:t>
                </a:r>
                <a:r>
                  <a:rPr lang="zh-CN" altLang="zh-CN" sz="20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的异同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65" y="147804"/>
                <a:ext cx="8841089" cy="1187184"/>
              </a:xfrm>
              <a:prstGeom prst="rect">
                <a:avLst/>
              </a:prstGeom>
              <a:blipFill>
                <a:blip r:embed="rId6"/>
                <a:stretch>
                  <a:fillRect l="-690" t="-2564" r="-759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90"/>
          <p:cNvCxnSpPr/>
          <p:nvPr/>
        </p:nvCxnSpPr>
        <p:spPr>
          <a:xfrm>
            <a:off x="1676565" y="1470892"/>
            <a:ext cx="87697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DBF872-EAEB-40E5-9DC9-E45A52B45E9F}"/>
              </a:ext>
            </a:extLst>
          </p:cNvPr>
          <p:cNvGrpSpPr/>
          <p:nvPr/>
        </p:nvGrpSpPr>
        <p:grpSpPr>
          <a:xfrm>
            <a:off x="2132245" y="2635849"/>
            <a:ext cx="2501347" cy="1468867"/>
            <a:chOff x="1542229" y="3001607"/>
            <a:chExt cx="3168909" cy="1764201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39E486A-7BF8-4E75-B970-B5E2B4DB5759}"/>
                </a:ext>
              </a:extLst>
            </p:cNvPr>
            <p:cNvCxnSpPr>
              <a:cxnSpLocks/>
            </p:cNvCxnSpPr>
            <p:nvPr/>
          </p:nvCxnSpPr>
          <p:spPr>
            <a:xfrm>
              <a:off x="1570383" y="4701209"/>
              <a:ext cx="2372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8A7D591-5959-4962-91D0-F44485B63C71}"/>
                </a:ext>
              </a:extLst>
            </p:cNvPr>
            <p:cNvCxnSpPr>
              <a:cxnSpLocks/>
            </p:cNvCxnSpPr>
            <p:nvPr/>
          </p:nvCxnSpPr>
          <p:spPr>
            <a:xfrm>
              <a:off x="2259496" y="4227444"/>
              <a:ext cx="23721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7EBADA-7EF7-4A7A-9831-CC5A533D5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383" y="4227444"/>
              <a:ext cx="689113" cy="47376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3DA1748-C767-48E3-8B13-31445FB54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2523" y="4227444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DE7A26E-90DF-45CE-82BD-DE0ED1FAF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902" y="4227443"/>
              <a:ext cx="689113" cy="47376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AB7EF16-AE84-42CF-93DE-E3C1105B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54" y="3531702"/>
              <a:ext cx="2372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01F3ED3-B61B-4547-9E3F-9FE27786AA28}"/>
                </a:ext>
              </a:extLst>
            </p:cNvPr>
            <p:cNvCxnSpPr>
              <a:cxnSpLocks/>
            </p:cNvCxnSpPr>
            <p:nvPr/>
          </p:nvCxnSpPr>
          <p:spPr>
            <a:xfrm>
              <a:off x="2302567" y="3057937"/>
              <a:ext cx="2372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1EBC4B9-5973-4D23-AFC1-9C0AAC7A1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3454" y="3057937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1C460B7-1D44-4B98-B6D0-FC92D9EA0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5594" y="3057937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8A8AB9B-CF1F-4CFF-B41D-4287672E9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9524" y="3057937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C2B35CC-D3CD-43DE-A232-AEF0C7BD9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54" y="3531702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2D83EF1-A476-4A86-9C10-43C7236940D9}"/>
                </a:ext>
              </a:extLst>
            </p:cNvPr>
            <p:cNvCxnSpPr>
              <a:cxnSpLocks/>
            </p:cNvCxnSpPr>
            <p:nvPr/>
          </p:nvCxnSpPr>
          <p:spPr>
            <a:xfrm>
              <a:off x="2256185" y="3057937"/>
              <a:ext cx="0" cy="116950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0709C78-0702-4258-82F0-57AEF79F54C8}"/>
                </a:ext>
              </a:extLst>
            </p:cNvPr>
            <p:cNvCxnSpPr>
              <a:cxnSpLocks/>
            </p:cNvCxnSpPr>
            <p:nvPr/>
          </p:nvCxnSpPr>
          <p:spPr>
            <a:xfrm>
              <a:off x="2799524" y="3531702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855A631-42A9-49C7-97B7-862CB7B5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66" y="3057937"/>
              <a:ext cx="0" cy="116950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DB4F084-3C93-4D45-B2FD-BA7DE39F7D59}"/>
                </a:ext>
              </a:extLst>
            </p:cNvPr>
            <p:cNvCxnSpPr>
              <a:cxnSpLocks/>
            </p:cNvCxnSpPr>
            <p:nvPr/>
          </p:nvCxnSpPr>
          <p:spPr>
            <a:xfrm>
              <a:off x="3982283" y="3531702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B2E8D88-6B74-46B3-8EC3-4DCED391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41575" y="3057937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E6A5AE5-73D1-461D-A49D-4D0E3244B96B}"/>
                </a:ext>
              </a:extLst>
            </p:cNvPr>
            <p:cNvSpPr/>
            <p:nvPr/>
          </p:nvSpPr>
          <p:spPr>
            <a:xfrm>
              <a:off x="2199862" y="3004924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D1FEC10-1315-4091-9C71-41A9C57A583C}"/>
                </a:ext>
              </a:extLst>
            </p:cNvPr>
            <p:cNvSpPr/>
            <p:nvPr/>
          </p:nvSpPr>
          <p:spPr>
            <a:xfrm>
              <a:off x="1547191" y="3465439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E273166-0486-4691-9CFA-45183D395C7D}"/>
                </a:ext>
              </a:extLst>
            </p:cNvPr>
            <p:cNvSpPr/>
            <p:nvPr/>
          </p:nvSpPr>
          <p:spPr>
            <a:xfrm>
              <a:off x="3392554" y="300160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325E97D-262D-4F8C-A796-3BB533D154F1}"/>
                </a:ext>
              </a:extLst>
            </p:cNvPr>
            <p:cNvSpPr/>
            <p:nvPr/>
          </p:nvSpPr>
          <p:spPr>
            <a:xfrm>
              <a:off x="1542229" y="461506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5C50F47-B4F5-4676-A158-3704ED852291}"/>
                </a:ext>
              </a:extLst>
            </p:cNvPr>
            <p:cNvSpPr/>
            <p:nvPr/>
          </p:nvSpPr>
          <p:spPr>
            <a:xfrm>
              <a:off x="2193239" y="416118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98928DE-1A8C-4B58-9094-79E3DA263F75}"/>
                </a:ext>
              </a:extLst>
            </p:cNvPr>
            <p:cNvSpPr/>
            <p:nvPr/>
          </p:nvSpPr>
          <p:spPr>
            <a:xfrm>
              <a:off x="2733266" y="463328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379D4C7-92FF-438E-90DB-A28F926B9068}"/>
                </a:ext>
              </a:extLst>
            </p:cNvPr>
            <p:cNvSpPr/>
            <p:nvPr/>
          </p:nvSpPr>
          <p:spPr>
            <a:xfrm>
              <a:off x="2766393" y="3483660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D21908D-178B-4E92-9032-2F6586BCE369}"/>
                </a:ext>
              </a:extLst>
            </p:cNvPr>
            <p:cNvSpPr/>
            <p:nvPr/>
          </p:nvSpPr>
          <p:spPr>
            <a:xfrm>
              <a:off x="3922648" y="3465439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7E16171-D101-4184-B084-94D13072215B}"/>
                </a:ext>
              </a:extLst>
            </p:cNvPr>
            <p:cNvSpPr/>
            <p:nvPr/>
          </p:nvSpPr>
          <p:spPr>
            <a:xfrm>
              <a:off x="3389251" y="418106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CE4F8D8-900E-420C-84EE-20B9FAB4C0A6}"/>
                </a:ext>
              </a:extLst>
            </p:cNvPr>
            <p:cNvSpPr/>
            <p:nvPr/>
          </p:nvSpPr>
          <p:spPr>
            <a:xfrm>
              <a:off x="4585246" y="300160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D14C200-7A72-41C6-8417-FDA457443A8E}"/>
                </a:ext>
              </a:extLst>
            </p:cNvPr>
            <p:cNvSpPr/>
            <p:nvPr/>
          </p:nvSpPr>
          <p:spPr>
            <a:xfrm>
              <a:off x="3906910" y="461506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9013123-8963-4151-A86B-D5D3E0399DEA}"/>
                </a:ext>
              </a:extLst>
            </p:cNvPr>
            <p:cNvSpPr/>
            <p:nvPr/>
          </p:nvSpPr>
          <p:spPr>
            <a:xfrm>
              <a:off x="4575312" y="416117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33A222-158B-4560-A954-623B7B102103}"/>
              </a:ext>
            </a:extLst>
          </p:cNvPr>
          <p:cNvCxnSpPr>
            <a:cxnSpLocks/>
          </p:cNvCxnSpPr>
          <p:nvPr/>
        </p:nvCxnSpPr>
        <p:spPr>
          <a:xfrm flipV="1">
            <a:off x="3171228" y="3677812"/>
            <a:ext cx="429049" cy="338888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65CD17-0F02-423D-BABA-C3457D8CF900}"/>
              </a:ext>
            </a:extLst>
          </p:cNvPr>
          <p:cNvCxnSpPr>
            <a:cxnSpLocks/>
          </p:cNvCxnSpPr>
          <p:nvPr/>
        </p:nvCxnSpPr>
        <p:spPr>
          <a:xfrm flipV="1">
            <a:off x="3178919" y="4034243"/>
            <a:ext cx="855314" cy="23836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C6BEA47-B9B6-4F9B-9EE7-AB31512500DD}"/>
              </a:ext>
            </a:extLst>
          </p:cNvPr>
          <p:cNvSpPr txBox="1"/>
          <p:nvPr/>
        </p:nvSpPr>
        <p:spPr>
          <a:xfrm>
            <a:off x="4823052" y="3139416"/>
            <a:ext cx="80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正确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374980-1EE0-4DA0-A601-7506498F3662}"/>
              </a:ext>
            </a:extLst>
          </p:cNvPr>
          <p:cNvSpPr txBox="1"/>
          <p:nvPr/>
        </p:nvSpPr>
        <p:spPr>
          <a:xfrm>
            <a:off x="4814539" y="5286111"/>
            <a:ext cx="80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错误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764231" y="1783130"/>
                <a:ext cx="4748481" cy="1384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典型错误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</a:t>
                </a:r>
                <a:r>
                  <a:rPr lang="zh-CN" altLang="en-US" sz="2000" b="1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：边矢量张成的</a:t>
                </a:r>
                <a:r>
                  <a:rPr lang="zh-CN" altLang="en-US" sz="2000" b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体积不对</a:t>
                </a:r>
                <a:endParaRPr lang="en-US" altLang="zh-CN" sz="20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以面心为例，每个惯用晶胞含有</a:t>
                </a: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</a:t>
                </a:r>
                <a:r>
                  <a:rPr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个原子，因此原胞的体积为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，体积可以通过行列式</a:t>
                </a:r>
                <a:r>
                  <a:rPr lang="zh-CN" altLang="en-US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计算。</a:t>
                </a:r>
                <a:endParaRPr lang="en-US" altLang="zh-CN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>
                  <a:defRPr/>
                </a:pPr>
                <a:r>
                  <a:rPr lang="zh-CN" altLang="en-US" b="1">
                    <a:solidFill>
                      <a:srgbClr val="FF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（可利用体积验证是否正确）</a:t>
                </a:r>
                <a:endParaRPr lang="zh-CN" altLang="en-US" b="1" dirty="0">
                  <a:solidFill>
                    <a:srgbClr val="FF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31" y="1783130"/>
                <a:ext cx="4748481" cy="1384482"/>
              </a:xfrm>
              <a:prstGeom prst="rect">
                <a:avLst/>
              </a:prstGeom>
              <a:blipFill>
                <a:blip r:embed="rId7"/>
                <a:stretch>
                  <a:fillRect l="-1412" t="-2643" r="-5777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图片 8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71" y="3408145"/>
            <a:ext cx="2086318" cy="722372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06" y="3512109"/>
            <a:ext cx="1924622" cy="618409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2A5CDB23-713D-4FE8-BAF5-E7110C3AAF8D}"/>
              </a:ext>
            </a:extLst>
          </p:cNvPr>
          <p:cNvSpPr txBox="1"/>
          <p:nvPr/>
        </p:nvSpPr>
        <p:spPr>
          <a:xfrm>
            <a:off x="7772633" y="4271229"/>
            <a:ext cx="73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错误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rot="5400000">
            <a:off x="3575960" y="4167343"/>
            <a:ext cx="43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片 8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67" y="4860939"/>
            <a:ext cx="1736252" cy="836004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17" y="5019116"/>
            <a:ext cx="2239879" cy="646673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2A5CDB23-713D-4FE8-BAF5-E7110C3AAF8D}"/>
              </a:ext>
            </a:extLst>
          </p:cNvPr>
          <p:cNvSpPr txBox="1"/>
          <p:nvPr/>
        </p:nvSpPr>
        <p:spPr>
          <a:xfrm>
            <a:off x="7762701" y="5927233"/>
            <a:ext cx="73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正确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F05546E-7231-4035-9867-01435D04854E}"/>
              </a:ext>
            </a:extLst>
          </p:cNvPr>
          <p:cNvCxnSpPr>
            <a:cxnSpLocks/>
          </p:cNvCxnSpPr>
          <p:nvPr/>
        </p:nvCxnSpPr>
        <p:spPr>
          <a:xfrm flipV="1">
            <a:off x="3129074" y="3132037"/>
            <a:ext cx="4488" cy="844216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5316DDC-8710-4045-8059-1B580A3BC4DD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3157197" y="2746185"/>
            <a:ext cx="1426709" cy="12643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52A3821-82D5-4D68-98E0-5B9ADF24720A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140196" y="3656466"/>
            <a:ext cx="1386183" cy="38096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D9E8565-FD77-4ACA-8126-DD743461995A}"/>
              </a:ext>
            </a:extLst>
          </p:cNvPr>
          <p:cNvCxnSpPr>
            <a:cxnSpLocks/>
          </p:cNvCxnSpPr>
          <p:nvPr/>
        </p:nvCxnSpPr>
        <p:spPr>
          <a:xfrm flipV="1">
            <a:off x="3140381" y="4034244"/>
            <a:ext cx="802914" cy="130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8AB6151-68EA-4456-BD27-F13FE0CB9C6F}"/>
              </a:ext>
            </a:extLst>
          </p:cNvPr>
          <p:cNvGrpSpPr/>
          <p:nvPr/>
        </p:nvGrpSpPr>
        <p:grpSpPr>
          <a:xfrm>
            <a:off x="2103488" y="4659587"/>
            <a:ext cx="2501347" cy="1468867"/>
            <a:chOff x="1542229" y="3001607"/>
            <a:chExt cx="3168909" cy="1764201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FDC15C0-693B-428D-8039-1B009B262B92}"/>
                </a:ext>
              </a:extLst>
            </p:cNvPr>
            <p:cNvCxnSpPr>
              <a:cxnSpLocks/>
            </p:cNvCxnSpPr>
            <p:nvPr/>
          </p:nvCxnSpPr>
          <p:spPr>
            <a:xfrm>
              <a:off x="1570383" y="4701209"/>
              <a:ext cx="2372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848611A-BCCE-40CE-B675-6F6DAB5A9B80}"/>
                </a:ext>
              </a:extLst>
            </p:cNvPr>
            <p:cNvCxnSpPr>
              <a:cxnSpLocks/>
            </p:cNvCxnSpPr>
            <p:nvPr/>
          </p:nvCxnSpPr>
          <p:spPr>
            <a:xfrm>
              <a:off x="2259496" y="4227444"/>
              <a:ext cx="23721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0EAABE8-25A3-41B4-86A3-334D2FDE9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383" y="4227444"/>
              <a:ext cx="689113" cy="47376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9576E8C-E976-4E0A-A35F-54E4CB57A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2523" y="4227444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42266BF5-635B-4EE0-86EA-B1BDE23BA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902" y="4227443"/>
              <a:ext cx="689113" cy="47376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F3F06B4-D9CF-4AB8-AFA6-76055CC3CEA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54" y="3531702"/>
              <a:ext cx="2372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6F57601-9F94-48A2-A684-EF3E61CD764D}"/>
                </a:ext>
              </a:extLst>
            </p:cNvPr>
            <p:cNvCxnSpPr>
              <a:cxnSpLocks/>
            </p:cNvCxnSpPr>
            <p:nvPr/>
          </p:nvCxnSpPr>
          <p:spPr>
            <a:xfrm>
              <a:off x="2302567" y="3057937"/>
              <a:ext cx="2372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42FB00D-467D-4935-8A47-AEFBCC6F2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3454" y="3057937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FA997C11-DB7E-440A-A873-5AF804066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5594" y="3057937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3DB2FCB-BC94-4395-B34A-824FDB6B4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9524" y="3057937"/>
              <a:ext cx="689113" cy="47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F22465F-E481-4D60-9A36-FC92BBFB4E3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54" y="3531702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17159FA-B2E7-49F2-A9CA-667413EB667E}"/>
                </a:ext>
              </a:extLst>
            </p:cNvPr>
            <p:cNvCxnSpPr>
              <a:cxnSpLocks/>
            </p:cNvCxnSpPr>
            <p:nvPr/>
          </p:nvCxnSpPr>
          <p:spPr>
            <a:xfrm>
              <a:off x="2256185" y="3057937"/>
              <a:ext cx="0" cy="116950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6065BD04-55C4-4535-BA2D-B8FC01B6282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524" y="3531702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387A762-5E1F-42F7-8075-88330FA44DD2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66" y="3057937"/>
              <a:ext cx="0" cy="116950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7C1E498-556B-4CF3-90B2-21A798E35446}"/>
                </a:ext>
              </a:extLst>
            </p:cNvPr>
            <p:cNvCxnSpPr>
              <a:cxnSpLocks/>
            </p:cNvCxnSpPr>
            <p:nvPr/>
          </p:nvCxnSpPr>
          <p:spPr>
            <a:xfrm>
              <a:off x="3982283" y="3531702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E9C49D5-CD95-4EEE-935C-47BF4C1F7878}"/>
                </a:ext>
              </a:extLst>
            </p:cNvPr>
            <p:cNvCxnSpPr>
              <a:cxnSpLocks/>
            </p:cNvCxnSpPr>
            <p:nvPr/>
          </p:nvCxnSpPr>
          <p:spPr>
            <a:xfrm>
              <a:off x="4641575" y="3057937"/>
              <a:ext cx="0" cy="116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B429985C-D55D-4365-A38B-30749C998267}"/>
                </a:ext>
              </a:extLst>
            </p:cNvPr>
            <p:cNvSpPr/>
            <p:nvPr/>
          </p:nvSpPr>
          <p:spPr>
            <a:xfrm>
              <a:off x="2199862" y="3004924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3AABDE8-B556-42B2-A604-4FD3655B8B3E}"/>
                </a:ext>
              </a:extLst>
            </p:cNvPr>
            <p:cNvSpPr/>
            <p:nvPr/>
          </p:nvSpPr>
          <p:spPr>
            <a:xfrm>
              <a:off x="1547191" y="3465439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D6F2578-0CD4-4A41-AF00-D7F435DD8DB7}"/>
                </a:ext>
              </a:extLst>
            </p:cNvPr>
            <p:cNvSpPr/>
            <p:nvPr/>
          </p:nvSpPr>
          <p:spPr>
            <a:xfrm>
              <a:off x="3392554" y="300160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75C33D6-5764-40CC-B9EB-5118095F2AAF}"/>
                </a:ext>
              </a:extLst>
            </p:cNvPr>
            <p:cNvSpPr/>
            <p:nvPr/>
          </p:nvSpPr>
          <p:spPr>
            <a:xfrm>
              <a:off x="1542229" y="461506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3EDCEDD-3072-42CA-8828-06CA48E58029}"/>
                </a:ext>
              </a:extLst>
            </p:cNvPr>
            <p:cNvSpPr/>
            <p:nvPr/>
          </p:nvSpPr>
          <p:spPr>
            <a:xfrm>
              <a:off x="2193239" y="416118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8F46884-F3EF-4E28-837B-858768B496EB}"/>
                </a:ext>
              </a:extLst>
            </p:cNvPr>
            <p:cNvSpPr/>
            <p:nvPr/>
          </p:nvSpPr>
          <p:spPr>
            <a:xfrm>
              <a:off x="2733266" y="463328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DCB3B54-7032-406B-B0A2-53F11570B377}"/>
                </a:ext>
              </a:extLst>
            </p:cNvPr>
            <p:cNvSpPr/>
            <p:nvPr/>
          </p:nvSpPr>
          <p:spPr>
            <a:xfrm>
              <a:off x="2766393" y="3483660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62BA08C3-A16E-45FE-8B3A-707276E4E32D}"/>
                </a:ext>
              </a:extLst>
            </p:cNvPr>
            <p:cNvSpPr/>
            <p:nvPr/>
          </p:nvSpPr>
          <p:spPr>
            <a:xfrm>
              <a:off x="3922648" y="3465439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782C4AD4-B70A-4B69-97F1-C4BBD87ACDE0}"/>
                </a:ext>
              </a:extLst>
            </p:cNvPr>
            <p:cNvSpPr/>
            <p:nvPr/>
          </p:nvSpPr>
          <p:spPr>
            <a:xfrm>
              <a:off x="3389251" y="418106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0ACBBBB-7D85-46DD-AABD-3179C88BF76C}"/>
                </a:ext>
              </a:extLst>
            </p:cNvPr>
            <p:cNvSpPr/>
            <p:nvPr/>
          </p:nvSpPr>
          <p:spPr>
            <a:xfrm>
              <a:off x="4585246" y="3001607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9A9EDCD-814B-4FD9-9B63-03CB8E2940B1}"/>
                </a:ext>
              </a:extLst>
            </p:cNvPr>
            <p:cNvSpPr/>
            <p:nvPr/>
          </p:nvSpPr>
          <p:spPr>
            <a:xfrm>
              <a:off x="3906910" y="461506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76921A4-8746-499A-9813-5AF233A5C882}"/>
                </a:ext>
              </a:extLst>
            </p:cNvPr>
            <p:cNvSpPr/>
            <p:nvPr/>
          </p:nvSpPr>
          <p:spPr>
            <a:xfrm>
              <a:off x="4575312" y="4161173"/>
              <a:ext cx="125892" cy="1325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965918A-4957-4B95-9011-E74699B19210}"/>
              </a:ext>
            </a:extLst>
          </p:cNvPr>
          <p:cNvCxnSpPr>
            <a:cxnSpLocks/>
          </p:cNvCxnSpPr>
          <p:nvPr/>
        </p:nvCxnSpPr>
        <p:spPr>
          <a:xfrm flipV="1">
            <a:off x="3142471" y="5701550"/>
            <a:ext cx="429049" cy="338888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34110AE-5E7C-4A27-8ED5-1D3E3841BCE9}"/>
              </a:ext>
            </a:extLst>
          </p:cNvPr>
          <p:cNvCxnSpPr>
            <a:cxnSpLocks/>
          </p:cNvCxnSpPr>
          <p:nvPr/>
        </p:nvCxnSpPr>
        <p:spPr>
          <a:xfrm flipV="1">
            <a:off x="3150162" y="6057981"/>
            <a:ext cx="855314" cy="23836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241760F-67B2-479E-AABC-BE9FF0B8F4CB}"/>
              </a:ext>
            </a:extLst>
          </p:cNvPr>
          <p:cNvCxnSpPr>
            <a:cxnSpLocks/>
          </p:cNvCxnSpPr>
          <p:nvPr/>
        </p:nvCxnSpPr>
        <p:spPr>
          <a:xfrm flipV="1">
            <a:off x="3100317" y="5155775"/>
            <a:ext cx="4488" cy="844216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5AE2716-619C-4FCB-BFDA-E487CCE250BA}"/>
              </a:ext>
            </a:extLst>
          </p:cNvPr>
          <p:cNvCxnSpPr>
            <a:cxnSpLocks/>
            <a:stCxn id="122" idx="7"/>
            <a:endCxn id="125" idx="3"/>
          </p:cNvCxnSpPr>
          <p:nvPr/>
        </p:nvCxnSpPr>
        <p:spPr>
          <a:xfrm flipV="1">
            <a:off x="3128439" y="5735779"/>
            <a:ext cx="447530" cy="29849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E413FBC-1C1D-4B38-9101-03479A66A19A}"/>
              </a:ext>
            </a:extLst>
          </p:cNvPr>
          <p:cNvCxnSpPr>
            <a:cxnSpLocks/>
            <a:endCxn id="123" idx="4"/>
          </p:cNvCxnSpPr>
          <p:nvPr/>
        </p:nvCxnSpPr>
        <p:spPr>
          <a:xfrm flipV="1">
            <a:off x="3111439" y="5171277"/>
            <a:ext cx="8017" cy="88989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6613386-8A26-442A-B7CB-1F1C4F6851B9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 flipV="1">
            <a:off x="2202859" y="6058111"/>
            <a:ext cx="908766" cy="1296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页脚占位符 2">
            <a:extLst>
              <a:ext uri="{FF2B5EF4-FFF2-40B4-BE49-F238E27FC236}">
                <a16:creationId xmlns:a16="http://schemas.microsoft.com/office/drawing/2014/main" id="{6F0F5E61-7E35-4B23-B9FA-B68D607B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</p:spTree>
    <p:extLst>
      <p:ext uri="{BB962C8B-B14F-4D97-AF65-F5344CB8AC3E}">
        <p14:creationId xmlns:p14="http://schemas.microsoft.com/office/powerpoint/2010/main" val="21619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29087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1609911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1752833" y="264657"/>
                <a:ext cx="876631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pt-BR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请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构成一个二维格子的倒格子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，已知：原胞边矢量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=1.25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埃，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=2.5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埃，夹角 </a:t>
                </a:r>
                <a14:m>
                  <m:oMath xmlns:m="http://schemas.openxmlformats.org/officeDocument/2006/math">
                    <m:r>
                      <a:rPr lang="zh-CN" altLang="en-US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  <m:sup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833" y="264657"/>
                <a:ext cx="8766313" cy="830997"/>
              </a:xfrm>
              <a:prstGeom prst="rect">
                <a:avLst/>
              </a:prstGeom>
              <a:blipFill>
                <a:blip r:embed="rId3"/>
                <a:stretch>
                  <a:fillRect l="-1113" t="-7299" b="-138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AA02621-182C-4914-91F5-1FA1D8193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4238" y="4435866"/>
          <a:ext cx="7683500" cy="229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1041120" progId="Equation.DSMT4">
                  <p:embed/>
                </p:oleObj>
              </mc:Choice>
              <mc:Fallback>
                <p:oleObj name="Equation" r:id="rId4" imgW="3492360" imgH="1041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AA02621-182C-4914-91F5-1FA1D8193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238" y="4435866"/>
                        <a:ext cx="7683500" cy="229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F7C0A084-5DC8-452B-B216-CE90EFF0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10" y="39501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1FDD90-5335-4F20-B296-A4DEC750C282}"/>
              </a:ext>
            </a:extLst>
          </p:cNvPr>
          <p:cNvSpPr/>
          <p:nvPr/>
        </p:nvSpPr>
        <p:spPr>
          <a:xfrm>
            <a:off x="1937327" y="3714706"/>
            <a:ext cx="83173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由倒格矢的定义，有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2CB7D-1D19-48A8-800B-F55612297B2A}"/>
              </a:ext>
            </a:extLst>
          </p:cNvPr>
          <p:cNvSpPr/>
          <p:nvPr/>
        </p:nvSpPr>
        <p:spPr>
          <a:xfrm>
            <a:off x="1937326" y="1762788"/>
            <a:ext cx="8317347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选取正格矢为</a:t>
            </a:r>
          </a:p>
          <a:p>
            <a:pPr>
              <a:lnSpc>
                <a:spcPct val="150000"/>
              </a:lnSpc>
              <a:defRPr/>
            </a:pP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793827-7F5B-4F38-A844-93731299E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4239" y="2552714"/>
          <a:ext cx="2933701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977760" progId="Equation.DSMT4">
                  <p:embed/>
                </p:oleObj>
              </mc:Choice>
              <mc:Fallback>
                <p:oleObj name="Equation" r:id="rId6" imgW="2933640" imgH="9777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A793827-7F5B-4F38-A844-93731299E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4239" y="2552714"/>
                        <a:ext cx="2933701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98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51656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1835607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80051" y="46168"/>
                <a:ext cx="8568063" cy="1360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1.11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证明倒格子原胞体积为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为正格子原胞的体积。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（提示：倒格子原胞体积为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51" y="46168"/>
                <a:ext cx="8568063" cy="1360372"/>
              </a:xfrm>
              <a:prstGeom prst="rect">
                <a:avLst/>
              </a:prstGeom>
              <a:blipFill>
                <a:blip r:embed="rId2"/>
                <a:stretch>
                  <a:fillRect l="-1067" r="-4694" b="-5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AD35D2F-2704-4CF2-A27A-048CEC76DCA5}"/>
                  </a:ext>
                </a:extLst>
              </p:cNvPr>
              <p:cNvSpPr/>
              <p:nvPr/>
            </p:nvSpPr>
            <p:spPr>
              <a:xfrm>
                <a:off x="1908727" y="2203879"/>
                <a:ext cx="8568063" cy="4333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设正格子原胞体积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倒格子的基矢：</a:t>
                </a: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f>
                        <m:fPr>
                          <m:ctrlPr>
                            <a:rPr lang="zh-CN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f>
                        <m:fPr>
                          <m:ctrlPr>
                            <a:rPr lang="zh-CN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f>
                        <m:fPr>
                          <m:ctrlPr>
                            <a:rPr lang="zh-CN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sz="22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则倒格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子原胞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的体积：</a:t>
                </a: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AD35D2F-2704-4CF2-A27A-048CEC76D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727" y="2203879"/>
                <a:ext cx="8568063" cy="4333879"/>
              </a:xfrm>
              <a:prstGeom prst="rect">
                <a:avLst/>
              </a:prstGeom>
              <a:blipFill>
                <a:blip r:embed="rId3"/>
                <a:stretch>
                  <a:fillRect l="-1067" t="-1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15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11969" y="267837"/>
                <a:ext cx="8568063" cy="3588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1.12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石墨烯的晶格如图所示，六边形的每个顶点都有一个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原子，相邻的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原子间通过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</a:t>
                </a:r>
                <a:r>
                  <a:rPr lang="en-US" altLang="zh-CN" sz="24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杂化轨道结合，键角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，现已知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C-C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键长度为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0.142nm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画出石墨烯的原胞示意图，确定原胞的基矢；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用所确定的基矢表示图中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矢量；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3)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计算倒格子基矢，画出石墨烯晶格的倒格子示意图；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4)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画出石墨烯的第一和第二布里渊区。</a:t>
                </a:r>
                <a:endParaRPr lang="zh-CN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69" y="267837"/>
                <a:ext cx="8568063" cy="3588034"/>
              </a:xfrm>
              <a:prstGeom prst="rect">
                <a:avLst/>
              </a:prstGeom>
              <a:blipFill>
                <a:blip r:embed="rId2"/>
                <a:stretch>
                  <a:fillRect l="-1067" t="-1358" b="-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690243F-CEA6-41BE-8E90-A73CB5EC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573" y="3361405"/>
            <a:ext cx="2591857" cy="29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8A9BDE-161D-4E80-A9C5-DCF7C6082F3C}"/>
              </a:ext>
            </a:extLst>
          </p:cNvPr>
          <p:cNvSpPr/>
          <p:nvPr/>
        </p:nvSpPr>
        <p:spPr>
          <a:xfrm>
            <a:off x="1691691" y="25901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错题分析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218AB8-E6B0-4209-9CFA-02A998C9FA1D}"/>
              </a:ext>
            </a:extLst>
          </p:cNvPr>
          <p:cNvCxnSpPr/>
          <p:nvPr/>
        </p:nvCxnSpPr>
        <p:spPr>
          <a:xfrm>
            <a:off x="3312646" y="578057"/>
            <a:ext cx="7262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5D536AD-5FC3-4B9D-BE53-0D5FFD1A641F}"/>
              </a:ext>
            </a:extLst>
          </p:cNvPr>
          <p:cNvSpPr/>
          <p:nvPr/>
        </p:nvSpPr>
        <p:spPr>
          <a:xfrm>
            <a:off x="1729644" y="913287"/>
            <a:ext cx="4355096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典型错误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：原胞基矢选取错误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蓝线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所示作为原胞基矢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正确答案：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如图中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红线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所示作为原胞基矢。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AE91CCC-DB1B-4110-B89B-5C6665F3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64" y="3865811"/>
            <a:ext cx="2730441" cy="228227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F8E3CFD-2CBA-42C4-B03E-0FA454889618}"/>
              </a:ext>
            </a:extLst>
          </p:cNvPr>
          <p:cNvSpPr/>
          <p:nvPr/>
        </p:nvSpPr>
        <p:spPr>
          <a:xfrm>
            <a:off x="1666696" y="3548180"/>
            <a:ext cx="273044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典型错误：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93EF27-F6BF-47D4-8DC7-DCB074756A68}"/>
              </a:ext>
            </a:extLst>
          </p:cNvPr>
          <p:cNvSpPr/>
          <p:nvPr/>
        </p:nvSpPr>
        <p:spPr>
          <a:xfrm>
            <a:off x="6077113" y="36394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正确答案：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1325E96-50BD-49FE-86A1-2A7920B586F6}"/>
              </a:ext>
            </a:extLst>
          </p:cNvPr>
          <p:cNvCxnSpPr>
            <a:cxnSpLocks/>
          </p:cNvCxnSpPr>
          <p:nvPr/>
        </p:nvCxnSpPr>
        <p:spPr>
          <a:xfrm>
            <a:off x="5796543" y="3548180"/>
            <a:ext cx="0" cy="29175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0">
            <a:extLst>
              <a:ext uri="{FF2B5EF4-FFF2-40B4-BE49-F238E27FC236}">
                <a16:creationId xmlns:a16="http://schemas.microsoft.com/office/drawing/2014/main" id="{3D5F8AB0-0CDD-4BCF-96BA-9FDBE376D56B}"/>
              </a:ext>
            </a:extLst>
          </p:cNvPr>
          <p:cNvSpPr txBox="1"/>
          <p:nvPr/>
        </p:nvSpPr>
        <p:spPr>
          <a:xfrm>
            <a:off x="1666696" y="3118753"/>
            <a:ext cx="589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典型错误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：布里渊区选取错误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577A36-EEF7-4E68-8880-CA4A8448CF82}"/>
              </a:ext>
            </a:extLst>
          </p:cNvPr>
          <p:cNvSpPr/>
          <p:nvPr/>
        </p:nvSpPr>
        <p:spPr>
          <a:xfrm>
            <a:off x="5970125" y="4361921"/>
            <a:ext cx="2216552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C8BFE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紫色区域：</a:t>
            </a:r>
            <a:endParaRPr lang="en-US" altLang="zh-CN" sz="2400" b="1" dirty="0">
              <a:solidFill>
                <a:srgbClr val="C8BFE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C8BFE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第一布里渊区</a:t>
            </a:r>
            <a:endParaRPr lang="en-US" altLang="zh-CN" sz="2400" b="1" dirty="0">
              <a:solidFill>
                <a:srgbClr val="C8BFE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solidFill>
                <a:srgbClr val="C8BFE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99D9E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蓝色区域：</a:t>
            </a:r>
            <a:endParaRPr lang="en-US" altLang="zh-CN" sz="2400" dirty="0">
              <a:solidFill>
                <a:srgbClr val="99D9E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99D9E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第二布里渊区</a:t>
            </a:r>
            <a:endParaRPr lang="en-US" altLang="zh-CN" sz="2400" dirty="0">
              <a:solidFill>
                <a:srgbClr val="99D9E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B822F-C50B-46D1-B466-AF3AB6BE531A}"/>
              </a:ext>
            </a:extLst>
          </p:cNvPr>
          <p:cNvGrpSpPr/>
          <p:nvPr/>
        </p:nvGrpSpPr>
        <p:grpSpPr>
          <a:xfrm>
            <a:off x="7766308" y="602725"/>
            <a:ext cx="2314571" cy="2491360"/>
            <a:chOff x="6234868" y="741131"/>
            <a:chExt cx="2591857" cy="291008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366609B-B6CF-4378-991C-B116A95D3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4868" y="741131"/>
              <a:ext cx="2591857" cy="2910083"/>
            </a:xfrm>
            <a:prstGeom prst="rect">
              <a:avLst/>
            </a:prstGeom>
          </p:spPr>
        </p:pic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757FFEC-AA5E-44EB-A0B4-A1AB755E7BEC}"/>
                </a:ext>
              </a:extLst>
            </p:cNvPr>
            <p:cNvCxnSpPr/>
            <p:nvPr/>
          </p:nvCxnSpPr>
          <p:spPr>
            <a:xfrm flipH="1" flipV="1">
              <a:off x="6705600" y="2865120"/>
              <a:ext cx="176107" cy="33189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34F8B2D-3DCD-433E-8458-5A2CFDA538DD}"/>
                </a:ext>
              </a:extLst>
            </p:cNvPr>
            <p:cNvCxnSpPr>
              <a:cxnSpLocks/>
            </p:cNvCxnSpPr>
            <p:nvPr/>
          </p:nvCxnSpPr>
          <p:spPr>
            <a:xfrm>
              <a:off x="6876698" y="3190240"/>
              <a:ext cx="46896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ACAF674-FC86-4561-9CA1-AA607047E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666" y="1808480"/>
              <a:ext cx="0" cy="6976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2704403-E54F-4469-BC13-2FE782091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666" y="2157306"/>
              <a:ext cx="626547" cy="3488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02A0D9E7-8B12-43DB-8FDF-C2F1A9B0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482" y="4210328"/>
            <a:ext cx="1485712" cy="98784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8A80910-78A7-4AC3-8F4C-4F8817627764}"/>
              </a:ext>
            </a:extLst>
          </p:cNvPr>
          <p:cNvSpPr txBox="1"/>
          <p:nvPr/>
        </p:nvSpPr>
        <p:spPr>
          <a:xfrm>
            <a:off x="1788279" y="5398653"/>
            <a:ext cx="392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第二布里渊区选取错误，可以通过第一和第二布里渊区的面积等大验证选取正误</a:t>
            </a:r>
          </a:p>
        </p:txBody>
      </p:sp>
    </p:spTree>
    <p:extLst>
      <p:ext uri="{BB962C8B-B14F-4D97-AF65-F5344CB8AC3E}">
        <p14:creationId xmlns:p14="http://schemas.microsoft.com/office/powerpoint/2010/main" val="301999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58EB629-F2D5-4C40-B5E3-C9C01AC94143}"/>
              </a:ext>
            </a:extLst>
          </p:cNvPr>
          <p:cNvSpPr/>
          <p:nvPr/>
        </p:nvSpPr>
        <p:spPr>
          <a:xfrm>
            <a:off x="1593575" y="2184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D6E36-0D2B-4523-8473-F0971812E73A}"/>
              </a:ext>
            </a:extLst>
          </p:cNvPr>
          <p:cNvCxnSpPr/>
          <p:nvPr/>
        </p:nvCxnSpPr>
        <p:spPr>
          <a:xfrm>
            <a:off x="3214531" y="537518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6636352-5D49-4A45-B062-6E6736070FA4}"/>
                  </a:ext>
                </a:extLst>
              </p:cNvPr>
              <p:cNvSpPr/>
              <p:nvPr/>
            </p:nvSpPr>
            <p:spPr>
              <a:xfrm>
                <a:off x="2085552" y="890291"/>
                <a:ext cx="5229649" cy="5316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原胞的基矢：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晶格常数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×0.142=0.246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nm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）设六边形的边长为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×5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，解得：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6636352-5D49-4A45-B062-6E6736070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2" y="890291"/>
                <a:ext cx="5229649" cy="5316071"/>
              </a:xfrm>
              <a:prstGeom prst="rect">
                <a:avLst/>
              </a:prstGeom>
              <a:blipFill>
                <a:blip r:embed="rId2"/>
                <a:stretch>
                  <a:fillRect l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4BC0C1D-26B7-4331-AF64-BC14A66F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48" y="3633178"/>
            <a:ext cx="2591857" cy="291008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919D231E-A5EC-43A4-8EDB-5EDC00D89273}"/>
              </a:ext>
            </a:extLst>
          </p:cNvPr>
          <p:cNvGrpSpPr/>
          <p:nvPr/>
        </p:nvGrpSpPr>
        <p:grpSpPr>
          <a:xfrm>
            <a:off x="5956771" y="638368"/>
            <a:ext cx="2347405" cy="2687297"/>
            <a:chOff x="5847303" y="737270"/>
            <a:chExt cx="2347405" cy="2687297"/>
          </a:xfrm>
        </p:grpSpPr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id="{D3246704-9F89-4072-9EFC-B42BB678D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2" t="6006" r="18472" b="32045"/>
            <a:stretch/>
          </p:blipFill>
          <p:spPr bwMode="auto">
            <a:xfrm>
              <a:off x="5847303" y="737270"/>
              <a:ext cx="2347405" cy="2687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F213644-7236-4472-BB7B-D0BF7C4B870E}"/>
                </a:ext>
              </a:extLst>
            </p:cNvPr>
            <p:cNvCxnSpPr/>
            <p:nvPr/>
          </p:nvCxnSpPr>
          <p:spPr>
            <a:xfrm>
              <a:off x="6842760" y="2280920"/>
              <a:ext cx="868680" cy="51054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30A08D-DA12-4966-AFFB-791146F0D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761" y="2791460"/>
              <a:ext cx="868679" cy="51562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E81F06C-3E18-4803-A8C1-04E9E7E36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8841" y="2280920"/>
              <a:ext cx="883919" cy="51054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83111C9-C0C4-4138-9FCE-A3D739495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8841" y="2791460"/>
              <a:ext cx="883919" cy="51054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5">
            <a:extLst>
              <a:ext uri="{FF2B5EF4-FFF2-40B4-BE49-F238E27FC236}">
                <a16:creationId xmlns:a16="http://schemas.microsoft.com/office/drawing/2014/main" id="{8C43F683-C735-4E73-821F-ED739BF4D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13" y="1020137"/>
            <a:ext cx="187166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5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AE91CCC-DB1B-4110-B89B-5C6665F3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57" y="4373123"/>
            <a:ext cx="2730441" cy="228227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F577A36-EEF7-4E68-8880-CA4A8448CF82}"/>
              </a:ext>
            </a:extLst>
          </p:cNvPr>
          <p:cNvSpPr/>
          <p:nvPr/>
        </p:nvSpPr>
        <p:spPr>
          <a:xfrm>
            <a:off x="5555265" y="4633154"/>
            <a:ext cx="20409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8BFE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紫色区域：</a:t>
            </a:r>
            <a:endParaRPr lang="en-US" altLang="zh-CN" sz="2400" b="1" dirty="0">
              <a:solidFill>
                <a:srgbClr val="C8BFE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C8BFE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第一布里渊区</a:t>
            </a:r>
            <a:endParaRPr lang="en-US" altLang="zh-CN" sz="2400" b="1" dirty="0">
              <a:solidFill>
                <a:srgbClr val="C8BFE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solidFill>
                <a:srgbClr val="C8BFE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99D9E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蓝色区域：</a:t>
            </a:r>
            <a:endParaRPr lang="en-US" altLang="zh-CN" sz="2400" dirty="0">
              <a:solidFill>
                <a:srgbClr val="99D9E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99D9E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第二布里渊区</a:t>
            </a:r>
            <a:endParaRPr lang="en-US" altLang="zh-CN" sz="2400" dirty="0">
              <a:solidFill>
                <a:srgbClr val="99D9E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EB629-F2D5-4C40-B5E3-C9C01AC94143}"/>
              </a:ext>
            </a:extLst>
          </p:cNvPr>
          <p:cNvSpPr/>
          <p:nvPr/>
        </p:nvSpPr>
        <p:spPr>
          <a:xfrm>
            <a:off x="1593575" y="2184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D6E36-0D2B-4523-8473-F0971812E73A}"/>
              </a:ext>
            </a:extLst>
          </p:cNvPr>
          <p:cNvCxnSpPr/>
          <p:nvPr/>
        </p:nvCxnSpPr>
        <p:spPr>
          <a:xfrm>
            <a:off x="3214531" y="537518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6636352-5D49-4A45-B062-6E6736070FA4}"/>
                  </a:ext>
                </a:extLst>
              </p:cNvPr>
              <p:cNvSpPr/>
              <p:nvPr/>
            </p:nvSpPr>
            <p:spPr>
              <a:xfrm>
                <a:off x="2085552" y="741700"/>
                <a:ext cx="8317347" cy="3157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石墨烯的倒格子基矢：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0,0,1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，有</a:t>
                </a:r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zh-CN" altLang="zh-CN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zh-CN" altLang="zh-CN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,1,0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zh-CN" altLang="zh-CN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zh-CN" altLang="zh-CN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,−1,0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石墨烯的倒格子示意图：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6636352-5D49-4A45-B062-6E6736070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2" y="741700"/>
                <a:ext cx="8317347" cy="3157724"/>
              </a:xfrm>
              <a:prstGeom prst="rect">
                <a:avLst/>
              </a:prstGeom>
              <a:blipFill>
                <a:blip r:embed="rId3"/>
                <a:stretch>
                  <a:fillRect l="-1099" t="-2124" b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4">
            <a:extLst>
              <a:ext uri="{FF2B5EF4-FFF2-40B4-BE49-F238E27FC236}">
                <a16:creationId xmlns:a16="http://schemas.microsoft.com/office/drawing/2014/main" id="{E0D653B9-B689-42F2-83D8-75DD11554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08" y="4035016"/>
            <a:ext cx="2087562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73515D-5014-4DC1-B9A6-122451040B00}"/>
              </a:ext>
            </a:extLst>
          </p:cNvPr>
          <p:cNvSpPr/>
          <p:nvPr/>
        </p:nvSpPr>
        <p:spPr>
          <a:xfrm>
            <a:off x="4964719" y="3889259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）石墨烯的第一和第二布里渊区：</a:t>
            </a:r>
          </a:p>
        </p:txBody>
      </p:sp>
    </p:spTree>
    <p:extLst>
      <p:ext uri="{BB962C8B-B14F-4D97-AF65-F5344CB8AC3E}">
        <p14:creationId xmlns:p14="http://schemas.microsoft.com/office/powerpoint/2010/main" val="422320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2422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1561287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11969" y="221657"/>
            <a:ext cx="8568063" cy="90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SzPts val="11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1.13 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证明面心立方和体心立方格子互为倒易点阵。描述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正格子为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面心立方格子的第一布里渊区。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BDF6372-BAEA-4AFC-83DB-A64FACFF1C11}"/>
                  </a:ext>
                </a:extLst>
              </p:cNvPr>
              <p:cNvSpPr/>
              <p:nvPr/>
            </p:nvSpPr>
            <p:spPr>
              <a:xfrm>
                <a:off x="1702771" y="1898798"/>
                <a:ext cx="8786457" cy="4503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）设晶格常数为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面心立方的正格子基矢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倒格子基矢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为：</a:t>
                </a:r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)=2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)=2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)=2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故面心立方的倒格子是体心立方。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BDF6372-BAEA-4AFC-83DB-A64FACFF1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71" y="1898798"/>
                <a:ext cx="8786457" cy="4503862"/>
              </a:xfrm>
              <a:prstGeom prst="rect">
                <a:avLst/>
              </a:prstGeom>
              <a:blipFill>
                <a:blip r:embed="rId2"/>
                <a:stretch>
                  <a:fillRect l="-1040" t="-1488" b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74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BDF6372-BAEA-4AFC-83DB-A64FACFF1C11}"/>
                  </a:ext>
                </a:extLst>
              </p:cNvPr>
              <p:cNvSpPr/>
              <p:nvPr/>
            </p:nvSpPr>
            <p:spPr>
              <a:xfrm>
                <a:off x="1702772" y="642703"/>
                <a:ext cx="8786457" cy="4503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）设晶格常数为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，则体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心立方的正格子基矢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(−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倒格子基矢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为：</a:t>
                </a:r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)=2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)=2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)=2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体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心立方的倒格子是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面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心立方。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BDF6372-BAEA-4AFC-83DB-A64FACFF1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72" y="642703"/>
                <a:ext cx="8786457" cy="4503862"/>
              </a:xfrm>
              <a:prstGeom prst="rect">
                <a:avLst/>
              </a:prstGeom>
              <a:blipFill>
                <a:blip r:embed="rId2"/>
                <a:stretch>
                  <a:fillRect l="-1040" t="-1488" b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01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DF6372-BAEA-4AFC-83DB-A64FACFF1C11}"/>
              </a:ext>
            </a:extLst>
          </p:cNvPr>
          <p:cNvSpPr/>
          <p:nvPr/>
        </p:nvSpPr>
        <p:spPr>
          <a:xfrm>
            <a:off x="1702772" y="642704"/>
            <a:ext cx="8786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面心立方格子的第一布里渊区为原点和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个近邻格点连线的垂直平分面围成的正八面体，和沿立方轴的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个次近邻格点连线的垂直平分面割去八面体的六个角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形成的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面体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81245-0623-41CC-BCDC-3194333608C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8291" y="2274455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563183-04F1-4A46-A7AD-ABE459732D0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6109" y="2274455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857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21391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2458149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98412" y="220363"/>
                <a:ext cx="7630736" cy="1854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1.14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证明：正格子中一族晶面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与倒格矢 </a:t>
                </a:r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正交，且有面间距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（注：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为在原胞中定义的晶面指数。）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12" y="220363"/>
                <a:ext cx="7630736" cy="1854867"/>
              </a:xfrm>
              <a:prstGeom prst="rect">
                <a:avLst/>
              </a:prstGeom>
              <a:blipFill>
                <a:blip r:embed="rId2"/>
                <a:stretch>
                  <a:fillRect l="-1278" t="-2632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890CCB-286D-4BF7-8A2E-4677A5BE54EB}"/>
                  </a:ext>
                </a:extLst>
              </p:cNvPr>
              <p:cNvSpPr/>
              <p:nvPr/>
            </p:nvSpPr>
            <p:spPr>
              <a:xfrm>
                <a:off x="1895992" y="2736548"/>
                <a:ext cx="6659838" cy="4032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晶面可用图中平面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ABC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表示，且</a:t>
                </a: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, </m:t>
                      </m:r>
                      <m:acc>
                        <m:accPr>
                          <m:chr m:val="⃗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, </m:t>
                      </m:r>
                      <m:acc>
                        <m:accPr>
                          <m:chr m:val="⃗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，可得：</a:t>
                </a:r>
              </a:p>
              <a:p>
                <a:pPr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垂直于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晶面。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890CCB-286D-4BF7-8A2E-4677A5BE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2" y="2736548"/>
                <a:ext cx="6659838" cy="4032514"/>
              </a:xfrm>
              <a:prstGeom prst="rect">
                <a:avLst/>
              </a:prstGeom>
              <a:blipFill>
                <a:blip r:embed="rId3"/>
                <a:stretch>
                  <a:fillRect l="-1372" t="-1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XCH001_047">
            <a:extLst>
              <a:ext uri="{FF2B5EF4-FFF2-40B4-BE49-F238E27FC236}">
                <a16:creationId xmlns:a16="http://schemas.microsoft.com/office/drawing/2014/main" id="{21387CA5-3AFE-4D17-9E89-0252931013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2"/>
          <a:stretch/>
        </p:blipFill>
        <p:spPr bwMode="auto">
          <a:xfrm>
            <a:off x="8078642" y="3261189"/>
            <a:ext cx="2440616" cy="1900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28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6" y="22616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2" y="2580704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24000" y="153412"/>
            <a:ext cx="925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一晶格，每个格点上有一个原子，基矢（以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为单位）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为惯用晶胞（单胞）边矢量，问：</a:t>
            </a: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这种晶格属于哪种布拉菲格子？</a:t>
            </a: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原胞的体积和晶胞的体积各等于多少？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                                                                            又为何种结构？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 1"/>
          <p:cNvSpPr>
            <a:spLocks noChangeArrowheads="1"/>
          </p:cNvSpPr>
          <p:nvPr/>
        </p:nvSpPr>
        <p:spPr bwMode="auto">
          <a:xfrm>
            <a:off x="1737050" y="2768007"/>
            <a:ext cx="88510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pt-B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pt-B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                          而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            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式中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。显然，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构成一个边长为                  的立方晶胞，基矢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正处于此晶胞的体心上。因此，所述晶体属于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体心立方布拉菲格子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17" name="Rectangle 1 2"/>
          <p:cNvSpPr>
            <a:spLocks noChangeArrowheads="1"/>
          </p:cNvSpPr>
          <p:nvPr/>
        </p:nvSpPr>
        <p:spPr bwMode="auto">
          <a:xfrm>
            <a:off x="1702924" y="5453869"/>
            <a:ext cx="8851027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）晶胞的体积：</a:t>
            </a: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34" y="621296"/>
            <a:ext cx="4259275" cy="30358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76" y="260648"/>
            <a:ext cx="921715" cy="2688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67" y="1698987"/>
            <a:ext cx="5789981" cy="30358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33" y="3008454"/>
            <a:ext cx="1931213" cy="27249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86" y="3510938"/>
            <a:ext cx="7552944" cy="3200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49" y="4105255"/>
            <a:ext cx="958292" cy="25237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2" y="4079653"/>
            <a:ext cx="826617" cy="30358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99" y="4074812"/>
            <a:ext cx="1399032" cy="2761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59" y="4757419"/>
            <a:ext cx="142647" cy="1389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50" y="6114420"/>
            <a:ext cx="5063937" cy="3273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057681-2A8A-467E-9437-B8AA352C2742}"/>
              </a:ext>
            </a:extLst>
          </p:cNvPr>
          <p:cNvSpPr/>
          <p:nvPr/>
        </p:nvSpPr>
        <p:spPr>
          <a:xfrm>
            <a:off x="7392144" y="607244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注意单位</a:t>
            </a:r>
            <a:endParaRPr lang="en-US" altLang="zh-CN" sz="2000" b="1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" name="页脚占位符 2">
            <a:extLst>
              <a:ext uri="{FF2B5EF4-FFF2-40B4-BE49-F238E27FC236}">
                <a16:creationId xmlns:a16="http://schemas.microsoft.com/office/drawing/2014/main" id="{B9A856F6-9097-420A-980D-C2B2B4BC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</p:spTree>
    <p:extLst>
      <p:ext uri="{BB962C8B-B14F-4D97-AF65-F5344CB8AC3E}">
        <p14:creationId xmlns:p14="http://schemas.microsoft.com/office/powerpoint/2010/main" val="9233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890CCB-286D-4BF7-8A2E-4677A5BE54EB}"/>
                  </a:ext>
                </a:extLst>
              </p:cNvPr>
              <p:cNvSpPr/>
              <p:nvPr/>
            </p:nvSpPr>
            <p:spPr>
              <a:xfrm>
                <a:off x="2050356" y="526451"/>
                <a:ext cx="8091288" cy="2340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同样，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，可得晶面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间距：</a:t>
                </a:r>
                <a:b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890CCB-286D-4BF7-8A2E-4677A5BE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56" y="526451"/>
                <a:ext cx="8091288" cy="2340321"/>
              </a:xfrm>
              <a:prstGeom prst="rect">
                <a:avLst/>
              </a:prstGeom>
              <a:blipFill>
                <a:blip r:embed="rId2"/>
                <a:stretch>
                  <a:fillRect l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XCH001_047">
            <a:extLst>
              <a:ext uri="{FF2B5EF4-FFF2-40B4-BE49-F238E27FC236}">
                <a16:creationId xmlns:a16="http://schemas.microsoft.com/office/drawing/2014/main" id="{21387CA5-3AFE-4D17-9E89-025293101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2"/>
          <a:stretch/>
        </p:blipFill>
        <p:spPr bwMode="auto">
          <a:xfrm>
            <a:off x="6096000" y="3149429"/>
            <a:ext cx="3549498" cy="27635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 1"/>
          <p:cNvSpPr>
            <a:spLocks noChangeArrowheads="1"/>
          </p:cNvSpPr>
          <p:nvPr/>
        </p:nvSpPr>
        <p:spPr bwMode="auto">
          <a:xfrm>
            <a:off x="1625763" y="178623"/>
            <a:ext cx="8851027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）原胞的体积：</a:t>
            </a:r>
          </a:p>
        </p:txBody>
      </p:sp>
      <p:sp>
        <p:nvSpPr>
          <p:cNvPr id="5" name="Rectangle 1 2"/>
          <p:cNvSpPr>
            <a:spLocks noChangeArrowheads="1"/>
          </p:cNvSpPr>
          <p:nvPr/>
        </p:nvSpPr>
        <p:spPr bwMode="auto">
          <a:xfrm>
            <a:off x="1625762" y="2055910"/>
            <a:ext cx="1216898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pt-B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pt-B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 3"/>
          <p:cNvSpPr/>
          <p:nvPr/>
        </p:nvSpPr>
        <p:spPr>
          <a:xfrm>
            <a:off x="2035433" y="3474884"/>
            <a:ext cx="844135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类似第一问，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构成一个立方晶胞，基矢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正处于此晶胞体心上。因此，所述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晶体属于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体心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立方布拉菲格子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36" y="952545"/>
            <a:ext cx="7006133" cy="6181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89" y="2872998"/>
            <a:ext cx="1093622" cy="3236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16" y="3649818"/>
            <a:ext cx="1331366" cy="3236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82" y="3790647"/>
            <a:ext cx="327355" cy="1865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89" y="2020869"/>
            <a:ext cx="6669634" cy="6181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89ED55-6D94-4042-AEFF-74E114450669}"/>
              </a:ext>
            </a:extLst>
          </p:cNvPr>
          <p:cNvSpPr/>
          <p:nvPr/>
        </p:nvSpPr>
        <p:spPr>
          <a:xfrm>
            <a:off x="9106683" y="10626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注意单位</a:t>
            </a:r>
            <a:endParaRPr lang="en-US" altLang="zh-CN" sz="2000" b="1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6F623905-2638-495C-AEF9-9FA8606E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</p:spTree>
    <p:extLst>
      <p:ext uri="{BB962C8B-B14F-4D97-AF65-F5344CB8AC3E}">
        <p14:creationId xmlns:p14="http://schemas.microsoft.com/office/powerpoint/2010/main" val="36432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E03EC4-6247-4DF5-BAF0-9BBA48DE2D43}"/>
              </a:ext>
            </a:extLst>
          </p:cNvPr>
          <p:cNvSpPr/>
          <p:nvPr/>
        </p:nvSpPr>
        <p:spPr>
          <a:xfrm>
            <a:off x="1524001" y="12518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A96499-950D-4479-9978-8CDC065569F5}"/>
              </a:ext>
            </a:extLst>
          </p:cNvPr>
          <p:cNvCxnSpPr/>
          <p:nvPr/>
        </p:nvCxnSpPr>
        <p:spPr>
          <a:xfrm>
            <a:off x="3144957" y="1570902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380AE12-42A5-4627-9F36-5A908921F83C}"/>
              </a:ext>
            </a:extLst>
          </p:cNvPr>
          <p:cNvSpPr/>
          <p:nvPr/>
        </p:nvSpPr>
        <p:spPr>
          <a:xfrm>
            <a:off x="1737050" y="55604"/>
            <a:ext cx="8816901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1.7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计算硅单晶的（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）面对应的相邻原子层面间距（硅的晶格常数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=5.43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埃）。 注意硅材料的晶体结构！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C4E87-A8CF-449A-A10F-5D0BB40A71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77" y="1936514"/>
            <a:ext cx="2732229" cy="676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67FD6B-F3CE-4730-B2FF-2D8494BBD1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81" y="3565564"/>
            <a:ext cx="2732229" cy="676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63D30D-026B-41FB-93B2-BAA45E4DF8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80" y="4560909"/>
            <a:ext cx="2732229" cy="676656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E6527618-F6AE-4FFA-86B1-7BED9969D87C}"/>
              </a:ext>
            </a:extLst>
          </p:cNvPr>
          <p:cNvSpPr/>
          <p:nvPr/>
        </p:nvSpPr>
        <p:spPr>
          <a:xfrm>
            <a:off x="2384109" y="3694593"/>
            <a:ext cx="168965" cy="1433641"/>
          </a:xfrm>
          <a:prstGeom prst="leftBrac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489685-C322-4951-B752-DAB896AC4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2129" y="3785768"/>
            <a:ext cx="3270613" cy="28534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AED57D-B95B-439E-B3F4-61B11BD6C4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978" y="1583422"/>
            <a:ext cx="2285493" cy="2059496"/>
          </a:xfrm>
          <a:prstGeom prst="rect">
            <a:avLst/>
          </a:prstGeom>
        </p:spPr>
      </p:pic>
      <p:sp>
        <p:nvSpPr>
          <p:cNvPr id="11" name="TextBox 30">
            <a:extLst>
              <a:ext uri="{FF2B5EF4-FFF2-40B4-BE49-F238E27FC236}">
                <a16:creationId xmlns:a16="http://schemas.microsoft.com/office/drawing/2014/main" id="{FFEDE46E-B5D0-48E6-839C-57A7BEF83F80}"/>
              </a:ext>
            </a:extLst>
          </p:cNvPr>
          <p:cNvSpPr txBox="1"/>
          <p:nvPr/>
        </p:nvSpPr>
        <p:spPr>
          <a:xfrm>
            <a:off x="2193610" y="2889312"/>
            <a:ext cx="3600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(111)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原子层面间距有两个：</a:t>
            </a:r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3B5989EC-B7BB-4C24-810A-7F2D50B7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</p:spTree>
    <p:extLst>
      <p:ext uri="{BB962C8B-B14F-4D97-AF65-F5344CB8AC3E}">
        <p14:creationId xmlns:p14="http://schemas.microsoft.com/office/powerpoint/2010/main" val="35269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  <p:sp>
        <p:nvSpPr>
          <p:cNvPr id="20" name="Rectangle 1 2">
            <a:extLst>
              <a:ext uri="{FF2B5EF4-FFF2-40B4-BE49-F238E27FC236}">
                <a16:creationId xmlns:a16="http://schemas.microsoft.com/office/drawing/2014/main" id="{6E87AC7D-3DD1-46EF-8585-CB5ABE0D2B50}"/>
              </a:ext>
            </a:extLst>
          </p:cNvPr>
          <p:cNvSpPr/>
          <p:nvPr/>
        </p:nvSpPr>
        <p:spPr>
          <a:xfrm>
            <a:off x="1780051" y="193945"/>
            <a:ext cx="8568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 &amp; 1.8 &amp; 1.9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格式问题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44BFF3-BCF0-4FA8-A417-7833A4C01F92}"/>
              </a:ext>
            </a:extLst>
          </p:cNvPr>
          <p:cNvCxnSpPr>
            <a:cxnSpLocks/>
          </p:cNvCxnSpPr>
          <p:nvPr/>
        </p:nvCxnSpPr>
        <p:spPr>
          <a:xfrm>
            <a:off x="3503713" y="2276872"/>
            <a:ext cx="67900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FE0808E-7080-4DDB-BC13-4D6BEF4D2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320" y="611744"/>
            <a:ext cx="5843588" cy="1342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889FA6-48F7-4D37-B2CC-2C8C8F098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185" y="2524330"/>
            <a:ext cx="5138129" cy="2920892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C5DBDB26-9DCC-4D4F-97D6-DDD65E87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546" y="2701403"/>
            <a:ext cx="6799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FD: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OF: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B059A2-FA48-45C9-9020-9E9B65BF7B2A}"/>
              </a:ext>
            </a:extLst>
          </p:cNvPr>
          <p:cNvSpPr/>
          <p:nvPr/>
        </p:nvSpPr>
        <p:spPr>
          <a:xfrm>
            <a:off x="2630342" y="4910961"/>
            <a:ext cx="1176925" cy="1695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FGIH: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MNLK: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8C6ED5E-9209-46AF-91BD-9D7E11A780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76" y="2925912"/>
            <a:ext cx="656656" cy="149535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D7A9826-ED1E-470C-936C-B782E56CCC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70" y="5039638"/>
            <a:ext cx="749845" cy="14953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84BC32-65E8-4F21-B98B-1BDD2724EBAD}"/>
              </a:ext>
            </a:extLst>
          </p:cNvPr>
          <p:cNvSpPr txBox="1"/>
          <p:nvPr/>
        </p:nvSpPr>
        <p:spPr>
          <a:xfrm>
            <a:off x="1966280" y="245386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方括号：晶向指数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7E800B-9E85-48BD-80E3-6558F1C7C532}"/>
              </a:ext>
            </a:extLst>
          </p:cNvPr>
          <p:cNvSpPr txBox="1"/>
          <p:nvPr/>
        </p:nvSpPr>
        <p:spPr>
          <a:xfrm>
            <a:off x="2063553" y="454531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小括号：晶面密勒指数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FA72A2-A697-4851-8D30-2E3D8C3B14D4}"/>
              </a:ext>
            </a:extLst>
          </p:cNvPr>
          <p:cNvSpPr txBox="1"/>
          <p:nvPr/>
        </p:nvSpPr>
        <p:spPr>
          <a:xfrm>
            <a:off x="5025809" y="544522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此外：无逗号分隔符，以及注意负号的位置，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例如：</a:t>
            </a:r>
            <a:r>
              <a:rPr lang="en-US" altLang="zh-CN" sz="2000" b="1">
                <a:solidFill>
                  <a:srgbClr val="FF0000"/>
                </a:solidFill>
              </a:rPr>
              <a:t>(2,0,1)(2,-1,0)(2 -1 0)</a:t>
            </a:r>
            <a:r>
              <a:rPr lang="zh-CN" altLang="en-US" sz="2000" b="1">
                <a:solidFill>
                  <a:srgbClr val="FF0000"/>
                </a:solidFill>
              </a:rPr>
              <a:t>均错误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C19C32-26E4-493C-B7DD-036EB3DAE8FB}"/>
              </a:ext>
            </a:extLst>
          </p:cNvPr>
          <p:cNvSpPr/>
          <p:nvPr/>
        </p:nvSpPr>
        <p:spPr>
          <a:xfrm>
            <a:off x="1647263" y="19651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4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  <p:sp>
        <p:nvSpPr>
          <p:cNvPr id="20" name="Rectangle 1 2">
            <a:extLst>
              <a:ext uri="{FF2B5EF4-FFF2-40B4-BE49-F238E27FC236}">
                <a16:creationId xmlns:a16="http://schemas.microsoft.com/office/drawing/2014/main" id="{6E87AC7D-3DD1-46EF-8585-CB5ABE0D2B50}"/>
              </a:ext>
            </a:extLst>
          </p:cNvPr>
          <p:cNvSpPr/>
          <p:nvPr/>
        </p:nvSpPr>
        <p:spPr>
          <a:xfrm>
            <a:off x="1780051" y="193945"/>
            <a:ext cx="8568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 &amp; 1.8 &amp; 1.9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格式问题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7B2C0-D390-4F94-9475-12C2B89FC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905"/>
          <a:stretch/>
        </p:blipFill>
        <p:spPr>
          <a:xfrm>
            <a:off x="1725613" y="679949"/>
            <a:ext cx="8258175" cy="4135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2FA350D-C4DE-44B9-9EF1-C9927FEC20E6}"/>
              </a:ext>
            </a:extLst>
          </p:cNvPr>
          <p:cNvSpPr/>
          <p:nvPr/>
        </p:nvSpPr>
        <p:spPr>
          <a:xfrm>
            <a:off x="5854699" y="1455018"/>
            <a:ext cx="3433966" cy="214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简单立方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{100}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体心立方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{110}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面心立方：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111}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{100}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79AB36-CCDB-4D33-B8B0-AF2899FB3832}"/>
              </a:ext>
            </a:extLst>
          </p:cNvPr>
          <p:cNvSpPr txBox="1"/>
          <p:nvPr/>
        </p:nvSpPr>
        <p:spPr>
          <a:xfrm>
            <a:off x="2135560" y="155603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大括号：等效晶面的密勒指数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3014313-89E5-4C7A-A526-BF0FCA8588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90676" y="3777878"/>
              <a:ext cx="6528048" cy="1617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012">
                      <a:extLst>
                        <a:ext uri="{9D8B030D-6E8A-4147-A177-3AD203B41FA5}">
                          <a16:colId xmlns:a16="http://schemas.microsoft.com/office/drawing/2014/main" val="1667907790"/>
                        </a:ext>
                      </a:extLst>
                    </a:gridCol>
                    <a:gridCol w="1632012">
                      <a:extLst>
                        <a:ext uri="{9D8B030D-6E8A-4147-A177-3AD203B41FA5}">
                          <a16:colId xmlns:a16="http://schemas.microsoft.com/office/drawing/2014/main" val="3026015080"/>
                        </a:ext>
                      </a:extLst>
                    </a:gridCol>
                    <a:gridCol w="1632012">
                      <a:extLst>
                        <a:ext uri="{9D8B030D-6E8A-4147-A177-3AD203B41FA5}">
                          <a16:colId xmlns:a16="http://schemas.microsoft.com/office/drawing/2014/main" val="3348014510"/>
                        </a:ext>
                      </a:extLst>
                    </a:gridCol>
                    <a:gridCol w="1632012">
                      <a:extLst>
                        <a:ext uri="{9D8B030D-6E8A-4147-A177-3AD203B41FA5}">
                          <a16:colId xmlns:a16="http://schemas.microsoft.com/office/drawing/2014/main" val="3534949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等效晶面间距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{100}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{110}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{111}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51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简单立方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zh-CN" altLang="en-US" sz="20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oMath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616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体心立方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FF0000"/>
                              </a:solidFill>
                            </a:rPr>
                            <a:t>a/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endParaRPr lang="zh-CN" altLang="en-US" sz="20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oMath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249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面心立方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FF0000"/>
                              </a:solidFill>
                            </a:rPr>
                            <a:t>a/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oMath>
                          </a14:m>
                          <a:endParaRPr lang="zh-CN" altLang="en-US" sz="20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130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3014313-89E5-4C7A-A526-BF0FCA8588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90676" y="3777878"/>
              <a:ext cx="6528048" cy="1617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012">
                      <a:extLst>
                        <a:ext uri="{9D8B030D-6E8A-4147-A177-3AD203B41FA5}">
                          <a16:colId xmlns:a16="http://schemas.microsoft.com/office/drawing/2014/main" val="1667907790"/>
                        </a:ext>
                      </a:extLst>
                    </a:gridCol>
                    <a:gridCol w="1632012">
                      <a:extLst>
                        <a:ext uri="{9D8B030D-6E8A-4147-A177-3AD203B41FA5}">
                          <a16:colId xmlns:a16="http://schemas.microsoft.com/office/drawing/2014/main" val="3026015080"/>
                        </a:ext>
                      </a:extLst>
                    </a:gridCol>
                    <a:gridCol w="1632012">
                      <a:extLst>
                        <a:ext uri="{9D8B030D-6E8A-4147-A177-3AD203B41FA5}">
                          <a16:colId xmlns:a16="http://schemas.microsoft.com/office/drawing/2014/main" val="3348014510"/>
                        </a:ext>
                      </a:extLst>
                    </a:gridCol>
                    <a:gridCol w="1632012">
                      <a:extLst>
                        <a:ext uri="{9D8B030D-6E8A-4147-A177-3AD203B41FA5}">
                          <a16:colId xmlns:a16="http://schemas.microsoft.com/office/drawing/2014/main" val="3534949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等效晶面间距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{100}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{110}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{111}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5177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简单立方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zh-CN" altLang="en-US" sz="20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373" t="-100000" r="-101866" b="-23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373" t="-100000" r="-1866" b="-23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616615"/>
                      </a:ext>
                    </a:extLst>
                  </a:tr>
                  <a:tr h="425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体心立方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373" t="-188571" r="-101866" b="-1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373" t="-188571" r="-1866" b="-12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6249103"/>
                      </a:ext>
                    </a:extLst>
                  </a:tr>
                  <a:tr h="424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面心立方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a/2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373" t="-288571" r="-101866" b="-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373" t="-288571" r="-1866" b="-2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130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464FA25-7451-47F7-B2EE-79A659A91DA3}"/>
              </a:ext>
            </a:extLst>
          </p:cNvPr>
          <p:cNvSpPr txBox="1"/>
          <p:nvPr/>
        </p:nvSpPr>
        <p:spPr>
          <a:xfrm>
            <a:off x="7320137" y="54967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其中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为晶格常数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4D0A5E-E502-43FF-BE4C-D914FAF9DC78}"/>
              </a:ext>
            </a:extLst>
          </p:cNvPr>
          <p:cNvSpPr txBox="1"/>
          <p:nvPr/>
        </p:nvSpPr>
        <p:spPr>
          <a:xfrm>
            <a:off x="2148816" y="332591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面内原子排列最密：晶面间距最大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94FECC-3232-4CC5-9C56-826B828BBAEF}"/>
              </a:ext>
            </a:extLst>
          </p:cNvPr>
          <p:cNvCxnSpPr>
            <a:cxnSpLocks/>
          </p:cNvCxnSpPr>
          <p:nvPr/>
        </p:nvCxnSpPr>
        <p:spPr>
          <a:xfrm>
            <a:off x="3489357" y="1312887"/>
            <a:ext cx="67900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498D6A7-FA4C-45F7-BCFF-6C8D64353332}"/>
              </a:ext>
            </a:extLst>
          </p:cNvPr>
          <p:cNvSpPr/>
          <p:nvPr/>
        </p:nvSpPr>
        <p:spPr>
          <a:xfrm>
            <a:off x="1632907" y="100112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楷体_GB2312" pitchFamily="49" charset="-122"/>
              </a:rPr>
              <a:t>黄翊东</a:t>
            </a:r>
          </a:p>
        </p:txBody>
      </p:sp>
      <p:sp>
        <p:nvSpPr>
          <p:cNvPr id="20" name="Rectangle 1 2">
            <a:extLst>
              <a:ext uri="{FF2B5EF4-FFF2-40B4-BE49-F238E27FC236}">
                <a16:creationId xmlns:a16="http://schemas.microsoft.com/office/drawing/2014/main" id="{6E87AC7D-3DD1-46EF-8585-CB5ABE0D2B50}"/>
              </a:ext>
            </a:extLst>
          </p:cNvPr>
          <p:cNvSpPr/>
          <p:nvPr/>
        </p:nvSpPr>
        <p:spPr>
          <a:xfrm>
            <a:off x="1780051" y="193945"/>
            <a:ext cx="8568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 &amp; 1.8 &amp; 1.9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格式问题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C501B6-817F-4158-9CAB-D9319211F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1" b="62635"/>
          <a:stretch/>
        </p:blipFill>
        <p:spPr>
          <a:xfrm>
            <a:off x="1780051" y="756332"/>
            <a:ext cx="8258175" cy="7920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7402B1-62E6-460E-B9E7-8AFEEA92965B}"/>
              </a:ext>
            </a:extLst>
          </p:cNvPr>
          <p:cNvSpPr txBox="1"/>
          <p:nvPr/>
        </p:nvSpPr>
        <p:spPr>
          <a:xfrm>
            <a:off x="7288755" y="56478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小括号：晶面密勒指数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24B2501-9546-4BD0-9976-F2661E130407}"/>
                  </a:ext>
                </a:extLst>
              </p:cNvPr>
              <p:cNvSpPr/>
              <p:nvPr/>
            </p:nvSpPr>
            <p:spPr>
              <a:xfrm>
                <a:off x="1631505" y="1724399"/>
                <a:ext cx="8333961" cy="4292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先计算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ABC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面的法线方向。图中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点坐标为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(1,1,0)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,B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点坐标为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点坐标为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，因此，向量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𝐵𝐴</m:t>
                        </m:r>
                      </m:e>
                    </m:acc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分别为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𝐵𝐴</m:t>
                          </m:r>
                        </m:e>
                      </m:acc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acc>
                        <m:accPr>
                          <m:chr m:val="⃗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,0,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ABC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的法线方向为：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𝐵𝐴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,−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,−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因此面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ABC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的密勒指数为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31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zh-CN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或者</a:t>
                </a:r>
                <a:r>
                  <a:rPr lang="en-US" altLang="zh-CN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acc>
                      <m:accPr>
                        <m:chr m:val="̅"/>
                        <m:ctrlPr>
                          <a:rPr lang="zh-CN" altLang="zh-CN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altLang="zh-CN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24B2501-9546-4BD0-9976-F2661E130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5" y="1724399"/>
                <a:ext cx="8333961" cy="4292265"/>
              </a:xfrm>
              <a:prstGeom prst="rect">
                <a:avLst/>
              </a:prstGeom>
              <a:blipFill>
                <a:blip r:embed="rId3"/>
                <a:stretch>
                  <a:fillRect l="-658" r="-585" b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49D413F-6304-4C22-8FE0-CE7DB488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844" y="2636912"/>
            <a:ext cx="2514600" cy="2038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A5DD00-E8F1-4D1B-8255-83F2EDC07A7C}"/>
              </a:ext>
            </a:extLst>
          </p:cNvPr>
          <p:cNvSpPr/>
          <p:nvPr/>
        </p:nvSpPr>
        <p:spPr>
          <a:xfrm>
            <a:off x="5959115" y="601185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此外：无逗号分隔符，以及注意负号的位置</a:t>
            </a:r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91B8861-0293-4B22-BA33-9388A39C1147}"/>
              </a:ext>
            </a:extLst>
          </p:cNvPr>
          <p:cNvCxnSpPr>
            <a:cxnSpLocks/>
          </p:cNvCxnSpPr>
          <p:nvPr/>
        </p:nvCxnSpPr>
        <p:spPr>
          <a:xfrm>
            <a:off x="3410239" y="1716452"/>
            <a:ext cx="67900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3BD6763-3FE7-419A-AA93-E1F6BCAD4374}"/>
              </a:ext>
            </a:extLst>
          </p:cNvPr>
          <p:cNvSpPr/>
          <p:nvPr/>
        </p:nvSpPr>
        <p:spPr>
          <a:xfrm>
            <a:off x="1553789" y="14046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65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54A860-A1DA-476E-BA66-22DFD5AA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清华大学电子工程系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黄翊东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C275E0-EF20-4A38-84B7-0742BFAEFADF}"/>
                  </a:ext>
                </a:extLst>
              </p:cNvPr>
              <p:cNvSpPr/>
              <p:nvPr/>
            </p:nvSpPr>
            <p:spPr>
              <a:xfrm>
                <a:off x="1919537" y="260648"/>
                <a:ext cx="2820003" cy="646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1.6 </a:t>
                </a:r>
                <a:r>
                  <a:rPr lang="zh-CN" altLang="en-US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晶面</a:t>
                </a:r>
                <a:endPara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en-US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画出晶面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ac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0)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31)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C275E0-EF20-4A38-84B7-0742BFAEF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260648"/>
                <a:ext cx="2820003" cy="646908"/>
              </a:xfrm>
              <a:prstGeom prst="rect">
                <a:avLst/>
              </a:prstGeom>
              <a:blipFill>
                <a:blip r:embed="rId2"/>
                <a:stretch>
                  <a:fillRect l="-1948" t="-7547" r="-43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3F64D9-A30C-48BD-A1B6-CB84DFAD1CAC}"/>
              </a:ext>
            </a:extLst>
          </p:cNvPr>
          <p:cNvGrpSpPr/>
          <p:nvPr/>
        </p:nvGrpSpPr>
        <p:grpSpPr>
          <a:xfrm>
            <a:off x="2927648" y="2276872"/>
            <a:ext cx="1944216" cy="1810468"/>
            <a:chOff x="1403648" y="2276872"/>
            <a:chExt cx="1944216" cy="181046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79C020B-D7EE-43C2-89EE-FE98A0C74EF1}"/>
                </a:ext>
              </a:extLst>
            </p:cNvPr>
            <p:cNvCxnSpPr/>
            <p:nvPr/>
          </p:nvCxnSpPr>
          <p:spPr>
            <a:xfrm>
              <a:off x="1403648" y="2780928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8479ED-DD89-46E4-B34F-5387EBBE1668}"/>
                </a:ext>
              </a:extLst>
            </p:cNvPr>
            <p:cNvCxnSpPr/>
            <p:nvPr/>
          </p:nvCxnSpPr>
          <p:spPr>
            <a:xfrm>
              <a:off x="1403648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0883C18-6B17-4D9F-935F-593AE205FE95}"/>
                </a:ext>
              </a:extLst>
            </p:cNvPr>
            <p:cNvCxnSpPr/>
            <p:nvPr/>
          </p:nvCxnSpPr>
          <p:spPr>
            <a:xfrm>
              <a:off x="1403648" y="2780928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98DA8B4-CCE1-4281-AE2D-F6F8253B6CDB}"/>
                </a:ext>
              </a:extLst>
            </p:cNvPr>
            <p:cNvCxnSpPr/>
            <p:nvPr/>
          </p:nvCxnSpPr>
          <p:spPr>
            <a:xfrm>
              <a:off x="2771800" y="2780928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A5380CF-50DD-48A6-B628-E9ACEC2470EB}"/>
                </a:ext>
              </a:extLst>
            </p:cNvPr>
            <p:cNvCxnSpPr/>
            <p:nvPr/>
          </p:nvCxnSpPr>
          <p:spPr>
            <a:xfrm>
              <a:off x="1979712" y="22768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36D0B53-CA2F-4D80-AF6D-AE41788DDFB3}"/>
                </a:ext>
              </a:extLst>
            </p:cNvPr>
            <p:cNvCxnSpPr/>
            <p:nvPr/>
          </p:nvCxnSpPr>
          <p:spPr>
            <a:xfrm>
              <a:off x="1979712" y="3573016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251335-9898-4A85-9D92-DFE2DFA70A3B}"/>
                </a:ext>
              </a:extLst>
            </p:cNvPr>
            <p:cNvCxnSpPr/>
            <p:nvPr/>
          </p:nvCxnSpPr>
          <p:spPr>
            <a:xfrm>
              <a:off x="1979712" y="2276872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0DDEDAC-266E-4664-85CB-8A1E785A3A00}"/>
                </a:ext>
              </a:extLst>
            </p:cNvPr>
            <p:cNvCxnSpPr/>
            <p:nvPr/>
          </p:nvCxnSpPr>
          <p:spPr>
            <a:xfrm>
              <a:off x="3347864" y="2276872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75FA82-F7C2-4281-A053-F9C06C60CFF1}"/>
                </a:ext>
              </a:extLst>
            </p:cNvPr>
            <p:cNvCxnSpPr/>
            <p:nvPr/>
          </p:nvCxnSpPr>
          <p:spPr>
            <a:xfrm flipV="1">
              <a:off x="1403648" y="2276872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1F231C3-B080-45A7-9F76-6AD4F9A634DB}"/>
                </a:ext>
              </a:extLst>
            </p:cNvPr>
            <p:cNvCxnSpPr/>
            <p:nvPr/>
          </p:nvCxnSpPr>
          <p:spPr>
            <a:xfrm flipV="1">
              <a:off x="2771799" y="2284741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B3ECF1D-F71F-4284-BD4D-93487A9391A8}"/>
                </a:ext>
              </a:extLst>
            </p:cNvPr>
            <p:cNvCxnSpPr/>
            <p:nvPr/>
          </p:nvCxnSpPr>
          <p:spPr>
            <a:xfrm flipV="1">
              <a:off x="1403648" y="3575415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57FA104-BFF4-43C2-8757-5575BE2B789E}"/>
                </a:ext>
              </a:extLst>
            </p:cNvPr>
            <p:cNvCxnSpPr/>
            <p:nvPr/>
          </p:nvCxnSpPr>
          <p:spPr>
            <a:xfrm flipV="1">
              <a:off x="2771799" y="3583284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D43BC33-1AE5-4F93-97AC-75EB367D99FA}"/>
              </a:ext>
            </a:extLst>
          </p:cNvPr>
          <p:cNvCxnSpPr>
            <a:cxnSpLocks/>
          </p:cNvCxnSpPr>
          <p:nvPr/>
        </p:nvCxnSpPr>
        <p:spPr>
          <a:xfrm flipV="1">
            <a:off x="3503713" y="4081870"/>
            <a:ext cx="792087" cy="64327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3F4F255-4495-4761-9BD7-D80476EBDCC3}"/>
              </a:ext>
            </a:extLst>
          </p:cNvPr>
          <p:cNvGrpSpPr/>
          <p:nvPr/>
        </p:nvGrpSpPr>
        <p:grpSpPr>
          <a:xfrm>
            <a:off x="6995477" y="2154839"/>
            <a:ext cx="1944216" cy="1810468"/>
            <a:chOff x="1403648" y="2276872"/>
            <a:chExt cx="1944216" cy="1810468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F15BA85-F598-417B-B334-1855E4BE5D65}"/>
                </a:ext>
              </a:extLst>
            </p:cNvPr>
            <p:cNvCxnSpPr/>
            <p:nvPr/>
          </p:nvCxnSpPr>
          <p:spPr>
            <a:xfrm>
              <a:off x="1403648" y="2780928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2F52E7C-270E-422A-BE9C-7996BC1E4628}"/>
                </a:ext>
              </a:extLst>
            </p:cNvPr>
            <p:cNvCxnSpPr/>
            <p:nvPr/>
          </p:nvCxnSpPr>
          <p:spPr>
            <a:xfrm>
              <a:off x="1403648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ECED688-D5CA-46A1-B7E7-54C317ED4677}"/>
                </a:ext>
              </a:extLst>
            </p:cNvPr>
            <p:cNvCxnSpPr/>
            <p:nvPr/>
          </p:nvCxnSpPr>
          <p:spPr>
            <a:xfrm>
              <a:off x="1403648" y="2780928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73CE526-94D7-446C-8B26-688E315BC446}"/>
                </a:ext>
              </a:extLst>
            </p:cNvPr>
            <p:cNvCxnSpPr/>
            <p:nvPr/>
          </p:nvCxnSpPr>
          <p:spPr>
            <a:xfrm>
              <a:off x="2771800" y="2780928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145E3C6-01CD-460F-A574-A016B36C8040}"/>
                </a:ext>
              </a:extLst>
            </p:cNvPr>
            <p:cNvCxnSpPr/>
            <p:nvPr/>
          </p:nvCxnSpPr>
          <p:spPr>
            <a:xfrm>
              <a:off x="1979712" y="22768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E809AD9-39C4-4C3A-A63F-67E06F82B679}"/>
                </a:ext>
              </a:extLst>
            </p:cNvPr>
            <p:cNvCxnSpPr/>
            <p:nvPr/>
          </p:nvCxnSpPr>
          <p:spPr>
            <a:xfrm>
              <a:off x="1979712" y="3573016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33C3272-44E7-4561-9E2A-BEE874C64407}"/>
                </a:ext>
              </a:extLst>
            </p:cNvPr>
            <p:cNvCxnSpPr/>
            <p:nvPr/>
          </p:nvCxnSpPr>
          <p:spPr>
            <a:xfrm>
              <a:off x="1979712" y="2276872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A5982E4-7E11-43EB-8161-68A520E2B7BA}"/>
                </a:ext>
              </a:extLst>
            </p:cNvPr>
            <p:cNvCxnSpPr/>
            <p:nvPr/>
          </p:nvCxnSpPr>
          <p:spPr>
            <a:xfrm>
              <a:off x="3347864" y="2276872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6989144-5B7E-4F76-A80A-A9EC9AEA385F}"/>
                </a:ext>
              </a:extLst>
            </p:cNvPr>
            <p:cNvCxnSpPr/>
            <p:nvPr/>
          </p:nvCxnSpPr>
          <p:spPr>
            <a:xfrm flipV="1">
              <a:off x="1403648" y="2276872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E6D9D12-A8BB-4C36-84AD-68E8ABA98689}"/>
                </a:ext>
              </a:extLst>
            </p:cNvPr>
            <p:cNvCxnSpPr/>
            <p:nvPr/>
          </p:nvCxnSpPr>
          <p:spPr>
            <a:xfrm flipV="1">
              <a:off x="2771799" y="2284741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B60DAFD-5CD8-41B6-8101-CF7BB17B4E73}"/>
                </a:ext>
              </a:extLst>
            </p:cNvPr>
            <p:cNvCxnSpPr/>
            <p:nvPr/>
          </p:nvCxnSpPr>
          <p:spPr>
            <a:xfrm flipV="1">
              <a:off x="1403648" y="3575415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5E84C87-27FD-4026-8011-BABE78B739B2}"/>
                </a:ext>
              </a:extLst>
            </p:cNvPr>
            <p:cNvCxnSpPr/>
            <p:nvPr/>
          </p:nvCxnSpPr>
          <p:spPr>
            <a:xfrm flipV="1">
              <a:off x="2771799" y="3583284"/>
              <a:ext cx="57606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F1BE72-5DEA-4A0E-AEC0-5A79727F3B1E}"/>
              </a:ext>
            </a:extLst>
          </p:cNvPr>
          <p:cNvCxnSpPr>
            <a:cxnSpLocks/>
          </p:cNvCxnSpPr>
          <p:nvPr/>
        </p:nvCxnSpPr>
        <p:spPr>
          <a:xfrm>
            <a:off x="4871864" y="1142369"/>
            <a:ext cx="1" cy="113997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DED2BCF-493A-4C13-B250-FFEB6F202042}"/>
              </a:ext>
            </a:extLst>
          </p:cNvPr>
          <p:cNvCxnSpPr>
            <a:cxnSpLocks/>
          </p:cNvCxnSpPr>
          <p:nvPr/>
        </p:nvCxnSpPr>
        <p:spPr>
          <a:xfrm flipH="1">
            <a:off x="3653679" y="3562748"/>
            <a:ext cx="2052226" cy="51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A318AE2-280F-419C-B535-6082E7EB7E89}"/>
              </a:ext>
            </a:extLst>
          </p:cNvPr>
          <p:cNvSpPr txBox="1"/>
          <p:nvPr/>
        </p:nvSpPr>
        <p:spPr>
          <a:xfrm>
            <a:off x="3329537" y="46531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BCE696-0B3B-4EB4-9B07-9F251B779DA4}"/>
              </a:ext>
            </a:extLst>
          </p:cNvPr>
          <p:cNvSpPr txBox="1"/>
          <p:nvPr/>
        </p:nvSpPr>
        <p:spPr>
          <a:xfrm>
            <a:off x="5471881" y="3501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B3CA42-37B7-4E5F-932F-709708512223}"/>
              </a:ext>
            </a:extLst>
          </p:cNvPr>
          <p:cNvSpPr txBox="1"/>
          <p:nvPr/>
        </p:nvSpPr>
        <p:spPr>
          <a:xfrm>
            <a:off x="4871862" y="10163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5840FAC-114E-4EF5-8C04-89C1535C141D}"/>
                  </a:ext>
                </a:extLst>
              </p:cNvPr>
              <p:cNvSpPr/>
              <p:nvPr/>
            </p:nvSpPr>
            <p:spPr>
              <a:xfrm>
                <a:off x="3774855" y="4913875"/>
                <a:ext cx="825867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(1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5840FAC-114E-4EF5-8C04-89C1535C1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55" y="4913875"/>
                <a:ext cx="825867" cy="369909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D019325-9225-47C3-A080-9930B44192B8}"/>
                  </a:ext>
                </a:extLst>
              </p:cNvPr>
              <p:cNvSpPr/>
              <p:nvPr/>
            </p:nvSpPr>
            <p:spPr>
              <a:xfrm>
                <a:off x="7103489" y="4535881"/>
                <a:ext cx="825867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D019325-9225-47C3-A080-9930B4419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9" y="4535881"/>
                <a:ext cx="825867" cy="369909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2A960D4-1F8E-4FE0-BDCE-2FF131952C5B}"/>
              </a:ext>
            </a:extLst>
          </p:cNvPr>
          <p:cNvCxnSpPr>
            <a:cxnSpLocks/>
          </p:cNvCxnSpPr>
          <p:nvPr/>
        </p:nvCxnSpPr>
        <p:spPr>
          <a:xfrm flipV="1">
            <a:off x="6216928" y="3947171"/>
            <a:ext cx="792087" cy="64327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B372999-B2EF-4B66-B90D-C4B117F22B5A}"/>
              </a:ext>
            </a:extLst>
          </p:cNvPr>
          <p:cNvSpPr txBox="1"/>
          <p:nvPr/>
        </p:nvSpPr>
        <p:spPr>
          <a:xfrm>
            <a:off x="6042752" y="45184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D61C7C8-FF04-4D57-A27E-C6CE37D71A6E}"/>
              </a:ext>
            </a:extLst>
          </p:cNvPr>
          <p:cNvCxnSpPr>
            <a:cxnSpLocks/>
          </p:cNvCxnSpPr>
          <p:nvPr/>
        </p:nvCxnSpPr>
        <p:spPr>
          <a:xfrm flipH="1">
            <a:off x="7103488" y="3949902"/>
            <a:ext cx="2052226" cy="51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5F3A3E-D3C2-4C2A-A25E-F50D68AEC030}"/>
              </a:ext>
            </a:extLst>
          </p:cNvPr>
          <p:cNvSpPr txBox="1"/>
          <p:nvPr/>
        </p:nvSpPr>
        <p:spPr>
          <a:xfrm>
            <a:off x="8963644" y="3883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7B068B2-B860-400B-A093-252FD707B8F6}"/>
              </a:ext>
            </a:extLst>
          </p:cNvPr>
          <p:cNvCxnSpPr>
            <a:cxnSpLocks/>
          </p:cNvCxnSpPr>
          <p:nvPr/>
        </p:nvCxnSpPr>
        <p:spPr>
          <a:xfrm>
            <a:off x="6995475" y="1527708"/>
            <a:ext cx="1" cy="113997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4BF8DD-959A-4387-8BEA-45631256E1A6}"/>
              </a:ext>
            </a:extLst>
          </p:cNvPr>
          <p:cNvSpPr txBox="1"/>
          <p:nvPr/>
        </p:nvSpPr>
        <p:spPr>
          <a:xfrm>
            <a:off x="6995473" y="140168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F7AB64F-43B4-405E-BF1A-69E2B65B205B}"/>
              </a:ext>
            </a:extLst>
          </p:cNvPr>
          <p:cNvSpPr txBox="1"/>
          <p:nvPr/>
        </p:nvSpPr>
        <p:spPr>
          <a:xfrm>
            <a:off x="2501983" y="5423619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（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zh-CN" altLang="en-US" sz="2000" b="1">
                <a:solidFill>
                  <a:srgbClr val="FF0000"/>
                </a:solidFill>
              </a:rPr>
              <a:t>）画成等效晶面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（</a:t>
            </a: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zh-CN" altLang="en-US" sz="2000" b="1">
                <a:solidFill>
                  <a:srgbClr val="FF0000"/>
                </a:solidFill>
              </a:rPr>
              <a:t>）截距是晶面指数的倒数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572832C1-5462-1BA2-ACBE-F19B84D07F09}"/>
              </a:ext>
            </a:extLst>
          </p:cNvPr>
          <p:cNvSpPr/>
          <p:nvPr/>
        </p:nvSpPr>
        <p:spPr>
          <a:xfrm rot="5400000">
            <a:off x="3337243" y="3096212"/>
            <a:ext cx="1785137" cy="156055"/>
          </a:xfrm>
          <a:prstGeom prst="parallelogram">
            <a:avLst>
              <a:gd name="adj" fmla="val 333036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A6EE335-91ED-3445-DDCF-53B0FC30003B}"/>
                  </a:ext>
                </a:extLst>
              </p:cNvPr>
              <p:cNvSpPr/>
              <p:nvPr/>
            </p:nvSpPr>
            <p:spPr>
              <a:xfrm>
                <a:off x="1519045" y="3648282"/>
                <a:ext cx="132151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A6EE335-91ED-3445-DDCF-53B0FC300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45" y="3648282"/>
                <a:ext cx="1321516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C4A48FE-D7E8-5B4B-BCFB-AF4AC009C665}"/>
                  </a:ext>
                </a:extLst>
              </p:cNvPr>
              <p:cNvSpPr/>
              <p:nvPr/>
            </p:nvSpPr>
            <p:spPr>
              <a:xfrm>
                <a:off x="4190945" y="4046037"/>
                <a:ext cx="922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(1,0,0)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C4A48FE-D7E8-5B4B-BCFB-AF4AC009C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45" y="4046037"/>
                <a:ext cx="92204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6AFD8A6-4E1D-BCB4-9BE5-E1DF194CE9F7}"/>
                  </a:ext>
                </a:extLst>
              </p:cNvPr>
              <p:cNvSpPr/>
              <p:nvPr/>
            </p:nvSpPr>
            <p:spPr>
              <a:xfrm>
                <a:off x="7070589" y="3917980"/>
                <a:ext cx="110991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6AFD8A6-4E1D-BCB4-9BE5-E1DF194CE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589" y="3917980"/>
                <a:ext cx="1109919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49870B6-1CE9-D4A9-0D03-C47C4EDFCB06}"/>
                  </a:ext>
                </a:extLst>
              </p:cNvPr>
              <p:cNvSpPr/>
              <p:nvPr/>
            </p:nvSpPr>
            <p:spPr>
              <a:xfrm>
                <a:off x="7516421" y="3105467"/>
                <a:ext cx="3770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(−1,0,0)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49870B6-1CE9-D4A9-0D03-C47C4EDFC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21" y="3105467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 l="-4839" r="-17741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2F28BC9-B2E5-5DC0-C7B2-23F954329DFC}"/>
                  </a:ext>
                </a:extLst>
              </p:cNvPr>
              <p:cNvSpPr/>
              <p:nvPr/>
            </p:nvSpPr>
            <p:spPr>
              <a:xfrm>
                <a:off x="6175402" y="2465443"/>
                <a:ext cx="3770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(0,0,1)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2F28BC9-B2E5-5DC0-C7B2-23F954329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02" y="2465443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 l="-4839" r="-13064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50B90EB6-60F0-2BAF-28F0-A02048BCD767}"/>
              </a:ext>
            </a:extLst>
          </p:cNvPr>
          <p:cNvSpPr/>
          <p:nvPr/>
        </p:nvSpPr>
        <p:spPr>
          <a:xfrm>
            <a:off x="6995473" y="2658896"/>
            <a:ext cx="660892" cy="1293745"/>
          </a:xfrm>
          <a:custGeom>
            <a:avLst/>
            <a:gdLst>
              <a:gd name="connsiteX0" fmla="*/ 0 w 1296139"/>
              <a:gd name="connsiteY0" fmla="*/ 1296143 h 1296143"/>
              <a:gd name="connsiteX1" fmla="*/ 648070 w 1296139"/>
              <a:gd name="connsiteY1" fmla="*/ 0 h 1296143"/>
              <a:gd name="connsiteX2" fmla="*/ 1296139 w 1296139"/>
              <a:gd name="connsiteY2" fmla="*/ 1296143 h 1296143"/>
              <a:gd name="connsiteX3" fmla="*/ 0 w 1296139"/>
              <a:gd name="connsiteY3" fmla="*/ 1296143 h 1296143"/>
              <a:gd name="connsiteX0" fmla="*/ 0 w 2014596"/>
              <a:gd name="connsiteY0" fmla="*/ 1296143 h 2591543"/>
              <a:gd name="connsiteX1" fmla="*/ 648070 w 2014596"/>
              <a:gd name="connsiteY1" fmla="*/ 0 h 2591543"/>
              <a:gd name="connsiteX2" fmla="*/ 2014596 w 2014596"/>
              <a:gd name="connsiteY2" fmla="*/ 2591543 h 2591543"/>
              <a:gd name="connsiteX3" fmla="*/ 0 w 2014596"/>
              <a:gd name="connsiteY3" fmla="*/ 1296143 h 2591543"/>
              <a:gd name="connsiteX0" fmla="*/ 0 w 2014596"/>
              <a:gd name="connsiteY0" fmla="*/ 0 h 1295400"/>
              <a:gd name="connsiteX1" fmla="*/ 1905370 w 2014596"/>
              <a:gd name="connsiteY1" fmla="*/ 799357 h 1295400"/>
              <a:gd name="connsiteX2" fmla="*/ 2014596 w 2014596"/>
              <a:gd name="connsiteY2" fmla="*/ 1295400 h 1295400"/>
              <a:gd name="connsiteX3" fmla="*/ 0 w 2014596"/>
              <a:gd name="connsiteY3" fmla="*/ 0 h 1295400"/>
              <a:gd name="connsiteX0" fmla="*/ 0 w 648438"/>
              <a:gd name="connsiteY0" fmla="*/ 0 h 1284515"/>
              <a:gd name="connsiteX1" fmla="*/ 539212 w 648438"/>
              <a:gd name="connsiteY1" fmla="*/ 788472 h 1284515"/>
              <a:gd name="connsiteX2" fmla="*/ 648438 w 648438"/>
              <a:gd name="connsiteY2" fmla="*/ 1284515 h 1284515"/>
              <a:gd name="connsiteX3" fmla="*/ 0 w 648438"/>
              <a:gd name="connsiteY3" fmla="*/ 0 h 12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38" h="1284515">
                <a:moveTo>
                  <a:pt x="0" y="0"/>
                </a:moveTo>
                <a:lnTo>
                  <a:pt x="539212" y="788472"/>
                </a:lnTo>
                <a:lnTo>
                  <a:pt x="648438" y="1284515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C80378-D3F0-5799-1FD6-E2B198DD19AF}"/>
              </a:ext>
            </a:extLst>
          </p:cNvPr>
          <p:cNvCxnSpPr>
            <a:cxnSpLocks/>
          </p:cNvCxnSpPr>
          <p:nvPr/>
        </p:nvCxnSpPr>
        <p:spPr>
          <a:xfrm flipV="1">
            <a:off x="2711625" y="3583285"/>
            <a:ext cx="1365049" cy="4363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29087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错题分析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1609911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1752833" y="264657"/>
                <a:ext cx="876631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pt-BR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请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构成一个二维格子的倒格子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，已知：原胞边矢量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=1.25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埃，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=2.5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埃，夹角 </a:t>
                </a:r>
                <a14:m>
                  <m:oMath xmlns:m="http://schemas.openxmlformats.org/officeDocument/2006/math">
                    <m:r>
                      <a:rPr lang="zh-CN" altLang="en-US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  <m:sup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833" y="264657"/>
                <a:ext cx="8766313" cy="830997"/>
              </a:xfrm>
              <a:prstGeom prst="rect">
                <a:avLst/>
              </a:prstGeom>
              <a:blipFill>
                <a:blip r:embed="rId3"/>
                <a:stretch>
                  <a:fillRect l="-1113" t="-7299" b="-138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AA02621-182C-4914-91F5-1FA1D8193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359" y="3378234"/>
          <a:ext cx="3128963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1066680" progId="Equation.DSMT4">
                  <p:embed/>
                </p:oleObj>
              </mc:Choice>
              <mc:Fallback>
                <p:oleObj name="Equation" r:id="rId4" imgW="1422360" imgH="1066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AA02621-182C-4914-91F5-1FA1D8193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359" y="3378234"/>
                        <a:ext cx="3128963" cy="234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F7C0A084-5DC8-452B-B216-CE90EFF0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10" y="39501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1FDD90-5335-4F20-B296-A4DEC750C282}"/>
              </a:ext>
            </a:extLst>
          </p:cNvPr>
          <p:cNvSpPr/>
          <p:nvPr/>
        </p:nvSpPr>
        <p:spPr>
          <a:xfrm>
            <a:off x="2026553" y="1928950"/>
            <a:ext cx="83173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倒格矢求解错误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通过根据倒格矢与正格矢的关系得到倒格矢模长为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EF4644FA-B566-48E7-9CD0-15FB5A5CF39C}"/>
              </a:ext>
            </a:extLst>
          </p:cNvPr>
          <p:cNvSpPr/>
          <p:nvPr/>
        </p:nvSpPr>
        <p:spPr>
          <a:xfrm>
            <a:off x="3455670" y="5632272"/>
            <a:ext cx="748262" cy="8258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FCE7162-C417-4987-ACD4-DC41826B1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5653" y="3504440"/>
          <a:ext cx="2362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1960" imgH="2095200" progId="Equation.DSMT4">
                  <p:embed/>
                </p:oleObj>
              </mc:Choice>
              <mc:Fallback>
                <p:oleObj name="Equation" r:id="rId6" imgW="2361960" imgH="2095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FCE7162-C417-4987-ACD4-DC41826B1B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5653" y="3504440"/>
                        <a:ext cx="23622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481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9.25"/>
  <p:tag name="ORIGINALWIDTH" val="1297.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left\{&#10;\begin{array}{lll}&#10;\V\alpha_1 = -a\V{i} + \frac{a}{2}(\V{j} +\V{k})      \\&#10;\V\alpha_2 = \frac{a}{2} ({\V{i}+\V{j}} ) \\&#10;\V\alpha_3 = \frac{a}{2} ({\V{i}+ \V{k}}  )  \\      &#10;\end{array} \right. &#10;\end{align*}&#10;&#10;\end{document}"/>
  <p:tag name="IGUANATEXSIZE" val="24"/>
  <p:tag name="IGUANATEXCURSOR" val="464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5"/>
  <p:tag name="ORIGINALWIDTH" val="393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c}' = 3\V{k}&#10;\end{align*}&#10;&#10;\end{document}"/>
  <p:tag name="IGUANATEXSIZE" val="24"/>
  <p:tag name="IGUANATEXCURSOR" val="4575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39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a}, \V{b}, \V{c}'&#10;\end{align*}&#10;&#10;\end{document}"/>
  <p:tag name="IGUANATEXSIZE" val="24"/>
  <p:tag name="IGUANATEXCURSOR" val="4579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573.7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3\times 10^{-9}m&#10;\end{align*}&#10;&#10;\end{document}"/>
  <p:tag name="IGUANATEXSIZE" val="24"/>
  <p:tag name="IGUANATEXCURSOR" val="456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"/>
  <p:tag name="ORIGINALWIDTH" val="58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c}&#10;\end{align*}&#10;&#10;\end{document}"/>
  <p:tag name="IGUANATEXSIZE" val="24"/>
  <p:tag name="IGUANATEXCURSOR" val="4565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2076.75"/>
  <p:tag name="OUTPUTDPI" val="1200"/>
  <p:tag name="LATEXADDIN" val="\documentclass{article}&#10;\usepackage{amsmath}&#10;\usepackage{bm}&#10;\pagestyle{empty}&#10;\begin{document}&#10;&#10;&#10;$\bm{c}'\cdot (\bm{a}\times\bm{b}) = 3\bm{k}\cdot(3\bm{i}\times 3\bm{j})  = 27 (nm^3)$&#10;&#10;&#10;\end{document}"/>
  <p:tag name="IGUANATEXSIZE" val="24"/>
  <p:tag name="IGUANATEXCURSOR" val="183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5"/>
  <p:tag name="ORIGINALWIDTH" val="2873.2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c}\cdot(\V{a}\times \V{b}) = \frac{1}{2}(3\V{i} + 3\V{j} + 3\V{k})\cdot(3\V{i}+3\V{j}) = 13.5(nm^3)&#10;\end{align*}&#10;&#10;\end{document}"/>
  <p:tag name="IGUANATEXSIZE" val="24"/>
  <p:tag name="IGUANATEXCURSOR" val="520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5"/>
  <p:tag name="ORIGINALWIDTH" val="448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\alpha_3 ' = a\V{k}&#10;\end{align*}&#10;&#10;\end{document}"/>
  <p:tag name="IGUANATEXSIZE" val="24"/>
  <p:tag name="IGUANATEXCURSOR" val="4581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5"/>
  <p:tag name="ORIGINALWIDTH" val="546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\alpha_1, \V\alpha_2, \V\alpha_3 '&#10;\end{align*}&#10;&#10;\end{document}"/>
  <p:tag name="IGUANATEXSIZE" val="24"/>
  <p:tag name="IGUANATEXCURSOR" val="4596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34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\alpha_3&#10;\end{align*}&#10;&#10;\end{document}"/>
  <p:tag name="IGUANATEXSIZE" val="24"/>
  <p:tag name="IGUANATEXCURSOR" val="4570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5"/>
  <p:tag name="ORIGINALWIDTH" val="2735.2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\alpha_3 = \frac{3}{2}\V\alpha_1 + \frac{1}{2}\V\alpha_2 + \frac{1}{2} a\V{k} = \frac{1}{2}(\V\alpha_1 + \V\alpha_2 + \V\alpha_3 ')+\V\alpha_1 &#10;\end{align*}&#10;&#10;\end{document}"/>
  <p:tag name="IGUANATEXSIZE" val="24"/>
  <p:tag name="IGUANATEXCURSOR" val="56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4.5"/>
  <p:tag name="ORIGINALWIDTH" val="1414.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left|\begin{array}{cccc} -1 &amp; 1/2 &amp; 1/2 \\ 1/2 &amp; 1/2 &amp; 0\\ 1/2 &amp; 0 &amp; 1/2\end{array}\right|=-0.5 &#10;\end{align*}&#10;&#10;\end{document}"/>
  <p:tag name="IGUANATEXSIZE" val="24"/>
  <p:tag name="IGUANATEXCURSOR" val="518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5"/>
  <p:tag name="ORIGINALWIDTH" val="1120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d_{110}=\frac{\sqrt{2}}{4} a= 1.92\overset{\circ}{A}&#10;\end{align*}&#10;&#10;\end{document}"/>
  <p:tag name="IGUANATEXSIZE" val="24"/>
  <p:tag name="IGUANATEXCURSOR" val="4602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5"/>
  <p:tag name="ORIGINALWIDTH" val="1120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d_{111}=\frac{\sqrt{3}}{4} a= 2.35\overset{\circ}{A}&#10;\end{align*}&#10;&#10;\end{document}"/>
  <p:tag name="IGUANATEXSIZE" val="24"/>
  <p:tag name="IGUANATEXCURSOR" val="4612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5"/>
  <p:tag name="ORIGINALWIDTH" val="1120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d_{111}=\frac{\sqrt{3}}{12} a= 0.78\overset{\circ}{A}&#10;\end{align*}&#10;&#10;\end{document}"/>
  <p:tag name="IGUANATEXSIZE" val="24"/>
  <p:tag name="IGUANATEXCURSOR" val="4613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7.5"/>
  <p:tag name="ORIGINALWIDTH" val="227.2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[1  \overline{1} 1]\\&#10;[1  \overline{1} 0]\\&#10;[0  1 1]&#10;\end{align*}&#10;&#10;\end{document}"/>
  <p:tag name="IGUANATEXSIZE" val="24"/>
  <p:tag name="IGUANATEXCURSOR" val="471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7.5"/>
  <p:tag name="ORIGINALWIDTH" val="259.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(1  \overline{1} 1)\\&#10;(2 01)\\&#10;(2\overline{1}  0)&#10;\end{align*}&#10;&#10;\end{document}"/>
  <p:tag name="IGUANATEXSIZE" val="24"/>
  <p:tag name="IGUANATEXCURSOR" val="452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9.25"/>
  <p:tag name="ORIGINALWIDTH" val="933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left\{&#10;\begin{array}{lll}&#10;\V\alpha_1 = \frac{a}{2}(\V{j} +\V{k})      \\&#10;\V\alpha_2 = \frac{a}{2} ({\V{i}-\V{j}} ) \\&#10;\V\alpha_3 = \frac{a}{2} ({\V{i}-\V{k}}  )  \\      &#10;\end{array} \right. &#10;\end{align*}&#10;&#10;\end{document}"/>
  <p:tag name="IGUANATEXSIZE" val="24"/>
  <p:tag name="IGUANATEXCURSOR" val="469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4.5"/>
  <p:tag name="ORIGINALWIDTH" val="1574.25"/>
  <p:tag name="OUTPUTDPI" val="1200"/>
  <p:tag name="LATEXADDIN" val="\documentclass{article}&#10;\usepackage{amsmath}&#10;&#10;\usepackage{bm}&#10;&#10;&#10;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left|\begin{array}{cccc} 0 &amp; 1/2 &amp; 1/2 \\ 1/2 &amp;-1/2 &amp; 0\\ 1/2 &amp; 0 &amp; -1/2\end{array}\right|=0.25 &#10;\end{align*}&#10;&#10;\end{document}"/>
  <p:tag name="IGUANATEXSIZE" val="24"/>
  <p:tag name="IGUANATEXCURSOR" val="51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46.7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b} = 3\V{j}, \V{c} = 1.5(\V{i}+\V{j}+\V{k}), \V{i}, \V{j}, \V{k}&#10;\end{align*}&#10;&#10;\end{document}"/>
  <p:tag name="IGUANATEXSIZE" val="24"/>
  <p:tag name="IGUANATEXCURSOR" val="4627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378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a} = 3\V{i}, &#10;\end{align*}&#10;&#10;\end{document}"/>
  <p:tag name="IGUANATEXSIZE" val="24"/>
  <p:tag name="IGUANATEXCURSOR" val="4576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74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\alpha_1 = a\V{i}, \V\alpha_2 = a\V{j}, \V\alpha_3 = 1.5a\V{i}+0.5a(\V{j}+\V{k}) ,&#10;\end{align*}&#10;&#10;\end{document}"/>
  <p:tag name="IGUANATEXSIZE" val="24"/>
  <p:tag name="IGUANATEXCURSOR" val="4644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792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a} = 3\V{i}, \V{b} = 3\V{j},&#10;\end{align*}&#10;&#10;\end{document}"/>
  <p:tag name="IGUANATEXSIZE" val="24"/>
  <p:tag name="IGUANATEXCURSOR" val="4581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5"/>
  <p:tag name="ORIGINALWIDTH" val="3097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V{c} = 1.5(\V{i} + \V{j}+\V{k}) = 1/2(3\V{i}+3\V{j}+3\V{k}) = 1/2(\V{a}+\V{b}+\V{c}')&#10;\end{align*}&#10;&#10;\end{document}"/>
  <p:tag name="IGUANATEXSIZE" val="24"/>
  <p:tag name="IGUANATEXCURSOR" val="4644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1680</Words>
  <Application>Microsoft Office PowerPoint</Application>
  <PresentationFormat>宽屏</PresentationFormat>
  <Paragraphs>176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黑体</vt:lpstr>
      <vt:lpstr>宋体</vt:lpstr>
      <vt:lpstr>Arial</vt:lpstr>
      <vt:lpstr>Calibri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天昊</dc:creator>
  <cp:lastModifiedBy>vivid Liu</cp:lastModifiedBy>
  <cp:revision>2</cp:revision>
  <dcterms:created xsi:type="dcterms:W3CDTF">2024-06-21T08:45:10Z</dcterms:created>
  <dcterms:modified xsi:type="dcterms:W3CDTF">2025-03-10T08:07:32Z</dcterms:modified>
</cp:coreProperties>
</file>