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63" r:id="rId2"/>
    <p:sldId id="287" r:id="rId3"/>
    <p:sldId id="271" r:id="rId4"/>
    <p:sldId id="272" r:id="rId5"/>
    <p:sldId id="1064" r:id="rId6"/>
    <p:sldId id="1066" r:id="rId7"/>
    <p:sldId id="10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4D880-D396-4F29-B078-2EFFB3A3D03F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9508C-67B5-4F4B-B568-14389532F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5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BDED-0976-F24F-F144-65CD9F129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410F7-7A79-3DCD-1B61-3798146FD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2C6EC-D11A-F0AC-C41B-770CA43B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A77C6E-A5D9-E550-9B02-BAC4972D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6C7AB-F903-67FF-3487-2DAA93BD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6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17E4A-5A38-70EE-B0C5-270E0472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7B1160-2385-4635-0B9D-3BA461A11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25409-EAF0-DCEA-953E-32A843C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A3A6F-3884-EA96-0A5F-268D099A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AE6EC-496F-4703-0C6E-71A4D723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23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C683C-B1DE-D7FB-CF72-1FCD88409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52813E-319E-702B-D9E9-0289D6B1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8F67-9A71-9038-31ED-8BB44B21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107BD-3BC9-097C-869C-2F1E3E8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F04BB6-8D9F-3CF5-BC0A-5E1B4088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24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8F527-E62F-3AE8-1BE2-94241694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ED97B-6B91-5AB4-9EAA-27D82A05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B2BF3-AEBE-D605-82B0-8A7F77E2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0C2FD-3E5B-157E-0969-AA0FB05F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4AEF7-B3FC-E915-7851-194F16F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9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D1856-3789-48A6-55BF-2A777EEF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B78A4-F528-41D7-2AA2-EA65E42C1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34D5BA-1777-E9BC-27BB-18B99BB9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7F30F-5361-E8D0-732F-BA4AB4BE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78164-40C6-DAC6-AF36-4F481D14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6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13D9F-8626-D991-EC05-5E13660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46323-BB57-FEA7-659F-B153C5854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5FE1D0-E346-2382-1811-77EA105E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ABCD34-C9E8-5125-EB72-D4F36EE5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D2B17-818D-D278-7EC0-5E4B498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7562D-A63F-5B81-FEA4-62B73416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0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B0C2-7544-22A2-A665-E91AC3CC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7054F-DC6C-AED0-E7BE-BCF89CF1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5CF615-F236-D082-F963-FF1EA866D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7CDEEA-86B4-382A-5A4C-00B838A89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97E8BF-7DBC-CD6C-0ED1-2880E06FB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E3A890-9D6B-E3A6-D757-9B4225E9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E06212-631A-5D5A-92CB-BFD4BB7A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BD548-F0B8-E378-6BCE-36DCBCBA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23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21D7A-5563-1FA1-0086-F3401A10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ECB010-CA9C-5B1B-946C-6906E3DF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9FDCE7-61D1-89C7-1EBF-B658034C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0A607-E5E6-31CF-56B4-072B219C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40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FDA8AC-22A1-189F-6442-DECC1752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A4F455-5107-9DB5-285E-A8F18ACE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2FE985-B2CB-4B51-B848-E4A1B020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4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A74C0-7AD2-A18D-7743-4DF0CB41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2C2C2-46B3-3E8D-BC59-9A3B08CF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AD17D3-888E-44A6-7FCF-48479071B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1C3B8-C93E-5DD2-6814-A469C751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A328B7-DF6D-3E2B-AE06-B576345D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0F576-45DA-5389-FE4C-7AAD7FBC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24508-AB14-87A9-CCE9-F0F93C8C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7A8257-840F-E702-1894-0F02E843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6954E3-AC91-4C71-E67D-7083AB415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1E875-CA1D-82C9-EC7E-8CBAB759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ECC3F3-033F-1E6D-48B7-922A3F42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377C97-7167-C5A7-124A-DBE62390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39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BC8649-6489-D45C-D426-375827F22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2F0885-8065-D7FB-02E3-CD951052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D2656-4074-F9CF-078D-CD96DB33C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6B84D-3A4B-4216-B3AF-76702EB04669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B57C1-AB45-8CDF-60BD-5BC757985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86363-4EA0-0325-7F44-2478E0DB8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D980-6C22-4493-AF69-7DAA486AC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82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4.png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tags" Target="../tags/tag10.xml"/><Relationship Id="rId16" Type="http://schemas.openxmlformats.org/officeDocument/2006/relationships/image" Target="../media/image16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2.wmf"/><Relationship Id="rId5" Type="http://schemas.openxmlformats.org/officeDocument/2006/relationships/tags" Target="../tags/tag13.xml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4.bin"/><Relationship Id="rId4" Type="http://schemas.openxmlformats.org/officeDocument/2006/relationships/tags" Target="../tags/tag12.xml"/><Relationship Id="rId9" Type="http://schemas.openxmlformats.org/officeDocument/2006/relationships/image" Target="../media/image11.wmf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722781" y="2460299"/>
            <a:ext cx="786643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由公式              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（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为电子的加速电压）</a:t>
            </a:r>
          </a:p>
        </p:txBody>
      </p:sp>
      <p:sp>
        <p:nvSpPr>
          <p:cNvPr id="16" name="矩形 15"/>
          <p:cNvSpPr/>
          <p:nvPr/>
        </p:nvSpPr>
        <p:spPr>
          <a:xfrm>
            <a:off x="1593575" y="1822222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2141260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22782" y="52365"/>
            <a:ext cx="8785275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1.15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一束动能为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1k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的电子通过一多晶金属箔产生衍射，这种金属具有立方晶格结构，原子间距为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埃，求：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计算电子的波长；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计算第一级衍射极大的布拉格角。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748" y="2446734"/>
            <a:ext cx="825532" cy="72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648" y="2395434"/>
            <a:ext cx="1308061" cy="7111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5" y="3425669"/>
            <a:ext cx="6416280" cy="746079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722781" y="4338758"/>
            <a:ext cx="7866432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由布拉格反射条件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对于一级衍射极大，         ，又知               ，所以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58" y="4551712"/>
            <a:ext cx="1726641" cy="22866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12" y="5105556"/>
            <a:ext cx="749955" cy="21897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57" y="4985079"/>
            <a:ext cx="978623" cy="3933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01" y="5706099"/>
            <a:ext cx="3827289" cy="6646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63" y="5915388"/>
            <a:ext cx="1422395" cy="24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252694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571732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722782" y="52365"/>
            <a:ext cx="878527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1.16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 </a:t>
            </a:r>
            <a:r>
              <a:rPr lang="en-US" altLang="zh-CN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的晶格常数为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5.87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埃，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射线使用铜靶的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Ka1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    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埃，求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{111}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晶面的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级衍射角。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216400" y="1949451"/>
          <a:ext cx="3600450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1231560" progId="Equation.DSMT4">
                  <p:embed/>
                </p:oleObj>
              </mc:Choice>
              <mc:Fallback>
                <p:oleObj name="Equation" r:id="rId2" imgW="1396800" imgH="123156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949451"/>
                        <a:ext cx="3600450" cy="3148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47460" y="749353"/>
          <a:ext cx="1073428" cy="394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177480" progId="Equation.DSMT4">
                  <p:embed/>
                </p:oleObj>
              </mc:Choice>
              <mc:Fallback>
                <p:oleObj name="Equation" r:id="rId4" imgW="482400" imgH="17748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460" y="749353"/>
                        <a:ext cx="1073428" cy="394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219741" y="4486755"/>
            <a:ext cx="199672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则衍射角为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899809-E5A6-477A-AE0F-8953C257470E}"/>
              </a:ext>
            </a:extLst>
          </p:cNvPr>
          <p:cNvSpPr txBox="1"/>
          <p:nvPr/>
        </p:nvSpPr>
        <p:spPr>
          <a:xfrm>
            <a:off x="6845661" y="4671421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少部分同学没有区分</a:t>
            </a:r>
            <a:r>
              <a:rPr lang="en-US" altLang="zh-CN" b="1" dirty="0">
                <a:solidFill>
                  <a:srgbClr val="FF0000"/>
                </a:solidFill>
              </a:rPr>
              <a:t>θ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2θ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47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282307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3142115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10785" y="64539"/>
            <a:ext cx="87852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1.17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已知一种由同种原子组成的金属晶体，属于立方晶系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以波长为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埃的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射线对其进行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射线衍射分析，发现当衍射角从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开始逐渐增大时，出现第一个衍射峰时对应的衍射角为  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。求此时对应的发生衍射晶面间距。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采用别的实验手段测得该金属晶体密度为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8g/cm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，原子量为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。请问该金属晶体单位积内有多少个原子？（阿佛加德罗常数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=6.02×10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751627" y="1061961"/>
          <a:ext cx="749645" cy="37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627" y="1061961"/>
                        <a:ext cx="749645" cy="3714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297030" y="673100"/>
          <a:ext cx="584206" cy="299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177480" progId="Equation.DSMT4">
                  <p:embed/>
                </p:oleObj>
              </mc:Choice>
              <mc:Fallback>
                <p:oleObj name="Equation" r:id="rId10" imgW="291960" imgH="17748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030" y="673100"/>
                        <a:ext cx="584206" cy="299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40" y="3651987"/>
            <a:ext cx="1532854" cy="22866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972" y="4137361"/>
            <a:ext cx="1389451" cy="39726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72" y="3632609"/>
            <a:ext cx="1765397" cy="33912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810785" y="3450930"/>
            <a:ext cx="7866432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由衍射定律，         ，得到                       ，其中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03" y="3688803"/>
            <a:ext cx="749955" cy="21897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810785" y="4743018"/>
            <a:ext cx="7866432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单位体积的金属质量为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8×10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g/m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包含物质的量为：</a:t>
            </a: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501" y="5526496"/>
            <a:ext cx="3001758" cy="71507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058259" y="5595237"/>
            <a:ext cx="2365548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，所以原子数为：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321" y="5816247"/>
            <a:ext cx="2092897" cy="7499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41803A0-43AD-48FD-B433-95D24F6CD982}"/>
              </a:ext>
            </a:extLst>
          </p:cNvPr>
          <p:cNvSpPr txBox="1"/>
          <p:nvPr/>
        </p:nvSpPr>
        <p:spPr>
          <a:xfrm>
            <a:off x="1575744" y="6488668"/>
            <a:ext cx="692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部分同学保留了</a:t>
            </a:r>
            <a:r>
              <a:rPr lang="en-US" altLang="zh-CN" b="1" dirty="0">
                <a:solidFill>
                  <a:srgbClr val="FF0000"/>
                </a:solidFill>
              </a:rPr>
              <a:t>cm</a:t>
            </a:r>
            <a:r>
              <a:rPr lang="en-US" altLang="zh-CN" b="1" baseline="30000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单位，此时最后需注明单位，否则结果相差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en-US" altLang="zh-CN" b="1" baseline="30000" dirty="0">
                <a:solidFill>
                  <a:srgbClr val="FF0000"/>
                </a:solidFill>
              </a:rPr>
              <a:t>6</a:t>
            </a:r>
            <a:endParaRPr lang="zh-CN" alt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1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0217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1340827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10785" y="64539"/>
            <a:ext cx="8785274" cy="957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通过比较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中的结果，请确定该金属晶体到底是简单立方、面心立方还是体心立方。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10785" y="1659866"/>
                <a:ext cx="9735000" cy="467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面心立方</a:t>
                </a: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假设为面心立方，则每个惯用晶胞含有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个原子，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得惯用晶胞边长为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deg>
                          <m:e>
                            <m:f>
                              <m:fPr>
                                <m:ctrlPr>
                                  <a:rPr lang="zh-CN" altLang="zh-CN" sz="24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125000</m:t>
                                </m:r>
                                <m:sSub>
                                  <m:sSubPr>
                                    <m:ctrlPr>
                                      <a:rPr lang="zh-CN" altLang="zh-CN" sz="24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N</m:t>
                                    </m:r>
                                  </m:e>
                                  <m:sub>
                                    <m:r>
                                      <a:rPr lang="en-US" altLang="zh-CN" sz="2400" i="1" kern="1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=3.76</m:t>
                    </m:r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Å</m:t>
                    </m:r>
                  </m:oMath>
                </a14:m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又面心立方间距最大的晶面间距为惯用晶胞边长的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所以面间距为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3.76</m:t>
                        </m:r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=2.17Å</m:t>
                    </m:r>
                  </m:oMath>
                </a14:m>
                <a:endParaRPr lang="zh-CN" altLang="zh-CN" sz="2400" kern="1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恰好与条件吻合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，所以为面心立方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85" y="1659866"/>
                <a:ext cx="9735000" cy="4671600"/>
              </a:xfrm>
              <a:prstGeom prst="rect">
                <a:avLst/>
              </a:prstGeo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0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739789-6E0E-6B71-58C0-41214F93B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648"/>
          <a:stretch/>
        </p:blipFill>
        <p:spPr>
          <a:xfrm>
            <a:off x="1368285" y="400050"/>
            <a:ext cx="8867915" cy="60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2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6F94428-8960-260D-ED8D-3FFCC8B6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482"/>
          <a:stretch/>
        </p:blipFill>
        <p:spPr>
          <a:xfrm>
            <a:off x="720217" y="584200"/>
            <a:ext cx="1027836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A3EB9AC-011B-6104-A9D4-933972FB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371"/>
            <a:ext cx="12192000" cy="601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97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0.5"/>
  <p:tag name="ORIGINALWIDTH" val="319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ambda=\frac{h}{p} &#10;\end{align*}&#10;&#10;\end{document}"/>
  <p:tag name="IGUANATEXSIZE" val="24"/>
  <p:tag name="IGUANATEXCURSOR" val="4580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3.75"/>
  <p:tag name="ORIGINALWIDTH" val="537.7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d=2.17\overset{\circ}{A}&#10;\end{align*}&#10;&#10;\end{document}"/>
  <p:tag name="IGUANATEXSIZE" val="24"/>
  <p:tag name="IGUANATEXCURSOR" val="4584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1.25"/>
  <p:tag name="ORIGINALWIDTH" val="683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theta=41^{\circ}34'/2&#10;\end{align*}&#10;&#10;\end{document}"/>
  <p:tag name="IGUANATEXSIZE" val="24"/>
  <p:tag name="IGUANATEXCURSOR" val="4582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290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n=1&#10;\end{align*}&#10;&#10;\end{document}"/>
  <p:tag name="IGUANATEXSIZE" val="24"/>
  <p:tag name="IGUANATEXCURSOR" val="4563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5"/>
  <p:tag name="ORIGINALWIDTH" val="1161.7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8 \times \frac{10^6}{64} =125000mol&#10;\end{align*}&#10;&#10;\end{document}"/>
  <p:tag name="IGUANATEXSIZE" val="24"/>
  <p:tag name="IGUANATEXCURSOR" val="4570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0.25"/>
  <p:tag name="ORIGINALWIDTH" val="810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&amp;125000N_0\\&#10;&amp;=7.525 \times 10^{28}&#10;\end{align*}&#10;&#10;\end{document}"/>
  <p:tag name="IGUANATEXSIZE" val="24"/>
  <p:tag name="IGUANATEXCURSOR" val="4574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5"/>
  <p:tag name="ORIGINALWIDTH" val="506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frac{p^2}{2m} =eV&#10;\end{align*}&#10;&#10;\end{document}"/>
  <p:tag name="IGUANATEXSIZE" val="24"/>
  <p:tag name="IGUANATEXCURSOR" val="4578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8.75"/>
  <p:tag name="ORIGINALWIDTH" val="2483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lambda=\frac{h}{(2meV)^{1/2}} &#10;\approx \frac{12.25}{(V)^{1/2}} &#10;\approx \frac{12.25}{\sqrt{1000}} =0.388\overset{\circ}{A}&#10;\end{align*}&#10;&#10;\end{document}"/>
  <p:tag name="IGUANATEXSIZE" val="24"/>
  <p:tag name="IGUANATEXCURSOR" val="466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668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2dsin\theta=n\lambda&#10;\end{align*}&#10;&#10;\end{document}"/>
  <p:tag name="IGUANATEXSIZE" val="24"/>
  <p:tag name="IGUANATEXCURSOR" val="4573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.75"/>
  <p:tag name="ORIGINALWIDTH" val="290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n=1&#10;\end{align*}&#10;&#10;\end{document}"/>
  <p:tag name="IGUANATEXSIZE" val="24"/>
  <p:tag name="IGUANATEXCURSOR" val="4563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25"/>
  <p:tag name="ORIGINALWIDTH" val="378.7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d=1\overset{\circ}{A}&#10;\end{align*}&#10;&#10;\end{document}"/>
  <p:tag name="IGUANATEXSIZE" val="24"/>
  <p:tag name="IGUANATEXCURSOR" val="4581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.25"/>
  <p:tag name="ORIGINALWIDTH" val="1481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sin\theta=\frac{\lambda}{2d} &#10;=\frac{0.388}{2 \times1} &#10;=0.194&#10;\end{align*}&#10;&#10;\end{document}"/>
  <p:tag name="IGUANATEXSIZE" val="24"/>
  <p:tag name="IGUANATEXCURSOR" val="462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5"/>
  <p:tag name="ORIGINALWIDTH" val="550.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\theta=11.19^{\circ}&#10;\end{align*}&#10;&#10;\end{document}"/>
  <p:tag name="IGUANATEXSIZE" val="24"/>
  <p:tag name="IGUANATEXCURSOR" val="4572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8.5"/>
  <p:tag name="ORIGINALWIDTH" val="593.25"/>
  <p:tag name="OUTPUTDPI" val="1200"/>
  <p:tag name="LATEXADDIN" val="\documentclass{article}&#10;\usepackage{amsmath}&#10;&#10;\usepackage{bm}&#10;&#10;&#10;%% =========== Euler ==========&#10;%\DeclareMathAlphabet{\matheur}{U}{eur}{m}{n}&#10;%\SetMathAlphabet{\matheur}{bold}{U}{eur}{b}{n}&#10;%\DeclareRobustCommand{\msf}[1]{%&#10;%  \ifcat\noexpand#1\relax\msfgreek{#1}\else\matheur{#1}\fi%for math sans serif (Euler)&#10;%}&#10;%% =========================&#10;%&#10;%% ==== Computer Modern Sans Serif ====&#10;\DeclareMathAlphabet{\mathsfbr}{OT1}{cmss}{m}{n}%for math sans serif (cmss)&#10;\SetMathAlphabet{\mathsfbr}{bold}{OT1}{cmss}{bx}{n}%for math sans serif (cmss)&#10;\DeclareRobustCommand{\msf}[1]{%&#10;  \ifcat\noexpand#1\relax\msfgreek{#1}\else\mathsfbr{#1}\fi%for math sans serif (cmss)&#10;}&#10;%% =========================&#10;&#10;% ==== Computer Modern Bright ====&#10;%% Part 1: This is necessary to fix a bug in the .fd file of the font!!!&#10;%\DeclareFontFamily{OT1}{cmbr}{\hyphenchar\font45 }&#10;%\DeclareFontShape{OT1}{cmbr}{m}{n}{%&#10;%  &lt;-9&gt;cmbr8&#10;%  &lt;9-10&gt;cmbr9&#10;%  &lt;10-17&gt;cmbr10&#10;%  &lt;17-&gt;cmbr17&#10;%}{}&#10;%\DeclareFontShape{OT1}{cmbr}{m}{sl}{%&#10;%  &lt;-9&gt;cmbrsl8&#10;%  &lt;9-10&gt;cmbrsl9&#10;%  &lt;10-17&gt;cmbrsl10&#10;%  &lt;17-&gt;cmbrsl17&#10;%}{}&#10;%\DeclareFontShape{OT1}{cmbr}{m}{it}{%&#10;%  &lt;-&gt;ssub*cmbr/m/sl&#10;%}{}&#10;%\DeclareFontShape{OT1}{cmbr}{b}{n}{%&#10;%  &lt;-&gt;ssub*cmbr/bx/n&#10;%}{}&#10;%\DeclareFontShape{OT1}{cmbr}{bx}{n}{%&#10;%  &lt;-&gt;cmbrbx10&#10;%}{}&#10;%% Part 2&#10;%\DeclareMathAlphabet{\mathsfbr}{OT1}{cmbr}{m}{n}%for math sans serif bright (cmbr)&#10;%\SetMathAlphabet{\mathsfbr}{bold}{OT1}{cmbr}{b}{n}%for math sans serif bright (cmbr)&#10;%\DeclareRobustCommand{\msf}[1]{%&#10;%  \ifcat\noexpand#1\relax\msfgreek{#1}\else\mathsfbr{#1}\fi%for math sans serif bright (cmbr)&#10;%}&#10;%% =========================&#10;&#10;\makeatletter&#10;\newcommand{\msfgreek}[1]{\csname s\expandafter\@gobble\string#1\endcsname}&#10;\makeatother&#10;&#10;% Sans serif greek&#10;\DeclareFontEncoding{LGR}{}{} % or load \usepackage{textgreek}&#10;\DeclareSymbolFont{sfgreek}{LGR}{cmss}{m}{n}&#10;\SetSymbolFont{sfgreek}{bold}{LGR}{cmss}{bx}{n}&#10;\DeclareMathSymbol{\salpha}{\mathord}{sfgreek}{`a}&#10;\DeclareMathSymbol{\sbeta}{\mathord}{sfgreek}{`b}&#10;\DeclareMathSymbol{\sgamma}{\mathord}{sfgreek}{`g}&#10;\DeclareMathSymbol{\sdelta}{\mathord}{sfgreek}{`d}&#10;\DeclareMathSymbol{\sepsilon}{\mathord}{sfgreek}{`e}&#10;\DeclareMathSymbol{\szeta}{\mathord}{sfgreek}{`z}&#10;\DeclareMathSymbol{\seta}{\mathord}{sfgreek}{`h}&#10;\DeclareMathSymbol{\stheta}{\mathord}{sfgreek}{`j}&#10;\DeclareMathSymbol{\siota}{\mathord}{sfgreek}{`i}&#10;\DeclareMathSymbol{\skappa}{\mathord}{sfgreek}{`k}&#10;\DeclareMathSymbol{\slambda}{\mathord}{sfgreek}{`l}&#10;\DeclareMathSymbol{\smu}{\mathord}{sfgreek}{`m}&#10;\DeclareMathSymbol{\snu}{\mathord}{sfgreek}{`n}&#10;\DeclareMathSymbol{\sxi}{\mathord}{sfgreek}{`x}&#10;\DeclareMathSymbol{\somicron}{\mathord}{sfgreek}{`o}&#10;\DeclareMathSymbol{\spi}{\mathord}{sfgreek}{`p}&#10;\DeclareMathSymbol{\srho}{\mathord}{sfgreek}{`r}&#10;\DeclareMathSymbol{\ssigma}{\mathord}{sfgreek}{`s}&#10;\DeclareMathSymbol{\stau}{\mathord}{sfgreek}{`t}&#10;\DeclareMathSymbol{\supsilon}{\mathord}{sfgreek}{`u}&#10;\DeclareMathSymbol{\sphi}{\mathord}{sfgreek}{`f}&#10;\DeclareMathSymbol{\schi}{\mathord}{sfgreek}{`q}&#10;\DeclareMathSymbol{\spsi}{\mathord}{sfgreek}{`y}&#10;\DeclareMathSymbol{\somega}{\mathord}{sfgreek}{`w}&#10;\let\svarepsilon\sepsilon&#10;\let\svartheta\stheta&#10;\let\svarpi\spi&#10;\let\svarrho\srho&#10;\DeclareMathSymbol{\svarsigma}{\mathord}{sfgreek}{`c}&#10;\let\svarphi\sphi&#10;\DeclareMathSymbol{\sGamma}{\mathalpha}{sfgreek}{`G}&#10;\DeclareMathSymbol{\sDelta}{\mathalpha}{sfgreek}{`D}&#10;\DeclareMathSymbol{\sTheta}{\mathalpha}{sfgreek}{`J}&#10;\DeclareMathSymbol{\sLambda}{\mathalpha}{sfgreek}{`L}&#10;\DeclareMathSymbol{\sXi}{\mathalpha}{sfgreek}{`X}&#10;\DeclareMathSymbol{\sPi}{\mathalpha}{sfgreek}{`P}&#10;\DeclareMathSymbol{\sSigma}{\mathalpha}{sfgreek}{`S}&#10;\DeclareMathSymbol{\sUpsilon}{\mathalpha}{sfgreek}{`U}&#10;\DeclareMathSymbol{\sPhi}{\mathalpha}{sfgreek}{`F}&#10;\DeclareMathSymbol{\sPsi}{\mathalpha}{sfgreek}{`Y}&#10;\DeclareMathSymbol{\sOmega}{\mathalpha}{sfgreek}{`W}&#10;&#10;\DeclareRobustCommand{\mcal}[1]{%&#10;  \ifcat\noexpand#1\relax\mathnormal{#1}\else\cal{#1}\fi&#10;}&#10;\DeclareRobustCommand{\BM}[1]{%&#10;  \ifcat\noexpand#1\relax\bm{\boldUppercaseItalicGreek{#1}}\else\bm{#1}\fi&#10;}&#10;\makeatletter&#10;\newcommand{\boldUppercaseItalicGreek}[1]{\csname var\expandafter\@gobble\string#1\endcsname}&#10;\makeatother&#10;%-------------------------&#10;% Math symbol&#10;%-------------------------&#10;\newcommand{\rv}[1]{\MakeLowercase{\msf{#1}}}  &#10;\newcommand{\RV}[1]{\bm{\MakeLowercase{\msf{#1}}}}&#10;\newcommand{\RM}[1]{\bm{\MakeUppercase{\msf{#1}}}}&#10;\newcommand{\RS}[1]{\MakeUppercase{\msf{#1}}}&#10;&#10;\newcommand{\V}[1]{\bm{#1}}&#10;\newcommand{\M}[1]{\BM{#1}}&#10;\newcommand{\Set}[1]{\mcal{#1}}&#10;&#10;\usepackage{color}&#10;&#10;\pagestyle{empty}&#10;\begin{document}&#10;&#10;\begin{align*}&#10;2dsin\theta=\lambda&#10;\end{align*}&#10;&#10;\end{document}"/>
  <p:tag name="IGUANATEXSIZE" val="24"/>
  <p:tag name="IGUANATEXCURSOR" val="457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378</Words>
  <Application>Microsoft Office PowerPoint</Application>
  <PresentationFormat>宽屏</PresentationFormat>
  <Paragraphs>27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vivid Liu</dc:creator>
  <cp:lastModifiedBy>vivid Liu</cp:lastModifiedBy>
  <cp:revision>3</cp:revision>
  <dcterms:created xsi:type="dcterms:W3CDTF">2025-05-08T02:48:04Z</dcterms:created>
  <dcterms:modified xsi:type="dcterms:W3CDTF">2025-05-08T02:56:31Z</dcterms:modified>
</cp:coreProperties>
</file>