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766" r:id="rId2"/>
    <p:sldId id="1768" r:id="rId3"/>
    <p:sldId id="1769" r:id="rId4"/>
    <p:sldId id="1770" r:id="rId5"/>
    <p:sldId id="934" r:id="rId6"/>
    <p:sldId id="1771" r:id="rId7"/>
    <p:sldId id="1772" r:id="rId8"/>
    <p:sldId id="1773" r:id="rId9"/>
    <p:sldId id="1065" r:id="rId10"/>
    <p:sldId id="264" r:id="rId11"/>
    <p:sldId id="1066" r:id="rId12"/>
    <p:sldId id="268" r:id="rId13"/>
    <p:sldId id="1067" r:id="rId14"/>
    <p:sldId id="26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4660"/>
  </p:normalViewPr>
  <p:slideViewPr>
    <p:cSldViewPr snapToGrid="0">
      <p:cViewPr varScale="1">
        <p:scale>
          <a:sx n="75" d="100"/>
          <a:sy n="75" d="100"/>
        </p:scale>
        <p:origin x="39" y="6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67359-BAD8-A5F7-3BB9-3836F5D4BFF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A9111A1-3F46-97C6-27C2-0F1BD3E7C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F36BEEB-1F83-8914-BA5B-A483564E4DC6}"/>
              </a:ext>
            </a:extLst>
          </p:cNvPr>
          <p:cNvSpPr>
            <a:spLocks noGrp="1"/>
          </p:cNvSpPr>
          <p:nvPr>
            <p:ph type="dt" sz="half" idx="10"/>
          </p:nvPr>
        </p:nvSpPr>
        <p:spPr/>
        <p:txBody>
          <a:bodyPr/>
          <a:lstStyle/>
          <a:p>
            <a:fld id="{6A8A2D16-FDFD-4E42-B6BB-0E9465CF225A}" type="datetimeFigureOut">
              <a:rPr lang="zh-CN" altLang="en-US" smtClean="0"/>
              <a:t>2025/5/20</a:t>
            </a:fld>
            <a:endParaRPr lang="zh-CN" altLang="en-US"/>
          </a:p>
        </p:txBody>
      </p:sp>
      <p:sp>
        <p:nvSpPr>
          <p:cNvPr id="5" name="页脚占位符 4">
            <a:extLst>
              <a:ext uri="{FF2B5EF4-FFF2-40B4-BE49-F238E27FC236}">
                <a16:creationId xmlns:a16="http://schemas.microsoft.com/office/drawing/2014/main" id="{10F8D3E5-329C-9940-ECE1-2F787C2AB5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035514-9767-3AE0-BA61-E659D524E5EC}"/>
              </a:ext>
            </a:extLst>
          </p:cNvPr>
          <p:cNvSpPr>
            <a:spLocks noGrp="1"/>
          </p:cNvSpPr>
          <p:nvPr>
            <p:ph type="sldNum" sz="quarter" idx="12"/>
          </p:nvPr>
        </p:nvSpPr>
        <p:spPr/>
        <p:txBody>
          <a:bodyPr/>
          <a:lstStyle/>
          <a:p>
            <a:fld id="{01D4D385-3F31-4DAC-8984-4587691E68FD}" type="slidenum">
              <a:rPr lang="zh-CN" altLang="en-US" smtClean="0"/>
              <a:t>‹#›</a:t>
            </a:fld>
            <a:endParaRPr lang="zh-CN" altLang="en-US"/>
          </a:p>
        </p:txBody>
      </p:sp>
    </p:spTree>
    <p:extLst>
      <p:ext uri="{BB962C8B-B14F-4D97-AF65-F5344CB8AC3E}">
        <p14:creationId xmlns:p14="http://schemas.microsoft.com/office/powerpoint/2010/main" val="3526745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10505-F8B5-B86B-EB13-60502BA387C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A4001BB-EF80-2D3D-1757-4640633A5A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619539-B51D-AE3B-0F4B-D2F0A7B1C649}"/>
              </a:ext>
            </a:extLst>
          </p:cNvPr>
          <p:cNvSpPr>
            <a:spLocks noGrp="1"/>
          </p:cNvSpPr>
          <p:nvPr>
            <p:ph type="dt" sz="half" idx="10"/>
          </p:nvPr>
        </p:nvSpPr>
        <p:spPr/>
        <p:txBody>
          <a:bodyPr/>
          <a:lstStyle/>
          <a:p>
            <a:fld id="{6A8A2D16-FDFD-4E42-B6BB-0E9465CF225A}" type="datetimeFigureOut">
              <a:rPr lang="zh-CN" altLang="en-US" smtClean="0"/>
              <a:t>2025/5/20</a:t>
            </a:fld>
            <a:endParaRPr lang="zh-CN" altLang="en-US"/>
          </a:p>
        </p:txBody>
      </p:sp>
      <p:sp>
        <p:nvSpPr>
          <p:cNvPr id="5" name="页脚占位符 4">
            <a:extLst>
              <a:ext uri="{FF2B5EF4-FFF2-40B4-BE49-F238E27FC236}">
                <a16:creationId xmlns:a16="http://schemas.microsoft.com/office/drawing/2014/main" id="{0267D45D-B57C-957C-1149-AEFE34333B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F2F742-5CBA-C486-876E-282EDE5D8EAC}"/>
              </a:ext>
            </a:extLst>
          </p:cNvPr>
          <p:cNvSpPr>
            <a:spLocks noGrp="1"/>
          </p:cNvSpPr>
          <p:nvPr>
            <p:ph type="sldNum" sz="quarter" idx="12"/>
          </p:nvPr>
        </p:nvSpPr>
        <p:spPr/>
        <p:txBody>
          <a:bodyPr/>
          <a:lstStyle/>
          <a:p>
            <a:fld id="{01D4D385-3F31-4DAC-8984-4587691E68FD}" type="slidenum">
              <a:rPr lang="zh-CN" altLang="en-US" smtClean="0"/>
              <a:t>‹#›</a:t>
            </a:fld>
            <a:endParaRPr lang="zh-CN" altLang="en-US"/>
          </a:p>
        </p:txBody>
      </p:sp>
    </p:spTree>
    <p:extLst>
      <p:ext uri="{BB962C8B-B14F-4D97-AF65-F5344CB8AC3E}">
        <p14:creationId xmlns:p14="http://schemas.microsoft.com/office/powerpoint/2010/main" val="156966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DEB79E-5BBA-07A7-1028-DAB92F66993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526E4B-57F5-EAAF-3141-DC5EB808D6D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094E7D-9B76-182A-A8A1-2FE0C3E4AC73}"/>
              </a:ext>
            </a:extLst>
          </p:cNvPr>
          <p:cNvSpPr>
            <a:spLocks noGrp="1"/>
          </p:cNvSpPr>
          <p:nvPr>
            <p:ph type="dt" sz="half" idx="10"/>
          </p:nvPr>
        </p:nvSpPr>
        <p:spPr/>
        <p:txBody>
          <a:bodyPr/>
          <a:lstStyle/>
          <a:p>
            <a:fld id="{6A8A2D16-FDFD-4E42-B6BB-0E9465CF225A}" type="datetimeFigureOut">
              <a:rPr lang="zh-CN" altLang="en-US" smtClean="0"/>
              <a:t>2025/5/20</a:t>
            </a:fld>
            <a:endParaRPr lang="zh-CN" altLang="en-US"/>
          </a:p>
        </p:txBody>
      </p:sp>
      <p:sp>
        <p:nvSpPr>
          <p:cNvPr id="5" name="页脚占位符 4">
            <a:extLst>
              <a:ext uri="{FF2B5EF4-FFF2-40B4-BE49-F238E27FC236}">
                <a16:creationId xmlns:a16="http://schemas.microsoft.com/office/drawing/2014/main" id="{024A2425-17DF-ED12-4B61-AD110B73A9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5F8819-BC65-D200-2B96-F48800BA2F20}"/>
              </a:ext>
            </a:extLst>
          </p:cNvPr>
          <p:cNvSpPr>
            <a:spLocks noGrp="1"/>
          </p:cNvSpPr>
          <p:nvPr>
            <p:ph type="sldNum" sz="quarter" idx="12"/>
          </p:nvPr>
        </p:nvSpPr>
        <p:spPr/>
        <p:txBody>
          <a:bodyPr/>
          <a:lstStyle/>
          <a:p>
            <a:fld id="{01D4D385-3F31-4DAC-8984-4587691E68FD}" type="slidenum">
              <a:rPr lang="zh-CN" altLang="en-US" smtClean="0"/>
              <a:t>‹#›</a:t>
            </a:fld>
            <a:endParaRPr lang="zh-CN" altLang="en-US"/>
          </a:p>
        </p:txBody>
      </p:sp>
    </p:spTree>
    <p:extLst>
      <p:ext uri="{BB962C8B-B14F-4D97-AF65-F5344CB8AC3E}">
        <p14:creationId xmlns:p14="http://schemas.microsoft.com/office/powerpoint/2010/main" val="268612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48F62-452E-1A4A-7DEC-C90C178EB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0C5909-34AB-918B-45FB-FF7CA95C378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8B894F-DEE8-D534-B857-4497CFE73C68}"/>
              </a:ext>
            </a:extLst>
          </p:cNvPr>
          <p:cNvSpPr>
            <a:spLocks noGrp="1"/>
          </p:cNvSpPr>
          <p:nvPr>
            <p:ph type="dt" sz="half" idx="10"/>
          </p:nvPr>
        </p:nvSpPr>
        <p:spPr/>
        <p:txBody>
          <a:bodyPr/>
          <a:lstStyle/>
          <a:p>
            <a:fld id="{6A8A2D16-FDFD-4E42-B6BB-0E9465CF225A}" type="datetimeFigureOut">
              <a:rPr lang="zh-CN" altLang="en-US" smtClean="0"/>
              <a:t>2025/5/20</a:t>
            </a:fld>
            <a:endParaRPr lang="zh-CN" altLang="en-US"/>
          </a:p>
        </p:txBody>
      </p:sp>
      <p:sp>
        <p:nvSpPr>
          <p:cNvPr id="5" name="页脚占位符 4">
            <a:extLst>
              <a:ext uri="{FF2B5EF4-FFF2-40B4-BE49-F238E27FC236}">
                <a16:creationId xmlns:a16="http://schemas.microsoft.com/office/drawing/2014/main" id="{59016AD4-A262-C480-B0FC-373E34E5BD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BB77C6-D8BE-9643-CC35-B907A938CCCD}"/>
              </a:ext>
            </a:extLst>
          </p:cNvPr>
          <p:cNvSpPr>
            <a:spLocks noGrp="1"/>
          </p:cNvSpPr>
          <p:nvPr>
            <p:ph type="sldNum" sz="quarter" idx="12"/>
          </p:nvPr>
        </p:nvSpPr>
        <p:spPr/>
        <p:txBody>
          <a:bodyPr/>
          <a:lstStyle/>
          <a:p>
            <a:fld id="{01D4D385-3F31-4DAC-8984-4587691E68FD}" type="slidenum">
              <a:rPr lang="zh-CN" altLang="en-US" smtClean="0"/>
              <a:t>‹#›</a:t>
            </a:fld>
            <a:endParaRPr lang="zh-CN" altLang="en-US"/>
          </a:p>
        </p:txBody>
      </p:sp>
    </p:spTree>
    <p:extLst>
      <p:ext uri="{BB962C8B-B14F-4D97-AF65-F5344CB8AC3E}">
        <p14:creationId xmlns:p14="http://schemas.microsoft.com/office/powerpoint/2010/main" val="1748116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C04CB-6F42-78F4-E1B3-E8C5546B65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65CD3B-BCDC-4633-033A-921DAC4FF9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EF18BBE-1859-47ED-C126-8E82BBDFF867}"/>
              </a:ext>
            </a:extLst>
          </p:cNvPr>
          <p:cNvSpPr>
            <a:spLocks noGrp="1"/>
          </p:cNvSpPr>
          <p:nvPr>
            <p:ph type="dt" sz="half" idx="10"/>
          </p:nvPr>
        </p:nvSpPr>
        <p:spPr/>
        <p:txBody>
          <a:bodyPr/>
          <a:lstStyle/>
          <a:p>
            <a:fld id="{6A8A2D16-FDFD-4E42-B6BB-0E9465CF225A}" type="datetimeFigureOut">
              <a:rPr lang="zh-CN" altLang="en-US" smtClean="0"/>
              <a:t>2025/5/20</a:t>
            </a:fld>
            <a:endParaRPr lang="zh-CN" altLang="en-US"/>
          </a:p>
        </p:txBody>
      </p:sp>
      <p:sp>
        <p:nvSpPr>
          <p:cNvPr id="5" name="页脚占位符 4">
            <a:extLst>
              <a:ext uri="{FF2B5EF4-FFF2-40B4-BE49-F238E27FC236}">
                <a16:creationId xmlns:a16="http://schemas.microsoft.com/office/drawing/2014/main" id="{1573F646-08DE-C537-3273-02CD8047C7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05FEA6-89D8-0BEA-01A9-370265275642}"/>
              </a:ext>
            </a:extLst>
          </p:cNvPr>
          <p:cNvSpPr>
            <a:spLocks noGrp="1"/>
          </p:cNvSpPr>
          <p:nvPr>
            <p:ph type="sldNum" sz="quarter" idx="12"/>
          </p:nvPr>
        </p:nvSpPr>
        <p:spPr/>
        <p:txBody>
          <a:bodyPr/>
          <a:lstStyle/>
          <a:p>
            <a:fld id="{01D4D385-3F31-4DAC-8984-4587691E68FD}" type="slidenum">
              <a:rPr lang="zh-CN" altLang="en-US" smtClean="0"/>
              <a:t>‹#›</a:t>
            </a:fld>
            <a:endParaRPr lang="zh-CN" altLang="en-US"/>
          </a:p>
        </p:txBody>
      </p:sp>
    </p:spTree>
    <p:extLst>
      <p:ext uri="{BB962C8B-B14F-4D97-AF65-F5344CB8AC3E}">
        <p14:creationId xmlns:p14="http://schemas.microsoft.com/office/powerpoint/2010/main" val="365612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24AA1-25D5-5481-2983-03D6BCB4F3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E00AB5-C5A4-851D-27D2-F78B941A5FA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2F9F00B-54C7-7501-DCE8-68E8B278F62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A58E518-7FCB-4A74-6041-739D0200B701}"/>
              </a:ext>
            </a:extLst>
          </p:cNvPr>
          <p:cNvSpPr>
            <a:spLocks noGrp="1"/>
          </p:cNvSpPr>
          <p:nvPr>
            <p:ph type="dt" sz="half" idx="10"/>
          </p:nvPr>
        </p:nvSpPr>
        <p:spPr/>
        <p:txBody>
          <a:bodyPr/>
          <a:lstStyle/>
          <a:p>
            <a:fld id="{6A8A2D16-FDFD-4E42-B6BB-0E9465CF225A}" type="datetimeFigureOut">
              <a:rPr lang="zh-CN" altLang="en-US" smtClean="0"/>
              <a:t>2025/5/20</a:t>
            </a:fld>
            <a:endParaRPr lang="zh-CN" altLang="en-US"/>
          </a:p>
        </p:txBody>
      </p:sp>
      <p:sp>
        <p:nvSpPr>
          <p:cNvPr id="6" name="页脚占位符 5">
            <a:extLst>
              <a:ext uri="{FF2B5EF4-FFF2-40B4-BE49-F238E27FC236}">
                <a16:creationId xmlns:a16="http://schemas.microsoft.com/office/drawing/2014/main" id="{EA8C2111-2B41-F7E6-017F-161012D050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B0DA55-48D1-3668-5C4F-43B17347A3FE}"/>
              </a:ext>
            </a:extLst>
          </p:cNvPr>
          <p:cNvSpPr>
            <a:spLocks noGrp="1"/>
          </p:cNvSpPr>
          <p:nvPr>
            <p:ph type="sldNum" sz="quarter" idx="12"/>
          </p:nvPr>
        </p:nvSpPr>
        <p:spPr/>
        <p:txBody>
          <a:bodyPr/>
          <a:lstStyle/>
          <a:p>
            <a:fld id="{01D4D385-3F31-4DAC-8984-4587691E68FD}" type="slidenum">
              <a:rPr lang="zh-CN" altLang="en-US" smtClean="0"/>
              <a:t>‹#›</a:t>
            </a:fld>
            <a:endParaRPr lang="zh-CN" altLang="en-US"/>
          </a:p>
        </p:txBody>
      </p:sp>
    </p:spTree>
    <p:extLst>
      <p:ext uri="{BB962C8B-B14F-4D97-AF65-F5344CB8AC3E}">
        <p14:creationId xmlns:p14="http://schemas.microsoft.com/office/powerpoint/2010/main" val="2912194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DB2B5-C836-22E5-17A3-3698322D4DE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222004-284A-3E5D-5706-76EB9CFBB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915740E-B348-8139-860B-F5A20B6D22E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3028E9E-12CF-5D69-305B-925A42ED3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0622FF2-F21D-FC24-BB3E-C92398DAAC1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AECB69A-4EF3-1CFC-1C3A-D1107F985CAF}"/>
              </a:ext>
            </a:extLst>
          </p:cNvPr>
          <p:cNvSpPr>
            <a:spLocks noGrp="1"/>
          </p:cNvSpPr>
          <p:nvPr>
            <p:ph type="dt" sz="half" idx="10"/>
          </p:nvPr>
        </p:nvSpPr>
        <p:spPr/>
        <p:txBody>
          <a:bodyPr/>
          <a:lstStyle/>
          <a:p>
            <a:fld id="{6A8A2D16-FDFD-4E42-B6BB-0E9465CF225A}" type="datetimeFigureOut">
              <a:rPr lang="zh-CN" altLang="en-US" smtClean="0"/>
              <a:t>2025/5/20</a:t>
            </a:fld>
            <a:endParaRPr lang="zh-CN" altLang="en-US"/>
          </a:p>
        </p:txBody>
      </p:sp>
      <p:sp>
        <p:nvSpPr>
          <p:cNvPr id="8" name="页脚占位符 7">
            <a:extLst>
              <a:ext uri="{FF2B5EF4-FFF2-40B4-BE49-F238E27FC236}">
                <a16:creationId xmlns:a16="http://schemas.microsoft.com/office/drawing/2014/main" id="{B765D473-A68D-6848-A0C1-E8A29C63B29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6224A4D-DCB7-EBC2-F39D-A1A7F0C81E3C}"/>
              </a:ext>
            </a:extLst>
          </p:cNvPr>
          <p:cNvSpPr>
            <a:spLocks noGrp="1"/>
          </p:cNvSpPr>
          <p:nvPr>
            <p:ph type="sldNum" sz="quarter" idx="12"/>
          </p:nvPr>
        </p:nvSpPr>
        <p:spPr/>
        <p:txBody>
          <a:bodyPr/>
          <a:lstStyle/>
          <a:p>
            <a:fld id="{01D4D385-3F31-4DAC-8984-4587691E68FD}" type="slidenum">
              <a:rPr lang="zh-CN" altLang="en-US" smtClean="0"/>
              <a:t>‹#›</a:t>
            </a:fld>
            <a:endParaRPr lang="zh-CN" altLang="en-US"/>
          </a:p>
        </p:txBody>
      </p:sp>
    </p:spTree>
    <p:extLst>
      <p:ext uri="{BB962C8B-B14F-4D97-AF65-F5344CB8AC3E}">
        <p14:creationId xmlns:p14="http://schemas.microsoft.com/office/powerpoint/2010/main" val="1952502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870439-778B-BC56-96B5-DBD9F65669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A12698-46A8-6694-F949-F722AABD1E67}"/>
              </a:ext>
            </a:extLst>
          </p:cNvPr>
          <p:cNvSpPr>
            <a:spLocks noGrp="1"/>
          </p:cNvSpPr>
          <p:nvPr>
            <p:ph type="dt" sz="half" idx="10"/>
          </p:nvPr>
        </p:nvSpPr>
        <p:spPr/>
        <p:txBody>
          <a:bodyPr/>
          <a:lstStyle/>
          <a:p>
            <a:fld id="{6A8A2D16-FDFD-4E42-B6BB-0E9465CF225A}" type="datetimeFigureOut">
              <a:rPr lang="zh-CN" altLang="en-US" smtClean="0"/>
              <a:t>2025/5/20</a:t>
            </a:fld>
            <a:endParaRPr lang="zh-CN" altLang="en-US"/>
          </a:p>
        </p:txBody>
      </p:sp>
      <p:sp>
        <p:nvSpPr>
          <p:cNvPr id="4" name="页脚占位符 3">
            <a:extLst>
              <a:ext uri="{FF2B5EF4-FFF2-40B4-BE49-F238E27FC236}">
                <a16:creationId xmlns:a16="http://schemas.microsoft.com/office/drawing/2014/main" id="{C20605F0-3DBE-8D4D-4D1A-179EC71E20B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DF9D7A-8969-B951-BDB9-AD3D7F48035A}"/>
              </a:ext>
            </a:extLst>
          </p:cNvPr>
          <p:cNvSpPr>
            <a:spLocks noGrp="1"/>
          </p:cNvSpPr>
          <p:nvPr>
            <p:ph type="sldNum" sz="quarter" idx="12"/>
          </p:nvPr>
        </p:nvSpPr>
        <p:spPr/>
        <p:txBody>
          <a:bodyPr/>
          <a:lstStyle/>
          <a:p>
            <a:fld id="{01D4D385-3F31-4DAC-8984-4587691E68FD}" type="slidenum">
              <a:rPr lang="zh-CN" altLang="en-US" smtClean="0"/>
              <a:t>‹#›</a:t>
            </a:fld>
            <a:endParaRPr lang="zh-CN" altLang="en-US"/>
          </a:p>
        </p:txBody>
      </p:sp>
    </p:spTree>
    <p:extLst>
      <p:ext uri="{BB962C8B-B14F-4D97-AF65-F5344CB8AC3E}">
        <p14:creationId xmlns:p14="http://schemas.microsoft.com/office/powerpoint/2010/main" val="200946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7675124-97CA-45B7-38C1-80260B99C0FD}"/>
              </a:ext>
            </a:extLst>
          </p:cNvPr>
          <p:cNvSpPr>
            <a:spLocks noGrp="1"/>
          </p:cNvSpPr>
          <p:nvPr>
            <p:ph type="dt" sz="half" idx="10"/>
          </p:nvPr>
        </p:nvSpPr>
        <p:spPr/>
        <p:txBody>
          <a:bodyPr/>
          <a:lstStyle/>
          <a:p>
            <a:fld id="{6A8A2D16-FDFD-4E42-B6BB-0E9465CF225A}" type="datetimeFigureOut">
              <a:rPr lang="zh-CN" altLang="en-US" smtClean="0"/>
              <a:t>2025/5/20</a:t>
            </a:fld>
            <a:endParaRPr lang="zh-CN" altLang="en-US"/>
          </a:p>
        </p:txBody>
      </p:sp>
      <p:sp>
        <p:nvSpPr>
          <p:cNvPr id="3" name="页脚占位符 2">
            <a:extLst>
              <a:ext uri="{FF2B5EF4-FFF2-40B4-BE49-F238E27FC236}">
                <a16:creationId xmlns:a16="http://schemas.microsoft.com/office/drawing/2014/main" id="{1BF8A8C4-3294-6F3B-5A63-1FC48F2B5DD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13D2A98-D803-8EA4-8766-F8574ACCD121}"/>
              </a:ext>
            </a:extLst>
          </p:cNvPr>
          <p:cNvSpPr>
            <a:spLocks noGrp="1"/>
          </p:cNvSpPr>
          <p:nvPr>
            <p:ph type="sldNum" sz="quarter" idx="12"/>
          </p:nvPr>
        </p:nvSpPr>
        <p:spPr/>
        <p:txBody>
          <a:bodyPr/>
          <a:lstStyle/>
          <a:p>
            <a:fld id="{01D4D385-3F31-4DAC-8984-4587691E68FD}" type="slidenum">
              <a:rPr lang="zh-CN" altLang="en-US" smtClean="0"/>
              <a:t>‹#›</a:t>
            </a:fld>
            <a:endParaRPr lang="zh-CN" altLang="en-US"/>
          </a:p>
        </p:txBody>
      </p:sp>
    </p:spTree>
    <p:extLst>
      <p:ext uri="{BB962C8B-B14F-4D97-AF65-F5344CB8AC3E}">
        <p14:creationId xmlns:p14="http://schemas.microsoft.com/office/powerpoint/2010/main" val="3162221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BE349-F6AD-1E4C-8279-7D74FFAB7E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13435FE-EAC1-7507-EDD4-A4CF4E987A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0EBA976-15EE-FE2A-FC2A-2B292694F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03DA96-084D-A60E-C0E1-4AC9FAD9D03B}"/>
              </a:ext>
            </a:extLst>
          </p:cNvPr>
          <p:cNvSpPr>
            <a:spLocks noGrp="1"/>
          </p:cNvSpPr>
          <p:nvPr>
            <p:ph type="dt" sz="half" idx="10"/>
          </p:nvPr>
        </p:nvSpPr>
        <p:spPr/>
        <p:txBody>
          <a:bodyPr/>
          <a:lstStyle/>
          <a:p>
            <a:fld id="{6A8A2D16-FDFD-4E42-B6BB-0E9465CF225A}" type="datetimeFigureOut">
              <a:rPr lang="zh-CN" altLang="en-US" smtClean="0"/>
              <a:t>2025/5/20</a:t>
            </a:fld>
            <a:endParaRPr lang="zh-CN" altLang="en-US"/>
          </a:p>
        </p:txBody>
      </p:sp>
      <p:sp>
        <p:nvSpPr>
          <p:cNvPr id="6" name="页脚占位符 5">
            <a:extLst>
              <a:ext uri="{FF2B5EF4-FFF2-40B4-BE49-F238E27FC236}">
                <a16:creationId xmlns:a16="http://schemas.microsoft.com/office/drawing/2014/main" id="{A3EE7545-79E3-94F5-FD62-80F9F32CD1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BFE7208-9A77-639D-AA05-096A996FA446}"/>
              </a:ext>
            </a:extLst>
          </p:cNvPr>
          <p:cNvSpPr>
            <a:spLocks noGrp="1"/>
          </p:cNvSpPr>
          <p:nvPr>
            <p:ph type="sldNum" sz="quarter" idx="12"/>
          </p:nvPr>
        </p:nvSpPr>
        <p:spPr/>
        <p:txBody>
          <a:bodyPr/>
          <a:lstStyle/>
          <a:p>
            <a:fld id="{01D4D385-3F31-4DAC-8984-4587691E68FD}" type="slidenum">
              <a:rPr lang="zh-CN" altLang="en-US" smtClean="0"/>
              <a:t>‹#›</a:t>
            </a:fld>
            <a:endParaRPr lang="zh-CN" altLang="en-US"/>
          </a:p>
        </p:txBody>
      </p:sp>
    </p:spTree>
    <p:extLst>
      <p:ext uri="{BB962C8B-B14F-4D97-AF65-F5344CB8AC3E}">
        <p14:creationId xmlns:p14="http://schemas.microsoft.com/office/powerpoint/2010/main" val="83746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C2F7B-161A-3506-765C-368E909647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62BFFD9-3B0A-551F-8241-8EF5DF9A03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C285240-3944-35F7-5FDC-6A12AB339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CA0621-A846-DFC3-0F32-3D6C4ECC7082}"/>
              </a:ext>
            </a:extLst>
          </p:cNvPr>
          <p:cNvSpPr>
            <a:spLocks noGrp="1"/>
          </p:cNvSpPr>
          <p:nvPr>
            <p:ph type="dt" sz="half" idx="10"/>
          </p:nvPr>
        </p:nvSpPr>
        <p:spPr/>
        <p:txBody>
          <a:bodyPr/>
          <a:lstStyle/>
          <a:p>
            <a:fld id="{6A8A2D16-FDFD-4E42-B6BB-0E9465CF225A}" type="datetimeFigureOut">
              <a:rPr lang="zh-CN" altLang="en-US" smtClean="0"/>
              <a:t>2025/5/20</a:t>
            </a:fld>
            <a:endParaRPr lang="zh-CN" altLang="en-US"/>
          </a:p>
        </p:txBody>
      </p:sp>
      <p:sp>
        <p:nvSpPr>
          <p:cNvPr id="6" name="页脚占位符 5">
            <a:extLst>
              <a:ext uri="{FF2B5EF4-FFF2-40B4-BE49-F238E27FC236}">
                <a16:creationId xmlns:a16="http://schemas.microsoft.com/office/drawing/2014/main" id="{8B1E5246-AF82-6C3A-C8E0-D1777620F3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EE35A8-3EBD-0B4E-000F-6CF9AF1362B1}"/>
              </a:ext>
            </a:extLst>
          </p:cNvPr>
          <p:cNvSpPr>
            <a:spLocks noGrp="1"/>
          </p:cNvSpPr>
          <p:nvPr>
            <p:ph type="sldNum" sz="quarter" idx="12"/>
          </p:nvPr>
        </p:nvSpPr>
        <p:spPr/>
        <p:txBody>
          <a:bodyPr/>
          <a:lstStyle/>
          <a:p>
            <a:fld id="{01D4D385-3F31-4DAC-8984-4587691E68FD}" type="slidenum">
              <a:rPr lang="zh-CN" altLang="en-US" smtClean="0"/>
              <a:t>‹#›</a:t>
            </a:fld>
            <a:endParaRPr lang="zh-CN" altLang="en-US"/>
          </a:p>
        </p:txBody>
      </p:sp>
    </p:spTree>
    <p:extLst>
      <p:ext uri="{BB962C8B-B14F-4D97-AF65-F5344CB8AC3E}">
        <p14:creationId xmlns:p14="http://schemas.microsoft.com/office/powerpoint/2010/main" val="378643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1929E7-7CB2-93D4-548C-2661C8AE68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99FC77D-0DA2-2454-B9DB-602AAF770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E62CAF-AF57-36AE-8D5B-9163D004E1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A2D16-FDFD-4E42-B6BB-0E9465CF225A}" type="datetimeFigureOut">
              <a:rPr lang="zh-CN" altLang="en-US" smtClean="0"/>
              <a:t>2025/5/20</a:t>
            </a:fld>
            <a:endParaRPr lang="zh-CN" altLang="en-US"/>
          </a:p>
        </p:txBody>
      </p:sp>
      <p:sp>
        <p:nvSpPr>
          <p:cNvPr id="5" name="页脚占位符 4">
            <a:extLst>
              <a:ext uri="{FF2B5EF4-FFF2-40B4-BE49-F238E27FC236}">
                <a16:creationId xmlns:a16="http://schemas.microsoft.com/office/drawing/2014/main" id="{C700E1D3-8923-F95A-EAB2-7D8A7DE5C7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BFF6893-2163-E7EA-D790-A67D2B696B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4D385-3F31-4DAC-8984-4587691E68FD}" type="slidenum">
              <a:rPr lang="zh-CN" altLang="en-US" smtClean="0"/>
              <a:t>‹#›</a:t>
            </a:fld>
            <a:endParaRPr lang="zh-CN" altLang="en-US"/>
          </a:p>
        </p:txBody>
      </p:sp>
    </p:spTree>
    <p:extLst>
      <p:ext uri="{BB962C8B-B14F-4D97-AF65-F5344CB8AC3E}">
        <p14:creationId xmlns:p14="http://schemas.microsoft.com/office/powerpoint/2010/main" val="117656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4" Type="http://schemas.openxmlformats.org/officeDocument/2006/relationships/image" Target="NUL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NUL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E8C03924-62AC-93FE-A70B-CA768D9012D2}"/>
              </a:ext>
            </a:extLst>
          </p:cNvPr>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a:t>
            </a:fld>
            <a:endParaRPr lang="zh-CN" altLang="en-US">
              <a:solidFill>
                <a:prstClr val="black">
                  <a:tint val="75000"/>
                </a:prstClr>
              </a:solidFill>
            </a:endParaRPr>
          </a:p>
        </p:txBody>
      </p:sp>
      <p:sp>
        <p:nvSpPr>
          <p:cNvPr id="4" name="文本框 3">
            <a:extLst>
              <a:ext uri="{FF2B5EF4-FFF2-40B4-BE49-F238E27FC236}">
                <a16:creationId xmlns:a16="http://schemas.microsoft.com/office/drawing/2014/main" id="{CED86E4F-E47B-F777-5DF2-EB1328B020A9}"/>
              </a:ext>
            </a:extLst>
          </p:cNvPr>
          <p:cNvSpPr txBox="1"/>
          <p:nvPr/>
        </p:nvSpPr>
        <p:spPr>
          <a:xfrm>
            <a:off x="416653" y="149587"/>
            <a:ext cx="4852610" cy="646331"/>
          </a:xfrm>
          <a:prstGeom prst="rect">
            <a:avLst/>
          </a:prstGeom>
          <a:noFill/>
        </p:spPr>
        <p:txBody>
          <a:bodyPr wrap="none" rtlCol="0">
            <a:spAutoFit/>
          </a:bodyPr>
          <a:lstStyle/>
          <a:p>
            <a:pPr algn="ctr"/>
            <a:r>
              <a:rPr lang="zh-CN" altLang="en-US" sz="3600" b="1" dirty="0">
                <a:solidFill>
                  <a:srgbClr val="FF0000"/>
                </a:solidFill>
              </a:rPr>
              <a:t>第</a:t>
            </a:r>
            <a:r>
              <a:rPr lang="en-US" altLang="zh-CN" sz="3600" b="1" dirty="0">
                <a:solidFill>
                  <a:srgbClr val="FF0000"/>
                </a:solidFill>
              </a:rPr>
              <a:t>11</a:t>
            </a:r>
            <a:r>
              <a:rPr lang="zh-CN" altLang="en-US" sz="3600" b="1" dirty="0">
                <a:solidFill>
                  <a:srgbClr val="FF0000"/>
                </a:solidFill>
              </a:rPr>
              <a:t>次课作业参考答案</a:t>
            </a:r>
          </a:p>
        </p:txBody>
      </p:sp>
      <p:sp>
        <p:nvSpPr>
          <p:cNvPr id="5" name="文本框 4">
            <a:extLst>
              <a:ext uri="{FF2B5EF4-FFF2-40B4-BE49-F238E27FC236}">
                <a16:creationId xmlns:a16="http://schemas.microsoft.com/office/drawing/2014/main" id="{917509C5-B85D-9258-CD72-D506D30901AF}"/>
              </a:ext>
            </a:extLst>
          </p:cNvPr>
          <p:cNvSpPr txBox="1"/>
          <p:nvPr/>
        </p:nvSpPr>
        <p:spPr>
          <a:xfrm>
            <a:off x="264014" y="811485"/>
            <a:ext cx="11480379" cy="954107"/>
          </a:xfrm>
          <a:prstGeom prst="rect">
            <a:avLst/>
          </a:prstGeom>
          <a:noFill/>
        </p:spPr>
        <p:txBody>
          <a:bodyPr wrap="square" rtlCol="0">
            <a:spAutoFit/>
          </a:bodyPr>
          <a:lstStyle/>
          <a:p>
            <a:r>
              <a:rPr lang="en-US" altLang="zh-CN" sz="2800" b="1" dirty="0">
                <a:solidFill>
                  <a:srgbClr val="FF0000"/>
                </a:solidFill>
              </a:rPr>
              <a:t>1.</a:t>
            </a:r>
            <a:r>
              <a:rPr lang="zh-CN" altLang="en-US" sz="2800" b="1" dirty="0">
                <a:solidFill>
                  <a:srgbClr val="FF0000"/>
                </a:solidFill>
              </a:rPr>
              <a:t>共价结合为什么有“饱和性”和“方向性”。</a:t>
            </a:r>
            <a:endParaRPr lang="en-US" altLang="zh-CN" sz="2800" b="1" dirty="0">
              <a:solidFill>
                <a:srgbClr val="FF0000"/>
              </a:solidFill>
            </a:endParaRPr>
          </a:p>
          <a:p>
            <a:r>
              <a:rPr lang="en-US" altLang="zh-CN" sz="2800" b="1" dirty="0">
                <a:solidFill>
                  <a:schemeClr val="tx2"/>
                </a:solidFill>
              </a:rPr>
              <a:t>     </a:t>
            </a:r>
            <a:endParaRPr lang="zh-CN" altLang="en-US" sz="2800" b="1" dirty="0">
              <a:solidFill>
                <a:schemeClr val="tx2"/>
              </a:solidFill>
            </a:endParaRPr>
          </a:p>
        </p:txBody>
      </p:sp>
      <p:sp>
        <p:nvSpPr>
          <p:cNvPr id="10" name="文本框 9">
            <a:extLst>
              <a:ext uri="{FF2B5EF4-FFF2-40B4-BE49-F238E27FC236}">
                <a16:creationId xmlns:a16="http://schemas.microsoft.com/office/drawing/2014/main" id="{C7E4CA1B-77FE-3EB0-78DC-425905948D0C}"/>
              </a:ext>
            </a:extLst>
          </p:cNvPr>
          <p:cNvSpPr txBox="1"/>
          <p:nvPr/>
        </p:nvSpPr>
        <p:spPr>
          <a:xfrm>
            <a:off x="264014" y="1350801"/>
            <a:ext cx="11356906" cy="1384995"/>
          </a:xfrm>
          <a:prstGeom prst="rect">
            <a:avLst/>
          </a:prstGeom>
          <a:noFill/>
        </p:spPr>
        <p:txBody>
          <a:bodyPr wrap="square" rtlCol="0">
            <a:spAutoFit/>
          </a:bodyPr>
          <a:lstStyle/>
          <a:p>
            <a:r>
              <a:rPr lang="zh-CN" altLang="en-US" sz="2800" b="1" dirty="0">
                <a:solidFill>
                  <a:schemeClr val="tx2"/>
                </a:solidFill>
                <a:latin typeface="Times New Roman" panose="02020603050405020304" pitchFamily="18" charset="0"/>
                <a:cs typeface="Times New Roman" panose="02020603050405020304" pitchFamily="18" charset="0"/>
              </a:rPr>
              <a:t>        设</a:t>
            </a:r>
            <a:r>
              <a:rPr lang="en-US" altLang="zh-CN" sz="2800" b="1" dirty="0">
                <a:solidFill>
                  <a:schemeClr val="tx2"/>
                </a:solidFill>
                <a:latin typeface="Times New Roman" panose="02020603050405020304" pitchFamily="18" charset="0"/>
                <a:cs typeface="Times New Roman" panose="02020603050405020304" pitchFamily="18" charset="0"/>
              </a:rPr>
              <a:t>N</a:t>
            </a:r>
            <a:r>
              <a:rPr lang="zh-CN" altLang="en-US" sz="2800" b="1" dirty="0">
                <a:solidFill>
                  <a:schemeClr val="tx2"/>
                </a:solidFill>
                <a:latin typeface="Times New Roman" panose="02020603050405020304" pitchFamily="18" charset="0"/>
                <a:cs typeface="Times New Roman" panose="02020603050405020304" pitchFamily="18" charset="0"/>
              </a:rPr>
              <a:t>为一个原子的价电子数目，对于</a:t>
            </a:r>
            <a:r>
              <a:rPr lang="en-US" altLang="zh-CN" sz="2800" b="1" dirty="0">
                <a:solidFill>
                  <a:schemeClr val="tx2"/>
                </a:solidFill>
                <a:latin typeface="Times New Roman" panose="02020603050405020304" pitchFamily="18" charset="0"/>
                <a:cs typeface="Times New Roman" panose="02020603050405020304" pitchFamily="18" charset="0"/>
              </a:rPr>
              <a:t>IVA</a:t>
            </a:r>
            <a:r>
              <a:rPr lang="zh-CN" altLang="en-US" sz="2800" b="1" dirty="0">
                <a:solidFill>
                  <a:schemeClr val="tx2"/>
                </a:solidFill>
                <a:latin typeface="Times New Roman" panose="02020603050405020304" pitchFamily="18" charset="0"/>
                <a:cs typeface="Times New Roman" panose="02020603050405020304" pitchFamily="18" charset="0"/>
              </a:rPr>
              <a:t>、</a:t>
            </a:r>
            <a:r>
              <a:rPr lang="en-US" altLang="zh-CN" sz="2800" b="1" dirty="0">
                <a:solidFill>
                  <a:schemeClr val="tx2"/>
                </a:solidFill>
                <a:latin typeface="Times New Roman" panose="02020603050405020304" pitchFamily="18" charset="0"/>
                <a:cs typeface="Times New Roman" panose="02020603050405020304" pitchFamily="18" charset="0"/>
              </a:rPr>
              <a:t>VA</a:t>
            </a:r>
            <a:r>
              <a:rPr lang="zh-CN" altLang="en-US" sz="2800" b="1" dirty="0">
                <a:solidFill>
                  <a:schemeClr val="tx2"/>
                </a:solidFill>
                <a:latin typeface="Times New Roman" panose="02020603050405020304" pitchFamily="18" charset="0"/>
                <a:cs typeface="Times New Roman" panose="02020603050405020304" pitchFamily="18" charset="0"/>
              </a:rPr>
              <a:t>、</a:t>
            </a:r>
            <a:r>
              <a:rPr lang="en-US" altLang="zh-CN" sz="2800" b="1" dirty="0">
                <a:solidFill>
                  <a:schemeClr val="tx2"/>
                </a:solidFill>
                <a:latin typeface="Times New Roman" panose="02020603050405020304" pitchFamily="18" charset="0"/>
                <a:cs typeface="Times New Roman" panose="02020603050405020304" pitchFamily="18" charset="0"/>
              </a:rPr>
              <a:t>VIA</a:t>
            </a:r>
            <a:r>
              <a:rPr lang="zh-CN" altLang="en-US" sz="2800" b="1" dirty="0">
                <a:solidFill>
                  <a:schemeClr val="tx2"/>
                </a:solidFill>
                <a:latin typeface="Times New Roman" panose="02020603050405020304" pitchFamily="18" charset="0"/>
                <a:cs typeface="Times New Roman" panose="02020603050405020304" pitchFamily="18" charset="0"/>
              </a:rPr>
              <a:t>和</a:t>
            </a:r>
            <a:r>
              <a:rPr lang="en-US" altLang="zh-CN" sz="2800" b="1" dirty="0">
                <a:solidFill>
                  <a:schemeClr val="tx2"/>
                </a:solidFill>
                <a:latin typeface="Times New Roman" panose="02020603050405020304" pitchFamily="18" charset="0"/>
                <a:cs typeface="Times New Roman" panose="02020603050405020304" pitchFamily="18" charset="0"/>
              </a:rPr>
              <a:t>VIIA</a:t>
            </a:r>
            <a:r>
              <a:rPr lang="zh-CN" altLang="en-US" sz="2800" b="1" dirty="0">
                <a:solidFill>
                  <a:schemeClr val="tx2"/>
                </a:solidFill>
                <a:latin typeface="Times New Roman" panose="02020603050405020304" pitchFamily="18" charset="0"/>
                <a:cs typeface="Times New Roman" panose="02020603050405020304" pitchFamily="18" charset="0"/>
              </a:rPr>
              <a:t>族原子，价电子壳层一共有</a:t>
            </a:r>
            <a:r>
              <a:rPr lang="en-US" altLang="zh-CN" sz="2800" b="1" dirty="0">
                <a:solidFill>
                  <a:schemeClr val="tx2"/>
                </a:solidFill>
                <a:latin typeface="Times New Roman" panose="02020603050405020304" pitchFamily="18" charset="0"/>
                <a:cs typeface="Times New Roman" panose="02020603050405020304" pitchFamily="18" charset="0"/>
              </a:rPr>
              <a:t>8</a:t>
            </a:r>
            <a:r>
              <a:rPr lang="zh-CN" altLang="en-US" sz="2800" b="1" dirty="0">
                <a:solidFill>
                  <a:schemeClr val="tx2"/>
                </a:solidFill>
                <a:latin typeface="Times New Roman" panose="02020603050405020304" pitchFamily="18" charset="0"/>
                <a:cs typeface="Times New Roman" panose="02020603050405020304" pitchFamily="18" charset="0"/>
              </a:rPr>
              <a:t>个量子态，最多能接纳（</a:t>
            </a:r>
            <a:r>
              <a:rPr lang="en-US" altLang="zh-CN" sz="2800" b="1" dirty="0">
                <a:solidFill>
                  <a:schemeClr val="tx2"/>
                </a:solidFill>
                <a:latin typeface="Times New Roman" panose="02020603050405020304" pitchFamily="18" charset="0"/>
                <a:cs typeface="Times New Roman" panose="02020603050405020304" pitchFamily="18" charset="0"/>
              </a:rPr>
              <a:t>8-N)</a:t>
            </a:r>
            <a:r>
              <a:rPr lang="zh-CN" altLang="en-US" sz="2800" b="1" dirty="0">
                <a:solidFill>
                  <a:schemeClr val="tx2"/>
                </a:solidFill>
                <a:latin typeface="Times New Roman" panose="02020603050405020304" pitchFamily="18" charset="0"/>
                <a:cs typeface="Times New Roman" panose="02020603050405020304" pitchFamily="18" charset="0"/>
              </a:rPr>
              <a:t>个电子，形成（</a:t>
            </a:r>
            <a:r>
              <a:rPr lang="en-US" altLang="zh-CN" sz="2800" b="1" dirty="0">
                <a:solidFill>
                  <a:schemeClr val="tx2"/>
                </a:solidFill>
                <a:latin typeface="Times New Roman" panose="02020603050405020304" pitchFamily="18" charset="0"/>
                <a:cs typeface="Times New Roman" panose="02020603050405020304" pitchFamily="18" charset="0"/>
              </a:rPr>
              <a:t>8-N)</a:t>
            </a:r>
            <a:r>
              <a:rPr lang="zh-CN" altLang="en-US" sz="2800" b="1" dirty="0">
                <a:solidFill>
                  <a:schemeClr val="tx2"/>
                </a:solidFill>
                <a:latin typeface="Times New Roman" panose="02020603050405020304" pitchFamily="18" charset="0"/>
                <a:cs typeface="Times New Roman" panose="02020603050405020304" pitchFamily="18" charset="0"/>
              </a:rPr>
              <a:t>个共价键。这就是共价键的“饱和性”。</a:t>
            </a:r>
          </a:p>
        </p:txBody>
      </p:sp>
      <p:sp>
        <p:nvSpPr>
          <p:cNvPr id="11" name="文本框 10">
            <a:extLst>
              <a:ext uri="{FF2B5EF4-FFF2-40B4-BE49-F238E27FC236}">
                <a16:creationId xmlns:a16="http://schemas.microsoft.com/office/drawing/2014/main" id="{FD5953C2-927D-9003-E5C4-54DADE33B598}"/>
              </a:ext>
            </a:extLst>
          </p:cNvPr>
          <p:cNvSpPr txBox="1"/>
          <p:nvPr/>
        </p:nvSpPr>
        <p:spPr>
          <a:xfrm>
            <a:off x="264014" y="2822546"/>
            <a:ext cx="11356906" cy="1384995"/>
          </a:xfrm>
          <a:prstGeom prst="rect">
            <a:avLst/>
          </a:prstGeom>
          <a:noFill/>
        </p:spPr>
        <p:txBody>
          <a:bodyPr wrap="square" rtlCol="0">
            <a:spAutoFit/>
          </a:bodyPr>
          <a:lstStyle/>
          <a:p>
            <a:r>
              <a:rPr lang="zh-CN" altLang="en-US" sz="2800" b="1" dirty="0">
                <a:solidFill>
                  <a:schemeClr val="tx2"/>
                </a:solidFill>
                <a:latin typeface="Times New Roman" panose="02020603050405020304" pitchFamily="18" charset="0"/>
                <a:cs typeface="Times New Roman" panose="02020603050405020304" pitchFamily="18" charset="0"/>
              </a:rPr>
              <a:t>        共价键的形成只在特定的方向上，这些方向是配对电子波函数的对称轴方向，在这个方向交叠的电子云密度最大。这就是共价结合的“方向性”。</a:t>
            </a:r>
          </a:p>
        </p:txBody>
      </p:sp>
    </p:spTree>
    <p:extLst>
      <p:ext uri="{BB962C8B-B14F-4D97-AF65-F5344CB8AC3E}">
        <p14:creationId xmlns:p14="http://schemas.microsoft.com/office/powerpoint/2010/main" val="12805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E7B454A8-8883-4F53-AABF-68BF51F8513D}"/>
                  </a:ext>
                </a:extLst>
              </p:cNvPr>
              <p:cNvSpPr/>
              <p:nvPr/>
            </p:nvSpPr>
            <p:spPr>
              <a:xfrm>
                <a:off x="879957" y="383689"/>
                <a:ext cx="9443913" cy="762645"/>
              </a:xfrm>
              <a:prstGeom prst="rect">
                <a:avLst/>
              </a:prstGeom>
            </p:spPr>
            <p:txBody>
              <a:bodyPr wrap="square">
                <a:spAutoFit/>
              </a:bodyPr>
              <a:lstStyle/>
              <a:p>
                <a:r>
                  <a:rPr lang="zh-CN" altLang="zh-CN" dirty="0">
                    <a:latin typeface="Times New Roman" panose="02020603050405020304" pitchFamily="18" charset="0"/>
                    <a:ea typeface="黑体" panose="02010609060101010101" pitchFamily="49" charset="-122"/>
                    <a:cs typeface="Times New Roman" panose="02020603050405020304" pitchFamily="18" charset="0"/>
                  </a:rPr>
                  <a:t>一维情况下，设晶体长度为</a:t>
                </a:r>
                <a14:m>
                  <m:oMath xmlns:m="http://schemas.openxmlformats.org/officeDocument/2006/math">
                    <m:r>
                      <a:rPr lang="pt-BR" altLang="zh-CN">
                        <a:latin typeface="Cambria Math" panose="02040503050406030204" pitchFamily="18" charset="0"/>
                        <a:ea typeface="黑体" panose="02010609060101010101" pitchFamily="49" charset="-122"/>
                        <a:cs typeface="Times New Roman" panose="02020603050405020304" pitchFamily="18" charset="0"/>
                      </a:rPr>
                      <m:t>𝐿</m:t>
                    </m:r>
                  </m:oMath>
                </a14:m>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r>
                      <a:rPr lang="pt-BR" altLang="zh-CN">
                        <a:latin typeface="Cambria Math" panose="02040503050406030204" pitchFamily="18" charset="0"/>
                        <a:ea typeface="黑体" panose="02010609060101010101" pitchFamily="49" charset="-122"/>
                        <a:cs typeface="Times New Roman" panose="02020603050405020304" pitchFamily="18" charset="0"/>
                      </a:rPr>
                      <m:t>𝑘</m:t>
                    </m:r>
                  </m:oMath>
                </a14:m>
                <a:r>
                  <a:rPr lang="zh-CN" altLang="en-US" dirty="0">
                    <a:latin typeface="Times New Roman" panose="02020603050405020304" pitchFamily="18" charset="0"/>
                    <a:ea typeface="黑体" panose="02010609060101010101" pitchFamily="49" charset="-122"/>
                    <a:cs typeface="Times New Roman" panose="02020603050405020304" pitchFamily="18" charset="0"/>
                  </a:rPr>
                  <a:t>空间的状态密度为：</a:t>
                </a:r>
                <a14:m>
                  <m:oMath xmlns:m="http://schemas.openxmlformats.org/officeDocument/2006/math">
                    <m:r>
                      <a:rPr lang="pt-BR" altLang="zh-CN">
                        <a:latin typeface="Cambria Math" panose="02040503050406030204" pitchFamily="18" charset="0"/>
                        <a:ea typeface="黑体" panose="02010609060101010101" pitchFamily="49" charset="-122"/>
                        <a:cs typeface="Times New Roman" panose="02020603050405020304" pitchFamily="18" charset="0"/>
                      </a:rPr>
                      <m:t>2∙</m:t>
                    </m:r>
                    <m:r>
                      <a:rPr lang="pt-BR" altLang="zh-CN" i="1">
                        <a:latin typeface="Cambria Math" panose="02040503050406030204" pitchFamily="18" charset="0"/>
                        <a:ea typeface="黑体" panose="02010609060101010101" pitchFamily="49" charset="-122"/>
                        <a:cs typeface="Times New Roman" panose="02020603050405020304" pitchFamily="18" charset="0"/>
                      </a:rPr>
                      <m:t> </m:t>
                    </m:r>
                    <m:f>
                      <m:fPr>
                        <m:ctrlPr>
                          <a:rPr lang="zh-CN" altLang="zh-CN" i="1">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a:latin typeface="Cambria Math" panose="02040503050406030204" pitchFamily="18" charset="0"/>
                            <a:ea typeface="黑体" panose="02010609060101010101" pitchFamily="49" charset="-122"/>
                            <a:cs typeface="Times New Roman" panose="02020603050405020304" pitchFamily="18" charset="0"/>
                          </a:rPr>
                          <m:t>𝐿</m:t>
                        </m:r>
                      </m:num>
                      <m:den>
                        <m:r>
                          <a:rPr lang="en-US" altLang="zh-CN">
                            <a:latin typeface="Cambria Math" panose="02040503050406030204" pitchFamily="18" charset="0"/>
                            <a:ea typeface="黑体" panose="02010609060101010101" pitchFamily="49" charset="-122"/>
                            <a:cs typeface="Times New Roman" panose="02020603050405020304" pitchFamily="18" charset="0"/>
                          </a:rPr>
                          <m:t>2</m:t>
                        </m:r>
                        <m:r>
                          <a:rPr lang="en-US" altLang="zh-CN">
                            <a:latin typeface="Cambria Math" panose="02040503050406030204" pitchFamily="18" charset="0"/>
                            <a:ea typeface="黑体" panose="02010609060101010101" pitchFamily="49" charset="-122"/>
                            <a:cs typeface="Times New Roman" panose="02020603050405020304" pitchFamily="18" charset="0"/>
                          </a:rPr>
                          <m:t>𝜋</m:t>
                        </m:r>
                      </m:den>
                    </m:f>
                  </m:oMath>
                </a14:m>
                <a:endParaRPr lang="zh-CN" altLang="en-US" dirty="0"/>
              </a:p>
              <a:p>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2" name="矩形 1">
                <a:extLst>
                  <a:ext uri="{FF2B5EF4-FFF2-40B4-BE49-F238E27FC236}">
                    <a16:creationId xmlns:a16="http://schemas.microsoft.com/office/drawing/2014/main" id="{E7B454A8-8883-4F53-AABF-68BF51F8513D}"/>
                  </a:ext>
                </a:extLst>
              </p:cNvPr>
              <p:cNvSpPr>
                <a:spLocks noRot="1" noChangeAspect="1" noMove="1" noResize="1" noEditPoints="1" noAdjustHandles="1" noChangeArrowheads="1" noChangeShapeType="1" noTextEdit="1"/>
              </p:cNvSpPr>
              <p:nvPr/>
            </p:nvSpPr>
            <p:spPr>
              <a:xfrm>
                <a:off x="879957" y="383689"/>
                <a:ext cx="9443913" cy="762645"/>
              </a:xfrm>
              <a:prstGeom prst="rect">
                <a:avLst/>
              </a:prstGeom>
              <a:blipFill>
                <a:blip r:embed="rId2"/>
                <a:stretch>
                  <a:fillRect l="-516"/>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822E836F-FFF2-4500-B524-913912196518}"/>
              </a:ext>
            </a:extLst>
          </p:cNvPr>
          <p:cNvSpPr/>
          <p:nvPr/>
        </p:nvSpPr>
        <p:spPr>
          <a:xfrm>
            <a:off x="279059" y="383689"/>
            <a:ext cx="761747" cy="369332"/>
          </a:xfrm>
          <a:prstGeom prst="rect">
            <a:avLst/>
          </a:prstGeom>
        </p:spPr>
        <p:txBody>
          <a:bodyPr wrap="none">
            <a:spAutoFit/>
          </a:bodyPr>
          <a:lstStyle/>
          <a:p>
            <a:r>
              <a:rPr lang="zh-CN" altLang="zh-CN">
                <a:latin typeface="Times New Roman" panose="02020603050405020304" pitchFamily="18" charset="0"/>
                <a:ea typeface="黑体" panose="02010609060101010101" pitchFamily="49" charset="-122"/>
                <a:cs typeface="Times New Roman" panose="02020603050405020304" pitchFamily="18" charset="0"/>
              </a:rPr>
              <a:t>（</a:t>
            </a:r>
            <a:r>
              <a:rPr lang="pt-BR" altLang="zh-CN">
                <a:latin typeface="Times New Roman" panose="02020603050405020304" pitchFamily="18" charset="0"/>
                <a:ea typeface="黑体" panose="02010609060101010101" pitchFamily="49" charset="-122"/>
                <a:cs typeface="Times New Roman" panose="02020603050405020304" pitchFamily="18" charset="0"/>
              </a:rPr>
              <a:t>2</a:t>
            </a:r>
            <a:r>
              <a:rPr lang="zh-CN" altLang="zh-CN">
                <a:latin typeface="Times New Roman" panose="02020603050405020304" pitchFamily="18" charset="0"/>
                <a:ea typeface="黑体" panose="02010609060101010101" pitchFamily="49" charset="-122"/>
                <a:cs typeface="Times New Roman" panose="02020603050405020304" pitchFamily="18" charset="0"/>
              </a:rPr>
              <a:t>）</a:t>
            </a:r>
            <a:endParaRPr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F3CBFD9-3A51-1B1C-A789-70157FDB19FA}"/>
                  </a:ext>
                </a:extLst>
              </p:cNvPr>
              <p:cNvSpPr txBox="1"/>
              <p:nvPr/>
            </p:nvSpPr>
            <p:spPr>
              <a:xfrm>
                <a:off x="616959" y="3273733"/>
                <a:ext cx="10520516" cy="1997919"/>
              </a:xfrm>
              <a:prstGeom prst="rect">
                <a:avLst/>
              </a:prstGeom>
              <a:noFill/>
            </p:spPr>
            <p:txBody>
              <a:bodyPr wrap="square">
                <a:spAutoFit/>
              </a:bodyPr>
              <a:lstStyle/>
              <a:p>
                <a:r>
                  <a:rPr lang="zh-CN" altLang="zh-CN" dirty="0">
                    <a:latin typeface="Times New Roman" panose="02020603050405020304" pitchFamily="18" charset="0"/>
                    <a:ea typeface="黑体" panose="02010609060101010101" pitchFamily="49" charset="-122"/>
                    <a:cs typeface="Times New Roman" panose="02020603050405020304" pitchFamily="18" charset="0"/>
                  </a:rPr>
                  <a:t>二维情况下，设晶体面积为</a:t>
                </a:r>
                <a14:m>
                  <m:oMath xmlns:m="http://schemas.openxmlformats.org/officeDocument/2006/math">
                    <m:r>
                      <a:rPr lang="pt-BR" altLang="zh-CN">
                        <a:latin typeface="Cambria Math" panose="02040503050406030204" pitchFamily="18" charset="0"/>
                        <a:ea typeface="黑体" panose="02010609060101010101" pitchFamily="49" charset="-122"/>
                        <a:cs typeface="Times New Roman" panose="02020603050405020304" pitchFamily="18" charset="0"/>
                      </a:rPr>
                      <m:t>𝑆</m:t>
                    </m:r>
                  </m:oMath>
                </a14:m>
                <a:r>
                  <a:rPr lang="zh-CN" altLang="zh-CN" dirty="0">
                    <a:latin typeface="Times New Roman" panose="02020603050405020304" pitchFamily="18" charset="0"/>
                    <a:ea typeface="黑体" panose="02010609060101010101" pitchFamily="49" charset="-122"/>
                    <a:cs typeface="Times New Roman" panose="02020603050405020304" pitchFamily="18" charset="0"/>
                  </a:rPr>
                  <a:t>，</a:t>
                </a:r>
                <a:r>
                  <a:rPr lang="pt-BR" altLang="zh-CN" dirty="0">
                    <a:ea typeface="黑体" panose="02010609060101010101" pitchFamily="49" charset="-122"/>
                    <a:cs typeface="Times New Roman" panose="02020603050405020304" pitchFamily="18" charset="0"/>
                  </a:rPr>
                  <a:t> </a:t>
                </a:r>
                <a14:m>
                  <m:oMath xmlns:m="http://schemas.openxmlformats.org/officeDocument/2006/math">
                    <m:r>
                      <a:rPr lang="pt-BR" altLang="zh-CN">
                        <a:latin typeface="Cambria Math" panose="02040503050406030204" pitchFamily="18" charset="0"/>
                        <a:ea typeface="黑体" panose="02010609060101010101" pitchFamily="49" charset="-122"/>
                        <a:cs typeface="Times New Roman" panose="02020603050405020304" pitchFamily="18" charset="0"/>
                      </a:rPr>
                      <m:t>𝑘</m:t>
                    </m:r>
                  </m:oMath>
                </a14:m>
                <a:r>
                  <a:rPr lang="zh-CN" altLang="en-US" dirty="0">
                    <a:latin typeface="Times New Roman" panose="02020603050405020304" pitchFamily="18" charset="0"/>
                    <a:ea typeface="黑体" panose="02010609060101010101" pitchFamily="49" charset="-122"/>
                    <a:cs typeface="Times New Roman" panose="02020603050405020304" pitchFamily="18" charset="0"/>
                  </a:rPr>
                  <a:t>空间的状态密度</a:t>
                </a:r>
                <a:r>
                  <a:rPr lang="zh-CN" altLang="zh-CN" dirty="0">
                    <a:latin typeface="Times New Roman" panose="02020603050405020304" pitchFamily="18" charset="0"/>
                    <a:ea typeface="黑体" panose="02010609060101010101" pitchFamily="49" charset="-122"/>
                    <a:cs typeface="Times New Roman" panose="02020603050405020304" pitchFamily="18" charset="0"/>
                  </a:rPr>
                  <a:t>为</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r>
                      <a:rPr lang="pt-BR" altLang="zh-CN">
                        <a:latin typeface="Cambria Math" panose="02040503050406030204" pitchFamily="18" charset="0"/>
                        <a:ea typeface="黑体" panose="02010609060101010101" pitchFamily="49" charset="-122"/>
                        <a:cs typeface="Times New Roman" panose="02020603050405020304" pitchFamily="18" charset="0"/>
                      </a:rPr>
                      <m:t>2∙</m:t>
                    </m:r>
                    <m:f>
                      <m:fPr>
                        <m:ctrlPr>
                          <a:rPr lang="zh-CN" altLang="zh-CN" i="1">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a:latin typeface="Cambria Math" panose="02040503050406030204" pitchFamily="18" charset="0"/>
                            <a:ea typeface="黑体" panose="02010609060101010101" pitchFamily="49" charset="-122"/>
                            <a:cs typeface="Times New Roman" panose="02020603050405020304" pitchFamily="18" charset="0"/>
                          </a:rPr>
                          <m:t>𝑆</m:t>
                        </m:r>
                      </m:num>
                      <m:den>
                        <m:sSup>
                          <m:sSupPr>
                            <m:ctrlPr>
                              <a:rPr lang="zh-CN" altLang="zh-CN" i="1">
                                <a:latin typeface="Cambria Math" panose="02040503050406030204" pitchFamily="18" charset="0"/>
                                <a:ea typeface="黑体" panose="02010609060101010101" pitchFamily="49" charset="-122"/>
                                <a:cs typeface="Times New Roman" panose="02020603050405020304" pitchFamily="18" charset="0"/>
                              </a:rPr>
                            </m:ctrlPr>
                          </m:sSupPr>
                          <m:e>
                            <m:d>
                              <m:dPr>
                                <m:ctrlPr>
                                  <a:rPr lang="zh-CN" altLang="zh-CN"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a:latin typeface="Cambria Math" panose="02040503050406030204" pitchFamily="18" charset="0"/>
                                    <a:ea typeface="黑体" panose="02010609060101010101" pitchFamily="49" charset="-122"/>
                                    <a:cs typeface="Times New Roman" panose="02020603050405020304" pitchFamily="18" charset="0"/>
                                  </a:rPr>
                                  <m:t>2</m:t>
                                </m:r>
                                <m:r>
                                  <a:rPr lang="en-US" altLang="zh-CN">
                                    <a:latin typeface="Cambria Math" panose="02040503050406030204" pitchFamily="18" charset="0"/>
                                    <a:ea typeface="黑体" panose="02010609060101010101" pitchFamily="49" charset="-122"/>
                                    <a:cs typeface="Times New Roman" panose="02020603050405020304" pitchFamily="18" charset="0"/>
                                  </a:rPr>
                                  <m:t>𝜋</m:t>
                                </m:r>
                              </m:e>
                            </m:d>
                          </m:e>
                          <m:sup>
                            <m:r>
                              <a:rPr lang="en-US" altLang="zh-CN">
                                <a:latin typeface="Cambria Math" panose="02040503050406030204" pitchFamily="18" charset="0"/>
                                <a:ea typeface="黑体" panose="02010609060101010101" pitchFamily="49" charset="-122"/>
                                <a:cs typeface="Times New Roman" panose="02020603050405020304" pitchFamily="18" charset="0"/>
                              </a:rPr>
                              <m:t>2</m:t>
                            </m:r>
                          </m:sup>
                        </m:sSup>
                      </m:den>
                    </m:f>
                  </m:oMath>
                </a14:m>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半径为</a:t>
                </a:r>
                <a14:m>
                  <m:oMath xmlns:m="http://schemas.openxmlformats.org/officeDocument/2006/math">
                    <m:r>
                      <a:rPr lang="pt-BR" altLang="zh-CN">
                        <a:latin typeface="Cambria Math" panose="02040503050406030204" pitchFamily="18" charset="0"/>
                        <a:ea typeface="黑体" panose="02010609060101010101" pitchFamily="49" charset="-122"/>
                        <a:cs typeface="Times New Roman" panose="02020603050405020304" pitchFamily="18" charset="0"/>
                      </a:rPr>
                      <m:t>𝑘</m:t>
                    </m:r>
                  </m:oMath>
                </a14:m>
                <a:r>
                  <a:rPr lang="zh-CN" altLang="en-US" dirty="0">
                    <a:latin typeface="Times New Roman" panose="02020603050405020304" pitchFamily="18" charset="0"/>
                    <a:ea typeface="黑体" panose="02010609060101010101" pitchFamily="49" charset="-122"/>
                    <a:cs typeface="Times New Roman" panose="02020603050405020304" pitchFamily="18" charset="0"/>
                  </a:rPr>
                  <a:t>的二</a:t>
                </a:r>
                <a:r>
                  <a:rPr lang="zh-CN" altLang="zh-CN" dirty="0">
                    <a:latin typeface="Times New Roman" panose="02020603050405020304" pitchFamily="18" charset="0"/>
                    <a:ea typeface="黑体" panose="02010609060101010101" pitchFamily="49" charset="-122"/>
                    <a:cs typeface="Times New Roman" panose="02020603050405020304" pitchFamily="18" charset="0"/>
                  </a:rPr>
                  <a:t>维</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球就是圆，其“体积”为</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cs typeface="Times New Roman" panose="02020603050405020304" pitchFamily="18" charset="0"/>
                      </a:rPr>
                      <m:t>π</m:t>
                    </m:r>
                    <m:sSup>
                      <m:sSupPr>
                        <m:ctrlPr>
                          <a:rPr lang="el-GR" altLang="zh-CN"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pt-BR" altLang="zh-CN">
                            <a:latin typeface="Cambria Math" panose="02040503050406030204" pitchFamily="18" charset="0"/>
                            <a:ea typeface="黑体" panose="02010609060101010101" pitchFamily="49" charset="-122"/>
                            <a:cs typeface="Times New Roman" panose="02020603050405020304" pitchFamily="18" charset="0"/>
                          </a:rPr>
                          <m:t>𝑘</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p>
                    </m:sSup>
                  </m:oMath>
                </a14:m>
                <a:r>
                  <a:rPr lang="zh-CN" altLang="en-US" dirty="0">
                    <a:latin typeface="Times New Roman" panose="02020603050405020304" pitchFamily="18" charset="0"/>
                    <a:ea typeface="黑体" panose="02010609060101010101" pitchFamily="49" charset="-122"/>
                    <a:cs typeface="Times New Roman" panose="02020603050405020304" pitchFamily="18" charset="0"/>
                  </a:rPr>
                  <a:t>，其内包含的状态数为</a:t>
                </a:r>
                <a14:m>
                  <m:oMath xmlns:m="http://schemas.openxmlformats.org/officeDocument/2006/math">
                    <m:r>
                      <a:rPr lang="pt-BR" altLang="zh-CN">
                        <a:latin typeface="Cambria Math" panose="02040503050406030204" pitchFamily="18" charset="0"/>
                        <a:ea typeface="黑体" panose="02010609060101010101" pitchFamily="49" charset="-122"/>
                        <a:cs typeface="Times New Roman" panose="02020603050405020304" pitchFamily="18" charset="0"/>
                      </a:rPr>
                      <m:t>2</m:t>
                    </m:r>
                    <m:r>
                      <a:rPr lang="pt-BR" altLang="zh-CN" i="1">
                        <a:latin typeface="Cambria Math" panose="02040503050406030204" pitchFamily="18" charset="0"/>
                        <a:ea typeface="Cambria Math" panose="02040503050406030204" pitchFamily="18" charset="0"/>
                        <a:cs typeface="Times New Roman" panose="02020603050405020304" pitchFamily="18" charset="0"/>
                      </a:rPr>
                      <m:t>⋅</m:t>
                    </m:r>
                    <m:r>
                      <a:rPr lang="pt-BR" altLang="zh-CN" i="1">
                        <a:latin typeface="Cambria Math" panose="02040503050406030204" pitchFamily="18" charset="0"/>
                        <a:ea typeface="黑体" panose="02010609060101010101" pitchFamily="49" charset="-122"/>
                        <a:cs typeface="Times New Roman" panose="02020603050405020304" pitchFamily="18" charset="0"/>
                      </a:rPr>
                      <m:t> </m:t>
                    </m:r>
                    <m:f>
                      <m:fPr>
                        <m:ctrlPr>
                          <a:rPr lang="zh-CN" altLang="zh-CN" i="1">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黑体" panose="02010609060101010101" pitchFamily="49" charset="-122"/>
                            <a:cs typeface="Times New Roman" panose="02020603050405020304" pitchFamily="18" charset="0"/>
                          </a:rPr>
                          <m:t>𝑆</m:t>
                        </m:r>
                      </m:num>
                      <m:den>
                        <m:sSup>
                          <m:sSupPr>
                            <m:ctrlPr>
                              <a:rPr lang="en-US" altLang="zh-CN" i="1" smtClean="0">
                                <a:latin typeface="Cambria Math" panose="02040503050406030204" pitchFamily="18" charset="0"/>
                                <a:ea typeface="黑体" panose="02010609060101010101" pitchFamily="49" charset="-122"/>
                                <a:cs typeface="Times New Roman" panose="02020603050405020304" pitchFamily="18" charset="0"/>
                              </a:rPr>
                            </m:ctrlPr>
                          </m:sSupPr>
                          <m:e>
                            <m:d>
                              <m:dPr>
                                <m:ctrlPr>
                                  <a:rPr lang="en-US" altLang="zh-CN" i="1" smtClean="0">
                                    <a:latin typeface="Cambria Math" panose="02040503050406030204" pitchFamily="18" charset="0"/>
                                    <a:ea typeface="黑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黑体" panose="02010609060101010101" pitchFamily="49" charset="-122"/>
                                    <a:cs typeface="Times New Roman" panose="02020603050405020304" pitchFamily="18" charset="0"/>
                                  </a:rPr>
                                  <m:t>2</m:t>
                                </m:r>
                                <m:r>
                                  <a:rPr lang="zh-CN" altLang="en-US" b="0" i="1" smtClean="0">
                                    <a:latin typeface="Cambria Math" panose="02040503050406030204" pitchFamily="18" charset="0"/>
                                    <a:ea typeface="黑体" panose="02010609060101010101" pitchFamily="49" charset="-122"/>
                                    <a:cs typeface="Times New Roman" panose="02020603050405020304" pitchFamily="18" charset="0"/>
                                  </a:rPr>
                                  <m:t>𝜋</m:t>
                                </m:r>
                              </m:e>
                            </m:d>
                          </m:e>
                          <m:sup>
                            <m:r>
                              <a:rPr lang="en-US" altLang="zh-CN" b="0" i="1" smtClean="0">
                                <a:latin typeface="Cambria Math" panose="02040503050406030204" pitchFamily="18" charset="0"/>
                                <a:ea typeface="黑体" panose="02010609060101010101" pitchFamily="49" charset="-122"/>
                                <a:cs typeface="Times New Roman" panose="02020603050405020304" pitchFamily="18" charset="0"/>
                              </a:rPr>
                              <m:t>2</m:t>
                            </m:r>
                          </m:sup>
                        </m:sSup>
                      </m:den>
                    </m:f>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zh-CN" altLang="en-US" i="1" smtClean="0">
                        <a:latin typeface="Cambria Math" panose="02040503050406030204" pitchFamily="18" charset="0"/>
                        <a:ea typeface="Cambria Math" panose="02040503050406030204" pitchFamily="18" charset="0"/>
                        <a:cs typeface="Times New Roman" panose="02020603050405020304" pitchFamily="18" charset="0"/>
                      </a:rPr>
                      <m:t>𝜋</m:t>
                    </m:r>
                    <m:sSup>
                      <m:sSup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𝑘</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p>
                    </m:sSup>
                  </m:oMath>
                </a14:m>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二维球内的状态数：</a:t>
                </a:r>
                <a:r>
                  <a:rPr lang="zh-CN" altLang="zh-CN" sz="1800" dirty="0">
                    <a:solidFill>
                      <a:srgbClr val="FF0000"/>
                    </a:solidFill>
                    <a:ea typeface="黑体" panose="02010609060101010101" pitchFamily="49" charset="-122"/>
                    <a:cs typeface="Times New Roman" panose="02020603050405020304" pitchFamily="18" charset="0"/>
                  </a:rPr>
                  <a:t> </a:t>
                </a:r>
                <a14:m>
                  <m:oMath xmlns:m="http://schemas.openxmlformats.org/officeDocument/2006/math">
                    <m:sSub>
                      <m:sSubPr>
                        <m:ctrlPr>
                          <a:rPr lang="zh-CN" altLang="zh-CN" sz="2400"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b="0" i="1"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𝑍</m:t>
                        </m:r>
                      </m:e>
                      <m:sub>
                        <m:r>
                          <a:rPr lang="en-US" altLang="zh-CN" sz="2400" b="0" i="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2</m:t>
                        </m:r>
                      </m:sub>
                    </m:sSub>
                    <m:d>
                      <m:dPr>
                        <m:ctrlPr>
                          <a:rPr lang="zh-CN" altLang="zh-CN" sz="2400"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dPr>
                      <m:e>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𝐸</m:t>
                        </m:r>
                      </m:e>
                    </m:d>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m:t>
                    </m:r>
                    <m:f>
                      <m:fPr>
                        <m:ctrlPr>
                          <a:rPr lang="pt-BR" altLang="zh-CN" sz="2400" i="1"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sz="2400" b="0" i="1"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𝑆</m:t>
                        </m:r>
                      </m:num>
                      <m:den>
                        <m:r>
                          <a:rPr lang="en-US" altLang="zh-CN" sz="2400" b="0" i="1"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2</m:t>
                        </m:r>
                        <m:r>
                          <a:rPr lang="zh-CN" altLang="pt-BR" sz="2400" i="1"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𝜋</m:t>
                        </m:r>
                      </m:den>
                    </m:f>
                    <m:f>
                      <m:fPr>
                        <m:ctrlP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𝑚</m:t>
                        </m:r>
                      </m:num>
                      <m:den>
                        <m:sSup>
                          <m:sSupPr>
                            <m:ctrlP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ℏ</m:t>
                            </m:r>
                          </m:e>
                          <m:sup>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p>
                        </m:sSup>
                      </m:den>
                    </m:f>
                    <m:r>
                      <a:rPr lang="en-US" altLang="zh-CN"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𝐸</m:t>
                    </m:r>
                    <m:r>
                      <a:rPr lang="en-US" altLang="zh-CN"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𝑚𝑆</m:t>
                        </m:r>
                      </m:num>
                      <m:den>
                        <m:sSup>
                          <m:sSupPr>
                            <m:ctrlP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𝜋</m:t>
                            </m:r>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ℏ</m:t>
                            </m:r>
                          </m:e>
                          <m:sup>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p>
                        </m:sSup>
                      </m:den>
                    </m:f>
                    <m:r>
                      <a:rPr lang="en-US" altLang="zh-CN"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𝐸</m:t>
                    </m:r>
                  </m:oMath>
                </a14:m>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zh-CN" dirty="0">
                    <a:latin typeface="Times New Roman" panose="02020603050405020304" pitchFamily="18" charset="0"/>
                    <a:ea typeface="黑体" panose="02010609060101010101" pitchFamily="49" charset="-122"/>
                    <a:cs typeface="Times New Roman" panose="02020603050405020304" pitchFamily="18" charset="0"/>
                  </a:rPr>
                  <a:t>则自由电子的状态密度</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sSub>
                      <m:sSubPr>
                        <m:ctrlPr>
                          <a:rPr lang="zh-CN" altLang="zh-CN" sz="2400" i="1"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i="1">
                            <a:solidFill>
                              <a:srgbClr val="FF0000"/>
                            </a:solidFill>
                            <a:latin typeface="Cambria Math" panose="02040503050406030204" pitchFamily="18" charset="0"/>
                            <a:ea typeface="黑体" panose="02010609060101010101" pitchFamily="49" charset="-122"/>
                            <a:cs typeface="Times New Roman" panose="02020603050405020304" pitchFamily="18" charset="0"/>
                          </a:rPr>
                          <m:t>𝑁</m:t>
                        </m:r>
                      </m:e>
                      <m:sub>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2</m:t>
                        </m:r>
                      </m:sub>
                    </m:sSub>
                    <m:d>
                      <m:dPr>
                        <m:ctrlPr>
                          <a:rPr lang="zh-CN" altLang="zh-CN" sz="2400"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dPr>
                      <m:e>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𝐸</m:t>
                        </m:r>
                      </m:e>
                    </m:d>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m:t>
                    </m:r>
                    <m:f>
                      <m:fPr>
                        <m:ctrlPr>
                          <a:rPr lang="zh-CN" altLang="zh-CN" sz="2400"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fPr>
                      <m:num>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𝑑𝑍</m:t>
                        </m:r>
                      </m:num>
                      <m:den>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𝑑</m:t>
                        </m:r>
                        <m:r>
                          <a:rPr lang="en-US" altLang="zh-CN" sz="2400" i="1">
                            <a:solidFill>
                              <a:srgbClr val="FF0000"/>
                            </a:solidFill>
                            <a:latin typeface="Cambria Math" panose="02040503050406030204" pitchFamily="18" charset="0"/>
                            <a:ea typeface="黑体" panose="02010609060101010101" pitchFamily="49" charset="-122"/>
                            <a:cs typeface="Times New Roman" panose="02020603050405020304" pitchFamily="18" charset="0"/>
                          </a:rPr>
                          <m:t>𝐸</m:t>
                        </m:r>
                      </m:den>
                    </m:f>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m:t>
                    </m:r>
                    <m:f>
                      <m:fPr>
                        <m:ctrlPr>
                          <a:rPr lang="zh-CN" altLang="zh-CN" sz="2400" i="1"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𝑚𝑆</m:t>
                        </m:r>
                      </m:num>
                      <m:den>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𝜋</m:t>
                        </m:r>
                        <m:sSup>
                          <m:sSupPr>
                            <m:ctrlPr>
                              <a:rPr lang="zh-CN" altLang="zh-CN" sz="2400"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ℏ</m:t>
                            </m:r>
                          </m:e>
                          <m:sup>
                            <m:r>
                              <a:rPr lang="en-US"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2</m:t>
                            </m:r>
                          </m:sup>
                        </m:sSup>
                      </m:den>
                    </m:f>
                  </m:oMath>
                </a14:m>
                <a:endParaRPr lang="zh-CN" altLang="en-US" sz="2400" dirty="0"/>
              </a:p>
            </p:txBody>
          </p:sp>
        </mc:Choice>
        <mc:Fallback xmlns="">
          <p:sp>
            <p:nvSpPr>
              <p:cNvPr id="6" name="文本框 5">
                <a:extLst>
                  <a:ext uri="{FF2B5EF4-FFF2-40B4-BE49-F238E27FC236}">
                    <a16:creationId xmlns:a16="http://schemas.microsoft.com/office/drawing/2014/main" id="{1F3CBFD9-3A51-1B1C-A789-70157FDB19FA}"/>
                  </a:ext>
                </a:extLst>
              </p:cNvPr>
              <p:cNvSpPr txBox="1">
                <a:spLocks noRot="1" noChangeAspect="1" noMove="1" noResize="1" noEditPoints="1" noAdjustHandles="1" noChangeArrowheads="1" noChangeShapeType="1" noTextEdit="1"/>
              </p:cNvSpPr>
              <p:nvPr/>
            </p:nvSpPr>
            <p:spPr>
              <a:xfrm>
                <a:off x="616959" y="3273733"/>
                <a:ext cx="10520516" cy="1997919"/>
              </a:xfrm>
              <a:prstGeom prst="rect">
                <a:avLst/>
              </a:prstGeom>
              <a:blipFill>
                <a:blip r:embed="rId3"/>
                <a:stretch>
                  <a:fillRect l="-4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5136E5F4-6D77-8557-D034-7C07BB42C1BC}"/>
                  </a:ext>
                </a:extLst>
              </p:cNvPr>
              <p:cNvSpPr/>
              <p:nvPr/>
            </p:nvSpPr>
            <p:spPr>
              <a:xfrm>
                <a:off x="540744" y="1146334"/>
                <a:ext cx="10672946" cy="2401107"/>
              </a:xfrm>
              <a:prstGeom prst="rect">
                <a:avLst/>
              </a:prstGeom>
            </p:spPr>
            <p:txBody>
              <a:bodyPr wrap="square">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半径为</a:t>
                </a:r>
                <a14:m>
                  <m:oMath xmlns:m="http://schemas.openxmlformats.org/officeDocument/2006/math">
                    <m:r>
                      <a:rPr lang="pt-BR" altLang="zh-CN">
                        <a:latin typeface="Cambria Math" panose="02040503050406030204" pitchFamily="18" charset="0"/>
                        <a:ea typeface="黑体" panose="02010609060101010101" pitchFamily="49" charset="-122"/>
                        <a:cs typeface="Times New Roman" panose="02020603050405020304" pitchFamily="18" charset="0"/>
                      </a:rPr>
                      <m:t>𝑘</m:t>
                    </m:r>
                  </m:oMath>
                </a14:m>
                <a:r>
                  <a:rPr lang="zh-CN" altLang="en-US" dirty="0">
                    <a:latin typeface="Times New Roman" panose="02020603050405020304" pitchFamily="18" charset="0"/>
                    <a:ea typeface="黑体" panose="02010609060101010101" pitchFamily="49" charset="-122"/>
                    <a:cs typeface="Times New Roman" panose="02020603050405020304" pitchFamily="18" charset="0"/>
                  </a:rPr>
                  <a:t>的</a:t>
                </a:r>
                <a:r>
                  <a:rPr lang="zh-CN" altLang="zh-CN" dirty="0">
                    <a:latin typeface="Times New Roman" panose="02020603050405020304" pitchFamily="18" charset="0"/>
                    <a:ea typeface="黑体" panose="02010609060101010101" pitchFamily="49" charset="-122"/>
                    <a:cs typeface="Times New Roman" panose="02020603050405020304" pitchFamily="18" charset="0"/>
                  </a:rPr>
                  <a:t>一维</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球就是区间</a:t>
                </a:r>
                <a14:m>
                  <m:oMath xmlns:m="http://schemas.openxmlformats.org/officeDocument/2006/math">
                    <m:r>
                      <a:rPr lang="en-US" altLang="zh-CN" b="0" i="0"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黑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黑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黑体" panose="02010609060101010101" pitchFamily="49" charset="-122"/>
                        <a:cs typeface="Times New Roman" panose="02020603050405020304" pitchFamily="18" charset="0"/>
                      </a:rPr>
                      <m:t>𝑘</m:t>
                    </m:r>
                    <m:r>
                      <a:rPr lang="en-US" altLang="zh-CN" b="0" i="0" smtClean="0">
                        <a:latin typeface="Cambria Math" panose="02040503050406030204" pitchFamily="18" charset="0"/>
                        <a:ea typeface="黑体" panose="02010609060101010101" pitchFamily="49" charset="-122"/>
                        <a:cs typeface="Times New Roman" panose="02020603050405020304" pitchFamily="18" charset="0"/>
                      </a:rPr>
                      <m:t>]</m:t>
                    </m:r>
                  </m:oMath>
                </a14:m>
                <a:r>
                  <a:rPr lang="zh-CN"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其“体积”为</a:t>
                </a:r>
                <a14:m>
                  <m:oMath xmlns:m="http://schemas.openxmlformats.org/officeDocument/2006/math">
                    <m:r>
                      <a:rPr lang="en-US" altLang="zh-CN" b="0" i="0" smtClean="0">
                        <a:latin typeface="Cambria Math" panose="02040503050406030204" pitchFamily="18" charset="0"/>
                        <a:ea typeface="黑体" panose="02010609060101010101" pitchFamily="49" charset="-122"/>
                        <a:cs typeface="Times New Roman" panose="02020603050405020304" pitchFamily="18" charset="0"/>
                      </a:rPr>
                      <m:t>2</m:t>
                    </m:r>
                    <m:r>
                      <a:rPr lang="pt-BR" altLang="zh-CN">
                        <a:latin typeface="Cambria Math" panose="02040503050406030204" pitchFamily="18" charset="0"/>
                        <a:ea typeface="黑体" panose="02010609060101010101" pitchFamily="49" charset="-122"/>
                        <a:cs typeface="Times New Roman" panose="02020603050405020304" pitchFamily="18" charset="0"/>
                      </a:rPr>
                      <m:t>𝑘</m:t>
                    </m:r>
                  </m:oMath>
                </a14:m>
                <a:r>
                  <a:rPr lang="zh-CN" altLang="en-US" dirty="0">
                    <a:latin typeface="Times New Roman" panose="02020603050405020304" pitchFamily="18" charset="0"/>
                    <a:ea typeface="黑体" panose="02010609060101010101" pitchFamily="49" charset="-122"/>
                    <a:cs typeface="Times New Roman" panose="02020603050405020304" pitchFamily="18" charset="0"/>
                  </a:rPr>
                  <a:t>，其内包含的状态数为</a:t>
                </a:r>
                <a14:m>
                  <m:oMath xmlns:m="http://schemas.openxmlformats.org/officeDocument/2006/math">
                    <m:r>
                      <a:rPr lang="pt-BR" altLang="zh-CN">
                        <a:latin typeface="Cambria Math" panose="02040503050406030204" pitchFamily="18" charset="0"/>
                        <a:ea typeface="黑体" panose="02010609060101010101" pitchFamily="49" charset="-122"/>
                        <a:cs typeface="Times New Roman" panose="02020603050405020304" pitchFamily="18" charset="0"/>
                      </a:rPr>
                      <m:t>2</m:t>
                    </m:r>
                    <m:r>
                      <a:rPr lang="pt-BR"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pt-BR" altLang="zh-CN" i="1">
                        <a:latin typeface="Cambria Math" panose="02040503050406030204" pitchFamily="18" charset="0"/>
                        <a:ea typeface="黑体" panose="02010609060101010101" pitchFamily="49" charset="-122"/>
                        <a:cs typeface="Times New Roman" panose="02020603050405020304" pitchFamily="18" charset="0"/>
                      </a:rPr>
                      <m:t> </m:t>
                    </m:r>
                    <m:f>
                      <m:fPr>
                        <m:ctrlPr>
                          <a:rPr lang="zh-CN" altLang="zh-CN" i="1">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a:latin typeface="Cambria Math" panose="02040503050406030204" pitchFamily="18" charset="0"/>
                            <a:ea typeface="黑体" panose="02010609060101010101" pitchFamily="49" charset="-122"/>
                            <a:cs typeface="Times New Roman" panose="02020603050405020304" pitchFamily="18" charset="0"/>
                          </a:rPr>
                          <m:t>𝐿</m:t>
                        </m:r>
                      </m:num>
                      <m:den>
                        <m:r>
                          <a:rPr lang="en-US" altLang="zh-CN">
                            <a:latin typeface="Cambria Math" panose="02040503050406030204" pitchFamily="18" charset="0"/>
                            <a:ea typeface="黑体" panose="02010609060101010101" pitchFamily="49" charset="-122"/>
                            <a:cs typeface="Times New Roman" panose="02020603050405020304" pitchFamily="18" charset="0"/>
                          </a:rPr>
                          <m:t>2</m:t>
                        </m:r>
                        <m:r>
                          <a:rPr lang="en-US" altLang="zh-CN">
                            <a:latin typeface="Cambria Math" panose="02040503050406030204" pitchFamily="18" charset="0"/>
                            <a:ea typeface="黑体" panose="02010609060101010101" pitchFamily="49" charset="-122"/>
                            <a:cs typeface="Times New Roman" panose="02020603050405020304" pitchFamily="18" charset="0"/>
                          </a:rPr>
                          <m:t>𝜋</m:t>
                        </m:r>
                      </m:den>
                    </m:f>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𝑘</m:t>
                    </m:r>
                  </m:oMath>
                </a14:m>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一维球内的</a:t>
                </a:r>
                <a:r>
                  <a:rPr lang="zh-CN" altLang="zh-CN" dirty="0">
                    <a:latin typeface="Times New Roman" panose="02020603050405020304" pitchFamily="18" charset="0"/>
                    <a:ea typeface="黑体" panose="02010609060101010101" pitchFamily="49" charset="-122"/>
                    <a:cs typeface="Times New Roman" panose="02020603050405020304" pitchFamily="18" charset="0"/>
                  </a:rPr>
                  <a:t>状态</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a:t>
                </a:r>
                <a14:m>
                  <m:oMath xmlns:m="http://schemas.openxmlformats.org/officeDocument/2006/math">
                    <m:sSub>
                      <m:sSubPr>
                        <m:ctrlPr>
                          <a:rPr lang="zh-CN" altLang="zh-CN" sz="2400"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b="0" i="1"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𝑍</m:t>
                        </m:r>
                      </m:e>
                      <m:sub>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1</m:t>
                        </m:r>
                      </m:sub>
                    </m:sSub>
                    <m:d>
                      <m:dPr>
                        <m:ctrlPr>
                          <a:rPr lang="zh-CN" altLang="zh-CN" sz="2400"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dPr>
                      <m:e>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𝐸</m:t>
                        </m:r>
                      </m:e>
                    </m:d>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m:t>
                    </m:r>
                    <m:f>
                      <m:fPr>
                        <m:ctrlPr>
                          <a:rPr lang="pt-BR" altLang="zh-CN" sz="2400" i="1"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sz="2400" b="0" i="1"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𝐿</m:t>
                        </m:r>
                      </m:num>
                      <m:den>
                        <m:r>
                          <a:rPr lang="zh-CN" altLang="pt-BR" sz="2400" i="1"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𝜋</m:t>
                        </m:r>
                      </m:den>
                    </m:f>
                    <m:r>
                      <a:rPr lang="pt-BR" altLang="zh-CN" sz="2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rad>
                      <m:radPr>
                        <m:degHide m:val="on"/>
                        <m:ctrlPr>
                          <a:rPr lang="en-US" altLang="zh-CN"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en-US" altLang="zh-CN"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r>
                              <a:rPr lang="en-US" altLang="zh-CN"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𝑚𝐸</m:t>
                            </m:r>
                          </m:num>
                          <m:den>
                            <m:sSup>
                              <m:sSupPr>
                                <m:ctrlPr>
                                  <a:rPr lang="en-US" altLang="zh-CN"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ℏ</m:t>
                                </m:r>
                              </m:e>
                              <m:sup>
                                <m:r>
                                  <a:rPr lang="en-US" altLang="zh-CN"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p>
                            </m:sSup>
                          </m:den>
                        </m:f>
                      </m:e>
                    </m:rad>
                  </m:oMath>
                </a14:m>
                <a:endParaRPr lang="en-US" altLang="zh-CN" sz="2400" b="0"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r>
                  <a:rPr lang="en-US" altLang="zh-CN" sz="2000" dirty="0">
                    <a:solidFill>
                      <a:srgbClr val="FF0000"/>
                    </a:solidFill>
                    <a:ea typeface="黑体" panose="02010609060101010101" pitchFamily="49" charset="-122"/>
                    <a:cs typeface="Times New Roman" panose="02020603050405020304" pitchFamily="18" charset="0"/>
                  </a:rPr>
                  <a:t>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故</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solidFill>
                      <a:srgbClr val="FF0000"/>
                    </a:solidFill>
                    <a:ea typeface="黑体" panose="02010609060101010101" pitchFamily="49" charset="-122"/>
                    <a:cs typeface="Times New Roman" panose="02020603050405020304" pitchFamily="18" charset="0"/>
                  </a:rPr>
                  <a:t>  </a:t>
                </a:r>
                <a14:m>
                  <m:oMath xmlns:m="http://schemas.openxmlformats.org/officeDocument/2006/math">
                    <m:sSub>
                      <m:sSubPr>
                        <m:ctrlPr>
                          <a:rPr lang="zh-CN" altLang="zh-CN" sz="2400" i="1"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i="1">
                            <a:solidFill>
                              <a:srgbClr val="FF0000"/>
                            </a:solidFill>
                            <a:latin typeface="Cambria Math" panose="02040503050406030204" pitchFamily="18" charset="0"/>
                            <a:ea typeface="黑体" panose="02010609060101010101" pitchFamily="49" charset="-122"/>
                            <a:cs typeface="Times New Roman" panose="02020603050405020304" pitchFamily="18" charset="0"/>
                          </a:rPr>
                          <m:t>𝑁</m:t>
                        </m:r>
                      </m:e>
                      <m:sub>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1</m:t>
                        </m:r>
                      </m:sub>
                    </m:sSub>
                    <m:d>
                      <m:dPr>
                        <m:ctrlPr>
                          <a:rPr lang="zh-CN" altLang="zh-CN" sz="2400"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dPr>
                      <m:e>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𝐸</m:t>
                        </m:r>
                      </m:e>
                    </m:d>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m:t>
                    </m:r>
                    <m:f>
                      <m:fPr>
                        <m:ctrlPr>
                          <a:rPr lang="zh-CN" altLang="zh-CN" sz="2400"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fPr>
                      <m:num>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𝑑𝑍</m:t>
                        </m:r>
                      </m:num>
                      <m:den>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𝑑</m:t>
                        </m:r>
                        <m:r>
                          <a:rPr lang="en-US" altLang="zh-CN" sz="2400" i="1">
                            <a:solidFill>
                              <a:srgbClr val="FF0000"/>
                            </a:solidFill>
                            <a:latin typeface="Cambria Math" panose="02040503050406030204" pitchFamily="18" charset="0"/>
                            <a:ea typeface="黑体" panose="02010609060101010101" pitchFamily="49" charset="-122"/>
                            <a:cs typeface="Times New Roman" panose="02020603050405020304" pitchFamily="18" charset="0"/>
                          </a:rPr>
                          <m:t>𝐸</m:t>
                        </m:r>
                      </m:den>
                    </m:f>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m:t>
                    </m:r>
                    <m:f>
                      <m:fPr>
                        <m:ctrlPr>
                          <a:rPr lang="zh-CN" altLang="zh-CN" sz="2400" i="1"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𝐿</m:t>
                        </m:r>
                      </m:num>
                      <m:den>
                        <m:r>
                          <a:rPr lang="en-US"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𝜋</m:t>
                        </m:r>
                        <m:r>
                          <a:rPr lang="en-US"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ℏ</m:t>
                        </m:r>
                      </m:den>
                    </m:f>
                    <m:f>
                      <m:fPr>
                        <m:ctrlPr>
                          <a:rPr lang="zh-CN" altLang="zh-CN" sz="2400"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fPr>
                      <m:num>
                        <m:rad>
                          <m:radPr>
                            <m:degHide m:val="on"/>
                            <m:ctrlPr>
                              <a:rPr lang="zh-CN" altLang="zh-CN" sz="2400"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radPr>
                          <m:deg/>
                          <m:e>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2</m:t>
                            </m:r>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𝑚</m:t>
                            </m:r>
                          </m:e>
                        </m:rad>
                      </m:num>
                      <m:den>
                        <m:rad>
                          <m:radPr>
                            <m:degHide m:val="on"/>
                            <m:ctrlPr>
                              <a:rPr lang="zh-CN" altLang="zh-CN" sz="2400"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radPr>
                          <m:deg/>
                          <m:e>
                            <m:r>
                              <a:rPr lang="pt-BR"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𝐸</m:t>
                            </m:r>
                          </m:e>
                        </m:rad>
                      </m:den>
                    </m:f>
                  </m:oMath>
                </a14:m>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a:p>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5136E5F4-6D77-8557-D034-7C07BB42C1BC}"/>
                  </a:ext>
                </a:extLst>
              </p:cNvPr>
              <p:cNvSpPr>
                <a:spLocks noRot="1" noChangeAspect="1" noMove="1" noResize="1" noEditPoints="1" noAdjustHandles="1" noChangeArrowheads="1" noChangeShapeType="1" noTextEdit="1"/>
              </p:cNvSpPr>
              <p:nvPr/>
            </p:nvSpPr>
            <p:spPr>
              <a:xfrm>
                <a:off x="540744" y="1146334"/>
                <a:ext cx="10672946" cy="2401107"/>
              </a:xfrm>
              <a:prstGeom prst="rect">
                <a:avLst/>
              </a:prstGeom>
              <a:blipFill>
                <a:blip r:embed="rId4"/>
                <a:stretch>
                  <a:fillRect l="-5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439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B6F9E4A-23B0-46F2-97A3-70DB50CFDD93}"/>
              </a:ext>
            </a:extLst>
          </p:cNvPr>
          <p:cNvPicPr>
            <a:picLocks noChangeAspect="1"/>
          </p:cNvPicPr>
          <p:nvPr/>
        </p:nvPicPr>
        <p:blipFill>
          <a:blip r:embed="rId2"/>
          <a:stretch>
            <a:fillRect/>
          </a:stretch>
        </p:blipFill>
        <p:spPr>
          <a:xfrm>
            <a:off x="899224" y="198827"/>
            <a:ext cx="9146797" cy="225411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4A8D769-10E6-470B-B509-421C1C965E43}"/>
                  </a:ext>
                </a:extLst>
              </p:cNvPr>
              <p:cNvSpPr txBox="1"/>
              <p:nvPr/>
            </p:nvSpPr>
            <p:spPr>
              <a:xfrm>
                <a:off x="603420" y="2930738"/>
                <a:ext cx="13825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𝐿</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2</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3</m:t>
                          </m:r>
                        </m:sub>
                      </m:sSub>
                    </m:oMath>
                  </m:oMathPara>
                </a14:m>
                <a:endParaRPr lang="zh-CN" altLang="en-US" i="1"/>
              </a:p>
            </p:txBody>
          </p:sp>
        </mc:Choice>
        <mc:Fallback xmlns="">
          <p:sp>
            <p:nvSpPr>
              <p:cNvPr id="5" name="文本框 4">
                <a:extLst>
                  <a:ext uri="{FF2B5EF4-FFF2-40B4-BE49-F238E27FC236}">
                    <a16:creationId xmlns:a16="http://schemas.microsoft.com/office/drawing/2014/main" id="{54A8D769-10E6-470B-B509-421C1C965E43}"/>
                  </a:ext>
                </a:extLst>
              </p:cNvPr>
              <p:cNvSpPr txBox="1">
                <a:spLocks noRot="1" noChangeAspect="1" noMove="1" noResize="1" noEditPoints="1" noAdjustHandles="1" noChangeArrowheads="1" noChangeShapeType="1" noTextEdit="1"/>
              </p:cNvSpPr>
              <p:nvPr/>
            </p:nvSpPr>
            <p:spPr>
              <a:xfrm>
                <a:off x="603420" y="2930738"/>
                <a:ext cx="1382558" cy="276999"/>
              </a:xfrm>
              <a:prstGeom prst="rect">
                <a:avLst/>
              </a:prstGeom>
              <a:blipFill>
                <a:blip r:embed="rId3"/>
                <a:stretch>
                  <a:fillRect l="-3524" r="-881" b="-15556"/>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7A8BBD40-EF04-44D4-9C7D-755193E7E7B3}"/>
              </a:ext>
            </a:extLst>
          </p:cNvPr>
          <p:cNvSpPr/>
          <p:nvPr/>
        </p:nvSpPr>
        <p:spPr>
          <a:xfrm>
            <a:off x="175836" y="2286027"/>
            <a:ext cx="1627797" cy="523220"/>
          </a:xfrm>
          <a:prstGeom prst="rect">
            <a:avLst/>
          </a:prstGeom>
        </p:spPr>
        <p:txBody>
          <a:bodyPr wrap="square">
            <a:spAutoFit/>
          </a:bodyPr>
          <a:lstStyle/>
          <a:p>
            <a:r>
              <a:rPr lang="zh-CN" altLang="en-US" sz="2800" dirty="0">
                <a:solidFill>
                  <a:srgbClr val="0070C0"/>
                </a:solidFill>
                <a:latin typeface="黑体" panose="02010609060101010101" pitchFamily="49" charset="-122"/>
                <a:ea typeface="黑体" panose="02010609060101010101" pitchFamily="49" charset="-122"/>
                <a:cs typeface="Times New Roman" panose="02020603050405020304" pitchFamily="18" charset="0"/>
              </a:rPr>
              <a:t>参考答案</a:t>
            </a:r>
            <a:endParaRPr lang="zh-CN" altLang="en-US" sz="2800" dirty="0">
              <a:solidFill>
                <a:srgbClr val="0070C0"/>
              </a:solidFill>
              <a:latin typeface="黑体" panose="02010609060101010101" pitchFamily="49" charset="-122"/>
              <a:ea typeface="黑体" panose="02010609060101010101" pitchFamily="49" charset="-122"/>
            </a:endParaRPr>
          </a:p>
        </p:txBody>
      </p:sp>
      <p:cxnSp>
        <p:nvCxnSpPr>
          <p:cNvPr id="7" name="直接连接符 6">
            <a:extLst>
              <a:ext uri="{FF2B5EF4-FFF2-40B4-BE49-F238E27FC236}">
                <a16:creationId xmlns:a16="http://schemas.microsoft.com/office/drawing/2014/main" id="{A78BBFFD-09A2-430A-972E-8A1253AFF8B5}"/>
              </a:ext>
            </a:extLst>
          </p:cNvPr>
          <p:cNvCxnSpPr>
            <a:cxnSpLocks/>
          </p:cNvCxnSpPr>
          <p:nvPr/>
        </p:nvCxnSpPr>
        <p:spPr>
          <a:xfrm>
            <a:off x="1796792" y="2605065"/>
            <a:ext cx="10284626"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A1833D2-5132-4550-B08C-F1C3AE759D6F}"/>
                  </a:ext>
                </a:extLst>
              </p:cNvPr>
              <p:cNvSpPr txBox="1"/>
              <p:nvPr/>
            </p:nvSpPr>
            <p:spPr>
              <a:xfrm>
                <a:off x="2637347" y="2930738"/>
                <a:ext cx="2380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i="1">
                              <a:latin typeface="Cambria Math" panose="02040503050406030204" pitchFamily="18" charset="0"/>
                            </a:rPr>
                            <m:t>𝑁</m:t>
                          </m:r>
                        </m:e>
                        <m:sub>
                          <m:r>
                            <a:rPr lang="en-US" altLang="zh-CN" i="1">
                              <a:latin typeface="Cambria Math" panose="02040503050406030204" pitchFamily="18" charset="0"/>
                            </a:rPr>
                            <m:t>𝐿</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2</m:t>
                          </m:r>
                        </m:sub>
                      </m:s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3</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3</m:t>
                          </m:r>
                        </m:sup>
                      </m:sSup>
                    </m:oMath>
                  </m:oMathPara>
                </a14:m>
                <a:endParaRPr lang="zh-CN" altLang="en-US" i="1"/>
              </a:p>
            </p:txBody>
          </p:sp>
        </mc:Choice>
        <mc:Fallback xmlns="">
          <p:sp>
            <p:nvSpPr>
              <p:cNvPr id="9" name="文本框 8">
                <a:extLst>
                  <a:ext uri="{FF2B5EF4-FFF2-40B4-BE49-F238E27FC236}">
                    <a16:creationId xmlns:a16="http://schemas.microsoft.com/office/drawing/2014/main" id="{8A1833D2-5132-4550-B08C-F1C3AE759D6F}"/>
                  </a:ext>
                </a:extLst>
              </p:cNvPr>
              <p:cNvSpPr txBox="1">
                <a:spLocks noRot="1" noChangeAspect="1" noMove="1" noResize="1" noEditPoints="1" noAdjustHandles="1" noChangeArrowheads="1" noChangeShapeType="1" noTextEdit="1"/>
              </p:cNvSpPr>
              <p:nvPr/>
            </p:nvSpPr>
            <p:spPr>
              <a:xfrm>
                <a:off x="2637347" y="2930738"/>
                <a:ext cx="2380395" cy="276999"/>
              </a:xfrm>
              <a:prstGeom prst="rect">
                <a:avLst/>
              </a:prstGeom>
              <a:blipFill>
                <a:blip r:embed="rId4"/>
                <a:stretch>
                  <a:fillRect l="-513" t="-4444"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B83C80AD-5613-4CF1-B689-AFE05A16C21B}"/>
                  </a:ext>
                </a:extLst>
              </p:cNvPr>
              <p:cNvSpPr/>
              <p:nvPr/>
            </p:nvSpPr>
            <p:spPr>
              <a:xfrm>
                <a:off x="5791608" y="2838405"/>
                <a:ext cx="2859757" cy="369332"/>
              </a:xfrm>
              <a:prstGeom prst="rect">
                <a:avLst/>
              </a:prstGeom>
            </p:spPr>
            <p:txBody>
              <a:bodyPr wrap="none">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1</m:t>
                        </m:r>
                      </m:sub>
                    </m:sSub>
                  </m:oMath>
                </a14:m>
                <a:r>
                  <a:rPr lang="en-US" altLang="zh-CN" i="1"/>
                  <a:t>= </a:t>
                </a:r>
                <a14:m>
                  <m:oMath xmlns:m="http://schemas.openxmlformats.org/officeDocument/2006/math">
                    <m:r>
                      <a:rPr lang="en-US" altLang="zh-CN" b="0" i="1" smtClean="0">
                        <a:latin typeface="Cambria Math" panose="02040503050406030204" pitchFamily="18" charset="0"/>
                      </a:rPr>
                      <m:t>𝑎</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2</m:t>
                        </m:r>
                      </m:sub>
                    </m:sSub>
                    <m:r>
                      <m:rPr>
                        <m:nor/>
                      </m:rPr>
                      <a:rPr lang="en-US" altLang="zh-CN" i="1"/>
                      <m:t>= </m:t>
                    </m:r>
                    <m:r>
                      <a:rPr lang="en-US" altLang="zh-CN" b="0" i="1" smtClean="0">
                        <a:latin typeface="Cambria Math" panose="02040503050406030204" pitchFamily="18" charset="0"/>
                      </a:rPr>
                      <m:t>𝑎</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3</m:t>
                        </m:r>
                      </m:sub>
                    </m:sSub>
                    <m:r>
                      <m:rPr>
                        <m:nor/>
                      </m:rPr>
                      <a:rPr lang="en-US" altLang="zh-CN" i="1"/>
                      <m:t>= </m:t>
                    </m:r>
                    <m:r>
                      <a:rPr lang="en-US" altLang="zh-CN" b="0" i="1" smtClean="0">
                        <a:latin typeface="Cambria Math" panose="02040503050406030204" pitchFamily="18" charset="0"/>
                      </a:rPr>
                      <m:t>𝑎</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3</m:t>
                        </m:r>
                      </m:sub>
                    </m:sSub>
                  </m:oMath>
                </a14:m>
                <a:endParaRPr lang="zh-CN" altLang="en-US" i="1"/>
              </a:p>
            </p:txBody>
          </p:sp>
        </mc:Choice>
        <mc:Fallback xmlns="">
          <p:sp>
            <p:nvSpPr>
              <p:cNvPr id="11" name="矩形 10">
                <a:extLst>
                  <a:ext uri="{FF2B5EF4-FFF2-40B4-BE49-F238E27FC236}">
                    <a16:creationId xmlns:a16="http://schemas.microsoft.com/office/drawing/2014/main" id="{B83C80AD-5613-4CF1-B689-AFE05A16C21B}"/>
                  </a:ext>
                </a:extLst>
              </p:cNvPr>
              <p:cNvSpPr>
                <a:spLocks noRot="1" noChangeAspect="1" noMove="1" noResize="1" noEditPoints="1" noAdjustHandles="1" noChangeArrowheads="1" noChangeShapeType="1" noTextEdit="1"/>
              </p:cNvSpPr>
              <p:nvPr/>
            </p:nvSpPr>
            <p:spPr>
              <a:xfrm>
                <a:off x="5791608" y="2838405"/>
                <a:ext cx="2859757" cy="369332"/>
              </a:xfrm>
              <a:prstGeom prst="rect">
                <a:avLst/>
              </a:prstGeom>
              <a:blipFill>
                <a:blip r:embed="rId5"/>
                <a:stretch>
                  <a:fillRect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2B1296B-E5B0-46E0-BC3D-8FEAA4777FC7}"/>
                  </a:ext>
                </a:extLst>
              </p:cNvPr>
              <p:cNvSpPr txBox="1"/>
              <p:nvPr/>
            </p:nvSpPr>
            <p:spPr>
              <a:xfrm>
                <a:off x="2953609" y="3358164"/>
                <a:ext cx="9127809" cy="569836"/>
              </a:xfrm>
              <a:prstGeom prst="rect">
                <a:avLst/>
              </a:prstGeom>
              <a:noFill/>
            </p:spPr>
            <p:txBody>
              <a:bodyPr wrap="square" lIns="0" tIns="0" rIns="0" bIns="0" rtlCol="0">
                <a:spAutoFit/>
              </a:bodyPr>
              <a:lstStyle/>
              <a:p>
                <a14:m>
                  <m:oMath xmlns:m="http://schemas.openxmlformats.org/officeDocument/2006/math">
                    <m:acc>
                      <m:accPr>
                        <m:chr m:val="⃑"/>
                        <m:ctrlPr>
                          <a:rPr lang="zh-CN" altLang="en-US"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𝑘</m:t>
                        </m:r>
                      </m:e>
                    </m:acc>
                    <m:r>
                      <a:rPr lang="en-US" altLang="zh-CN" sz="2400" b="0" i="1" smtClean="0">
                        <a:solidFill>
                          <a:srgbClr val="FF0000"/>
                        </a:solidFill>
                        <a:latin typeface="Cambria Math" panose="02040503050406030204" pitchFamily="18" charset="0"/>
                      </a:rPr>
                      <m:t>=</m:t>
                    </m:r>
                    <m:sSub>
                      <m:sSubPr>
                        <m:ctrlPr>
                          <a:rPr lang="en-US" altLang="zh-CN" sz="2400" i="1" smtClean="0">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𝑘</m:t>
                        </m:r>
                      </m:e>
                      <m:sub>
                        <m:r>
                          <a:rPr lang="en-US" altLang="zh-CN" sz="2400" b="0" i="1" smtClean="0">
                            <a:solidFill>
                              <a:srgbClr val="FF0000"/>
                            </a:solidFill>
                            <a:latin typeface="Cambria Math" panose="02040503050406030204" pitchFamily="18" charset="0"/>
                          </a:rPr>
                          <m:t>𝑥</m:t>
                        </m:r>
                      </m:sub>
                    </m:sSub>
                    <m:acc>
                      <m:accPr>
                        <m:chr m:val="̂"/>
                        <m:ctrlPr>
                          <a:rPr lang="en-US" altLang="zh-CN" sz="2400" b="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𝑥</m:t>
                        </m:r>
                      </m:e>
                    </m:acc>
                  </m:oMath>
                </a14:m>
                <a:r>
                  <a:rPr lang="en-US" altLang="zh-CN" sz="2400">
                    <a:solidFill>
                      <a:srgbClr val="FF0000"/>
                    </a:solidFill>
                  </a:rPr>
                  <a:t>+ </a:t>
                </a:r>
                <a14:m>
                  <m:oMath xmlns:m="http://schemas.openxmlformats.org/officeDocument/2006/math">
                    <m:sSub>
                      <m:sSubPr>
                        <m:ctrlPr>
                          <a:rPr lang="en-US" altLang="zh-CN" sz="2400" i="1" smtClean="0">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𝑘</m:t>
                        </m:r>
                      </m:e>
                      <m:sub>
                        <m:r>
                          <a:rPr lang="en-US" altLang="zh-CN" sz="2400" b="0" i="1" smtClean="0">
                            <a:solidFill>
                              <a:srgbClr val="FF0000"/>
                            </a:solidFill>
                            <a:latin typeface="Cambria Math" panose="02040503050406030204" pitchFamily="18" charset="0"/>
                          </a:rPr>
                          <m:t>𝑦</m:t>
                        </m:r>
                      </m:sub>
                    </m:sSub>
                    <m:acc>
                      <m:accPr>
                        <m:chr m:val="̂"/>
                        <m:ctrlPr>
                          <a:rPr lang="en-US" altLang="zh-CN" sz="2400" b="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𝑦</m:t>
                        </m:r>
                      </m:e>
                    </m:acc>
                  </m:oMath>
                </a14:m>
                <a:r>
                  <a:rPr lang="en-US" altLang="zh-CN" sz="2400">
                    <a:solidFill>
                      <a:srgbClr val="FF0000"/>
                    </a:solidFill>
                  </a:rPr>
                  <a:t>+ </a:t>
                </a:r>
                <a14:m>
                  <m:oMath xmlns:m="http://schemas.openxmlformats.org/officeDocument/2006/math">
                    <m:sSub>
                      <m:sSubPr>
                        <m:ctrlPr>
                          <a:rPr lang="en-US" altLang="zh-CN" sz="2400" i="1" smtClean="0">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𝑘</m:t>
                        </m:r>
                      </m:e>
                      <m:sub>
                        <m:r>
                          <a:rPr lang="en-US" altLang="zh-CN" sz="2400" b="0" i="1" smtClean="0">
                            <a:solidFill>
                              <a:srgbClr val="FF0000"/>
                            </a:solidFill>
                            <a:latin typeface="Cambria Math" panose="02040503050406030204" pitchFamily="18" charset="0"/>
                          </a:rPr>
                          <m:t>𝑧</m:t>
                        </m:r>
                      </m:sub>
                    </m:sSub>
                    <m:acc>
                      <m:accPr>
                        <m:chr m:val="̂"/>
                        <m:ctrlPr>
                          <a:rPr lang="en-US" altLang="zh-CN" sz="2400" b="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𝑧</m:t>
                        </m:r>
                      </m:e>
                    </m:acc>
                    <m:r>
                      <a:rPr lang="en-US" altLang="zh-CN" sz="2400" b="0" i="1" smtClean="0">
                        <a:solidFill>
                          <a:srgbClr val="FF0000"/>
                        </a:solidFill>
                        <a:latin typeface="Cambria Math" panose="02040503050406030204" pitchFamily="18" charset="0"/>
                      </a:rPr>
                      <m:t>=</m:t>
                    </m:r>
                    <m:f>
                      <m:fPr>
                        <m:ctrlPr>
                          <a:rPr lang="en-US" altLang="zh-CN" sz="2400" i="1" smtClean="0">
                            <a:solidFill>
                              <a:srgbClr val="FF0000"/>
                            </a:solidFill>
                            <a:latin typeface="Cambria Math" panose="02040503050406030204" pitchFamily="18" charset="0"/>
                          </a:rPr>
                        </m:ctrlPr>
                      </m:fPr>
                      <m:num>
                        <m:r>
                          <a:rPr lang="en-US" altLang="zh-CN" sz="2400" b="0" i="1" smtClean="0">
                            <a:solidFill>
                              <a:srgbClr val="FF0000"/>
                            </a:solidFill>
                            <a:latin typeface="Cambria Math" panose="02040503050406030204" pitchFamily="18" charset="0"/>
                          </a:rPr>
                          <m:t>2</m:t>
                        </m:r>
                        <m:r>
                          <a:rPr lang="zh-CN" altLang="en-US" sz="2400" b="0" i="1" smtClean="0">
                            <a:solidFill>
                              <a:srgbClr val="FF0000"/>
                            </a:solidFill>
                            <a:latin typeface="Cambria Math" panose="02040503050406030204" pitchFamily="18" charset="0"/>
                          </a:rPr>
                          <m:t>𝜋</m:t>
                        </m:r>
                        <m:sSub>
                          <m:sSubPr>
                            <m:ctrlPr>
                              <a:rPr lang="en-US" altLang="zh-CN" sz="2400" b="0" i="1" smtClean="0">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𝑛</m:t>
                            </m:r>
                          </m:e>
                          <m:sub>
                            <m:r>
                              <a:rPr lang="en-US" altLang="zh-CN" sz="2400" b="0" i="1" smtClean="0">
                                <a:solidFill>
                                  <a:srgbClr val="FF0000"/>
                                </a:solidFill>
                                <a:latin typeface="Cambria Math" panose="02040503050406030204" pitchFamily="18" charset="0"/>
                              </a:rPr>
                              <m:t>1</m:t>
                            </m:r>
                          </m:sub>
                        </m:sSub>
                      </m:num>
                      <m:den>
                        <m:sSub>
                          <m:sSubPr>
                            <m:ctrlPr>
                              <a:rPr lang="en-US" altLang="zh-CN" sz="2400" i="1" smtClean="0">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𝐿</m:t>
                            </m:r>
                          </m:e>
                          <m:sub>
                            <m:r>
                              <a:rPr lang="en-US" altLang="zh-CN" sz="2400" b="0" i="1" smtClean="0">
                                <a:solidFill>
                                  <a:srgbClr val="FF0000"/>
                                </a:solidFill>
                                <a:latin typeface="Cambria Math" panose="02040503050406030204" pitchFamily="18" charset="0"/>
                              </a:rPr>
                              <m:t>1</m:t>
                            </m:r>
                          </m:sub>
                        </m:sSub>
                      </m:den>
                    </m:f>
                  </m:oMath>
                </a14:m>
                <a:r>
                  <a:rPr lang="en-US" altLang="zh-CN" sz="2400" b="0">
                    <a:solidFill>
                      <a:srgbClr val="FF0000"/>
                    </a:solidFill>
                  </a:rPr>
                  <a:t> </a:t>
                </a:r>
                <a14:m>
                  <m:oMath xmlns:m="http://schemas.openxmlformats.org/officeDocument/2006/math">
                    <m:acc>
                      <m:accPr>
                        <m:chr m:val="̂"/>
                        <m:ctrlPr>
                          <a:rPr lang="en-US" altLang="zh-CN" sz="2400" b="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𝑥</m:t>
                        </m:r>
                      </m:e>
                    </m:acc>
                  </m:oMath>
                </a14:m>
                <a:r>
                  <a:rPr lang="en-US" altLang="zh-CN" sz="2400">
                    <a:solidFill>
                      <a:srgbClr val="FF0000"/>
                    </a:solidFill>
                  </a:rPr>
                  <a:t>+ </a:t>
                </a:r>
                <a14:m>
                  <m:oMath xmlns:m="http://schemas.openxmlformats.org/officeDocument/2006/math">
                    <m:f>
                      <m:fPr>
                        <m:ctrlPr>
                          <a:rPr lang="en-US" altLang="zh-CN" sz="2400" i="1" smtClean="0">
                            <a:solidFill>
                              <a:srgbClr val="FF0000"/>
                            </a:solidFill>
                            <a:latin typeface="Cambria Math" panose="02040503050406030204" pitchFamily="18" charset="0"/>
                          </a:rPr>
                        </m:ctrlPr>
                      </m:fPr>
                      <m:num>
                        <m:r>
                          <a:rPr lang="en-US" altLang="zh-CN" sz="2400" b="0" i="1" smtClean="0">
                            <a:solidFill>
                              <a:srgbClr val="FF0000"/>
                            </a:solidFill>
                            <a:latin typeface="Cambria Math" panose="02040503050406030204" pitchFamily="18" charset="0"/>
                          </a:rPr>
                          <m:t>2</m:t>
                        </m:r>
                        <m:r>
                          <a:rPr lang="zh-CN" altLang="en-US" sz="2400" b="0" i="1" smtClean="0">
                            <a:solidFill>
                              <a:srgbClr val="FF0000"/>
                            </a:solidFill>
                            <a:latin typeface="Cambria Math" panose="02040503050406030204" pitchFamily="18" charset="0"/>
                          </a:rPr>
                          <m:t>𝜋</m:t>
                        </m:r>
                        <m:sSub>
                          <m:sSubPr>
                            <m:ctrlPr>
                              <a:rPr lang="en-US" altLang="zh-CN" sz="2400" b="0" i="1" smtClean="0">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𝑛</m:t>
                            </m:r>
                          </m:e>
                          <m:sub>
                            <m:r>
                              <a:rPr lang="en-US" altLang="zh-CN" sz="2400" b="0" i="1" smtClean="0">
                                <a:solidFill>
                                  <a:srgbClr val="FF0000"/>
                                </a:solidFill>
                                <a:latin typeface="Cambria Math" panose="02040503050406030204" pitchFamily="18" charset="0"/>
                              </a:rPr>
                              <m:t>2</m:t>
                            </m:r>
                          </m:sub>
                        </m:sSub>
                      </m:num>
                      <m:den>
                        <m:sSub>
                          <m:sSubPr>
                            <m:ctrlPr>
                              <a:rPr lang="en-US" altLang="zh-CN" sz="2400" i="1" smtClean="0">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𝐿</m:t>
                            </m:r>
                          </m:e>
                          <m:sub>
                            <m:r>
                              <a:rPr lang="en-US" altLang="zh-CN" sz="2400" b="0" i="1" smtClean="0">
                                <a:solidFill>
                                  <a:srgbClr val="FF0000"/>
                                </a:solidFill>
                                <a:latin typeface="Cambria Math" panose="02040503050406030204" pitchFamily="18" charset="0"/>
                              </a:rPr>
                              <m:t>2</m:t>
                            </m:r>
                          </m:sub>
                        </m:sSub>
                      </m:den>
                    </m:f>
                  </m:oMath>
                </a14:m>
                <a:r>
                  <a:rPr lang="en-US" altLang="zh-CN" sz="2400" b="0">
                    <a:solidFill>
                      <a:srgbClr val="FF0000"/>
                    </a:solidFill>
                  </a:rPr>
                  <a:t> </a:t>
                </a:r>
                <a14:m>
                  <m:oMath xmlns:m="http://schemas.openxmlformats.org/officeDocument/2006/math">
                    <m:acc>
                      <m:accPr>
                        <m:chr m:val="̂"/>
                        <m:ctrlPr>
                          <a:rPr lang="en-US" altLang="zh-CN" sz="2400" b="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𝑦</m:t>
                        </m:r>
                      </m:e>
                    </m:acc>
                  </m:oMath>
                </a14:m>
                <a:r>
                  <a:rPr lang="en-US" altLang="zh-CN" sz="2400">
                    <a:solidFill>
                      <a:srgbClr val="FF0000"/>
                    </a:solidFill>
                  </a:rPr>
                  <a:t>+ </a:t>
                </a:r>
                <a14:m>
                  <m:oMath xmlns:m="http://schemas.openxmlformats.org/officeDocument/2006/math">
                    <m:f>
                      <m:fPr>
                        <m:ctrlPr>
                          <a:rPr lang="en-US" altLang="zh-CN" sz="2400" i="1" smtClean="0">
                            <a:solidFill>
                              <a:srgbClr val="FF0000"/>
                            </a:solidFill>
                            <a:latin typeface="Cambria Math" panose="02040503050406030204" pitchFamily="18" charset="0"/>
                          </a:rPr>
                        </m:ctrlPr>
                      </m:fPr>
                      <m:num>
                        <m:r>
                          <a:rPr lang="en-US" altLang="zh-CN" sz="2400" b="0" i="1" smtClean="0">
                            <a:solidFill>
                              <a:srgbClr val="FF0000"/>
                            </a:solidFill>
                            <a:latin typeface="Cambria Math" panose="02040503050406030204" pitchFamily="18" charset="0"/>
                          </a:rPr>
                          <m:t>2</m:t>
                        </m:r>
                        <m:r>
                          <a:rPr lang="zh-CN" altLang="en-US" sz="2400" b="0" i="1" smtClean="0">
                            <a:solidFill>
                              <a:srgbClr val="FF0000"/>
                            </a:solidFill>
                            <a:latin typeface="Cambria Math" panose="02040503050406030204" pitchFamily="18" charset="0"/>
                          </a:rPr>
                          <m:t>𝜋</m:t>
                        </m:r>
                        <m:sSub>
                          <m:sSubPr>
                            <m:ctrlPr>
                              <a:rPr lang="en-US" altLang="zh-CN" sz="2400" b="0" i="1" smtClean="0">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𝑛</m:t>
                            </m:r>
                          </m:e>
                          <m:sub>
                            <m:r>
                              <a:rPr lang="en-US" altLang="zh-CN" sz="2400" b="0" i="1" smtClean="0">
                                <a:solidFill>
                                  <a:srgbClr val="FF0000"/>
                                </a:solidFill>
                                <a:latin typeface="Cambria Math" panose="02040503050406030204" pitchFamily="18" charset="0"/>
                              </a:rPr>
                              <m:t>3</m:t>
                            </m:r>
                          </m:sub>
                        </m:sSub>
                      </m:num>
                      <m:den>
                        <m:sSub>
                          <m:sSubPr>
                            <m:ctrlPr>
                              <a:rPr lang="en-US" altLang="zh-CN" sz="2400" i="1" smtClean="0">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𝐿</m:t>
                            </m:r>
                          </m:e>
                          <m:sub>
                            <m:r>
                              <a:rPr lang="en-US" altLang="zh-CN" sz="2400" b="0" i="1" smtClean="0">
                                <a:solidFill>
                                  <a:srgbClr val="FF0000"/>
                                </a:solidFill>
                                <a:latin typeface="Cambria Math" panose="02040503050406030204" pitchFamily="18" charset="0"/>
                              </a:rPr>
                              <m:t>3</m:t>
                            </m:r>
                          </m:sub>
                        </m:sSub>
                      </m:den>
                    </m:f>
                  </m:oMath>
                </a14:m>
                <a:r>
                  <a:rPr lang="en-US" altLang="zh-CN" sz="2400" b="0">
                    <a:solidFill>
                      <a:srgbClr val="FF0000"/>
                    </a:solidFill>
                  </a:rPr>
                  <a:t> </a:t>
                </a:r>
                <a14:m>
                  <m:oMath xmlns:m="http://schemas.openxmlformats.org/officeDocument/2006/math">
                    <m:acc>
                      <m:accPr>
                        <m:chr m:val="̂"/>
                        <m:ctrlPr>
                          <a:rPr lang="en-US" altLang="zh-CN" sz="2400" b="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𝑧</m:t>
                        </m:r>
                      </m:e>
                    </m:acc>
                  </m:oMath>
                </a14:m>
                <a:r>
                  <a:rPr lang="en-US" altLang="zh-CN" sz="2400">
                    <a:solidFill>
                      <a:srgbClr val="FF0000"/>
                    </a:solidFill>
                  </a:rPr>
                  <a:t>   </a:t>
                </a:r>
                <a14:m>
                  <m:oMath xmlns:m="http://schemas.openxmlformats.org/officeDocument/2006/math">
                    <m:sSub>
                      <m:sSubPr>
                        <m:ctrlPr>
                          <a:rPr lang="en-US" altLang="zh-CN" sz="2400" i="1" smtClean="0">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𝑛</m:t>
                        </m:r>
                      </m:e>
                      <m:sub>
                        <m:r>
                          <a:rPr lang="en-US" altLang="zh-CN" sz="2400" i="1">
                            <a:solidFill>
                              <a:srgbClr val="FF0000"/>
                            </a:solidFill>
                            <a:latin typeface="Cambria Math" panose="02040503050406030204" pitchFamily="18" charset="0"/>
                          </a:rPr>
                          <m:t>1</m:t>
                        </m:r>
                      </m:sub>
                    </m:sSub>
                    <m:r>
                      <a:rPr lang="en-US" altLang="zh-CN" sz="2400" b="0" i="1" smtClean="0">
                        <a:solidFill>
                          <a:srgbClr val="FF0000"/>
                        </a:solidFill>
                        <a:latin typeface="Cambria Math" panose="02040503050406030204" pitchFamily="18" charset="0"/>
                      </a:rPr>
                      <m:t>,</m:t>
                    </m:r>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𝑛</m:t>
                        </m:r>
                      </m:e>
                      <m:sub>
                        <m:r>
                          <a:rPr lang="en-US" altLang="zh-CN" sz="2400" i="1">
                            <a:solidFill>
                              <a:srgbClr val="FF0000"/>
                            </a:solidFill>
                            <a:latin typeface="Cambria Math" panose="02040503050406030204" pitchFamily="18" charset="0"/>
                          </a:rPr>
                          <m:t>2</m:t>
                        </m:r>
                      </m:sub>
                    </m:sSub>
                    <m:sSub>
                      <m:sSubPr>
                        <m:ctrlPr>
                          <a:rPr lang="en-US" altLang="zh-CN" sz="2400" i="1">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𝑛</m:t>
                        </m:r>
                      </m:e>
                      <m:sub>
                        <m:r>
                          <a:rPr lang="en-US" altLang="zh-CN" sz="2400" i="1">
                            <a:solidFill>
                              <a:srgbClr val="FF0000"/>
                            </a:solidFill>
                            <a:latin typeface="Cambria Math" panose="02040503050406030204" pitchFamily="18" charset="0"/>
                          </a:rPr>
                          <m:t>3</m:t>
                        </m:r>
                      </m:sub>
                    </m:sSub>
                    <m:r>
                      <a:rPr lang="zh-CN" altLang="en-US" sz="2400" b="0" i="1" smtClean="0">
                        <a:solidFill>
                          <a:srgbClr val="FF0000"/>
                        </a:solidFill>
                        <a:latin typeface="Cambria Math" panose="02040503050406030204" pitchFamily="18" charset="0"/>
                      </a:rPr>
                      <m:t>取整数</m:t>
                    </m:r>
                    <m:r>
                      <a:rPr lang="en-US" altLang="zh-CN" sz="2400" b="0" i="0" smtClean="0">
                        <a:solidFill>
                          <a:srgbClr val="FF0000"/>
                        </a:solidFill>
                        <a:latin typeface="Cambria Math" panose="02040503050406030204" pitchFamily="18" charset="0"/>
                      </a:rPr>
                      <m:t>)</m:t>
                    </m:r>
                  </m:oMath>
                </a14:m>
                <a:endParaRPr lang="zh-CN" altLang="en-US" sz="2400">
                  <a:solidFill>
                    <a:srgbClr val="FF0000"/>
                  </a:solidFill>
                </a:endParaRPr>
              </a:p>
            </p:txBody>
          </p:sp>
        </mc:Choice>
        <mc:Fallback xmlns="">
          <p:sp>
            <p:nvSpPr>
              <p:cNvPr id="15" name="文本框 14">
                <a:extLst>
                  <a:ext uri="{FF2B5EF4-FFF2-40B4-BE49-F238E27FC236}">
                    <a16:creationId xmlns:a16="http://schemas.microsoft.com/office/drawing/2014/main" id="{C2B1296B-E5B0-46E0-BC3D-8FEAA4777FC7}"/>
                  </a:ext>
                </a:extLst>
              </p:cNvPr>
              <p:cNvSpPr txBox="1">
                <a:spLocks noRot="1" noChangeAspect="1" noMove="1" noResize="1" noEditPoints="1" noAdjustHandles="1" noChangeArrowheads="1" noChangeShapeType="1" noTextEdit="1"/>
              </p:cNvSpPr>
              <p:nvPr/>
            </p:nvSpPr>
            <p:spPr>
              <a:xfrm>
                <a:off x="2953609" y="3358164"/>
                <a:ext cx="9127809" cy="569836"/>
              </a:xfrm>
              <a:prstGeom prst="rect">
                <a:avLst/>
              </a:prstGeom>
              <a:blipFill>
                <a:blip r:embed="rId6"/>
                <a:stretch>
                  <a:fillRect t="-2151" b="-118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B6FB171A-3F25-429A-A7CB-9D5EC5F1056B}"/>
                  </a:ext>
                </a:extLst>
              </p:cNvPr>
              <p:cNvSpPr/>
              <p:nvPr/>
            </p:nvSpPr>
            <p:spPr>
              <a:xfrm>
                <a:off x="2826503" y="4008937"/>
                <a:ext cx="4810033" cy="72244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sz="200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𝑥</m:t>
                          </m:r>
                        </m:sub>
                      </m:sSub>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2</m:t>
                          </m:r>
                          <m:r>
                            <a:rPr lang="zh-CN" altLang="en-US" sz="2000" i="1">
                              <a:latin typeface="Cambria Math" panose="02040503050406030204" pitchFamily="18" charset="0"/>
                            </a:rPr>
                            <m:t>𝜋</m:t>
                          </m:r>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1</m:t>
                              </m:r>
                            </m:sub>
                          </m:sSub>
                        </m:den>
                      </m:f>
                      <m:r>
                        <a:rPr lang="en-US" altLang="zh-CN" sz="2000" b="0" i="1" smtClean="0">
                          <a:latin typeface="Cambria Math" panose="02040503050406030204" pitchFamily="18" charset="0"/>
                        </a:rPr>
                        <m:t>,</m:t>
                      </m:r>
                      <m:r>
                        <a:rPr lang="en-US" altLang="zh-CN" sz="200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b="0" i="1" smtClean="0">
                              <a:latin typeface="Cambria Math" panose="02040503050406030204" pitchFamily="18" charset="0"/>
                            </a:rPr>
                            <m:t>𝑦</m:t>
                          </m:r>
                        </m:sub>
                      </m:sSub>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2</m:t>
                          </m:r>
                          <m:r>
                            <a:rPr lang="zh-CN" altLang="en-US" sz="2000" i="1">
                              <a:latin typeface="Cambria Math" panose="02040503050406030204" pitchFamily="18" charset="0"/>
                            </a:rPr>
                            <m:t>𝜋</m:t>
                          </m:r>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b="0" i="1" smtClean="0">
                                  <a:latin typeface="Cambria Math" panose="02040503050406030204" pitchFamily="18" charset="0"/>
                                </a:rPr>
                                <m:t>2</m:t>
                              </m:r>
                            </m:sub>
                          </m:sSub>
                        </m:den>
                      </m:f>
                      <m:r>
                        <a:rPr lang="en-US" altLang="zh-CN" sz="2000" b="0" i="1" smtClean="0">
                          <a:latin typeface="Cambria Math" panose="02040503050406030204" pitchFamily="18" charset="0"/>
                        </a:rPr>
                        <m:t>,</m:t>
                      </m:r>
                      <m:r>
                        <a:rPr lang="en-US" altLang="zh-CN" sz="200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b="0" i="1" smtClean="0">
                              <a:latin typeface="Cambria Math" panose="02040503050406030204" pitchFamily="18" charset="0"/>
                            </a:rPr>
                            <m:t>𝑧</m:t>
                          </m:r>
                        </m:sub>
                      </m:sSub>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2</m:t>
                          </m:r>
                          <m:r>
                            <a:rPr lang="zh-CN" altLang="en-US" sz="2000" i="1">
                              <a:latin typeface="Cambria Math" panose="02040503050406030204" pitchFamily="18" charset="0"/>
                            </a:rPr>
                            <m:t>𝜋</m:t>
                          </m:r>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b="0" i="1" smtClean="0">
                                  <a:latin typeface="Cambria Math" panose="02040503050406030204" pitchFamily="18" charset="0"/>
                                </a:rPr>
                                <m:t>3</m:t>
                              </m:r>
                            </m:sub>
                          </m:sSub>
                        </m:den>
                      </m:f>
                    </m:oMath>
                  </m:oMathPara>
                </a14:m>
                <a:endParaRPr lang="zh-CN" altLang="en-US" sz="2000"/>
              </a:p>
            </p:txBody>
          </p:sp>
        </mc:Choice>
        <mc:Fallback xmlns="">
          <p:sp>
            <p:nvSpPr>
              <p:cNvPr id="19" name="矩形 18">
                <a:extLst>
                  <a:ext uri="{FF2B5EF4-FFF2-40B4-BE49-F238E27FC236}">
                    <a16:creationId xmlns:a16="http://schemas.microsoft.com/office/drawing/2014/main" id="{B6FB171A-3F25-429A-A7CB-9D5EC5F1056B}"/>
                  </a:ext>
                </a:extLst>
              </p:cNvPr>
              <p:cNvSpPr>
                <a:spLocks noRot="1" noChangeAspect="1" noMove="1" noResize="1" noEditPoints="1" noAdjustHandles="1" noChangeArrowheads="1" noChangeShapeType="1" noTextEdit="1"/>
              </p:cNvSpPr>
              <p:nvPr/>
            </p:nvSpPr>
            <p:spPr>
              <a:xfrm>
                <a:off x="2826503" y="4008937"/>
                <a:ext cx="4810033" cy="72244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AEFDB996-BA2E-4209-84B1-79E1D5809811}"/>
                  </a:ext>
                </a:extLst>
              </p:cNvPr>
              <p:cNvSpPr/>
              <p:nvPr/>
            </p:nvSpPr>
            <p:spPr>
              <a:xfrm>
                <a:off x="3094019" y="4682800"/>
                <a:ext cx="8575067" cy="72032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zh-CN" i="1" smtClean="0">
                              <a:solidFill>
                                <a:srgbClr val="FF0000"/>
                              </a:solidFill>
                              <a:latin typeface="Cambria Math" panose="02040503050406030204" pitchFamily="18" charset="0"/>
                            </a:rPr>
                          </m:ctrlPr>
                        </m:sSubPr>
                        <m:e>
                          <m:r>
                            <a:rPr lang="pt-BR" altLang="zh-CN" i="1">
                              <a:solidFill>
                                <a:srgbClr val="FF0000"/>
                              </a:solidFill>
                              <a:latin typeface="Cambria Math" panose="02040503050406030204" pitchFamily="18" charset="0"/>
                            </a:rPr>
                            <m:t>𝑉</m:t>
                          </m:r>
                        </m:e>
                        <m:sub>
                          <m:r>
                            <a:rPr lang="pt-BR" altLang="zh-CN" i="1">
                              <a:solidFill>
                                <a:srgbClr val="FF0000"/>
                              </a:solidFill>
                              <a:latin typeface="Cambria Math" panose="02040503050406030204" pitchFamily="18" charset="0"/>
                            </a:rPr>
                            <m:t>0</m:t>
                          </m:r>
                        </m:sub>
                      </m:sSub>
                      <m:r>
                        <a:rPr lang="pt-BR" altLang="zh-CN">
                          <a:solidFill>
                            <a:srgbClr val="FF0000"/>
                          </a:solidFill>
                          <a:latin typeface="Cambria Math" panose="02040503050406030204" pitchFamily="18" charset="0"/>
                        </a:rPr>
                        <m:t>=</m:t>
                      </m:r>
                      <m:f>
                        <m:fPr>
                          <m:ctrlPr>
                            <a:rPr lang="zh-CN"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2</m:t>
                          </m:r>
                          <m:r>
                            <a:rPr lang="en-US" altLang="zh-CN" i="1">
                              <a:solidFill>
                                <a:srgbClr val="FF0000"/>
                              </a:solidFill>
                              <a:latin typeface="Cambria Math" panose="02040503050406030204" pitchFamily="18" charset="0"/>
                            </a:rPr>
                            <m:t>𝜋</m:t>
                          </m:r>
                        </m:num>
                        <m:den>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𝐿</m:t>
                              </m:r>
                            </m:e>
                            <m:sub>
                              <m:r>
                                <a:rPr lang="en-US" altLang="zh-CN" i="1">
                                  <a:solidFill>
                                    <a:srgbClr val="FF0000"/>
                                  </a:solidFill>
                                  <a:latin typeface="Cambria Math" panose="02040503050406030204" pitchFamily="18" charset="0"/>
                                </a:rPr>
                                <m:t>1</m:t>
                              </m:r>
                            </m:sub>
                          </m:sSub>
                        </m:den>
                      </m:f>
                      <m:acc>
                        <m:accPr>
                          <m:chr m:val="̂"/>
                          <m:ctrlPr>
                            <a:rPr lang="en-US" altLang="zh-CN" b="0" i="1" smtClean="0">
                              <a:solidFill>
                                <a:srgbClr val="FF0000"/>
                              </a:solidFill>
                              <a:latin typeface="Cambria Math" panose="02040503050406030204" pitchFamily="18" charset="0"/>
                            </a:rPr>
                          </m:ctrlPr>
                        </m:accPr>
                        <m:e>
                          <m:r>
                            <a:rPr lang="en-US" altLang="zh-CN" b="0" i="1" smtClean="0">
                              <a:solidFill>
                                <a:srgbClr val="FF0000"/>
                              </a:solidFill>
                              <a:latin typeface="Cambria Math" panose="02040503050406030204" pitchFamily="18" charset="0"/>
                            </a:rPr>
                            <m:t>𝑥</m:t>
                          </m:r>
                        </m:e>
                      </m:acc>
                      <m:r>
                        <a:rPr lang="en-US" altLang="zh-CN" i="1">
                          <a:solidFill>
                            <a:srgbClr val="FF0000"/>
                          </a:solidFill>
                          <a:latin typeface="Cambria Math" panose="02040503050406030204" pitchFamily="18" charset="0"/>
                        </a:rPr>
                        <m:t>∙</m:t>
                      </m:r>
                      <m:d>
                        <m:dPr>
                          <m:ctrlPr>
                            <a:rPr lang="zh-CN" altLang="zh-CN" i="1">
                              <a:solidFill>
                                <a:srgbClr val="FF0000"/>
                              </a:solidFill>
                              <a:latin typeface="Cambria Math" panose="02040503050406030204" pitchFamily="18" charset="0"/>
                            </a:rPr>
                          </m:ctrlPr>
                        </m:dPr>
                        <m:e>
                          <m:f>
                            <m:fPr>
                              <m:ctrlPr>
                                <a:rPr lang="zh-CN"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2</m:t>
                              </m:r>
                              <m:r>
                                <a:rPr lang="en-US" altLang="zh-CN" i="1">
                                  <a:solidFill>
                                    <a:srgbClr val="FF0000"/>
                                  </a:solidFill>
                                  <a:latin typeface="Cambria Math" panose="02040503050406030204" pitchFamily="18" charset="0"/>
                                </a:rPr>
                                <m:t>𝜋</m:t>
                              </m:r>
                            </m:num>
                            <m:den>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𝐿</m:t>
                                  </m:r>
                                </m:e>
                                <m:sub>
                                  <m:r>
                                    <a:rPr lang="en-US" altLang="zh-CN" i="1">
                                      <a:solidFill>
                                        <a:srgbClr val="FF0000"/>
                                      </a:solidFill>
                                      <a:latin typeface="Cambria Math" panose="02040503050406030204" pitchFamily="18" charset="0"/>
                                    </a:rPr>
                                    <m:t>2</m:t>
                                  </m:r>
                                </m:sub>
                              </m:sSub>
                            </m:den>
                          </m:f>
                          <m:acc>
                            <m:accPr>
                              <m:chr m:val="̂"/>
                              <m:ctrlPr>
                                <a:rPr lang="en-US" altLang="zh-CN" b="0" i="1" smtClean="0">
                                  <a:solidFill>
                                    <a:srgbClr val="FF0000"/>
                                  </a:solidFill>
                                  <a:latin typeface="Cambria Math" panose="02040503050406030204" pitchFamily="18" charset="0"/>
                                </a:rPr>
                              </m:ctrlPr>
                            </m:accPr>
                            <m:e>
                              <m:r>
                                <a:rPr lang="en-US" altLang="zh-CN" b="0" i="1" smtClean="0">
                                  <a:solidFill>
                                    <a:srgbClr val="FF0000"/>
                                  </a:solidFill>
                                  <a:latin typeface="Cambria Math" panose="02040503050406030204" pitchFamily="18" charset="0"/>
                                </a:rPr>
                                <m:t>𝑦</m:t>
                              </m:r>
                            </m:e>
                          </m:acc>
                          <m:r>
                            <a:rPr lang="en-US" altLang="zh-CN" i="1">
                              <a:solidFill>
                                <a:srgbClr val="FF0000"/>
                              </a:solidFill>
                              <a:latin typeface="Cambria Math" panose="02040503050406030204" pitchFamily="18" charset="0"/>
                            </a:rPr>
                            <m:t>×</m:t>
                          </m:r>
                          <m:f>
                            <m:fPr>
                              <m:ctrlPr>
                                <a:rPr lang="zh-CN"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2</m:t>
                              </m:r>
                              <m:r>
                                <a:rPr lang="en-US" altLang="zh-CN" i="1">
                                  <a:solidFill>
                                    <a:srgbClr val="FF0000"/>
                                  </a:solidFill>
                                  <a:latin typeface="Cambria Math" panose="02040503050406030204" pitchFamily="18" charset="0"/>
                                </a:rPr>
                                <m:t>𝜋</m:t>
                              </m:r>
                            </m:num>
                            <m:den>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𝐿</m:t>
                                  </m:r>
                                </m:e>
                                <m:sub>
                                  <m:r>
                                    <a:rPr lang="en-US" altLang="zh-CN" i="1">
                                      <a:solidFill>
                                        <a:srgbClr val="FF0000"/>
                                      </a:solidFill>
                                      <a:latin typeface="Cambria Math" panose="02040503050406030204" pitchFamily="18" charset="0"/>
                                    </a:rPr>
                                    <m:t>3</m:t>
                                  </m:r>
                                </m:sub>
                              </m:sSub>
                            </m:den>
                          </m:f>
                          <m:acc>
                            <m:accPr>
                              <m:chr m:val="̂"/>
                              <m:ctrlPr>
                                <a:rPr lang="en-US" altLang="zh-CN" b="0" i="1" smtClean="0">
                                  <a:solidFill>
                                    <a:srgbClr val="FF0000"/>
                                  </a:solidFill>
                                  <a:latin typeface="Cambria Math" panose="02040503050406030204" pitchFamily="18" charset="0"/>
                                </a:rPr>
                              </m:ctrlPr>
                            </m:accPr>
                            <m:e>
                              <m:r>
                                <a:rPr lang="en-US" altLang="zh-CN" b="0" i="1" smtClean="0">
                                  <a:solidFill>
                                    <a:srgbClr val="FF0000"/>
                                  </a:solidFill>
                                  <a:latin typeface="Cambria Math" panose="02040503050406030204" pitchFamily="18" charset="0"/>
                                </a:rPr>
                                <m:t>𝑧</m:t>
                              </m:r>
                            </m:e>
                          </m:acc>
                        </m:e>
                      </m:d>
                      <m:r>
                        <a:rPr lang="en-US" altLang="zh-CN" i="1">
                          <a:solidFill>
                            <a:srgbClr val="FF0000"/>
                          </a:solidFill>
                          <a:latin typeface="Cambria Math" panose="02040503050406030204" pitchFamily="18" charset="0"/>
                        </a:rPr>
                        <m:t>=</m:t>
                      </m:r>
                      <m:f>
                        <m:fPr>
                          <m:ctrlPr>
                            <a:rPr lang="zh-CN" altLang="zh-CN" i="1">
                              <a:solidFill>
                                <a:srgbClr val="FF0000"/>
                              </a:solidFill>
                              <a:latin typeface="Cambria Math" panose="02040503050406030204" pitchFamily="18" charset="0"/>
                            </a:rPr>
                          </m:ctrlPr>
                        </m:fPr>
                        <m:num>
                          <m:sSup>
                            <m:sSupPr>
                              <m:ctrlPr>
                                <a:rPr lang="zh-CN" altLang="zh-CN" i="1">
                                  <a:solidFill>
                                    <a:srgbClr val="FF0000"/>
                                  </a:solidFill>
                                  <a:latin typeface="Cambria Math" panose="02040503050406030204" pitchFamily="18" charset="0"/>
                                </a:rPr>
                              </m:ctrlPr>
                            </m:sSupPr>
                            <m:e>
                              <m:d>
                                <m:dPr>
                                  <m:ctrlPr>
                                    <a:rPr lang="zh-CN"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2</m:t>
                                  </m:r>
                                  <m:r>
                                    <a:rPr lang="en-US" altLang="zh-CN" i="1">
                                      <a:solidFill>
                                        <a:srgbClr val="FF0000"/>
                                      </a:solidFill>
                                      <a:latin typeface="Cambria Math" panose="02040503050406030204" pitchFamily="18" charset="0"/>
                                    </a:rPr>
                                    <m:t>𝜋</m:t>
                                  </m:r>
                                </m:e>
                              </m:d>
                            </m:e>
                            <m:sup>
                              <m:r>
                                <a:rPr lang="en-US" altLang="zh-CN" i="1">
                                  <a:solidFill>
                                    <a:srgbClr val="FF0000"/>
                                  </a:solidFill>
                                  <a:latin typeface="Cambria Math" panose="02040503050406030204" pitchFamily="18" charset="0"/>
                                </a:rPr>
                                <m:t>3</m:t>
                              </m:r>
                            </m:sup>
                          </m:sSup>
                        </m:num>
                        <m:den>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𝐿</m:t>
                              </m:r>
                            </m:e>
                            <m:sub>
                              <m:r>
                                <a:rPr lang="en-US" altLang="zh-CN" i="1">
                                  <a:solidFill>
                                    <a:srgbClr val="FF0000"/>
                                  </a:solidFill>
                                  <a:latin typeface="Cambria Math" panose="02040503050406030204" pitchFamily="18" charset="0"/>
                                </a:rPr>
                                <m:t>1</m:t>
                              </m:r>
                            </m:sub>
                          </m:sSub>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𝐿</m:t>
                              </m:r>
                            </m:e>
                            <m:sub>
                              <m:r>
                                <a:rPr lang="en-US" altLang="zh-CN" i="1">
                                  <a:solidFill>
                                    <a:srgbClr val="FF0000"/>
                                  </a:solidFill>
                                  <a:latin typeface="Cambria Math" panose="02040503050406030204" pitchFamily="18" charset="0"/>
                                </a:rPr>
                                <m:t>2</m:t>
                              </m:r>
                            </m:sub>
                          </m:sSub>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𝐿</m:t>
                              </m:r>
                            </m:e>
                            <m:sub>
                              <m:r>
                                <a:rPr lang="en-US" altLang="zh-CN" i="1">
                                  <a:solidFill>
                                    <a:srgbClr val="FF0000"/>
                                  </a:solidFill>
                                  <a:latin typeface="Cambria Math" panose="02040503050406030204" pitchFamily="18" charset="0"/>
                                </a:rPr>
                                <m:t>3</m:t>
                              </m:r>
                            </m:sub>
                          </m:sSub>
                        </m:den>
                      </m:f>
                      <m:r>
                        <a:rPr lang="en-US" altLang="zh-CN" i="1">
                          <a:solidFill>
                            <a:srgbClr val="FF0000"/>
                          </a:solidFill>
                          <a:latin typeface="Cambria Math" panose="02040503050406030204" pitchFamily="18" charset="0"/>
                        </a:rPr>
                        <m:t>=</m:t>
                      </m:r>
                      <m:f>
                        <m:fPr>
                          <m:ctrlPr>
                            <a:rPr lang="zh-CN" altLang="zh-CN" i="1" smtClean="0">
                              <a:solidFill>
                                <a:srgbClr val="FF0000"/>
                              </a:solidFill>
                              <a:latin typeface="Cambria Math" panose="02040503050406030204" pitchFamily="18" charset="0"/>
                            </a:rPr>
                          </m:ctrlPr>
                        </m:fPr>
                        <m:num>
                          <m:sSup>
                            <m:sSupPr>
                              <m:ctrlPr>
                                <a:rPr lang="zh-CN" altLang="zh-CN" i="1">
                                  <a:solidFill>
                                    <a:srgbClr val="FF0000"/>
                                  </a:solidFill>
                                  <a:latin typeface="Cambria Math" panose="02040503050406030204" pitchFamily="18" charset="0"/>
                                </a:rPr>
                              </m:ctrlPr>
                            </m:sSupPr>
                            <m:e>
                              <m:d>
                                <m:dPr>
                                  <m:ctrlPr>
                                    <a:rPr lang="zh-CN"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2</m:t>
                                  </m:r>
                                  <m:r>
                                    <a:rPr lang="en-US" altLang="zh-CN" i="1">
                                      <a:solidFill>
                                        <a:srgbClr val="FF0000"/>
                                      </a:solidFill>
                                      <a:latin typeface="Cambria Math" panose="02040503050406030204" pitchFamily="18" charset="0"/>
                                    </a:rPr>
                                    <m:t>𝜋</m:t>
                                  </m:r>
                                </m:e>
                              </m:d>
                            </m:e>
                            <m:sup>
                              <m:r>
                                <a:rPr lang="en-US" altLang="zh-CN" i="1">
                                  <a:solidFill>
                                    <a:srgbClr val="FF0000"/>
                                  </a:solidFill>
                                  <a:latin typeface="Cambria Math" panose="02040503050406030204" pitchFamily="18" charset="0"/>
                                </a:rPr>
                                <m:t>3</m:t>
                              </m:r>
                            </m:sup>
                          </m:sSup>
                        </m:num>
                        <m:den>
                          <m:r>
                            <a:rPr lang="en-US" altLang="zh-CN" i="1">
                              <a:solidFill>
                                <a:srgbClr val="FF0000"/>
                              </a:solidFill>
                              <a:latin typeface="Cambria Math" panose="02040503050406030204" pitchFamily="18" charset="0"/>
                            </a:rPr>
                            <m:t>𝑉</m:t>
                          </m:r>
                        </m:den>
                      </m:f>
                    </m:oMath>
                  </m:oMathPara>
                </a14:m>
                <a:endParaRPr lang="zh-CN" altLang="en-US">
                  <a:solidFill>
                    <a:srgbClr val="FF0000"/>
                  </a:solidFill>
                </a:endParaRPr>
              </a:p>
            </p:txBody>
          </p:sp>
        </mc:Choice>
        <mc:Fallback xmlns="">
          <p:sp>
            <p:nvSpPr>
              <p:cNvPr id="21" name="矩形 20">
                <a:extLst>
                  <a:ext uri="{FF2B5EF4-FFF2-40B4-BE49-F238E27FC236}">
                    <a16:creationId xmlns:a16="http://schemas.microsoft.com/office/drawing/2014/main" id="{AEFDB996-BA2E-4209-84B1-79E1D5809811}"/>
                  </a:ext>
                </a:extLst>
              </p:cNvPr>
              <p:cNvSpPr>
                <a:spLocks noRot="1" noChangeAspect="1" noMove="1" noResize="1" noEditPoints="1" noAdjustHandles="1" noChangeArrowheads="1" noChangeShapeType="1" noTextEdit="1"/>
              </p:cNvSpPr>
              <p:nvPr/>
            </p:nvSpPr>
            <p:spPr>
              <a:xfrm>
                <a:off x="3094019" y="4682800"/>
                <a:ext cx="8575067" cy="720325"/>
              </a:xfrm>
              <a:prstGeom prst="rect">
                <a:avLst/>
              </a:prstGeom>
              <a:blipFill>
                <a:blip r:embed="rId8"/>
                <a:stretch>
                  <a:fillRect/>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A812F3FD-1FA0-4B9D-A6D7-9FBDECCE9269}"/>
              </a:ext>
            </a:extLst>
          </p:cNvPr>
          <p:cNvSpPr txBox="1"/>
          <p:nvPr/>
        </p:nvSpPr>
        <p:spPr>
          <a:xfrm>
            <a:off x="601029" y="4805512"/>
            <a:ext cx="2492990" cy="369332"/>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每个波矢占有的体积：</a:t>
            </a:r>
          </a:p>
        </p:txBody>
      </p:sp>
      <p:sp>
        <p:nvSpPr>
          <p:cNvPr id="23" name="文本框 22">
            <a:extLst>
              <a:ext uri="{FF2B5EF4-FFF2-40B4-BE49-F238E27FC236}">
                <a16:creationId xmlns:a16="http://schemas.microsoft.com/office/drawing/2014/main" id="{C8583D53-0A72-42EB-AFC5-690EA8DEC38B}"/>
              </a:ext>
            </a:extLst>
          </p:cNvPr>
          <p:cNvSpPr txBox="1"/>
          <p:nvPr/>
        </p:nvSpPr>
        <p:spPr>
          <a:xfrm>
            <a:off x="601029" y="5371883"/>
            <a:ext cx="3185487" cy="369332"/>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面心立方第一布里渊区体积：</a:t>
            </a:r>
          </a:p>
        </p:txBody>
      </p:sp>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529B2C40-256B-4821-A1E5-29CEAA5F99E6}"/>
                  </a:ext>
                </a:extLst>
              </p:cNvPr>
              <p:cNvSpPr/>
              <p:nvPr/>
            </p:nvSpPr>
            <p:spPr>
              <a:xfrm>
                <a:off x="3683235" y="5320634"/>
                <a:ext cx="4810033" cy="70974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𝑉</m:t>
                      </m:r>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32</m:t>
                          </m:r>
                          <m:sSup>
                            <m:sSupPr>
                              <m:ctrlPr>
                                <a:rPr lang="en-US" altLang="zh-CN" sz="2000" i="1" smtClean="0">
                                  <a:latin typeface="Cambria Math" panose="02040503050406030204" pitchFamily="18" charset="0"/>
                                </a:rPr>
                              </m:ctrlPr>
                            </m:sSupPr>
                            <m:e>
                              <m:r>
                                <a:rPr lang="zh-CN" altLang="en-US" sz="2000" i="1" smtClean="0">
                                  <a:latin typeface="Cambria Math" panose="02040503050406030204" pitchFamily="18" charset="0"/>
                                </a:rPr>
                                <m:t>𝜋</m:t>
                              </m:r>
                            </m:e>
                            <m:sup>
                              <m:r>
                                <a:rPr lang="en-US" altLang="zh-CN" sz="2000" b="0" i="1" smtClean="0">
                                  <a:latin typeface="Cambria Math" panose="02040503050406030204" pitchFamily="18" charset="0"/>
                                </a:rPr>
                                <m:t>3</m:t>
                              </m:r>
                            </m:sup>
                          </m:sSup>
                        </m:num>
                        <m:den>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𝑎</m:t>
                              </m:r>
                            </m:e>
                            <m:sup>
                              <m:r>
                                <a:rPr lang="en-US" altLang="zh-CN" sz="2000" b="0" i="1" smtClean="0">
                                  <a:latin typeface="Cambria Math" panose="02040503050406030204" pitchFamily="18" charset="0"/>
                                </a:rPr>
                                <m:t>3</m:t>
                              </m:r>
                            </m:sup>
                          </m:sSup>
                        </m:den>
                      </m:f>
                    </m:oMath>
                  </m:oMathPara>
                </a14:m>
                <a:endParaRPr lang="zh-CN" altLang="en-US" sz="2000"/>
              </a:p>
            </p:txBody>
          </p:sp>
        </mc:Choice>
        <mc:Fallback xmlns="">
          <p:sp>
            <p:nvSpPr>
              <p:cNvPr id="24" name="矩形 23">
                <a:extLst>
                  <a:ext uri="{FF2B5EF4-FFF2-40B4-BE49-F238E27FC236}">
                    <a16:creationId xmlns:a16="http://schemas.microsoft.com/office/drawing/2014/main" id="{529B2C40-256B-4821-A1E5-29CEAA5F99E6}"/>
                  </a:ext>
                </a:extLst>
              </p:cNvPr>
              <p:cNvSpPr>
                <a:spLocks noRot="1" noChangeAspect="1" noMove="1" noResize="1" noEditPoints="1" noAdjustHandles="1" noChangeArrowheads="1" noChangeShapeType="1" noTextEdit="1"/>
              </p:cNvSpPr>
              <p:nvPr/>
            </p:nvSpPr>
            <p:spPr>
              <a:xfrm>
                <a:off x="3683235" y="5320634"/>
                <a:ext cx="4810033" cy="709746"/>
              </a:xfrm>
              <a:prstGeom prst="rect">
                <a:avLst/>
              </a:prstGeom>
              <a:blipFill>
                <a:blip r:embed="rId9"/>
                <a:stretch>
                  <a:fillRect/>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7B7C6D0E-7682-4702-AB39-BE865AD8494B}"/>
              </a:ext>
            </a:extLst>
          </p:cNvPr>
          <p:cNvSpPr txBox="1"/>
          <p:nvPr/>
        </p:nvSpPr>
        <p:spPr>
          <a:xfrm>
            <a:off x="601029" y="5952643"/>
            <a:ext cx="2723823" cy="369332"/>
          </a:xfrm>
          <a:prstGeom prst="rect">
            <a:avLst/>
          </a:prstGeom>
          <a:noFill/>
        </p:spPr>
        <p:txBody>
          <a:bodyPr wrap="none" rtlCol="0">
            <a:spAutoFit/>
          </a:bodyPr>
          <a:lstStyle/>
          <a:p>
            <a:r>
              <a:rPr lang="zh-CN" altLang="en-US">
                <a:latin typeface="黑体" panose="02010609060101010101" pitchFamily="49" charset="-122"/>
                <a:ea typeface="黑体" panose="02010609060101010101" pitchFamily="49" charset="-122"/>
              </a:rPr>
              <a:t>第一布里渊区中波矢数：</a:t>
            </a:r>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679A78B1-B701-4697-A2D1-E715DCB6F8CE}"/>
                  </a:ext>
                </a:extLst>
              </p:cNvPr>
              <p:cNvSpPr/>
              <p:nvPr/>
            </p:nvSpPr>
            <p:spPr>
              <a:xfrm>
                <a:off x="3324852" y="5981801"/>
                <a:ext cx="2974084" cy="567720"/>
              </a:xfrm>
              <a:prstGeom prst="rect">
                <a:avLst/>
              </a:prstGeom>
            </p:spPr>
            <p:txBody>
              <a:bodyPr wrap="none">
                <a:spAutoFit/>
              </a:bodyPr>
              <a:lstStyle/>
              <a:p>
                <a14:m>
                  <m:oMath xmlns:m="http://schemas.openxmlformats.org/officeDocument/2006/math">
                    <m:r>
                      <a:rPr lang="en-US" altLang="zh-CN" sz="2000" b="0" i="1" smtClean="0">
                        <a:solidFill>
                          <a:srgbClr val="FF0000"/>
                        </a:solidFill>
                        <a:latin typeface="Cambria Math" panose="02040503050406030204" pitchFamily="18" charset="0"/>
                      </a:rPr>
                      <m:t>𝑁</m:t>
                    </m:r>
                    <m:r>
                      <a:rPr lang="en-US" altLang="zh-CN" sz="2000" b="0" i="1" smtClean="0">
                        <a:solidFill>
                          <a:srgbClr val="FF0000"/>
                        </a:solidFill>
                        <a:latin typeface="Cambria Math" panose="02040503050406030204" pitchFamily="18" charset="0"/>
                      </a:rPr>
                      <m:t>=</m:t>
                    </m:r>
                    <m:f>
                      <m:fPr>
                        <m:ctrlPr>
                          <a:rPr lang="en-US" altLang="zh-CN" sz="2000" i="1">
                            <a:solidFill>
                              <a:srgbClr val="FF0000"/>
                            </a:solidFill>
                            <a:latin typeface="Cambria Math" panose="02040503050406030204" pitchFamily="18" charset="0"/>
                          </a:rPr>
                        </m:ctrlPr>
                      </m:fPr>
                      <m:num>
                        <m:r>
                          <a:rPr lang="en-US" altLang="zh-CN" sz="2000" i="1">
                            <a:solidFill>
                              <a:srgbClr val="FF0000"/>
                            </a:solidFill>
                            <a:latin typeface="Cambria Math" panose="02040503050406030204" pitchFamily="18" charset="0"/>
                          </a:rPr>
                          <m:t>𝑉</m:t>
                        </m:r>
                      </m:num>
                      <m:den>
                        <m:sSub>
                          <m:sSubPr>
                            <m:ctrlPr>
                              <a:rPr lang="en-US"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𝑉</m:t>
                            </m:r>
                          </m:e>
                          <m:sub>
                            <m:r>
                              <a:rPr lang="en-US" altLang="zh-CN" sz="2000" i="1">
                                <a:solidFill>
                                  <a:srgbClr val="FF0000"/>
                                </a:solidFill>
                                <a:latin typeface="Cambria Math" panose="02040503050406030204" pitchFamily="18" charset="0"/>
                              </a:rPr>
                              <m:t>0</m:t>
                            </m:r>
                          </m:sub>
                        </m:sSub>
                      </m:den>
                    </m:f>
                  </m:oMath>
                </a14:m>
                <a:r>
                  <a:rPr lang="en-US" altLang="zh-CN" sz="2000">
                    <a:solidFill>
                      <a:srgbClr val="FF0000"/>
                    </a:solidFill>
                  </a:rPr>
                  <a:t> = </a:t>
                </a:r>
                <a14:m>
                  <m:oMath xmlns:m="http://schemas.openxmlformats.org/officeDocument/2006/math">
                    <m:sSub>
                      <m:sSubPr>
                        <m:ctrlPr>
                          <a:rPr lang="en-US" altLang="zh-CN" sz="200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4</m:t>
                        </m:r>
                        <m:r>
                          <a:rPr lang="en-US" altLang="zh-CN" sz="2000" i="1">
                            <a:solidFill>
                              <a:srgbClr val="FF0000"/>
                            </a:solidFill>
                            <a:latin typeface="Cambria Math" panose="02040503050406030204" pitchFamily="18" charset="0"/>
                          </a:rPr>
                          <m:t>𝑁</m:t>
                        </m:r>
                      </m:e>
                      <m:sub>
                        <m:r>
                          <a:rPr lang="en-US" altLang="zh-CN" sz="2000" i="1">
                            <a:solidFill>
                              <a:srgbClr val="FF0000"/>
                            </a:solidFill>
                            <a:latin typeface="Cambria Math" panose="02040503050406030204" pitchFamily="18" charset="0"/>
                          </a:rPr>
                          <m:t>𝐿</m:t>
                        </m:r>
                      </m:sub>
                    </m:sSub>
                    <m:r>
                      <a:rPr lang="en-US" altLang="zh-CN" sz="2000" b="0" i="1" smtClean="0">
                        <a:solidFill>
                          <a:srgbClr val="FF0000"/>
                        </a:solidFill>
                        <a:latin typeface="Cambria Math" panose="02040503050406030204" pitchFamily="18" charset="0"/>
                      </a:rPr>
                      <m:t>=4</m:t>
                    </m:r>
                    <m:sSub>
                      <m:sSubPr>
                        <m:ctrlPr>
                          <a:rPr lang="en-US" altLang="zh-CN" sz="200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𝑁</m:t>
                        </m:r>
                      </m:e>
                      <m:sub>
                        <m:r>
                          <a:rPr lang="en-US" altLang="zh-CN" sz="2000" b="0" i="1" smtClean="0">
                            <a:solidFill>
                              <a:srgbClr val="FF0000"/>
                            </a:solidFill>
                            <a:latin typeface="Cambria Math" panose="02040503050406030204" pitchFamily="18" charset="0"/>
                          </a:rPr>
                          <m:t>1</m:t>
                        </m:r>
                      </m:sub>
                    </m:sSub>
                    <m:sSub>
                      <m:sSubPr>
                        <m:ctrlPr>
                          <a:rPr lang="en-US" altLang="zh-CN" sz="200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𝑁</m:t>
                        </m:r>
                      </m:e>
                      <m:sub>
                        <m:r>
                          <a:rPr lang="en-US" altLang="zh-CN" sz="2000" b="0" i="1" smtClean="0">
                            <a:solidFill>
                              <a:srgbClr val="FF0000"/>
                            </a:solidFill>
                            <a:latin typeface="Cambria Math" panose="02040503050406030204" pitchFamily="18" charset="0"/>
                          </a:rPr>
                          <m:t>2</m:t>
                        </m:r>
                      </m:sub>
                    </m:sSub>
                    <m:sSub>
                      <m:sSubPr>
                        <m:ctrlPr>
                          <a:rPr lang="en-US" altLang="zh-CN" sz="200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𝑁</m:t>
                        </m:r>
                      </m:e>
                      <m:sub>
                        <m:r>
                          <a:rPr lang="en-US" altLang="zh-CN" sz="2000" b="0" i="1" smtClean="0">
                            <a:solidFill>
                              <a:srgbClr val="FF0000"/>
                            </a:solidFill>
                            <a:latin typeface="Cambria Math" panose="02040503050406030204" pitchFamily="18" charset="0"/>
                          </a:rPr>
                          <m:t>3</m:t>
                        </m:r>
                      </m:sub>
                    </m:sSub>
                  </m:oMath>
                </a14:m>
                <a:endParaRPr lang="zh-CN" altLang="en-US" sz="2000">
                  <a:solidFill>
                    <a:srgbClr val="FF0000"/>
                  </a:solidFill>
                </a:endParaRPr>
              </a:p>
            </p:txBody>
          </p:sp>
        </mc:Choice>
        <mc:Fallback xmlns="">
          <p:sp>
            <p:nvSpPr>
              <p:cNvPr id="26" name="矩形 25">
                <a:extLst>
                  <a:ext uri="{FF2B5EF4-FFF2-40B4-BE49-F238E27FC236}">
                    <a16:creationId xmlns:a16="http://schemas.microsoft.com/office/drawing/2014/main" id="{679A78B1-B701-4697-A2D1-E715DCB6F8CE}"/>
                  </a:ext>
                </a:extLst>
              </p:cNvPr>
              <p:cNvSpPr>
                <a:spLocks noRot="1" noChangeAspect="1" noMove="1" noResize="1" noEditPoints="1" noAdjustHandles="1" noChangeArrowheads="1" noChangeShapeType="1" noTextEdit="1"/>
              </p:cNvSpPr>
              <p:nvPr/>
            </p:nvSpPr>
            <p:spPr>
              <a:xfrm>
                <a:off x="3324852" y="5981801"/>
                <a:ext cx="2974084" cy="567720"/>
              </a:xfrm>
              <a:prstGeom prst="rect">
                <a:avLst/>
              </a:prstGeom>
              <a:blipFill>
                <a:blip r:embed="rId10"/>
                <a:stretch>
                  <a:fillRect b="-1075"/>
                </a:stretch>
              </a:blipFill>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40BA0633-B7AF-4B3B-8F2D-823158048C90}"/>
              </a:ext>
            </a:extLst>
          </p:cNvPr>
          <p:cNvSpPr/>
          <p:nvPr/>
        </p:nvSpPr>
        <p:spPr>
          <a:xfrm>
            <a:off x="550297" y="3429000"/>
            <a:ext cx="2492990" cy="369332"/>
          </a:xfrm>
          <a:prstGeom prst="rect">
            <a:avLst/>
          </a:prstGeom>
        </p:spPr>
        <p:txBody>
          <a:bodyPr wrap="none">
            <a:spAutoFit/>
          </a:bodyPr>
          <a:lstStyle/>
          <a:p>
            <a:r>
              <a:rPr lang="zh-CN" altLang="zh-CN">
                <a:latin typeface="Times New Roman" panose="02020603050405020304" pitchFamily="18" charset="0"/>
                <a:ea typeface="黑体" panose="02010609060101010101" pitchFamily="49" charset="-122"/>
                <a:cs typeface="Times New Roman" panose="02020603050405020304" pitchFamily="18" charset="0"/>
              </a:rPr>
              <a:t>在周期性边界条件下，</a:t>
            </a:r>
            <a:endParaRPr lang="zh-CN" altLang="en-US"/>
          </a:p>
        </p:txBody>
      </p:sp>
    </p:spTree>
    <p:extLst>
      <p:ext uri="{BB962C8B-B14F-4D97-AF65-F5344CB8AC3E}">
        <p14:creationId xmlns:p14="http://schemas.microsoft.com/office/powerpoint/2010/main" val="92403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1661F50-47D1-4A66-A1E0-4C9EF3924529}"/>
              </a:ext>
            </a:extLst>
          </p:cNvPr>
          <p:cNvPicPr>
            <a:picLocks noChangeAspect="1"/>
          </p:cNvPicPr>
          <p:nvPr/>
        </p:nvPicPr>
        <p:blipFill>
          <a:blip r:embed="rId2"/>
          <a:stretch>
            <a:fillRect/>
          </a:stretch>
        </p:blipFill>
        <p:spPr>
          <a:xfrm>
            <a:off x="672156" y="354906"/>
            <a:ext cx="10847688" cy="5022435"/>
          </a:xfrm>
          <a:prstGeom prst="rect">
            <a:avLst/>
          </a:prstGeom>
        </p:spPr>
      </p:pic>
    </p:spTree>
    <p:extLst>
      <p:ext uri="{BB962C8B-B14F-4D97-AF65-F5344CB8AC3E}">
        <p14:creationId xmlns:p14="http://schemas.microsoft.com/office/powerpoint/2010/main" val="4072492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C58EB629-F2D5-4C40-B5E3-C9C01AC94143}"/>
              </a:ext>
            </a:extLst>
          </p:cNvPr>
          <p:cNvSpPr/>
          <p:nvPr/>
        </p:nvSpPr>
        <p:spPr>
          <a:xfrm>
            <a:off x="1593575" y="218480"/>
            <a:ext cx="1620957" cy="523220"/>
          </a:xfrm>
          <a:prstGeom prst="rect">
            <a:avLst/>
          </a:prstGeom>
        </p:spPr>
        <p:txBody>
          <a:bodyPr wrap="none">
            <a:spAutoFit/>
          </a:bodyPr>
          <a:lstStyle/>
          <a:p>
            <a:r>
              <a:rPr lang="zh-CN" altLang="en-US" sz="2800" dirty="0">
                <a:solidFill>
                  <a:srgbClr val="0070C0"/>
                </a:solidFill>
                <a:latin typeface="黑体" panose="02010609060101010101" pitchFamily="49" charset="-122"/>
                <a:ea typeface="黑体" panose="02010609060101010101" pitchFamily="49" charset="-122"/>
                <a:cs typeface="Times New Roman" panose="02020603050405020304" pitchFamily="18" charset="0"/>
              </a:rPr>
              <a:t>参考答案</a:t>
            </a:r>
            <a:endParaRPr lang="zh-CN" altLang="en-US" sz="2800" dirty="0">
              <a:solidFill>
                <a:srgbClr val="0070C0"/>
              </a:solidFill>
              <a:latin typeface="黑体" panose="02010609060101010101" pitchFamily="49" charset="-122"/>
              <a:ea typeface="黑体" panose="02010609060101010101" pitchFamily="49" charset="-122"/>
            </a:endParaRPr>
          </a:p>
        </p:txBody>
      </p:sp>
      <p:cxnSp>
        <p:nvCxnSpPr>
          <p:cNvPr id="14" name="直接连接符 13">
            <a:extLst>
              <a:ext uri="{FF2B5EF4-FFF2-40B4-BE49-F238E27FC236}">
                <a16:creationId xmlns:a16="http://schemas.microsoft.com/office/drawing/2014/main" id="{E8BD6E36-0D2B-4523-8473-F0971812E73A}"/>
              </a:ext>
            </a:extLst>
          </p:cNvPr>
          <p:cNvCxnSpPr/>
          <p:nvPr/>
        </p:nvCxnSpPr>
        <p:spPr>
          <a:xfrm>
            <a:off x="3214531" y="537518"/>
            <a:ext cx="7262258"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C6636352-5D49-4A45-B062-6E6736070FA4}"/>
                  </a:ext>
                </a:extLst>
              </p:cNvPr>
              <p:cNvSpPr/>
              <p:nvPr/>
            </p:nvSpPr>
            <p:spPr>
              <a:xfrm>
                <a:off x="2085552" y="741700"/>
                <a:ext cx="8317347" cy="5790368"/>
              </a:xfrm>
              <a:prstGeom prst="rect">
                <a:avLst/>
              </a:prstGeom>
            </p:spPr>
            <p:txBody>
              <a:bodyPr wrap="square">
                <a:spAutoFit/>
              </a:bodyPr>
              <a:lstStyle/>
              <a:p>
                <a:pPr>
                  <a:lnSpc>
                    <a:spcPct val="150000"/>
                  </a:lnSpc>
                </a:pPr>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根据布洛赫定理</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有</a:t>
                </a:r>
              </a:p>
              <a:p>
                <a:pPr>
                  <a:lnSpc>
                    <a:spcPct val="150000"/>
                  </a:lnSpc>
                </a:pPr>
                <a14:m>
                  <m:oMathPara xmlns:m="http://schemas.openxmlformats.org/officeDocument/2006/math">
                    <m:oMathParaPr>
                      <m:jc m:val="centerGroup"/>
                    </m:oMathParaPr>
                    <m:oMath xmlns:m="http://schemas.openxmlformats.org/officeDocument/2006/math">
                      <m:r>
                        <a:rPr lang="en-US" altLang="zh-CN" sz="2400">
                          <a:latin typeface="Cambria Math" panose="02040503050406030204" pitchFamily="18" charset="0"/>
                          <a:ea typeface="黑体" panose="02010609060101010101" pitchFamily="49" charset="-122"/>
                          <a:cs typeface="Times New Roman" panose="02020603050405020304" pitchFamily="18" charset="0"/>
                        </a:rPr>
                        <m:t>𝜓</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𝑥</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𝑎</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sSup>
                        <m:sSup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400">
                              <a:latin typeface="Cambria Math" panose="02040503050406030204" pitchFamily="18" charset="0"/>
                              <a:ea typeface="黑体" panose="02010609060101010101" pitchFamily="49" charset="-122"/>
                              <a:cs typeface="Times New Roman" panose="02020603050405020304" pitchFamily="18" charset="0"/>
                            </a:rPr>
                            <m:t>𝑒</m:t>
                          </m:r>
                        </m:e>
                        <m:sup>
                          <m:r>
                            <a:rPr lang="en-US" altLang="zh-CN" sz="2400">
                              <a:latin typeface="Cambria Math" panose="02040503050406030204" pitchFamily="18" charset="0"/>
                              <a:ea typeface="黑体" panose="02010609060101010101" pitchFamily="49" charset="-122"/>
                              <a:cs typeface="Times New Roman" panose="02020603050405020304" pitchFamily="18" charset="0"/>
                            </a:rPr>
                            <m:t>𝑖𝑘𝑎</m:t>
                          </m:r>
                        </m:sup>
                      </m:sSup>
                      <m:r>
                        <a:rPr lang="en-US" altLang="zh-CN" sz="2400">
                          <a:latin typeface="Cambria Math" panose="02040503050406030204" pitchFamily="18" charset="0"/>
                          <a:ea typeface="黑体" panose="02010609060101010101" pitchFamily="49" charset="-122"/>
                          <a:cs typeface="Times New Roman" panose="02020603050405020304" pitchFamily="18" charset="0"/>
                        </a:rPr>
                        <m:t>𝜓</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𝑥</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）因为</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a:latin typeface="Cambria Math" panose="02040503050406030204" pitchFamily="18" charset="0"/>
                              <a:ea typeface="黑体" panose="02010609060101010101" pitchFamily="49" charset="-122"/>
                              <a:cs typeface="Times New Roman" panose="02020603050405020304" pitchFamily="18" charset="0"/>
                            </a:rPr>
                            <m:t>𝜓</m:t>
                          </m:r>
                        </m:e>
                        <m:sub>
                          <m:r>
                            <a:rPr lang="en-US" altLang="zh-CN" sz="2400">
                              <a:latin typeface="Cambria Math" panose="02040503050406030204" pitchFamily="18" charset="0"/>
                              <a:ea typeface="黑体" panose="02010609060101010101" pitchFamily="49" charset="-122"/>
                              <a:cs typeface="Times New Roman" panose="02020603050405020304" pitchFamily="18" charset="0"/>
                            </a:rPr>
                            <m:t>𝑘</m:t>
                          </m:r>
                        </m:sub>
                      </m:sSub>
                      <m:d>
                        <m:d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400">
                              <a:latin typeface="Cambria Math" panose="02040503050406030204" pitchFamily="18" charset="0"/>
                              <a:ea typeface="黑体" panose="02010609060101010101" pitchFamily="49" charset="-122"/>
                              <a:cs typeface="Times New Roman" panose="02020603050405020304" pitchFamily="18" charset="0"/>
                            </a:rPr>
                            <m:t>𝑥</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𝑎</m:t>
                          </m:r>
                        </m:e>
                      </m:d>
                      <m:r>
                        <a:rPr lang="en-US" altLang="zh-CN" sz="2400">
                          <a:latin typeface="Cambria Math" panose="02040503050406030204" pitchFamily="18" charset="0"/>
                          <a:ea typeface="黑体" panose="02010609060101010101" pitchFamily="49" charset="-122"/>
                          <a:cs typeface="Times New Roman" panose="02020603050405020304" pitchFamily="18" charset="0"/>
                        </a:rPr>
                        <m:t>=</m:t>
                      </m:r>
                      <m:func>
                        <m:func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funcPr>
                        <m:fName>
                          <m:r>
                            <a:rPr lang="en-US" altLang="zh-CN" sz="2400">
                              <a:latin typeface="Cambria Math" panose="02040503050406030204" pitchFamily="18" charset="0"/>
                              <a:ea typeface="黑体" panose="02010609060101010101" pitchFamily="49" charset="-122"/>
                              <a:cs typeface="Times New Roman" panose="02020603050405020304" pitchFamily="18" charset="0"/>
                            </a:rPr>
                            <m:t>𝑠𝑖𝑛</m:t>
                          </m:r>
                        </m:fName>
                        <m:e>
                          <m:f>
                            <m:f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sz="2400">
                                  <a:latin typeface="Cambria Math" panose="02040503050406030204" pitchFamily="18" charset="0"/>
                                  <a:ea typeface="黑体" panose="02010609060101010101" pitchFamily="49" charset="-122"/>
                                  <a:cs typeface="Times New Roman" panose="02020603050405020304" pitchFamily="18" charset="0"/>
                                </a:rPr>
                                <m:t>𝑥</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𝑎</m:t>
                              </m:r>
                            </m:num>
                            <m:den>
                              <m:r>
                                <a:rPr lang="en-US" altLang="zh-CN" sz="2400">
                                  <a:latin typeface="Cambria Math" panose="02040503050406030204" pitchFamily="18" charset="0"/>
                                  <a:ea typeface="黑体" panose="02010609060101010101" pitchFamily="49" charset="-122"/>
                                  <a:cs typeface="Times New Roman" panose="02020603050405020304" pitchFamily="18" charset="0"/>
                                </a:rPr>
                                <m:t>𝑎</m:t>
                              </m:r>
                            </m:den>
                          </m:f>
                        </m:e>
                      </m:func>
                      <m:r>
                        <a:rPr lang="en-US" altLang="zh-CN" sz="2400">
                          <a:latin typeface="Cambria Math" panose="02040503050406030204" pitchFamily="18" charset="0"/>
                          <a:ea typeface="黑体" panose="02010609060101010101" pitchFamily="49" charset="-122"/>
                          <a:cs typeface="Times New Roman" panose="02020603050405020304" pitchFamily="18" charset="0"/>
                        </a:rPr>
                        <m:t>𝜋</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func>
                        <m:func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funcPr>
                        <m:fName>
                          <m:r>
                            <a:rPr lang="en-US" altLang="zh-CN" sz="2400">
                              <a:latin typeface="Cambria Math" panose="02040503050406030204" pitchFamily="18" charset="0"/>
                              <a:ea typeface="黑体" panose="02010609060101010101" pitchFamily="49" charset="-122"/>
                              <a:cs typeface="Times New Roman" panose="02020603050405020304" pitchFamily="18" charset="0"/>
                            </a:rPr>
                            <m:t>𝑠𝑖𝑛</m:t>
                          </m:r>
                        </m:fName>
                        <m:e>
                          <m:f>
                            <m:f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sz="2400">
                                  <a:latin typeface="Cambria Math" panose="02040503050406030204" pitchFamily="18" charset="0"/>
                                  <a:ea typeface="黑体" panose="02010609060101010101" pitchFamily="49" charset="-122"/>
                                  <a:cs typeface="Times New Roman" panose="02020603050405020304" pitchFamily="18" charset="0"/>
                                </a:rPr>
                                <m:t>𝑥</m:t>
                              </m:r>
                            </m:num>
                            <m:den>
                              <m:r>
                                <a:rPr lang="en-US" altLang="zh-CN" sz="2400">
                                  <a:latin typeface="Cambria Math" panose="02040503050406030204" pitchFamily="18" charset="0"/>
                                  <a:ea typeface="黑体" panose="02010609060101010101" pitchFamily="49" charset="-122"/>
                                  <a:cs typeface="Times New Roman" panose="02020603050405020304" pitchFamily="18" charset="0"/>
                                </a:rPr>
                                <m:t>𝑎</m:t>
                              </m:r>
                            </m:den>
                          </m:f>
                        </m:e>
                      </m:func>
                      <m:r>
                        <a:rPr lang="en-US" altLang="zh-CN" sz="2400">
                          <a:latin typeface="Cambria Math" panose="02040503050406030204" pitchFamily="18" charset="0"/>
                          <a:ea typeface="黑体" panose="02010609060101010101" pitchFamily="49" charset="-122"/>
                          <a:cs typeface="Times New Roman" panose="02020603050405020304" pitchFamily="18" charset="0"/>
                        </a:rPr>
                        <m:t>𝜋</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sSup>
                        <m:sSup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400">
                              <a:latin typeface="Cambria Math" panose="02040503050406030204" pitchFamily="18" charset="0"/>
                              <a:ea typeface="黑体" panose="02010609060101010101" pitchFamily="49" charset="-122"/>
                              <a:cs typeface="Times New Roman" panose="02020603050405020304" pitchFamily="18" charset="0"/>
                            </a:rPr>
                            <m:t>𝑒</m:t>
                          </m:r>
                        </m:e>
                        <m:sup>
                          <m:r>
                            <a:rPr lang="en-US" altLang="zh-CN" sz="2400">
                              <a:latin typeface="Cambria Math" panose="02040503050406030204" pitchFamily="18" charset="0"/>
                              <a:ea typeface="黑体" panose="02010609060101010101" pitchFamily="49" charset="-122"/>
                              <a:cs typeface="Times New Roman" panose="02020603050405020304" pitchFamily="18" charset="0"/>
                            </a:rPr>
                            <m:t>𝑖𝑘𝑎</m:t>
                          </m:r>
                        </m:sup>
                      </m:sSup>
                      <m:sSub>
                        <m:sSub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a:latin typeface="Cambria Math" panose="02040503050406030204" pitchFamily="18" charset="0"/>
                              <a:ea typeface="黑体" panose="02010609060101010101" pitchFamily="49" charset="-122"/>
                              <a:cs typeface="Times New Roman" panose="02020603050405020304" pitchFamily="18" charset="0"/>
                            </a:rPr>
                            <m:t>𝜓</m:t>
                          </m:r>
                        </m:e>
                        <m:sub>
                          <m:r>
                            <a:rPr lang="en-US" altLang="zh-CN" sz="2400">
                              <a:latin typeface="Cambria Math" panose="02040503050406030204" pitchFamily="18" charset="0"/>
                              <a:ea typeface="黑体" panose="02010609060101010101" pitchFamily="49" charset="-122"/>
                              <a:cs typeface="Times New Roman" panose="02020603050405020304" pitchFamily="18" charset="0"/>
                            </a:rPr>
                            <m:t>𝑘</m:t>
                          </m:r>
                        </m:sub>
                      </m:sSub>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𝑥</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pPr>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故</a:t>
                </a:r>
                <a14:m>
                  <m:oMath xmlns:m="http://schemas.openxmlformats.org/officeDocument/2006/math">
                    <m:sSup>
                      <m:sSup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400">
                            <a:latin typeface="Cambria Math" panose="02040503050406030204" pitchFamily="18" charset="0"/>
                            <a:ea typeface="黑体" panose="02010609060101010101" pitchFamily="49" charset="-122"/>
                            <a:cs typeface="Times New Roman" panose="02020603050405020304" pitchFamily="18" charset="0"/>
                          </a:rPr>
                          <m:t>𝑒</m:t>
                        </m:r>
                      </m:e>
                      <m:sup>
                        <m:r>
                          <a:rPr lang="en-US" altLang="zh-CN" sz="2400">
                            <a:latin typeface="Cambria Math" panose="02040503050406030204" pitchFamily="18" charset="0"/>
                            <a:ea typeface="黑体" panose="02010609060101010101" pitchFamily="49" charset="-122"/>
                            <a:cs typeface="Times New Roman" panose="02020603050405020304" pitchFamily="18" charset="0"/>
                          </a:rPr>
                          <m:t>𝑖𝑘𝑎</m:t>
                        </m:r>
                      </m:sup>
                    </m:sSup>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zh-CN" altLang="en-US"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1</m:t>
                    </m:r>
                  </m:oMath>
                </a14:m>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，电子的简约波矢</a:t>
                </a:r>
                <a14:m>
                  <m:oMath xmlns:m="http://schemas.openxmlformats.org/officeDocument/2006/math">
                    <m:r>
                      <a:rPr lang="en-US" altLang="zh-CN" sz="2400">
                        <a:latin typeface="Cambria Math" panose="02040503050406030204" pitchFamily="18" charset="0"/>
                        <a:ea typeface="黑体" panose="02010609060101010101" pitchFamily="49" charset="-122"/>
                        <a:cs typeface="Times New Roman" panose="02020603050405020304" pitchFamily="18" charset="0"/>
                      </a:rPr>
                      <m:t>𝑘</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f>
                      <m:f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fPr>
                      <m:num>
                        <m:r>
                          <a:rPr lang="de-DE" altLang="zh-CN" sz="2400">
                            <a:latin typeface="Cambria Math" panose="02040503050406030204" pitchFamily="18" charset="0"/>
                            <a:ea typeface="黑体" panose="02010609060101010101" pitchFamily="49" charset="-122"/>
                            <a:cs typeface="Times New Roman" panose="02020603050405020304" pitchFamily="18" charset="0"/>
                          </a:rPr>
                          <m:t>𝜋</m:t>
                        </m:r>
                      </m:num>
                      <m:den>
                        <m:r>
                          <a:rPr lang="de-DE" altLang="zh-CN" sz="2400">
                            <a:latin typeface="Cambria Math" panose="02040503050406030204" pitchFamily="18" charset="0"/>
                            <a:ea typeface="黑体" panose="02010609060101010101" pitchFamily="49" charset="-122"/>
                            <a:cs typeface="Times New Roman" panose="02020603050405020304" pitchFamily="18" charset="0"/>
                          </a:rPr>
                          <m:t>𝑎</m:t>
                        </m:r>
                      </m:den>
                    </m:f>
                  </m:oMath>
                </a14:m>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）因为</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a:latin typeface="Cambria Math" panose="02040503050406030204" pitchFamily="18" charset="0"/>
                              <a:ea typeface="黑体" panose="02010609060101010101" pitchFamily="49" charset="-122"/>
                              <a:cs typeface="Times New Roman" panose="02020603050405020304" pitchFamily="18" charset="0"/>
                            </a:rPr>
                            <m:t>𝜓</m:t>
                          </m:r>
                        </m:e>
                        <m:sub>
                          <m:r>
                            <a:rPr lang="en-US" altLang="zh-CN" sz="2400">
                              <a:latin typeface="Cambria Math" panose="02040503050406030204" pitchFamily="18" charset="0"/>
                              <a:ea typeface="黑体" panose="02010609060101010101" pitchFamily="49" charset="-122"/>
                              <a:cs typeface="Times New Roman" panose="02020603050405020304" pitchFamily="18" charset="0"/>
                            </a:rPr>
                            <m:t>𝑘</m:t>
                          </m:r>
                        </m:sub>
                      </m:sSub>
                      <m:d>
                        <m:d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400">
                              <a:latin typeface="Cambria Math" panose="02040503050406030204" pitchFamily="18" charset="0"/>
                              <a:ea typeface="黑体" panose="02010609060101010101" pitchFamily="49" charset="-122"/>
                              <a:cs typeface="Times New Roman" panose="02020603050405020304" pitchFamily="18" charset="0"/>
                            </a:rPr>
                            <m:t>𝑥</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𝑎</m:t>
                          </m:r>
                        </m:e>
                      </m:d>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𝑖</m:t>
                      </m:r>
                      <m:func>
                        <m:func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funcPr>
                        <m:fName>
                          <m:r>
                            <a:rPr lang="en-US" altLang="zh-CN" sz="2400">
                              <a:latin typeface="Cambria Math" panose="02040503050406030204" pitchFamily="18" charset="0"/>
                              <a:ea typeface="黑体" panose="02010609060101010101" pitchFamily="49" charset="-122"/>
                              <a:cs typeface="Times New Roman" panose="02020603050405020304" pitchFamily="18" charset="0"/>
                            </a:rPr>
                            <m:t>𝑐𝑜𝑠</m:t>
                          </m:r>
                        </m:fName>
                        <m:e>
                          <m:f>
                            <m:f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sz="2400">
                                  <a:latin typeface="Cambria Math" panose="02040503050406030204" pitchFamily="18" charset="0"/>
                                  <a:ea typeface="黑体" panose="02010609060101010101" pitchFamily="49" charset="-122"/>
                                  <a:cs typeface="Times New Roman" panose="02020603050405020304" pitchFamily="18" charset="0"/>
                                </a:rPr>
                                <m:t>3(</m:t>
                              </m:r>
                              <m:r>
                                <a:rPr lang="en-US" altLang="zh-CN" sz="2400">
                                  <a:latin typeface="Cambria Math" panose="02040503050406030204" pitchFamily="18" charset="0"/>
                                  <a:ea typeface="黑体" panose="02010609060101010101" pitchFamily="49" charset="-122"/>
                                  <a:cs typeface="Times New Roman" panose="02020603050405020304" pitchFamily="18" charset="0"/>
                                </a:rPr>
                                <m:t>𝑥</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𝑎</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num>
                            <m:den>
                              <m:r>
                                <a:rPr lang="en-US" altLang="zh-CN" sz="2400">
                                  <a:latin typeface="Cambria Math" panose="02040503050406030204" pitchFamily="18" charset="0"/>
                                  <a:ea typeface="黑体" panose="02010609060101010101" pitchFamily="49" charset="-122"/>
                                  <a:cs typeface="Times New Roman" panose="02020603050405020304" pitchFamily="18" charset="0"/>
                                </a:rPr>
                                <m:t>𝑎</m:t>
                              </m:r>
                            </m:den>
                          </m:f>
                        </m:e>
                      </m:func>
                      <m:r>
                        <a:rPr lang="en-US" altLang="zh-CN" sz="2400">
                          <a:latin typeface="Cambria Math" panose="02040503050406030204" pitchFamily="18" charset="0"/>
                          <a:ea typeface="黑体" panose="02010609060101010101" pitchFamily="49" charset="-122"/>
                          <a:cs typeface="Times New Roman" panose="02020603050405020304" pitchFamily="18" charset="0"/>
                        </a:rPr>
                        <m:t>𝜋</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𝑖</m:t>
                      </m:r>
                      <m:func>
                        <m:func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funcPr>
                        <m:fName>
                          <m:r>
                            <a:rPr lang="en-US" altLang="zh-CN" sz="2400">
                              <a:latin typeface="Cambria Math" panose="02040503050406030204" pitchFamily="18" charset="0"/>
                              <a:ea typeface="黑体" panose="02010609060101010101" pitchFamily="49" charset="-122"/>
                              <a:cs typeface="Times New Roman" panose="02020603050405020304" pitchFamily="18" charset="0"/>
                            </a:rPr>
                            <m:t>𝑐𝑜𝑠</m:t>
                          </m:r>
                        </m:fName>
                        <m:e>
                          <m:f>
                            <m:f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sz="2400">
                                  <a:latin typeface="Cambria Math" panose="02040503050406030204" pitchFamily="18" charset="0"/>
                                  <a:ea typeface="黑体" panose="02010609060101010101" pitchFamily="49" charset="-122"/>
                                  <a:cs typeface="Times New Roman" panose="02020603050405020304" pitchFamily="18" charset="0"/>
                                </a:rPr>
                                <m:t>3</m:t>
                              </m:r>
                              <m:r>
                                <a:rPr lang="en-US" altLang="zh-CN" sz="2400">
                                  <a:latin typeface="Cambria Math" panose="02040503050406030204" pitchFamily="18" charset="0"/>
                                  <a:ea typeface="黑体" panose="02010609060101010101" pitchFamily="49" charset="-122"/>
                                  <a:cs typeface="Times New Roman" panose="02020603050405020304" pitchFamily="18" charset="0"/>
                                </a:rPr>
                                <m:t>𝑥</m:t>
                              </m:r>
                            </m:num>
                            <m:den>
                              <m:r>
                                <a:rPr lang="en-US" altLang="zh-CN" sz="2400">
                                  <a:latin typeface="Cambria Math" panose="02040503050406030204" pitchFamily="18" charset="0"/>
                                  <a:ea typeface="黑体" panose="02010609060101010101" pitchFamily="49" charset="-122"/>
                                  <a:cs typeface="Times New Roman" panose="02020603050405020304" pitchFamily="18" charset="0"/>
                                </a:rPr>
                                <m:t>𝑎</m:t>
                              </m:r>
                            </m:den>
                          </m:f>
                        </m:e>
                      </m:func>
                      <m:r>
                        <a:rPr lang="en-US" altLang="zh-CN" sz="2400">
                          <a:latin typeface="Cambria Math" panose="02040503050406030204" pitchFamily="18" charset="0"/>
                          <a:ea typeface="黑体" panose="02010609060101010101" pitchFamily="49" charset="-122"/>
                          <a:cs typeface="Times New Roman" panose="02020603050405020304" pitchFamily="18" charset="0"/>
                        </a:rPr>
                        <m:t>𝜋</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sSup>
                        <m:sSup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400">
                              <a:latin typeface="Cambria Math" panose="02040503050406030204" pitchFamily="18" charset="0"/>
                              <a:ea typeface="黑体" panose="02010609060101010101" pitchFamily="49" charset="-122"/>
                              <a:cs typeface="Times New Roman" panose="02020603050405020304" pitchFamily="18" charset="0"/>
                            </a:rPr>
                            <m:t>𝑒</m:t>
                          </m:r>
                        </m:e>
                        <m:sup>
                          <m:r>
                            <a:rPr lang="en-US" altLang="zh-CN" sz="2400">
                              <a:latin typeface="Cambria Math" panose="02040503050406030204" pitchFamily="18" charset="0"/>
                              <a:ea typeface="黑体" panose="02010609060101010101" pitchFamily="49" charset="-122"/>
                              <a:cs typeface="Times New Roman" panose="02020603050405020304" pitchFamily="18" charset="0"/>
                            </a:rPr>
                            <m:t>𝑖𝑘𝑎</m:t>
                          </m:r>
                        </m:sup>
                      </m:sSup>
                      <m:sSub>
                        <m:sSub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a:latin typeface="Cambria Math" panose="02040503050406030204" pitchFamily="18" charset="0"/>
                              <a:ea typeface="黑体" panose="02010609060101010101" pitchFamily="49" charset="-122"/>
                              <a:cs typeface="Times New Roman" panose="02020603050405020304" pitchFamily="18" charset="0"/>
                            </a:rPr>
                            <m:t>𝜓</m:t>
                          </m:r>
                        </m:e>
                        <m:sub>
                          <m:r>
                            <a:rPr lang="en-US" altLang="zh-CN" sz="2400">
                              <a:latin typeface="Cambria Math" panose="02040503050406030204" pitchFamily="18" charset="0"/>
                              <a:ea typeface="黑体" panose="02010609060101010101" pitchFamily="49" charset="-122"/>
                              <a:cs typeface="Times New Roman" panose="02020603050405020304" pitchFamily="18" charset="0"/>
                            </a:rPr>
                            <m:t>𝑘</m:t>
                          </m:r>
                        </m:sub>
                      </m:sSub>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𝑥</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indent="266700">
                  <a:lnSpc>
                    <a:spcPct val="150000"/>
                  </a:lnSpc>
                </a:pPr>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故</a:t>
                </a:r>
                <a14:m>
                  <m:oMath xmlns:m="http://schemas.openxmlformats.org/officeDocument/2006/math">
                    <m:sSup>
                      <m:sSup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400">
                            <a:latin typeface="Cambria Math" panose="02040503050406030204" pitchFamily="18" charset="0"/>
                            <a:ea typeface="黑体" panose="02010609060101010101" pitchFamily="49" charset="-122"/>
                            <a:cs typeface="Times New Roman" panose="02020603050405020304" pitchFamily="18" charset="0"/>
                          </a:rPr>
                          <m:t>𝑒</m:t>
                        </m:r>
                      </m:e>
                      <m:sup>
                        <m:r>
                          <a:rPr lang="en-US" altLang="zh-CN" sz="2400">
                            <a:latin typeface="Cambria Math" panose="02040503050406030204" pitchFamily="18" charset="0"/>
                            <a:ea typeface="黑体" panose="02010609060101010101" pitchFamily="49" charset="-122"/>
                            <a:cs typeface="Times New Roman" panose="02020603050405020304" pitchFamily="18" charset="0"/>
                          </a:rPr>
                          <m:t>𝑖𝑘𝑎</m:t>
                        </m:r>
                      </m:sup>
                    </m:sSup>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zh-CN" altLang="en-US"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1</m:t>
                    </m:r>
                  </m:oMath>
                </a14:m>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，电子的简约波矢</a:t>
                </a:r>
                <a14:m>
                  <m:oMath xmlns:m="http://schemas.openxmlformats.org/officeDocument/2006/math">
                    <m:r>
                      <a:rPr lang="en-US" altLang="zh-CN" sz="2400">
                        <a:latin typeface="Cambria Math" panose="02040503050406030204" pitchFamily="18" charset="0"/>
                        <a:ea typeface="黑体" panose="02010609060101010101" pitchFamily="49" charset="-122"/>
                        <a:cs typeface="Times New Roman" panose="02020603050405020304" pitchFamily="18" charset="0"/>
                      </a:rPr>
                      <m:t>𝑘</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f>
                      <m:f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fPr>
                      <m:num>
                        <m:r>
                          <a:rPr lang="de-DE" altLang="zh-CN" sz="2400">
                            <a:latin typeface="Cambria Math" panose="02040503050406030204" pitchFamily="18" charset="0"/>
                            <a:ea typeface="黑体" panose="02010609060101010101" pitchFamily="49" charset="-122"/>
                            <a:cs typeface="Times New Roman" panose="02020603050405020304" pitchFamily="18" charset="0"/>
                          </a:rPr>
                          <m:t>𝜋</m:t>
                        </m:r>
                      </m:num>
                      <m:den>
                        <m:r>
                          <a:rPr lang="de-DE" altLang="zh-CN" sz="2400">
                            <a:latin typeface="Cambria Math" panose="02040503050406030204" pitchFamily="18" charset="0"/>
                            <a:ea typeface="黑体" panose="02010609060101010101" pitchFamily="49" charset="-122"/>
                            <a:cs typeface="Times New Roman" panose="02020603050405020304" pitchFamily="18" charset="0"/>
                          </a:rPr>
                          <m:t>𝑎</m:t>
                        </m:r>
                      </m:den>
                    </m:f>
                  </m:oMath>
                </a14:m>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C6636352-5D49-4A45-B062-6E6736070FA4}"/>
                  </a:ext>
                </a:extLst>
              </p:cNvPr>
              <p:cNvSpPr>
                <a:spLocks noRot="1" noChangeAspect="1" noMove="1" noResize="1" noEditPoints="1" noAdjustHandles="1" noChangeArrowheads="1" noChangeShapeType="1" noTextEdit="1"/>
              </p:cNvSpPr>
              <p:nvPr/>
            </p:nvSpPr>
            <p:spPr>
              <a:xfrm>
                <a:off x="2085552" y="741700"/>
                <a:ext cx="8317347" cy="5790368"/>
              </a:xfrm>
              <a:prstGeom prst="rect">
                <a:avLst/>
              </a:prstGeom>
              <a:blipFill>
                <a:blip r:embed="rId2"/>
                <a:stretch>
                  <a:fillRect l="-10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280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C58EB629-F2D5-4C40-B5E3-C9C01AC94143}"/>
              </a:ext>
            </a:extLst>
          </p:cNvPr>
          <p:cNvSpPr/>
          <p:nvPr/>
        </p:nvSpPr>
        <p:spPr>
          <a:xfrm>
            <a:off x="1593575" y="218480"/>
            <a:ext cx="1620957" cy="523220"/>
          </a:xfrm>
          <a:prstGeom prst="rect">
            <a:avLst/>
          </a:prstGeom>
        </p:spPr>
        <p:txBody>
          <a:bodyPr wrap="none">
            <a:spAutoFit/>
          </a:bodyPr>
          <a:lstStyle/>
          <a:p>
            <a:r>
              <a:rPr lang="zh-CN" altLang="en-US" sz="2800" dirty="0">
                <a:solidFill>
                  <a:srgbClr val="0070C0"/>
                </a:solidFill>
                <a:latin typeface="黑体" panose="02010609060101010101" pitchFamily="49" charset="-122"/>
                <a:ea typeface="黑体" panose="02010609060101010101" pitchFamily="49" charset="-122"/>
                <a:cs typeface="Times New Roman" panose="02020603050405020304" pitchFamily="18" charset="0"/>
              </a:rPr>
              <a:t>参考答案</a:t>
            </a:r>
            <a:endParaRPr lang="zh-CN" altLang="en-US" sz="2800" dirty="0">
              <a:solidFill>
                <a:srgbClr val="0070C0"/>
              </a:solidFill>
              <a:latin typeface="黑体" panose="02010609060101010101" pitchFamily="49" charset="-122"/>
              <a:ea typeface="黑体" panose="02010609060101010101" pitchFamily="49" charset="-122"/>
            </a:endParaRPr>
          </a:p>
        </p:txBody>
      </p:sp>
      <p:cxnSp>
        <p:nvCxnSpPr>
          <p:cNvPr id="14" name="直接连接符 13">
            <a:extLst>
              <a:ext uri="{FF2B5EF4-FFF2-40B4-BE49-F238E27FC236}">
                <a16:creationId xmlns:a16="http://schemas.microsoft.com/office/drawing/2014/main" id="{E8BD6E36-0D2B-4523-8473-F0971812E73A}"/>
              </a:ext>
            </a:extLst>
          </p:cNvPr>
          <p:cNvCxnSpPr/>
          <p:nvPr/>
        </p:nvCxnSpPr>
        <p:spPr>
          <a:xfrm>
            <a:off x="3214531" y="537518"/>
            <a:ext cx="7262258"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C6636352-5D49-4A45-B062-6E6736070FA4}"/>
                  </a:ext>
                </a:extLst>
              </p:cNvPr>
              <p:cNvSpPr/>
              <p:nvPr/>
            </p:nvSpPr>
            <p:spPr>
              <a:xfrm>
                <a:off x="1790836" y="856557"/>
                <a:ext cx="9192048" cy="5907643"/>
              </a:xfrm>
              <a:prstGeom prst="rect">
                <a:avLst/>
              </a:prstGeom>
            </p:spPr>
            <p:txBody>
              <a:bodyPr wrap="square">
                <a:spAutoFit/>
              </a:bodyPr>
              <a:lstStyle/>
              <a:p>
                <a:pPr lvl="0"/>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）因为</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indent="266700"/>
                <a14:m>
                  <m:oMathPara xmlns:m="http://schemas.openxmlformats.org/officeDocument/2006/math">
                    <m:oMathParaPr>
                      <m:jc m:val="left"/>
                    </m:oMathParaPr>
                    <m:oMath xmlns:m="http://schemas.openxmlformats.org/officeDocument/2006/math">
                      <m:sSub>
                        <m:sSub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a:latin typeface="Cambria Math" panose="02040503050406030204" pitchFamily="18" charset="0"/>
                              <a:ea typeface="黑体" panose="02010609060101010101" pitchFamily="49" charset="-122"/>
                              <a:cs typeface="Times New Roman" panose="02020603050405020304" pitchFamily="18" charset="0"/>
                            </a:rPr>
                            <m:t>𝜓</m:t>
                          </m:r>
                        </m:e>
                        <m:sub>
                          <m:r>
                            <a:rPr lang="en-US" altLang="zh-CN" sz="2400">
                              <a:latin typeface="Cambria Math" panose="02040503050406030204" pitchFamily="18" charset="0"/>
                              <a:ea typeface="黑体" panose="02010609060101010101" pitchFamily="49" charset="-122"/>
                              <a:cs typeface="Times New Roman" panose="02020603050405020304" pitchFamily="18" charset="0"/>
                            </a:rPr>
                            <m:t>𝑘</m:t>
                          </m:r>
                        </m:sub>
                      </m:sSub>
                      <m:d>
                        <m:d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400">
                              <a:latin typeface="Cambria Math" panose="02040503050406030204" pitchFamily="18" charset="0"/>
                              <a:ea typeface="黑体" panose="02010609060101010101" pitchFamily="49" charset="-122"/>
                              <a:cs typeface="Times New Roman" panose="02020603050405020304" pitchFamily="18" charset="0"/>
                            </a:rPr>
                            <m:t>𝑥</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𝑎</m:t>
                          </m:r>
                        </m:e>
                      </m:d>
                      <m:r>
                        <a:rPr lang="en-US" altLang="zh-CN" sz="2400">
                          <a:latin typeface="Cambria Math" panose="02040503050406030204" pitchFamily="18" charset="0"/>
                          <a:ea typeface="黑体" panose="02010609060101010101" pitchFamily="49" charset="-122"/>
                          <a:cs typeface="Times New Roman" panose="02020603050405020304" pitchFamily="18" charset="0"/>
                        </a:rPr>
                        <m:t>=</m:t>
                      </m:r>
                      <m:nary>
                        <m:naryPr>
                          <m:chr m:val="∑"/>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naryPr>
                        <m:sub>
                          <m:r>
                            <a:rPr lang="en-US" altLang="zh-CN" sz="2400">
                              <a:latin typeface="Cambria Math" panose="02040503050406030204" pitchFamily="18" charset="0"/>
                              <a:ea typeface="黑体" panose="02010609060101010101" pitchFamily="49" charset="-122"/>
                              <a:cs typeface="Times New Roman" panose="02020603050405020304" pitchFamily="18" charset="0"/>
                            </a:rPr>
                            <m:t>𝑙</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sub>
                        <m:sup>
                          <m:r>
                            <a:rPr lang="en-US" altLang="zh-CN" sz="2400">
                              <a:latin typeface="Cambria Math" panose="02040503050406030204" pitchFamily="18" charset="0"/>
                              <a:ea typeface="黑体" panose="02010609060101010101" pitchFamily="49" charset="-122"/>
                              <a:cs typeface="Times New Roman" panose="02020603050405020304" pitchFamily="18" charset="0"/>
                            </a:rPr>
                            <m:t>∞</m:t>
                          </m:r>
                        </m:sup>
                        <m:e>
                          <m:r>
                            <a:rPr lang="en-US" altLang="zh-CN" sz="2400">
                              <a:latin typeface="Cambria Math" panose="02040503050406030204" pitchFamily="18" charset="0"/>
                              <a:ea typeface="黑体" panose="02010609060101010101" pitchFamily="49" charset="-122"/>
                              <a:cs typeface="Times New Roman" panose="02020603050405020304" pitchFamily="18" charset="0"/>
                            </a:rPr>
                            <m:t>𝑓</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𝑥</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d>
                            <m:d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400">
                                  <a:latin typeface="Cambria Math" panose="02040503050406030204" pitchFamily="18" charset="0"/>
                                  <a:ea typeface="黑体" panose="02010609060101010101" pitchFamily="49" charset="-122"/>
                                  <a:cs typeface="Times New Roman" panose="02020603050405020304" pitchFamily="18" charset="0"/>
                                </a:rPr>
                                <m:t>𝑙</m:t>
                              </m:r>
                              <m:r>
                                <a:rPr lang="en-US" altLang="zh-CN" sz="2400">
                                  <a:latin typeface="Cambria Math" panose="02040503050406030204" pitchFamily="18" charset="0"/>
                                  <a:ea typeface="黑体" panose="02010609060101010101" pitchFamily="49" charset="-122"/>
                                  <a:cs typeface="Times New Roman" panose="02020603050405020304" pitchFamily="18" charset="0"/>
                                </a:rPr>
                                <m:t>−1</m:t>
                              </m:r>
                            </m:e>
                          </m:d>
                          <m:r>
                            <a:rPr lang="en-US" altLang="zh-CN" sz="2400">
                              <a:latin typeface="Cambria Math" panose="02040503050406030204" pitchFamily="18" charset="0"/>
                              <a:ea typeface="黑体" panose="02010609060101010101" pitchFamily="49" charset="-122"/>
                              <a:cs typeface="Times New Roman" panose="02020603050405020304" pitchFamily="18" charset="0"/>
                            </a:rPr>
                            <m:t>𝑎</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e>
                      </m:nary>
                      <m:r>
                        <a:rPr lang="en-US" altLang="zh-CN" sz="2400">
                          <a:latin typeface="Cambria Math" panose="02040503050406030204" pitchFamily="18" charset="0"/>
                          <a:ea typeface="黑体" panose="02010609060101010101" pitchFamily="49" charset="-122"/>
                          <a:cs typeface="Times New Roman" panose="02020603050405020304" pitchFamily="18" charset="0"/>
                        </a:rPr>
                        <m:t>=</m:t>
                      </m:r>
                      <m:nary>
                        <m:naryPr>
                          <m:chr m:val="∑"/>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naryPr>
                        <m:sub>
                          <m:r>
                            <a:rPr lang="en-US" altLang="zh-CN" sz="2400">
                              <a:latin typeface="Cambria Math" panose="02040503050406030204" pitchFamily="18" charset="0"/>
                              <a:ea typeface="黑体" panose="02010609060101010101" pitchFamily="49" charset="-122"/>
                              <a:cs typeface="Times New Roman" panose="02020603050405020304" pitchFamily="18" charset="0"/>
                            </a:rPr>
                            <m:t>𝑚</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sub>
                        <m:sup>
                          <m:r>
                            <a:rPr lang="en-US" altLang="zh-CN" sz="2400">
                              <a:latin typeface="Cambria Math" panose="02040503050406030204" pitchFamily="18" charset="0"/>
                              <a:ea typeface="黑体" panose="02010609060101010101" pitchFamily="49" charset="-122"/>
                              <a:cs typeface="Times New Roman" panose="02020603050405020304" pitchFamily="18" charset="0"/>
                            </a:rPr>
                            <m:t>∞</m:t>
                          </m:r>
                        </m:sup>
                        <m:e>
                          <m:r>
                            <a:rPr lang="en-US" altLang="zh-CN" sz="2400">
                              <a:latin typeface="Cambria Math" panose="02040503050406030204" pitchFamily="18" charset="0"/>
                              <a:ea typeface="黑体" panose="02010609060101010101" pitchFamily="49" charset="-122"/>
                              <a:cs typeface="Times New Roman" panose="02020603050405020304" pitchFamily="18" charset="0"/>
                            </a:rPr>
                            <m:t>𝑓</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𝑥</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𝑚𝑎</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e>
                      </m:nary>
                      <m:r>
                        <a:rPr lang="en-US" altLang="zh-CN" sz="2400">
                          <a:latin typeface="Cambria Math" panose="02040503050406030204" pitchFamily="18" charset="0"/>
                          <a:ea typeface="黑体" panose="02010609060101010101" pitchFamily="49" charset="-122"/>
                          <a:cs typeface="Times New Roman" panose="02020603050405020304" pitchFamily="18" charset="0"/>
                        </a:rPr>
                        <m:t>=</m:t>
                      </m:r>
                      <m:sSup>
                        <m:sSup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400">
                              <a:latin typeface="Cambria Math" panose="02040503050406030204" pitchFamily="18" charset="0"/>
                              <a:ea typeface="黑体" panose="02010609060101010101" pitchFamily="49" charset="-122"/>
                              <a:cs typeface="Times New Roman" panose="02020603050405020304" pitchFamily="18" charset="0"/>
                            </a:rPr>
                            <m:t>𝑒</m:t>
                          </m:r>
                        </m:e>
                        <m:sup>
                          <m:r>
                            <a:rPr lang="en-US" altLang="zh-CN" sz="2400">
                              <a:latin typeface="Cambria Math" panose="02040503050406030204" pitchFamily="18" charset="0"/>
                              <a:ea typeface="黑体" panose="02010609060101010101" pitchFamily="49" charset="-122"/>
                              <a:cs typeface="Times New Roman" panose="02020603050405020304" pitchFamily="18" charset="0"/>
                            </a:rPr>
                            <m:t>𝑖𝑘𝑎</m:t>
                          </m:r>
                        </m:sup>
                      </m:sSup>
                      <m:sSub>
                        <m:sSub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a:latin typeface="Cambria Math" panose="02040503050406030204" pitchFamily="18" charset="0"/>
                              <a:ea typeface="黑体" panose="02010609060101010101" pitchFamily="49" charset="-122"/>
                              <a:cs typeface="Times New Roman" panose="02020603050405020304" pitchFamily="18" charset="0"/>
                            </a:rPr>
                            <m:t>𝜓</m:t>
                          </m:r>
                        </m:e>
                        <m:sub>
                          <m:r>
                            <a:rPr lang="en-US" altLang="zh-CN" sz="2400">
                              <a:latin typeface="Cambria Math" panose="02040503050406030204" pitchFamily="18" charset="0"/>
                              <a:ea typeface="黑体" panose="02010609060101010101" pitchFamily="49" charset="-122"/>
                              <a:cs typeface="Times New Roman" panose="02020603050405020304" pitchFamily="18" charset="0"/>
                            </a:rPr>
                            <m:t>𝑘</m:t>
                          </m:r>
                        </m:sub>
                      </m:sSub>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𝑥</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indent="266700"/>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故</a:t>
                </a:r>
                <a14:m>
                  <m:oMath xmlns:m="http://schemas.openxmlformats.org/officeDocument/2006/math">
                    <m:sSup>
                      <m:sSup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400">
                            <a:latin typeface="Cambria Math" panose="02040503050406030204" pitchFamily="18" charset="0"/>
                            <a:ea typeface="黑体" panose="02010609060101010101" pitchFamily="49" charset="-122"/>
                            <a:cs typeface="Times New Roman" panose="02020603050405020304" pitchFamily="18" charset="0"/>
                          </a:rPr>
                          <m:t>𝑒</m:t>
                        </m:r>
                      </m:e>
                      <m:sup>
                        <m:r>
                          <a:rPr lang="en-US" altLang="zh-CN" sz="2400">
                            <a:latin typeface="Cambria Math" panose="02040503050406030204" pitchFamily="18" charset="0"/>
                            <a:ea typeface="黑体" panose="02010609060101010101" pitchFamily="49" charset="-122"/>
                            <a:cs typeface="Times New Roman" panose="02020603050405020304" pitchFamily="18" charset="0"/>
                          </a:rPr>
                          <m:t>𝑖𝑘𝑎</m:t>
                        </m:r>
                      </m:sup>
                    </m:sSup>
                    <m:r>
                      <a:rPr lang="en-US" altLang="zh-CN" sz="2400">
                        <a:latin typeface="Cambria Math" panose="02040503050406030204" pitchFamily="18" charset="0"/>
                        <a:ea typeface="黑体" panose="02010609060101010101" pitchFamily="49" charset="-122"/>
                        <a:cs typeface="Times New Roman" panose="02020603050405020304" pitchFamily="18" charset="0"/>
                      </a:rPr>
                      <m:t>=1</m:t>
                    </m:r>
                  </m:oMath>
                </a14:m>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，电子的简约波矢</a:t>
                </a:r>
                <a14:m>
                  <m:oMath xmlns:m="http://schemas.openxmlformats.org/officeDocument/2006/math">
                    <m:r>
                      <a:rPr lang="en-US" altLang="zh-CN" sz="2400">
                        <a:latin typeface="Cambria Math" panose="02040503050406030204" pitchFamily="18" charset="0"/>
                        <a:ea typeface="黑体" panose="02010609060101010101" pitchFamily="49" charset="-122"/>
                        <a:cs typeface="Times New Roman" panose="02020603050405020304" pitchFamily="18" charset="0"/>
                      </a:rPr>
                      <m:t>𝑘</m:t>
                    </m:r>
                    <m:r>
                      <a:rPr lang="en-US" altLang="zh-CN" sz="2400">
                        <a:latin typeface="Cambria Math" panose="02040503050406030204" pitchFamily="18" charset="0"/>
                        <a:ea typeface="黑体" panose="02010609060101010101" pitchFamily="49" charset="-122"/>
                        <a:cs typeface="Times New Roman" panose="02020603050405020304" pitchFamily="18" charset="0"/>
                      </a:rPr>
                      <m:t>=0</m:t>
                    </m:r>
                  </m:oMath>
                </a14:m>
                <a:r>
                  <a:rPr lang="en-US" altLang="zh-CN" sz="2400">
                    <a:ea typeface="黑体" panose="02010609060101010101" pitchFamily="49" charset="-122"/>
                    <a:cs typeface="Times New Roman" panose="02020603050405020304" pitchFamily="18" charset="0"/>
                  </a:rPr>
                  <a:t>   </a:t>
                </a:r>
                <a:r>
                  <a:rPr lang="zh-CN" altLang="zh-CN" sz="2400">
                    <a:ea typeface="黑体" panose="02010609060101010101" pitchFamily="49" charset="-122"/>
                    <a:cs typeface="Times New Roman" panose="02020603050405020304" pitchFamily="18" charset="0"/>
                  </a:rPr>
                  <a:t> </a:t>
                </a:r>
                <a14:m>
                  <m:oMath xmlns:m="http://schemas.openxmlformats.org/officeDocument/2006/math">
                    <m:f>
                      <m:fPr>
                        <m:ctrlPr>
                          <a:rPr lang="zh-CN" altLang="zh-CN" sz="2400" i="1"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sz="2400" b="0" i="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2</m:t>
                        </m:r>
                        <m:r>
                          <a:rPr lang="de-DE"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𝜋</m:t>
                        </m:r>
                      </m:num>
                      <m:den>
                        <m:r>
                          <a:rPr lang="de-DE"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𝑎</m:t>
                        </m:r>
                      </m:den>
                    </m:f>
                  </m:oMath>
                </a14:m>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）因为</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indent="266700"/>
                <a14:m>
                  <m:oMathPara xmlns:m="http://schemas.openxmlformats.org/officeDocument/2006/math">
                    <m:oMathParaPr>
                      <m:jc m:val="left"/>
                    </m:oMathParaPr>
                    <m:oMath xmlns:m="http://schemas.openxmlformats.org/officeDocument/2006/math">
                      <m:sSub>
                        <m:sSub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a:latin typeface="Cambria Math" panose="02040503050406030204" pitchFamily="18" charset="0"/>
                              <a:ea typeface="黑体" panose="02010609060101010101" pitchFamily="49" charset="-122"/>
                              <a:cs typeface="Times New Roman" panose="02020603050405020304" pitchFamily="18" charset="0"/>
                            </a:rPr>
                            <m:t>𝜓</m:t>
                          </m:r>
                        </m:e>
                        <m:sub>
                          <m:r>
                            <a:rPr lang="en-US" altLang="zh-CN" sz="2400">
                              <a:latin typeface="Cambria Math" panose="02040503050406030204" pitchFamily="18" charset="0"/>
                              <a:ea typeface="黑体" panose="02010609060101010101" pitchFamily="49" charset="-122"/>
                              <a:cs typeface="Times New Roman" panose="02020603050405020304" pitchFamily="18" charset="0"/>
                            </a:rPr>
                            <m:t>𝑘</m:t>
                          </m:r>
                        </m:sub>
                      </m:sSub>
                      <m:d>
                        <m:d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400">
                              <a:latin typeface="Cambria Math" panose="02040503050406030204" pitchFamily="18" charset="0"/>
                              <a:ea typeface="黑体" panose="02010609060101010101" pitchFamily="49" charset="-122"/>
                              <a:cs typeface="Times New Roman" panose="02020603050405020304" pitchFamily="18" charset="0"/>
                            </a:rPr>
                            <m:t>𝑥</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𝑎</m:t>
                          </m:r>
                        </m:e>
                      </m:d>
                      <m:r>
                        <a:rPr lang="en-US" altLang="zh-CN" sz="2400">
                          <a:latin typeface="Cambria Math" panose="02040503050406030204" pitchFamily="18" charset="0"/>
                          <a:ea typeface="黑体" panose="02010609060101010101" pitchFamily="49" charset="-122"/>
                          <a:cs typeface="Times New Roman" panose="02020603050405020304" pitchFamily="18" charset="0"/>
                        </a:rPr>
                        <m:t>=</m:t>
                      </m:r>
                      <m:nary>
                        <m:naryPr>
                          <m:chr m:val="∑"/>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naryPr>
                        <m:sub>
                          <m:r>
                            <a:rPr lang="en-US" altLang="zh-CN" sz="2400">
                              <a:latin typeface="Cambria Math" panose="02040503050406030204" pitchFamily="18" charset="0"/>
                              <a:ea typeface="黑体" panose="02010609060101010101" pitchFamily="49" charset="-122"/>
                              <a:cs typeface="Times New Roman" panose="02020603050405020304" pitchFamily="18" charset="0"/>
                            </a:rPr>
                            <m:t>𝑚</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sub>
                        <m:sup>
                          <m:r>
                            <a:rPr lang="en-US" altLang="zh-CN" sz="2400">
                              <a:latin typeface="Cambria Math" panose="02040503050406030204" pitchFamily="18" charset="0"/>
                              <a:ea typeface="黑体" panose="02010609060101010101" pitchFamily="49" charset="-122"/>
                              <a:cs typeface="Times New Roman" panose="02020603050405020304" pitchFamily="18" charset="0"/>
                            </a:rPr>
                            <m:t>∞</m:t>
                          </m:r>
                        </m:sup>
                        <m:e>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𝑖</m:t>
                          </m:r>
                          <m:sSup>
                            <m:sSup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400">
                                  <a:latin typeface="Cambria Math" panose="02040503050406030204" pitchFamily="18" charset="0"/>
                                  <a:ea typeface="黑体" panose="02010609060101010101" pitchFamily="49" charset="-122"/>
                                  <a:cs typeface="Times New Roman" panose="02020603050405020304" pitchFamily="18" charset="0"/>
                                </a:rPr>
                                <m:t>)</m:t>
                              </m:r>
                            </m:e>
                            <m:sup>
                              <m:r>
                                <a:rPr lang="en-US" altLang="zh-CN" sz="2400">
                                  <a:latin typeface="Cambria Math" panose="02040503050406030204" pitchFamily="18" charset="0"/>
                                  <a:ea typeface="黑体" panose="02010609060101010101" pitchFamily="49" charset="-122"/>
                                  <a:cs typeface="Times New Roman" panose="02020603050405020304" pitchFamily="18" charset="0"/>
                                </a:rPr>
                                <m:t>𝑚</m:t>
                              </m:r>
                            </m:sup>
                          </m:sSup>
                          <m:r>
                            <a:rPr lang="en-US" altLang="zh-CN" sz="2400">
                              <a:latin typeface="Cambria Math" panose="02040503050406030204" pitchFamily="18" charset="0"/>
                              <a:ea typeface="黑体" panose="02010609060101010101" pitchFamily="49" charset="-122"/>
                              <a:cs typeface="Times New Roman" panose="02020603050405020304" pitchFamily="18" charset="0"/>
                            </a:rPr>
                            <m:t>𝑓</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𝑥</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d>
                            <m:d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400">
                                  <a:latin typeface="Cambria Math" panose="02040503050406030204" pitchFamily="18" charset="0"/>
                                  <a:ea typeface="黑体" panose="02010609060101010101" pitchFamily="49" charset="-122"/>
                                  <a:cs typeface="Times New Roman" panose="02020603050405020304" pitchFamily="18" charset="0"/>
                                </a:rPr>
                                <m:t>𝑚</m:t>
                              </m:r>
                              <m:r>
                                <a:rPr lang="en-US" altLang="zh-CN" sz="2400">
                                  <a:latin typeface="Cambria Math" panose="02040503050406030204" pitchFamily="18" charset="0"/>
                                  <a:ea typeface="黑体" panose="02010609060101010101" pitchFamily="49" charset="-122"/>
                                  <a:cs typeface="Times New Roman" panose="02020603050405020304" pitchFamily="18" charset="0"/>
                                </a:rPr>
                                <m:t>−1</m:t>
                              </m:r>
                            </m:e>
                          </m:d>
                          <m:r>
                            <a:rPr lang="en-US" altLang="zh-CN" sz="2400">
                              <a:latin typeface="Cambria Math" panose="02040503050406030204" pitchFamily="18" charset="0"/>
                              <a:ea typeface="黑体" panose="02010609060101010101" pitchFamily="49" charset="-122"/>
                              <a:cs typeface="Times New Roman" panose="02020603050405020304" pitchFamily="18" charset="0"/>
                            </a:rPr>
                            <m:t>𝑎</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e>
                      </m:nary>
                    </m:oMath>
                  </m:oMathPara>
                </a14:m>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indent="266700"/>
                <a14:m>
                  <m:oMathPara xmlns:m="http://schemas.openxmlformats.org/officeDocument/2006/math">
                    <m:oMathParaPr>
                      <m:jc m:val="left"/>
                    </m:oMathParaPr>
                    <m:oMath xmlns:m="http://schemas.openxmlformats.org/officeDocument/2006/math">
                      <m:r>
                        <a:rPr lang="en-US" altLang="zh-CN" sz="2400">
                          <a:latin typeface="Cambria Math" panose="02040503050406030204" pitchFamily="18" charset="0"/>
                          <a:ea typeface="黑体" panose="02010609060101010101" pitchFamily="49" charset="-122"/>
                          <a:cs typeface="Times New Roman" panose="02020603050405020304" pitchFamily="18" charset="0"/>
                        </a:rPr>
                        <m:t>                     =−</m:t>
                      </m:r>
                      <m:r>
                        <a:rPr lang="en-US" altLang="zh-CN" sz="2400">
                          <a:latin typeface="Cambria Math" panose="02040503050406030204" pitchFamily="18" charset="0"/>
                          <a:ea typeface="黑体" panose="02010609060101010101" pitchFamily="49" charset="-122"/>
                          <a:cs typeface="Times New Roman" panose="02020603050405020304" pitchFamily="18" charset="0"/>
                        </a:rPr>
                        <m:t>𝑖</m:t>
                      </m:r>
                      <m:nary>
                        <m:naryPr>
                          <m:chr m:val="∑"/>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naryPr>
                        <m:sub>
                          <m:r>
                            <a:rPr lang="en-US" altLang="zh-CN" sz="2400">
                              <a:latin typeface="Cambria Math" panose="02040503050406030204" pitchFamily="18" charset="0"/>
                              <a:ea typeface="黑体" panose="02010609060101010101" pitchFamily="49" charset="-122"/>
                              <a:cs typeface="Times New Roman" panose="02020603050405020304" pitchFamily="18" charset="0"/>
                            </a:rPr>
                            <m:t>𝑚</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sub>
                        <m:sup>
                          <m:r>
                            <a:rPr lang="en-US" altLang="zh-CN" sz="2400">
                              <a:latin typeface="Cambria Math" panose="02040503050406030204" pitchFamily="18" charset="0"/>
                              <a:ea typeface="黑体" panose="02010609060101010101" pitchFamily="49" charset="-122"/>
                              <a:cs typeface="Times New Roman" panose="02020603050405020304" pitchFamily="18" charset="0"/>
                            </a:rPr>
                            <m:t>∞</m:t>
                          </m:r>
                        </m:sup>
                        <m:e>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𝑖</m:t>
                          </m:r>
                          <m:sSup>
                            <m:sSup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400">
                                  <a:latin typeface="Cambria Math" panose="02040503050406030204" pitchFamily="18" charset="0"/>
                                  <a:ea typeface="黑体" panose="02010609060101010101" pitchFamily="49" charset="-122"/>
                                  <a:cs typeface="Times New Roman" panose="02020603050405020304" pitchFamily="18" charset="0"/>
                                </a:rPr>
                                <m:t>)</m:t>
                              </m:r>
                            </m:e>
                            <m:sup>
                              <m:r>
                                <a:rPr lang="en-US" altLang="zh-CN" sz="2400">
                                  <a:latin typeface="Cambria Math" panose="02040503050406030204" pitchFamily="18" charset="0"/>
                                  <a:ea typeface="黑体" panose="02010609060101010101" pitchFamily="49" charset="-122"/>
                                  <a:cs typeface="Times New Roman" panose="02020603050405020304" pitchFamily="18" charset="0"/>
                                </a:rPr>
                                <m:t>𝑚</m:t>
                              </m:r>
                              <m:r>
                                <a:rPr lang="en-US" altLang="zh-CN" sz="2400">
                                  <a:latin typeface="Cambria Math" panose="02040503050406030204" pitchFamily="18" charset="0"/>
                                  <a:ea typeface="黑体" panose="02010609060101010101" pitchFamily="49" charset="-122"/>
                                  <a:cs typeface="Times New Roman" panose="02020603050405020304" pitchFamily="18" charset="0"/>
                                </a:rPr>
                                <m:t>−1</m:t>
                              </m:r>
                            </m:sup>
                          </m:sSup>
                          <m:r>
                            <a:rPr lang="en-US" altLang="zh-CN" sz="2400">
                              <a:latin typeface="Cambria Math" panose="02040503050406030204" pitchFamily="18" charset="0"/>
                              <a:ea typeface="黑体" panose="02010609060101010101" pitchFamily="49" charset="-122"/>
                              <a:cs typeface="Times New Roman" panose="02020603050405020304" pitchFamily="18" charset="0"/>
                            </a:rPr>
                            <m:t>𝑓</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𝑥</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d>
                            <m:d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sz="2400">
                                  <a:latin typeface="Cambria Math" panose="02040503050406030204" pitchFamily="18" charset="0"/>
                                  <a:ea typeface="黑体" panose="02010609060101010101" pitchFamily="49" charset="-122"/>
                                  <a:cs typeface="Times New Roman" panose="02020603050405020304" pitchFamily="18" charset="0"/>
                                </a:rPr>
                                <m:t>𝑚</m:t>
                              </m:r>
                              <m:r>
                                <a:rPr lang="en-US" altLang="zh-CN" sz="2400">
                                  <a:latin typeface="Cambria Math" panose="02040503050406030204" pitchFamily="18" charset="0"/>
                                  <a:ea typeface="黑体" panose="02010609060101010101" pitchFamily="49" charset="-122"/>
                                  <a:cs typeface="Times New Roman" panose="02020603050405020304" pitchFamily="18" charset="0"/>
                                </a:rPr>
                                <m:t>−1</m:t>
                              </m:r>
                            </m:e>
                          </m:d>
                          <m:r>
                            <a:rPr lang="en-US" altLang="zh-CN" sz="2400">
                              <a:latin typeface="Cambria Math" panose="02040503050406030204" pitchFamily="18" charset="0"/>
                              <a:ea typeface="黑体" panose="02010609060101010101" pitchFamily="49" charset="-122"/>
                              <a:cs typeface="Times New Roman" panose="02020603050405020304" pitchFamily="18" charset="0"/>
                            </a:rPr>
                            <m:t>𝑎</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e>
                      </m:nary>
                    </m:oMath>
                  </m:oMathPara>
                </a14:m>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indent="266700"/>
                <a14:m>
                  <m:oMathPara xmlns:m="http://schemas.openxmlformats.org/officeDocument/2006/math">
                    <m:oMathParaPr>
                      <m:jc m:val="left"/>
                    </m:oMathParaPr>
                    <m:oMath xmlns:m="http://schemas.openxmlformats.org/officeDocument/2006/math">
                      <m:r>
                        <a:rPr lang="en-US" altLang="zh-CN" sz="2400">
                          <a:latin typeface="Cambria Math" panose="02040503050406030204" pitchFamily="18" charset="0"/>
                          <a:ea typeface="黑体" panose="02010609060101010101" pitchFamily="49" charset="-122"/>
                          <a:cs typeface="Times New Roman" panose="02020603050405020304" pitchFamily="18" charset="0"/>
                        </a:rPr>
                        <m:t>                     =−</m:t>
                      </m:r>
                      <m:r>
                        <a:rPr lang="en-US" altLang="zh-CN" sz="2400">
                          <a:latin typeface="Cambria Math" panose="02040503050406030204" pitchFamily="18" charset="0"/>
                          <a:ea typeface="黑体" panose="02010609060101010101" pitchFamily="49" charset="-122"/>
                          <a:cs typeface="Times New Roman" panose="02020603050405020304" pitchFamily="18" charset="0"/>
                        </a:rPr>
                        <m:t>𝑖</m:t>
                      </m:r>
                      <m:nary>
                        <m:naryPr>
                          <m:chr m:val="∑"/>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naryPr>
                        <m:sub>
                          <m:r>
                            <a:rPr lang="en-US" altLang="zh-CN" sz="2400">
                              <a:latin typeface="Cambria Math" panose="02040503050406030204" pitchFamily="18" charset="0"/>
                              <a:ea typeface="黑体" panose="02010609060101010101" pitchFamily="49" charset="-122"/>
                              <a:cs typeface="Times New Roman" panose="02020603050405020304" pitchFamily="18" charset="0"/>
                            </a:rPr>
                            <m:t>𝑙</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sub>
                        <m:sup>
                          <m:r>
                            <a:rPr lang="en-US" altLang="zh-CN" sz="2400">
                              <a:latin typeface="Cambria Math" panose="02040503050406030204" pitchFamily="18" charset="0"/>
                              <a:ea typeface="黑体" panose="02010609060101010101" pitchFamily="49" charset="-122"/>
                              <a:cs typeface="Times New Roman" panose="02020603050405020304" pitchFamily="18" charset="0"/>
                            </a:rPr>
                            <m:t>∞</m:t>
                          </m:r>
                        </m:sup>
                        <m:e>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𝑖</m:t>
                          </m:r>
                          <m:sSup>
                            <m:sSup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400">
                                  <a:latin typeface="Cambria Math" panose="02040503050406030204" pitchFamily="18" charset="0"/>
                                  <a:ea typeface="黑体" panose="02010609060101010101" pitchFamily="49" charset="-122"/>
                                  <a:cs typeface="Times New Roman" panose="02020603050405020304" pitchFamily="18" charset="0"/>
                                </a:rPr>
                                <m:t>)</m:t>
                              </m:r>
                            </m:e>
                            <m:sup>
                              <m:r>
                                <a:rPr lang="en-US" altLang="zh-CN" sz="2400">
                                  <a:latin typeface="Cambria Math" panose="02040503050406030204" pitchFamily="18" charset="0"/>
                                  <a:ea typeface="黑体" panose="02010609060101010101" pitchFamily="49" charset="-122"/>
                                  <a:cs typeface="Times New Roman" panose="02020603050405020304" pitchFamily="18" charset="0"/>
                                </a:rPr>
                                <m:t>𝑙</m:t>
                              </m:r>
                            </m:sup>
                          </m:sSup>
                          <m:r>
                            <a:rPr lang="en-US" altLang="zh-CN" sz="2400">
                              <a:latin typeface="Cambria Math" panose="02040503050406030204" pitchFamily="18" charset="0"/>
                              <a:ea typeface="黑体" panose="02010609060101010101" pitchFamily="49" charset="-122"/>
                              <a:cs typeface="Times New Roman" panose="02020603050405020304" pitchFamily="18" charset="0"/>
                            </a:rPr>
                            <m:t>𝑓</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𝑥</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𝑙𝑎</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e>
                      </m:nary>
                      <m:r>
                        <a:rPr lang="en-US" altLang="zh-CN" sz="2400">
                          <a:latin typeface="Cambria Math" panose="02040503050406030204" pitchFamily="18" charset="0"/>
                          <a:ea typeface="黑体" panose="02010609060101010101" pitchFamily="49" charset="-122"/>
                          <a:cs typeface="Times New Roman" panose="02020603050405020304" pitchFamily="18" charset="0"/>
                        </a:rPr>
                        <m:t>=</m:t>
                      </m:r>
                      <m:sSup>
                        <m:sSup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400">
                              <a:latin typeface="Cambria Math" panose="02040503050406030204" pitchFamily="18" charset="0"/>
                              <a:ea typeface="黑体" panose="02010609060101010101" pitchFamily="49" charset="-122"/>
                              <a:cs typeface="Times New Roman" panose="02020603050405020304" pitchFamily="18" charset="0"/>
                            </a:rPr>
                            <m:t>𝑒</m:t>
                          </m:r>
                        </m:e>
                        <m:sup>
                          <m:r>
                            <a:rPr lang="en-US" altLang="zh-CN" sz="2400">
                              <a:latin typeface="Cambria Math" panose="02040503050406030204" pitchFamily="18" charset="0"/>
                              <a:ea typeface="黑体" panose="02010609060101010101" pitchFamily="49" charset="-122"/>
                              <a:cs typeface="Times New Roman" panose="02020603050405020304" pitchFamily="18" charset="0"/>
                            </a:rPr>
                            <m:t>𝑖𝑘𝑎</m:t>
                          </m:r>
                        </m:sup>
                      </m:sSup>
                      <m:sSub>
                        <m:sSub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sz="2400">
                              <a:latin typeface="Cambria Math" panose="02040503050406030204" pitchFamily="18" charset="0"/>
                              <a:ea typeface="黑体" panose="02010609060101010101" pitchFamily="49" charset="-122"/>
                              <a:cs typeface="Times New Roman" panose="02020603050405020304" pitchFamily="18" charset="0"/>
                            </a:rPr>
                            <m:t>𝜓</m:t>
                          </m:r>
                        </m:e>
                        <m:sub>
                          <m:r>
                            <a:rPr lang="en-US" altLang="zh-CN" sz="2400">
                              <a:latin typeface="Cambria Math" panose="02040503050406030204" pitchFamily="18" charset="0"/>
                              <a:ea typeface="黑体" panose="02010609060101010101" pitchFamily="49" charset="-122"/>
                              <a:cs typeface="Times New Roman" panose="02020603050405020304" pitchFamily="18" charset="0"/>
                            </a:rPr>
                            <m:t>𝑘</m:t>
                          </m:r>
                        </m:sub>
                      </m:sSub>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𝑥</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oMath>
                  </m:oMathPara>
                </a14:m>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indent="266700"/>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故</a:t>
                </a:r>
                <a14:m>
                  <m:oMath xmlns:m="http://schemas.openxmlformats.org/officeDocument/2006/math">
                    <m:sSup>
                      <m:sSup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sz="2400">
                            <a:latin typeface="Cambria Math" panose="02040503050406030204" pitchFamily="18" charset="0"/>
                            <a:ea typeface="黑体" panose="02010609060101010101" pitchFamily="49" charset="-122"/>
                            <a:cs typeface="Times New Roman" panose="02020603050405020304" pitchFamily="18" charset="0"/>
                          </a:rPr>
                          <m:t>𝑒</m:t>
                        </m:r>
                      </m:e>
                      <m:sup>
                        <m:r>
                          <a:rPr lang="en-US" altLang="zh-CN" sz="2400">
                            <a:latin typeface="Cambria Math" panose="02040503050406030204" pitchFamily="18" charset="0"/>
                            <a:ea typeface="黑体" panose="02010609060101010101" pitchFamily="49" charset="-122"/>
                            <a:cs typeface="Times New Roman" panose="02020603050405020304" pitchFamily="18" charset="0"/>
                          </a:rPr>
                          <m:t>𝑖𝑘𝑎</m:t>
                        </m:r>
                      </m:sup>
                    </m:sSup>
                    <m:r>
                      <a:rPr lang="en-US" altLang="zh-CN" sz="2400">
                        <a:latin typeface="Cambria Math" panose="02040503050406030204" pitchFamily="18" charset="0"/>
                        <a:ea typeface="黑体" panose="02010609060101010101" pitchFamily="49" charset="-122"/>
                        <a:cs typeface="Times New Roman" panose="02020603050405020304" pitchFamily="18" charset="0"/>
                      </a:rPr>
                      <m:t>=</m:t>
                    </m:r>
                    <m:r>
                      <a:rPr lang="zh-CN" altLang="en-US" sz="2400">
                        <a:latin typeface="Cambria Math" panose="02040503050406030204" pitchFamily="18" charset="0"/>
                        <a:ea typeface="黑体" panose="02010609060101010101" pitchFamily="49" charset="-122"/>
                        <a:cs typeface="Times New Roman" panose="02020603050405020304" pitchFamily="18" charset="0"/>
                      </a:rPr>
                      <m:t>−</m:t>
                    </m:r>
                    <m:r>
                      <a:rPr lang="en-US" altLang="zh-CN" sz="2400">
                        <a:latin typeface="Cambria Math" panose="02040503050406030204" pitchFamily="18" charset="0"/>
                        <a:ea typeface="黑体" panose="02010609060101010101" pitchFamily="49" charset="-122"/>
                        <a:cs typeface="Times New Roman" panose="02020603050405020304" pitchFamily="18" charset="0"/>
                      </a:rPr>
                      <m:t>𝑖</m:t>
                    </m:r>
                  </m:oMath>
                </a14:m>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，电子的简约波矢</a:t>
                </a:r>
                <a14:m>
                  <m:oMath xmlns:m="http://schemas.openxmlformats.org/officeDocument/2006/math">
                    <m:r>
                      <a:rPr lang="en-US" altLang="zh-CN" sz="2400">
                        <a:latin typeface="Cambria Math" panose="02040503050406030204" pitchFamily="18" charset="0"/>
                        <a:ea typeface="黑体" panose="02010609060101010101" pitchFamily="49" charset="-122"/>
                        <a:cs typeface="Times New Roman" panose="02020603050405020304" pitchFamily="18" charset="0"/>
                      </a:rPr>
                      <m:t>𝑘</m:t>
                    </m:r>
                    <m:r>
                      <a:rPr lang="en-US" altLang="zh-CN" sz="2400">
                        <a:latin typeface="Cambria Math" panose="02040503050406030204" pitchFamily="18" charset="0"/>
                        <a:ea typeface="黑体" panose="02010609060101010101" pitchFamily="49" charset="-122"/>
                        <a:cs typeface="Times New Roman" panose="02020603050405020304" pitchFamily="18" charset="0"/>
                      </a:rPr>
                      <m:t>=−</m:t>
                    </m:r>
                    <m:f>
                      <m:fPr>
                        <m:ctrlPr>
                          <a:rPr lang="zh-CN" altLang="zh-CN" sz="2400" i="1">
                            <a:latin typeface="Cambria Math" panose="02040503050406030204" pitchFamily="18" charset="0"/>
                            <a:ea typeface="黑体" panose="02010609060101010101" pitchFamily="49" charset="-122"/>
                            <a:cs typeface="Times New Roman" panose="02020603050405020304" pitchFamily="18" charset="0"/>
                          </a:rPr>
                        </m:ctrlPr>
                      </m:fPr>
                      <m:num>
                        <m:r>
                          <a:rPr lang="de-DE" altLang="zh-CN" sz="2400">
                            <a:latin typeface="Cambria Math" panose="02040503050406030204" pitchFamily="18" charset="0"/>
                            <a:ea typeface="黑体" panose="02010609060101010101" pitchFamily="49" charset="-122"/>
                            <a:cs typeface="Times New Roman" panose="02020603050405020304" pitchFamily="18" charset="0"/>
                          </a:rPr>
                          <m:t>𝜋</m:t>
                        </m:r>
                      </m:num>
                      <m:den>
                        <m:r>
                          <a:rPr lang="de-DE" altLang="zh-CN" sz="2400">
                            <a:latin typeface="Cambria Math" panose="02040503050406030204" pitchFamily="18" charset="0"/>
                            <a:ea typeface="黑体" panose="02010609060101010101" pitchFamily="49" charset="-122"/>
                            <a:cs typeface="Times New Roman" panose="02020603050405020304" pitchFamily="18" charset="0"/>
                          </a:rPr>
                          <m:t>2</m:t>
                        </m:r>
                        <m:r>
                          <a:rPr lang="de-DE" altLang="zh-CN" sz="2400">
                            <a:latin typeface="Cambria Math" panose="02040503050406030204" pitchFamily="18" charset="0"/>
                            <a:ea typeface="黑体" panose="02010609060101010101" pitchFamily="49" charset="-122"/>
                            <a:cs typeface="Times New Roman" panose="02020603050405020304" pitchFamily="18" charset="0"/>
                          </a:rPr>
                          <m:t>𝑎</m:t>
                        </m:r>
                      </m:den>
                    </m:f>
                  </m:oMath>
                </a14:m>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14:m>
                  <m:oMath xmlns:m="http://schemas.openxmlformats.org/officeDocument/2006/math">
                    <m:f>
                      <m:fPr>
                        <m:ctrlPr>
                          <a:rPr lang="zh-CN" altLang="zh-CN" sz="2400" i="1"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sz="2400" b="0" i="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3</m:t>
                        </m:r>
                        <m:r>
                          <a:rPr lang="de-DE"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𝜋</m:t>
                        </m:r>
                      </m:num>
                      <m:den>
                        <m:r>
                          <a:rPr lang="en-US" altLang="zh-CN" sz="2400" b="0" i="0"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2</m:t>
                        </m:r>
                        <m:r>
                          <a:rPr lang="de-DE" altLang="zh-CN" sz="240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𝑎</m:t>
                        </m:r>
                      </m:den>
                    </m:f>
                  </m:oMath>
                </a14:m>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C6636352-5D49-4A45-B062-6E6736070FA4}"/>
                  </a:ext>
                </a:extLst>
              </p:cNvPr>
              <p:cNvSpPr>
                <a:spLocks noRot="1" noChangeAspect="1" noMove="1" noResize="1" noEditPoints="1" noAdjustHandles="1" noChangeArrowheads="1" noChangeShapeType="1" noTextEdit="1"/>
              </p:cNvSpPr>
              <p:nvPr/>
            </p:nvSpPr>
            <p:spPr>
              <a:xfrm>
                <a:off x="1790836" y="856557"/>
                <a:ext cx="9192048" cy="5907643"/>
              </a:xfrm>
              <a:prstGeom prst="rect">
                <a:avLst/>
              </a:prstGeom>
              <a:blipFill>
                <a:blip r:embed="rId2"/>
                <a:stretch>
                  <a:fillRect l="-1061" t="-11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F1327E1-1C76-4B55-A19D-E6DF8BD8B2E2}"/>
                  </a:ext>
                </a:extLst>
              </p:cNvPr>
              <p:cNvSpPr txBox="1"/>
              <p:nvPr/>
            </p:nvSpPr>
            <p:spPr>
              <a:xfrm>
                <a:off x="7983799" y="2365695"/>
                <a:ext cx="3467616" cy="460447"/>
              </a:xfrm>
              <a:prstGeom prst="rect">
                <a:avLst/>
              </a:prstGeom>
              <a:noFill/>
            </p:spPr>
            <p:txBody>
              <a:bodyPr wrap="none" rtlCol="0">
                <a:spAutoFit/>
              </a:bodyPr>
              <a:lstStyle/>
              <a:p>
                <a:r>
                  <a:rPr lang="zh-CN" altLang="en-US" b="1">
                    <a:solidFill>
                      <a:srgbClr val="FF0000"/>
                    </a:solidFill>
                  </a:rPr>
                  <a:t>注意简约波矢取值范围：</a:t>
                </a:r>
                <a:r>
                  <a:rPr lang="en-US" altLang="zh-CN" b="1">
                    <a:solidFill>
                      <a:srgbClr val="FF0000"/>
                    </a:solidFill>
                  </a:rPr>
                  <a:t>-</a:t>
                </a:r>
                <a:r>
                  <a:rPr lang="zh-CN" altLang="zh-CN" b="1">
                    <a:solidFill>
                      <a:srgbClr val="FF0000"/>
                    </a:solidFill>
                  </a:rPr>
                  <a:t> </a:t>
                </a:r>
                <a14:m>
                  <m:oMath xmlns:m="http://schemas.openxmlformats.org/officeDocument/2006/math">
                    <m:f>
                      <m:fPr>
                        <m:ctrlPr>
                          <a:rPr lang="zh-CN" altLang="zh-CN" b="1" i="1">
                            <a:solidFill>
                              <a:srgbClr val="FF0000"/>
                            </a:solidFill>
                            <a:latin typeface="Cambria Math" panose="02040503050406030204" pitchFamily="18" charset="0"/>
                          </a:rPr>
                        </m:ctrlPr>
                      </m:fPr>
                      <m:num>
                        <m:r>
                          <a:rPr lang="en-US" altLang="zh-CN" b="1" i="1">
                            <a:solidFill>
                              <a:srgbClr val="FF0000"/>
                            </a:solidFill>
                            <a:latin typeface="Cambria Math" panose="02040503050406030204" pitchFamily="18" charset="0"/>
                          </a:rPr>
                          <m:t>𝝅</m:t>
                        </m:r>
                      </m:num>
                      <m:den>
                        <m:r>
                          <a:rPr lang="en-US" altLang="zh-CN" b="1" i="1" smtClean="0">
                            <a:solidFill>
                              <a:srgbClr val="FF0000"/>
                            </a:solidFill>
                            <a:latin typeface="Cambria Math" panose="02040503050406030204" pitchFamily="18" charset="0"/>
                          </a:rPr>
                          <m:t>𝒂</m:t>
                        </m:r>
                      </m:den>
                    </m:f>
                    <m:r>
                      <a:rPr lang="zh-CN" altLang="en-US" b="1" i="1">
                        <a:solidFill>
                          <a:srgbClr val="FF0000"/>
                        </a:solidFill>
                        <a:latin typeface="Cambria Math" panose="02040503050406030204" pitchFamily="18" charset="0"/>
                      </a:rPr>
                      <m:t>到</m:t>
                    </m:r>
                  </m:oMath>
                </a14:m>
                <a:r>
                  <a:rPr lang="zh-CN" altLang="zh-CN" b="1">
                    <a:solidFill>
                      <a:srgbClr val="FF0000"/>
                    </a:solidFill>
                  </a:rPr>
                  <a:t> </a:t>
                </a:r>
                <a14:m>
                  <m:oMath xmlns:m="http://schemas.openxmlformats.org/officeDocument/2006/math">
                    <m:f>
                      <m:fPr>
                        <m:ctrlPr>
                          <a:rPr lang="zh-CN" altLang="zh-CN" b="1" i="1">
                            <a:solidFill>
                              <a:srgbClr val="FF0000"/>
                            </a:solidFill>
                            <a:latin typeface="Cambria Math" panose="02040503050406030204" pitchFamily="18" charset="0"/>
                          </a:rPr>
                        </m:ctrlPr>
                      </m:fPr>
                      <m:num>
                        <m:r>
                          <a:rPr lang="en-US" altLang="zh-CN" b="1" i="1">
                            <a:solidFill>
                              <a:srgbClr val="FF0000"/>
                            </a:solidFill>
                            <a:latin typeface="Cambria Math" panose="02040503050406030204" pitchFamily="18" charset="0"/>
                          </a:rPr>
                          <m:t>𝝅</m:t>
                        </m:r>
                      </m:num>
                      <m:den>
                        <m:r>
                          <a:rPr lang="en-US" altLang="zh-CN" b="1" i="1">
                            <a:solidFill>
                              <a:srgbClr val="FF0000"/>
                            </a:solidFill>
                            <a:latin typeface="Cambria Math" panose="02040503050406030204" pitchFamily="18" charset="0"/>
                          </a:rPr>
                          <m:t>𝒂</m:t>
                        </m:r>
                      </m:den>
                    </m:f>
                  </m:oMath>
                </a14:m>
                <a:endParaRPr lang="zh-CN" altLang="en-US" b="1">
                  <a:solidFill>
                    <a:srgbClr val="FF0000"/>
                  </a:solidFill>
                </a:endParaRPr>
              </a:p>
            </p:txBody>
          </p:sp>
        </mc:Choice>
        <mc:Fallback xmlns="">
          <p:sp>
            <p:nvSpPr>
              <p:cNvPr id="2" name="文本框 1">
                <a:extLst>
                  <a:ext uri="{FF2B5EF4-FFF2-40B4-BE49-F238E27FC236}">
                    <a16:creationId xmlns:a16="http://schemas.microsoft.com/office/drawing/2014/main" id="{4F1327E1-1C76-4B55-A19D-E6DF8BD8B2E2}"/>
                  </a:ext>
                </a:extLst>
              </p:cNvPr>
              <p:cNvSpPr txBox="1">
                <a:spLocks noRot="1" noChangeAspect="1" noMove="1" noResize="1" noEditPoints="1" noAdjustHandles="1" noChangeArrowheads="1" noChangeShapeType="1" noTextEdit="1"/>
              </p:cNvSpPr>
              <p:nvPr/>
            </p:nvSpPr>
            <p:spPr>
              <a:xfrm>
                <a:off x="7983799" y="2365695"/>
                <a:ext cx="3467616" cy="460447"/>
              </a:xfrm>
              <a:prstGeom prst="rect">
                <a:avLst/>
              </a:prstGeom>
              <a:blipFill>
                <a:blip r:embed="rId3"/>
                <a:stretch>
                  <a:fillRect l="-1582"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9069C5F-D00E-4748-8863-14E9BC8693D6}"/>
                  </a:ext>
                </a:extLst>
              </p:cNvPr>
              <p:cNvSpPr txBox="1"/>
              <p:nvPr/>
            </p:nvSpPr>
            <p:spPr>
              <a:xfrm>
                <a:off x="8320757" y="6271757"/>
                <a:ext cx="3467616" cy="460447"/>
              </a:xfrm>
              <a:prstGeom prst="rect">
                <a:avLst/>
              </a:prstGeom>
              <a:noFill/>
            </p:spPr>
            <p:txBody>
              <a:bodyPr wrap="none" rtlCol="0">
                <a:spAutoFit/>
              </a:bodyPr>
              <a:lstStyle/>
              <a:p>
                <a:r>
                  <a:rPr lang="zh-CN" altLang="en-US" b="1">
                    <a:solidFill>
                      <a:srgbClr val="FF0000"/>
                    </a:solidFill>
                  </a:rPr>
                  <a:t>注意简约波矢取值范围：</a:t>
                </a:r>
                <a:r>
                  <a:rPr lang="en-US" altLang="zh-CN" b="1">
                    <a:solidFill>
                      <a:srgbClr val="FF0000"/>
                    </a:solidFill>
                  </a:rPr>
                  <a:t>-</a:t>
                </a:r>
                <a:r>
                  <a:rPr lang="zh-CN" altLang="zh-CN" b="1">
                    <a:solidFill>
                      <a:srgbClr val="FF0000"/>
                    </a:solidFill>
                  </a:rPr>
                  <a:t> </a:t>
                </a:r>
                <a14:m>
                  <m:oMath xmlns:m="http://schemas.openxmlformats.org/officeDocument/2006/math">
                    <m:f>
                      <m:fPr>
                        <m:ctrlPr>
                          <a:rPr lang="zh-CN" altLang="zh-CN" b="1" i="1">
                            <a:solidFill>
                              <a:srgbClr val="FF0000"/>
                            </a:solidFill>
                            <a:latin typeface="Cambria Math" panose="02040503050406030204" pitchFamily="18" charset="0"/>
                          </a:rPr>
                        </m:ctrlPr>
                      </m:fPr>
                      <m:num>
                        <m:r>
                          <a:rPr lang="en-US" altLang="zh-CN" b="1" i="1">
                            <a:solidFill>
                              <a:srgbClr val="FF0000"/>
                            </a:solidFill>
                            <a:latin typeface="Cambria Math" panose="02040503050406030204" pitchFamily="18" charset="0"/>
                          </a:rPr>
                          <m:t>𝝅</m:t>
                        </m:r>
                      </m:num>
                      <m:den>
                        <m:r>
                          <a:rPr lang="en-US" altLang="zh-CN" b="1" i="1" smtClean="0">
                            <a:solidFill>
                              <a:srgbClr val="FF0000"/>
                            </a:solidFill>
                            <a:latin typeface="Cambria Math" panose="02040503050406030204" pitchFamily="18" charset="0"/>
                          </a:rPr>
                          <m:t>𝒂</m:t>
                        </m:r>
                      </m:den>
                    </m:f>
                    <m:r>
                      <a:rPr lang="zh-CN" altLang="en-US" b="1" i="1">
                        <a:solidFill>
                          <a:srgbClr val="FF0000"/>
                        </a:solidFill>
                        <a:latin typeface="Cambria Math" panose="02040503050406030204" pitchFamily="18" charset="0"/>
                      </a:rPr>
                      <m:t>到</m:t>
                    </m:r>
                  </m:oMath>
                </a14:m>
                <a:r>
                  <a:rPr lang="zh-CN" altLang="zh-CN" b="1">
                    <a:solidFill>
                      <a:srgbClr val="FF0000"/>
                    </a:solidFill>
                  </a:rPr>
                  <a:t> </a:t>
                </a:r>
                <a14:m>
                  <m:oMath xmlns:m="http://schemas.openxmlformats.org/officeDocument/2006/math">
                    <m:f>
                      <m:fPr>
                        <m:ctrlPr>
                          <a:rPr lang="zh-CN" altLang="zh-CN" b="1" i="1">
                            <a:solidFill>
                              <a:srgbClr val="FF0000"/>
                            </a:solidFill>
                            <a:latin typeface="Cambria Math" panose="02040503050406030204" pitchFamily="18" charset="0"/>
                          </a:rPr>
                        </m:ctrlPr>
                      </m:fPr>
                      <m:num>
                        <m:r>
                          <a:rPr lang="en-US" altLang="zh-CN" b="1" i="1">
                            <a:solidFill>
                              <a:srgbClr val="FF0000"/>
                            </a:solidFill>
                            <a:latin typeface="Cambria Math" panose="02040503050406030204" pitchFamily="18" charset="0"/>
                          </a:rPr>
                          <m:t>𝝅</m:t>
                        </m:r>
                      </m:num>
                      <m:den>
                        <m:r>
                          <a:rPr lang="en-US" altLang="zh-CN" b="1" i="1">
                            <a:solidFill>
                              <a:srgbClr val="FF0000"/>
                            </a:solidFill>
                            <a:latin typeface="Cambria Math" panose="02040503050406030204" pitchFamily="18" charset="0"/>
                          </a:rPr>
                          <m:t>𝒂</m:t>
                        </m:r>
                      </m:den>
                    </m:f>
                  </m:oMath>
                </a14:m>
                <a:endParaRPr lang="zh-CN" altLang="en-US" b="1">
                  <a:solidFill>
                    <a:srgbClr val="FF0000"/>
                  </a:solidFill>
                </a:endParaRPr>
              </a:p>
            </p:txBody>
          </p:sp>
        </mc:Choice>
        <mc:Fallback xmlns="">
          <p:sp>
            <p:nvSpPr>
              <p:cNvPr id="7" name="文本框 6">
                <a:extLst>
                  <a:ext uri="{FF2B5EF4-FFF2-40B4-BE49-F238E27FC236}">
                    <a16:creationId xmlns:a16="http://schemas.microsoft.com/office/drawing/2014/main" id="{89069C5F-D00E-4748-8863-14E9BC8693D6}"/>
                  </a:ext>
                </a:extLst>
              </p:cNvPr>
              <p:cNvSpPr txBox="1">
                <a:spLocks noRot="1" noChangeAspect="1" noMove="1" noResize="1" noEditPoints="1" noAdjustHandles="1" noChangeArrowheads="1" noChangeShapeType="1" noTextEdit="1"/>
              </p:cNvSpPr>
              <p:nvPr/>
            </p:nvSpPr>
            <p:spPr>
              <a:xfrm>
                <a:off x="8320757" y="6271757"/>
                <a:ext cx="3467616" cy="460447"/>
              </a:xfrm>
              <a:prstGeom prst="rect">
                <a:avLst/>
              </a:prstGeom>
              <a:blipFill>
                <a:blip r:embed="rId4"/>
                <a:stretch>
                  <a:fillRect l="-1582" b="-9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987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E8C03924-62AC-93FE-A70B-CA768D9012D2}"/>
              </a:ext>
            </a:extLst>
          </p:cNvPr>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a:t>
            </a:fld>
            <a:endParaRPr lang="zh-CN" altLang="en-US">
              <a:solidFill>
                <a:prstClr val="black">
                  <a:tint val="75000"/>
                </a:prstClr>
              </a:solidFill>
            </a:endParaRPr>
          </a:p>
        </p:txBody>
      </p:sp>
      <p:sp>
        <p:nvSpPr>
          <p:cNvPr id="4" name="文本框 3">
            <a:extLst>
              <a:ext uri="{FF2B5EF4-FFF2-40B4-BE49-F238E27FC236}">
                <a16:creationId xmlns:a16="http://schemas.microsoft.com/office/drawing/2014/main" id="{CED86E4F-E47B-F777-5DF2-EB1328B020A9}"/>
              </a:ext>
            </a:extLst>
          </p:cNvPr>
          <p:cNvSpPr txBox="1"/>
          <p:nvPr/>
        </p:nvSpPr>
        <p:spPr>
          <a:xfrm>
            <a:off x="467549" y="143806"/>
            <a:ext cx="3493264" cy="646331"/>
          </a:xfrm>
          <a:prstGeom prst="rect">
            <a:avLst/>
          </a:prstGeom>
          <a:noFill/>
        </p:spPr>
        <p:txBody>
          <a:bodyPr wrap="none" rtlCol="0">
            <a:spAutoFit/>
          </a:bodyPr>
          <a:lstStyle/>
          <a:p>
            <a:r>
              <a:rPr lang="zh-CN" altLang="en-US" sz="3600" b="1" dirty="0">
                <a:solidFill>
                  <a:srgbClr val="FF0000"/>
                </a:solidFill>
              </a:rPr>
              <a:t>第</a:t>
            </a:r>
            <a:r>
              <a:rPr lang="en-US" altLang="zh-CN" sz="3600" b="1" dirty="0">
                <a:solidFill>
                  <a:srgbClr val="FF0000"/>
                </a:solidFill>
              </a:rPr>
              <a:t>11</a:t>
            </a:r>
            <a:r>
              <a:rPr lang="zh-CN" altLang="en-US" sz="3600" b="1" dirty="0">
                <a:solidFill>
                  <a:srgbClr val="FF0000"/>
                </a:solidFill>
              </a:rPr>
              <a:t>次课作业：</a:t>
            </a:r>
          </a:p>
        </p:txBody>
      </p:sp>
      <p:sp>
        <p:nvSpPr>
          <p:cNvPr id="6" name="文本框 5">
            <a:extLst>
              <a:ext uri="{FF2B5EF4-FFF2-40B4-BE49-F238E27FC236}">
                <a16:creationId xmlns:a16="http://schemas.microsoft.com/office/drawing/2014/main" id="{C35E89AD-94A9-06E0-FDE6-FC683E004454}"/>
              </a:ext>
            </a:extLst>
          </p:cNvPr>
          <p:cNvSpPr txBox="1"/>
          <p:nvPr/>
        </p:nvSpPr>
        <p:spPr>
          <a:xfrm>
            <a:off x="449215" y="932109"/>
            <a:ext cx="11292284" cy="1077218"/>
          </a:xfrm>
          <a:prstGeom prst="rect">
            <a:avLst/>
          </a:prstGeom>
          <a:noFill/>
        </p:spPr>
        <p:txBody>
          <a:bodyPr wrap="square" rtlCol="0">
            <a:spAutoFit/>
          </a:bodyPr>
          <a:lstStyle/>
          <a:p>
            <a:r>
              <a:rPr lang="en-US" altLang="zh-CN" sz="3200" b="1" dirty="0">
                <a:solidFill>
                  <a:srgbClr val="FF0000"/>
                </a:solidFill>
              </a:rPr>
              <a:t>2.</a:t>
            </a:r>
            <a:r>
              <a:rPr lang="zh-CN" altLang="en-US" sz="3200" b="1" dirty="0">
                <a:solidFill>
                  <a:srgbClr val="FF0000"/>
                </a:solidFill>
              </a:rPr>
              <a:t>共价结合，两原子电子云交叠产生吸引，而原子靠得很近时，电子云交叠会产生巨大排斥力，如何解释？</a:t>
            </a:r>
          </a:p>
        </p:txBody>
      </p:sp>
      <p:sp>
        <p:nvSpPr>
          <p:cNvPr id="2" name="文本框 1">
            <a:extLst>
              <a:ext uri="{FF2B5EF4-FFF2-40B4-BE49-F238E27FC236}">
                <a16:creationId xmlns:a16="http://schemas.microsoft.com/office/drawing/2014/main" id="{8E2E9FAA-6383-969C-9C51-4AE4D7AB165C}"/>
              </a:ext>
            </a:extLst>
          </p:cNvPr>
          <p:cNvSpPr txBox="1"/>
          <p:nvPr/>
        </p:nvSpPr>
        <p:spPr>
          <a:xfrm>
            <a:off x="223820" y="2271151"/>
            <a:ext cx="11356906" cy="1815882"/>
          </a:xfrm>
          <a:prstGeom prst="rect">
            <a:avLst/>
          </a:prstGeom>
          <a:noFill/>
        </p:spPr>
        <p:txBody>
          <a:bodyPr wrap="square" rtlCol="0">
            <a:spAutoFit/>
          </a:bodyPr>
          <a:lstStyle/>
          <a:p>
            <a:r>
              <a:rPr lang="zh-CN" altLang="en-US" sz="2800" b="1" dirty="0">
                <a:solidFill>
                  <a:schemeClr val="tx2"/>
                </a:solidFill>
                <a:latin typeface="Times New Roman" panose="02020603050405020304" pitchFamily="18" charset="0"/>
                <a:cs typeface="Times New Roman" panose="02020603050405020304" pitchFamily="18" charset="0"/>
              </a:rPr>
              <a:t>        共价结合，形成共价键的</a:t>
            </a:r>
            <a:r>
              <a:rPr lang="zh-CN" altLang="en-US" sz="2800" b="1" u="heavy" dirty="0">
                <a:solidFill>
                  <a:schemeClr val="tx2"/>
                </a:solidFill>
                <a:uFill>
                  <a:solidFill>
                    <a:srgbClr val="FF0000"/>
                  </a:solidFill>
                </a:uFill>
                <a:latin typeface="Times New Roman" panose="02020603050405020304" pitchFamily="18" charset="0"/>
                <a:cs typeface="Times New Roman" panose="02020603050405020304" pitchFamily="18" charset="0"/>
              </a:rPr>
              <a:t>配对电子</a:t>
            </a:r>
            <a:r>
              <a:rPr lang="zh-CN" altLang="en-US" sz="2800" b="1" dirty="0">
                <a:solidFill>
                  <a:schemeClr val="tx2"/>
                </a:solidFill>
                <a:latin typeface="Times New Roman" panose="02020603050405020304" pitchFamily="18" charset="0"/>
                <a:cs typeface="Times New Roman" panose="02020603050405020304" pitchFamily="18" charset="0"/>
              </a:rPr>
              <a:t>，它们的自旋方向相反，这两个电子的电子云交叠使得体系的能量降低，结构稳定。但当原子靠得很近时，原子</a:t>
            </a:r>
            <a:r>
              <a:rPr lang="zh-CN" altLang="en-US" sz="2800" b="1" u="heavy" dirty="0">
                <a:solidFill>
                  <a:schemeClr val="tx2"/>
                </a:solidFill>
                <a:uFill>
                  <a:solidFill>
                    <a:srgbClr val="FF0000"/>
                  </a:solidFill>
                </a:uFill>
                <a:latin typeface="Times New Roman" panose="02020603050405020304" pitchFamily="18" charset="0"/>
                <a:cs typeface="Times New Roman" panose="02020603050405020304" pitchFamily="18" charset="0"/>
              </a:rPr>
              <a:t>内部壳层电子</a:t>
            </a:r>
            <a:r>
              <a:rPr lang="zh-CN" altLang="en-US" sz="2800" b="1" dirty="0">
                <a:solidFill>
                  <a:schemeClr val="tx2"/>
                </a:solidFill>
                <a:latin typeface="Times New Roman" panose="02020603050405020304" pitchFamily="18" charset="0"/>
                <a:cs typeface="Times New Roman" panose="02020603050405020304" pitchFamily="18" charset="0"/>
              </a:rPr>
              <a:t>的电子云交叠，量子态相同的电子由于泡利不相容而产生巨大斥力，使得系统的能量急剧增大。</a:t>
            </a:r>
          </a:p>
        </p:txBody>
      </p:sp>
    </p:spTree>
    <p:extLst>
      <p:ext uri="{BB962C8B-B14F-4D97-AF65-F5344CB8AC3E}">
        <p14:creationId xmlns:p14="http://schemas.microsoft.com/office/powerpoint/2010/main" val="361223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E8C03924-62AC-93FE-A70B-CA768D9012D2}"/>
              </a:ext>
            </a:extLst>
          </p:cNvPr>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3</a:t>
            </a:fld>
            <a:endParaRPr lang="zh-CN" altLang="en-US">
              <a:solidFill>
                <a:prstClr val="black">
                  <a:tint val="75000"/>
                </a:prstClr>
              </a:solidFill>
            </a:endParaRPr>
          </a:p>
        </p:txBody>
      </p:sp>
      <p:sp>
        <p:nvSpPr>
          <p:cNvPr id="4" name="文本框 3">
            <a:extLst>
              <a:ext uri="{FF2B5EF4-FFF2-40B4-BE49-F238E27FC236}">
                <a16:creationId xmlns:a16="http://schemas.microsoft.com/office/drawing/2014/main" id="{CED86E4F-E47B-F777-5DF2-EB1328B020A9}"/>
              </a:ext>
            </a:extLst>
          </p:cNvPr>
          <p:cNvSpPr txBox="1"/>
          <p:nvPr/>
        </p:nvSpPr>
        <p:spPr>
          <a:xfrm>
            <a:off x="382138" y="61427"/>
            <a:ext cx="3493264" cy="646331"/>
          </a:xfrm>
          <a:prstGeom prst="rect">
            <a:avLst/>
          </a:prstGeom>
          <a:noFill/>
        </p:spPr>
        <p:txBody>
          <a:bodyPr wrap="none" rtlCol="0">
            <a:spAutoFit/>
          </a:bodyPr>
          <a:lstStyle/>
          <a:p>
            <a:r>
              <a:rPr lang="zh-CN" altLang="en-US" sz="3600" b="1" dirty="0">
                <a:solidFill>
                  <a:srgbClr val="FF0000"/>
                </a:solidFill>
              </a:rPr>
              <a:t>第</a:t>
            </a:r>
            <a:r>
              <a:rPr lang="en-US" altLang="zh-CN" sz="3600" b="1" dirty="0">
                <a:solidFill>
                  <a:srgbClr val="FF0000"/>
                </a:solidFill>
              </a:rPr>
              <a:t>11</a:t>
            </a:r>
            <a:r>
              <a:rPr lang="zh-CN" altLang="en-US" sz="3600" b="1" dirty="0">
                <a:solidFill>
                  <a:srgbClr val="FF0000"/>
                </a:solidFill>
              </a:rPr>
              <a:t>次课作业：</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BF9A849-4C8C-577C-423F-D6E808667F8D}"/>
                  </a:ext>
                </a:extLst>
              </p:cNvPr>
              <p:cNvSpPr txBox="1"/>
              <p:nvPr/>
            </p:nvSpPr>
            <p:spPr>
              <a:xfrm>
                <a:off x="450380" y="854423"/>
                <a:ext cx="11778463" cy="1569660"/>
              </a:xfrm>
              <a:prstGeom prst="rect">
                <a:avLst/>
              </a:prstGeom>
              <a:noFill/>
            </p:spPr>
            <p:txBody>
              <a:bodyPr wrap="square" rtlCol="0">
                <a:spAutoFit/>
              </a:bodyPr>
              <a:lstStyle/>
              <a:p>
                <a:r>
                  <a:rPr lang="en-US" altLang="zh-CN" sz="3200" b="1" dirty="0">
                    <a:solidFill>
                      <a:srgbClr val="FF0000"/>
                    </a:solidFill>
                  </a:rPr>
                  <a:t>3.</a:t>
                </a:r>
                <a:r>
                  <a:rPr lang="zh-CN" altLang="en-US" sz="3200" b="1" dirty="0">
                    <a:solidFill>
                      <a:srgbClr val="FF0000"/>
                    </a:solidFill>
                  </a:rPr>
                  <a:t>一维离子链，其上等间距载有正负</a:t>
                </a:r>
                <a:r>
                  <a:rPr lang="en-US" altLang="zh-CN" sz="3200" b="1" dirty="0">
                    <a:solidFill>
                      <a:srgbClr val="FF0000"/>
                    </a:solidFill>
                  </a:rPr>
                  <a:t>2N</a:t>
                </a:r>
                <a:r>
                  <a:rPr lang="zh-CN" altLang="en-US" sz="3200" b="1" dirty="0">
                    <a:solidFill>
                      <a:srgbClr val="FF0000"/>
                    </a:solidFill>
                  </a:rPr>
                  <a:t>个离子，设离子间的泡利排斥势只出现在最邻近离子之间，且为</a:t>
                </a:r>
                <a14:m>
                  <m:oMath xmlns:m="http://schemas.openxmlformats.org/officeDocument/2006/math">
                    <m:f>
                      <m:fPr>
                        <m:type m:val="lin"/>
                        <m:ctrlPr>
                          <a:rPr lang="zh-CN" altLang="en-US" sz="3200" i="1">
                            <a:solidFill>
                              <a:srgbClr val="FF0000"/>
                            </a:solidFill>
                            <a:latin typeface="Cambria Math" panose="02040503050406030204" pitchFamily="18" charset="0"/>
                          </a:rPr>
                        </m:ctrlPr>
                      </m:fPr>
                      <m:num>
                        <m:r>
                          <a:rPr lang="en-US" altLang="zh-CN" sz="3200" i="1">
                            <a:solidFill>
                              <a:srgbClr val="FF0000"/>
                            </a:solidFill>
                            <a:latin typeface="Cambria Math" panose="02040503050406030204" pitchFamily="18" charset="0"/>
                          </a:rPr>
                          <m:t>𝑏</m:t>
                        </m:r>
                      </m:num>
                      <m:den>
                        <m:sSup>
                          <m:sSupPr>
                            <m:ctrlPr>
                              <a:rPr lang="en-US" altLang="zh-CN" sz="3200" i="1">
                                <a:solidFill>
                                  <a:srgbClr val="FF0000"/>
                                </a:solidFill>
                                <a:latin typeface="Cambria Math" panose="02040503050406030204" pitchFamily="18" charset="0"/>
                              </a:rPr>
                            </m:ctrlPr>
                          </m:sSupPr>
                          <m:e>
                            <m:r>
                              <a:rPr lang="en-US" altLang="zh-CN" sz="3200" i="1">
                                <a:solidFill>
                                  <a:srgbClr val="FF0000"/>
                                </a:solidFill>
                                <a:latin typeface="Cambria Math" panose="02040503050406030204" pitchFamily="18" charset="0"/>
                              </a:rPr>
                              <m:t>𝑅</m:t>
                            </m:r>
                          </m:e>
                          <m:sup>
                            <m:r>
                              <a:rPr lang="en-US" altLang="zh-CN" sz="3200" i="1">
                                <a:solidFill>
                                  <a:srgbClr val="FF0000"/>
                                </a:solidFill>
                                <a:latin typeface="Cambria Math" panose="02040503050406030204" pitchFamily="18" charset="0"/>
                              </a:rPr>
                              <m:t>𝑛</m:t>
                            </m:r>
                          </m:sup>
                        </m:sSup>
                      </m:den>
                    </m:f>
                  </m:oMath>
                </a14:m>
                <a:r>
                  <a:rPr lang="zh-CN" altLang="en-US" sz="3200" b="1" dirty="0">
                    <a:solidFill>
                      <a:srgbClr val="FF0000"/>
                    </a:solidFill>
                  </a:rPr>
                  <a:t>，</a:t>
                </a:r>
                <a14:m>
                  <m:oMath xmlns:m="http://schemas.openxmlformats.org/officeDocument/2006/math">
                    <m:r>
                      <a:rPr lang="en-US" altLang="zh-CN" sz="3200" i="1">
                        <a:solidFill>
                          <a:srgbClr val="FF0000"/>
                        </a:solidFill>
                        <a:latin typeface="Cambria Math" panose="02040503050406030204" pitchFamily="18" charset="0"/>
                      </a:rPr>
                      <m:t>𝑏</m:t>
                    </m:r>
                    <m:r>
                      <a:rPr lang="en-US" altLang="zh-CN" sz="3200" i="1">
                        <a:solidFill>
                          <a:srgbClr val="FF0000"/>
                        </a:solidFill>
                        <a:latin typeface="Cambria Math" panose="02040503050406030204" pitchFamily="18" charset="0"/>
                      </a:rPr>
                      <m:t>,</m:t>
                    </m:r>
                    <m:r>
                      <a:rPr lang="en-US" altLang="zh-CN" sz="3200" i="1">
                        <a:solidFill>
                          <a:srgbClr val="FF0000"/>
                        </a:solidFill>
                        <a:latin typeface="Cambria Math" panose="02040503050406030204" pitchFamily="18" charset="0"/>
                      </a:rPr>
                      <m:t>𝑛</m:t>
                    </m:r>
                  </m:oMath>
                </a14:m>
                <a:r>
                  <a:rPr lang="zh-CN" altLang="en-US" sz="3200" b="1" dirty="0">
                    <a:solidFill>
                      <a:srgbClr val="FF0000"/>
                    </a:solidFill>
                  </a:rPr>
                  <a:t>是常数，</a:t>
                </a:r>
                <a14:m>
                  <m:oMath xmlns:m="http://schemas.openxmlformats.org/officeDocument/2006/math">
                    <m:r>
                      <a:rPr lang="en-US" altLang="zh-CN" sz="3200" i="1">
                        <a:solidFill>
                          <a:srgbClr val="FF0000"/>
                        </a:solidFill>
                        <a:latin typeface="Cambria Math" panose="02040503050406030204" pitchFamily="18" charset="0"/>
                      </a:rPr>
                      <m:t>𝑅</m:t>
                    </m:r>
                  </m:oMath>
                </a14:m>
                <a:r>
                  <a:rPr lang="zh-CN" altLang="en-US" sz="3200" b="1" dirty="0">
                    <a:solidFill>
                      <a:srgbClr val="FF0000"/>
                    </a:solidFill>
                  </a:rPr>
                  <a:t>是两最近邻离子间距，并设离子电荷为</a:t>
                </a:r>
                <a14:m>
                  <m:oMath xmlns:m="http://schemas.openxmlformats.org/officeDocument/2006/math">
                    <m:r>
                      <a:rPr lang="en-US" altLang="zh-CN" sz="3200" i="1">
                        <a:solidFill>
                          <a:srgbClr val="FF0000"/>
                        </a:solidFill>
                        <a:latin typeface="Cambria Math" panose="02040503050406030204" pitchFamily="18" charset="0"/>
                      </a:rPr>
                      <m:t>𝑞</m:t>
                    </m:r>
                  </m:oMath>
                </a14:m>
                <a:r>
                  <a:rPr lang="zh-CN" altLang="en-US" sz="3200" b="1" dirty="0">
                    <a:solidFill>
                      <a:srgbClr val="FF0000"/>
                    </a:solidFill>
                  </a:rPr>
                  <a:t>。试证平衡间距下</a:t>
                </a:r>
              </a:p>
            </p:txBody>
          </p:sp>
        </mc:Choice>
        <mc:Fallback xmlns="">
          <p:sp>
            <p:nvSpPr>
              <p:cNvPr id="7" name="文本框 6">
                <a:extLst>
                  <a:ext uri="{FF2B5EF4-FFF2-40B4-BE49-F238E27FC236}">
                    <a16:creationId xmlns:a16="http://schemas.microsoft.com/office/drawing/2014/main" id="{5BF9A849-4C8C-577C-423F-D6E808667F8D}"/>
                  </a:ext>
                </a:extLst>
              </p:cNvPr>
              <p:cNvSpPr txBox="1">
                <a:spLocks noRot="1" noChangeAspect="1" noMove="1" noResize="1" noEditPoints="1" noAdjustHandles="1" noChangeArrowheads="1" noChangeShapeType="1" noTextEdit="1"/>
              </p:cNvSpPr>
              <p:nvPr/>
            </p:nvSpPr>
            <p:spPr>
              <a:xfrm>
                <a:off x="450380" y="854423"/>
                <a:ext cx="11778463" cy="1569660"/>
              </a:xfrm>
              <a:prstGeom prst="rect">
                <a:avLst/>
              </a:prstGeom>
              <a:blipFill>
                <a:blip r:embed="rId2"/>
                <a:stretch>
                  <a:fillRect l="-1346" t="-5039" r="-1294" b="-116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89C7EBD-A15F-C70B-FD8F-865DC43173CB}"/>
                  </a:ext>
                </a:extLst>
              </p:cNvPr>
              <p:cNvSpPr txBox="1"/>
              <p:nvPr/>
            </p:nvSpPr>
            <p:spPr>
              <a:xfrm>
                <a:off x="2827998" y="2379174"/>
                <a:ext cx="6264696" cy="10300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FF0000"/>
                          </a:solidFill>
                          <a:latin typeface="Cambria Math" panose="02040503050406030204" pitchFamily="18" charset="0"/>
                        </a:rPr>
                        <m:t>𝑈</m:t>
                      </m:r>
                      <m:d>
                        <m:dPr>
                          <m:ctrlPr>
                            <a:rPr lang="en-US" altLang="zh-CN" sz="2800" i="1">
                              <a:solidFill>
                                <a:srgbClr val="FF0000"/>
                              </a:solidFill>
                              <a:latin typeface="Cambria Math" panose="02040503050406030204" pitchFamily="18" charset="0"/>
                            </a:rPr>
                          </m:ctrlPr>
                        </m:dPr>
                        <m:e>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𝑅</m:t>
                              </m:r>
                            </m:e>
                            <m:sub>
                              <m:r>
                                <a:rPr lang="en-US" altLang="zh-CN" sz="2800" i="1">
                                  <a:solidFill>
                                    <a:srgbClr val="FF0000"/>
                                  </a:solidFill>
                                  <a:latin typeface="Cambria Math" panose="02040503050406030204" pitchFamily="18" charset="0"/>
                                </a:rPr>
                                <m:t>0</m:t>
                              </m:r>
                            </m:sub>
                          </m:sSub>
                        </m:e>
                      </m:d>
                      <m:r>
                        <a:rPr lang="en-US" altLang="zh-CN" sz="2800" i="1">
                          <a:solidFill>
                            <a:srgbClr val="FF0000"/>
                          </a:solidFill>
                          <a:latin typeface="Cambria Math" panose="02040503050406030204" pitchFamily="18" charset="0"/>
                        </a:rPr>
                        <m:t>=−</m:t>
                      </m:r>
                      <m:f>
                        <m:fPr>
                          <m:ctrlPr>
                            <a:rPr lang="en-US"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2</m:t>
                          </m:r>
                          <m:r>
                            <a:rPr lang="en-US" altLang="zh-CN" sz="2800" i="1">
                              <a:solidFill>
                                <a:srgbClr val="FF0000"/>
                              </a:solidFill>
                              <a:latin typeface="Cambria Math" panose="02040503050406030204" pitchFamily="18" charset="0"/>
                            </a:rPr>
                            <m:t>𝑁</m:t>
                          </m:r>
                          <m:sSup>
                            <m:sSupPr>
                              <m:ctrlPr>
                                <a:rPr lang="en-US" altLang="zh-CN" sz="2800" i="1">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𝑞</m:t>
                              </m:r>
                            </m:e>
                            <m:sup>
                              <m:r>
                                <a:rPr lang="en-US" altLang="zh-CN" sz="2800" i="1">
                                  <a:solidFill>
                                    <a:srgbClr val="FF0000"/>
                                  </a:solidFill>
                                  <a:latin typeface="Cambria Math" panose="02040503050406030204" pitchFamily="18" charset="0"/>
                                </a:rPr>
                                <m:t>2</m:t>
                              </m:r>
                            </m:sup>
                          </m:sSup>
                          <m:r>
                            <m:rPr>
                              <m:sty m:val="p"/>
                            </m:rPr>
                            <a:rPr lang="en-US" altLang="zh-CN" sz="2800">
                              <a:solidFill>
                                <a:srgbClr val="FF0000"/>
                              </a:solidFill>
                              <a:latin typeface="Cambria Math" panose="02040503050406030204" pitchFamily="18" charset="0"/>
                            </a:rPr>
                            <m:t>ln</m:t>
                          </m:r>
                          <m:r>
                            <a:rPr lang="en-US" altLang="zh-CN" sz="2800" i="1">
                              <a:solidFill>
                                <a:srgbClr val="FF0000"/>
                              </a:solidFill>
                              <a:latin typeface="Cambria Math" panose="02040503050406030204" pitchFamily="18" charset="0"/>
                            </a:rPr>
                            <m:t>2</m:t>
                          </m:r>
                        </m:num>
                        <m:den>
                          <m:sSub>
                            <m:sSubPr>
                              <m:ctrlPr>
                                <a:rPr lang="en-US"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𝑅</m:t>
                              </m:r>
                            </m:e>
                            <m:sub>
                              <m:r>
                                <a:rPr lang="en-US" altLang="zh-CN" sz="2800" i="1">
                                  <a:solidFill>
                                    <a:srgbClr val="FF0000"/>
                                  </a:solidFill>
                                  <a:latin typeface="Cambria Math" panose="02040503050406030204" pitchFamily="18" charset="0"/>
                                </a:rPr>
                                <m:t>0</m:t>
                              </m:r>
                            </m:sub>
                          </m:sSub>
                        </m:den>
                      </m:f>
                      <m:r>
                        <a:rPr lang="en-US" altLang="zh-CN" sz="2800" i="1">
                          <a:solidFill>
                            <a:srgbClr val="FF0000"/>
                          </a:solidFill>
                          <a:latin typeface="Cambria Math" panose="02040503050406030204" pitchFamily="18" charset="0"/>
                        </a:rPr>
                        <m:t>(1−</m:t>
                      </m:r>
                      <m:f>
                        <m:fPr>
                          <m:ctrlPr>
                            <a:rPr lang="en-US" altLang="zh-CN" sz="2800" i="1">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1</m:t>
                          </m:r>
                        </m:num>
                        <m:den>
                          <m:r>
                            <a:rPr lang="en-US" altLang="zh-CN" sz="2800" i="1">
                              <a:solidFill>
                                <a:srgbClr val="FF0000"/>
                              </a:solidFill>
                              <a:latin typeface="Cambria Math" panose="02040503050406030204" pitchFamily="18" charset="0"/>
                            </a:rPr>
                            <m:t>𝑛</m:t>
                          </m:r>
                        </m:den>
                      </m:f>
                      <m:r>
                        <a:rPr lang="zh-CN" altLang="en-US" sz="2800" i="1">
                          <a:solidFill>
                            <a:srgbClr val="FF0000"/>
                          </a:solidFill>
                          <a:latin typeface="Cambria Math" panose="02040503050406030204" pitchFamily="18" charset="0"/>
                        </a:rPr>
                        <m:t>）</m:t>
                      </m:r>
                    </m:oMath>
                  </m:oMathPara>
                </a14:m>
                <a:endParaRPr lang="zh-CN" altLang="en-US" sz="2800" dirty="0"/>
              </a:p>
            </p:txBody>
          </p:sp>
        </mc:Choice>
        <mc:Fallback xmlns="">
          <p:sp>
            <p:nvSpPr>
              <p:cNvPr id="9" name="文本框 8">
                <a:extLst>
                  <a:ext uri="{FF2B5EF4-FFF2-40B4-BE49-F238E27FC236}">
                    <a16:creationId xmlns:a16="http://schemas.microsoft.com/office/drawing/2014/main" id="{789C7EBD-A15F-C70B-FD8F-865DC43173CB}"/>
                  </a:ext>
                </a:extLst>
              </p:cNvPr>
              <p:cNvSpPr txBox="1">
                <a:spLocks noRot="1" noChangeAspect="1" noMove="1" noResize="1" noEditPoints="1" noAdjustHandles="1" noChangeArrowheads="1" noChangeShapeType="1" noTextEdit="1"/>
              </p:cNvSpPr>
              <p:nvPr/>
            </p:nvSpPr>
            <p:spPr>
              <a:xfrm>
                <a:off x="2827998" y="2379174"/>
                <a:ext cx="6264696" cy="1030090"/>
              </a:xfrm>
              <a:prstGeom prst="rect">
                <a:avLst/>
              </a:prstGeom>
              <a:blipFill>
                <a:blip r:embed="rId3"/>
                <a:stretch>
                  <a:fillRect/>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A19DDA1D-0DA5-11FF-E60E-AB9C36A926D5}"/>
              </a:ext>
            </a:extLst>
          </p:cNvPr>
          <p:cNvSpPr txBox="1"/>
          <p:nvPr/>
        </p:nvSpPr>
        <p:spPr>
          <a:xfrm>
            <a:off x="286918" y="3409264"/>
            <a:ext cx="11356906" cy="523220"/>
          </a:xfrm>
          <a:prstGeom prst="rect">
            <a:avLst/>
          </a:prstGeom>
          <a:noFill/>
        </p:spPr>
        <p:txBody>
          <a:bodyPr wrap="square" rtlCol="0">
            <a:spAutoFit/>
          </a:bodyPr>
          <a:lstStyle/>
          <a:p>
            <a:r>
              <a:rPr lang="zh-CN" altLang="en-US" sz="2800" b="1" dirty="0">
                <a:solidFill>
                  <a:schemeClr val="tx2"/>
                </a:solidFill>
                <a:latin typeface="Times New Roman" panose="02020603050405020304" pitchFamily="18" charset="0"/>
                <a:cs typeface="Times New Roman" panose="02020603050405020304" pitchFamily="18" charset="0"/>
              </a:rPr>
              <a:t>解：因为离子间等间距，坐标原点上离子与第</a:t>
            </a:r>
            <a:r>
              <a:rPr lang="en-US" altLang="zh-CN" sz="2800" b="1" dirty="0">
                <a:solidFill>
                  <a:schemeClr val="tx2"/>
                </a:solidFill>
                <a:latin typeface="Times New Roman" panose="02020603050405020304" pitchFamily="18" charset="0"/>
                <a:cs typeface="Times New Roman" panose="02020603050405020304" pitchFamily="18" charset="0"/>
              </a:rPr>
              <a:t>j</a:t>
            </a:r>
            <a:r>
              <a:rPr lang="zh-CN" altLang="en-US" sz="2800" b="1" dirty="0">
                <a:solidFill>
                  <a:schemeClr val="tx2"/>
                </a:solidFill>
                <a:latin typeface="Times New Roman" panose="02020603050405020304" pitchFamily="18" charset="0"/>
                <a:cs typeface="Times New Roman" panose="02020603050405020304" pitchFamily="18" charset="0"/>
              </a:rPr>
              <a:t>个离子的距离可写为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0906476-AF51-D6F5-1ADC-1C8472996585}"/>
                  </a:ext>
                </a:extLst>
              </p:cNvPr>
              <p:cNvSpPr txBox="1"/>
              <p:nvPr/>
            </p:nvSpPr>
            <p:spPr>
              <a:xfrm>
                <a:off x="2456210" y="4071628"/>
                <a:ext cx="1424217" cy="49141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sz="2400" i="1" smtClean="0">
                              <a:solidFill>
                                <a:schemeClr val="accent1">
                                  <a:lumMod val="50000"/>
                                </a:schemeClr>
                              </a:solidFill>
                              <a:latin typeface="Cambria Math" panose="02040503050406030204" pitchFamily="18" charset="0"/>
                            </a:rPr>
                          </m:ctrlPr>
                        </m:sSubPr>
                        <m:e>
                          <m:r>
                            <a:rPr lang="en-US" altLang="zh-CN" sz="2400" b="0" i="1" smtClean="0">
                              <a:solidFill>
                                <a:schemeClr val="accent1">
                                  <a:lumMod val="50000"/>
                                </a:schemeClr>
                              </a:solidFill>
                              <a:latin typeface="Cambria Math" panose="02040503050406030204" pitchFamily="18" charset="0"/>
                            </a:rPr>
                            <m:t>𝑟</m:t>
                          </m:r>
                        </m:e>
                        <m:sub>
                          <m:r>
                            <a:rPr lang="en-US" altLang="zh-CN" sz="2400" b="0" i="1" smtClean="0">
                              <a:solidFill>
                                <a:schemeClr val="accent1">
                                  <a:lumMod val="50000"/>
                                </a:schemeClr>
                              </a:solidFill>
                              <a:latin typeface="Cambria Math" panose="02040503050406030204" pitchFamily="18" charset="0"/>
                            </a:rPr>
                            <m:t>𝑗</m:t>
                          </m:r>
                        </m:sub>
                      </m:sSub>
                      <m:r>
                        <a:rPr lang="en-US" altLang="zh-CN" sz="2400" b="0" i="1" smtClean="0">
                          <a:solidFill>
                            <a:schemeClr val="accent1">
                              <a:lumMod val="50000"/>
                            </a:schemeClr>
                          </a:solidFill>
                          <a:latin typeface="Cambria Math" panose="02040503050406030204" pitchFamily="18" charset="0"/>
                        </a:rPr>
                        <m:t>=</m:t>
                      </m:r>
                      <m:sSub>
                        <m:sSubPr>
                          <m:ctrlPr>
                            <a:rPr lang="en-US" altLang="zh-CN" sz="2400" b="0" i="1" smtClean="0">
                              <a:solidFill>
                                <a:schemeClr val="accent1">
                                  <a:lumMod val="50000"/>
                                </a:schemeClr>
                              </a:solidFill>
                              <a:latin typeface="Cambria Math" panose="02040503050406030204" pitchFamily="18" charset="0"/>
                            </a:rPr>
                          </m:ctrlPr>
                        </m:sSubPr>
                        <m:e>
                          <m:r>
                            <a:rPr lang="en-US" altLang="zh-CN" sz="2400" b="0" i="1" smtClean="0">
                              <a:solidFill>
                                <a:schemeClr val="accent1">
                                  <a:lumMod val="50000"/>
                                </a:schemeClr>
                              </a:solidFill>
                              <a:latin typeface="Cambria Math" panose="02040503050406030204" pitchFamily="18" charset="0"/>
                            </a:rPr>
                            <m:t>𝑎</m:t>
                          </m:r>
                        </m:e>
                        <m:sub>
                          <m:r>
                            <a:rPr lang="en-US" altLang="zh-CN" sz="2400" b="0" i="1" smtClean="0">
                              <a:solidFill>
                                <a:schemeClr val="accent1">
                                  <a:lumMod val="50000"/>
                                </a:schemeClr>
                              </a:solidFill>
                              <a:latin typeface="Cambria Math" panose="02040503050406030204" pitchFamily="18" charset="0"/>
                            </a:rPr>
                            <m:t>𝑗</m:t>
                          </m:r>
                        </m:sub>
                      </m:sSub>
                      <m:r>
                        <a:rPr lang="en-US" altLang="zh-CN" sz="2400" b="0" i="1" smtClean="0">
                          <a:solidFill>
                            <a:schemeClr val="accent1">
                              <a:lumMod val="50000"/>
                            </a:schemeClr>
                          </a:solidFill>
                          <a:latin typeface="Cambria Math" panose="02040503050406030204" pitchFamily="18" charset="0"/>
                        </a:rPr>
                        <m:t>𝑅</m:t>
                      </m:r>
                    </m:oMath>
                  </m:oMathPara>
                </a14:m>
                <a:endParaRPr lang="zh-CN" altLang="en-US" sz="2400" dirty="0">
                  <a:solidFill>
                    <a:schemeClr val="accent1">
                      <a:lumMod val="50000"/>
                    </a:schemeClr>
                  </a:solidFill>
                </a:endParaRPr>
              </a:p>
            </p:txBody>
          </p:sp>
        </mc:Choice>
        <mc:Fallback xmlns="">
          <p:sp>
            <p:nvSpPr>
              <p:cNvPr id="8" name="文本框 7">
                <a:extLst>
                  <a:ext uri="{FF2B5EF4-FFF2-40B4-BE49-F238E27FC236}">
                    <a16:creationId xmlns:a16="http://schemas.microsoft.com/office/drawing/2014/main" id="{C0906476-AF51-D6F5-1ADC-1C8472996585}"/>
                  </a:ext>
                </a:extLst>
              </p:cNvPr>
              <p:cNvSpPr txBox="1">
                <a:spLocks noRot="1" noChangeAspect="1" noMove="1" noResize="1" noEditPoints="1" noAdjustHandles="1" noChangeArrowheads="1" noChangeShapeType="1" noTextEdit="1"/>
              </p:cNvSpPr>
              <p:nvPr/>
            </p:nvSpPr>
            <p:spPr>
              <a:xfrm>
                <a:off x="2456210" y="4071628"/>
                <a:ext cx="1424217" cy="491417"/>
              </a:xfrm>
              <a:prstGeom prst="rect">
                <a:avLst/>
              </a:prstGeom>
              <a:blipFill>
                <a:blip r:embed="rId4"/>
                <a:stretch>
                  <a:fillRect b="-98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EC86E2B-CF2B-D6FA-C5B9-3AB6935C9EFF}"/>
                  </a:ext>
                </a:extLst>
              </p:cNvPr>
              <p:cNvSpPr txBox="1"/>
              <p:nvPr/>
            </p:nvSpPr>
            <p:spPr>
              <a:xfrm>
                <a:off x="3743553" y="4005135"/>
                <a:ext cx="2410451" cy="557910"/>
              </a:xfrm>
              <a:prstGeom prst="rect">
                <a:avLst/>
              </a:prstGeom>
              <a:noFill/>
            </p:spPr>
            <p:txBody>
              <a:bodyPr wrap="square" rtlCol="0">
                <a:spAutoFit/>
              </a:bodyPr>
              <a:lstStyle/>
              <a:p>
                <a:r>
                  <a:rPr lang="zh-CN" altLang="en-US" sz="2800" dirty="0">
                    <a:solidFill>
                      <a:schemeClr val="tx2"/>
                    </a:solidFill>
                    <a:cs typeface="Times New Roman" panose="02020603050405020304" pitchFamily="18" charset="0"/>
                  </a:rPr>
                  <a:t>，</a:t>
                </a:r>
                <a14:m>
                  <m:oMath xmlns:m="http://schemas.openxmlformats.org/officeDocument/2006/math">
                    <m:sSub>
                      <m:sSubPr>
                        <m:ctrlPr>
                          <a:rPr lang="en-US" altLang="zh-CN" sz="2800" i="1" dirty="0" smtClean="0">
                            <a:solidFill>
                              <a:schemeClr val="tx2"/>
                            </a:solidFill>
                            <a:latin typeface="Cambria Math" panose="02040503050406030204" pitchFamily="18" charset="0"/>
                            <a:cs typeface="Times New Roman" panose="02020603050405020304" pitchFamily="18" charset="0"/>
                          </a:rPr>
                        </m:ctrlPr>
                      </m:sSubPr>
                      <m:e>
                        <m:r>
                          <a:rPr lang="en-US" altLang="zh-CN" sz="2800" b="0" i="1" dirty="0" smtClean="0">
                            <a:solidFill>
                              <a:schemeClr val="tx2"/>
                            </a:solidFill>
                            <a:latin typeface="Cambria Math" panose="02040503050406030204" pitchFamily="18" charset="0"/>
                            <a:cs typeface="Times New Roman" panose="02020603050405020304" pitchFamily="18" charset="0"/>
                          </a:rPr>
                          <m:t>𝑎</m:t>
                        </m:r>
                      </m:e>
                      <m:sub>
                        <m:r>
                          <a:rPr lang="en-US" altLang="zh-CN" sz="2800" b="0" i="1" dirty="0" smtClean="0">
                            <a:solidFill>
                              <a:schemeClr val="tx2"/>
                            </a:solidFill>
                            <a:latin typeface="Cambria Math" panose="02040503050406030204" pitchFamily="18" charset="0"/>
                            <a:cs typeface="Times New Roman" panose="02020603050405020304" pitchFamily="18" charset="0"/>
                          </a:rPr>
                          <m:t>𝑗</m:t>
                        </m:r>
                      </m:sub>
                    </m:sSub>
                  </m:oMath>
                </a14:m>
                <a:r>
                  <a:rPr lang="zh-CN" altLang="en-US" sz="2800" b="1" dirty="0">
                    <a:solidFill>
                      <a:schemeClr val="tx2"/>
                    </a:solidFill>
                    <a:latin typeface="Times New Roman" panose="02020603050405020304" pitchFamily="18" charset="0"/>
                    <a:cs typeface="Times New Roman" panose="02020603050405020304" pitchFamily="18" charset="0"/>
                  </a:rPr>
                  <a:t>为整数</a:t>
                </a:r>
              </a:p>
            </p:txBody>
          </p:sp>
        </mc:Choice>
        <mc:Fallback xmlns="">
          <p:sp>
            <p:nvSpPr>
              <p:cNvPr id="10" name="文本框 9">
                <a:extLst>
                  <a:ext uri="{FF2B5EF4-FFF2-40B4-BE49-F238E27FC236}">
                    <a16:creationId xmlns:a16="http://schemas.microsoft.com/office/drawing/2014/main" id="{0EC86E2B-CF2B-D6FA-C5B9-3AB6935C9EFF}"/>
                  </a:ext>
                </a:extLst>
              </p:cNvPr>
              <p:cNvSpPr txBox="1">
                <a:spLocks noRot="1" noChangeAspect="1" noMove="1" noResize="1" noEditPoints="1" noAdjustHandles="1" noChangeArrowheads="1" noChangeShapeType="1" noTextEdit="1"/>
              </p:cNvSpPr>
              <p:nvPr/>
            </p:nvSpPr>
            <p:spPr>
              <a:xfrm>
                <a:off x="3743553" y="4005135"/>
                <a:ext cx="2410451" cy="557910"/>
              </a:xfrm>
              <a:prstGeom prst="rect">
                <a:avLst/>
              </a:prstGeom>
              <a:blipFill>
                <a:blip r:embed="rId5"/>
                <a:stretch>
                  <a:fillRect l="-5051" t="-9783" b="-23913"/>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FD7E389C-9B71-90DE-C420-1ED65B82A57A}"/>
              </a:ext>
            </a:extLst>
          </p:cNvPr>
          <p:cNvSpPr txBox="1"/>
          <p:nvPr/>
        </p:nvSpPr>
        <p:spPr>
          <a:xfrm>
            <a:off x="930012" y="4702189"/>
            <a:ext cx="4687017" cy="523220"/>
          </a:xfrm>
          <a:prstGeom prst="rect">
            <a:avLst/>
          </a:prstGeom>
          <a:noFill/>
        </p:spPr>
        <p:txBody>
          <a:bodyPr wrap="square" rtlCol="0">
            <a:spAutoFit/>
          </a:bodyPr>
          <a:lstStyle/>
          <a:p>
            <a:r>
              <a:rPr lang="zh-CN" altLang="en-US" sz="2800" b="1" dirty="0">
                <a:solidFill>
                  <a:schemeClr val="tx2"/>
                </a:solidFill>
                <a:latin typeface="Times New Roman" panose="02020603050405020304" pitchFamily="18" charset="0"/>
                <a:cs typeface="Times New Roman" panose="02020603050405020304" pitchFamily="18" charset="0"/>
              </a:rPr>
              <a:t>于是离子间总的互作用势能</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936827B-9E3B-3949-3E6C-AAF8FD246FA1}"/>
                  </a:ext>
                </a:extLst>
              </p:cNvPr>
              <p:cNvSpPr txBox="1"/>
              <p:nvPr/>
            </p:nvSpPr>
            <p:spPr>
              <a:xfrm>
                <a:off x="1265481" y="5448252"/>
                <a:ext cx="9265192" cy="126618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2400" b="0" i="1" smtClean="0">
                          <a:solidFill>
                            <a:schemeClr val="accent1">
                              <a:lumMod val="50000"/>
                            </a:schemeClr>
                          </a:solidFill>
                          <a:latin typeface="Cambria Math" panose="02040503050406030204" pitchFamily="18" charset="0"/>
                        </a:rPr>
                        <m:t>𝑈</m:t>
                      </m:r>
                      <m:d>
                        <m:dPr>
                          <m:ctrlPr>
                            <a:rPr lang="en-US" altLang="zh-CN" sz="2400" b="0" i="1" smtClean="0">
                              <a:solidFill>
                                <a:schemeClr val="accent1">
                                  <a:lumMod val="50000"/>
                                </a:schemeClr>
                              </a:solidFill>
                              <a:latin typeface="Cambria Math" panose="02040503050406030204" pitchFamily="18" charset="0"/>
                            </a:rPr>
                          </m:ctrlPr>
                        </m:dPr>
                        <m:e>
                          <m:r>
                            <a:rPr lang="en-US" altLang="zh-CN" sz="2400" b="0" i="1" smtClean="0">
                              <a:solidFill>
                                <a:schemeClr val="accent1">
                                  <a:lumMod val="50000"/>
                                </a:schemeClr>
                              </a:solidFill>
                              <a:latin typeface="Cambria Math" panose="02040503050406030204" pitchFamily="18" charset="0"/>
                            </a:rPr>
                            <m:t>𝑅</m:t>
                          </m:r>
                        </m:e>
                      </m:d>
                      <m:r>
                        <a:rPr lang="en-US" altLang="zh-CN" sz="2400" b="0" i="1" smtClean="0">
                          <a:solidFill>
                            <a:schemeClr val="accent1">
                              <a:lumMod val="50000"/>
                            </a:schemeClr>
                          </a:solidFill>
                          <a:latin typeface="Cambria Math" panose="02040503050406030204" pitchFamily="18" charset="0"/>
                        </a:rPr>
                        <m:t>=</m:t>
                      </m:r>
                      <m:f>
                        <m:fPr>
                          <m:ctrlPr>
                            <a:rPr lang="en-US" altLang="zh-CN" sz="2400" b="0" i="1" smtClean="0">
                              <a:solidFill>
                                <a:schemeClr val="accent1">
                                  <a:lumMod val="50000"/>
                                </a:schemeClr>
                              </a:solidFill>
                              <a:latin typeface="Cambria Math" panose="02040503050406030204" pitchFamily="18" charset="0"/>
                            </a:rPr>
                          </m:ctrlPr>
                        </m:fPr>
                        <m:num>
                          <m:r>
                            <a:rPr lang="en-US" altLang="zh-CN" sz="2400" b="0" i="1" smtClean="0">
                              <a:solidFill>
                                <a:schemeClr val="accent1">
                                  <a:lumMod val="50000"/>
                                </a:schemeClr>
                              </a:solidFill>
                              <a:latin typeface="Cambria Math" panose="02040503050406030204" pitchFamily="18" charset="0"/>
                            </a:rPr>
                            <m:t>2</m:t>
                          </m:r>
                          <m:r>
                            <a:rPr lang="en-US" altLang="zh-CN" sz="2400" b="0" i="1" smtClean="0">
                              <a:solidFill>
                                <a:schemeClr val="accent1">
                                  <a:lumMod val="50000"/>
                                </a:schemeClr>
                              </a:solidFill>
                              <a:latin typeface="Cambria Math" panose="02040503050406030204" pitchFamily="18" charset="0"/>
                            </a:rPr>
                            <m:t>𝑁</m:t>
                          </m:r>
                        </m:num>
                        <m:den>
                          <m:r>
                            <a:rPr lang="en-US" altLang="zh-CN" sz="2400" b="0" i="1" smtClean="0">
                              <a:solidFill>
                                <a:schemeClr val="accent1">
                                  <a:lumMod val="50000"/>
                                </a:schemeClr>
                              </a:solidFill>
                              <a:latin typeface="Cambria Math" panose="02040503050406030204" pitchFamily="18" charset="0"/>
                            </a:rPr>
                            <m:t>2</m:t>
                          </m:r>
                        </m:den>
                      </m:f>
                      <m:d>
                        <m:dPr>
                          <m:begChr m:val="["/>
                          <m:endChr m:val="]"/>
                          <m:ctrlPr>
                            <a:rPr lang="en-US" altLang="zh-CN" sz="2400" i="1" smtClean="0">
                              <a:solidFill>
                                <a:schemeClr val="accent1">
                                  <a:lumMod val="50000"/>
                                </a:schemeClr>
                              </a:solidFill>
                              <a:latin typeface="Cambria Math" panose="02040503050406030204" pitchFamily="18" charset="0"/>
                            </a:rPr>
                          </m:ctrlPr>
                        </m:dPr>
                        <m:e>
                          <m:nary>
                            <m:naryPr>
                              <m:chr m:val="∑"/>
                              <m:supHide m:val="on"/>
                              <m:ctrlPr>
                                <a:rPr lang="en-US" altLang="zh-CN" sz="2400" i="1" smtClean="0">
                                  <a:solidFill>
                                    <a:schemeClr val="accent1">
                                      <a:lumMod val="50000"/>
                                    </a:schemeClr>
                                  </a:solidFill>
                                  <a:latin typeface="Cambria Math" panose="02040503050406030204" pitchFamily="18" charset="0"/>
                                </a:rPr>
                              </m:ctrlPr>
                            </m:naryPr>
                            <m:sub>
                              <m:r>
                                <m:rPr>
                                  <m:brk m:alnAt="7"/>
                                </m:rPr>
                                <a:rPr lang="en-US" altLang="zh-CN" sz="2400" b="0" i="1" smtClean="0">
                                  <a:solidFill>
                                    <a:schemeClr val="accent1">
                                      <a:lumMod val="50000"/>
                                    </a:schemeClr>
                                  </a:solidFill>
                                  <a:latin typeface="Cambria Math" panose="02040503050406030204" pitchFamily="18" charset="0"/>
                                </a:rPr>
                                <m:t>𝑗</m:t>
                              </m:r>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≠0</m:t>
                              </m:r>
                            </m:sub>
                            <m:sup/>
                            <m:e>
                              <m:f>
                                <m:fPr>
                                  <m:ctrlPr>
                                    <a:rPr lang="en-US" altLang="zh-CN" sz="2400" i="1" smtClean="0">
                                      <a:solidFill>
                                        <a:schemeClr val="accent1">
                                          <a:lumMod val="50000"/>
                                        </a:schemeClr>
                                      </a:solidFill>
                                      <a:latin typeface="Cambria Math" panose="02040503050406030204" pitchFamily="18" charset="0"/>
                                    </a:rPr>
                                  </m:ctrlPr>
                                </m:fPr>
                                <m:num>
                                  <m:r>
                                    <a:rPr lang="en-US" altLang="zh-CN" sz="2400" i="1" smtClean="0">
                                      <a:solidFill>
                                        <a:schemeClr val="accent1">
                                          <a:lumMod val="50000"/>
                                        </a:schemeClr>
                                      </a:solidFill>
                                      <a:latin typeface="Cambria Math" panose="02040503050406030204" pitchFamily="18" charset="0"/>
                                      <a:ea typeface="Cambria Math" panose="02040503050406030204" pitchFamily="18" charset="0"/>
                                    </a:rPr>
                                    <m:t>±</m:t>
                                  </m:r>
                                  <m:sSup>
                                    <m:sSupPr>
                                      <m:ctrlPr>
                                        <a:rPr lang="en-US" altLang="zh-CN" sz="2400" i="1" smtClean="0">
                                          <a:solidFill>
                                            <a:schemeClr val="accent1">
                                              <a:lumMod val="50000"/>
                                            </a:schemeClr>
                                          </a:solidFill>
                                          <a:latin typeface="Cambria Math" panose="02040503050406030204" pitchFamily="18" charset="0"/>
                                          <a:ea typeface="Cambria Math" panose="02040503050406030204" pitchFamily="18" charset="0"/>
                                        </a:rPr>
                                      </m:ctrlPr>
                                    </m:sSupPr>
                                    <m:e>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𝑞</m:t>
                                      </m:r>
                                    </m:e>
                                    <m:sup>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2</m:t>
                                      </m:r>
                                    </m:sup>
                                  </m:sSup>
                                </m:num>
                                <m:den>
                                  <m:sSub>
                                    <m:sSubPr>
                                      <m:ctrlPr>
                                        <a:rPr lang="en-US" altLang="zh-CN" sz="2400" i="1" smtClean="0">
                                          <a:solidFill>
                                            <a:schemeClr val="accent1">
                                              <a:lumMod val="50000"/>
                                            </a:schemeClr>
                                          </a:solidFill>
                                          <a:latin typeface="Cambria Math" panose="02040503050406030204" pitchFamily="18" charset="0"/>
                                        </a:rPr>
                                      </m:ctrlPr>
                                    </m:sSubPr>
                                    <m:e>
                                      <m:r>
                                        <a:rPr lang="en-US" altLang="zh-CN" sz="2400" b="0" i="1" smtClean="0">
                                          <a:solidFill>
                                            <a:schemeClr val="accent1">
                                              <a:lumMod val="50000"/>
                                            </a:schemeClr>
                                          </a:solidFill>
                                          <a:latin typeface="Cambria Math" panose="02040503050406030204" pitchFamily="18" charset="0"/>
                                        </a:rPr>
                                        <m:t>𝑟</m:t>
                                      </m:r>
                                    </m:e>
                                    <m:sub>
                                      <m:r>
                                        <a:rPr lang="en-US" altLang="zh-CN" sz="2400" b="0" i="1" smtClean="0">
                                          <a:solidFill>
                                            <a:schemeClr val="accent1">
                                              <a:lumMod val="50000"/>
                                            </a:schemeClr>
                                          </a:solidFill>
                                          <a:latin typeface="Cambria Math" panose="02040503050406030204" pitchFamily="18" charset="0"/>
                                        </a:rPr>
                                        <m:t>𝑗</m:t>
                                      </m:r>
                                    </m:sub>
                                  </m:sSub>
                                </m:den>
                              </m:f>
                            </m:e>
                          </m:nary>
                          <m:r>
                            <a:rPr lang="en-US" altLang="zh-CN" sz="2400" b="0" i="1" smtClean="0">
                              <a:solidFill>
                                <a:schemeClr val="accent1">
                                  <a:lumMod val="50000"/>
                                </a:schemeClr>
                              </a:solidFill>
                              <a:latin typeface="Cambria Math" panose="02040503050406030204" pitchFamily="18" charset="0"/>
                            </a:rPr>
                            <m:t>+</m:t>
                          </m:r>
                          <m:f>
                            <m:fPr>
                              <m:ctrlPr>
                                <a:rPr lang="en-US" altLang="zh-CN" sz="2400" b="0" i="1" smtClean="0">
                                  <a:solidFill>
                                    <a:schemeClr val="accent1">
                                      <a:lumMod val="50000"/>
                                    </a:schemeClr>
                                  </a:solidFill>
                                  <a:latin typeface="Cambria Math" panose="02040503050406030204" pitchFamily="18" charset="0"/>
                                </a:rPr>
                              </m:ctrlPr>
                            </m:fPr>
                            <m:num>
                              <m:r>
                                <a:rPr lang="en-US" altLang="zh-CN" sz="2400" b="0" i="1" smtClean="0">
                                  <a:solidFill>
                                    <a:schemeClr val="accent1">
                                      <a:lumMod val="50000"/>
                                    </a:schemeClr>
                                  </a:solidFill>
                                  <a:latin typeface="Cambria Math" panose="02040503050406030204" pitchFamily="18" charset="0"/>
                                </a:rPr>
                                <m:t>𝑏</m:t>
                              </m:r>
                            </m:num>
                            <m:den>
                              <m:sSubSup>
                                <m:sSubSupPr>
                                  <m:ctrlPr>
                                    <a:rPr lang="en-US" altLang="zh-CN" sz="2400" b="0" i="1" smtClean="0">
                                      <a:solidFill>
                                        <a:schemeClr val="accent1">
                                          <a:lumMod val="50000"/>
                                        </a:schemeClr>
                                      </a:solidFill>
                                      <a:latin typeface="Cambria Math" panose="02040503050406030204" pitchFamily="18" charset="0"/>
                                    </a:rPr>
                                  </m:ctrlPr>
                                </m:sSubSupPr>
                                <m:e>
                                  <m:r>
                                    <a:rPr lang="en-US" altLang="zh-CN" sz="2400" b="0" i="1" smtClean="0">
                                      <a:solidFill>
                                        <a:schemeClr val="accent1">
                                          <a:lumMod val="50000"/>
                                        </a:schemeClr>
                                      </a:solidFill>
                                      <a:latin typeface="Cambria Math" panose="02040503050406030204" pitchFamily="18" charset="0"/>
                                    </a:rPr>
                                    <m:t>𝑟</m:t>
                                  </m:r>
                                </m:e>
                                <m:sub>
                                  <m:r>
                                    <a:rPr lang="en-US" altLang="zh-CN" sz="2400" b="0" i="1" smtClean="0">
                                      <a:solidFill>
                                        <a:schemeClr val="accent1">
                                          <a:lumMod val="50000"/>
                                        </a:schemeClr>
                                      </a:solidFill>
                                      <a:latin typeface="Cambria Math" panose="02040503050406030204" pitchFamily="18" charset="0"/>
                                    </a:rPr>
                                    <m:t>𝑗</m:t>
                                  </m:r>
                                </m:sub>
                                <m:sup>
                                  <m:r>
                                    <a:rPr lang="en-US" altLang="zh-CN" sz="2400" b="0" i="1" smtClean="0">
                                      <a:solidFill>
                                        <a:schemeClr val="accent1">
                                          <a:lumMod val="50000"/>
                                        </a:schemeClr>
                                      </a:solidFill>
                                      <a:latin typeface="Cambria Math" panose="02040503050406030204" pitchFamily="18" charset="0"/>
                                    </a:rPr>
                                    <m:t>𝑛</m:t>
                                  </m:r>
                                </m:sup>
                              </m:sSubSup>
                            </m:den>
                          </m:f>
                        </m:e>
                      </m:d>
                      <m:r>
                        <a:rPr lang="en-US" altLang="zh-CN" sz="2400" b="0" i="1" smtClean="0">
                          <a:solidFill>
                            <a:schemeClr val="accent1">
                              <a:lumMod val="50000"/>
                            </a:schemeClr>
                          </a:solidFill>
                          <a:latin typeface="Cambria Math" panose="02040503050406030204" pitchFamily="18" charset="0"/>
                        </a:rPr>
                        <m:t>=−</m:t>
                      </m:r>
                      <m:r>
                        <a:rPr lang="en-US" altLang="zh-CN" sz="2400" b="0" i="1" smtClean="0">
                          <a:solidFill>
                            <a:schemeClr val="accent1">
                              <a:lumMod val="50000"/>
                            </a:schemeClr>
                          </a:solidFill>
                          <a:latin typeface="Cambria Math" panose="02040503050406030204" pitchFamily="18" charset="0"/>
                        </a:rPr>
                        <m:t>𝑁</m:t>
                      </m:r>
                      <m:d>
                        <m:dPr>
                          <m:begChr m:val="["/>
                          <m:endChr m:val="]"/>
                          <m:ctrlPr>
                            <a:rPr lang="en-US" altLang="zh-CN" sz="2400" b="0" i="1" smtClean="0">
                              <a:solidFill>
                                <a:schemeClr val="accent1">
                                  <a:lumMod val="50000"/>
                                </a:schemeClr>
                              </a:solidFill>
                              <a:latin typeface="Cambria Math" panose="02040503050406030204" pitchFamily="18" charset="0"/>
                            </a:rPr>
                          </m:ctrlPr>
                        </m:dPr>
                        <m:e>
                          <m:f>
                            <m:fPr>
                              <m:ctrlPr>
                                <a:rPr lang="en-US" altLang="zh-CN" sz="2400" b="0" i="1" smtClean="0">
                                  <a:solidFill>
                                    <a:schemeClr val="accent1">
                                      <a:lumMod val="50000"/>
                                    </a:schemeClr>
                                  </a:solidFill>
                                  <a:latin typeface="Cambria Math" panose="02040503050406030204" pitchFamily="18" charset="0"/>
                                </a:rPr>
                              </m:ctrlPr>
                            </m:fPr>
                            <m:num>
                              <m:sSup>
                                <m:sSupPr>
                                  <m:ctrlPr>
                                    <a:rPr lang="en-US" altLang="zh-CN" sz="2400" b="0" i="1" smtClean="0">
                                      <a:solidFill>
                                        <a:schemeClr val="accent1">
                                          <a:lumMod val="50000"/>
                                        </a:schemeClr>
                                      </a:solidFill>
                                      <a:latin typeface="Cambria Math" panose="02040503050406030204" pitchFamily="18" charset="0"/>
                                    </a:rPr>
                                  </m:ctrlPr>
                                </m:sSupPr>
                                <m:e>
                                  <m:r>
                                    <a:rPr lang="en-US" altLang="zh-CN" sz="2400" b="0" i="1" smtClean="0">
                                      <a:solidFill>
                                        <a:schemeClr val="accent1">
                                          <a:lumMod val="50000"/>
                                        </a:schemeClr>
                                      </a:solidFill>
                                      <a:latin typeface="Cambria Math" panose="02040503050406030204" pitchFamily="18" charset="0"/>
                                    </a:rPr>
                                    <m:t>𝑞</m:t>
                                  </m:r>
                                </m:e>
                                <m:sup>
                                  <m:r>
                                    <a:rPr lang="en-US" altLang="zh-CN" sz="2400" b="0" i="1" smtClean="0">
                                      <a:solidFill>
                                        <a:schemeClr val="accent1">
                                          <a:lumMod val="50000"/>
                                        </a:schemeClr>
                                      </a:solidFill>
                                      <a:latin typeface="Cambria Math" panose="02040503050406030204" pitchFamily="18" charset="0"/>
                                    </a:rPr>
                                    <m:t>2</m:t>
                                  </m:r>
                                </m:sup>
                              </m:sSup>
                            </m:num>
                            <m:den>
                              <m:r>
                                <a:rPr lang="en-US" altLang="zh-CN" sz="2400" b="0" i="1" smtClean="0">
                                  <a:solidFill>
                                    <a:schemeClr val="accent1">
                                      <a:lumMod val="50000"/>
                                    </a:schemeClr>
                                  </a:solidFill>
                                  <a:latin typeface="Cambria Math" panose="02040503050406030204" pitchFamily="18" charset="0"/>
                                </a:rPr>
                                <m:t>𝑅</m:t>
                              </m:r>
                            </m:den>
                          </m:f>
                          <m:nary>
                            <m:naryPr>
                              <m:chr m:val="∑"/>
                              <m:supHide m:val="on"/>
                              <m:ctrlPr>
                                <a:rPr lang="en-US" altLang="zh-CN" sz="2400" b="0" i="1" smtClean="0">
                                  <a:solidFill>
                                    <a:schemeClr val="accent1">
                                      <a:lumMod val="50000"/>
                                    </a:schemeClr>
                                  </a:solidFill>
                                  <a:latin typeface="Cambria Math" panose="02040503050406030204" pitchFamily="18" charset="0"/>
                                </a:rPr>
                              </m:ctrlPr>
                            </m:naryPr>
                            <m:sub>
                              <m:r>
                                <m:rPr>
                                  <m:brk m:alnAt="7"/>
                                </m:rPr>
                                <a:rPr lang="en-US" altLang="zh-CN" sz="2400" b="0" i="1" smtClean="0">
                                  <a:solidFill>
                                    <a:schemeClr val="accent1">
                                      <a:lumMod val="50000"/>
                                    </a:schemeClr>
                                  </a:solidFill>
                                  <a:latin typeface="Cambria Math" panose="02040503050406030204" pitchFamily="18" charset="0"/>
                                </a:rPr>
                                <m:t>𝑗</m:t>
                              </m:r>
                              <m:r>
                                <a:rPr lang="en-US" altLang="zh-CN" sz="2400" i="1">
                                  <a:solidFill>
                                    <a:schemeClr val="accent1">
                                      <a:lumMod val="50000"/>
                                    </a:schemeClr>
                                  </a:solidFill>
                                  <a:latin typeface="Cambria Math" panose="02040503050406030204" pitchFamily="18" charset="0"/>
                                  <a:ea typeface="Cambria Math" panose="02040503050406030204" pitchFamily="18" charset="0"/>
                                </a:rPr>
                                <m:t>≠</m:t>
                              </m:r>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0</m:t>
                              </m:r>
                            </m:sub>
                            <m:sup/>
                            <m:e>
                              <m:d>
                                <m:dPr>
                                  <m:ctrlPr>
                                    <a:rPr lang="en-US" altLang="zh-CN" sz="2400" b="0" i="1" smtClean="0">
                                      <a:solidFill>
                                        <a:schemeClr val="accent1">
                                          <a:lumMod val="50000"/>
                                        </a:schemeClr>
                                      </a:solidFill>
                                      <a:latin typeface="Cambria Math" panose="02040503050406030204" pitchFamily="18" charset="0"/>
                                    </a:rPr>
                                  </m:ctrlPr>
                                </m:dPr>
                                <m:e>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m:t>
                                  </m:r>
                                  <m:f>
                                    <m:fPr>
                                      <m:ctrlP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ctrlPr>
                                    </m:fPr>
                                    <m:num>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1</m:t>
                                      </m:r>
                                    </m:num>
                                    <m:den>
                                      <m:sSub>
                                        <m:sSubPr>
                                          <m:ctrlP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ctrlPr>
                                        </m:sSubPr>
                                        <m:e>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𝑎</m:t>
                                          </m:r>
                                        </m:e>
                                        <m:sub>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𝑗</m:t>
                                          </m:r>
                                        </m:sub>
                                      </m:sSub>
                                    </m:den>
                                  </m:f>
                                </m:e>
                              </m:d>
                            </m:e>
                          </m:nary>
                          <m:r>
                            <a:rPr lang="en-US" altLang="zh-CN" sz="2400" b="0" i="1" smtClean="0">
                              <a:solidFill>
                                <a:schemeClr val="accent1">
                                  <a:lumMod val="50000"/>
                                </a:schemeClr>
                              </a:solidFill>
                              <a:latin typeface="Cambria Math" panose="02040503050406030204" pitchFamily="18" charset="0"/>
                            </a:rPr>
                            <m:t>−</m:t>
                          </m:r>
                          <m:f>
                            <m:fPr>
                              <m:ctrlPr>
                                <a:rPr lang="en-US" altLang="zh-CN" sz="2400" b="0" i="1" smtClean="0">
                                  <a:solidFill>
                                    <a:schemeClr val="accent1">
                                      <a:lumMod val="50000"/>
                                    </a:schemeClr>
                                  </a:solidFill>
                                  <a:latin typeface="Cambria Math" panose="02040503050406030204" pitchFamily="18" charset="0"/>
                                </a:rPr>
                              </m:ctrlPr>
                            </m:fPr>
                            <m:num>
                              <m:r>
                                <a:rPr lang="en-US" altLang="zh-CN" sz="2400" b="0" i="1" smtClean="0">
                                  <a:solidFill>
                                    <a:schemeClr val="accent1">
                                      <a:lumMod val="50000"/>
                                    </a:schemeClr>
                                  </a:solidFill>
                                  <a:latin typeface="Cambria Math" panose="02040503050406030204" pitchFamily="18" charset="0"/>
                                </a:rPr>
                                <m:t>2</m:t>
                              </m:r>
                              <m:r>
                                <a:rPr lang="en-US" altLang="zh-CN" sz="2400" b="0" i="1" smtClean="0">
                                  <a:solidFill>
                                    <a:schemeClr val="accent1">
                                      <a:lumMod val="50000"/>
                                    </a:schemeClr>
                                  </a:solidFill>
                                  <a:latin typeface="Cambria Math" panose="02040503050406030204" pitchFamily="18" charset="0"/>
                                </a:rPr>
                                <m:t>𝑏</m:t>
                              </m:r>
                            </m:num>
                            <m:den>
                              <m:sSup>
                                <m:sSupPr>
                                  <m:ctrlPr>
                                    <a:rPr lang="en-US" altLang="zh-CN" sz="2400" b="0" i="1" smtClean="0">
                                      <a:solidFill>
                                        <a:schemeClr val="accent1">
                                          <a:lumMod val="50000"/>
                                        </a:schemeClr>
                                      </a:solidFill>
                                      <a:latin typeface="Cambria Math" panose="02040503050406030204" pitchFamily="18" charset="0"/>
                                    </a:rPr>
                                  </m:ctrlPr>
                                </m:sSupPr>
                                <m:e>
                                  <m:r>
                                    <a:rPr lang="en-US" altLang="zh-CN" sz="2400" b="0" i="1" smtClean="0">
                                      <a:solidFill>
                                        <a:schemeClr val="accent1">
                                          <a:lumMod val="50000"/>
                                        </a:schemeClr>
                                      </a:solidFill>
                                      <a:latin typeface="Cambria Math" panose="02040503050406030204" pitchFamily="18" charset="0"/>
                                    </a:rPr>
                                    <m:t>𝑅</m:t>
                                  </m:r>
                                </m:e>
                                <m:sup>
                                  <m:r>
                                    <a:rPr lang="en-US" altLang="zh-CN" sz="2400" b="0" i="1" smtClean="0">
                                      <a:solidFill>
                                        <a:schemeClr val="accent1">
                                          <a:lumMod val="50000"/>
                                        </a:schemeClr>
                                      </a:solidFill>
                                      <a:latin typeface="Cambria Math" panose="02040503050406030204" pitchFamily="18" charset="0"/>
                                    </a:rPr>
                                    <m:t>𝑛</m:t>
                                  </m:r>
                                </m:sup>
                              </m:sSup>
                            </m:den>
                          </m:f>
                        </m:e>
                      </m:d>
                    </m:oMath>
                  </m:oMathPara>
                </a14:m>
                <a:endParaRPr lang="zh-CN" altLang="en-US" sz="2400" dirty="0">
                  <a:solidFill>
                    <a:schemeClr val="accent1">
                      <a:lumMod val="50000"/>
                    </a:schemeClr>
                  </a:solidFill>
                </a:endParaRPr>
              </a:p>
            </p:txBody>
          </p:sp>
        </mc:Choice>
        <mc:Fallback xmlns="">
          <p:sp>
            <p:nvSpPr>
              <p:cNvPr id="12" name="文本框 11">
                <a:extLst>
                  <a:ext uri="{FF2B5EF4-FFF2-40B4-BE49-F238E27FC236}">
                    <a16:creationId xmlns:a16="http://schemas.microsoft.com/office/drawing/2014/main" id="{5936827B-9E3B-3949-3E6C-AAF8FD246FA1}"/>
                  </a:ext>
                </a:extLst>
              </p:cNvPr>
              <p:cNvSpPr txBox="1">
                <a:spLocks noRot="1" noChangeAspect="1" noMove="1" noResize="1" noEditPoints="1" noAdjustHandles="1" noChangeArrowheads="1" noChangeShapeType="1" noTextEdit="1"/>
              </p:cNvSpPr>
              <p:nvPr/>
            </p:nvSpPr>
            <p:spPr>
              <a:xfrm>
                <a:off x="1265481" y="5448252"/>
                <a:ext cx="9265192" cy="126618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072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964A26A-6DC6-2115-9496-EB0F579BE17C}"/>
                  </a:ext>
                </a:extLst>
              </p:cNvPr>
              <p:cNvSpPr txBox="1"/>
              <p:nvPr/>
            </p:nvSpPr>
            <p:spPr>
              <a:xfrm>
                <a:off x="566477" y="560472"/>
                <a:ext cx="6096836" cy="81336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nary>
                        <m:naryPr>
                          <m:chr m:val="∑"/>
                          <m:supHide m:val="on"/>
                          <m:ctrlPr>
                            <a:rPr lang="en-US" altLang="zh-CN" sz="1800" b="0" i="1" smtClean="0">
                              <a:solidFill>
                                <a:schemeClr val="accent1">
                                  <a:lumMod val="50000"/>
                                </a:schemeClr>
                              </a:solidFill>
                              <a:latin typeface="Cambria Math" panose="02040503050406030204" pitchFamily="18" charset="0"/>
                            </a:rPr>
                          </m:ctrlPr>
                        </m:naryPr>
                        <m:sub>
                          <m:r>
                            <m:rPr>
                              <m:brk m:alnAt="7"/>
                            </m:rPr>
                            <a:rPr lang="en-US" altLang="zh-CN" sz="1800" b="0" i="1" smtClean="0">
                              <a:solidFill>
                                <a:schemeClr val="accent1">
                                  <a:lumMod val="50000"/>
                                </a:schemeClr>
                              </a:solidFill>
                              <a:latin typeface="Cambria Math" panose="02040503050406030204" pitchFamily="18" charset="0"/>
                            </a:rPr>
                            <m:t>𝑗</m:t>
                          </m:r>
                          <m:r>
                            <a:rPr lang="en-US" altLang="zh-CN" sz="1800" i="1">
                              <a:solidFill>
                                <a:schemeClr val="accent1">
                                  <a:lumMod val="50000"/>
                                </a:schemeClr>
                              </a:solidFill>
                              <a:latin typeface="Cambria Math" panose="02040503050406030204" pitchFamily="18" charset="0"/>
                              <a:ea typeface="Cambria Math" panose="02040503050406030204" pitchFamily="18" charset="0"/>
                            </a:rPr>
                            <m:t>≠</m:t>
                          </m:r>
                          <m: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t>0</m:t>
                          </m:r>
                        </m:sub>
                        <m:sup/>
                        <m:e>
                          <m:d>
                            <m:dPr>
                              <m:ctrlPr>
                                <a:rPr lang="en-US" altLang="zh-CN" sz="1800" b="0" i="1" smtClean="0">
                                  <a:solidFill>
                                    <a:schemeClr val="accent1">
                                      <a:lumMod val="50000"/>
                                    </a:schemeClr>
                                  </a:solidFill>
                                  <a:latin typeface="Cambria Math" panose="02040503050406030204" pitchFamily="18" charset="0"/>
                                </a:rPr>
                              </m:ctrlPr>
                            </m:dPr>
                            <m:e>
                              <m: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t>∓</m:t>
                              </m:r>
                              <m:f>
                                <m:fPr>
                                  <m:ctrlP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ctrlPr>
                                </m:fPr>
                                <m:num>
                                  <m: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t>1</m:t>
                                  </m:r>
                                </m:num>
                                <m:den>
                                  <m:sSub>
                                    <m:sSubPr>
                                      <m:ctrlP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ctrlPr>
                                    </m:sSubPr>
                                    <m:e>
                                      <m: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t>𝑎</m:t>
                                      </m:r>
                                    </m:e>
                                    <m:sub>
                                      <m: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t>𝑗</m:t>
                                      </m:r>
                                    </m:sub>
                                  </m:sSub>
                                </m:den>
                              </m:f>
                            </m:e>
                          </m:d>
                          <m: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t>=2</m:t>
                          </m:r>
                          <m:d>
                            <m:dPr>
                              <m:ctrlP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ctrlPr>
                            </m:dPr>
                            <m:e>
                              <m: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t>1−</m:t>
                              </m:r>
                              <m:f>
                                <m:fPr>
                                  <m:ctrlP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ctrlPr>
                                </m:fPr>
                                <m:num>
                                  <m: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t>1</m:t>
                                  </m:r>
                                </m:num>
                                <m:den>
                                  <m: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t>2</m:t>
                                  </m:r>
                                </m:den>
                              </m:f>
                              <m: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t>+</m:t>
                              </m:r>
                              <m:f>
                                <m:fPr>
                                  <m:ctrlP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ctrlPr>
                                </m:fPr>
                                <m:num>
                                  <m: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t>1</m:t>
                                  </m:r>
                                </m:num>
                                <m:den>
                                  <m: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t>3</m:t>
                                  </m:r>
                                </m:den>
                              </m:f>
                              <m: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t>−</m:t>
                              </m:r>
                              <m:f>
                                <m:fPr>
                                  <m:ctrlP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ctrlPr>
                                </m:fPr>
                                <m:num>
                                  <m: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t>1</m:t>
                                  </m:r>
                                </m:num>
                                <m:den>
                                  <m: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t>4</m:t>
                                  </m:r>
                                </m:den>
                              </m:f>
                              <m: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t>+⋯</m:t>
                              </m:r>
                            </m:e>
                          </m:d>
                          <m: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t>=</m:t>
                          </m:r>
                          <m:r>
                            <a:rPr lang="en-US" altLang="zh-CN" sz="1800" b="0" i="0" smtClean="0">
                              <a:solidFill>
                                <a:schemeClr val="accent1">
                                  <a:lumMod val="50000"/>
                                </a:schemeClr>
                              </a:solidFill>
                              <a:latin typeface="Cambria Math" panose="02040503050406030204" pitchFamily="18" charset="0"/>
                              <a:ea typeface="Cambria Math" panose="02040503050406030204" pitchFamily="18" charset="0"/>
                            </a:rPr>
                            <m:t>2</m:t>
                          </m:r>
                          <m:r>
                            <m:rPr>
                              <m:sty m:val="p"/>
                            </m:rPr>
                            <a:rPr lang="en-US" altLang="zh-CN" sz="1800" b="0" i="0" smtClean="0">
                              <a:solidFill>
                                <a:schemeClr val="accent1">
                                  <a:lumMod val="50000"/>
                                </a:schemeClr>
                              </a:solidFill>
                              <a:latin typeface="Cambria Math" panose="02040503050406030204" pitchFamily="18" charset="0"/>
                              <a:ea typeface="Cambria Math" panose="02040503050406030204" pitchFamily="18" charset="0"/>
                            </a:rPr>
                            <m:t>ln</m:t>
                          </m:r>
                          <m:r>
                            <a:rPr lang="en-US" altLang="zh-CN" sz="1800" b="0" i="1" smtClean="0">
                              <a:solidFill>
                                <a:schemeClr val="accent1">
                                  <a:lumMod val="50000"/>
                                </a:schemeClr>
                              </a:solidFill>
                              <a:latin typeface="Cambria Math" panose="02040503050406030204" pitchFamily="18" charset="0"/>
                              <a:ea typeface="Cambria Math" panose="02040503050406030204" pitchFamily="18" charset="0"/>
                            </a:rPr>
                            <m:t>2</m:t>
                          </m:r>
                        </m:e>
                      </m:nary>
                    </m:oMath>
                  </m:oMathPara>
                </a14:m>
                <a:endParaRPr lang="zh-CN" altLang="en-US" dirty="0"/>
              </a:p>
            </p:txBody>
          </p:sp>
        </mc:Choice>
        <mc:Fallback xmlns="">
          <p:sp>
            <p:nvSpPr>
              <p:cNvPr id="5" name="文本框 4">
                <a:extLst>
                  <a:ext uri="{FF2B5EF4-FFF2-40B4-BE49-F238E27FC236}">
                    <a16:creationId xmlns:a16="http://schemas.microsoft.com/office/drawing/2014/main" id="{3964A26A-6DC6-2115-9496-EB0F579BE17C}"/>
                  </a:ext>
                </a:extLst>
              </p:cNvPr>
              <p:cNvSpPr txBox="1">
                <a:spLocks noRot="1" noChangeAspect="1" noMove="1" noResize="1" noEditPoints="1" noAdjustHandles="1" noChangeArrowheads="1" noChangeShapeType="1" noTextEdit="1"/>
              </p:cNvSpPr>
              <p:nvPr/>
            </p:nvSpPr>
            <p:spPr>
              <a:xfrm>
                <a:off x="566477" y="560472"/>
                <a:ext cx="6096836" cy="81336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3FC23E7-0A95-168A-BF0C-4ECC2229CE40}"/>
                  </a:ext>
                </a:extLst>
              </p:cNvPr>
              <p:cNvSpPr txBox="1"/>
              <p:nvPr/>
            </p:nvSpPr>
            <p:spPr>
              <a:xfrm>
                <a:off x="526927" y="1514323"/>
                <a:ext cx="9265192" cy="126618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2400" b="0" i="1" smtClean="0">
                          <a:solidFill>
                            <a:schemeClr val="accent1">
                              <a:lumMod val="50000"/>
                            </a:schemeClr>
                          </a:solidFill>
                          <a:latin typeface="Cambria Math" panose="02040503050406030204" pitchFamily="18" charset="0"/>
                        </a:rPr>
                        <m:t>𝑈</m:t>
                      </m:r>
                      <m:d>
                        <m:dPr>
                          <m:ctrlPr>
                            <a:rPr lang="en-US" altLang="zh-CN" sz="2400" b="0" i="1" smtClean="0">
                              <a:solidFill>
                                <a:schemeClr val="accent1">
                                  <a:lumMod val="50000"/>
                                </a:schemeClr>
                              </a:solidFill>
                              <a:latin typeface="Cambria Math" panose="02040503050406030204" pitchFamily="18" charset="0"/>
                            </a:rPr>
                          </m:ctrlPr>
                        </m:dPr>
                        <m:e>
                          <m:r>
                            <a:rPr lang="en-US" altLang="zh-CN" sz="2400" b="0" i="1" smtClean="0">
                              <a:solidFill>
                                <a:schemeClr val="accent1">
                                  <a:lumMod val="50000"/>
                                </a:schemeClr>
                              </a:solidFill>
                              <a:latin typeface="Cambria Math" panose="02040503050406030204" pitchFamily="18" charset="0"/>
                            </a:rPr>
                            <m:t>𝑅</m:t>
                          </m:r>
                        </m:e>
                      </m:d>
                      <m:r>
                        <a:rPr lang="en-US" altLang="zh-CN" sz="2400" b="0" i="1" smtClean="0">
                          <a:solidFill>
                            <a:schemeClr val="accent1">
                              <a:lumMod val="50000"/>
                            </a:schemeClr>
                          </a:solidFill>
                          <a:latin typeface="Cambria Math" panose="02040503050406030204" pitchFamily="18" charset="0"/>
                        </a:rPr>
                        <m:t>=</m:t>
                      </m:r>
                      <m:f>
                        <m:fPr>
                          <m:ctrlPr>
                            <a:rPr lang="en-US" altLang="zh-CN" sz="2400" b="0" i="1" smtClean="0">
                              <a:solidFill>
                                <a:schemeClr val="accent1">
                                  <a:lumMod val="50000"/>
                                </a:schemeClr>
                              </a:solidFill>
                              <a:latin typeface="Cambria Math" panose="02040503050406030204" pitchFamily="18" charset="0"/>
                            </a:rPr>
                          </m:ctrlPr>
                        </m:fPr>
                        <m:num>
                          <m:r>
                            <a:rPr lang="en-US" altLang="zh-CN" sz="2400" b="0" i="1" smtClean="0">
                              <a:solidFill>
                                <a:schemeClr val="accent1">
                                  <a:lumMod val="50000"/>
                                </a:schemeClr>
                              </a:solidFill>
                              <a:latin typeface="Cambria Math" panose="02040503050406030204" pitchFamily="18" charset="0"/>
                            </a:rPr>
                            <m:t>2</m:t>
                          </m:r>
                          <m:r>
                            <a:rPr lang="en-US" altLang="zh-CN" sz="2400" b="0" i="1" smtClean="0">
                              <a:solidFill>
                                <a:schemeClr val="accent1">
                                  <a:lumMod val="50000"/>
                                </a:schemeClr>
                              </a:solidFill>
                              <a:latin typeface="Cambria Math" panose="02040503050406030204" pitchFamily="18" charset="0"/>
                            </a:rPr>
                            <m:t>𝑁</m:t>
                          </m:r>
                        </m:num>
                        <m:den>
                          <m:r>
                            <a:rPr lang="en-US" altLang="zh-CN" sz="2400" b="0" i="1" smtClean="0">
                              <a:solidFill>
                                <a:schemeClr val="accent1">
                                  <a:lumMod val="50000"/>
                                </a:schemeClr>
                              </a:solidFill>
                              <a:latin typeface="Cambria Math" panose="02040503050406030204" pitchFamily="18" charset="0"/>
                            </a:rPr>
                            <m:t>2</m:t>
                          </m:r>
                        </m:den>
                      </m:f>
                      <m:d>
                        <m:dPr>
                          <m:begChr m:val="["/>
                          <m:endChr m:val="]"/>
                          <m:ctrlPr>
                            <a:rPr lang="en-US" altLang="zh-CN" sz="2400" i="1" smtClean="0">
                              <a:solidFill>
                                <a:schemeClr val="accent1">
                                  <a:lumMod val="50000"/>
                                </a:schemeClr>
                              </a:solidFill>
                              <a:latin typeface="Cambria Math" panose="02040503050406030204" pitchFamily="18" charset="0"/>
                            </a:rPr>
                          </m:ctrlPr>
                        </m:dPr>
                        <m:e>
                          <m:nary>
                            <m:naryPr>
                              <m:chr m:val="∑"/>
                              <m:supHide m:val="on"/>
                              <m:ctrlPr>
                                <a:rPr lang="en-US" altLang="zh-CN" sz="2400" i="1" smtClean="0">
                                  <a:solidFill>
                                    <a:schemeClr val="accent1">
                                      <a:lumMod val="50000"/>
                                    </a:schemeClr>
                                  </a:solidFill>
                                  <a:latin typeface="Cambria Math" panose="02040503050406030204" pitchFamily="18" charset="0"/>
                                </a:rPr>
                              </m:ctrlPr>
                            </m:naryPr>
                            <m:sub>
                              <m:r>
                                <m:rPr>
                                  <m:brk m:alnAt="7"/>
                                </m:rPr>
                                <a:rPr lang="en-US" altLang="zh-CN" sz="2400" b="0" i="1" smtClean="0">
                                  <a:solidFill>
                                    <a:schemeClr val="accent1">
                                      <a:lumMod val="50000"/>
                                    </a:schemeClr>
                                  </a:solidFill>
                                  <a:latin typeface="Cambria Math" panose="02040503050406030204" pitchFamily="18" charset="0"/>
                                </a:rPr>
                                <m:t>𝑗</m:t>
                              </m:r>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≠0</m:t>
                              </m:r>
                            </m:sub>
                            <m:sup/>
                            <m:e>
                              <m:f>
                                <m:fPr>
                                  <m:ctrlPr>
                                    <a:rPr lang="en-US" altLang="zh-CN" sz="2400" i="1" smtClean="0">
                                      <a:solidFill>
                                        <a:schemeClr val="accent1">
                                          <a:lumMod val="50000"/>
                                        </a:schemeClr>
                                      </a:solidFill>
                                      <a:latin typeface="Cambria Math" panose="02040503050406030204" pitchFamily="18" charset="0"/>
                                    </a:rPr>
                                  </m:ctrlPr>
                                </m:fPr>
                                <m:num>
                                  <m:r>
                                    <a:rPr lang="en-US" altLang="zh-CN" sz="2400" i="1" smtClean="0">
                                      <a:solidFill>
                                        <a:schemeClr val="accent1">
                                          <a:lumMod val="50000"/>
                                        </a:schemeClr>
                                      </a:solidFill>
                                      <a:latin typeface="Cambria Math" panose="02040503050406030204" pitchFamily="18" charset="0"/>
                                      <a:ea typeface="Cambria Math" panose="02040503050406030204" pitchFamily="18" charset="0"/>
                                    </a:rPr>
                                    <m:t>±</m:t>
                                  </m:r>
                                  <m:sSup>
                                    <m:sSupPr>
                                      <m:ctrlPr>
                                        <a:rPr lang="en-US" altLang="zh-CN" sz="2400" i="1" smtClean="0">
                                          <a:solidFill>
                                            <a:schemeClr val="accent1">
                                              <a:lumMod val="50000"/>
                                            </a:schemeClr>
                                          </a:solidFill>
                                          <a:latin typeface="Cambria Math" panose="02040503050406030204" pitchFamily="18" charset="0"/>
                                          <a:ea typeface="Cambria Math" panose="02040503050406030204" pitchFamily="18" charset="0"/>
                                        </a:rPr>
                                      </m:ctrlPr>
                                    </m:sSupPr>
                                    <m:e>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𝑞</m:t>
                                      </m:r>
                                    </m:e>
                                    <m:sup>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2</m:t>
                                      </m:r>
                                    </m:sup>
                                  </m:sSup>
                                </m:num>
                                <m:den>
                                  <m:sSub>
                                    <m:sSubPr>
                                      <m:ctrlPr>
                                        <a:rPr lang="en-US" altLang="zh-CN" sz="2400" i="1" smtClean="0">
                                          <a:solidFill>
                                            <a:schemeClr val="accent1">
                                              <a:lumMod val="50000"/>
                                            </a:schemeClr>
                                          </a:solidFill>
                                          <a:latin typeface="Cambria Math" panose="02040503050406030204" pitchFamily="18" charset="0"/>
                                        </a:rPr>
                                      </m:ctrlPr>
                                    </m:sSubPr>
                                    <m:e>
                                      <m:r>
                                        <a:rPr lang="en-US" altLang="zh-CN" sz="2400" b="0" i="1" smtClean="0">
                                          <a:solidFill>
                                            <a:schemeClr val="accent1">
                                              <a:lumMod val="50000"/>
                                            </a:schemeClr>
                                          </a:solidFill>
                                          <a:latin typeface="Cambria Math" panose="02040503050406030204" pitchFamily="18" charset="0"/>
                                        </a:rPr>
                                        <m:t>𝑟</m:t>
                                      </m:r>
                                    </m:e>
                                    <m:sub>
                                      <m:r>
                                        <a:rPr lang="en-US" altLang="zh-CN" sz="2400" b="0" i="1" smtClean="0">
                                          <a:solidFill>
                                            <a:schemeClr val="accent1">
                                              <a:lumMod val="50000"/>
                                            </a:schemeClr>
                                          </a:solidFill>
                                          <a:latin typeface="Cambria Math" panose="02040503050406030204" pitchFamily="18" charset="0"/>
                                        </a:rPr>
                                        <m:t>𝑗</m:t>
                                      </m:r>
                                    </m:sub>
                                  </m:sSub>
                                </m:den>
                              </m:f>
                            </m:e>
                          </m:nary>
                          <m:r>
                            <a:rPr lang="en-US" altLang="zh-CN" sz="2400" b="0" i="1" smtClean="0">
                              <a:solidFill>
                                <a:schemeClr val="accent1">
                                  <a:lumMod val="50000"/>
                                </a:schemeClr>
                              </a:solidFill>
                              <a:latin typeface="Cambria Math" panose="02040503050406030204" pitchFamily="18" charset="0"/>
                            </a:rPr>
                            <m:t>+</m:t>
                          </m:r>
                          <m:f>
                            <m:fPr>
                              <m:ctrlPr>
                                <a:rPr lang="en-US" altLang="zh-CN" sz="2400" b="0" i="1" smtClean="0">
                                  <a:solidFill>
                                    <a:schemeClr val="accent1">
                                      <a:lumMod val="50000"/>
                                    </a:schemeClr>
                                  </a:solidFill>
                                  <a:latin typeface="Cambria Math" panose="02040503050406030204" pitchFamily="18" charset="0"/>
                                </a:rPr>
                              </m:ctrlPr>
                            </m:fPr>
                            <m:num>
                              <m:r>
                                <a:rPr lang="en-US" altLang="zh-CN" sz="2400" b="0" i="1" smtClean="0">
                                  <a:solidFill>
                                    <a:schemeClr val="accent1">
                                      <a:lumMod val="50000"/>
                                    </a:schemeClr>
                                  </a:solidFill>
                                  <a:latin typeface="Cambria Math" panose="02040503050406030204" pitchFamily="18" charset="0"/>
                                </a:rPr>
                                <m:t>𝑏</m:t>
                              </m:r>
                            </m:num>
                            <m:den>
                              <m:sSubSup>
                                <m:sSubSupPr>
                                  <m:ctrlPr>
                                    <a:rPr lang="en-US" altLang="zh-CN" sz="2400" b="0" i="1" smtClean="0">
                                      <a:solidFill>
                                        <a:schemeClr val="accent1">
                                          <a:lumMod val="50000"/>
                                        </a:schemeClr>
                                      </a:solidFill>
                                      <a:latin typeface="Cambria Math" panose="02040503050406030204" pitchFamily="18" charset="0"/>
                                    </a:rPr>
                                  </m:ctrlPr>
                                </m:sSubSupPr>
                                <m:e>
                                  <m:r>
                                    <a:rPr lang="en-US" altLang="zh-CN" sz="2400" b="0" i="1" smtClean="0">
                                      <a:solidFill>
                                        <a:schemeClr val="accent1">
                                          <a:lumMod val="50000"/>
                                        </a:schemeClr>
                                      </a:solidFill>
                                      <a:latin typeface="Cambria Math" panose="02040503050406030204" pitchFamily="18" charset="0"/>
                                    </a:rPr>
                                    <m:t>𝑟</m:t>
                                  </m:r>
                                </m:e>
                                <m:sub>
                                  <m:r>
                                    <a:rPr lang="en-US" altLang="zh-CN" sz="2400" b="0" i="1" smtClean="0">
                                      <a:solidFill>
                                        <a:schemeClr val="accent1">
                                          <a:lumMod val="50000"/>
                                        </a:schemeClr>
                                      </a:solidFill>
                                      <a:latin typeface="Cambria Math" panose="02040503050406030204" pitchFamily="18" charset="0"/>
                                    </a:rPr>
                                    <m:t>𝑗</m:t>
                                  </m:r>
                                </m:sub>
                                <m:sup>
                                  <m:r>
                                    <a:rPr lang="en-US" altLang="zh-CN" sz="2400" b="0" i="1" smtClean="0">
                                      <a:solidFill>
                                        <a:schemeClr val="accent1">
                                          <a:lumMod val="50000"/>
                                        </a:schemeClr>
                                      </a:solidFill>
                                      <a:latin typeface="Cambria Math" panose="02040503050406030204" pitchFamily="18" charset="0"/>
                                    </a:rPr>
                                    <m:t>𝑛</m:t>
                                  </m:r>
                                </m:sup>
                              </m:sSubSup>
                            </m:den>
                          </m:f>
                        </m:e>
                      </m:d>
                      <m:r>
                        <a:rPr lang="en-US" altLang="zh-CN" sz="2400" b="0" i="1" smtClean="0">
                          <a:solidFill>
                            <a:schemeClr val="accent1">
                              <a:lumMod val="50000"/>
                            </a:schemeClr>
                          </a:solidFill>
                          <a:latin typeface="Cambria Math" panose="02040503050406030204" pitchFamily="18" charset="0"/>
                        </a:rPr>
                        <m:t>=−</m:t>
                      </m:r>
                      <m:r>
                        <a:rPr lang="en-US" altLang="zh-CN" sz="2400" b="0" i="1" smtClean="0">
                          <a:solidFill>
                            <a:schemeClr val="accent1">
                              <a:lumMod val="50000"/>
                            </a:schemeClr>
                          </a:solidFill>
                          <a:latin typeface="Cambria Math" panose="02040503050406030204" pitchFamily="18" charset="0"/>
                        </a:rPr>
                        <m:t>𝑁</m:t>
                      </m:r>
                      <m:d>
                        <m:dPr>
                          <m:begChr m:val="["/>
                          <m:endChr m:val="]"/>
                          <m:ctrlPr>
                            <a:rPr lang="en-US" altLang="zh-CN" sz="2400" b="0" i="1" smtClean="0">
                              <a:solidFill>
                                <a:schemeClr val="accent1">
                                  <a:lumMod val="50000"/>
                                </a:schemeClr>
                              </a:solidFill>
                              <a:latin typeface="Cambria Math" panose="02040503050406030204" pitchFamily="18" charset="0"/>
                            </a:rPr>
                          </m:ctrlPr>
                        </m:dPr>
                        <m:e>
                          <m:f>
                            <m:fPr>
                              <m:ctrlPr>
                                <a:rPr lang="en-US" altLang="zh-CN" sz="2400" b="0" i="1" smtClean="0">
                                  <a:solidFill>
                                    <a:schemeClr val="accent1">
                                      <a:lumMod val="50000"/>
                                    </a:schemeClr>
                                  </a:solidFill>
                                  <a:latin typeface="Cambria Math" panose="02040503050406030204" pitchFamily="18" charset="0"/>
                                </a:rPr>
                              </m:ctrlPr>
                            </m:fPr>
                            <m:num>
                              <m:sSup>
                                <m:sSupPr>
                                  <m:ctrlPr>
                                    <a:rPr lang="en-US" altLang="zh-CN" sz="2400" b="0" i="1" smtClean="0">
                                      <a:solidFill>
                                        <a:schemeClr val="accent1">
                                          <a:lumMod val="50000"/>
                                        </a:schemeClr>
                                      </a:solidFill>
                                      <a:latin typeface="Cambria Math" panose="02040503050406030204" pitchFamily="18" charset="0"/>
                                    </a:rPr>
                                  </m:ctrlPr>
                                </m:sSupPr>
                                <m:e>
                                  <m:r>
                                    <a:rPr lang="en-US" altLang="zh-CN" sz="2400" b="0" i="1" smtClean="0">
                                      <a:solidFill>
                                        <a:schemeClr val="accent1">
                                          <a:lumMod val="50000"/>
                                        </a:schemeClr>
                                      </a:solidFill>
                                      <a:latin typeface="Cambria Math" panose="02040503050406030204" pitchFamily="18" charset="0"/>
                                    </a:rPr>
                                    <m:t>2</m:t>
                                  </m:r>
                                  <m:r>
                                    <a:rPr lang="en-US" altLang="zh-CN" sz="2400" b="0" i="1" smtClean="0">
                                      <a:solidFill>
                                        <a:schemeClr val="accent1">
                                          <a:lumMod val="50000"/>
                                        </a:schemeClr>
                                      </a:solidFill>
                                      <a:latin typeface="Cambria Math" panose="02040503050406030204" pitchFamily="18" charset="0"/>
                                    </a:rPr>
                                    <m:t>𝑞</m:t>
                                  </m:r>
                                </m:e>
                                <m:sup>
                                  <m:r>
                                    <a:rPr lang="en-US" altLang="zh-CN" sz="2400" b="0" i="1" smtClean="0">
                                      <a:solidFill>
                                        <a:schemeClr val="accent1">
                                          <a:lumMod val="50000"/>
                                        </a:schemeClr>
                                      </a:solidFill>
                                      <a:latin typeface="Cambria Math" panose="02040503050406030204" pitchFamily="18" charset="0"/>
                                    </a:rPr>
                                    <m:t>2</m:t>
                                  </m:r>
                                </m:sup>
                              </m:sSup>
                            </m:num>
                            <m:den>
                              <m:r>
                                <a:rPr lang="en-US" altLang="zh-CN" sz="2400" b="0" i="1" smtClean="0">
                                  <a:solidFill>
                                    <a:schemeClr val="accent1">
                                      <a:lumMod val="50000"/>
                                    </a:schemeClr>
                                  </a:solidFill>
                                  <a:latin typeface="Cambria Math" panose="02040503050406030204" pitchFamily="18" charset="0"/>
                                </a:rPr>
                                <m:t>𝑅</m:t>
                              </m:r>
                            </m:den>
                          </m:f>
                          <m:r>
                            <m:rPr>
                              <m:sty m:val="p"/>
                            </m:rPr>
                            <a:rPr lang="en-US" altLang="zh-CN" sz="2400" b="0" i="0" smtClean="0">
                              <a:solidFill>
                                <a:schemeClr val="accent1">
                                  <a:lumMod val="50000"/>
                                </a:schemeClr>
                              </a:solidFill>
                              <a:latin typeface="Cambria Math" panose="02040503050406030204" pitchFamily="18" charset="0"/>
                            </a:rPr>
                            <m:t>ln</m:t>
                          </m:r>
                          <m:r>
                            <a:rPr lang="en-US" altLang="zh-CN" sz="2400" b="0" i="0" smtClean="0">
                              <a:solidFill>
                                <a:schemeClr val="accent1">
                                  <a:lumMod val="50000"/>
                                </a:schemeClr>
                              </a:solidFill>
                              <a:latin typeface="Cambria Math" panose="02040503050406030204" pitchFamily="18" charset="0"/>
                            </a:rPr>
                            <m:t>2</m:t>
                          </m:r>
                          <m:r>
                            <a:rPr lang="en-US" altLang="zh-CN" sz="2400" b="0" i="1" smtClean="0">
                              <a:solidFill>
                                <a:schemeClr val="accent1">
                                  <a:lumMod val="50000"/>
                                </a:schemeClr>
                              </a:solidFill>
                              <a:latin typeface="Cambria Math" panose="02040503050406030204" pitchFamily="18" charset="0"/>
                            </a:rPr>
                            <m:t>−</m:t>
                          </m:r>
                          <m:f>
                            <m:fPr>
                              <m:ctrlPr>
                                <a:rPr lang="en-US" altLang="zh-CN" sz="2400" b="0" i="1" smtClean="0">
                                  <a:solidFill>
                                    <a:schemeClr val="accent1">
                                      <a:lumMod val="50000"/>
                                    </a:schemeClr>
                                  </a:solidFill>
                                  <a:latin typeface="Cambria Math" panose="02040503050406030204" pitchFamily="18" charset="0"/>
                                </a:rPr>
                              </m:ctrlPr>
                            </m:fPr>
                            <m:num>
                              <m:r>
                                <a:rPr lang="en-US" altLang="zh-CN" sz="2400" b="0" i="1" smtClean="0">
                                  <a:solidFill>
                                    <a:schemeClr val="accent1">
                                      <a:lumMod val="50000"/>
                                    </a:schemeClr>
                                  </a:solidFill>
                                  <a:latin typeface="Cambria Math" panose="02040503050406030204" pitchFamily="18" charset="0"/>
                                </a:rPr>
                                <m:t>2</m:t>
                              </m:r>
                              <m:r>
                                <a:rPr lang="en-US" altLang="zh-CN" sz="2400" b="0" i="1" smtClean="0">
                                  <a:solidFill>
                                    <a:schemeClr val="accent1">
                                      <a:lumMod val="50000"/>
                                    </a:schemeClr>
                                  </a:solidFill>
                                  <a:latin typeface="Cambria Math" panose="02040503050406030204" pitchFamily="18" charset="0"/>
                                </a:rPr>
                                <m:t>𝑏</m:t>
                              </m:r>
                            </m:num>
                            <m:den>
                              <m:sSup>
                                <m:sSupPr>
                                  <m:ctrlPr>
                                    <a:rPr lang="en-US" altLang="zh-CN" sz="2400" b="0" i="1" smtClean="0">
                                      <a:solidFill>
                                        <a:schemeClr val="accent1">
                                          <a:lumMod val="50000"/>
                                        </a:schemeClr>
                                      </a:solidFill>
                                      <a:latin typeface="Cambria Math" panose="02040503050406030204" pitchFamily="18" charset="0"/>
                                    </a:rPr>
                                  </m:ctrlPr>
                                </m:sSupPr>
                                <m:e>
                                  <m:r>
                                    <a:rPr lang="en-US" altLang="zh-CN" sz="2400" b="0" i="1" smtClean="0">
                                      <a:solidFill>
                                        <a:schemeClr val="accent1">
                                          <a:lumMod val="50000"/>
                                        </a:schemeClr>
                                      </a:solidFill>
                                      <a:latin typeface="Cambria Math" panose="02040503050406030204" pitchFamily="18" charset="0"/>
                                    </a:rPr>
                                    <m:t>𝑅</m:t>
                                  </m:r>
                                </m:e>
                                <m:sup>
                                  <m:r>
                                    <a:rPr lang="en-US" altLang="zh-CN" sz="2400" b="0" i="1" smtClean="0">
                                      <a:solidFill>
                                        <a:schemeClr val="accent1">
                                          <a:lumMod val="50000"/>
                                        </a:schemeClr>
                                      </a:solidFill>
                                      <a:latin typeface="Cambria Math" panose="02040503050406030204" pitchFamily="18" charset="0"/>
                                    </a:rPr>
                                    <m:t>𝑛</m:t>
                                  </m:r>
                                </m:sup>
                              </m:sSup>
                            </m:den>
                          </m:f>
                        </m:e>
                      </m:d>
                    </m:oMath>
                  </m:oMathPara>
                </a14:m>
                <a:endParaRPr lang="zh-CN" altLang="en-US" sz="2400" dirty="0">
                  <a:solidFill>
                    <a:schemeClr val="accent1">
                      <a:lumMod val="50000"/>
                    </a:schemeClr>
                  </a:solidFill>
                </a:endParaRPr>
              </a:p>
            </p:txBody>
          </p:sp>
        </mc:Choice>
        <mc:Fallback xmlns="">
          <p:sp>
            <p:nvSpPr>
              <p:cNvPr id="6" name="文本框 5">
                <a:extLst>
                  <a:ext uri="{FF2B5EF4-FFF2-40B4-BE49-F238E27FC236}">
                    <a16:creationId xmlns:a16="http://schemas.microsoft.com/office/drawing/2014/main" id="{23FC23E7-0A95-168A-BF0C-4ECC2229CE40}"/>
                  </a:ext>
                </a:extLst>
              </p:cNvPr>
              <p:cNvSpPr txBox="1">
                <a:spLocks noRot="1" noChangeAspect="1" noMove="1" noResize="1" noEditPoints="1" noAdjustHandles="1" noChangeArrowheads="1" noChangeShapeType="1" noTextEdit="1"/>
              </p:cNvSpPr>
              <p:nvPr/>
            </p:nvSpPr>
            <p:spPr>
              <a:xfrm>
                <a:off x="526927" y="1514323"/>
                <a:ext cx="9265192" cy="126618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8FAD9A4-465C-F715-1A8E-1ADC5D34D972}"/>
                  </a:ext>
                </a:extLst>
              </p:cNvPr>
              <p:cNvSpPr txBox="1"/>
              <p:nvPr/>
            </p:nvSpPr>
            <p:spPr>
              <a:xfrm>
                <a:off x="526927" y="2745246"/>
                <a:ext cx="4200822" cy="92570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altLang="zh-CN" sz="2400" b="0" i="1" smtClean="0">
                              <a:solidFill>
                                <a:schemeClr val="accent1">
                                  <a:lumMod val="50000"/>
                                </a:schemeClr>
                              </a:solidFill>
                              <a:latin typeface="Cambria Math" panose="02040503050406030204" pitchFamily="18" charset="0"/>
                            </a:rPr>
                          </m:ctrlPr>
                        </m:fPr>
                        <m:num>
                          <m:r>
                            <a:rPr lang="en-US" altLang="zh-CN" sz="2400" b="0" i="1" smtClean="0">
                              <a:solidFill>
                                <a:schemeClr val="accent1">
                                  <a:lumMod val="50000"/>
                                </a:schemeClr>
                              </a:solidFill>
                              <a:latin typeface="Cambria Math" panose="02040503050406030204" pitchFamily="18" charset="0"/>
                            </a:rPr>
                            <m:t>𝑑𝑈</m:t>
                          </m:r>
                          <m:r>
                            <a:rPr lang="en-US" altLang="zh-CN" sz="2400" b="0" i="1" smtClean="0">
                              <a:solidFill>
                                <a:schemeClr val="accent1">
                                  <a:lumMod val="50000"/>
                                </a:schemeClr>
                              </a:solidFill>
                              <a:latin typeface="Cambria Math" panose="02040503050406030204" pitchFamily="18" charset="0"/>
                            </a:rPr>
                            <m:t>(</m:t>
                          </m:r>
                          <m:r>
                            <a:rPr lang="en-US" altLang="zh-CN" sz="2400" b="0" i="1" smtClean="0">
                              <a:solidFill>
                                <a:schemeClr val="accent1">
                                  <a:lumMod val="50000"/>
                                </a:schemeClr>
                              </a:solidFill>
                              <a:latin typeface="Cambria Math" panose="02040503050406030204" pitchFamily="18" charset="0"/>
                            </a:rPr>
                            <m:t>𝑟</m:t>
                          </m:r>
                          <m:r>
                            <a:rPr lang="en-US" altLang="zh-CN" sz="2400" b="0" i="1" smtClean="0">
                              <a:solidFill>
                                <a:schemeClr val="accent1">
                                  <a:lumMod val="50000"/>
                                </a:schemeClr>
                              </a:solidFill>
                              <a:latin typeface="Cambria Math" panose="02040503050406030204" pitchFamily="18" charset="0"/>
                            </a:rPr>
                            <m:t>)</m:t>
                          </m:r>
                        </m:num>
                        <m:den>
                          <m:r>
                            <a:rPr lang="en-US" altLang="zh-CN" sz="2400" b="0" i="1" smtClean="0">
                              <a:solidFill>
                                <a:schemeClr val="accent1">
                                  <a:lumMod val="50000"/>
                                </a:schemeClr>
                              </a:solidFill>
                              <a:latin typeface="Cambria Math" panose="02040503050406030204" pitchFamily="18" charset="0"/>
                            </a:rPr>
                            <m:t>𝑑𝑅</m:t>
                          </m:r>
                        </m:den>
                      </m:f>
                      <m:r>
                        <a:rPr lang="en-US" altLang="zh-CN" sz="2400" b="0" i="1" smtClean="0">
                          <a:solidFill>
                            <a:schemeClr val="accent1">
                              <a:lumMod val="50000"/>
                            </a:schemeClr>
                          </a:solidFill>
                          <a:latin typeface="Cambria Math" panose="02040503050406030204" pitchFamily="18" charset="0"/>
                        </a:rPr>
                        <m:t>=</m:t>
                      </m:r>
                      <m:r>
                        <a:rPr lang="en-US" altLang="zh-CN" sz="2400" b="0" i="1" smtClean="0">
                          <a:solidFill>
                            <a:schemeClr val="accent1">
                              <a:lumMod val="50000"/>
                            </a:schemeClr>
                          </a:solidFill>
                          <a:latin typeface="Cambria Math" panose="02040503050406030204" pitchFamily="18" charset="0"/>
                        </a:rPr>
                        <m:t>𝑁</m:t>
                      </m:r>
                      <m:d>
                        <m:dPr>
                          <m:begChr m:val="["/>
                          <m:endChr m:val="]"/>
                          <m:ctrlPr>
                            <a:rPr lang="en-US" altLang="zh-CN" sz="2400" b="0" i="1" smtClean="0">
                              <a:solidFill>
                                <a:schemeClr val="accent1">
                                  <a:lumMod val="50000"/>
                                </a:schemeClr>
                              </a:solidFill>
                              <a:latin typeface="Cambria Math" panose="02040503050406030204" pitchFamily="18" charset="0"/>
                            </a:rPr>
                          </m:ctrlPr>
                        </m:dPr>
                        <m:e>
                          <m:f>
                            <m:fPr>
                              <m:ctrlPr>
                                <a:rPr lang="en-US" altLang="zh-CN" sz="2400" b="0" i="1" smtClean="0">
                                  <a:solidFill>
                                    <a:schemeClr val="accent1">
                                      <a:lumMod val="50000"/>
                                    </a:schemeClr>
                                  </a:solidFill>
                                  <a:latin typeface="Cambria Math" panose="02040503050406030204" pitchFamily="18" charset="0"/>
                                </a:rPr>
                              </m:ctrlPr>
                            </m:fPr>
                            <m:num>
                              <m:sSup>
                                <m:sSupPr>
                                  <m:ctrlPr>
                                    <a:rPr lang="en-US" altLang="zh-CN" sz="2400" b="0" i="1" smtClean="0">
                                      <a:solidFill>
                                        <a:schemeClr val="accent1">
                                          <a:lumMod val="50000"/>
                                        </a:schemeClr>
                                      </a:solidFill>
                                      <a:latin typeface="Cambria Math" panose="02040503050406030204" pitchFamily="18" charset="0"/>
                                    </a:rPr>
                                  </m:ctrlPr>
                                </m:sSupPr>
                                <m:e>
                                  <m:r>
                                    <a:rPr lang="en-US" altLang="zh-CN" sz="2400" b="0" i="1" smtClean="0">
                                      <a:solidFill>
                                        <a:schemeClr val="accent1">
                                          <a:lumMod val="50000"/>
                                        </a:schemeClr>
                                      </a:solidFill>
                                      <a:latin typeface="Cambria Math" panose="02040503050406030204" pitchFamily="18" charset="0"/>
                                    </a:rPr>
                                    <m:t>2</m:t>
                                  </m:r>
                                  <m:r>
                                    <a:rPr lang="en-US" altLang="zh-CN" sz="2400" b="0" i="1" smtClean="0">
                                      <a:solidFill>
                                        <a:schemeClr val="accent1">
                                          <a:lumMod val="50000"/>
                                        </a:schemeClr>
                                      </a:solidFill>
                                      <a:latin typeface="Cambria Math" panose="02040503050406030204" pitchFamily="18" charset="0"/>
                                    </a:rPr>
                                    <m:t>𝑞</m:t>
                                  </m:r>
                                </m:e>
                                <m:sup>
                                  <m:r>
                                    <a:rPr lang="en-US" altLang="zh-CN" sz="2400" b="0" i="1" smtClean="0">
                                      <a:solidFill>
                                        <a:schemeClr val="accent1">
                                          <a:lumMod val="50000"/>
                                        </a:schemeClr>
                                      </a:solidFill>
                                      <a:latin typeface="Cambria Math" panose="02040503050406030204" pitchFamily="18" charset="0"/>
                                    </a:rPr>
                                    <m:t>2</m:t>
                                  </m:r>
                                </m:sup>
                              </m:sSup>
                            </m:num>
                            <m:den>
                              <m:sSup>
                                <m:sSupPr>
                                  <m:ctrlPr>
                                    <a:rPr lang="en-US" altLang="zh-CN" sz="2400" b="0" i="1" smtClean="0">
                                      <a:solidFill>
                                        <a:schemeClr val="accent1">
                                          <a:lumMod val="50000"/>
                                        </a:schemeClr>
                                      </a:solidFill>
                                      <a:latin typeface="Cambria Math" panose="02040503050406030204" pitchFamily="18" charset="0"/>
                                    </a:rPr>
                                  </m:ctrlPr>
                                </m:sSupPr>
                                <m:e>
                                  <m:r>
                                    <a:rPr lang="en-US" altLang="zh-CN" sz="2400" b="0" i="1" smtClean="0">
                                      <a:solidFill>
                                        <a:schemeClr val="accent1">
                                          <a:lumMod val="50000"/>
                                        </a:schemeClr>
                                      </a:solidFill>
                                      <a:latin typeface="Cambria Math" panose="02040503050406030204" pitchFamily="18" charset="0"/>
                                    </a:rPr>
                                    <m:t>𝑅</m:t>
                                  </m:r>
                                </m:e>
                                <m:sup>
                                  <m:r>
                                    <a:rPr lang="en-US" altLang="zh-CN" sz="2400" b="0" i="1" smtClean="0">
                                      <a:solidFill>
                                        <a:schemeClr val="accent1">
                                          <a:lumMod val="50000"/>
                                        </a:schemeClr>
                                      </a:solidFill>
                                      <a:latin typeface="Cambria Math" panose="02040503050406030204" pitchFamily="18" charset="0"/>
                                    </a:rPr>
                                    <m:t>2</m:t>
                                  </m:r>
                                </m:sup>
                              </m:sSup>
                            </m:den>
                          </m:f>
                          <m:r>
                            <m:rPr>
                              <m:sty m:val="p"/>
                            </m:rPr>
                            <a:rPr lang="en-US" altLang="zh-CN" sz="2400" b="0" i="0" smtClean="0">
                              <a:solidFill>
                                <a:schemeClr val="accent1">
                                  <a:lumMod val="50000"/>
                                </a:schemeClr>
                              </a:solidFill>
                              <a:latin typeface="Cambria Math" panose="02040503050406030204" pitchFamily="18" charset="0"/>
                            </a:rPr>
                            <m:t>ln</m:t>
                          </m:r>
                          <m:r>
                            <a:rPr lang="en-US" altLang="zh-CN" sz="2400" b="0" i="0" smtClean="0">
                              <a:solidFill>
                                <a:schemeClr val="accent1">
                                  <a:lumMod val="50000"/>
                                </a:schemeClr>
                              </a:solidFill>
                              <a:latin typeface="Cambria Math" panose="02040503050406030204" pitchFamily="18" charset="0"/>
                            </a:rPr>
                            <m:t>2</m:t>
                          </m:r>
                          <m:r>
                            <a:rPr lang="en-US" altLang="zh-CN" sz="2400" b="0" i="1" smtClean="0">
                              <a:solidFill>
                                <a:schemeClr val="accent1">
                                  <a:lumMod val="50000"/>
                                </a:schemeClr>
                              </a:solidFill>
                              <a:latin typeface="Cambria Math" panose="02040503050406030204" pitchFamily="18" charset="0"/>
                            </a:rPr>
                            <m:t>−</m:t>
                          </m:r>
                          <m:f>
                            <m:fPr>
                              <m:ctrlPr>
                                <a:rPr lang="en-US" altLang="zh-CN" sz="2400" b="0" i="1" smtClean="0">
                                  <a:solidFill>
                                    <a:schemeClr val="accent1">
                                      <a:lumMod val="50000"/>
                                    </a:schemeClr>
                                  </a:solidFill>
                                  <a:latin typeface="Cambria Math" panose="02040503050406030204" pitchFamily="18" charset="0"/>
                                </a:rPr>
                              </m:ctrlPr>
                            </m:fPr>
                            <m:num>
                              <m:r>
                                <a:rPr lang="en-US" altLang="zh-CN" sz="2400" b="0" i="1" smtClean="0">
                                  <a:solidFill>
                                    <a:schemeClr val="accent1">
                                      <a:lumMod val="50000"/>
                                    </a:schemeClr>
                                  </a:solidFill>
                                  <a:latin typeface="Cambria Math" panose="02040503050406030204" pitchFamily="18" charset="0"/>
                                </a:rPr>
                                <m:t>2</m:t>
                              </m:r>
                              <m:r>
                                <a:rPr lang="en-US" altLang="zh-CN" sz="2400" b="0" i="1" smtClean="0">
                                  <a:solidFill>
                                    <a:schemeClr val="accent1">
                                      <a:lumMod val="50000"/>
                                    </a:schemeClr>
                                  </a:solidFill>
                                  <a:latin typeface="Cambria Math" panose="02040503050406030204" pitchFamily="18" charset="0"/>
                                </a:rPr>
                                <m:t>𝑛𝑏</m:t>
                              </m:r>
                            </m:num>
                            <m:den>
                              <m:sSup>
                                <m:sSupPr>
                                  <m:ctrlPr>
                                    <a:rPr lang="en-US" altLang="zh-CN" sz="2400" b="0" i="1" smtClean="0">
                                      <a:solidFill>
                                        <a:schemeClr val="accent1">
                                          <a:lumMod val="50000"/>
                                        </a:schemeClr>
                                      </a:solidFill>
                                      <a:latin typeface="Cambria Math" panose="02040503050406030204" pitchFamily="18" charset="0"/>
                                    </a:rPr>
                                  </m:ctrlPr>
                                </m:sSupPr>
                                <m:e>
                                  <m:r>
                                    <a:rPr lang="en-US" altLang="zh-CN" sz="2400" b="0" i="1" smtClean="0">
                                      <a:solidFill>
                                        <a:schemeClr val="accent1">
                                          <a:lumMod val="50000"/>
                                        </a:schemeClr>
                                      </a:solidFill>
                                      <a:latin typeface="Cambria Math" panose="02040503050406030204" pitchFamily="18" charset="0"/>
                                    </a:rPr>
                                    <m:t>𝑅</m:t>
                                  </m:r>
                                </m:e>
                                <m:sup>
                                  <m:r>
                                    <a:rPr lang="en-US" altLang="zh-CN" sz="2400" b="0" i="1" smtClean="0">
                                      <a:solidFill>
                                        <a:schemeClr val="accent1">
                                          <a:lumMod val="50000"/>
                                        </a:schemeClr>
                                      </a:solidFill>
                                      <a:latin typeface="Cambria Math" panose="02040503050406030204" pitchFamily="18" charset="0"/>
                                    </a:rPr>
                                    <m:t>𝑛</m:t>
                                  </m:r>
                                  <m:r>
                                    <a:rPr lang="en-US" altLang="zh-CN" sz="2400" b="0" i="1" smtClean="0">
                                      <a:solidFill>
                                        <a:schemeClr val="accent1">
                                          <a:lumMod val="50000"/>
                                        </a:schemeClr>
                                      </a:solidFill>
                                      <a:latin typeface="Cambria Math" panose="02040503050406030204" pitchFamily="18" charset="0"/>
                                    </a:rPr>
                                    <m:t>+1</m:t>
                                  </m:r>
                                </m:sup>
                              </m:sSup>
                            </m:den>
                          </m:f>
                        </m:e>
                      </m:d>
                      <m:r>
                        <a:rPr lang="en-US" altLang="zh-CN" sz="2400" b="0" i="0" smtClean="0">
                          <a:solidFill>
                            <a:schemeClr val="accent1">
                              <a:lumMod val="50000"/>
                            </a:schemeClr>
                          </a:solidFill>
                          <a:latin typeface="Cambria Math" panose="02040503050406030204" pitchFamily="18" charset="0"/>
                        </a:rPr>
                        <m:t>,</m:t>
                      </m:r>
                    </m:oMath>
                  </m:oMathPara>
                </a14:m>
                <a:endParaRPr lang="zh-CN" altLang="en-US" sz="2400" dirty="0">
                  <a:solidFill>
                    <a:schemeClr val="accent1">
                      <a:lumMod val="50000"/>
                    </a:schemeClr>
                  </a:solidFill>
                </a:endParaRPr>
              </a:p>
            </p:txBody>
          </p:sp>
        </mc:Choice>
        <mc:Fallback xmlns="">
          <p:sp>
            <p:nvSpPr>
              <p:cNvPr id="7" name="文本框 6">
                <a:extLst>
                  <a:ext uri="{FF2B5EF4-FFF2-40B4-BE49-F238E27FC236}">
                    <a16:creationId xmlns:a16="http://schemas.microsoft.com/office/drawing/2014/main" id="{48FAD9A4-465C-F715-1A8E-1ADC5D34D972}"/>
                  </a:ext>
                </a:extLst>
              </p:cNvPr>
              <p:cNvSpPr txBox="1">
                <a:spLocks noRot="1" noChangeAspect="1" noMove="1" noResize="1" noEditPoints="1" noAdjustHandles="1" noChangeArrowheads="1" noChangeShapeType="1" noTextEdit="1"/>
              </p:cNvSpPr>
              <p:nvPr/>
            </p:nvSpPr>
            <p:spPr>
              <a:xfrm>
                <a:off x="526927" y="2745246"/>
                <a:ext cx="4200822" cy="92570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DCC5856-A3E3-51E3-DA79-171EDB87754D}"/>
                  </a:ext>
                </a:extLst>
              </p:cNvPr>
              <p:cNvSpPr txBox="1"/>
              <p:nvPr/>
            </p:nvSpPr>
            <p:spPr>
              <a:xfrm>
                <a:off x="4744077" y="2745246"/>
                <a:ext cx="5979381" cy="102162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sz="2400" b="0" i="1" smtClean="0">
                              <a:solidFill>
                                <a:schemeClr val="accent1">
                                  <a:lumMod val="50000"/>
                                </a:schemeClr>
                              </a:solidFill>
                              <a:latin typeface="Cambria Math" panose="02040503050406030204" pitchFamily="18" charset="0"/>
                            </a:rPr>
                          </m:ctrlPr>
                        </m:sSubPr>
                        <m:e>
                          <m:d>
                            <m:dPr>
                              <m:begChr m:val="["/>
                              <m:endChr m:val="]"/>
                              <m:ctrlPr>
                                <a:rPr lang="en-US" altLang="zh-CN" sz="2400" b="0" i="1" smtClean="0">
                                  <a:solidFill>
                                    <a:schemeClr val="accent1">
                                      <a:lumMod val="50000"/>
                                    </a:schemeClr>
                                  </a:solidFill>
                                  <a:latin typeface="Cambria Math" panose="02040503050406030204" pitchFamily="18" charset="0"/>
                                </a:rPr>
                              </m:ctrlPr>
                            </m:dPr>
                            <m:e>
                              <m:f>
                                <m:fPr>
                                  <m:ctrlPr>
                                    <a:rPr lang="en-US" altLang="zh-CN" sz="2400" b="0" i="1" smtClean="0">
                                      <a:solidFill>
                                        <a:schemeClr val="accent1">
                                          <a:lumMod val="50000"/>
                                        </a:schemeClr>
                                      </a:solidFill>
                                      <a:latin typeface="Cambria Math" panose="02040503050406030204" pitchFamily="18" charset="0"/>
                                    </a:rPr>
                                  </m:ctrlPr>
                                </m:fPr>
                                <m:num>
                                  <m:r>
                                    <a:rPr lang="en-US" altLang="zh-CN" sz="2400" b="0" i="1" smtClean="0">
                                      <a:solidFill>
                                        <a:schemeClr val="accent1">
                                          <a:lumMod val="50000"/>
                                        </a:schemeClr>
                                      </a:solidFill>
                                      <a:latin typeface="Cambria Math" panose="02040503050406030204" pitchFamily="18" charset="0"/>
                                    </a:rPr>
                                    <m:t>𝑑𝑈</m:t>
                                  </m:r>
                                  <m:r>
                                    <a:rPr lang="en-US" altLang="zh-CN" sz="2400" b="0" i="1" smtClean="0">
                                      <a:solidFill>
                                        <a:schemeClr val="accent1">
                                          <a:lumMod val="50000"/>
                                        </a:schemeClr>
                                      </a:solidFill>
                                      <a:latin typeface="Cambria Math" panose="02040503050406030204" pitchFamily="18" charset="0"/>
                                    </a:rPr>
                                    <m:t>(</m:t>
                                  </m:r>
                                  <m:r>
                                    <a:rPr lang="en-US" altLang="zh-CN" sz="2400" b="0" i="1" smtClean="0">
                                      <a:solidFill>
                                        <a:schemeClr val="accent1">
                                          <a:lumMod val="50000"/>
                                        </a:schemeClr>
                                      </a:solidFill>
                                      <a:latin typeface="Cambria Math" panose="02040503050406030204" pitchFamily="18" charset="0"/>
                                    </a:rPr>
                                    <m:t>𝑅</m:t>
                                  </m:r>
                                  <m:r>
                                    <a:rPr lang="en-US" altLang="zh-CN" sz="2400" b="0" i="1" smtClean="0">
                                      <a:solidFill>
                                        <a:schemeClr val="accent1">
                                          <a:lumMod val="50000"/>
                                        </a:schemeClr>
                                      </a:solidFill>
                                      <a:latin typeface="Cambria Math" panose="02040503050406030204" pitchFamily="18" charset="0"/>
                                    </a:rPr>
                                    <m:t>)</m:t>
                                  </m:r>
                                </m:num>
                                <m:den>
                                  <m:r>
                                    <a:rPr lang="en-US" altLang="zh-CN" sz="2400" b="0" i="1" smtClean="0">
                                      <a:solidFill>
                                        <a:schemeClr val="accent1">
                                          <a:lumMod val="50000"/>
                                        </a:schemeClr>
                                      </a:solidFill>
                                      <a:latin typeface="Cambria Math" panose="02040503050406030204" pitchFamily="18" charset="0"/>
                                    </a:rPr>
                                    <m:t>𝑑𝑅</m:t>
                                  </m:r>
                                </m:den>
                              </m:f>
                            </m:e>
                          </m:d>
                        </m:e>
                        <m:sub>
                          <m:sSub>
                            <m:sSubPr>
                              <m:ctrlPr>
                                <a:rPr lang="en-US" altLang="zh-CN" sz="2400" b="0" i="1" smtClean="0">
                                  <a:solidFill>
                                    <a:schemeClr val="accent1">
                                      <a:lumMod val="50000"/>
                                    </a:schemeClr>
                                  </a:solidFill>
                                  <a:latin typeface="Cambria Math" panose="02040503050406030204" pitchFamily="18" charset="0"/>
                                </a:rPr>
                              </m:ctrlPr>
                            </m:sSubPr>
                            <m:e>
                              <m:r>
                                <a:rPr lang="en-US" altLang="zh-CN" sz="2400" b="0" i="1" smtClean="0">
                                  <a:solidFill>
                                    <a:schemeClr val="accent1">
                                      <a:lumMod val="50000"/>
                                    </a:schemeClr>
                                  </a:solidFill>
                                  <a:latin typeface="Cambria Math" panose="02040503050406030204" pitchFamily="18" charset="0"/>
                                </a:rPr>
                                <m:t>𝑅</m:t>
                              </m:r>
                            </m:e>
                            <m:sub>
                              <m:r>
                                <a:rPr lang="en-US" altLang="zh-CN" sz="2400" b="0" i="1" smtClean="0">
                                  <a:solidFill>
                                    <a:schemeClr val="accent1">
                                      <a:lumMod val="50000"/>
                                    </a:schemeClr>
                                  </a:solidFill>
                                  <a:latin typeface="Cambria Math" panose="02040503050406030204" pitchFamily="18" charset="0"/>
                                </a:rPr>
                                <m:t>0</m:t>
                              </m:r>
                            </m:sub>
                          </m:sSub>
                        </m:sub>
                      </m:sSub>
                      <m:r>
                        <a:rPr lang="en-US" altLang="zh-CN" sz="2400" b="0" i="1" smtClean="0">
                          <a:solidFill>
                            <a:schemeClr val="accent1">
                              <a:lumMod val="50000"/>
                            </a:schemeClr>
                          </a:solidFill>
                          <a:latin typeface="Cambria Math" panose="02040503050406030204" pitchFamily="18" charset="0"/>
                        </a:rPr>
                        <m:t>=0</m:t>
                      </m:r>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m:t>
                      </m:r>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𝑏</m:t>
                      </m:r>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m:t>
                      </m:r>
                      <m:f>
                        <m:fPr>
                          <m:ctrlP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ctrlPr>
                        </m:fPr>
                        <m:num>
                          <m:sSup>
                            <m:sSupPr>
                              <m:ctrlP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ctrlPr>
                            </m:sSupPr>
                            <m:e>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𝑞</m:t>
                              </m:r>
                            </m:e>
                            <m:sup>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2</m:t>
                              </m:r>
                            </m:sup>
                          </m:sSup>
                          <m:r>
                            <m:rPr>
                              <m:sty m:val="p"/>
                            </m:rPr>
                            <a:rPr lang="en-US" altLang="zh-CN" sz="2400" b="0" i="0" smtClean="0">
                              <a:solidFill>
                                <a:schemeClr val="accent1">
                                  <a:lumMod val="50000"/>
                                </a:schemeClr>
                              </a:solidFill>
                              <a:latin typeface="Cambria Math" panose="02040503050406030204" pitchFamily="18" charset="0"/>
                              <a:ea typeface="Cambria Math" panose="02040503050406030204" pitchFamily="18" charset="0"/>
                            </a:rPr>
                            <m:t>ln</m:t>
                          </m:r>
                          <m:r>
                            <a:rPr lang="en-US" altLang="zh-CN" sz="2400" b="0" i="0" smtClean="0">
                              <a:solidFill>
                                <a:schemeClr val="accent1">
                                  <a:lumMod val="50000"/>
                                </a:schemeClr>
                              </a:solidFill>
                              <a:latin typeface="Cambria Math" panose="02040503050406030204" pitchFamily="18" charset="0"/>
                              <a:ea typeface="Cambria Math" panose="02040503050406030204" pitchFamily="18" charset="0"/>
                            </a:rPr>
                            <m:t>2</m:t>
                          </m:r>
                        </m:num>
                        <m:den>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𝑛</m:t>
                          </m:r>
                        </m:den>
                      </m:f>
                      <m:sSubSup>
                        <m:sSubSupPr>
                          <m:ctrlP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ctrlPr>
                        </m:sSubSupPr>
                        <m:e>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𝑅</m:t>
                          </m:r>
                        </m:e>
                        <m:sub>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0</m:t>
                          </m:r>
                        </m:sub>
                        <m:sup>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𝑛</m:t>
                          </m:r>
                          <m:r>
                            <a:rPr lang="en-US" altLang="zh-CN" sz="2400" b="0" i="1" smtClean="0">
                              <a:solidFill>
                                <a:schemeClr val="accent1">
                                  <a:lumMod val="50000"/>
                                </a:schemeClr>
                              </a:solidFill>
                              <a:latin typeface="Cambria Math" panose="02040503050406030204" pitchFamily="18" charset="0"/>
                              <a:ea typeface="Cambria Math" panose="02040503050406030204" pitchFamily="18" charset="0"/>
                            </a:rPr>
                            <m:t>−1</m:t>
                          </m:r>
                        </m:sup>
                      </m:sSubSup>
                    </m:oMath>
                  </m:oMathPara>
                </a14:m>
                <a:endParaRPr lang="zh-CN" altLang="en-US" sz="2400" dirty="0">
                  <a:solidFill>
                    <a:schemeClr val="accent1">
                      <a:lumMod val="50000"/>
                    </a:schemeClr>
                  </a:solidFill>
                </a:endParaRPr>
              </a:p>
            </p:txBody>
          </p:sp>
        </mc:Choice>
        <mc:Fallback xmlns="">
          <p:sp>
            <p:nvSpPr>
              <p:cNvPr id="8" name="文本框 7">
                <a:extLst>
                  <a:ext uri="{FF2B5EF4-FFF2-40B4-BE49-F238E27FC236}">
                    <a16:creationId xmlns:a16="http://schemas.microsoft.com/office/drawing/2014/main" id="{DDCC5856-A3E3-51E3-DA79-171EDB87754D}"/>
                  </a:ext>
                </a:extLst>
              </p:cNvPr>
              <p:cNvSpPr txBox="1">
                <a:spLocks noRot="1" noChangeAspect="1" noMove="1" noResize="1" noEditPoints="1" noAdjustHandles="1" noChangeArrowheads="1" noChangeShapeType="1" noTextEdit="1"/>
              </p:cNvSpPr>
              <p:nvPr/>
            </p:nvSpPr>
            <p:spPr>
              <a:xfrm>
                <a:off x="4744077" y="2745246"/>
                <a:ext cx="5979381" cy="102162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C194131-8971-7A40-A434-B61C53211E8B}"/>
                  </a:ext>
                </a:extLst>
              </p:cNvPr>
              <p:cNvSpPr txBox="1"/>
              <p:nvPr/>
            </p:nvSpPr>
            <p:spPr>
              <a:xfrm>
                <a:off x="566477" y="4121871"/>
                <a:ext cx="9265192" cy="92570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2400" b="0" i="1" smtClean="0">
                          <a:solidFill>
                            <a:schemeClr val="accent1">
                              <a:lumMod val="50000"/>
                            </a:schemeClr>
                          </a:solidFill>
                          <a:latin typeface="Cambria Math" panose="02040503050406030204" pitchFamily="18" charset="0"/>
                        </a:rPr>
                        <m:t>𝑈</m:t>
                      </m:r>
                      <m:d>
                        <m:dPr>
                          <m:ctrlPr>
                            <a:rPr lang="en-US" altLang="zh-CN" sz="2400" b="0" i="1" smtClean="0">
                              <a:solidFill>
                                <a:schemeClr val="accent1">
                                  <a:lumMod val="50000"/>
                                </a:schemeClr>
                              </a:solidFill>
                              <a:latin typeface="Cambria Math" panose="02040503050406030204" pitchFamily="18" charset="0"/>
                            </a:rPr>
                          </m:ctrlPr>
                        </m:dPr>
                        <m:e>
                          <m:sSub>
                            <m:sSubPr>
                              <m:ctrlPr>
                                <a:rPr lang="en-US" altLang="zh-CN" sz="2400" b="0" i="1" smtClean="0">
                                  <a:solidFill>
                                    <a:schemeClr val="accent1">
                                      <a:lumMod val="50000"/>
                                    </a:schemeClr>
                                  </a:solidFill>
                                  <a:latin typeface="Cambria Math" panose="02040503050406030204" pitchFamily="18" charset="0"/>
                                </a:rPr>
                              </m:ctrlPr>
                            </m:sSubPr>
                            <m:e>
                              <m:r>
                                <a:rPr lang="en-US" altLang="zh-CN" sz="2400" b="0" i="1" smtClean="0">
                                  <a:solidFill>
                                    <a:schemeClr val="accent1">
                                      <a:lumMod val="50000"/>
                                    </a:schemeClr>
                                  </a:solidFill>
                                  <a:latin typeface="Cambria Math" panose="02040503050406030204" pitchFamily="18" charset="0"/>
                                </a:rPr>
                                <m:t>𝑅</m:t>
                              </m:r>
                            </m:e>
                            <m:sub>
                              <m:r>
                                <a:rPr lang="en-US" altLang="zh-CN" sz="2400" b="0" i="1" smtClean="0">
                                  <a:solidFill>
                                    <a:schemeClr val="accent1">
                                      <a:lumMod val="50000"/>
                                    </a:schemeClr>
                                  </a:solidFill>
                                  <a:latin typeface="Cambria Math" panose="02040503050406030204" pitchFamily="18" charset="0"/>
                                </a:rPr>
                                <m:t>0</m:t>
                              </m:r>
                            </m:sub>
                          </m:sSub>
                        </m:e>
                      </m:d>
                      <m:r>
                        <a:rPr lang="en-US" altLang="zh-CN" sz="2400" b="0" i="1" smtClean="0">
                          <a:solidFill>
                            <a:schemeClr val="accent1">
                              <a:lumMod val="50000"/>
                            </a:schemeClr>
                          </a:solidFill>
                          <a:latin typeface="Cambria Math" panose="02040503050406030204" pitchFamily="18" charset="0"/>
                        </a:rPr>
                        <m:t>=−</m:t>
                      </m:r>
                      <m:f>
                        <m:fPr>
                          <m:ctrlPr>
                            <a:rPr lang="en-US" altLang="zh-CN" sz="2400" b="0" i="1" smtClean="0">
                              <a:solidFill>
                                <a:schemeClr val="accent1">
                                  <a:lumMod val="50000"/>
                                </a:schemeClr>
                              </a:solidFill>
                              <a:latin typeface="Cambria Math" panose="02040503050406030204" pitchFamily="18" charset="0"/>
                            </a:rPr>
                          </m:ctrlPr>
                        </m:fPr>
                        <m:num>
                          <m:r>
                            <a:rPr lang="en-US" altLang="zh-CN" sz="2400" b="0" i="1" smtClean="0">
                              <a:solidFill>
                                <a:schemeClr val="accent1">
                                  <a:lumMod val="50000"/>
                                </a:schemeClr>
                              </a:solidFill>
                              <a:latin typeface="Cambria Math" panose="02040503050406030204" pitchFamily="18" charset="0"/>
                            </a:rPr>
                            <m:t>2</m:t>
                          </m:r>
                          <m:sSup>
                            <m:sSupPr>
                              <m:ctrlPr>
                                <a:rPr lang="en-US" altLang="zh-CN" sz="2400" b="0" i="1" smtClean="0">
                                  <a:solidFill>
                                    <a:schemeClr val="accent1">
                                      <a:lumMod val="50000"/>
                                    </a:schemeClr>
                                  </a:solidFill>
                                  <a:latin typeface="Cambria Math" panose="02040503050406030204" pitchFamily="18" charset="0"/>
                                </a:rPr>
                              </m:ctrlPr>
                            </m:sSupPr>
                            <m:e>
                              <m:r>
                                <a:rPr lang="en-US" altLang="zh-CN" sz="2400" b="0" i="1" smtClean="0">
                                  <a:solidFill>
                                    <a:schemeClr val="accent1">
                                      <a:lumMod val="50000"/>
                                    </a:schemeClr>
                                  </a:solidFill>
                                  <a:latin typeface="Cambria Math" panose="02040503050406030204" pitchFamily="18" charset="0"/>
                                </a:rPr>
                                <m:t>𝑁𝑞</m:t>
                              </m:r>
                            </m:e>
                            <m:sup>
                              <m:r>
                                <a:rPr lang="en-US" altLang="zh-CN" sz="2400" b="0" i="1" smtClean="0">
                                  <a:solidFill>
                                    <a:schemeClr val="accent1">
                                      <a:lumMod val="50000"/>
                                    </a:schemeClr>
                                  </a:solidFill>
                                  <a:latin typeface="Cambria Math" panose="02040503050406030204" pitchFamily="18" charset="0"/>
                                </a:rPr>
                                <m:t>2</m:t>
                              </m:r>
                            </m:sup>
                          </m:sSup>
                          <m:r>
                            <m:rPr>
                              <m:sty m:val="p"/>
                            </m:rPr>
                            <a:rPr lang="en-US" altLang="zh-CN" sz="2400" b="0" i="0" smtClean="0">
                              <a:solidFill>
                                <a:schemeClr val="accent1">
                                  <a:lumMod val="50000"/>
                                </a:schemeClr>
                              </a:solidFill>
                              <a:latin typeface="Cambria Math" panose="02040503050406030204" pitchFamily="18" charset="0"/>
                            </a:rPr>
                            <m:t>ln</m:t>
                          </m:r>
                          <m:r>
                            <a:rPr lang="en-US" altLang="zh-CN" sz="2400" b="0" i="1" smtClean="0">
                              <a:solidFill>
                                <a:schemeClr val="accent1">
                                  <a:lumMod val="50000"/>
                                </a:schemeClr>
                              </a:solidFill>
                              <a:latin typeface="Cambria Math" panose="02040503050406030204" pitchFamily="18" charset="0"/>
                            </a:rPr>
                            <m:t>2</m:t>
                          </m:r>
                        </m:num>
                        <m:den>
                          <m:sSub>
                            <m:sSubPr>
                              <m:ctrlPr>
                                <a:rPr lang="en-US" altLang="zh-CN" sz="2400" b="0" i="1" smtClean="0">
                                  <a:solidFill>
                                    <a:schemeClr val="accent1">
                                      <a:lumMod val="50000"/>
                                    </a:schemeClr>
                                  </a:solidFill>
                                  <a:latin typeface="Cambria Math" panose="02040503050406030204" pitchFamily="18" charset="0"/>
                                </a:rPr>
                              </m:ctrlPr>
                            </m:sSubPr>
                            <m:e>
                              <m:r>
                                <a:rPr lang="en-US" altLang="zh-CN" sz="2400" b="0" i="1" smtClean="0">
                                  <a:solidFill>
                                    <a:schemeClr val="accent1">
                                      <a:lumMod val="50000"/>
                                    </a:schemeClr>
                                  </a:solidFill>
                                  <a:latin typeface="Cambria Math" panose="02040503050406030204" pitchFamily="18" charset="0"/>
                                </a:rPr>
                                <m:t>𝑅</m:t>
                              </m:r>
                            </m:e>
                            <m:sub>
                              <m:r>
                                <a:rPr lang="en-US" altLang="zh-CN" sz="2400" b="0" i="1" smtClean="0">
                                  <a:solidFill>
                                    <a:schemeClr val="accent1">
                                      <a:lumMod val="50000"/>
                                    </a:schemeClr>
                                  </a:solidFill>
                                  <a:latin typeface="Cambria Math" panose="02040503050406030204" pitchFamily="18" charset="0"/>
                                </a:rPr>
                                <m:t>0</m:t>
                              </m:r>
                            </m:sub>
                          </m:sSub>
                        </m:den>
                      </m:f>
                      <m:d>
                        <m:dPr>
                          <m:ctrlPr>
                            <a:rPr lang="en-US" altLang="zh-CN" sz="2400" b="0" i="1" smtClean="0">
                              <a:solidFill>
                                <a:schemeClr val="accent1">
                                  <a:lumMod val="50000"/>
                                </a:schemeClr>
                              </a:solidFill>
                              <a:latin typeface="Cambria Math" panose="02040503050406030204" pitchFamily="18" charset="0"/>
                            </a:rPr>
                          </m:ctrlPr>
                        </m:dPr>
                        <m:e>
                          <m:r>
                            <a:rPr lang="en-US" altLang="zh-CN" sz="2400" b="0" i="1" smtClean="0">
                              <a:solidFill>
                                <a:schemeClr val="accent1">
                                  <a:lumMod val="50000"/>
                                </a:schemeClr>
                              </a:solidFill>
                              <a:latin typeface="Cambria Math" panose="02040503050406030204" pitchFamily="18" charset="0"/>
                            </a:rPr>
                            <m:t>1−</m:t>
                          </m:r>
                          <m:f>
                            <m:fPr>
                              <m:ctrlPr>
                                <a:rPr lang="en-US" altLang="zh-CN" sz="2400" b="0" i="1" smtClean="0">
                                  <a:solidFill>
                                    <a:schemeClr val="accent1">
                                      <a:lumMod val="50000"/>
                                    </a:schemeClr>
                                  </a:solidFill>
                                  <a:latin typeface="Cambria Math" panose="02040503050406030204" pitchFamily="18" charset="0"/>
                                </a:rPr>
                              </m:ctrlPr>
                            </m:fPr>
                            <m:num>
                              <m:r>
                                <a:rPr lang="en-US" altLang="zh-CN" sz="2400" b="0" i="1" smtClean="0">
                                  <a:solidFill>
                                    <a:schemeClr val="accent1">
                                      <a:lumMod val="50000"/>
                                    </a:schemeClr>
                                  </a:solidFill>
                                  <a:latin typeface="Cambria Math" panose="02040503050406030204" pitchFamily="18" charset="0"/>
                                </a:rPr>
                                <m:t>1</m:t>
                              </m:r>
                            </m:num>
                            <m:den>
                              <m:r>
                                <a:rPr lang="en-US" altLang="zh-CN" sz="2400" b="0" i="1" smtClean="0">
                                  <a:solidFill>
                                    <a:schemeClr val="accent1">
                                      <a:lumMod val="50000"/>
                                    </a:schemeClr>
                                  </a:solidFill>
                                  <a:latin typeface="Cambria Math" panose="02040503050406030204" pitchFamily="18" charset="0"/>
                                </a:rPr>
                                <m:t>𝑛</m:t>
                              </m:r>
                            </m:den>
                          </m:f>
                        </m:e>
                      </m:d>
                    </m:oMath>
                  </m:oMathPara>
                </a14:m>
                <a:endParaRPr lang="zh-CN" altLang="en-US" sz="2400" dirty="0">
                  <a:solidFill>
                    <a:schemeClr val="accent1">
                      <a:lumMod val="50000"/>
                    </a:schemeClr>
                  </a:solidFill>
                </a:endParaRPr>
              </a:p>
            </p:txBody>
          </p:sp>
        </mc:Choice>
        <mc:Fallback xmlns="">
          <p:sp>
            <p:nvSpPr>
              <p:cNvPr id="9" name="文本框 8">
                <a:extLst>
                  <a:ext uri="{FF2B5EF4-FFF2-40B4-BE49-F238E27FC236}">
                    <a16:creationId xmlns:a16="http://schemas.microsoft.com/office/drawing/2014/main" id="{FC194131-8971-7A40-A434-B61C53211E8B}"/>
                  </a:ext>
                </a:extLst>
              </p:cNvPr>
              <p:cNvSpPr txBox="1">
                <a:spLocks noRot="1" noChangeAspect="1" noMove="1" noResize="1" noEditPoints="1" noAdjustHandles="1" noChangeArrowheads="1" noChangeShapeType="1" noTextEdit="1"/>
              </p:cNvSpPr>
              <p:nvPr/>
            </p:nvSpPr>
            <p:spPr>
              <a:xfrm>
                <a:off x="566477" y="4121871"/>
                <a:ext cx="9265192" cy="925703"/>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216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7376BB5-97C9-8EC4-0859-71AFFE1EA7C8}"/>
                  </a:ext>
                </a:extLst>
              </p:cNvPr>
              <p:cNvSpPr txBox="1"/>
              <p:nvPr/>
            </p:nvSpPr>
            <p:spPr>
              <a:xfrm>
                <a:off x="636687" y="974861"/>
                <a:ext cx="10908869" cy="1139607"/>
              </a:xfrm>
              <a:prstGeom prst="rect">
                <a:avLst/>
              </a:prstGeom>
              <a:noFill/>
            </p:spPr>
            <p:txBody>
              <a:bodyPr wrap="square" rtlCol="0">
                <a:spAutoFit/>
              </a:bodyPr>
              <a:lstStyle/>
              <a:p>
                <a:r>
                  <a:rPr lang="zh-CN" altLang="en-US" sz="2400" dirty="0"/>
                  <a:t>雷纳德</a:t>
                </a:r>
                <a:r>
                  <a:rPr lang="en-US" altLang="zh-CN" sz="2400" dirty="0"/>
                  <a:t>-</a:t>
                </a:r>
                <a:r>
                  <a:rPr lang="zh-CN" altLang="en-US" sz="2400" dirty="0"/>
                  <a:t>琼斯势</a:t>
                </a:r>
                <a14:m>
                  <m:oMath xmlns:m="http://schemas.openxmlformats.org/officeDocument/2006/math">
                    <m:r>
                      <a:rPr lang="en-US" altLang="zh-CN" sz="2400" i="1">
                        <a:latin typeface="Cambria Math" panose="02040503050406030204" pitchFamily="18" charset="0"/>
                      </a:rPr>
                      <m:t>𝑢</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𝑟</m:t>
                        </m:r>
                      </m:e>
                    </m:d>
                    <m:r>
                      <a:rPr lang="en-US" altLang="zh-CN" sz="2400" i="1">
                        <a:latin typeface="Cambria Math" panose="02040503050406030204" pitchFamily="18" charset="0"/>
                      </a:rPr>
                      <m:t>=4</m:t>
                    </m:r>
                    <m:r>
                      <a:rPr lang="en-US" altLang="zh-CN" sz="2400" i="1">
                        <a:latin typeface="Cambria Math" panose="02040503050406030204" pitchFamily="18" charset="0"/>
                        <a:ea typeface="Cambria Math" panose="02040503050406030204" pitchFamily="18" charset="0"/>
                      </a:rPr>
                      <m:t>ℰ</m:t>
                    </m:r>
                    <m:d>
                      <m:dPr>
                        <m:begChr m:val="["/>
                        <m:endChr m:val="]"/>
                        <m:ctrlPr>
                          <a:rPr lang="en-US" altLang="zh-CN" sz="2400" i="1">
                            <a:latin typeface="Cambria Math" panose="02040503050406030204" pitchFamily="18" charset="0"/>
                            <a:ea typeface="Cambria Math" panose="02040503050406030204" pitchFamily="18" charset="0"/>
                          </a:rPr>
                        </m:ctrlPr>
                      </m:dPr>
                      <m:e>
                        <m:sSup>
                          <m:sSupPr>
                            <m:ctrlPr>
                              <a:rPr lang="en-US" altLang="zh-CN" sz="2400" i="1">
                                <a:latin typeface="Cambria Math" panose="02040503050406030204" pitchFamily="18" charset="0"/>
                                <a:ea typeface="Cambria Math" panose="02040503050406030204" pitchFamily="18" charset="0"/>
                              </a:rPr>
                            </m:ctrlPr>
                          </m:sSupPr>
                          <m:e>
                            <m:d>
                              <m:dPr>
                                <m:ctrlPr>
                                  <a:rPr lang="en-US" altLang="zh-CN" sz="2400" i="1">
                                    <a:latin typeface="Cambria Math" panose="02040503050406030204" pitchFamily="18" charset="0"/>
                                    <a:ea typeface="Cambria Math" panose="02040503050406030204" pitchFamily="18" charset="0"/>
                                  </a:rPr>
                                </m:ctrlPr>
                              </m:dPr>
                              <m:e>
                                <m:f>
                                  <m:fPr>
                                    <m:ctrlPr>
                                      <a:rPr lang="en-US" altLang="zh-CN" sz="2400" i="1">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𝜎</m:t>
                                    </m:r>
                                  </m:num>
                                  <m:den>
                                    <m:r>
                                      <a:rPr lang="en-US" altLang="zh-CN" sz="2400" i="1">
                                        <a:latin typeface="Cambria Math" panose="02040503050406030204" pitchFamily="18" charset="0"/>
                                        <a:ea typeface="Cambria Math" panose="02040503050406030204" pitchFamily="18" charset="0"/>
                                      </a:rPr>
                                      <m:t>𝑟</m:t>
                                    </m:r>
                                  </m:den>
                                </m:f>
                              </m:e>
                            </m:d>
                          </m:e>
                          <m:sup>
                            <m:r>
                              <a:rPr lang="en-US" altLang="zh-CN" sz="2400" i="1">
                                <a:latin typeface="Cambria Math" panose="02040503050406030204" pitchFamily="18" charset="0"/>
                                <a:ea typeface="Cambria Math" panose="02040503050406030204" pitchFamily="18" charset="0"/>
                              </a:rPr>
                              <m:t>12</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d>
                              <m:dPr>
                                <m:ctrlPr>
                                  <a:rPr lang="en-US" altLang="zh-CN" sz="2400" i="1">
                                    <a:latin typeface="Cambria Math" panose="02040503050406030204" pitchFamily="18" charset="0"/>
                                    <a:ea typeface="Cambria Math" panose="02040503050406030204" pitchFamily="18" charset="0"/>
                                  </a:rPr>
                                </m:ctrlPr>
                              </m:dPr>
                              <m:e>
                                <m:f>
                                  <m:fPr>
                                    <m:ctrlPr>
                                      <a:rPr lang="en-US" altLang="zh-CN" sz="2400" i="1">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𝜎</m:t>
                                    </m:r>
                                  </m:num>
                                  <m:den>
                                    <m:r>
                                      <a:rPr lang="en-US" altLang="zh-CN" sz="2400" i="1">
                                        <a:latin typeface="Cambria Math" panose="02040503050406030204" pitchFamily="18" charset="0"/>
                                        <a:ea typeface="Cambria Math" panose="02040503050406030204" pitchFamily="18" charset="0"/>
                                      </a:rPr>
                                      <m:t>𝑟</m:t>
                                    </m:r>
                                  </m:den>
                                </m:f>
                              </m:e>
                            </m:d>
                          </m:e>
                          <m:sup>
                            <m:r>
                              <a:rPr lang="en-US" altLang="zh-CN" sz="2400" i="1">
                                <a:latin typeface="Cambria Math" panose="02040503050406030204" pitchFamily="18" charset="0"/>
                                <a:ea typeface="Cambria Math" panose="02040503050406030204" pitchFamily="18" charset="0"/>
                              </a:rPr>
                              <m:t>6</m:t>
                            </m:r>
                          </m:sup>
                        </m:sSup>
                      </m:e>
                    </m:d>
                  </m:oMath>
                </a14:m>
                <a:r>
                  <a:rPr lang="zh-CN" altLang="en-US" sz="2400" dirty="0"/>
                  <a:t>尤其适用于描述以范德华力为主导的惰性气体原子间的相互作用势能。</a:t>
                </a:r>
              </a:p>
            </p:txBody>
          </p:sp>
        </mc:Choice>
        <mc:Fallback xmlns="">
          <p:sp>
            <p:nvSpPr>
              <p:cNvPr id="4" name="文本框 3">
                <a:extLst>
                  <a:ext uri="{FF2B5EF4-FFF2-40B4-BE49-F238E27FC236}">
                    <a16:creationId xmlns:a16="http://schemas.microsoft.com/office/drawing/2014/main" id="{07376BB5-97C9-8EC4-0859-71AFFE1EA7C8}"/>
                  </a:ext>
                </a:extLst>
              </p:cNvPr>
              <p:cNvSpPr txBox="1">
                <a:spLocks noRot="1" noChangeAspect="1" noMove="1" noResize="1" noEditPoints="1" noAdjustHandles="1" noChangeArrowheads="1" noChangeShapeType="1" noTextEdit="1"/>
              </p:cNvSpPr>
              <p:nvPr/>
            </p:nvSpPr>
            <p:spPr>
              <a:xfrm>
                <a:off x="636687" y="974861"/>
                <a:ext cx="10908869" cy="1139607"/>
              </a:xfrm>
              <a:prstGeom prst="rect">
                <a:avLst/>
              </a:prstGeom>
              <a:blipFill>
                <a:blip r:embed="rId2"/>
                <a:stretch>
                  <a:fillRect l="-838" b="-1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C572F39-5EB4-D897-E99E-F6F1E5217A38}"/>
                  </a:ext>
                </a:extLst>
              </p:cNvPr>
              <p:cNvSpPr txBox="1"/>
              <p:nvPr/>
            </p:nvSpPr>
            <p:spPr>
              <a:xfrm>
                <a:off x="636687" y="2204747"/>
                <a:ext cx="5124929" cy="461665"/>
              </a:xfrm>
              <a:prstGeom prst="rect">
                <a:avLst/>
              </a:prstGeom>
              <a:noFill/>
            </p:spPr>
            <p:txBody>
              <a:bodyPr wrap="none" rtlCol="0">
                <a:spAutoFit/>
              </a:bodyPr>
              <a:lstStyle/>
              <a:p>
                <a:r>
                  <a:rPr lang="en-US" altLang="zh-CN" sz="2400" dirty="0"/>
                  <a:t>(1)</a:t>
                </a:r>
                <a:r>
                  <a:rPr lang="zh-CN" altLang="en-US" sz="2400" dirty="0"/>
                  <a:t>计算平衡间距</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0</m:t>
                        </m:r>
                      </m:sub>
                    </m:sSub>
                  </m:oMath>
                </a14:m>
                <a:r>
                  <a:rPr lang="zh-CN" altLang="en-US" sz="2400" dirty="0"/>
                  <a:t>和势能的极小值；</a:t>
                </a:r>
              </a:p>
            </p:txBody>
          </p:sp>
        </mc:Choice>
        <mc:Fallback xmlns="">
          <p:sp>
            <p:nvSpPr>
              <p:cNvPr id="5" name="文本框 4">
                <a:extLst>
                  <a:ext uri="{FF2B5EF4-FFF2-40B4-BE49-F238E27FC236}">
                    <a16:creationId xmlns:a16="http://schemas.microsoft.com/office/drawing/2014/main" id="{8C572F39-5EB4-D897-E99E-F6F1E5217A38}"/>
                  </a:ext>
                </a:extLst>
              </p:cNvPr>
              <p:cNvSpPr txBox="1">
                <a:spLocks noRot="1" noChangeAspect="1" noMove="1" noResize="1" noEditPoints="1" noAdjustHandles="1" noChangeArrowheads="1" noChangeShapeType="1" noTextEdit="1"/>
              </p:cNvSpPr>
              <p:nvPr/>
            </p:nvSpPr>
            <p:spPr>
              <a:xfrm>
                <a:off x="636687" y="2204747"/>
                <a:ext cx="5124929" cy="461665"/>
              </a:xfrm>
              <a:prstGeom prst="rect">
                <a:avLst/>
              </a:prstGeom>
              <a:blipFill>
                <a:blip r:embed="rId3"/>
                <a:stretch>
                  <a:fillRect l="-1784" t="-9333" r="-238" b="-3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B47E504-1F21-1E87-29A8-1296FD616079}"/>
                  </a:ext>
                </a:extLst>
              </p:cNvPr>
              <p:cNvSpPr txBox="1"/>
              <p:nvPr/>
            </p:nvSpPr>
            <p:spPr>
              <a:xfrm>
                <a:off x="636687" y="2896596"/>
                <a:ext cx="10644659" cy="461665"/>
              </a:xfrm>
              <a:prstGeom prst="rect">
                <a:avLst/>
              </a:prstGeom>
              <a:noFill/>
            </p:spPr>
            <p:txBody>
              <a:bodyPr wrap="square" rtlCol="0">
                <a:spAutoFit/>
              </a:bodyPr>
              <a:lstStyle/>
              <a:p>
                <a:r>
                  <a:rPr lang="en-US" altLang="zh-CN" sz="2400" dirty="0"/>
                  <a:t>(2)</a:t>
                </a:r>
                <a:r>
                  <a:rPr lang="zh-CN" altLang="en-US" sz="2400" dirty="0"/>
                  <a:t>当两原子相距</a:t>
                </a:r>
                <a14:m>
                  <m:oMath xmlns:m="http://schemas.openxmlformats.org/officeDocument/2006/math">
                    <m:r>
                      <a:rPr lang="en-US" altLang="zh-CN" sz="2400" i="1">
                        <a:latin typeface="Cambria Math" panose="02040503050406030204" pitchFamily="18" charset="0"/>
                      </a:rPr>
                      <m:t>𝑟</m:t>
                    </m:r>
                    <m:r>
                      <a:rPr lang="en-US" altLang="zh-CN" sz="2400" i="1">
                        <a:latin typeface="Cambria Math" panose="02040503050406030204" pitchFamily="18" charset="0"/>
                      </a:rPr>
                      <m:t>=</m:t>
                    </m:r>
                    <m:r>
                      <a:rPr lang="zh-CN" altLang="en-US" sz="2400" i="1">
                        <a:latin typeface="Cambria Math" panose="02040503050406030204" pitchFamily="18" charset="0"/>
                      </a:rPr>
                      <m:t>𝜎</m:t>
                    </m:r>
                  </m:oMath>
                </a14:m>
                <a:r>
                  <a:rPr lang="zh-CN" altLang="en-US" sz="2400" dirty="0"/>
                  <a:t>时，吸引和排斥哪项占主导，计算互作用势能</a:t>
                </a:r>
                <a14:m>
                  <m:oMath xmlns:m="http://schemas.openxmlformats.org/officeDocument/2006/math">
                    <m:r>
                      <a:rPr lang="en-US" altLang="zh-CN" sz="2400" i="1">
                        <a:latin typeface="Cambria Math" panose="02040503050406030204" pitchFamily="18" charset="0"/>
                      </a:rPr>
                      <m:t>𝑢</m:t>
                    </m:r>
                    <m:r>
                      <a:rPr lang="en-US" altLang="zh-CN" sz="2400" i="1">
                        <a:latin typeface="Cambria Math" panose="02040503050406030204" pitchFamily="18" charset="0"/>
                      </a:rPr>
                      <m:t>(</m:t>
                    </m:r>
                    <m:r>
                      <a:rPr lang="zh-CN" altLang="en-US" sz="2400" i="1">
                        <a:latin typeface="Cambria Math" panose="02040503050406030204" pitchFamily="18" charset="0"/>
                      </a:rPr>
                      <m:t>𝜎</m:t>
                    </m:r>
                    <m:r>
                      <a:rPr lang="en-US" altLang="zh-CN" sz="2400" i="1">
                        <a:latin typeface="Cambria Math" panose="02040503050406030204" pitchFamily="18" charset="0"/>
                      </a:rPr>
                      <m:t>)</m:t>
                    </m:r>
                  </m:oMath>
                </a14:m>
                <a:r>
                  <a:rPr lang="zh-CN" altLang="en-US" sz="2400" dirty="0"/>
                  <a:t>；</a:t>
                </a:r>
              </a:p>
            </p:txBody>
          </p:sp>
        </mc:Choice>
        <mc:Fallback xmlns="">
          <p:sp>
            <p:nvSpPr>
              <p:cNvPr id="6" name="文本框 5">
                <a:extLst>
                  <a:ext uri="{FF2B5EF4-FFF2-40B4-BE49-F238E27FC236}">
                    <a16:creationId xmlns:a16="http://schemas.microsoft.com/office/drawing/2014/main" id="{4B47E504-1F21-1E87-29A8-1296FD616079}"/>
                  </a:ext>
                </a:extLst>
              </p:cNvPr>
              <p:cNvSpPr txBox="1">
                <a:spLocks noRot="1" noChangeAspect="1" noMove="1" noResize="1" noEditPoints="1" noAdjustHandles="1" noChangeArrowheads="1" noChangeShapeType="1" noTextEdit="1"/>
              </p:cNvSpPr>
              <p:nvPr/>
            </p:nvSpPr>
            <p:spPr>
              <a:xfrm>
                <a:off x="636687" y="2896596"/>
                <a:ext cx="10644659" cy="461665"/>
              </a:xfrm>
              <a:prstGeom prst="rect">
                <a:avLst/>
              </a:prstGeom>
              <a:blipFill>
                <a:blip r:embed="rId4"/>
                <a:stretch>
                  <a:fillRect l="-859"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E0AED64-8D48-D781-3D01-99F93CE11D4D}"/>
                  </a:ext>
                </a:extLst>
              </p:cNvPr>
              <p:cNvSpPr txBox="1"/>
              <p:nvPr/>
            </p:nvSpPr>
            <p:spPr>
              <a:xfrm>
                <a:off x="636687" y="3569044"/>
                <a:ext cx="3705181" cy="461665"/>
              </a:xfrm>
              <a:prstGeom prst="rect">
                <a:avLst/>
              </a:prstGeom>
              <a:noFill/>
            </p:spPr>
            <p:txBody>
              <a:bodyPr wrap="none" rtlCol="0">
                <a:spAutoFit/>
              </a:bodyPr>
              <a:lstStyle/>
              <a:p>
                <a:r>
                  <a:rPr lang="en-US" altLang="zh-CN" sz="2400" dirty="0"/>
                  <a:t>(3)</a:t>
                </a:r>
                <a:r>
                  <a:rPr lang="zh-CN" altLang="en-US" sz="2400" dirty="0"/>
                  <a:t>说明</a:t>
                </a:r>
                <a14:m>
                  <m:oMath xmlns:m="http://schemas.openxmlformats.org/officeDocument/2006/math">
                    <m:r>
                      <a:rPr lang="en-US" altLang="zh-CN" sz="2400" i="1">
                        <a:latin typeface="Cambria Math" panose="02040503050406030204" pitchFamily="18" charset="0"/>
                        <a:ea typeface="Cambria Math" panose="02040503050406030204" pitchFamily="18" charset="0"/>
                      </a:rPr>
                      <m:t>ℰ</m:t>
                    </m:r>
                  </m:oMath>
                </a14:m>
                <a:r>
                  <a:rPr lang="zh-CN" altLang="en-US" sz="2400" dirty="0"/>
                  <a:t>和</a:t>
                </a:r>
                <a14:m>
                  <m:oMath xmlns:m="http://schemas.openxmlformats.org/officeDocument/2006/math">
                    <m:r>
                      <a:rPr lang="zh-CN" altLang="en-US" sz="2400" i="1">
                        <a:latin typeface="Cambria Math" panose="02040503050406030204" pitchFamily="18" charset="0"/>
                      </a:rPr>
                      <m:t>𝜎</m:t>
                    </m:r>
                  </m:oMath>
                </a14:m>
                <a:r>
                  <a:rPr lang="zh-CN" altLang="en-US" sz="2400" dirty="0"/>
                  <a:t>的物理意义；</a:t>
                </a:r>
              </a:p>
            </p:txBody>
          </p:sp>
        </mc:Choice>
        <mc:Fallback xmlns="">
          <p:sp>
            <p:nvSpPr>
              <p:cNvPr id="7" name="文本框 6">
                <a:extLst>
                  <a:ext uri="{FF2B5EF4-FFF2-40B4-BE49-F238E27FC236}">
                    <a16:creationId xmlns:a16="http://schemas.microsoft.com/office/drawing/2014/main" id="{5E0AED64-8D48-D781-3D01-99F93CE11D4D}"/>
                  </a:ext>
                </a:extLst>
              </p:cNvPr>
              <p:cNvSpPr txBox="1">
                <a:spLocks noRot="1" noChangeAspect="1" noMove="1" noResize="1" noEditPoints="1" noAdjustHandles="1" noChangeArrowheads="1" noChangeShapeType="1" noTextEdit="1"/>
              </p:cNvSpPr>
              <p:nvPr/>
            </p:nvSpPr>
            <p:spPr>
              <a:xfrm>
                <a:off x="636687" y="3569044"/>
                <a:ext cx="3705181" cy="461665"/>
              </a:xfrm>
              <a:prstGeom prst="rect">
                <a:avLst/>
              </a:prstGeom>
              <a:blipFill>
                <a:blip r:embed="rId5"/>
                <a:stretch>
                  <a:fillRect l="-2467" t="-9211" r="-658"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83234BE-0FB0-AEF0-BA06-901A8902D97F}"/>
                  </a:ext>
                </a:extLst>
              </p:cNvPr>
              <p:cNvSpPr txBox="1"/>
              <p:nvPr/>
            </p:nvSpPr>
            <p:spPr>
              <a:xfrm>
                <a:off x="636687" y="4104753"/>
                <a:ext cx="11084715" cy="830997"/>
              </a:xfrm>
              <a:prstGeom prst="rect">
                <a:avLst/>
              </a:prstGeom>
              <a:noFill/>
            </p:spPr>
            <p:txBody>
              <a:bodyPr wrap="square" rtlCol="0">
                <a:spAutoFit/>
              </a:bodyPr>
              <a:lstStyle/>
              <a:p>
                <a:r>
                  <a:rPr lang="en-US" altLang="zh-CN" sz="2400" dirty="0"/>
                  <a:t>(4)</a:t>
                </a:r>
                <a:r>
                  <a:rPr lang="zh-CN" altLang="en-US" sz="2400" dirty="0"/>
                  <a:t>计算互作用力取极值时的原子间距</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𝑟</m:t>
                        </m:r>
                      </m:e>
                      <m:sub>
                        <m:r>
                          <a:rPr lang="en-US" altLang="zh-CN" sz="2400" i="1">
                            <a:latin typeface="Cambria Math" panose="02040503050406030204" pitchFamily="18" charset="0"/>
                            <a:ea typeface="Cambria Math" panose="02040503050406030204" pitchFamily="18" charset="0"/>
                          </a:rPr>
                          <m:t>𝑚</m:t>
                        </m:r>
                      </m:sub>
                    </m:sSub>
                  </m:oMath>
                </a14:m>
                <a:r>
                  <a:rPr lang="zh-CN" altLang="en-US" sz="2400" dirty="0"/>
                  <a:t>和对应的互作用力</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𝑓</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𝑟</m:t>
                        </m:r>
                      </m:e>
                      <m:sub>
                        <m:r>
                          <a:rPr lang="en-US" altLang="zh-CN" sz="2400" i="1">
                            <a:latin typeface="Cambria Math" panose="02040503050406030204" pitchFamily="18" charset="0"/>
                            <a:ea typeface="Cambria Math" panose="02040503050406030204" pitchFamily="18" charset="0"/>
                          </a:rPr>
                          <m:t>𝑚</m:t>
                        </m:r>
                      </m:sub>
                    </m:sSub>
                    <m:r>
                      <a:rPr lang="en-US" altLang="zh-CN" sz="2400" i="1">
                        <a:latin typeface="Cambria Math" panose="02040503050406030204" pitchFamily="18" charset="0"/>
                        <a:ea typeface="Cambria Math" panose="02040503050406030204" pitchFamily="18" charset="0"/>
                      </a:rPr>
                      <m:t>)</m:t>
                    </m:r>
                  </m:oMath>
                </a14:m>
                <a:r>
                  <a:rPr lang="zh-CN" altLang="en-US" sz="2400" dirty="0"/>
                  <a:t>，比较</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𝑟</m:t>
                        </m:r>
                      </m:e>
                      <m:sub>
                        <m:r>
                          <a:rPr lang="en-US" altLang="zh-CN" sz="2400" i="1">
                            <a:latin typeface="Cambria Math" panose="02040503050406030204" pitchFamily="18" charset="0"/>
                            <a:ea typeface="Cambria Math" panose="02040503050406030204" pitchFamily="18" charset="0"/>
                          </a:rPr>
                          <m:t>𝑚</m:t>
                        </m:r>
                      </m:sub>
                    </m:sSub>
                  </m:oMath>
                </a14:m>
                <a:r>
                  <a:rPr lang="zh-CN" altLang="en-US" sz="2400" dirty="0"/>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0</m:t>
                        </m:r>
                      </m:sub>
                    </m:sSub>
                    <m:r>
                      <m:rPr>
                        <m:nor/>
                      </m:rPr>
                      <a:rPr lang="zh-CN" altLang="en-US" sz="2400" dirty="0"/>
                      <m:t>和</m:t>
                    </m:r>
                    <m:r>
                      <a:rPr lang="zh-CN" altLang="en-US" sz="2400" i="1">
                        <a:latin typeface="Cambria Math" panose="02040503050406030204" pitchFamily="18" charset="0"/>
                      </a:rPr>
                      <m:t>𝜎</m:t>
                    </m:r>
                  </m:oMath>
                </a14:m>
                <a:r>
                  <a:rPr lang="zh-CN" altLang="en-US" sz="2400" dirty="0"/>
                  <a:t>的大小关系；</a:t>
                </a:r>
              </a:p>
            </p:txBody>
          </p:sp>
        </mc:Choice>
        <mc:Fallback xmlns="">
          <p:sp>
            <p:nvSpPr>
              <p:cNvPr id="8" name="文本框 7">
                <a:extLst>
                  <a:ext uri="{FF2B5EF4-FFF2-40B4-BE49-F238E27FC236}">
                    <a16:creationId xmlns:a16="http://schemas.microsoft.com/office/drawing/2014/main" id="{883234BE-0FB0-AEF0-BA06-901A8902D97F}"/>
                  </a:ext>
                </a:extLst>
              </p:cNvPr>
              <p:cNvSpPr txBox="1">
                <a:spLocks noRot="1" noChangeAspect="1" noMove="1" noResize="1" noEditPoints="1" noAdjustHandles="1" noChangeArrowheads="1" noChangeShapeType="1" noTextEdit="1"/>
              </p:cNvSpPr>
              <p:nvPr/>
            </p:nvSpPr>
            <p:spPr>
              <a:xfrm>
                <a:off x="636687" y="4104753"/>
                <a:ext cx="11084715" cy="830997"/>
              </a:xfrm>
              <a:prstGeom prst="rect">
                <a:avLst/>
              </a:prstGeom>
              <a:blipFill>
                <a:blip r:embed="rId6"/>
                <a:stretch>
                  <a:fillRect l="-825" t="-5109" b="-160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FFCAF14-6FE4-6C92-9D2B-D64522FF566D}"/>
                  </a:ext>
                </a:extLst>
              </p:cNvPr>
              <p:cNvSpPr txBox="1"/>
              <p:nvPr/>
            </p:nvSpPr>
            <p:spPr>
              <a:xfrm>
                <a:off x="636687" y="5033028"/>
                <a:ext cx="10823458" cy="830997"/>
              </a:xfrm>
              <a:prstGeom prst="rect">
                <a:avLst/>
              </a:prstGeom>
              <a:noFill/>
            </p:spPr>
            <p:txBody>
              <a:bodyPr wrap="square" rtlCol="0">
                <a:spAutoFit/>
              </a:bodyPr>
              <a:lstStyle/>
              <a:p>
                <a:r>
                  <a:rPr lang="en-US" altLang="zh-CN" sz="2400" dirty="0"/>
                  <a:t>(5)</a:t>
                </a:r>
                <a:r>
                  <a:rPr lang="zh-CN" altLang="en-US" sz="2400" dirty="0"/>
                  <a:t>惰性气体原子结合成为晶体后，比较最邻近原子间距与上述</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i="1">
                            <a:latin typeface="Cambria Math" panose="02040503050406030204" pitchFamily="18" charset="0"/>
                          </a:rPr>
                          <m:t>0</m:t>
                        </m:r>
                      </m:sub>
                    </m:sSub>
                  </m:oMath>
                </a14:m>
                <a:r>
                  <a:rPr lang="zh-CN" altLang="en-US" sz="2400" dirty="0"/>
                  <a:t>的大小关系，并定性分析其原因。</a:t>
                </a:r>
              </a:p>
            </p:txBody>
          </p:sp>
        </mc:Choice>
        <mc:Fallback xmlns="">
          <p:sp>
            <p:nvSpPr>
              <p:cNvPr id="9" name="文本框 8">
                <a:extLst>
                  <a:ext uri="{FF2B5EF4-FFF2-40B4-BE49-F238E27FC236}">
                    <a16:creationId xmlns:a16="http://schemas.microsoft.com/office/drawing/2014/main" id="{2FFCAF14-6FE4-6C92-9D2B-D64522FF566D}"/>
                  </a:ext>
                </a:extLst>
              </p:cNvPr>
              <p:cNvSpPr txBox="1">
                <a:spLocks noRot="1" noChangeAspect="1" noMove="1" noResize="1" noEditPoints="1" noAdjustHandles="1" noChangeArrowheads="1" noChangeShapeType="1" noTextEdit="1"/>
              </p:cNvSpPr>
              <p:nvPr/>
            </p:nvSpPr>
            <p:spPr>
              <a:xfrm>
                <a:off x="636687" y="5033028"/>
                <a:ext cx="10823458" cy="830997"/>
              </a:xfrm>
              <a:prstGeom prst="rect">
                <a:avLst/>
              </a:prstGeom>
              <a:blipFill>
                <a:blip r:embed="rId7"/>
                <a:stretch>
                  <a:fillRect l="-845" t="-5147" b="-16912"/>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3972E450-E224-FD59-4859-0F4BF1B40938}"/>
              </a:ext>
            </a:extLst>
          </p:cNvPr>
          <p:cNvSpPr txBox="1"/>
          <p:nvPr/>
        </p:nvSpPr>
        <p:spPr>
          <a:xfrm>
            <a:off x="394408" y="242912"/>
            <a:ext cx="3139770" cy="646331"/>
          </a:xfrm>
          <a:prstGeom prst="rect">
            <a:avLst/>
          </a:prstGeom>
          <a:noFill/>
        </p:spPr>
        <p:txBody>
          <a:bodyPr wrap="none" rtlCol="0">
            <a:spAutoFit/>
          </a:bodyPr>
          <a:lstStyle/>
          <a:p>
            <a:r>
              <a:rPr lang="zh-CN" altLang="en-US" sz="3600" b="1" dirty="0">
                <a:solidFill>
                  <a:srgbClr val="FF0000"/>
                </a:solidFill>
                <a:latin typeface="微软雅黑" panose="020B0503020204020204" pitchFamily="34" charset="-122"/>
                <a:ea typeface="微软雅黑" panose="020B0503020204020204" pitchFamily="34" charset="-122"/>
              </a:rPr>
              <a:t>第</a:t>
            </a:r>
            <a:r>
              <a:rPr lang="en-US" altLang="zh-CN" sz="3600" b="1" dirty="0">
                <a:solidFill>
                  <a:srgbClr val="FF0000"/>
                </a:solidFill>
                <a:latin typeface="微软雅黑" panose="020B0503020204020204" pitchFamily="34" charset="-122"/>
                <a:ea typeface="微软雅黑" panose="020B0503020204020204" pitchFamily="34" charset="-122"/>
              </a:rPr>
              <a:t>12</a:t>
            </a:r>
            <a:r>
              <a:rPr lang="zh-CN" altLang="en-US" sz="3600" b="1" dirty="0">
                <a:solidFill>
                  <a:srgbClr val="FF0000"/>
                </a:solidFill>
                <a:latin typeface="微软雅黑" panose="020B0503020204020204" pitchFamily="34" charset="-122"/>
                <a:ea typeface="微软雅黑" panose="020B0503020204020204" pitchFamily="34" charset="-122"/>
              </a:rPr>
              <a:t>次课作业</a:t>
            </a:r>
          </a:p>
        </p:txBody>
      </p:sp>
    </p:spTree>
    <p:extLst>
      <p:ext uri="{BB962C8B-B14F-4D97-AF65-F5344CB8AC3E}">
        <p14:creationId xmlns:p14="http://schemas.microsoft.com/office/powerpoint/2010/main" val="313566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2391A89-7B3F-1AB8-D5D2-DC0AC3490AF6}"/>
              </a:ext>
            </a:extLst>
          </p:cNvPr>
          <p:cNvSpPr txBox="1"/>
          <p:nvPr/>
        </p:nvSpPr>
        <p:spPr>
          <a:xfrm>
            <a:off x="445896" y="466543"/>
            <a:ext cx="7585967" cy="523220"/>
          </a:xfrm>
          <a:prstGeom prst="rect">
            <a:avLst/>
          </a:prstGeom>
          <a:noFill/>
        </p:spPr>
        <p:txBody>
          <a:bodyPr wrap="square" rtlCol="0">
            <a:spAutoFit/>
          </a:bodyPr>
          <a:lstStyle/>
          <a:p>
            <a:r>
              <a:rPr lang="zh-CN" altLang="en-US" sz="2800" b="1" dirty="0">
                <a:solidFill>
                  <a:schemeClr val="tx2"/>
                </a:solidFill>
                <a:latin typeface="Times New Roman" panose="02020603050405020304" pitchFamily="18" charset="0"/>
                <a:cs typeface="Times New Roman" panose="02020603050405020304" pitchFamily="18" charset="0"/>
              </a:rPr>
              <a:t>解：</a:t>
            </a:r>
          </a:p>
        </p:txBody>
      </p:sp>
      <p:sp>
        <p:nvSpPr>
          <p:cNvPr id="3" name="文本框 2">
            <a:extLst>
              <a:ext uri="{FF2B5EF4-FFF2-40B4-BE49-F238E27FC236}">
                <a16:creationId xmlns:a16="http://schemas.microsoft.com/office/drawing/2014/main" id="{75DC811E-9077-CB5B-21E0-B2FBBD9FCE77}"/>
              </a:ext>
            </a:extLst>
          </p:cNvPr>
          <p:cNvSpPr txBox="1"/>
          <p:nvPr/>
        </p:nvSpPr>
        <p:spPr>
          <a:xfrm>
            <a:off x="457200" y="989763"/>
            <a:ext cx="604653" cy="523220"/>
          </a:xfrm>
          <a:prstGeom prst="rect">
            <a:avLst/>
          </a:prstGeom>
          <a:noFill/>
        </p:spPr>
        <p:txBody>
          <a:bodyPr wrap="none" rtlCol="0">
            <a:spAutoFit/>
          </a:bodyPr>
          <a:lstStyle/>
          <a:p>
            <a:r>
              <a:rPr lang="en-US" altLang="zh-CN" sz="2800" dirty="0">
                <a:solidFill>
                  <a:schemeClr val="tx2"/>
                </a:solidFill>
                <a:latin typeface="Times New Roman" panose="02020603050405020304" pitchFamily="18" charset="0"/>
                <a:cs typeface="Times New Roman" panose="02020603050405020304" pitchFamily="18" charset="0"/>
              </a:rPr>
              <a:t>(1)</a:t>
            </a:r>
            <a:endParaRPr lang="zh-CN" altLang="en-US" sz="2800" dirty="0">
              <a:solidFill>
                <a:schemeClr val="tx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BAD5757-1B06-C887-C519-D6CC53224647}"/>
                  </a:ext>
                </a:extLst>
              </p:cNvPr>
              <p:cNvSpPr txBox="1"/>
              <p:nvPr/>
            </p:nvSpPr>
            <p:spPr>
              <a:xfrm>
                <a:off x="1539548" y="754174"/>
                <a:ext cx="6096836" cy="91422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rPr>
                        <m:t>𝑢</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𝑟</m:t>
                          </m:r>
                        </m:e>
                      </m:d>
                      <m:r>
                        <a:rPr lang="en-US" altLang="zh-CN" sz="2400" i="1">
                          <a:latin typeface="Cambria Math" panose="02040503050406030204" pitchFamily="18" charset="0"/>
                        </a:rPr>
                        <m:t>=4</m:t>
                      </m:r>
                      <m:r>
                        <a:rPr lang="en-US" altLang="zh-CN" sz="2400" i="1">
                          <a:latin typeface="Cambria Math" panose="02040503050406030204" pitchFamily="18" charset="0"/>
                          <a:ea typeface="Cambria Math" panose="02040503050406030204" pitchFamily="18" charset="0"/>
                        </a:rPr>
                        <m:t>ℰ</m:t>
                      </m:r>
                      <m:d>
                        <m:dPr>
                          <m:begChr m:val="["/>
                          <m:endChr m:val="]"/>
                          <m:ctrlPr>
                            <a:rPr lang="en-US" altLang="zh-CN" sz="2400" i="1">
                              <a:latin typeface="Cambria Math" panose="02040503050406030204" pitchFamily="18" charset="0"/>
                              <a:ea typeface="Cambria Math" panose="02040503050406030204" pitchFamily="18" charset="0"/>
                            </a:rPr>
                          </m:ctrlPr>
                        </m:dPr>
                        <m:e>
                          <m:sSup>
                            <m:sSupPr>
                              <m:ctrlPr>
                                <a:rPr lang="en-US" altLang="zh-CN" sz="2400" i="1">
                                  <a:latin typeface="Cambria Math" panose="02040503050406030204" pitchFamily="18" charset="0"/>
                                  <a:ea typeface="Cambria Math" panose="02040503050406030204" pitchFamily="18" charset="0"/>
                                </a:rPr>
                              </m:ctrlPr>
                            </m:sSupPr>
                            <m:e>
                              <m:d>
                                <m:dPr>
                                  <m:ctrlPr>
                                    <a:rPr lang="en-US" altLang="zh-CN" sz="2400" i="1">
                                      <a:latin typeface="Cambria Math" panose="02040503050406030204" pitchFamily="18" charset="0"/>
                                      <a:ea typeface="Cambria Math" panose="02040503050406030204" pitchFamily="18" charset="0"/>
                                    </a:rPr>
                                  </m:ctrlPr>
                                </m:dPr>
                                <m:e>
                                  <m:f>
                                    <m:fPr>
                                      <m:ctrlPr>
                                        <a:rPr lang="en-US" altLang="zh-CN" sz="2400" i="1">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𝜎</m:t>
                                      </m:r>
                                    </m:num>
                                    <m:den>
                                      <m:r>
                                        <a:rPr lang="en-US" altLang="zh-CN" sz="2400" i="1">
                                          <a:latin typeface="Cambria Math" panose="02040503050406030204" pitchFamily="18" charset="0"/>
                                          <a:ea typeface="Cambria Math" panose="02040503050406030204" pitchFamily="18" charset="0"/>
                                        </a:rPr>
                                        <m:t>𝑟</m:t>
                                      </m:r>
                                    </m:den>
                                  </m:f>
                                </m:e>
                              </m:d>
                            </m:e>
                            <m:sup>
                              <m:r>
                                <a:rPr lang="en-US" altLang="zh-CN" sz="2400" i="1">
                                  <a:latin typeface="Cambria Math" panose="02040503050406030204" pitchFamily="18" charset="0"/>
                                  <a:ea typeface="Cambria Math" panose="02040503050406030204" pitchFamily="18" charset="0"/>
                                </a:rPr>
                                <m:t>12</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d>
                                <m:dPr>
                                  <m:ctrlPr>
                                    <a:rPr lang="en-US" altLang="zh-CN" sz="2400" i="1">
                                      <a:latin typeface="Cambria Math" panose="02040503050406030204" pitchFamily="18" charset="0"/>
                                      <a:ea typeface="Cambria Math" panose="02040503050406030204" pitchFamily="18" charset="0"/>
                                    </a:rPr>
                                  </m:ctrlPr>
                                </m:dPr>
                                <m:e>
                                  <m:f>
                                    <m:fPr>
                                      <m:ctrlPr>
                                        <a:rPr lang="en-US" altLang="zh-CN" sz="2400" i="1">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𝜎</m:t>
                                      </m:r>
                                    </m:num>
                                    <m:den>
                                      <m:r>
                                        <a:rPr lang="en-US" altLang="zh-CN" sz="2400" i="1">
                                          <a:latin typeface="Cambria Math" panose="02040503050406030204" pitchFamily="18" charset="0"/>
                                          <a:ea typeface="Cambria Math" panose="02040503050406030204" pitchFamily="18" charset="0"/>
                                        </a:rPr>
                                        <m:t>𝑟</m:t>
                                      </m:r>
                                    </m:den>
                                  </m:f>
                                </m:e>
                              </m:d>
                            </m:e>
                            <m:sup>
                              <m:r>
                                <a:rPr lang="en-US" altLang="zh-CN" sz="2400" i="1">
                                  <a:latin typeface="Cambria Math" panose="02040503050406030204" pitchFamily="18" charset="0"/>
                                  <a:ea typeface="Cambria Math" panose="02040503050406030204" pitchFamily="18" charset="0"/>
                                </a:rPr>
                                <m:t>6</m:t>
                              </m:r>
                            </m:sup>
                          </m:sSup>
                        </m:e>
                      </m:d>
                    </m:oMath>
                  </m:oMathPara>
                </a14:m>
                <a:endParaRPr lang="zh-CN" altLang="en-US" sz="2400" dirty="0"/>
              </a:p>
            </p:txBody>
          </p:sp>
        </mc:Choice>
        <mc:Fallback xmlns="">
          <p:sp>
            <p:nvSpPr>
              <p:cNvPr id="5" name="文本框 4">
                <a:extLst>
                  <a:ext uri="{FF2B5EF4-FFF2-40B4-BE49-F238E27FC236}">
                    <a16:creationId xmlns:a16="http://schemas.microsoft.com/office/drawing/2014/main" id="{BBAD5757-1B06-C887-C519-D6CC53224647}"/>
                  </a:ext>
                </a:extLst>
              </p:cNvPr>
              <p:cNvSpPr txBox="1">
                <a:spLocks noRot="1" noChangeAspect="1" noMove="1" noResize="1" noEditPoints="1" noAdjustHandles="1" noChangeArrowheads="1" noChangeShapeType="1" noTextEdit="1"/>
              </p:cNvSpPr>
              <p:nvPr/>
            </p:nvSpPr>
            <p:spPr>
              <a:xfrm>
                <a:off x="1539548" y="754174"/>
                <a:ext cx="6096836" cy="91422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652AC8B-DA1A-0834-29BE-2F96D701E576}"/>
                  </a:ext>
                </a:extLst>
              </p:cNvPr>
              <p:cNvSpPr txBox="1"/>
              <p:nvPr/>
            </p:nvSpPr>
            <p:spPr>
              <a:xfrm>
                <a:off x="1435658" y="1716179"/>
                <a:ext cx="6096836" cy="109959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d>
                            <m:dPr>
                              <m:begChr m:val="["/>
                              <m:endChr m:val="]"/>
                              <m:ctrlPr>
                                <a:rPr lang="en-US" altLang="zh-CN" sz="2400" i="1" smtClean="0">
                                  <a:latin typeface="Cambria Math" panose="02040503050406030204" pitchFamily="18" charset="0"/>
                                </a:rPr>
                              </m:ctrlPr>
                            </m:dPr>
                            <m:e>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𝑑𝑢</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𝑟</m:t>
                                      </m:r>
                                    </m:e>
                                  </m:d>
                                </m:num>
                                <m:den>
                                  <m:r>
                                    <a:rPr lang="en-US" altLang="zh-CN" sz="2400" b="0" i="1" smtClean="0">
                                      <a:latin typeface="Cambria Math" panose="02040503050406030204" pitchFamily="18" charset="0"/>
                                    </a:rPr>
                                    <m:t>𝑑𝑟</m:t>
                                  </m:r>
                                </m:den>
                              </m:f>
                            </m:e>
                          </m:d>
                        </m:e>
                        <m: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0</m:t>
                              </m:r>
                            </m:sub>
                          </m:sSub>
                        </m:sub>
                      </m:sSub>
                      <m:r>
                        <a:rPr lang="en-US" altLang="zh-CN" sz="2400" b="0" i="1"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4</m:t>
                          </m:r>
                          <m:r>
                            <a:rPr lang="en-US" altLang="zh-CN" sz="2400" b="0" i="1" smtClean="0">
                              <a:latin typeface="Cambria Math" panose="02040503050406030204" pitchFamily="18" charset="0"/>
                              <a:ea typeface="Cambria Math" panose="02040503050406030204" pitchFamily="18" charset="0"/>
                            </a:rPr>
                            <m:t>ℰ</m:t>
                          </m:r>
                        </m:num>
                        <m:den>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0</m:t>
                              </m:r>
                            </m:sub>
                          </m:sSub>
                        </m:den>
                      </m:f>
                      <m:d>
                        <m:dPr>
                          <m:begChr m:val="["/>
                          <m:endChr m:val="]"/>
                          <m:ctrlPr>
                            <a:rPr lang="en-US" altLang="zh-CN" sz="2400" i="1">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12</m:t>
                          </m:r>
                          <m:sSup>
                            <m:sSupPr>
                              <m:ctrlPr>
                                <a:rPr lang="en-US" altLang="zh-CN" sz="2400" i="1">
                                  <a:latin typeface="Cambria Math" panose="02040503050406030204" pitchFamily="18" charset="0"/>
                                  <a:ea typeface="Cambria Math" panose="02040503050406030204" pitchFamily="18" charset="0"/>
                                </a:rPr>
                              </m:ctrlPr>
                            </m:sSupPr>
                            <m:e>
                              <m:d>
                                <m:dPr>
                                  <m:ctrlPr>
                                    <a:rPr lang="en-US" altLang="zh-CN" sz="2400" i="1">
                                      <a:latin typeface="Cambria Math" panose="02040503050406030204" pitchFamily="18" charset="0"/>
                                      <a:ea typeface="Cambria Math" panose="02040503050406030204" pitchFamily="18" charset="0"/>
                                    </a:rPr>
                                  </m:ctrlPr>
                                </m:dPr>
                                <m:e>
                                  <m:f>
                                    <m:fPr>
                                      <m:ctrlPr>
                                        <a:rPr lang="en-US" altLang="zh-CN" sz="2400" i="1">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𝜎</m:t>
                                      </m:r>
                                    </m:num>
                                    <m:den>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𝑟</m:t>
                                          </m:r>
                                        </m:e>
                                        <m:sub>
                                          <m:r>
                                            <a:rPr lang="en-US" altLang="zh-CN" sz="2400" b="0" i="1" smtClean="0">
                                              <a:latin typeface="Cambria Math" panose="02040503050406030204" pitchFamily="18" charset="0"/>
                                              <a:ea typeface="Cambria Math" panose="02040503050406030204" pitchFamily="18" charset="0"/>
                                            </a:rPr>
                                            <m:t>0</m:t>
                                          </m:r>
                                        </m:sub>
                                      </m:sSub>
                                    </m:den>
                                  </m:f>
                                </m:e>
                              </m:d>
                            </m:e>
                            <m:sup>
                              <m:r>
                                <a:rPr lang="en-US" altLang="zh-CN" sz="2400" i="1">
                                  <a:latin typeface="Cambria Math" panose="02040503050406030204" pitchFamily="18" charset="0"/>
                                  <a:ea typeface="Cambria Math" panose="02040503050406030204" pitchFamily="18" charset="0"/>
                                </a:rPr>
                                <m:t>12</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6</m:t>
                              </m:r>
                              <m:d>
                                <m:dPr>
                                  <m:ctrlPr>
                                    <a:rPr lang="en-US" altLang="zh-CN" sz="2400" i="1" smtClean="0">
                                      <a:latin typeface="Cambria Math" panose="02040503050406030204" pitchFamily="18" charset="0"/>
                                      <a:ea typeface="Cambria Math" panose="02040503050406030204" pitchFamily="18" charset="0"/>
                                    </a:rPr>
                                  </m:ctrlPr>
                                </m:dPr>
                                <m:e>
                                  <m:f>
                                    <m:fPr>
                                      <m:ctrlPr>
                                        <a:rPr lang="en-US" altLang="zh-CN" sz="2400" i="1">
                                          <a:latin typeface="Cambria Math" panose="02040503050406030204" pitchFamily="18" charset="0"/>
                                          <a:ea typeface="Cambria Math" panose="02040503050406030204" pitchFamily="18" charset="0"/>
                                        </a:rPr>
                                      </m:ctrlPr>
                                    </m:fPr>
                                    <m:num>
                                      <m:r>
                                        <a:rPr lang="zh-CN" altLang="en-US" sz="2400" i="1">
                                          <a:latin typeface="Cambria Math" panose="02040503050406030204" pitchFamily="18" charset="0"/>
                                          <a:ea typeface="Cambria Math" panose="02040503050406030204" pitchFamily="18" charset="0"/>
                                        </a:rPr>
                                        <m:t>𝜎</m:t>
                                      </m:r>
                                    </m:num>
                                    <m:den>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𝑟</m:t>
                                          </m:r>
                                        </m:e>
                                        <m:sub>
                                          <m:r>
                                            <a:rPr lang="en-US" altLang="zh-CN" sz="2400" b="0" i="1" smtClean="0">
                                              <a:latin typeface="Cambria Math" panose="02040503050406030204" pitchFamily="18" charset="0"/>
                                              <a:ea typeface="Cambria Math" panose="02040503050406030204" pitchFamily="18" charset="0"/>
                                            </a:rPr>
                                            <m:t>0</m:t>
                                          </m:r>
                                        </m:sub>
                                      </m:sSub>
                                    </m:den>
                                  </m:f>
                                </m:e>
                              </m:d>
                            </m:e>
                            <m:sup>
                              <m:r>
                                <a:rPr lang="en-US" altLang="zh-CN" sz="2400" i="1">
                                  <a:latin typeface="Cambria Math" panose="02040503050406030204" pitchFamily="18" charset="0"/>
                                  <a:ea typeface="Cambria Math" panose="02040503050406030204" pitchFamily="18" charset="0"/>
                                </a:rPr>
                                <m:t>6</m:t>
                              </m:r>
                            </m:sup>
                          </m:sSup>
                        </m:e>
                      </m:d>
                      <m:r>
                        <a:rPr lang="en-US" altLang="zh-CN" sz="2400" b="0" i="1" smtClean="0">
                          <a:latin typeface="Cambria Math" panose="02040503050406030204" pitchFamily="18" charset="0"/>
                          <a:ea typeface="Cambria Math" panose="02040503050406030204" pitchFamily="18" charset="0"/>
                        </a:rPr>
                        <m:t>=0</m:t>
                      </m:r>
                    </m:oMath>
                  </m:oMathPara>
                </a14:m>
                <a:endParaRPr lang="zh-CN" altLang="en-US" sz="2400" dirty="0"/>
              </a:p>
            </p:txBody>
          </p:sp>
        </mc:Choice>
        <mc:Fallback xmlns="">
          <p:sp>
            <p:nvSpPr>
              <p:cNvPr id="6" name="文本框 5">
                <a:extLst>
                  <a:ext uri="{FF2B5EF4-FFF2-40B4-BE49-F238E27FC236}">
                    <a16:creationId xmlns:a16="http://schemas.microsoft.com/office/drawing/2014/main" id="{E652AC8B-DA1A-0834-29BE-2F96D701E576}"/>
                  </a:ext>
                </a:extLst>
              </p:cNvPr>
              <p:cNvSpPr txBox="1">
                <a:spLocks noRot="1" noChangeAspect="1" noMove="1" noResize="1" noEditPoints="1" noAdjustHandles="1" noChangeArrowheads="1" noChangeShapeType="1" noTextEdit="1"/>
              </p:cNvSpPr>
              <p:nvPr/>
            </p:nvSpPr>
            <p:spPr>
              <a:xfrm>
                <a:off x="1435658" y="1716179"/>
                <a:ext cx="6096836" cy="109959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95FCC41-B2FB-4705-AF5D-A68484D39246}"/>
                  </a:ext>
                </a:extLst>
              </p:cNvPr>
              <p:cNvSpPr txBox="1"/>
              <p:nvPr/>
            </p:nvSpPr>
            <p:spPr>
              <a:xfrm>
                <a:off x="7228534" y="2013376"/>
                <a:ext cx="2141554" cy="50520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rad>
                        <m:radPr>
                          <m:ctrlPr>
                            <a:rPr lang="en-US" altLang="zh-CN" sz="2400" b="0" i="1" smtClean="0">
                              <a:latin typeface="Cambria Math" panose="02040503050406030204" pitchFamily="18" charset="0"/>
                            </a:rPr>
                          </m:ctrlPr>
                        </m:radPr>
                        <m:deg>
                          <m:r>
                            <m:rPr>
                              <m:brk m:alnAt="7"/>
                            </m:rPr>
                            <a:rPr lang="en-US" altLang="zh-CN" sz="2400" b="0" i="1" smtClean="0">
                              <a:latin typeface="Cambria Math" panose="02040503050406030204" pitchFamily="18" charset="0"/>
                            </a:rPr>
                            <m:t>6</m:t>
                          </m:r>
                        </m:deg>
                        <m:e>
                          <m:r>
                            <a:rPr lang="en-US" altLang="zh-CN" sz="2400" b="0" i="1" smtClean="0">
                              <a:latin typeface="Cambria Math" panose="02040503050406030204" pitchFamily="18" charset="0"/>
                            </a:rPr>
                            <m:t>2</m:t>
                          </m:r>
                        </m:e>
                      </m:rad>
                      <m:r>
                        <a:rPr lang="zh-CN" altLang="en-US" sz="2400" b="0" i="1" smtClean="0">
                          <a:latin typeface="Cambria Math" panose="02040503050406030204" pitchFamily="18" charset="0"/>
                        </a:rPr>
                        <m:t>𝜎</m:t>
                      </m:r>
                    </m:oMath>
                  </m:oMathPara>
                </a14:m>
                <a:endParaRPr lang="zh-CN" altLang="en-US" sz="2400" dirty="0"/>
              </a:p>
            </p:txBody>
          </p:sp>
        </mc:Choice>
        <mc:Fallback xmlns="">
          <p:sp>
            <p:nvSpPr>
              <p:cNvPr id="7" name="文本框 6">
                <a:extLst>
                  <a:ext uri="{FF2B5EF4-FFF2-40B4-BE49-F238E27FC236}">
                    <a16:creationId xmlns:a16="http://schemas.microsoft.com/office/drawing/2014/main" id="{A95FCC41-B2FB-4705-AF5D-A68484D39246}"/>
                  </a:ext>
                </a:extLst>
              </p:cNvPr>
              <p:cNvSpPr txBox="1">
                <a:spLocks noRot="1" noChangeAspect="1" noMove="1" noResize="1" noEditPoints="1" noAdjustHandles="1" noChangeArrowheads="1" noChangeShapeType="1" noTextEdit="1"/>
              </p:cNvSpPr>
              <p:nvPr/>
            </p:nvSpPr>
            <p:spPr>
              <a:xfrm>
                <a:off x="7228534" y="2013376"/>
                <a:ext cx="2141554" cy="50520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284677D-72E8-A6F5-1881-EAD92579C521}"/>
                  </a:ext>
                </a:extLst>
              </p:cNvPr>
              <p:cNvSpPr txBox="1"/>
              <p:nvPr/>
            </p:nvSpPr>
            <p:spPr>
              <a:xfrm>
                <a:off x="1522724" y="2765533"/>
                <a:ext cx="3886562" cy="92217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rPr>
                        <m:t>𝑢</m:t>
                      </m:r>
                      <m:d>
                        <m:dPr>
                          <m:ctrlPr>
                            <a:rPr lang="en-US" altLang="zh-CN" sz="2400" i="1">
                              <a:latin typeface="Cambria Math" panose="02040503050406030204" pitchFamily="18" charset="0"/>
                            </a:rPr>
                          </m:ctrlPr>
                        </m:d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0</m:t>
                              </m:r>
                            </m:sub>
                          </m:sSub>
                        </m:e>
                      </m:d>
                      <m:r>
                        <a:rPr lang="en-US" altLang="zh-CN" sz="2400" i="1">
                          <a:latin typeface="Cambria Math" panose="02040503050406030204" pitchFamily="18" charset="0"/>
                        </a:rPr>
                        <m:t>=</m:t>
                      </m:r>
                      <m:r>
                        <a:rPr lang="en-US" altLang="zh-CN" sz="2400" b="0" i="1" smtClean="0">
                          <a:latin typeface="Cambria Math" panose="02040503050406030204" pitchFamily="18" charset="0"/>
                        </a:rPr>
                        <m:t>−</m:t>
                      </m:r>
                      <m:r>
                        <a:rPr lang="en-US" altLang="zh-CN" sz="2400" i="1">
                          <a:latin typeface="Cambria Math" panose="02040503050406030204" pitchFamily="18" charset="0"/>
                        </a:rPr>
                        <m:t>4</m:t>
                      </m:r>
                      <m:r>
                        <a:rPr lang="en-US" altLang="zh-CN" sz="2400" i="1">
                          <a:latin typeface="Cambria Math" panose="02040503050406030204" pitchFamily="18" charset="0"/>
                          <a:ea typeface="Cambria Math" panose="02040503050406030204" pitchFamily="18" charset="0"/>
                        </a:rPr>
                        <m:t>ℰ</m:t>
                      </m:r>
                      <m:d>
                        <m:dPr>
                          <m:ctrlPr>
                            <a:rPr lang="en-US" altLang="zh-CN" sz="2400" b="0" i="1" smtClean="0">
                              <a:latin typeface="Cambria Math" panose="02040503050406030204" pitchFamily="18" charset="0"/>
                              <a:ea typeface="Cambria Math" panose="02040503050406030204" pitchFamily="18" charset="0"/>
                            </a:rPr>
                          </m:ctrlPr>
                        </m:dPr>
                        <m:e>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1</m:t>
                              </m:r>
                            </m:num>
                            <m:den>
                              <m:r>
                                <a:rPr lang="en-US" altLang="zh-CN" sz="2400" b="0" i="1" smtClean="0">
                                  <a:latin typeface="Cambria Math" panose="02040503050406030204" pitchFamily="18" charset="0"/>
                                  <a:ea typeface="Cambria Math" panose="02040503050406030204" pitchFamily="18" charset="0"/>
                                </a:rPr>
                                <m:t>4</m:t>
                              </m:r>
                            </m:den>
                          </m:f>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1</m:t>
                              </m:r>
                            </m:num>
                            <m:den>
                              <m:r>
                                <a:rPr lang="en-US" altLang="zh-CN" sz="2400" b="0" i="1" smtClean="0">
                                  <a:latin typeface="Cambria Math" panose="02040503050406030204" pitchFamily="18" charset="0"/>
                                  <a:ea typeface="Cambria Math" panose="02040503050406030204" pitchFamily="18" charset="0"/>
                                </a:rPr>
                                <m:t>2</m:t>
                              </m:r>
                            </m:den>
                          </m:f>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ℰ</m:t>
                      </m:r>
                    </m:oMath>
                  </m:oMathPara>
                </a14:m>
                <a:endParaRPr lang="zh-CN" altLang="en-US" sz="2400" dirty="0"/>
              </a:p>
            </p:txBody>
          </p:sp>
        </mc:Choice>
        <mc:Fallback xmlns="">
          <p:sp>
            <p:nvSpPr>
              <p:cNvPr id="8" name="文本框 7">
                <a:extLst>
                  <a:ext uri="{FF2B5EF4-FFF2-40B4-BE49-F238E27FC236}">
                    <a16:creationId xmlns:a16="http://schemas.microsoft.com/office/drawing/2014/main" id="{E284677D-72E8-A6F5-1881-EAD92579C521}"/>
                  </a:ext>
                </a:extLst>
              </p:cNvPr>
              <p:cNvSpPr txBox="1">
                <a:spLocks noRot="1" noChangeAspect="1" noMove="1" noResize="1" noEditPoints="1" noAdjustHandles="1" noChangeArrowheads="1" noChangeShapeType="1" noTextEdit="1"/>
              </p:cNvSpPr>
              <p:nvPr/>
            </p:nvSpPr>
            <p:spPr>
              <a:xfrm>
                <a:off x="1522724" y="2765533"/>
                <a:ext cx="3886562" cy="922176"/>
              </a:xfrm>
              <a:prstGeom prst="rect">
                <a:avLst/>
              </a:prstGeom>
              <a:blipFill>
                <a:blip r:embed="rId5"/>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78C21B25-A190-D91E-4EDA-DE6A9F5214F3}"/>
              </a:ext>
            </a:extLst>
          </p:cNvPr>
          <p:cNvSpPr txBox="1"/>
          <p:nvPr/>
        </p:nvSpPr>
        <p:spPr>
          <a:xfrm>
            <a:off x="445896" y="3707842"/>
            <a:ext cx="604653" cy="523220"/>
          </a:xfrm>
          <a:prstGeom prst="rect">
            <a:avLst/>
          </a:prstGeom>
          <a:noFill/>
        </p:spPr>
        <p:txBody>
          <a:bodyPr wrap="none" rtlCol="0">
            <a:spAutoFit/>
          </a:bodyPr>
          <a:lstStyle/>
          <a:p>
            <a:r>
              <a:rPr lang="en-US" altLang="zh-CN" sz="2800" dirty="0">
                <a:solidFill>
                  <a:schemeClr val="tx2"/>
                </a:solidFill>
                <a:latin typeface="Times New Roman" panose="02020603050405020304" pitchFamily="18" charset="0"/>
                <a:cs typeface="Times New Roman" panose="02020603050405020304" pitchFamily="18" charset="0"/>
              </a:rPr>
              <a:t>(2)</a:t>
            </a:r>
            <a:endParaRPr lang="zh-CN" altLang="en-US" sz="2800" dirty="0">
              <a:solidFill>
                <a:schemeClr val="tx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6C5EE0C-8AD1-1148-9304-BBBCCDF63C18}"/>
                  </a:ext>
                </a:extLst>
              </p:cNvPr>
              <p:cNvSpPr txBox="1"/>
              <p:nvPr/>
            </p:nvSpPr>
            <p:spPr>
              <a:xfrm>
                <a:off x="1259813" y="3785731"/>
                <a:ext cx="2141554" cy="4616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r>
                        <a:rPr lang="zh-CN" altLang="en-US" sz="2400" i="1" smtClean="0">
                          <a:latin typeface="Cambria Math" panose="02040503050406030204" pitchFamily="18" charset="0"/>
                          <a:ea typeface="Cambria Math" panose="02040503050406030204" pitchFamily="18" charset="0"/>
                        </a:rPr>
                        <m:t>𝜎</m:t>
                      </m:r>
                      <m:r>
                        <a:rPr lang="en-US" altLang="zh-CN" sz="2400" b="0" i="1" smtClean="0">
                          <a:latin typeface="Cambria Math" panose="02040503050406030204" pitchFamily="18" charset="0"/>
                          <a:ea typeface="Cambria Math" panose="02040503050406030204" pitchFamily="18" charset="0"/>
                        </a:rPr>
                        <m:t>&lt;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0</m:t>
                          </m:r>
                        </m:sub>
                      </m:sSub>
                    </m:oMath>
                  </m:oMathPara>
                </a14:m>
                <a:endParaRPr lang="zh-CN" altLang="en-US" sz="2400" dirty="0"/>
              </a:p>
            </p:txBody>
          </p:sp>
        </mc:Choice>
        <mc:Fallback xmlns="">
          <p:sp>
            <p:nvSpPr>
              <p:cNvPr id="10" name="文本框 9">
                <a:extLst>
                  <a:ext uri="{FF2B5EF4-FFF2-40B4-BE49-F238E27FC236}">
                    <a16:creationId xmlns:a16="http://schemas.microsoft.com/office/drawing/2014/main" id="{26C5EE0C-8AD1-1148-9304-BBBCCDF63C18}"/>
                  </a:ext>
                </a:extLst>
              </p:cNvPr>
              <p:cNvSpPr txBox="1">
                <a:spLocks noRot="1" noChangeAspect="1" noMove="1" noResize="1" noEditPoints="1" noAdjustHandles="1" noChangeArrowheads="1" noChangeShapeType="1" noTextEdit="1"/>
              </p:cNvSpPr>
              <p:nvPr/>
            </p:nvSpPr>
            <p:spPr>
              <a:xfrm>
                <a:off x="1259813" y="3785731"/>
                <a:ext cx="2141554" cy="461665"/>
              </a:xfrm>
              <a:prstGeom prst="rect">
                <a:avLst/>
              </a:prstGeom>
              <a:blipFill>
                <a:blip r:embed="rId6"/>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1423CA2-3529-0AFF-762F-F7607EBBCCA6}"/>
                  </a:ext>
                </a:extLst>
              </p:cNvPr>
              <p:cNvSpPr txBox="1"/>
              <p:nvPr/>
            </p:nvSpPr>
            <p:spPr>
              <a:xfrm>
                <a:off x="2974312" y="3754953"/>
                <a:ext cx="3915046" cy="523220"/>
              </a:xfrm>
              <a:prstGeom prst="rect">
                <a:avLst/>
              </a:prstGeom>
              <a:noFill/>
            </p:spPr>
            <p:txBody>
              <a:bodyPr wrap="none" rtlCol="0">
                <a:spAutoFit/>
              </a:bodyPr>
              <a:lstStyle/>
              <a:p>
                <a14:m>
                  <m:oMath xmlns:m="http://schemas.openxmlformats.org/officeDocument/2006/math">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𝑟</m:t>
                    </m:r>
                    <m:r>
                      <a:rPr lang="en-US" altLang="zh-CN" sz="2800" b="0" i="1" smtClean="0">
                        <a:latin typeface="Cambria Math" panose="02040503050406030204" pitchFamily="18" charset="0"/>
                        <a:ea typeface="Cambria Math" panose="02040503050406030204" pitchFamily="18" charset="0"/>
                      </a:rPr>
                      <m:t>=</m:t>
                    </m:r>
                    <m:r>
                      <a:rPr lang="zh-CN" altLang="en-US" sz="2800" i="1" smtClean="0">
                        <a:latin typeface="Cambria Math" panose="02040503050406030204" pitchFamily="18" charset="0"/>
                        <a:ea typeface="Cambria Math" panose="02040503050406030204" pitchFamily="18" charset="0"/>
                      </a:rPr>
                      <m:t>𝜎</m:t>
                    </m:r>
                  </m:oMath>
                </a14:m>
                <a:r>
                  <a:rPr lang="zh-CN" altLang="en-US" sz="2800" dirty="0"/>
                  <a:t>时排斥大于吸引</a:t>
                </a:r>
              </a:p>
            </p:txBody>
          </p:sp>
        </mc:Choice>
        <mc:Fallback xmlns="">
          <p:sp>
            <p:nvSpPr>
              <p:cNvPr id="12" name="文本框 11">
                <a:extLst>
                  <a:ext uri="{FF2B5EF4-FFF2-40B4-BE49-F238E27FC236}">
                    <a16:creationId xmlns:a16="http://schemas.microsoft.com/office/drawing/2014/main" id="{71423CA2-3529-0AFF-762F-F7607EBBCCA6}"/>
                  </a:ext>
                </a:extLst>
              </p:cNvPr>
              <p:cNvSpPr txBox="1">
                <a:spLocks noRot="1" noChangeAspect="1" noMove="1" noResize="1" noEditPoints="1" noAdjustHandles="1" noChangeArrowheads="1" noChangeShapeType="1" noTextEdit="1"/>
              </p:cNvSpPr>
              <p:nvPr/>
            </p:nvSpPr>
            <p:spPr>
              <a:xfrm>
                <a:off x="2974312" y="3754953"/>
                <a:ext cx="3915046" cy="523220"/>
              </a:xfrm>
              <a:prstGeom prst="rect">
                <a:avLst/>
              </a:prstGeom>
              <a:blipFill>
                <a:blip r:embed="rId7"/>
                <a:stretch>
                  <a:fillRect t="-12791" r="-623"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1987FBE-5852-C8F3-30B4-F19B01DD90E8}"/>
                  </a:ext>
                </a:extLst>
              </p:cNvPr>
              <p:cNvSpPr txBox="1"/>
              <p:nvPr/>
            </p:nvSpPr>
            <p:spPr>
              <a:xfrm>
                <a:off x="1609887" y="4339794"/>
                <a:ext cx="6096836" cy="4616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rPr>
                        <m:t>𝑢</m:t>
                      </m:r>
                      <m:d>
                        <m:dPr>
                          <m:ctrlPr>
                            <a:rPr lang="en-US" altLang="zh-CN" sz="2400" i="1">
                              <a:latin typeface="Cambria Math" panose="02040503050406030204" pitchFamily="18" charset="0"/>
                            </a:rPr>
                          </m:ctrlPr>
                        </m:dPr>
                        <m:e>
                          <m:r>
                            <a:rPr lang="zh-CN" altLang="en-US" sz="2400" i="1" smtClean="0">
                              <a:latin typeface="Cambria Math" panose="02040503050406030204" pitchFamily="18" charset="0"/>
                            </a:rPr>
                            <m:t>𝜎</m:t>
                          </m:r>
                        </m:e>
                      </m:d>
                      <m:r>
                        <a:rPr lang="en-US" altLang="zh-CN" sz="2400" i="1">
                          <a:latin typeface="Cambria Math" panose="02040503050406030204" pitchFamily="18" charset="0"/>
                        </a:rPr>
                        <m:t>=</m:t>
                      </m:r>
                      <m:r>
                        <a:rPr lang="en-US" altLang="zh-CN" sz="2400" b="0" i="1" smtClean="0">
                          <a:latin typeface="Cambria Math" panose="02040503050406030204" pitchFamily="18" charset="0"/>
                        </a:rPr>
                        <m:t>0</m:t>
                      </m:r>
                    </m:oMath>
                  </m:oMathPara>
                </a14:m>
                <a:endParaRPr lang="zh-CN" altLang="en-US" sz="2400" dirty="0"/>
              </a:p>
            </p:txBody>
          </p:sp>
        </mc:Choice>
        <mc:Fallback xmlns="">
          <p:sp>
            <p:nvSpPr>
              <p:cNvPr id="13" name="文本框 12">
                <a:extLst>
                  <a:ext uri="{FF2B5EF4-FFF2-40B4-BE49-F238E27FC236}">
                    <a16:creationId xmlns:a16="http://schemas.microsoft.com/office/drawing/2014/main" id="{11987FBE-5852-C8F3-30B4-F19B01DD90E8}"/>
                  </a:ext>
                </a:extLst>
              </p:cNvPr>
              <p:cNvSpPr txBox="1">
                <a:spLocks noRot="1" noChangeAspect="1" noMove="1" noResize="1" noEditPoints="1" noAdjustHandles="1" noChangeArrowheads="1" noChangeShapeType="1" noTextEdit="1"/>
              </p:cNvSpPr>
              <p:nvPr/>
            </p:nvSpPr>
            <p:spPr>
              <a:xfrm>
                <a:off x="1609887" y="4339794"/>
                <a:ext cx="6096836" cy="46166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EC7B0EF-CA92-A9BD-D6A8-E8F492BC22DC}"/>
                  </a:ext>
                </a:extLst>
              </p:cNvPr>
              <p:cNvSpPr txBox="1"/>
              <p:nvPr/>
            </p:nvSpPr>
            <p:spPr>
              <a:xfrm>
                <a:off x="380583" y="4939408"/>
                <a:ext cx="11992770" cy="523220"/>
              </a:xfrm>
              <a:prstGeom prst="rect">
                <a:avLst/>
              </a:prstGeom>
              <a:noFill/>
            </p:spPr>
            <p:txBody>
              <a:bodyPr wrap="none" rtlCol="0">
                <a:spAutoFit/>
              </a:bodyPr>
              <a:lstStyle/>
              <a:p>
                <a:r>
                  <a:rPr lang="en-US" altLang="zh-CN" sz="2800" dirty="0">
                    <a:solidFill>
                      <a:schemeClr val="tx2"/>
                    </a:solidFill>
                    <a:latin typeface="Times New Roman" panose="02020603050405020304" pitchFamily="18" charset="0"/>
                    <a:cs typeface="Times New Roman" panose="02020603050405020304" pitchFamily="18" charset="0"/>
                  </a:rPr>
                  <a:t>(3) </a:t>
                </a:r>
                <a14:m>
                  <m:oMath xmlns:m="http://schemas.openxmlformats.org/officeDocument/2006/math">
                    <m:r>
                      <a:rPr lang="en-US" altLang="zh-CN" sz="280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ℰ</m:t>
                    </m:r>
                  </m:oMath>
                </a14:m>
                <a:r>
                  <a:rPr lang="zh-CN" altLang="en-US" sz="2800" dirty="0">
                    <a:solidFill>
                      <a:schemeClr val="tx2"/>
                    </a:solidFill>
                    <a:latin typeface="Times New Roman" panose="02020603050405020304" pitchFamily="18" charset="0"/>
                    <a:cs typeface="Times New Roman" panose="02020603050405020304" pitchFamily="18" charset="0"/>
                  </a:rPr>
                  <a:t>为一对原子处于平衡时的结合能，</a:t>
                </a:r>
                <a14:m>
                  <m:oMath xmlns:m="http://schemas.openxmlformats.org/officeDocument/2006/math">
                    <m:r>
                      <a:rPr lang="zh-CN" altLang="en-US" sz="2800" i="1" smtClean="0">
                        <a:solidFill>
                          <a:schemeClr val="tx2"/>
                        </a:solidFill>
                        <a:latin typeface="Cambria Math" panose="02040503050406030204" pitchFamily="18" charset="0"/>
                        <a:cs typeface="Times New Roman" panose="02020603050405020304" pitchFamily="18" charset="0"/>
                      </a:rPr>
                      <m:t>𝜎</m:t>
                    </m:r>
                  </m:oMath>
                </a14:m>
                <a:r>
                  <a:rPr lang="zh-CN" altLang="en-US" sz="2800" dirty="0">
                    <a:solidFill>
                      <a:schemeClr val="tx2"/>
                    </a:solidFill>
                    <a:latin typeface="Times New Roman" panose="02020603050405020304" pitchFamily="18" charset="0"/>
                    <a:cs typeface="Times New Roman" panose="02020603050405020304" pitchFamily="18" charset="0"/>
                  </a:rPr>
                  <a:t>为互作用势能为零时两原子间距。</a:t>
                </a:r>
                <a:r>
                  <a:rPr lang="en-US" altLang="zh-CN" sz="2800" dirty="0">
                    <a:solidFill>
                      <a:schemeClr val="tx2"/>
                    </a:solidFill>
                    <a:latin typeface="Times New Roman" panose="02020603050405020304" pitchFamily="18" charset="0"/>
                    <a:cs typeface="Times New Roman" panose="02020603050405020304" pitchFamily="18" charset="0"/>
                  </a:rPr>
                  <a:t> </a:t>
                </a:r>
                <a:endParaRPr lang="zh-CN" altLang="en-US" sz="2800" dirty="0">
                  <a:solidFill>
                    <a:schemeClr val="tx2"/>
                  </a:solidFill>
                  <a:latin typeface="Times New Roman" panose="02020603050405020304" pitchFamily="18" charset="0"/>
                  <a:cs typeface="Times New Roman" panose="02020603050405020304" pitchFamily="18" charset="0"/>
                </a:endParaRPr>
              </a:p>
            </p:txBody>
          </p:sp>
        </mc:Choice>
        <mc:Fallback xmlns="">
          <p:sp>
            <p:nvSpPr>
              <p:cNvPr id="14" name="文本框 13">
                <a:extLst>
                  <a:ext uri="{FF2B5EF4-FFF2-40B4-BE49-F238E27FC236}">
                    <a16:creationId xmlns:a16="http://schemas.microsoft.com/office/drawing/2014/main" id="{EEC7B0EF-CA92-A9BD-D6A8-E8F492BC22DC}"/>
                  </a:ext>
                </a:extLst>
              </p:cNvPr>
              <p:cNvSpPr txBox="1">
                <a:spLocks noRot="1" noChangeAspect="1" noMove="1" noResize="1" noEditPoints="1" noAdjustHandles="1" noChangeArrowheads="1" noChangeShapeType="1" noTextEdit="1"/>
              </p:cNvSpPr>
              <p:nvPr/>
            </p:nvSpPr>
            <p:spPr>
              <a:xfrm>
                <a:off x="380583" y="4939408"/>
                <a:ext cx="11992770" cy="523220"/>
              </a:xfrm>
              <a:prstGeom prst="rect">
                <a:avLst/>
              </a:prstGeom>
              <a:blipFill>
                <a:blip r:embed="rId9"/>
                <a:stretch>
                  <a:fillRect l="-1016" t="-12791"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7343085-C609-C1B6-4CFA-C8164377D46B}"/>
                  </a:ext>
                </a:extLst>
              </p:cNvPr>
              <p:cNvSpPr txBox="1"/>
              <p:nvPr/>
            </p:nvSpPr>
            <p:spPr>
              <a:xfrm>
                <a:off x="359230" y="5647754"/>
                <a:ext cx="6991529" cy="1051185"/>
              </a:xfrm>
              <a:prstGeom prst="rect">
                <a:avLst/>
              </a:prstGeom>
              <a:noFill/>
            </p:spPr>
            <p:txBody>
              <a:bodyPr wrap="none" rtlCol="0">
                <a:spAutoFit/>
              </a:bodyPr>
              <a:lstStyle/>
              <a:p>
                <a:r>
                  <a:rPr lang="en-US" altLang="zh-CN" sz="2800" dirty="0">
                    <a:solidFill>
                      <a:schemeClr val="tx2"/>
                    </a:solidFill>
                    <a:latin typeface="Times New Roman" panose="02020603050405020304" pitchFamily="18" charset="0"/>
                    <a:cs typeface="Times New Roman" panose="02020603050405020304" pitchFamily="18" charset="0"/>
                  </a:rPr>
                  <a:t>(4) </a:t>
                </a:r>
                <a14:m>
                  <m:oMath xmlns:m="http://schemas.openxmlformats.org/officeDocument/2006/math">
                    <m:r>
                      <a:rPr lang="en-US" altLang="zh-CN" sz="28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𝑟</m:t>
                        </m:r>
                      </m:e>
                    </m:d>
                    <m: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800" i="1" smtClean="0">
                            <a:latin typeface="Cambria Math" panose="02040503050406030204" pitchFamily="18" charset="0"/>
                          </a:rPr>
                        </m:ctrlPr>
                      </m:fPr>
                      <m:num>
                        <m:r>
                          <a:rPr lang="en-US" altLang="zh-CN" sz="2800" b="0" i="1" smtClean="0">
                            <a:latin typeface="Cambria Math" panose="02040503050406030204" pitchFamily="18" charset="0"/>
                          </a:rPr>
                          <m:t>𝑑𝑢</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𝑟</m:t>
                            </m:r>
                          </m:e>
                        </m:d>
                      </m:num>
                      <m:den>
                        <m:r>
                          <a:rPr lang="en-US" altLang="zh-CN" sz="2800" b="0" i="1" smtClean="0">
                            <a:latin typeface="Cambria Math" panose="02040503050406030204" pitchFamily="18" charset="0"/>
                          </a:rPr>
                          <m:t>𝑑𝑟</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4</m:t>
                        </m:r>
                        <m:r>
                          <a:rPr lang="en-US" altLang="zh-CN" sz="2800" b="0" i="1" smtClean="0">
                            <a:latin typeface="Cambria Math" panose="02040503050406030204" pitchFamily="18" charset="0"/>
                            <a:ea typeface="Cambria Math" panose="02040503050406030204" pitchFamily="18" charset="0"/>
                          </a:rPr>
                          <m:t>ℰ</m:t>
                        </m:r>
                      </m:num>
                      <m:den>
                        <m:r>
                          <a:rPr lang="en-US" altLang="zh-CN" sz="2800" b="0" i="1" smtClean="0">
                            <a:latin typeface="Cambria Math" panose="02040503050406030204" pitchFamily="18" charset="0"/>
                          </a:rPr>
                          <m:t>𝑟</m:t>
                        </m:r>
                      </m:den>
                    </m:f>
                    <m:d>
                      <m:dPr>
                        <m:begChr m:val="["/>
                        <m:endChr m:val="]"/>
                        <m:ctrlPr>
                          <a:rPr lang="en-US" altLang="zh-CN" sz="280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12</m:t>
                        </m:r>
                        <m:sSup>
                          <m:sSupPr>
                            <m:ctrlPr>
                              <a:rPr lang="en-US" altLang="zh-CN" sz="2800" i="1">
                                <a:latin typeface="Cambria Math" panose="02040503050406030204" pitchFamily="18" charset="0"/>
                                <a:ea typeface="Cambria Math" panose="02040503050406030204" pitchFamily="18" charset="0"/>
                              </a:rPr>
                            </m:ctrlPr>
                          </m:sSupPr>
                          <m:e>
                            <m:d>
                              <m:dPr>
                                <m:ctrlPr>
                                  <a:rPr lang="en-US" altLang="zh-CN" sz="2800" i="1">
                                    <a:latin typeface="Cambria Math" panose="02040503050406030204" pitchFamily="18" charset="0"/>
                                    <a:ea typeface="Cambria Math" panose="02040503050406030204" pitchFamily="18" charset="0"/>
                                  </a:rPr>
                                </m:ctrlPr>
                              </m:dPr>
                              <m:e>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𝜎</m:t>
                                    </m:r>
                                  </m:num>
                                  <m:den>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𝑟</m:t>
                                        </m:r>
                                      </m:e>
                                      <m:sub>
                                        <m:r>
                                          <a:rPr lang="en-US" altLang="zh-CN" sz="2800" b="0" i="1" smtClean="0">
                                            <a:latin typeface="Cambria Math" panose="02040503050406030204" pitchFamily="18" charset="0"/>
                                            <a:ea typeface="Cambria Math" panose="02040503050406030204" pitchFamily="18" charset="0"/>
                                          </a:rPr>
                                          <m:t>0</m:t>
                                        </m:r>
                                      </m:sub>
                                    </m:sSub>
                                  </m:den>
                                </m:f>
                              </m:e>
                            </m:d>
                          </m:e>
                          <m:sup>
                            <m:r>
                              <a:rPr lang="en-US" altLang="zh-CN" sz="2800" i="1">
                                <a:latin typeface="Cambria Math" panose="02040503050406030204" pitchFamily="18" charset="0"/>
                                <a:ea typeface="Cambria Math" panose="02040503050406030204" pitchFamily="18" charset="0"/>
                              </a:rPr>
                              <m:t>12</m:t>
                            </m:r>
                          </m:sup>
                        </m:sSup>
                        <m:r>
                          <a:rPr lang="en-US" altLang="zh-CN"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6</m:t>
                            </m:r>
                            <m:d>
                              <m:dPr>
                                <m:ctrlPr>
                                  <a:rPr lang="en-US" altLang="zh-CN" sz="2800" i="1" smtClean="0">
                                    <a:latin typeface="Cambria Math" panose="02040503050406030204" pitchFamily="18" charset="0"/>
                                    <a:ea typeface="Cambria Math" panose="02040503050406030204" pitchFamily="18" charset="0"/>
                                  </a:rPr>
                                </m:ctrlPr>
                              </m:dPr>
                              <m:e>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𝜎</m:t>
                                    </m:r>
                                  </m:num>
                                  <m:den>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𝑟</m:t>
                                        </m:r>
                                      </m:e>
                                      <m:sub>
                                        <m:r>
                                          <a:rPr lang="en-US" altLang="zh-CN" sz="2800" b="0" i="1" smtClean="0">
                                            <a:latin typeface="Cambria Math" panose="02040503050406030204" pitchFamily="18" charset="0"/>
                                            <a:ea typeface="Cambria Math" panose="02040503050406030204" pitchFamily="18" charset="0"/>
                                          </a:rPr>
                                          <m:t>0</m:t>
                                        </m:r>
                                      </m:sub>
                                    </m:sSub>
                                  </m:den>
                                </m:f>
                              </m:e>
                            </m:d>
                          </m:e>
                          <m:sup>
                            <m:r>
                              <a:rPr lang="en-US" altLang="zh-CN" sz="2800" i="1">
                                <a:latin typeface="Cambria Math" panose="02040503050406030204" pitchFamily="18" charset="0"/>
                                <a:ea typeface="Cambria Math" panose="02040503050406030204" pitchFamily="18" charset="0"/>
                              </a:rPr>
                              <m:t>6</m:t>
                            </m:r>
                          </m:sup>
                        </m:sSup>
                      </m:e>
                    </m:d>
                  </m:oMath>
                </a14:m>
                <a:endParaRPr lang="zh-CN" altLang="en-US" sz="2800" dirty="0">
                  <a:solidFill>
                    <a:schemeClr val="tx2"/>
                  </a:solidFill>
                  <a:latin typeface="Times New Roman" panose="02020603050405020304" pitchFamily="18" charset="0"/>
                  <a:cs typeface="Times New Roman" panose="02020603050405020304" pitchFamily="18" charset="0"/>
                </a:endParaRPr>
              </a:p>
            </p:txBody>
          </p:sp>
        </mc:Choice>
        <mc:Fallback xmlns="">
          <p:sp>
            <p:nvSpPr>
              <p:cNvPr id="15" name="文本框 14">
                <a:extLst>
                  <a:ext uri="{FF2B5EF4-FFF2-40B4-BE49-F238E27FC236}">
                    <a16:creationId xmlns:a16="http://schemas.microsoft.com/office/drawing/2014/main" id="{47343085-C609-C1B6-4CFA-C8164377D46B}"/>
                  </a:ext>
                </a:extLst>
              </p:cNvPr>
              <p:cNvSpPr txBox="1">
                <a:spLocks noRot="1" noChangeAspect="1" noMove="1" noResize="1" noEditPoints="1" noAdjustHandles="1" noChangeArrowheads="1" noChangeShapeType="1" noTextEdit="1"/>
              </p:cNvSpPr>
              <p:nvPr/>
            </p:nvSpPr>
            <p:spPr>
              <a:xfrm>
                <a:off x="359230" y="5647754"/>
                <a:ext cx="6991529" cy="1051185"/>
              </a:xfrm>
              <a:prstGeom prst="rect">
                <a:avLst/>
              </a:prstGeom>
              <a:blipFill>
                <a:blip r:embed="rId10"/>
                <a:stretch>
                  <a:fillRect l="-18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400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40438CB-CD1A-300E-D89A-597F86C09F13}"/>
                  </a:ext>
                </a:extLst>
              </p:cNvPr>
              <p:cNvSpPr txBox="1"/>
              <p:nvPr/>
            </p:nvSpPr>
            <p:spPr>
              <a:xfrm>
                <a:off x="530052" y="286958"/>
                <a:ext cx="7087774" cy="12202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i="1">
                          <a:solidFill>
                            <a:schemeClr val="tx2"/>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𝑓</m:t>
                      </m:r>
                      <m:d>
                        <m:dPr>
                          <m:ctrlP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𝑟</m:t>
                          </m:r>
                        </m:e>
                      </m:d>
                      <m: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800" i="1" smtClean="0">
                              <a:latin typeface="Cambria Math" panose="02040503050406030204" pitchFamily="18" charset="0"/>
                            </a:rPr>
                          </m:ctrlPr>
                        </m:fPr>
                        <m:num>
                          <m:r>
                            <a:rPr lang="en-US" altLang="zh-CN" sz="2800" b="0" i="1" smtClean="0">
                              <a:latin typeface="Cambria Math" panose="02040503050406030204" pitchFamily="18" charset="0"/>
                            </a:rPr>
                            <m:t>𝑑𝑢</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𝑟</m:t>
                              </m:r>
                            </m:e>
                          </m:d>
                        </m:num>
                        <m:den>
                          <m:r>
                            <a:rPr lang="en-US" altLang="zh-CN" sz="2800" b="0" i="1" smtClean="0">
                              <a:latin typeface="Cambria Math" panose="02040503050406030204" pitchFamily="18" charset="0"/>
                            </a:rPr>
                            <m:t>𝑑𝑟</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4</m:t>
                          </m:r>
                          <m:r>
                            <a:rPr lang="en-US" altLang="zh-CN" sz="2800" b="0" i="1" smtClean="0">
                              <a:latin typeface="Cambria Math" panose="02040503050406030204" pitchFamily="18" charset="0"/>
                              <a:ea typeface="Cambria Math" panose="02040503050406030204" pitchFamily="18" charset="0"/>
                            </a:rPr>
                            <m:t>ℰ</m:t>
                          </m:r>
                        </m:num>
                        <m:den>
                          <m:r>
                            <a:rPr lang="en-US" altLang="zh-CN" sz="2800" b="0" i="1" smtClean="0">
                              <a:latin typeface="Cambria Math" panose="02040503050406030204" pitchFamily="18" charset="0"/>
                            </a:rPr>
                            <m:t>𝑟</m:t>
                          </m:r>
                        </m:den>
                      </m:f>
                      <m:d>
                        <m:dPr>
                          <m:begChr m:val="["/>
                          <m:endChr m:val="]"/>
                          <m:ctrlPr>
                            <a:rPr lang="en-US" altLang="zh-CN" sz="280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12</m:t>
                          </m:r>
                          <m:sSup>
                            <m:sSupPr>
                              <m:ctrlPr>
                                <a:rPr lang="en-US" altLang="zh-CN" sz="2800" i="1">
                                  <a:latin typeface="Cambria Math" panose="02040503050406030204" pitchFamily="18" charset="0"/>
                                  <a:ea typeface="Cambria Math" panose="02040503050406030204" pitchFamily="18" charset="0"/>
                                </a:rPr>
                              </m:ctrlPr>
                            </m:sSupPr>
                            <m:e>
                              <m:d>
                                <m:dPr>
                                  <m:ctrlPr>
                                    <a:rPr lang="en-US" altLang="zh-CN" sz="2800" i="1">
                                      <a:latin typeface="Cambria Math" panose="02040503050406030204" pitchFamily="18" charset="0"/>
                                      <a:ea typeface="Cambria Math" panose="02040503050406030204" pitchFamily="18" charset="0"/>
                                    </a:rPr>
                                  </m:ctrlPr>
                                </m:dPr>
                                <m:e>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𝜎</m:t>
                                      </m:r>
                                    </m:num>
                                    <m:den>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𝑟</m:t>
                                          </m:r>
                                        </m:e>
                                        <m:sub>
                                          <m:r>
                                            <a:rPr lang="en-US" altLang="zh-CN" sz="2800" b="0" i="1" smtClean="0">
                                              <a:latin typeface="Cambria Math" panose="02040503050406030204" pitchFamily="18" charset="0"/>
                                              <a:ea typeface="Cambria Math" panose="02040503050406030204" pitchFamily="18" charset="0"/>
                                            </a:rPr>
                                            <m:t>0</m:t>
                                          </m:r>
                                        </m:sub>
                                      </m:sSub>
                                    </m:den>
                                  </m:f>
                                </m:e>
                              </m:d>
                            </m:e>
                            <m:sup>
                              <m:r>
                                <a:rPr lang="en-US" altLang="zh-CN" sz="2800" i="1">
                                  <a:latin typeface="Cambria Math" panose="02040503050406030204" pitchFamily="18" charset="0"/>
                                  <a:ea typeface="Cambria Math" panose="02040503050406030204" pitchFamily="18" charset="0"/>
                                </a:rPr>
                                <m:t>12</m:t>
                              </m:r>
                            </m:sup>
                          </m:sSup>
                          <m:r>
                            <a:rPr lang="en-US" altLang="zh-CN"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6</m:t>
                              </m:r>
                              <m:d>
                                <m:dPr>
                                  <m:ctrlPr>
                                    <a:rPr lang="en-US" altLang="zh-CN" sz="2800" i="1" smtClean="0">
                                      <a:latin typeface="Cambria Math" panose="02040503050406030204" pitchFamily="18" charset="0"/>
                                      <a:ea typeface="Cambria Math" panose="02040503050406030204" pitchFamily="18" charset="0"/>
                                    </a:rPr>
                                  </m:ctrlPr>
                                </m:dPr>
                                <m:e>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𝜎</m:t>
                                      </m:r>
                                    </m:num>
                                    <m:den>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𝑟</m:t>
                                          </m:r>
                                        </m:e>
                                        <m:sub>
                                          <m:r>
                                            <a:rPr lang="en-US" altLang="zh-CN" sz="2800" b="0" i="1" smtClean="0">
                                              <a:latin typeface="Cambria Math" panose="02040503050406030204" pitchFamily="18" charset="0"/>
                                              <a:ea typeface="Cambria Math" panose="02040503050406030204" pitchFamily="18" charset="0"/>
                                            </a:rPr>
                                            <m:t>0</m:t>
                                          </m:r>
                                        </m:sub>
                                      </m:sSub>
                                    </m:den>
                                  </m:f>
                                </m:e>
                              </m:d>
                            </m:e>
                            <m:sup>
                              <m:r>
                                <a:rPr lang="en-US" altLang="zh-CN" sz="2800" i="1">
                                  <a:latin typeface="Cambria Math" panose="02040503050406030204" pitchFamily="18" charset="0"/>
                                  <a:ea typeface="Cambria Math" panose="02040503050406030204" pitchFamily="18" charset="0"/>
                                </a:rPr>
                                <m:t>6</m:t>
                              </m:r>
                            </m:sup>
                          </m:sSup>
                        </m:e>
                      </m:d>
                    </m:oMath>
                  </m:oMathPara>
                </a14:m>
                <a:endParaRPr lang="zh-CN" altLang="en-US" sz="2800" dirty="0">
                  <a:solidFill>
                    <a:schemeClr val="tx2"/>
                  </a:solidFill>
                  <a:latin typeface="Times New Roman" panose="02020603050405020304" pitchFamily="18" charset="0"/>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240438CB-CD1A-300E-D89A-597F86C09F13}"/>
                  </a:ext>
                </a:extLst>
              </p:cNvPr>
              <p:cNvSpPr txBox="1">
                <a:spLocks noRot="1" noChangeAspect="1" noMove="1" noResize="1" noEditPoints="1" noAdjustHandles="1" noChangeArrowheads="1" noChangeShapeType="1" noTextEdit="1"/>
              </p:cNvSpPr>
              <p:nvPr/>
            </p:nvSpPr>
            <p:spPr>
              <a:xfrm>
                <a:off x="530052" y="286958"/>
                <a:ext cx="7087774" cy="122027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ADB2749-23B2-832E-970F-E28A6FC8DA13}"/>
                  </a:ext>
                </a:extLst>
              </p:cNvPr>
              <p:cNvSpPr txBox="1"/>
              <p:nvPr/>
            </p:nvSpPr>
            <p:spPr>
              <a:xfrm>
                <a:off x="530052" y="1759041"/>
                <a:ext cx="8727966" cy="12525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dPr>
                            <m:e>
                              <m:f>
                                <m:fPr>
                                  <m:ctrlPr>
                                    <a:rPr lang="en-US" altLang="zh-CN" sz="2800" i="1" smtClean="0">
                                      <a:latin typeface="Cambria Math" panose="02040503050406030204" pitchFamily="18" charset="0"/>
                                    </a:rPr>
                                  </m:ctrlPr>
                                </m:fPr>
                                <m:num>
                                  <m:r>
                                    <a:rPr lang="en-US" altLang="zh-CN" sz="2800" b="0" i="1" smtClean="0">
                                      <a:latin typeface="Cambria Math" panose="02040503050406030204" pitchFamily="18" charset="0"/>
                                    </a:rPr>
                                    <m:t>𝑑𝑓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𝑟</m:t>
                                      </m:r>
                                    </m:e>
                                  </m:d>
                                </m:num>
                                <m:den>
                                  <m:r>
                                    <a:rPr lang="en-US" altLang="zh-CN" sz="2800" b="0" i="1" smtClean="0">
                                      <a:latin typeface="Cambria Math" panose="02040503050406030204" pitchFamily="18" charset="0"/>
                                    </a:rPr>
                                    <m:t>𝑑𝑟</m:t>
                                  </m:r>
                                </m:den>
                              </m:f>
                            </m:e>
                          </m:d>
                        </m:e>
                        <m:sub>
                          <m:sSub>
                            <m:sSubPr>
                              <m:ctrlP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𝑟</m:t>
                              </m:r>
                            </m:e>
                            <m:sub>
                              <m: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𝑚</m:t>
                              </m:r>
                            </m:sub>
                          </m:sSub>
                        </m:sub>
                      </m:sSub>
                      <m: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4</m:t>
                          </m:r>
                          <m: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ℰ</m:t>
                          </m:r>
                        </m:num>
                        <m:den>
                          <m:sSubSup>
                            <m:sSubSupPr>
                              <m:ctrlP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𝑟</m:t>
                              </m:r>
                            </m:e>
                            <m:sub>
                              <m: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𝑚</m:t>
                              </m:r>
                            </m:sub>
                            <m:sup>
                              <m:r>
                                <a:rPr lang="en-US" altLang="zh-CN" sz="2800" b="0" i="1" smtClean="0">
                                  <a:solidFill>
                                    <a:schemeClr val="tx2"/>
                                  </a:solidFill>
                                  <a:latin typeface="Cambria Math" panose="02040503050406030204" pitchFamily="18" charset="0"/>
                                  <a:ea typeface="Cambria Math" panose="02040503050406030204" pitchFamily="18" charset="0"/>
                                  <a:cs typeface="Times New Roman" panose="02020603050405020304" pitchFamily="18" charset="0"/>
                                </a:rPr>
                                <m:t>2</m:t>
                              </m:r>
                            </m:sup>
                          </m:sSubSup>
                        </m:den>
                      </m:f>
                      <m:d>
                        <m:dPr>
                          <m:begChr m:val="["/>
                          <m:endChr m:val="]"/>
                          <m:ctrlPr>
                            <a:rPr lang="en-US" altLang="zh-CN" sz="280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12</m:t>
                          </m:r>
                          <m:sSup>
                            <m:sSupPr>
                              <m:ctrlPr>
                                <a:rPr lang="en-US" altLang="zh-CN" sz="2800" i="1">
                                  <a:latin typeface="Cambria Math" panose="02040503050406030204" pitchFamily="18" charset="0"/>
                                  <a:ea typeface="Cambria Math" panose="02040503050406030204" pitchFamily="18" charset="0"/>
                                </a:rPr>
                              </m:ctrlPr>
                            </m:sSupPr>
                            <m:e>
                              <m:r>
                                <a:rPr lang="en-US" altLang="zh-CN" sz="280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13</m:t>
                              </m:r>
                              <m:d>
                                <m:dPr>
                                  <m:ctrlPr>
                                    <a:rPr lang="en-US" altLang="zh-CN" sz="2800" i="1">
                                      <a:latin typeface="Cambria Math" panose="02040503050406030204" pitchFamily="18" charset="0"/>
                                      <a:ea typeface="Cambria Math" panose="02040503050406030204" pitchFamily="18" charset="0"/>
                                    </a:rPr>
                                  </m:ctrlPr>
                                </m:dPr>
                                <m:e>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𝜎</m:t>
                                      </m:r>
                                    </m:num>
                                    <m:den>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𝑟</m:t>
                                          </m:r>
                                        </m:e>
                                        <m:sub>
                                          <m:r>
                                            <a:rPr lang="en-US" altLang="zh-CN" sz="2800" b="0" i="1" smtClean="0">
                                              <a:latin typeface="Cambria Math" panose="02040503050406030204" pitchFamily="18" charset="0"/>
                                              <a:ea typeface="Cambria Math" panose="02040503050406030204" pitchFamily="18" charset="0"/>
                                            </a:rPr>
                                            <m:t>𝑚</m:t>
                                          </m:r>
                                        </m:sub>
                                      </m:sSub>
                                    </m:den>
                                  </m:f>
                                </m:e>
                              </m:d>
                            </m:e>
                            <m:sup>
                              <m:r>
                                <a:rPr lang="en-US" altLang="zh-CN" sz="2800" i="1">
                                  <a:latin typeface="Cambria Math" panose="02040503050406030204" pitchFamily="18" charset="0"/>
                                  <a:ea typeface="Cambria Math" panose="02040503050406030204" pitchFamily="18" charset="0"/>
                                </a:rPr>
                                <m:t>12</m:t>
                              </m:r>
                            </m:sup>
                          </m:sSup>
                          <m:r>
                            <a:rPr lang="en-US" altLang="zh-CN"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6×7</m:t>
                              </m:r>
                              <m:d>
                                <m:dPr>
                                  <m:ctrlPr>
                                    <a:rPr lang="en-US" altLang="zh-CN" sz="2800" i="1" smtClean="0">
                                      <a:latin typeface="Cambria Math" panose="02040503050406030204" pitchFamily="18" charset="0"/>
                                      <a:ea typeface="Cambria Math" panose="02040503050406030204" pitchFamily="18" charset="0"/>
                                    </a:rPr>
                                  </m:ctrlPr>
                                </m:dPr>
                                <m:e>
                                  <m:f>
                                    <m:fPr>
                                      <m:ctrlPr>
                                        <a:rPr lang="en-US" altLang="zh-CN" sz="2800" i="1">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𝜎</m:t>
                                      </m:r>
                                    </m:num>
                                    <m:den>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𝑟</m:t>
                                          </m:r>
                                        </m:e>
                                        <m:sub>
                                          <m:r>
                                            <a:rPr lang="en-US" altLang="zh-CN" sz="2800" b="0" i="1" smtClean="0">
                                              <a:latin typeface="Cambria Math" panose="02040503050406030204" pitchFamily="18" charset="0"/>
                                              <a:ea typeface="Cambria Math" panose="02040503050406030204" pitchFamily="18" charset="0"/>
                                            </a:rPr>
                                            <m:t>𝑚</m:t>
                                          </m:r>
                                        </m:sub>
                                      </m:sSub>
                                    </m:den>
                                  </m:f>
                                </m:e>
                              </m:d>
                            </m:e>
                            <m:sup>
                              <m:r>
                                <a:rPr lang="en-US" altLang="zh-CN" sz="2800" i="1">
                                  <a:latin typeface="Cambria Math" panose="02040503050406030204" pitchFamily="18" charset="0"/>
                                  <a:ea typeface="Cambria Math" panose="02040503050406030204" pitchFamily="18" charset="0"/>
                                </a:rPr>
                                <m:t>6</m:t>
                              </m:r>
                            </m:sup>
                          </m:sSup>
                        </m:e>
                      </m:d>
                      <m:r>
                        <a:rPr lang="en-US" altLang="zh-CN" sz="2800" b="0" i="1" smtClean="0">
                          <a:latin typeface="Cambria Math" panose="02040503050406030204" pitchFamily="18" charset="0"/>
                          <a:ea typeface="Cambria Math" panose="02040503050406030204" pitchFamily="18" charset="0"/>
                        </a:rPr>
                        <m:t>=0</m:t>
                      </m:r>
                    </m:oMath>
                  </m:oMathPara>
                </a14:m>
                <a:endParaRPr lang="zh-CN" altLang="en-US" sz="2800" dirty="0">
                  <a:solidFill>
                    <a:schemeClr val="tx2"/>
                  </a:solidFill>
                  <a:latin typeface="Times New Roman" panose="02020603050405020304" pitchFamily="18" charset="0"/>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9ADB2749-23B2-832E-970F-E28A6FC8DA13}"/>
                  </a:ext>
                </a:extLst>
              </p:cNvPr>
              <p:cNvSpPr txBox="1">
                <a:spLocks noRot="1" noChangeAspect="1" noMove="1" noResize="1" noEditPoints="1" noAdjustHandles="1" noChangeArrowheads="1" noChangeShapeType="1" noTextEdit="1"/>
              </p:cNvSpPr>
              <p:nvPr/>
            </p:nvSpPr>
            <p:spPr>
              <a:xfrm>
                <a:off x="530052" y="1759041"/>
                <a:ext cx="8727966" cy="125258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11D9C24-2ECA-661D-27EA-BD73274CB2C7}"/>
                  </a:ext>
                </a:extLst>
              </p:cNvPr>
              <p:cNvSpPr txBox="1"/>
              <p:nvPr/>
            </p:nvSpPr>
            <p:spPr>
              <a:xfrm>
                <a:off x="1646674" y="3135179"/>
                <a:ext cx="2141554" cy="118352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m:t>
                      </m:r>
                      <m:rad>
                        <m:radPr>
                          <m:ctrlPr>
                            <a:rPr lang="en-US" altLang="zh-CN" sz="2400" b="0" i="1" smtClean="0">
                              <a:latin typeface="Cambria Math" panose="02040503050406030204" pitchFamily="18" charset="0"/>
                            </a:rPr>
                          </m:ctrlPr>
                        </m:radPr>
                        <m:deg>
                          <m:r>
                            <m:rPr>
                              <m:brk m:alnAt="7"/>
                            </m:rPr>
                            <a:rPr lang="en-US" altLang="zh-CN" sz="2400" b="0" i="1" smtClean="0">
                              <a:latin typeface="Cambria Math" panose="02040503050406030204" pitchFamily="18" charset="0"/>
                            </a:rPr>
                            <m:t>6</m:t>
                          </m:r>
                        </m:deg>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26</m:t>
                              </m:r>
                            </m:num>
                            <m:den>
                              <m:r>
                                <a:rPr lang="en-US" altLang="zh-CN" sz="2400" b="0" i="1" smtClean="0">
                                  <a:latin typeface="Cambria Math" panose="02040503050406030204" pitchFamily="18" charset="0"/>
                                </a:rPr>
                                <m:t>7</m:t>
                              </m:r>
                            </m:den>
                          </m:f>
                        </m:e>
                      </m:rad>
                      <m:r>
                        <a:rPr lang="zh-CN" altLang="en-US" sz="2400" b="0" i="1" smtClean="0">
                          <a:latin typeface="Cambria Math" panose="02040503050406030204" pitchFamily="18" charset="0"/>
                        </a:rPr>
                        <m:t>𝜎</m:t>
                      </m:r>
                    </m:oMath>
                  </m:oMathPara>
                </a14:m>
                <a:endParaRPr lang="zh-CN" altLang="en-US" sz="2400" dirty="0"/>
              </a:p>
            </p:txBody>
          </p:sp>
        </mc:Choice>
        <mc:Fallback xmlns="">
          <p:sp>
            <p:nvSpPr>
              <p:cNvPr id="4" name="文本框 3">
                <a:extLst>
                  <a:ext uri="{FF2B5EF4-FFF2-40B4-BE49-F238E27FC236}">
                    <a16:creationId xmlns:a16="http://schemas.microsoft.com/office/drawing/2014/main" id="{D11D9C24-2ECA-661D-27EA-BD73274CB2C7}"/>
                  </a:ext>
                </a:extLst>
              </p:cNvPr>
              <p:cNvSpPr txBox="1">
                <a:spLocks noRot="1" noChangeAspect="1" noMove="1" noResize="1" noEditPoints="1" noAdjustHandles="1" noChangeArrowheads="1" noChangeShapeType="1" noTextEdit="1"/>
              </p:cNvSpPr>
              <p:nvPr/>
            </p:nvSpPr>
            <p:spPr>
              <a:xfrm>
                <a:off x="1646674" y="3135179"/>
                <a:ext cx="2141554" cy="118352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C93B21A-ADA2-A67B-FB59-49A64BF7870B}"/>
                  </a:ext>
                </a:extLst>
              </p:cNvPr>
              <p:cNvSpPr txBox="1"/>
              <p:nvPr/>
            </p:nvSpPr>
            <p:spPr>
              <a:xfrm>
                <a:off x="4751615" y="3414020"/>
                <a:ext cx="2141554" cy="46166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ea typeface="Cambria Math" panose="02040503050406030204" pitchFamily="18" charset="0"/>
                        </a:rPr>
                        <m:t>&gt;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𝑟</m:t>
                          </m:r>
                        </m:e>
                        <m:sub>
                          <m:r>
                            <a:rPr lang="en-US" altLang="zh-CN" sz="2400" b="0" i="1" smtClean="0">
                              <a:latin typeface="Cambria Math" panose="02040503050406030204" pitchFamily="18" charset="0"/>
                              <a:ea typeface="Cambria Math" panose="02040503050406030204" pitchFamily="18" charset="0"/>
                            </a:rPr>
                            <m:t>0</m:t>
                          </m:r>
                        </m:sub>
                      </m:sSub>
                      <m:r>
                        <a:rPr lang="en-US" altLang="zh-CN" sz="2400" b="0" i="1" smtClean="0">
                          <a:latin typeface="Cambria Math" panose="02040503050406030204" pitchFamily="18" charset="0"/>
                          <a:ea typeface="Cambria Math" panose="02040503050406030204" pitchFamily="18" charset="0"/>
                        </a:rPr>
                        <m:t>&gt;</m:t>
                      </m:r>
                      <m:r>
                        <a:rPr lang="zh-CN" altLang="en-US" sz="2400" b="0" i="1" smtClean="0">
                          <a:latin typeface="Cambria Math" panose="02040503050406030204" pitchFamily="18" charset="0"/>
                        </a:rPr>
                        <m:t>𝜎</m:t>
                      </m:r>
                    </m:oMath>
                  </m:oMathPara>
                </a14:m>
                <a:endParaRPr lang="zh-CN" altLang="en-US" sz="2400" dirty="0"/>
              </a:p>
            </p:txBody>
          </p:sp>
        </mc:Choice>
        <mc:Fallback xmlns="">
          <p:sp>
            <p:nvSpPr>
              <p:cNvPr id="8" name="文本框 7">
                <a:extLst>
                  <a:ext uri="{FF2B5EF4-FFF2-40B4-BE49-F238E27FC236}">
                    <a16:creationId xmlns:a16="http://schemas.microsoft.com/office/drawing/2014/main" id="{9C93B21A-ADA2-A67B-FB59-49A64BF7870B}"/>
                  </a:ext>
                </a:extLst>
              </p:cNvPr>
              <p:cNvSpPr txBox="1">
                <a:spLocks noRot="1" noChangeAspect="1" noMove="1" noResize="1" noEditPoints="1" noAdjustHandles="1" noChangeArrowheads="1" noChangeShapeType="1" noTextEdit="1"/>
              </p:cNvSpPr>
              <p:nvPr/>
            </p:nvSpPr>
            <p:spPr>
              <a:xfrm>
                <a:off x="4751615" y="3414020"/>
                <a:ext cx="2141554" cy="461665"/>
              </a:xfrm>
              <a:prstGeom prst="rect">
                <a:avLst/>
              </a:prstGeom>
              <a:blipFill>
                <a:blip r:embed="rId5"/>
                <a:stretch>
                  <a:fillRect b="-1316"/>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139E3E1C-317D-31E5-BEC6-B44BDEC28CF4}"/>
              </a:ext>
            </a:extLst>
          </p:cNvPr>
          <p:cNvSpPr txBox="1"/>
          <p:nvPr/>
        </p:nvSpPr>
        <p:spPr>
          <a:xfrm>
            <a:off x="325317" y="4513126"/>
            <a:ext cx="2579552" cy="523220"/>
          </a:xfrm>
          <a:prstGeom prst="rect">
            <a:avLst/>
          </a:prstGeom>
          <a:noFill/>
        </p:spPr>
        <p:txBody>
          <a:bodyPr wrap="none" rtlCol="0">
            <a:spAutoFit/>
          </a:bodyPr>
          <a:lstStyle/>
          <a:p>
            <a:r>
              <a:rPr lang="en-US" altLang="zh-CN" sz="2800" dirty="0">
                <a:solidFill>
                  <a:schemeClr val="tx2"/>
                </a:solidFill>
                <a:latin typeface="Times New Roman" panose="02020603050405020304" pitchFamily="18" charset="0"/>
                <a:cs typeface="Times New Roman" panose="02020603050405020304" pitchFamily="18" charset="0"/>
              </a:rPr>
              <a:t>(5) </a:t>
            </a:r>
            <a:r>
              <a:rPr lang="zh-CN" altLang="en-US" sz="2800" dirty="0">
                <a:solidFill>
                  <a:schemeClr val="tx2"/>
                </a:solidFill>
                <a:latin typeface="Times New Roman" panose="02020603050405020304" pitchFamily="18" charset="0"/>
                <a:cs typeface="Times New Roman" panose="02020603050405020304" pitchFamily="18" charset="0"/>
              </a:rPr>
              <a:t>晶体结合能</a:t>
            </a:r>
            <a:r>
              <a:rPr lang="en-US" altLang="zh-CN" sz="2800" dirty="0">
                <a:solidFill>
                  <a:schemeClr val="tx2"/>
                </a:solidFill>
                <a:latin typeface="Times New Roman" panose="02020603050405020304" pitchFamily="18" charset="0"/>
                <a:cs typeface="Times New Roman" panose="02020603050405020304" pitchFamily="18" charset="0"/>
              </a:rPr>
              <a:t> </a:t>
            </a:r>
            <a:endParaRPr lang="zh-CN" altLang="en-US" sz="2800" dirty="0">
              <a:solidFill>
                <a:schemeClr val="tx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E8C8C1E-E296-2674-08A1-237B73B20DD9}"/>
                  </a:ext>
                </a:extLst>
              </p:cNvPr>
              <p:cNvSpPr txBox="1"/>
              <p:nvPr/>
            </p:nvSpPr>
            <p:spPr>
              <a:xfrm>
                <a:off x="2974515" y="4361626"/>
                <a:ext cx="5002747" cy="91422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0" i="1" smtClean="0">
                          <a:solidFill>
                            <a:srgbClr val="000000"/>
                          </a:solidFill>
                          <a:latin typeface="Cambria Math" panose="02040503050406030204" pitchFamily="18" charset="0"/>
                        </a:rPr>
                        <m:t>𝑈</m:t>
                      </m:r>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𝑅</m:t>
                      </m:r>
                      <m:r>
                        <a:rPr lang="en-US" altLang="zh-CN" sz="2400" b="0" i="1" smtClean="0">
                          <a:solidFill>
                            <a:srgbClr val="000000"/>
                          </a:solidFill>
                          <a:latin typeface="Cambria Math" panose="02040503050406030204" pitchFamily="18" charset="0"/>
                        </a:rPr>
                        <m:t>)=2</m:t>
                      </m:r>
                      <m:r>
                        <a:rPr lang="en-US" altLang="zh-CN" sz="2400" b="0" i="1" smtClean="0">
                          <a:solidFill>
                            <a:srgbClr val="000000"/>
                          </a:solidFill>
                          <a:latin typeface="Cambria Math" panose="02040503050406030204" pitchFamily="18" charset="0"/>
                        </a:rPr>
                        <m:t>𝑁</m:t>
                      </m:r>
                      <m:r>
                        <a:rPr lang="zh-CN" altLang="en-US" sz="2400" i="1">
                          <a:solidFill>
                            <a:srgbClr val="000000"/>
                          </a:solidFill>
                          <a:latin typeface="Cambria Math" panose="02040503050406030204" pitchFamily="18" charset="0"/>
                        </a:rPr>
                        <m:t>𝜀</m:t>
                      </m:r>
                      <m:d>
                        <m:dPr>
                          <m:begChr m:val="["/>
                          <m:endChr m:val="]"/>
                          <m:ctrlPr>
                            <a:rPr lang="en-US" altLang="zh-CN" sz="2400" i="1" smtClean="0">
                              <a:solidFill>
                                <a:srgbClr val="000000"/>
                              </a:solidFill>
                              <a:latin typeface="Cambria Math" panose="02040503050406030204" pitchFamily="18" charset="0"/>
                            </a:rPr>
                          </m:ctrlPr>
                        </m:dPr>
                        <m:e>
                          <m:sSup>
                            <m:sSupPr>
                              <m:ctrlPr>
                                <a:rPr lang="en-US" altLang="zh-CN" sz="2400" i="1">
                                  <a:solidFill>
                                    <a:srgbClr val="000000"/>
                                  </a:solidFill>
                                  <a:latin typeface="Cambria Math" panose="02040503050406030204" pitchFamily="18" charset="0"/>
                                </a:rPr>
                              </m:ctrlPr>
                            </m:sSup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𝐴</m:t>
                                  </m:r>
                                </m:e>
                                <m:sub>
                                  <m:r>
                                    <a:rPr lang="en-US" altLang="zh-CN" sz="2400" i="1">
                                      <a:solidFill>
                                        <a:srgbClr val="000000"/>
                                      </a:solidFill>
                                      <a:latin typeface="Cambria Math" panose="02040503050406030204" pitchFamily="18" charset="0"/>
                                    </a:rPr>
                                    <m:t>12</m:t>
                                  </m:r>
                                </m:sub>
                              </m:sSub>
                              <m:d>
                                <m:dPr>
                                  <m:ctrlPr>
                                    <a:rPr lang="en-US" altLang="zh-CN" sz="2400" i="1">
                                      <a:solidFill>
                                        <a:srgbClr val="000000"/>
                                      </a:solidFill>
                                      <a:latin typeface="Cambria Math" panose="02040503050406030204" pitchFamily="18" charset="0"/>
                                    </a:rPr>
                                  </m:ctrlPr>
                                </m:dPr>
                                <m:e>
                                  <m:f>
                                    <m:fPr>
                                      <m:ctrlPr>
                                        <a:rPr lang="en-US" altLang="zh-CN"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𝜎</m:t>
                                      </m:r>
                                    </m:num>
                                    <m:den>
                                      <m:r>
                                        <a:rPr lang="en-US" altLang="zh-CN" sz="2400" i="1">
                                          <a:solidFill>
                                            <a:srgbClr val="000000"/>
                                          </a:solidFill>
                                          <a:latin typeface="Cambria Math" panose="02040503050406030204" pitchFamily="18" charset="0"/>
                                        </a:rPr>
                                        <m:t>𝑅</m:t>
                                      </m:r>
                                    </m:den>
                                  </m:f>
                                </m:e>
                              </m:d>
                            </m:e>
                            <m:sup>
                              <m:r>
                                <a:rPr lang="en-US" altLang="zh-CN" sz="2400" i="1">
                                  <a:solidFill>
                                    <a:srgbClr val="000000"/>
                                  </a:solidFill>
                                  <a:latin typeface="Cambria Math" panose="02040503050406030204" pitchFamily="18" charset="0"/>
                                </a:rPr>
                                <m:t>12</m:t>
                              </m:r>
                            </m:sup>
                          </m:sSup>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𝐴</m:t>
                              </m:r>
                            </m:e>
                            <m:sub>
                              <m:r>
                                <a:rPr lang="en-US" altLang="zh-CN" sz="2400" i="1">
                                  <a:solidFill>
                                    <a:srgbClr val="000000"/>
                                  </a:solidFill>
                                  <a:latin typeface="Cambria Math" panose="02040503050406030204" pitchFamily="18" charset="0"/>
                                </a:rPr>
                                <m:t>6</m:t>
                              </m:r>
                            </m:sub>
                          </m:sSub>
                          <m:sSup>
                            <m:sSupPr>
                              <m:ctrlPr>
                                <a:rPr lang="en-US" altLang="zh-CN" sz="2400" i="1">
                                  <a:solidFill>
                                    <a:srgbClr val="000000"/>
                                  </a:solidFill>
                                  <a:latin typeface="Cambria Math" panose="02040503050406030204" pitchFamily="18" charset="0"/>
                                </a:rPr>
                              </m:ctrlPr>
                            </m:sSupPr>
                            <m:e>
                              <m:d>
                                <m:dPr>
                                  <m:ctrlPr>
                                    <a:rPr lang="en-US" altLang="zh-CN" sz="2400" i="1">
                                      <a:solidFill>
                                        <a:srgbClr val="000000"/>
                                      </a:solidFill>
                                      <a:latin typeface="Cambria Math" panose="02040503050406030204" pitchFamily="18" charset="0"/>
                                    </a:rPr>
                                  </m:ctrlPr>
                                </m:dPr>
                                <m:e>
                                  <m:f>
                                    <m:fPr>
                                      <m:ctrlPr>
                                        <a:rPr lang="en-US" altLang="zh-CN"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𝜎</m:t>
                                      </m:r>
                                    </m:num>
                                    <m:den>
                                      <m:r>
                                        <a:rPr lang="en-US" altLang="zh-CN" sz="2400" i="1">
                                          <a:solidFill>
                                            <a:srgbClr val="000000"/>
                                          </a:solidFill>
                                          <a:latin typeface="Cambria Math" panose="02040503050406030204" pitchFamily="18" charset="0"/>
                                        </a:rPr>
                                        <m:t>𝑅</m:t>
                                      </m:r>
                                    </m:den>
                                  </m:f>
                                </m:e>
                              </m:d>
                            </m:e>
                            <m:sup>
                              <m:r>
                                <a:rPr lang="en-US" altLang="zh-CN" sz="2400" i="1">
                                  <a:solidFill>
                                    <a:srgbClr val="000000"/>
                                  </a:solidFill>
                                  <a:latin typeface="Cambria Math" panose="02040503050406030204" pitchFamily="18" charset="0"/>
                                </a:rPr>
                                <m:t>6</m:t>
                              </m:r>
                            </m:sup>
                          </m:sSup>
                        </m:e>
                      </m:d>
                    </m:oMath>
                  </m:oMathPara>
                </a14:m>
                <a:endParaRPr lang="zh-CN" altLang="en-US" sz="2400" dirty="0"/>
              </a:p>
            </p:txBody>
          </p:sp>
        </mc:Choice>
        <mc:Fallback xmlns="">
          <p:sp>
            <p:nvSpPr>
              <p:cNvPr id="10" name="文本框 9">
                <a:extLst>
                  <a:ext uri="{FF2B5EF4-FFF2-40B4-BE49-F238E27FC236}">
                    <a16:creationId xmlns:a16="http://schemas.microsoft.com/office/drawing/2014/main" id="{5E8C8C1E-E296-2674-08A1-237B73B20DD9}"/>
                  </a:ext>
                </a:extLst>
              </p:cNvPr>
              <p:cNvSpPr txBox="1">
                <a:spLocks noRot="1" noChangeAspect="1" noMove="1" noResize="1" noEditPoints="1" noAdjustHandles="1" noChangeArrowheads="1" noChangeShapeType="1" noTextEdit="1"/>
              </p:cNvSpPr>
              <p:nvPr/>
            </p:nvSpPr>
            <p:spPr>
              <a:xfrm>
                <a:off x="2974515" y="4361626"/>
                <a:ext cx="5002747" cy="91422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0852611-3140-B4BD-E3CC-81E47145E566}"/>
                  </a:ext>
                </a:extLst>
              </p:cNvPr>
              <p:cNvSpPr txBox="1"/>
              <p:nvPr/>
            </p:nvSpPr>
            <p:spPr>
              <a:xfrm>
                <a:off x="594285" y="5407096"/>
                <a:ext cx="9974847" cy="954107"/>
              </a:xfrm>
              <a:prstGeom prst="rect">
                <a:avLst/>
              </a:prstGeom>
              <a:noFill/>
            </p:spPr>
            <p:txBody>
              <a:bodyPr wrap="none" rtlCol="0">
                <a:spAutoFit/>
              </a:bodyPr>
              <a:lstStyle/>
              <a:p>
                <a:r>
                  <a:rPr lang="zh-CN" altLang="en-US" sz="2800" dirty="0">
                    <a:solidFill>
                      <a:schemeClr val="tx2"/>
                    </a:solidFill>
                    <a:latin typeface="Times New Roman" panose="02020603050405020304" pitchFamily="18" charset="0"/>
                    <a:cs typeface="Times New Roman" panose="02020603050405020304" pitchFamily="18" charset="0"/>
                  </a:rPr>
                  <a:t>其中</a:t>
                </a:r>
                <a:r>
                  <a:rPr lang="en-US" altLang="zh-CN" sz="2800" dirty="0">
                    <a:solidFill>
                      <a:schemeClr val="tx2"/>
                    </a:solidFill>
                    <a:latin typeface="Times New Roman" panose="02020603050405020304" pitchFamily="18" charset="0"/>
                    <a:cs typeface="Times New Roman" panose="02020603050405020304" pitchFamily="18" charset="0"/>
                  </a:rPr>
                  <a:t>R</a:t>
                </a:r>
                <a:r>
                  <a:rPr lang="zh-CN" altLang="en-US" sz="2800" dirty="0">
                    <a:solidFill>
                      <a:schemeClr val="tx2"/>
                    </a:solidFill>
                    <a:latin typeface="Times New Roman" panose="02020603050405020304" pitchFamily="18" charset="0"/>
                    <a:cs typeface="Times New Roman" panose="02020603050405020304" pitchFamily="18" charset="0"/>
                  </a:rPr>
                  <a:t>为晶体最邻近原子间距，</a:t>
                </a:r>
                <a14:m>
                  <m:oMath xmlns:m="http://schemas.openxmlformats.org/officeDocument/2006/math">
                    <m:sSub>
                      <m:sSubPr>
                        <m:ctrlPr>
                          <a:rPr lang="en-US" altLang="zh-CN" sz="2800" i="1" smtClean="0">
                            <a:solidFill>
                              <a:schemeClr val="tx2"/>
                            </a:solidFill>
                            <a:latin typeface="Cambria Math" panose="02040503050406030204" pitchFamily="18" charset="0"/>
                            <a:cs typeface="Times New Roman" panose="02020603050405020304" pitchFamily="18" charset="0"/>
                          </a:rPr>
                        </m:ctrlPr>
                      </m:sSubPr>
                      <m:e>
                        <m:r>
                          <a:rPr lang="en-US" altLang="zh-CN" sz="2800" b="0" i="1" smtClean="0">
                            <a:solidFill>
                              <a:schemeClr val="tx2"/>
                            </a:solidFill>
                            <a:latin typeface="Cambria Math" panose="02040503050406030204" pitchFamily="18" charset="0"/>
                            <a:cs typeface="Times New Roman" panose="02020603050405020304" pitchFamily="18" charset="0"/>
                          </a:rPr>
                          <m:t>𝐴</m:t>
                        </m:r>
                      </m:e>
                      <m:sub>
                        <m:r>
                          <a:rPr lang="en-US" altLang="zh-CN" sz="2800" b="0" i="1" smtClean="0">
                            <a:solidFill>
                              <a:schemeClr val="tx2"/>
                            </a:solidFill>
                            <a:latin typeface="Cambria Math" panose="02040503050406030204" pitchFamily="18" charset="0"/>
                            <a:cs typeface="Times New Roman" panose="02020603050405020304" pitchFamily="18" charset="0"/>
                          </a:rPr>
                          <m:t>6</m:t>
                        </m:r>
                      </m:sub>
                    </m:sSub>
                  </m:oMath>
                </a14:m>
                <a:r>
                  <a:rPr lang="zh-CN" altLang="en-US" sz="2800" dirty="0">
                    <a:solidFill>
                      <a:schemeClr val="tx2"/>
                    </a:solidFill>
                    <a:latin typeface="Times New Roman" panose="02020603050405020304" pitchFamily="18" charset="0"/>
                    <a:cs typeface="Times New Roman" panose="02020603050405020304" pitchFamily="18" charset="0"/>
                  </a:rPr>
                  <a:t>和</a:t>
                </a:r>
                <a14:m>
                  <m:oMath xmlns:m="http://schemas.openxmlformats.org/officeDocument/2006/math">
                    <m:sSub>
                      <m:sSubPr>
                        <m:ctrlPr>
                          <a:rPr lang="en-US" altLang="zh-CN" sz="2800" i="1" dirty="0" smtClean="0">
                            <a:solidFill>
                              <a:schemeClr val="tx2"/>
                            </a:solidFill>
                            <a:latin typeface="Cambria Math" panose="02040503050406030204" pitchFamily="18" charset="0"/>
                            <a:cs typeface="Times New Roman" panose="02020603050405020304" pitchFamily="18" charset="0"/>
                          </a:rPr>
                        </m:ctrlPr>
                      </m:sSubPr>
                      <m:e>
                        <m:r>
                          <a:rPr lang="en-US" altLang="zh-CN" sz="2800" b="0" i="1" dirty="0" smtClean="0">
                            <a:solidFill>
                              <a:schemeClr val="tx2"/>
                            </a:solidFill>
                            <a:latin typeface="Cambria Math" panose="02040503050406030204" pitchFamily="18" charset="0"/>
                            <a:cs typeface="Times New Roman" panose="02020603050405020304" pitchFamily="18" charset="0"/>
                          </a:rPr>
                          <m:t>𝐴</m:t>
                        </m:r>
                      </m:e>
                      <m:sub>
                        <m:r>
                          <a:rPr lang="en-US" altLang="zh-CN" sz="2800" b="0" i="1" dirty="0" smtClean="0">
                            <a:solidFill>
                              <a:schemeClr val="tx2"/>
                            </a:solidFill>
                            <a:latin typeface="Cambria Math" panose="02040503050406030204" pitchFamily="18" charset="0"/>
                            <a:cs typeface="Times New Roman" panose="02020603050405020304" pitchFamily="18" charset="0"/>
                          </a:rPr>
                          <m:t>12</m:t>
                        </m:r>
                      </m:sub>
                    </m:sSub>
                  </m:oMath>
                </a14:m>
                <a:r>
                  <a:rPr lang="zh-CN" altLang="en-US" sz="2800" dirty="0">
                    <a:solidFill>
                      <a:schemeClr val="tx2"/>
                    </a:solidFill>
                    <a:latin typeface="Times New Roman" panose="02020603050405020304" pitchFamily="18" charset="0"/>
                    <a:cs typeface="Times New Roman" panose="02020603050405020304" pitchFamily="18" charset="0"/>
                  </a:rPr>
                  <a:t>是与结构有关的常数，</a:t>
                </a:r>
                <a:endParaRPr lang="en-US" altLang="zh-CN" sz="2800" dirty="0">
                  <a:solidFill>
                    <a:schemeClr val="tx2"/>
                  </a:solidFill>
                  <a:latin typeface="Times New Roman" panose="02020603050405020304" pitchFamily="18" charset="0"/>
                  <a:cs typeface="Times New Roman" panose="02020603050405020304" pitchFamily="18" charset="0"/>
                </a:endParaRPr>
              </a:p>
              <a:p>
                <a:r>
                  <a:rPr lang="zh-CN" altLang="en-US" sz="2800" dirty="0">
                    <a:solidFill>
                      <a:schemeClr val="tx2"/>
                    </a:solidFill>
                    <a:latin typeface="Times New Roman" panose="02020603050405020304" pitchFamily="18" charset="0"/>
                    <a:cs typeface="Times New Roman" panose="02020603050405020304" pitchFamily="18" charset="0"/>
                  </a:rPr>
                  <a:t>且</a:t>
                </a:r>
                <a:r>
                  <a:rPr lang="en-US" altLang="zh-CN" sz="2800" dirty="0">
                    <a:solidFill>
                      <a:schemeClr val="tx2"/>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800" i="1" dirty="0" smtClean="0">
                            <a:solidFill>
                              <a:schemeClr val="tx2"/>
                            </a:solidFill>
                            <a:latin typeface="Cambria Math" panose="02040503050406030204" pitchFamily="18" charset="0"/>
                            <a:cs typeface="Times New Roman" panose="02020603050405020304" pitchFamily="18" charset="0"/>
                          </a:rPr>
                        </m:ctrlPr>
                      </m:sSubPr>
                      <m:e>
                        <m:sSub>
                          <m:sSubPr>
                            <m:ctrlPr>
                              <a:rPr lang="en-US" altLang="zh-CN" sz="2800" i="1" dirty="0" smtClean="0">
                                <a:solidFill>
                                  <a:schemeClr val="tx2"/>
                                </a:solidFill>
                                <a:latin typeface="Cambria Math" panose="02040503050406030204" pitchFamily="18" charset="0"/>
                                <a:cs typeface="Times New Roman" panose="02020603050405020304" pitchFamily="18" charset="0"/>
                              </a:rPr>
                            </m:ctrlPr>
                          </m:sSubPr>
                          <m:e>
                            <m:r>
                              <a:rPr lang="en-US" altLang="zh-CN" sz="2800" b="0" i="1" dirty="0" smtClean="0">
                                <a:solidFill>
                                  <a:schemeClr val="tx2"/>
                                </a:solidFill>
                                <a:latin typeface="Cambria Math" panose="02040503050406030204" pitchFamily="18" charset="0"/>
                                <a:cs typeface="Times New Roman" panose="02020603050405020304" pitchFamily="18" charset="0"/>
                              </a:rPr>
                              <m:t>𝐴</m:t>
                            </m:r>
                          </m:e>
                          <m:sub>
                            <m:r>
                              <a:rPr lang="en-US" altLang="zh-CN" sz="2800" b="0" i="1" dirty="0" smtClean="0">
                                <a:solidFill>
                                  <a:schemeClr val="tx2"/>
                                </a:solidFill>
                                <a:latin typeface="Cambria Math" panose="02040503050406030204" pitchFamily="18" charset="0"/>
                                <a:cs typeface="Times New Roman" panose="02020603050405020304" pitchFamily="18" charset="0"/>
                              </a:rPr>
                              <m:t>6</m:t>
                            </m:r>
                          </m:sub>
                        </m:sSub>
                        <m:r>
                          <a:rPr lang="en-US" altLang="zh-CN" sz="2800" b="0" i="1" dirty="0" smtClean="0">
                            <a:solidFill>
                              <a:schemeClr val="tx2"/>
                            </a:solidFill>
                            <a:latin typeface="Cambria Math" panose="02040503050406030204" pitchFamily="18" charset="0"/>
                            <a:cs typeface="Times New Roman" panose="02020603050405020304" pitchFamily="18" charset="0"/>
                          </a:rPr>
                          <m:t>&gt;</m:t>
                        </m:r>
                        <m:r>
                          <a:rPr lang="en-US" altLang="zh-CN" sz="2800" b="0" i="1" dirty="0" smtClean="0">
                            <a:solidFill>
                              <a:schemeClr val="tx2"/>
                            </a:solidFill>
                            <a:latin typeface="Cambria Math" panose="02040503050406030204" pitchFamily="18" charset="0"/>
                            <a:cs typeface="Times New Roman" panose="02020603050405020304" pitchFamily="18" charset="0"/>
                          </a:rPr>
                          <m:t>𝐴</m:t>
                        </m:r>
                      </m:e>
                      <m:sub>
                        <m:r>
                          <a:rPr lang="en-US" altLang="zh-CN" sz="2800" b="0" i="1" dirty="0" smtClean="0">
                            <a:solidFill>
                              <a:schemeClr val="tx2"/>
                            </a:solidFill>
                            <a:latin typeface="Cambria Math" panose="02040503050406030204" pitchFamily="18" charset="0"/>
                            <a:cs typeface="Times New Roman" panose="02020603050405020304" pitchFamily="18" charset="0"/>
                          </a:rPr>
                          <m:t>12</m:t>
                        </m:r>
                      </m:sub>
                    </m:sSub>
                  </m:oMath>
                </a14:m>
                <a:endParaRPr lang="zh-CN" altLang="en-US" sz="2800" dirty="0">
                  <a:solidFill>
                    <a:schemeClr val="tx2"/>
                  </a:solidFill>
                  <a:latin typeface="Times New Roman" panose="02020603050405020304" pitchFamily="18" charset="0"/>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70852611-3140-B4BD-E3CC-81E47145E566}"/>
                  </a:ext>
                </a:extLst>
              </p:cNvPr>
              <p:cNvSpPr txBox="1">
                <a:spLocks noRot="1" noChangeAspect="1" noMove="1" noResize="1" noEditPoints="1" noAdjustHandles="1" noChangeArrowheads="1" noChangeShapeType="1" noTextEdit="1"/>
              </p:cNvSpPr>
              <p:nvPr/>
            </p:nvSpPr>
            <p:spPr>
              <a:xfrm>
                <a:off x="594285" y="5407096"/>
                <a:ext cx="9974847" cy="954107"/>
              </a:xfrm>
              <a:prstGeom prst="rect">
                <a:avLst/>
              </a:prstGeom>
              <a:blipFill>
                <a:blip r:embed="rId7"/>
                <a:stretch>
                  <a:fillRect l="-1222" t="-7643" b="-165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119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D452DBE-2538-D5AF-5C8E-5C6405A7FD0E}"/>
                  </a:ext>
                </a:extLst>
              </p:cNvPr>
              <p:cNvSpPr txBox="1"/>
              <p:nvPr/>
            </p:nvSpPr>
            <p:spPr>
              <a:xfrm>
                <a:off x="1045232" y="367407"/>
                <a:ext cx="9239310" cy="108709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sz="2400" b="0" i="1" smtClean="0">
                              <a:solidFill>
                                <a:srgbClr val="000000"/>
                              </a:solidFill>
                              <a:latin typeface="Cambria Math" panose="02040503050406030204" pitchFamily="18" charset="0"/>
                            </a:rPr>
                          </m:ctrlPr>
                        </m:sSubPr>
                        <m:e>
                          <m:d>
                            <m:dPr>
                              <m:begChr m:val="["/>
                              <m:endChr m:val="]"/>
                              <m:ctrlPr>
                                <a:rPr lang="en-US" altLang="zh-CN" sz="2400" b="0" i="1" smtClean="0">
                                  <a:solidFill>
                                    <a:srgbClr val="000000"/>
                                  </a:solidFill>
                                  <a:latin typeface="Cambria Math" panose="02040503050406030204" pitchFamily="18" charset="0"/>
                                </a:rPr>
                              </m:ctrlPr>
                            </m:dPr>
                            <m:e>
                              <m:f>
                                <m:fPr>
                                  <m:ctrlPr>
                                    <a:rPr lang="en-US" altLang="zh-CN" sz="2400" i="1">
                                      <a:solidFill>
                                        <a:srgbClr val="000000"/>
                                      </a:solidFill>
                                      <a:latin typeface="Cambria Math" panose="02040503050406030204" pitchFamily="18" charset="0"/>
                                    </a:rPr>
                                  </m:ctrlPr>
                                </m:fPr>
                                <m:num>
                                  <m:r>
                                    <a:rPr lang="en-US" altLang="zh-CN" sz="2400" i="1">
                                      <a:solidFill>
                                        <a:srgbClr val="000000"/>
                                      </a:solidFill>
                                      <a:latin typeface="Cambria Math" panose="02040503050406030204" pitchFamily="18" charset="0"/>
                                    </a:rPr>
                                    <m:t>𝑑𝑈</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𝑅</m:t>
                                  </m:r>
                                  <m:r>
                                    <a:rPr lang="en-US" altLang="zh-CN" sz="2400" i="1">
                                      <a:solidFill>
                                        <a:srgbClr val="000000"/>
                                      </a:solidFill>
                                      <a:latin typeface="Cambria Math" panose="02040503050406030204" pitchFamily="18" charset="0"/>
                                    </a:rPr>
                                    <m:t>)</m:t>
                                  </m:r>
                                </m:num>
                                <m:den>
                                  <m:r>
                                    <a:rPr lang="en-US" altLang="zh-CN" sz="2400" i="1">
                                      <a:solidFill>
                                        <a:srgbClr val="000000"/>
                                      </a:solidFill>
                                      <a:latin typeface="Cambria Math" panose="02040503050406030204" pitchFamily="18" charset="0"/>
                                    </a:rPr>
                                    <m:t>𝑑𝑅</m:t>
                                  </m:r>
                                </m:den>
                              </m:f>
                            </m:e>
                          </m:d>
                        </m:e>
                        <m:sub>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𝑅</m:t>
                              </m:r>
                            </m:e>
                            <m:sub>
                              <m:r>
                                <a:rPr lang="en-US" altLang="zh-CN" sz="2400" b="0" i="1" smtClean="0">
                                  <a:solidFill>
                                    <a:srgbClr val="000000"/>
                                  </a:solidFill>
                                  <a:latin typeface="Cambria Math" panose="02040503050406030204" pitchFamily="18" charset="0"/>
                                </a:rPr>
                                <m:t>0</m:t>
                              </m:r>
                            </m:sub>
                          </m:sSub>
                        </m:sub>
                      </m:sSub>
                      <m:r>
                        <a:rPr lang="en-US" altLang="zh-CN" sz="2400" b="0" i="1" smtClean="0">
                          <a:solidFill>
                            <a:srgbClr val="000000"/>
                          </a:solidFill>
                          <a:latin typeface="Cambria Math" panose="02040503050406030204" pitchFamily="18" charset="0"/>
                        </a:rPr>
                        <m:t>=−</m:t>
                      </m:r>
                      <m:f>
                        <m:fPr>
                          <m:ctrlPr>
                            <a:rPr lang="en-US" altLang="zh-CN" sz="2400" b="0" i="1" smtClean="0">
                              <a:solidFill>
                                <a:srgbClr val="000000"/>
                              </a:solidFill>
                              <a:latin typeface="Cambria Math" panose="02040503050406030204" pitchFamily="18" charset="0"/>
                            </a:rPr>
                          </m:ctrlPr>
                        </m:fPr>
                        <m:num>
                          <m:r>
                            <a:rPr lang="en-US" altLang="zh-CN" sz="2400" i="1">
                              <a:solidFill>
                                <a:srgbClr val="000000"/>
                              </a:solidFill>
                              <a:latin typeface="Cambria Math" panose="02040503050406030204" pitchFamily="18" charset="0"/>
                            </a:rPr>
                            <m:t>2</m:t>
                          </m:r>
                          <m:r>
                            <a:rPr lang="en-US" altLang="zh-CN" sz="2400" i="1">
                              <a:solidFill>
                                <a:srgbClr val="000000"/>
                              </a:solidFill>
                              <a:latin typeface="Cambria Math" panose="02040503050406030204" pitchFamily="18" charset="0"/>
                            </a:rPr>
                            <m:t>𝑁</m:t>
                          </m:r>
                          <m:r>
                            <a:rPr lang="zh-CN" altLang="en-US" sz="2400" i="1">
                              <a:solidFill>
                                <a:srgbClr val="000000"/>
                              </a:solidFill>
                              <a:latin typeface="Cambria Math" panose="02040503050406030204" pitchFamily="18" charset="0"/>
                            </a:rPr>
                            <m:t>𝜀</m:t>
                          </m:r>
                        </m:num>
                        <m:den>
                          <m:sSub>
                            <m:sSubPr>
                              <m:ctrlPr>
                                <a:rPr lang="en-US" altLang="zh-CN" sz="2400" b="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𝑅</m:t>
                              </m:r>
                            </m:e>
                            <m:sub>
                              <m:r>
                                <a:rPr lang="en-US" altLang="zh-CN" sz="2400" b="0" i="1" smtClean="0">
                                  <a:solidFill>
                                    <a:srgbClr val="000000"/>
                                  </a:solidFill>
                                  <a:latin typeface="Cambria Math" panose="02040503050406030204" pitchFamily="18" charset="0"/>
                                </a:rPr>
                                <m:t>0</m:t>
                              </m:r>
                            </m:sub>
                          </m:sSub>
                        </m:den>
                      </m:f>
                      <m:d>
                        <m:dPr>
                          <m:begChr m:val="["/>
                          <m:endChr m:val="]"/>
                          <m:ctrlPr>
                            <a:rPr lang="en-US" altLang="zh-CN" sz="2400" i="1" smtClean="0">
                              <a:solidFill>
                                <a:srgbClr val="000000"/>
                              </a:solidFill>
                              <a:latin typeface="Cambria Math" panose="02040503050406030204" pitchFamily="18" charset="0"/>
                            </a:rPr>
                          </m:ctrlPr>
                        </m:dPr>
                        <m:e>
                          <m:r>
                            <a:rPr lang="en-US" altLang="zh-CN" sz="2400" b="0" i="1" smtClean="0">
                              <a:solidFill>
                                <a:srgbClr val="000000"/>
                              </a:solidFill>
                              <a:latin typeface="Cambria Math" panose="02040503050406030204" pitchFamily="18" charset="0"/>
                            </a:rPr>
                            <m:t>12</m:t>
                          </m:r>
                          <m:sSup>
                            <m:sSupPr>
                              <m:ctrlPr>
                                <a:rPr lang="en-US" altLang="zh-CN" sz="2400" i="1">
                                  <a:solidFill>
                                    <a:srgbClr val="000000"/>
                                  </a:solidFill>
                                  <a:latin typeface="Cambria Math" panose="02040503050406030204" pitchFamily="18" charset="0"/>
                                </a:rPr>
                              </m:ctrlPr>
                            </m:sSup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𝐴</m:t>
                                  </m:r>
                                </m:e>
                                <m:sub>
                                  <m:r>
                                    <a:rPr lang="en-US" altLang="zh-CN" sz="2400" i="1">
                                      <a:solidFill>
                                        <a:srgbClr val="000000"/>
                                      </a:solidFill>
                                      <a:latin typeface="Cambria Math" panose="02040503050406030204" pitchFamily="18" charset="0"/>
                                    </a:rPr>
                                    <m:t>12</m:t>
                                  </m:r>
                                </m:sub>
                              </m:sSub>
                              <m:d>
                                <m:dPr>
                                  <m:ctrlPr>
                                    <a:rPr lang="en-US" altLang="zh-CN" sz="2400" i="1">
                                      <a:solidFill>
                                        <a:srgbClr val="000000"/>
                                      </a:solidFill>
                                      <a:latin typeface="Cambria Math" panose="02040503050406030204" pitchFamily="18" charset="0"/>
                                    </a:rPr>
                                  </m:ctrlPr>
                                </m:dPr>
                                <m:e>
                                  <m:f>
                                    <m:fPr>
                                      <m:ctrlPr>
                                        <a:rPr lang="en-US" altLang="zh-CN"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𝜎</m:t>
                                      </m:r>
                                    </m:num>
                                    <m:den>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𝑅</m:t>
                                          </m:r>
                                        </m:e>
                                        <m:sub>
                                          <m:r>
                                            <a:rPr lang="en-US" altLang="zh-CN" sz="2400" i="1">
                                              <a:solidFill>
                                                <a:srgbClr val="000000"/>
                                              </a:solidFill>
                                              <a:latin typeface="Cambria Math" panose="02040503050406030204" pitchFamily="18" charset="0"/>
                                            </a:rPr>
                                            <m:t>0</m:t>
                                          </m:r>
                                        </m:sub>
                                      </m:sSub>
                                    </m:den>
                                  </m:f>
                                </m:e>
                              </m:d>
                            </m:e>
                            <m:sup>
                              <m:r>
                                <a:rPr lang="en-US" altLang="zh-CN" sz="2400" i="1">
                                  <a:solidFill>
                                    <a:srgbClr val="000000"/>
                                  </a:solidFill>
                                  <a:latin typeface="Cambria Math" panose="02040503050406030204" pitchFamily="18" charset="0"/>
                                </a:rPr>
                                <m:t>12</m:t>
                              </m:r>
                            </m:sup>
                          </m:sSup>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6</m:t>
                              </m:r>
                              <m:r>
                                <a:rPr lang="en-US" altLang="zh-CN" sz="2400" i="1">
                                  <a:solidFill>
                                    <a:srgbClr val="000000"/>
                                  </a:solidFill>
                                  <a:latin typeface="Cambria Math" panose="02040503050406030204" pitchFamily="18" charset="0"/>
                                </a:rPr>
                                <m:t>𝐴</m:t>
                              </m:r>
                            </m:e>
                            <m:sub>
                              <m:r>
                                <a:rPr lang="en-US" altLang="zh-CN" sz="2400" i="1">
                                  <a:solidFill>
                                    <a:srgbClr val="000000"/>
                                  </a:solidFill>
                                  <a:latin typeface="Cambria Math" panose="02040503050406030204" pitchFamily="18" charset="0"/>
                                </a:rPr>
                                <m:t>6</m:t>
                              </m:r>
                            </m:sub>
                          </m:sSub>
                          <m:sSup>
                            <m:sSupPr>
                              <m:ctrlPr>
                                <a:rPr lang="en-US" altLang="zh-CN" sz="2400" i="1">
                                  <a:solidFill>
                                    <a:srgbClr val="000000"/>
                                  </a:solidFill>
                                  <a:latin typeface="Cambria Math" panose="02040503050406030204" pitchFamily="18" charset="0"/>
                                </a:rPr>
                              </m:ctrlPr>
                            </m:sSupPr>
                            <m:e>
                              <m:d>
                                <m:dPr>
                                  <m:ctrlPr>
                                    <a:rPr lang="en-US" altLang="zh-CN" sz="2400" i="1">
                                      <a:solidFill>
                                        <a:srgbClr val="000000"/>
                                      </a:solidFill>
                                      <a:latin typeface="Cambria Math" panose="02040503050406030204" pitchFamily="18" charset="0"/>
                                    </a:rPr>
                                  </m:ctrlPr>
                                </m:dPr>
                                <m:e>
                                  <m:f>
                                    <m:fPr>
                                      <m:ctrlPr>
                                        <a:rPr lang="en-US" altLang="zh-CN"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𝜎</m:t>
                                      </m:r>
                                    </m:num>
                                    <m:den>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𝑅</m:t>
                                          </m:r>
                                        </m:e>
                                        <m:sub>
                                          <m:r>
                                            <a:rPr lang="en-US" altLang="zh-CN" sz="2400" i="1">
                                              <a:solidFill>
                                                <a:srgbClr val="000000"/>
                                              </a:solidFill>
                                              <a:latin typeface="Cambria Math" panose="02040503050406030204" pitchFamily="18" charset="0"/>
                                            </a:rPr>
                                            <m:t>0</m:t>
                                          </m:r>
                                        </m:sub>
                                      </m:sSub>
                                    </m:den>
                                  </m:f>
                                </m:e>
                              </m:d>
                            </m:e>
                            <m:sup>
                              <m:r>
                                <a:rPr lang="en-US" altLang="zh-CN" sz="2400" i="1">
                                  <a:solidFill>
                                    <a:srgbClr val="000000"/>
                                  </a:solidFill>
                                  <a:latin typeface="Cambria Math" panose="02040503050406030204" pitchFamily="18" charset="0"/>
                                </a:rPr>
                                <m:t>6</m:t>
                              </m:r>
                            </m:sup>
                          </m:sSup>
                        </m:e>
                      </m:d>
                      <m:r>
                        <a:rPr lang="en-US" altLang="zh-CN" sz="2400" b="0" i="1" smtClean="0">
                          <a:solidFill>
                            <a:srgbClr val="000000"/>
                          </a:solidFill>
                          <a:latin typeface="Cambria Math" panose="02040503050406030204" pitchFamily="18" charset="0"/>
                        </a:rPr>
                        <m:t>=0</m:t>
                      </m:r>
                    </m:oMath>
                  </m:oMathPara>
                </a14:m>
                <a:endParaRPr lang="zh-CN" altLang="en-US" sz="2400" dirty="0"/>
              </a:p>
            </p:txBody>
          </p:sp>
        </mc:Choice>
        <mc:Fallback xmlns="">
          <p:sp>
            <p:nvSpPr>
              <p:cNvPr id="2" name="文本框 1">
                <a:extLst>
                  <a:ext uri="{FF2B5EF4-FFF2-40B4-BE49-F238E27FC236}">
                    <a16:creationId xmlns:a16="http://schemas.microsoft.com/office/drawing/2014/main" id="{BD452DBE-2538-D5AF-5C8E-5C6405A7FD0E}"/>
                  </a:ext>
                </a:extLst>
              </p:cNvPr>
              <p:cNvSpPr txBox="1">
                <a:spLocks noRot="1" noChangeAspect="1" noMove="1" noResize="1" noEditPoints="1" noAdjustHandles="1" noChangeArrowheads="1" noChangeShapeType="1" noTextEdit="1"/>
              </p:cNvSpPr>
              <p:nvPr/>
            </p:nvSpPr>
            <p:spPr>
              <a:xfrm>
                <a:off x="1045232" y="367407"/>
                <a:ext cx="9239310" cy="108709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A3A0625-83A1-64A8-3CB3-4ED890AC54B9}"/>
                  </a:ext>
                </a:extLst>
              </p:cNvPr>
              <p:cNvSpPr txBox="1"/>
              <p:nvPr/>
            </p:nvSpPr>
            <p:spPr>
              <a:xfrm>
                <a:off x="1093253" y="2763938"/>
                <a:ext cx="5002747" cy="461665"/>
              </a:xfrm>
              <a:prstGeom prst="rect">
                <a:avLst/>
              </a:prstGeom>
              <a:noFill/>
            </p:spPr>
            <p:txBody>
              <a:bodyPr wrap="square" rtlCol="0">
                <a:spAutoFit/>
              </a:bodyPr>
              <a:lstStyle/>
              <a:p>
                <a14:m>
                  <m:oMath xmlns:m="http://schemas.openxmlformats.org/officeDocument/2006/math">
                    <m:r>
                      <a:rPr lang="en-US" altLang="zh-CN" sz="2400" b="0" i="1" smtClean="0">
                        <a:solidFill>
                          <a:srgbClr val="000000"/>
                        </a:solidFill>
                        <a:latin typeface="Cambria Math" panose="02040503050406030204" pitchFamily="18" charset="0"/>
                        <a:ea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𝐴</m:t>
                        </m:r>
                      </m:e>
                      <m:sub>
                        <m:r>
                          <a:rPr lang="en-US" altLang="zh-CN" sz="2400" i="1">
                            <a:solidFill>
                              <a:srgbClr val="000000"/>
                            </a:solidFill>
                            <a:latin typeface="Cambria Math" panose="02040503050406030204" pitchFamily="18" charset="0"/>
                          </a:rPr>
                          <m:t>6</m:t>
                        </m:r>
                      </m:sub>
                    </m:sSub>
                    <m:r>
                      <a:rPr lang="en-US" altLang="zh-CN" sz="2400" b="0" i="1" smtClean="0">
                        <a:solidFill>
                          <a:srgbClr val="000000"/>
                        </a:solidFill>
                        <a:latin typeface="Cambria Math" panose="02040503050406030204" pitchFamily="18" charset="0"/>
                      </a:rPr>
                      <m:t>&gt;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𝐴</m:t>
                        </m:r>
                      </m:e>
                      <m:sub>
                        <m:r>
                          <a:rPr lang="en-US" altLang="zh-CN" sz="2400" i="1">
                            <a:solidFill>
                              <a:srgbClr val="000000"/>
                            </a:solidFill>
                            <a:latin typeface="Cambria Math" panose="02040503050406030204" pitchFamily="18" charset="0"/>
                          </a:rPr>
                          <m:t>12</m:t>
                        </m:r>
                      </m:sub>
                    </m:sSub>
                    <m:r>
                      <a:rPr lang="en-US" altLang="zh-CN" sz="2400" b="0" i="1" smtClean="0">
                        <a:solidFill>
                          <a:srgbClr val="000000"/>
                        </a:solidFill>
                        <a:latin typeface="Cambria Math" panose="02040503050406030204" pitchFamily="18" charset="0"/>
                      </a:rPr>
                      <m:t>    </m:t>
                    </m:r>
                    <m:r>
                      <a:rPr lang="en-US" altLang="zh-CN" sz="2400" b="0" i="1" smtClean="0">
                        <a:solidFill>
                          <a:srgbClr val="000000"/>
                        </a:solidFill>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0</m:t>
                        </m:r>
                      </m:sub>
                    </m:sSub>
                    <m:r>
                      <a:rPr lang="en-US" altLang="zh-CN" sz="2400" b="0" i="1" smtClean="0">
                        <a:latin typeface="Cambria Math" panose="02040503050406030204" pitchFamily="18" charset="0"/>
                      </a:rPr>
                      <m:t>&lt;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0</m:t>
                        </m:r>
                      </m:sub>
                    </m:sSub>
                  </m:oMath>
                </a14:m>
                <a:r>
                  <a:rPr lang="zh-CN" altLang="en-US" sz="2400" dirty="0"/>
                  <a:t> </a:t>
                </a:r>
              </a:p>
            </p:txBody>
          </p:sp>
        </mc:Choice>
        <mc:Fallback xmlns="">
          <p:sp>
            <p:nvSpPr>
              <p:cNvPr id="3" name="文本框 2">
                <a:extLst>
                  <a:ext uri="{FF2B5EF4-FFF2-40B4-BE49-F238E27FC236}">
                    <a16:creationId xmlns:a16="http://schemas.microsoft.com/office/drawing/2014/main" id="{AA3A0625-83A1-64A8-3CB3-4ED890AC54B9}"/>
                  </a:ext>
                </a:extLst>
              </p:cNvPr>
              <p:cNvSpPr txBox="1">
                <a:spLocks noRot="1" noChangeAspect="1" noMove="1" noResize="1" noEditPoints="1" noAdjustHandles="1" noChangeArrowheads="1" noChangeShapeType="1" noTextEdit="1"/>
              </p:cNvSpPr>
              <p:nvPr/>
            </p:nvSpPr>
            <p:spPr>
              <a:xfrm>
                <a:off x="1093253" y="2763938"/>
                <a:ext cx="5002747" cy="461665"/>
              </a:xfrm>
              <a:prstGeom prst="rect">
                <a:avLst/>
              </a:prstGeom>
              <a:blipFill>
                <a:blip r:embed="rId3"/>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3B69275-7DAA-383C-30AE-C64FDF27DCC4}"/>
                  </a:ext>
                </a:extLst>
              </p:cNvPr>
              <p:cNvSpPr txBox="1"/>
              <p:nvPr/>
            </p:nvSpPr>
            <p:spPr>
              <a:xfrm>
                <a:off x="1045231" y="1454499"/>
                <a:ext cx="3187555" cy="118352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rad>
                        <m:radPr>
                          <m:ctrlPr>
                            <a:rPr lang="en-US" altLang="zh-CN" sz="2400" b="0" i="1" smtClean="0">
                              <a:latin typeface="Cambria Math" panose="02040503050406030204" pitchFamily="18" charset="0"/>
                            </a:rPr>
                          </m:ctrlPr>
                        </m:radPr>
                        <m:deg>
                          <m:r>
                            <m:rPr>
                              <m:brk m:alnAt="7"/>
                            </m:rPr>
                            <a:rPr lang="en-US" altLang="zh-CN" sz="2400" b="0" i="1" smtClean="0">
                              <a:latin typeface="Cambria Math" panose="02040503050406030204" pitchFamily="18" charset="0"/>
                            </a:rPr>
                            <m:t>6</m:t>
                          </m:r>
                        </m:deg>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2</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12</m:t>
                                  </m:r>
                                </m:sub>
                              </m:sSub>
                            </m:num>
                            <m:den>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6</m:t>
                                  </m:r>
                                </m:sub>
                              </m:sSub>
                            </m:den>
                          </m:f>
                        </m:e>
                      </m:rad>
                      <m:r>
                        <a:rPr lang="zh-CN" altLang="en-US" sz="2400" b="0" i="1" smtClean="0">
                          <a:latin typeface="Cambria Math" panose="02040503050406030204" pitchFamily="18" charset="0"/>
                        </a:rPr>
                        <m:t>𝜎</m:t>
                      </m:r>
                    </m:oMath>
                  </m:oMathPara>
                </a14:m>
                <a:endParaRPr lang="zh-CN" altLang="en-US" sz="2400" dirty="0"/>
              </a:p>
            </p:txBody>
          </p:sp>
        </mc:Choice>
        <mc:Fallback xmlns="">
          <p:sp>
            <p:nvSpPr>
              <p:cNvPr id="4" name="文本框 3">
                <a:extLst>
                  <a:ext uri="{FF2B5EF4-FFF2-40B4-BE49-F238E27FC236}">
                    <a16:creationId xmlns:a16="http://schemas.microsoft.com/office/drawing/2014/main" id="{73B69275-7DAA-383C-30AE-C64FDF27DCC4}"/>
                  </a:ext>
                </a:extLst>
              </p:cNvPr>
              <p:cNvSpPr txBox="1">
                <a:spLocks noRot="1" noChangeAspect="1" noMove="1" noResize="1" noEditPoints="1" noAdjustHandles="1" noChangeArrowheads="1" noChangeShapeType="1" noTextEdit="1"/>
              </p:cNvSpPr>
              <p:nvPr/>
            </p:nvSpPr>
            <p:spPr>
              <a:xfrm>
                <a:off x="1045231" y="1454499"/>
                <a:ext cx="3187555" cy="118352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E22B3D9-02AC-4841-85A7-DA00F466720E}"/>
                  </a:ext>
                </a:extLst>
              </p:cNvPr>
              <p:cNvSpPr txBox="1"/>
              <p:nvPr/>
            </p:nvSpPr>
            <p:spPr>
              <a:xfrm>
                <a:off x="530375" y="3429000"/>
                <a:ext cx="11065423" cy="2246769"/>
              </a:xfrm>
              <a:prstGeom prst="rect">
                <a:avLst/>
              </a:prstGeom>
              <a:noFill/>
            </p:spPr>
            <p:txBody>
              <a:bodyPr wrap="square" rtlCol="0">
                <a:spAutoFit/>
              </a:bodyPr>
              <a:lstStyle/>
              <a:p>
                <a:r>
                  <a:rPr lang="zh-CN" altLang="en-US" sz="2800" dirty="0">
                    <a:solidFill>
                      <a:schemeClr val="tx2"/>
                    </a:solidFill>
                    <a:latin typeface="Times New Roman" panose="02020603050405020304" pitchFamily="18" charset="0"/>
                    <a:cs typeface="Times New Roman" panose="02020603050405020304" pitchFamily="18" charset="0"/>
                  </a:rPr>
                  <a:t>晶体中原子间的平衡间距</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𝑅</m:t>
                        </m:r>
                      </m:e>
                      <m:sub>
                        <m:r>
                          <a:rPr lang="en-US" altLang="zh-CN" sz="2800" i="1">
                            <a:latin typeface="Cambria Math" panose="02040503050406030204" pitchFamily="18" charset="0"/>
                          </a:rPr>
                          <m:t>0</m:t>
                        </m:r>
                      </m:sub>
                    </m:sSub>
                  </m:oMath>
                </a14:m>
                <a:r>
                  <a:rPr lang="zh-CN" altLang="en-US" sz="2800" dirty="0">
                    <a:solidFill>
                      <a:schemeClr val="tx2"/>
                    </a:solidFill>
                    <a:latin typeface="Times New Roman" panose="02020603050405020304" pitchFamily="18" charset="0"/>
                    <a:cs typeface="Times New Roman" panose="02020603050405020304" pitchFamily="18" charset="0"/>
                  </a:rPr>
                  <a:t>小于一对孤立原子的平衡间距</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𝑟</m:t>
                        </m:r>
                      </m:e>
                      <m:sub>
                        <m:r>
                          <a:rPr lang="en-US" altLang="zh-CN" sz="2800" i="1">
                            <a:latin typeface="Cambria Math" panose="02040503050406030204" pitchFamily="18" charset="0"/>
                          </a:rPr>
                          <m:t>0</m:t>
                        </m:r>
                      </m:sub>
                    </m:sSub>
                  </m:oMath>
                </a14:m>
                <a:r>
                  <a:rPr lang="zh-CN" altLang="en-US" sz="2800" dirty="0"/>
                  <a:t> </a:t>
                </a:r>
                <a:r>
                  <a:rPr lang="zh-CN" altLang="en-US" sz="2800" dirty="0">
                    <a:solidFill>
                      <a:schemeClr val="tx2"/>
                    </a:solidFill>
                    <a:latin typeface="Times New Roman" panose="02020603050405020304" pitchFamily="18" charset="0"/>
                    <a:cs typeface="Times New Roman" panose="02020603050405020304" pitchFamily="18" charset="0"/>
                  </a:rPr>
                  <a:t>。当大量原子相互靠近形成晶体时，每个原子都受到周围多个原子的吸引作用。尽管排斥作用也同时存在，但由于吸引作用的作用程较大，一个原子会受到来自多个方向的吸引作用，这些吸引作用会促使原子克服部分排斥作用而更紧密地排列。</a:t>
                </a:r>
              </a:p>
            </p:txBody>
          </p:sp>
        </mc:Choice>
        <mc:Fallback xmlns="">
          <p:sp>
            <p:nvSpPr>
              <p:cNvPr id="5" name="文本框 4">
                <a:extLst>
                  <a:ext uri="{FF2B5EF4-FFF2-40B4-BE49-F238E27FC236}">
                    <a16:creationId xmlns:a16="http://schemas.microsoft.com/office/drawing/2014/main" id="{7E22B3D9-02AC-4841-85A7-DA00F466720E}"/>
                  </a:ext>
                </a:extLst>
              </p:cNvPr>
              <p:cNvSpPr txBox="1">
                <a:spLocks noRot="1" noChangeAspect="1" noMove="1" noResize="1" noEditPoints="1" noAdjustHandles="1" noChangeArrowheads="1" noChangeShapeType="1" noTextEdit="1"/>
              </p:cNvSpPr>
              <p:nvPr/>
            </p:nvSpPr>
            <p:spPr>
              <a:xfrm>
                <a:off x="530375" y="3429000"/>
                <a:ext cx="11065423" cy="2246769"/>
              </a:xfrm>
              <a:prstGeom prst="rect">
                <a:avLst/>
              </a:prstGeom>
              <a:blipFill>
                <a:blip r:embed="rId5"/>
                <a:stretch>
                  <a:fillRect l="-1102" t="-2989" r="-2479" b="-6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548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65257" y="1624417"/>
            <a:ext cx="1620957" cy="523220"/>
          </a:xfrm>
          <a:prstGeom prst="rect">
            <a:avLst/>
          </a:prstGeom>
        </p:spPr>
        <p:txBody>
          <a:bodyPr wrap="none">
            <a:spAutoFit/>
          </a:bodyPr>
          <a:lstStyle/>
          <a:p>
            <a:r>
              <a:rPr lang="zh-CN" altLang="en-US" sz="2800" dirty="0">
                <a:solidFill>
                  <a:srgbClr val="0070C0"/>
                </a:solidFill>
                <a:latin typeface="黑体" panose="02010609060101010101" pitchFamily="49" charset="-122"/>
                <a:ea typeface="黑体" panose="02010609060101010101" pitchFamily="49" charset="-122"/>
                <a:cs typeface="Times New Roman" panose="02020603050405020304" pitchFamily="18" charset="0"/>
              </a:rPr>
              <a:t>参考答案</a:t>
            </a:r>
            <a:endParaRPr lang="zh-CN" altLang="en-US" sz="2800" dirty="0">
              <a:solidFill>
                <a:srgbClr val="0070C0"/>
              </a:solidFill>
              <a:latin typeface="黑体" panose="02010609060101010101" pitchFamily="49" charset="-122"/>
              <a:ea typeface="黑体" panose="02010609060101010101" pitchFamily="49" charset="-122"/>
            </a:endParaRPr>
          </a:p>
        </p:txBody>
      </p:sp>
      <p:cxnSp>
        <p:nvCxnSpPr>
          <p:cNvPr id="18" name="直接连接符 17"/>
          <p:cNvCxnSpPr>
            <a:cxnSpLocks/>
          </p:cNvCxnSpPr>
          <p:nvPr/>
        </p:nvCxnSpPr>
        <p:spPr>
          <a:xfrm>
            <a:off x="1896040" y="1886027"/>
            <a:ext cx="9924048"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矩形 18"/>
              <p:cNvSpPr/>
              <p:nvPr/>
            </p:nvSpPr>
            <p:spPr>
              <a:xfrm>
                <a:off x="680907" y="2032740"/>
                <a:ext cx="11014616" cy="4497065"/>
              </a:xfrm>
              <a:prstGeom prst="rect">
                <a:avLst/>
              </a:prstGeom>
            </p:spPr>
            <p:txBody>
              <a:bodyPr wrap="square">
                <a:spAutoFit/>
              </a:bodyPr>
              <a:lstStyle/>
              <a:p>
                <a:pPr lvl="0">
                  <a:lnSpc>
                    <a:spcPct val="150000"/>
                  </a:lnSpc>
                </a:pPr>
                <a:r>
                  <a:rPr lang="zh-CN" altLang="zh-CN" dirty="0">
                    <a:latin typeface="Times New Roman" panose="02020603050405020304" pitchFamily="18" charset="0"/>
                    <a:ea typeface="黑体" panose="02010609060101010101" pitchFamily="49" charset="-122"/>
                    <a:cs typeface="Times New Roman" panose="02020603050405020304" pitchFamily="18" charset="0"/>
                  </a:rPr>
                  <a:t>在周期性边界条件下，</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𝑥</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𝜋</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den>
                    </m:f>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𝑥</m:t>
                        </m:r>
                      </m:sub>
                    </m:sSub>
                  </m:oMath>
                </a14:m>
                <a:r>
                  <a:rPr lang="zh-CN" altLang="zh-CN" dirty="0">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𝑦</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𝜋</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den>
                    </m:f>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𝑦</m:t>
                        </m:r>
                      </m:sub>
                    </m:sSub>
                  </m:oMath>
                </a14:m>
                <a:r>
                  <a:rPr lang="zh-CN" altLang="zh-CN" dirty="0">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𝑧</m:t>
                        </m:r>
                      </m:sub>
                    </m:sSub>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𝜋</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3</m:t>
                            </m:r>
                          </m:sub>
                        </m:sSub>
                      </m:den>
                    </m:f>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𝑧</m:t>
                        </m:r>
                      </m:sub>
                    </m:sSub>
                  </m:oMath>
                </a14:m>
                <a:r>
                  <a:rPr lang="zh-CN" altLang="zh-CN" dirty="0">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𝑥</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𝑦</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𝑧</m:t>
                        </m:r>
                      </m:sub>
                    </m:sSub>
                  </m:oMath>
                </a14:m>
                <a:r>
                  <a:rPr lang="zh-CN" altLang="zh-CN" dirty="0">
                    <a:latin typeface="Times New Roman" panose="02020603050405020304" pitchFamily="18" charset="0"/>
                    <a:ea typeface="黑体" panose="02010609060101010101" pitchFamily="49" charset="-122"/>
                    <a:cs typeface="Times New Roman" panose="02020603050405020304" pitchFamily="18" charset="0"/>
                  </a:rPr>
                  <a:t>取整数。</a:t>
                </a:r>
              </a:p>
              <a:p>
                <a:pPr>
                  <a:lnSpc>
                    <a:spcPct val="150000"/>
                  </a:lnSpc>
                </a:pPr>
                <a:r>
                  <a:rPr lang="zh-CN" altLang="zh-CN" dirty="0">
                    <a:latin typeface="Times New Roman" panose="02020603050405020304" pitchFamily="18" charset="0"/>
                    <a:ea typeface="黑体" panose="02010609060101010101" pitchFamily="49" charset="-122"/>
                    <a:cs typeface="Times New Roman" panose="02020603050405020304" pitchFamily="18" charset="0"/>
                  </a:rPr>
                  <a:t>则波矢</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14:m>
                  <m:oMath xmlns:m="http://schemas.openxmlformats.org/officeDocument/2006/math">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𝑘</m:t>
                        </m:r>
                      </m:e>
                    </m:acc>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𝜋</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1</m:t>
                            </m:r>
                          </m:sub>
                        </m:sSub>
                      </m:den>
                    </m:f>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𝑥</m:t>
                        </m:r>
                      </m:sub>
                    </m:sSub>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𝑖</m:t>
                        </m:r>
                      </m:e>
                    </m:acc>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𝜋</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den>
                    </m:f>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𝑦</m:t>
                        </m:r>
                      </m:sub>
                    </m:sSub>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𝑗</m:t>
                        </m:r>
                      </m:e>
                    </m:acc>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𝜋</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2</m:t>
                            </m:r>
                          </m:sub>
                        </m:sSub>
                      </m:den>
                    </m:f>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𝑦</m:t>
                        </m:r>
                      </m:sub>
                    </m:sSub>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𝑘</m:t>
                        </m:r>
                      </m:e>
                    </m:acc>
                  </m:oMath>
                </a14:m>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pt-BR" altLang="zh-CN" b="1" i="1" dirty="0">
                    <a:latin typeface="Times New Roman" panose="02020603050405020304" pitchFamily="18" charset="0"/>
                    <a:ea typeface="黑体" panose="02010609060101010101" pitchFamily="49" charset="-122"/>
                    <a:cs typeface="Times New Roman" panose="02020603050405020304" pitchFamily="18" charset="0"/>
                  </a:rPr>
                  <a:t>k </a:t>
                </a:r>
                <a:r>
                  <a:rPr lang="zh-CN" altLang="zh-CN" dirty="0">
                    <a:latin typeface="Times New Roman" panose="02020603050405020304" pitchFamily="18" charset="0"/>
                    <a:ea typeface="黑体" panose="02010609060101010101" pitchFamily="49" charset="-122"/>
                    <a:cs typeface="Times New Roman" panose="02020603050405020304" pitchFamily="18" charset="0"/>
                  </a:rPr>
                  <a:t>空间每个模式的体积：</a:t>
                </a:r>
                <a14:m>
                  <m:oMath xmlns:m="http://schemas.openxmlformats.org/officeDocument/2006/math">
                    <m:sSub>
                      <m:sSubPr>
                        <m:ctrlPr>
                          <a:rPr lang="zh-CN" altLang="zh-CN" i="1" smtClean="0">
                            <a:solidFill>
                              <a:srgbClr val="FF0000"/>
                            </a:solidFill>
                            <a:latin typeface="Cambria Math" panose="02040503050406030204" pitchFamily="18" charset="0"/>
                          </a:rPr>
                        </m:ctrlPr>
                      </m:sSubPr>
                      <m:e>
                        <m:r>
                          <a:rPr lang="pt-BR" altLang="zh-CN" i="1">
                            <a:solidFill>
                              <a:srgbClr val="FF0000"/>
                            </a:solidFill>
                            <a:latin typeface="Cambria Math" panose="02040503050406030204" pitchFamily="18" charset="0"/>
                          </a:rPr>
                          <m:t>𝑉</m:t>
                        </m:r>
                      </m:e>
                      <m:sub>
                        <m:r>
                          <a:rPr lang="pt-BR" altLang="zh-CN" i="1">
                            <a:solidFill>
                              <a:srgbClr val="FF0000"/>
                            </a:solidFill>
                            <a:latin typeface="Cambria Math" panose="02040503050406030204" pitchFamily="18" charset="0"/>
                          </a:rPr>
                          <m:t>0</m:t>
                        </m:r>
                      </m:sub>
                    </m:sSub>
                    <m:r>
                      <a:rPr lang="pt-BR" altLang="zh-CN">
                        <a:solidFill>
                          <a:srgbClr val="FF0000"/>
                        </a:solidFill>
                        <a:latin typeface="Cambria Math" panose="02040503050406030204" pitchFamily="18" charset="0"/>
                      </a:rPr>
                      <m:t>=</m:t>
                    </m:r>
                    <m:f>
                      <m:fPr>
                        <m:ctrlPr>
                          <a:rPr lang="zh-CN"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2</m:t>
                        </m:r>
                        <m:r>
                          <a:rPr lang="en-US" altLang="zh-CN" i="1">
                            <a:solidFill>
                              <a:srgbClr val="FF0000"/>
                            </a:solidFill>
                            <a:latin typeface="Cambria Math" panose="02040503050406030204" pitchFamily="18" charset="0"/>
                          </a:rPr>
                          <m:t>𝜋</m:t>
                        </m:r>
                      </m:num>
                      <m:den>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𝐿</m:t>
                            </m:r>
                          </m:e>
                          <m:sub>
                            <m:r>
                              <a:rPr lang="en-US" altLang="zh-CN" i="1">
                                <a:solidFill>
                                  <a:srgbClr val="FF0000"/>
                                </a:solidFill>
                                <a:latin typeface="Cambria Math" panose="02040503050406030204" pitchFamily="18" charset="0"/>
                              </a:rPr>
                              <m:t>1</m:t>
                            </m:r>
                          </m:sub>
                        </m:sSub>
                      </m:den>
                    </m:f>
                    <m:acc>
                      <m:accPr>
                        <m:chr m:val="⃗"/>
                        <m:ctrlPr>
                          <a:rPr lang="zh-CN" altLang="zh-CN"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𝑖</m:t>
                        </m:r>
                      </m:e>
                    </m:acc>
                    <m:r>
                      <a:rPr lang="en-US" altLang="zh-CN" i="1">
                        <a:solidFill>
                          <a:srgbClr val="FF0000"/>
                        </a:solidFill>
                        <a:latin typeface="Cambria Math" panose="02040503050406030204" pitchFamily="18" charset="0"/>
                      </a:rPr>
                      <m:t>∙</m:t>
                    </m:r>
                    <m:d>
                      <m:dPr>
                        <m:ctrlPr>
                          <a:rPr lang="zh-CN" altLang="zh-CN" i="1">
                            <a:solidFill>
                              <a:srgbClr val="FF0000"/>
                            </a:solidFill>
                            <a:latin typeface="Cambria Math" panose="02040503050406030204" pitchFamily="18" charset="0"/>
                          </a:rPr>
                        </m:ctrlPr>
                      </m:dPr>
                      <m:e>
                        <m:f>
                          <m:fPr>
                            <m:ctrlPr>
                              <a:rPr lang="zh-CN"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2</m:t>
                            </m:r>
                            <m:r>
                              <a:rPr lang="en-US" altLang="zh-CN" i="1">
                                <a:solidFill>
                                  <a:srgbClr val="FF0000"/>
                                </a:solidFill>
                                <a:latin typeface="Cambria Math" panose="02040503050406030204" pitchFamily="18" charset="0"/>
                              </a:rPr>
                              <m:t>𝜋</m:t>
                            </m:r>
                          </m:num>
                          <m:den>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𝐿</m:t>
                                </m:r>
                              </m:e>
                              <m:sub>
                                <m:r>
                                  <a:rPr lang="en-US" altLang="zh-CN" i="1">
                                    <a:solidFill>
                                      <a:srgbClr val="FF0000"/>
                                    </a:solidFill>
                                    <a:latin typeface="Cambria Math" panose="02040503050406030204" pitchFamily="18" charset="0"/>
                                  </a:rPr>
                                  <m:t>2</m:t>
                                </m:r>
                              </m:sub>
                            </m:sSub>
                          </m:den>
                        </m:f>
                        <m:acc>
                          <m:accPr>
                            <m:chr m:val="⃗"/>
                            <m:ctrlPr>
                              <a:rPr lang="zh-CN" altLang="zh-CN"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𝑗</m:t>
                            </m:r>
                          </m:e>
                        </m:acc>
                        <m:r>
                          <a:rPr lang="en-US" altLang="zh-CN" i="1">
                            <a:solidFill>
                              <a:srgbClr val="FF0000"/>
                            </a:solidFill>
                            <a:latin typeface="Cambria Math" panose="02040503050406030204" pitchFamily="18" charset="0"/>
                          </a:rPr>
                          <m:t>×</m:t>
                        </m:r>
                        <m:f>
                          <m:fPr>
                            <m:ctrlPr>
                              <a:rPr lang="zh-CN"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2</m:t>
                            </m:r>
                            <m:r>
                              <a:rPr lang="en-US" altLang="zh-CN" i="1">
                                <a:solidFill>
                                  <a:srgbClr val="FF0000"/>
                                </a:solidFill>
                                <a:latin typeface="Cambria Math" panose="02040503050406030204" pitchFamily="18" charset="0"/>
                              </a:rPr>
                              <m:t>𝜋</m:t>
                            </m:r>
                          </m:num>
                          <m:den>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𝐿</m:t>
                                </m:r>
                              </m:e>
                              <m:sub>
                                <m:r>
                                  <a:rPr lang="en-US" altLang="zh-CN" i="1">
                                    <a:solidFill>
                                      <a:srgbClr val="FF0000"/>
                                    </a:solidFill>
                                    <a:latin typeface="Cambria Math" panose="02040503050406030204" pitchFamily="18" charset="0"/>
                                  </a:rPr>
                                  <m:t>3</m:t>
                                </m:r>
                              </m:sub>
                            </m:sSub>
                          </m:den>
                        </m:f>
                        <m:acc>
                          <m:accPr>
                            <m:chr m:val="⃗"/>
                            <m:ctrlPr>
                              <a:rPr lang="zh-CN" altLang="zh-CN"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𝑘</m:t>
                            </m:r>
                          </m:e>
                        </m:acc>
                      </m:e>
                    </m:d>
                    <m:r>
                      <a:rPr lang="en-US" altLang="zh-CN" i="1">
                        <a:solidFill>
                          <a:srgbClr val="FF0000"/>
                        </a:solidFill>
                        <a:latin typeface="Cambria Math" panose="02040503050406030204" pitchFamily="18" charset="0"/>
                      </a:rPr>
                      <m:t>=</m:t>
                    </m:r>
                    <m:f>
                      <m:fPr>
                        <m:ctrlPr>
                          <a:rPr lang="zh-CN" altLang="zh-CN" i="1">
                            <a:solidFill>
                              <a:srgbClr val="FF0000"/>
                            </a:solidFill>
                            <a:latin typeface="Cambria Math" panose="02040503050406030204" pitchFamily="18" charset="0"/>
                          </a:rPr>
                        </m:ctrlPr>
                      </m:fPr>
                      <m:num>
                        <m:sSup>
                          <m:sSupPr>
                            <m:ctrlPr>
                              <a:rPr lang="zh-CN" altLang="zh-CN" i="1">
                                <a:solidFill>
                                  <a:srgbClr val="FF0000"/>
                                </a:solidFill>
                                <a:latin typeface="Cambria Math" panose="02040503050406030204" pitchFamily="18" charset="0"/>
                              </a:rPr>
                            </m:ctrlPr>
                          </m:sSupPr>
                          <m:e>
                            <m:d>
                              <m:dPr>
                                <m:ctrlPr>
                                  <a:rPr lang="zh-CN"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2</m:t>
                                </m:r>
                                <m:r>
                                  <a:rPr lang="en-US" altLang="zh-CN" i="1">
                                    <a:solidFill>
                                      <a:srgbClr val="FF0000"/>
                                    </a:solidFill>
                                    <a:latin typeface="Cambria Math" panose="02040503050406030204" pitchFamily="18" charset="0"/>
                                  </a:rPr>
                                  <m:t>𝜋</m:t>
                                </m:r>
                              </m:e>
                            </m:d>
                          </m:e>
                          <m:sup>
                            <m:r>
                              <a:rPr lang="en-US" altLang="zh-CN" i="1">
                                <a:solidFill>
                                  <a:srgbClr val="FF0000"/>
                                </a:solidFill>
                                <a:latin typeface="Cambria Math" panose="02040503050406030204" pitchFamily="18" charset="0"/>
                              </a:rPr>
                              <m:t>3</m:t>
                            </m:r>
                          </m:sup>
                        </m:sSup>
                      </m:num>
                      <m:den>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𝐿</m:t>
                            </m:r>
                          </m:e>
                          <m:sub>
                            <m:r>
                              <a:rPr lang="en-US" altLang="zh-CN" i="1">
                                <a:solidFill>
                                  <a:srgbClr val="FF0000"/>
                                </a:solidFill>
                                <a:latin typeface="Cambria Math" panose="02040503050406030204" pitchFamily="18" charset="0"/>
                              </a:rPr>
                              <m:t>1</m:t>
                            </m:r>
                          </m:sub>
                        </m:sSub>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𝐿</m:t>
                            </m:r>
                          </m:e>
                          <m:sub>
                            <m:r>
                              <a:rPr lang="en-US" altLang="zh-CN" i="1">
                                <a:solidFill>
                                  <a:srgbClr val="FF0000"/>
                                </a:solidFill>
                                <a:latin typeface="Cambria Math" panose="02040503050406030204" pitchFamily="18" charset="0"/>
                              </a:rPr>
                              <m:t>2</m:t>
                            </m:r>
                          </m:sub>
                        </m:sSub>
                        <m:sSub>
                          <m:sSubPr>
                            <m:ctrlPr>
                              <a:rPr lang="zh-CN"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𝐿</m:t>
                            </m:r>
                          </m:e>
                          <m:sub>
                            <m:r>
                              <a:rPr lang="en-US" altLang="zh-CN" i="1">
                                <a:solidFill>
                                  <a:srgbClr val="FF0000"/>
                                </a:solidFill>
                                <a:latin typeface="Cambria Math" panose="02040503050406030204" pitchFamily="18" charset="0"/>
                              </a:rPr>
                              <m:t>3</m:t>
                            </m:r>
                          </m:sub>
                        </m:sSub>
                      </m:den>
                    </m:f>
                    <m:r>
                      <a:rPr lang="en-US" altLang="zh-CN" i="1">
                        <a:solidFill>
                          <a:srgbClr val="FF0000"/>
                        </a:solidFill>
                        <a:latin typeface="Cambria Math" panose="02040503050406030204" pitchFamily="18" charset="0"/>
                      </a:rPr>
                      <m:t>=</m:t>
                    </m:r>
                    <m:f>
                      <m:fPr>
                        <m:ctrlPr>
                          <a:rPr lang="zh-CN" altLang="zh-CN" i="1" smtClean="0">
                            <a:solidFill>
                              <a:srgbClr val="FF0000"/>
                            </a:solidFill>
                            <a:latin typeface="Cambria Math" panose="02040503050406030204" pitchFamily="18" charset="0"/>
                          </a:rPr>
                        </m:ctrlPr>
                      </m:fPr>
                      <m:num>
                        <m:sSup>
                          <m:sSupPr>
                            <m:ctrlPr>
                              <a:rPr lang="zh-CN" altLang="zh-CN" i="1">
                                <a:solidFill>
                                  <a:srgbClr val="FF0000"/>
                                </a:solidFill>
                                <a:latin typeface="Cambria Math" panose="02040503050406030204" pitchFamily="18" charset="0"/>
                              </a:rPr>
                            </m:ctrlPr>
                          </m:sSupPr>
                          <m:e>
                            <m:d>
                              <m:dPr>
                                <m:ctrlPr>
                                  <a:rPr lang="zh-CN"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2</m:t>
                                </m:r>
                                <m:r>
                                  <a:rPr lang="en-US" altLang="zh-CN" i="1">
                                    <a:solidFill>
                                      <a:srgbClr val="FF0000"/>
                                    </a:solidFill>
                                    <a:latin typeface="Cambria Math" panose="02040503050406030204" pitchFamily="18" charset="0"/>
                                  </a:rPr>
                                  <m:t>𝜋</m:t>
                                </m:r>
                              </m:e>
                            </m:d>
                          </m:e>
                          <m:sup>
                            <m:r>
                              <a:rPr lang="en-US" altLang="zh-CN" i="1">
                                <a:solidFill>
                                  <a:srgbClr val="FF0000"/>
                                </a:solidFill>
                                <a:latin typeface="Cambria Math" panose="02040503050406030204" pitchFamily="18" charset="0"/>
                              </a:rPr>
                              <m:t>3</m:t>
                            </m:r>
                          </m:sup>
                        </m:sSup>
                      </m:num>
                      <m:den>
                        <m:r>
                          <a:rPr lang="en-US" altLang="zh-CN" i="1">
                            <a:solidFill>
                              <a:srgbClr val="FF0000"/>
                            </a:solidFill>
                            <a:latin typeface="Cambria Math" panose="02040503050406030204" pitchFamily="18" charset="0"/>
                          </a:rPr>
                          <m:t>𝑉</m:t>
                        </m:r>
                      </m:den>
                    </m:f>
                  </m:oMath>
                </a14:m>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zh-CN" dirty="0">
                    <a:latin typeface="Times New Roman" panose="02020603050405020304" pitchFamily="18" charset="0"/>
                    <a:ea typeface="黑体" panose="02010609060101010101" pitchFamily="49" charset="-122"/>
                    <a:cs typeface="Times New Roman" panose="02020603050405020304" pitchFamily="18" charset="0"/>
                  </a:rPr>
                  <a:t>则三维情况下，在</a:t>
                </a:r>
                <a14:m>
                  <m:oMath xmlns:m="http://schemas.openxmlformats.org/officeDocument/2006/math">
                    <m:r>
                      <a:rPr lang="pt-BR" altLang="zh-CN">
                        <a:latin typeface="Cambria Math" panose="02040503050406030204" pitchFamily="18" charset="0"/>
                        <a:ea typeface="黑体" panose="02010609060101010101" pitchFamily="49" charset="-122"/>
                        <a:cs typeface="Times New Roman" panose="02020603050405020304" pitchFamily="18" charset="0"/>
                      </a:rPr>
                      <m:t>𝑘</m:t>
                    </m:r>
                    <m:r>
                      <a:rPr lang="zh-CN" altLang="en-US" i="1">
                        <a:latin typeface="Cambria Math" panose="02040503050406030204" pitchFamily="18" charset="0"/>
                        <a:ea typeface="黑体" panose="02010609060101010101" pitchFamily="49" charset="-122"/>
                        <a:cs typeface="Times New Roman" panose="02020603050405020304" pitchFamily="18" charset="0"/>
                      </a:rPr>
                      <m:t>空间</m:t>
                    </m:r>
                  </m:oMath>
                </a14:m>
                <a:r>
                  <a:rPr lang="zh-CN" altLang="en-US" dirty="0">
                    <a:latin typeface="Times New Roman" panose="02020603050405020304" pitchFamily="18" charset="0"/>
                    <a:ea typeface="黑体" panose="02010609060101010101" pitchFamily="49" charset="-122"/>
                    <a:cs typeface="Times New Roman" panose="02020603050405020304" pitchFamily="18" charset="0"/>
                  </a:rPr>
                  <a:t>的点阵密度</a:t>
                </a:r>
                <a:r>
                  <a:rPr lang="zh-CN" altLang="zh-CN" dirty="0">
                    <a:latin typeface="Times New Roman" panose="02020603050405020304" pitchFamily="18" charset="0"/>
                    <a:ea typeface="黑体" panose="02010609060101010101" pitchFamily="49" charset="-122"/>
                    <a:cs typeface="Times New Roman" panose="02020603050405020304" pitchFamily="18" charset="0"/>
                  </a:rPr>
                  <a:t>为</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𝑉</m:t>
                        </m:r>
                      </m:num>
                      <m:den>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𝜋</m:t>
                                </m:r>
                              </m:e>
                            </m:d>
                          </m:e>
                          <m:sup>
                            <m:r>
                              <a:rPr lang="en-US" altLang="zh-CN" i="1">
                                <a:latin typeface="Cambria Math" panose="02040503050406030204" pitchFamily="18" charset="0"/>
                              </a:rPr>
                              <m:t>3</m:t>
                            </m:r>
                          </m:sup>
                        </m:sSup>
                      </m:den>
                    </m:f>
                  </m:oMath>
                </a14:m>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zh-CN" dirty="0">
                    <a:latin typeface="Times New Roman" panose="02020603050405020304" pitchFamily="18" charset="0"/>
                    <a:ea typeface="黑体" panose="02010609060101010101" pitchFamily="49" charset="-122"/>
                    <a:cs typeface="Times New Roman" panose="02020603050405020304" pitchFamily="18" charset="0"/>
                  </a:rPr>
                  <a:t>考虑电子自旋</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×2</m:t>
                    </m:r>
                  </m:oMath>
                </a14:m>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r>
                      <a:rPr lang="pt-BR" altLang="zh-CN">
                        <a:latin typeface="Cambria Math" panose="02040503050406030204" pitchFamily="18" charset="0"/>
                        <a:ea typeface="黑体" panose="02010609060101010101" pitchFamily="49" charset="-122"/>
                        <a:cs typeface="Times New Roman" panose="02020603050405020304" pitchFamily="18" charset="0"/>
                      </a:rPr>
                      <m:t>𝑘</m:t>
                    </m:r>
                  </m:oMath>
                </a14:m>
                <a:r>
                  <a:rPr lang="zh-CN" altLang="en-US" dirty="0">
                    <a:latin typeface="Times New Roman" panose="02020603050405020304" pitchFamily="18" charset="0"/>
                    <a:ea typeface="黑体" panose="02010609060101010101" pitchFamily="49" charset="-122"/>
                    <a:cs typeface="Times New Roman" panose="02020603050405020304" pitchFamily="18" charset="0"/>
                  </a:rPr>
                  <a:t>标度下的态</a:t>
                </a:r>
                <a:r>
                  <a:rPr lang="zh-CN" altLang="zh-CN" dirty="0">
                    <a:latin typeface="Times New Roman" panose="02020603050405020304" pitchFamily="18" charset="0"/>
                    <a:ea typeface="黑体" panose="02010609060101010101" pitchFamily="49" charset="-122"/>
                    <a:cs typeface="Times New Roman" panose="02020603050405020304" pitchFamily="18" charset="0"/>
                  </a:rPr>
                  <a:t>密度</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为</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r>
                      <a:rPr lang="pt-BR" altLang="zh-CN" smtClean="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𝑔</m:t>
                    </m:r>
                    <m:d>
                      <m:dPr>
                        <m:ctrlPr>
                          <a:rPr lang="zh-CN" altLang="zh-CN"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dPr>
                      <m:e>
                        <m:r>
                          <a:rPr lang="pt-BR" altLang="zh-CN">
                            <a:solidFill>
                              <a:srgbClr val="FF0000"/>
                            </a:solidFill>
                            <a:latin typeface="Cambria Math" panose="02040503050406030204" pitchFamily="18" charset="0"/>
                            <a:ea typeface="黑体" panose="02010609060101010101" pitchFamily="49" charset="-122"/>
                            <a:cs typeface="Times New Roman" panose="02020603050405020304" pitchFamily="18" charset="0"/>
                          </a:rPr>
                          <m:t>𝑘</m:t>
                        </m:r>
                      </m:e>
                    </m:d>
                    <m:r>
                      <a:rPr lang="pt-BR" altLang="zh-CN">
                        <a:solidFill>
                          <a:srgbClr val="FF0000"/>
                        </a:solidFill>
                        <a:latin typeface="Cambria Math" panose="02040503050406030204" pitchFamily="18" charset="0"/>
                        <a:ea typeface="黑体" panose="02010609060101010101" pitchFamily="49" charset="-122"/>
                        <a:cs typeface="Times New Roman" panose="02020603050405020304" pitchFamily="18" charset="0"/>
                      </a:rPr>
                      <m:t>=</m:t>
                    </m:r>
                    <m:f>
                      <m:fPr>
                        <m:ctrlPr>
                          <a:rPr lang="zh-CN"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2</m:t>
                        </m:r>
                        <m:r>
                          <a:rPr lang="en-US" altLang="zh-CN" i="1">
                            <a:solidFill>
                              <a:srgbClr val="FF0000"/>
                            </a:solidFill>
                            <a:latin typeface="Cambria Math" panose="02040503050406030204" pitchFamily="18" charset="0"/>
                          </a:rPr>
                          <m:t>𝑉</m:t>
                        </m:r>
                      </m:num>
                      <m:den>
                        <m:sSup>
                          <m:sSupPr>
                            <m:ctrlPr>
                              <a:rPr lang="zh-CN" altLang="zh-CN" i="1">
                                <a:solidFill>
                                  <a:srgbClr val="FF0000"/>
                                </a:solidFill>
                                <a:latin typeface="Cambria Math" panose="02040503050406030204" pitchFamily="18" charset="0"/>
                              </a:rPr>
                            </m:ctrlPr>
                          </m:sSupPr>
                          <m:e>
                            <m:d>
                              <m:dPr>
                                <m:ctrlPr>
                                  <a:rPr lang="zh-CN"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2</m:t>
                                </m:r>
                                <m:r>
                                  <a:rPr lang="en-US" altLang="zh-CN" i="1">
                                    <a:solidFill>
                                      <a:srgbClr val="FF0000"/>
                                    </a:solidFill>
                                    <a:latin typeface="Cambria Math" panose="02040503050406030204" pitchFamily="18" charset="0"/>
                                  </a:rPr>
                                  <m:t>𝜋</m:t>
                                </m:r>
                              </m:e>
                            </m:d>
                          </m:e>
                          <m:sup>
                            <m:r>
                              <a:rPr lang="en-US" altLang="zh-CN" i="1">
                                <a:solidFill>
                                  <a:srgbClr val="FF0000"/>
                                </a:solidFill>
                                <a:latin typeface="Cambria Math" panose="02040503050406030204" pitchFamily="18" charset="0"/>
                              </a:rPr>
                              <m:t>3</m:t>
                            </m:r>
                          </m:sup>
                        </m:sSup>
                      </m:den>
                    </m:f>
                    <m:r>
                      <a:rPr lang="en-US" altLang="zh-CN" i="1">
                        <a:solidFill>
                          <a:srgbClr val="FF0000"/>
                        </a:solidFill>
                        <a:latin typeface="Cambria Math" panose="02040503050406030204" pitchFamily="18" charset="0"/>
                      </a:rPr>
                      <m:t>=</m:t>
                    </m:r>
                    <m:f>
                      <m:fPr>
                        <m:ctrlPr>
                          <a:rPr lang="zh-CN"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𝑉</m:t>
                        </m:r>
                      </m:num>
                      <m:den>
                        <m:r>
                          <a:rPr lang="en-US" altLang="zh-CN" i="1">
                            <a:solidFill>
                              <a:srgbClr val="FF0000"/>
                            </a:solidFill>
                            <a:latin typeface="Cambria Math" panose="02040503050406030204" pitchFamily="18" charset="0"/>
                          </a:rPr>
                          <m:t>4</m:t>
                        </m:r>
                        <m:sSup>
                          <m:sSupPr>
                            <m:ctrlPr>
                              <a:rPr lang="zh-CN" altLang="zh-CN" i="1">
                                <a:solidFill>
                                  <a:srgbClr val="FF0000"/>
                                </a:solidFill>
                                <a:latin typeface="Cambria Math" panose="02040503050406030204" pitchFamily="18" charset="0"/>
                              </a:rPr>
                            </m:ctrlPr>
                          </m:sSupPr>
                          <m:e>
                            <m:r>
                              <a:rPr lang="zh-CN" altLang="en-US" i="1">
                                <a:solidFill>
                                  <a:srgbClr val="FF0000"/>
                                </a:solidFill>
                                <a:latin typeface="Cambria Math" panose="02040503050406030204" pitchFamily="18" charset="0"/>
                              </a:rPr>
                              <m:t>𝜋</m:t>
                            </m:r>
                          </m:e>
                          <m:sup>
                            <m:r>
                              <a:rPr lang="en-US" altLang="zh-CN" i="1">
                                <a:solidFill>
                                  <a:srgbClr val="FF0000"/>
                                </a:solidFill>
                                <a:latin typeface="Cambria Math" panose="02040503050406030204" pitchFamily="18" charset="0"/>
                              </a:rPr>
                              <m:t>3</m:t>
                            </m:r>
                          </m:sup>
                        </m:sSup>
                      </m:den>
                    </m:f>
                  </m:oMath>
                </a14:m>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能量为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的球体中，电子能态总数为：</a:t>
                </a:r>
                <a14:m>
                  <m:oMath xmlns:m="http://schemas.openxmlformats.org/officeDocument/2006/math">
                    <m:r>
                      <a:rPr lang="en-US" altLang="zh-CN" i="1">
                        <a:latin typeface="Cambria Math" panose="02040503050406030204" pitchFamily="18" charset="0"/>
                        <a:ea typeface="黑体" panose="02010609060101010101" pitchFamily="49" charset="-122"/>
                        <a:cs typeface="Times New Roman" panose="02020603050405020304" pitchFamily="18" charset="0"/>
                      </a:rPr>
                      <m:t>𝑍</m:t>
                    </m:r>
                    <m:d>
                      <m:dPr>
                        <m:ctrlPr>
                          <a:rPr lang="en-US" altLang="zh-CN" i="1">
                            <a:latin typeface="Cambria Math" panose="02040503050406030204" pitchFamily="18" charset="0"/>
                            <a:ea typeface="黑体" panose="02010609060101010101" pitchFamily="49" charset="-122"/>
                            <a:cs typeface="Times New Roman" panose="02020603050405020304" pitchFamily="18" charset="0"/>
                          </a:rPr>
                        </m:ctrlPr>
                      </m:dPr>
                      <m:e>
                        <m:r>
                          <a:rPr lang="en-US" altLang="zh-CN" i="1">
                            <a:latin typeface="Cambria Math" panose="02040503050406030204" pitchFamily="18" charset="0"/>
                            <a:ea typeface="黑体" panose="02010609060101010101" pitchFamily="49" charset="-122"/>
                            <a:cs typeface="Times New Roman" panose="02020603050405020304" pitchFamily="18" charset="0"/>
                          </a:rPr>
                          <m:t>𝐸</m:t>
                        </m:r>
                      </m:e>
                    </m:d>
                    <m:r>
                      <a:rPr lang="en-US" altLang="zh-CN" i="1">
                        <a:latin typeface="Cambria Math" panose="02040503050406030204" pitchFamily="18" charset="0"/>
                        <a:ea typeface="黑体" panose="02010609060101010101" pitchFamily="49" charset="-122"/>
                        <a:cs typeface="Times New Roman" panose="020206030504050203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𝑉</m:t>
                        </m:r>
                      </m:num>
                      <m:den>
                        <m:r>
                          <a:rPr lang="en-US" altLang="zh-CN" i="1">
                            <a:latin typeface="Cambria Math" panose="02040503050406030204" pitchFamily="18" charset="0"/>
                          </a:rPr>
                          <m:t>4</m:t>
                        </m:r>
                        <m:sSup>
                          <m:sSupPr>
                            <m:ctrlPr>
                              <a:rPr lang="zh-CN" altLang="zh-CN" i="1">
                                <a:latin typeface="Cambria Math" panose="02040503050406030204" pitchFamily="18" charset="0"/>
                              </a:rPr>
                            </m:ctrlPr>
                          </m:sSupPr>
                          <m:e>
                            <m:r>
                              <a:rPr lang="zh-CN" altLang="en-US" i="1">
                                <a:latin typeface="Cambria Math" panose="02040503050406030204" pitchFamily="18" charset="0"/>
                              </a:rPr>
                              <m:t>𝜋</m:t>
                            </m:r>
                          </m:e>
                          <m:sup>
                            <m:r>
                              <a:rPr lang="en-US" altLang="zh-CN" i="1">
                                <a:latin typeface="Cambria Math" panose="02040503050406030204" pitchFamily="18" charset="0"/>
                              </a:rPr>
                              <m:t>3</m:t>
                            </m:r>
                          </m:sup>
                        </m:sSup>
                      </m:den>
                    </m:f>
                    <m:r>
                      <a:rPr lang="en-US" altLang="zh-CN">
                        <a:latin typeface="Cambria Math" panose="02040503050406030204" pitchFamily="18" charset="0"/>
                        <a:ea typeface="黑体" panose="02010609060101010101" pitchFamily="49" charset="-122"/>
                        <a:cs typeface="Times New Roman" panose="02020603050405020304" pitchFamily="18" charset="0"/>
                      </a:rPr>
                      <m:t>∙</m:t>
                    </m:r>
                    <m:f>
                      <m:fPr>
                        <m:ctrlPr>
                          <a:rPr lang="zh-CN" altLang="zh-CN" i="1">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i="1">
                            <a:latin typeface="Cambria Math" panose="02040503050406030204" pitchFamily="18" charset="0"/>
                            <a:ea typeface="黑体" panose="02010609060101010101" pitchFamily="49" charset="-122"/>
                            <a:cs typeface="Times New Roman" panose="02020603050405020304" pitchFamily="18" charset="0"/>
                          </a:rPr>
                          <m:t>4</m:t>
                        </m:r>
                      </m:num>
                      <m:den>
                        <m:r>
                          <a:rPr lang="en-US" altLang="zh-CN">
                            <a:latin typeface="Cambria Math" panose="02040503050406030204" pitchFamily="18" charset="0"/>
                            <a:ea typeface="黑体" panose="02010609060101010101" pitchFamily="49" charset="-122"/>
                            <a:cs typeface="Times New Roman" panose="02020603050405020304" pitchFamily="18" charset="0"/>
                          </a:rPr>
                          <m:t>3</m:t>
                        </m:r>
                      </m:den>
                    </m:f>
                    <m:r>
                      <a:rPr lang="zh-CN" altLang="en-US" i="1">
                        <a:latin typeface="Cambria Math" panose="02040503050406030204" pitchFamily="18" charset="0"/>
                        <a:ea typeface="黑体" panose="02010609060101010101" pitchFamily="49" charset="-122"/>
                        <a:cs typeface="Times New Roman" panose="02020603050405020304" pitchFamily="18" charset="0"/>
                      </a:rPr>
                      <m:t>𝜋</m:t>
                    </m:r>
                    <m:sSup>
                      <m:sSupPr>
                        <m:ctrlPr>
                          <a:rPr lang="zh-CN" altLang="zh-CN"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a:latin typeface="Cambria Math" panose="02040503050406030204" pitchFamily="18" charset="0"/>
                            <a:ea typeface="黑体" panose="02010609060101010101" pitchFamily="49" charset="-122"/>
                            <a:cs typeface="Times New Roman" panose="02020603050405020304" pitchFamily="18" charset="0"/>
                          </a:rPr>
                          <m:t>𝑘</m:t>
                        </m:r>
                      </m:e>
                      <m:sup>
                        <m:r>
                          <a:rPr lang="en-US" altLang="zh-CN" i="1">
                            <a:latin typeface="Cambria Math" panose="02040503050406030204" pitchFamily="18" charset="0"/>
                            <a:ea typeface="黑体" panose="02010609060101010101" pitchFamily="49" charset="-122"/>
                            <a:cs typeface="Times New Roman" panose="02020603050405020304" pitchFamily="18" charset="0"/>
                          </a:rPr>
                          <m:t>3</m:t>
                        </m:r>
                      </m:sup>
                    </m:sSup>
                    <m:r>
                      <a:rPr lang="en-US" altLang="zh-CN" i="1">
                        <a:latin typeface="Cambria Math" panose="02040503050406030204" pitchFamily="18" charset="0"/>
                        <a:ea typeface="黑体" panose="02010609060101010101" pitchFamily="49" charset="-122"/>
                        <a:cs typeface="Times New Roman" panose="020206030504050203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𝑉</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𝑚</m:t>
                                </m:r>
                              </m:e>
                            </m:d>
                          </m:e>
                          <m:sup>
                            <m:f>
                              <m:fPr>
                                <m:ctrlPr>
                                  <a:rPr lang="en-US" altLang="zh-CN" i="1">
                                    <a:latin typeface="Cambria Math" panose="02040503050406030204" pitchFamily="18" charset="0"/>
                                  </a:rPr>
                                </m:ctrlPr>
                              </m:fPr>
                              <m:num>
                                <m:r>
                                  <a:rPr lang="en-US" altLang="zh-CN" i="1">
                                    <a:latin typeface="Cambria Math" panose="02040503050406030204" pitchFamily="18" charset="0"/>
                                  </a:rPr>
                                  <m:t>3</m:t>
                                </m:r>
                              </m:num>
                              <m:den>
                                <m:r>
                                  <a:rPr lang="en-US" altLang="zh-CN" i="1">
                                    <a:latin typeface="Cambria Math" panose="02040503050406030204" pitchFamily="18" charset="0"/>
                                  </a:rPr>
                                  <m:t>2</m:t>
                                </m:r>
                              </m:den>
                            </m:f>
                          </m:sup>
                        </m:sSup>
                      </m:num>
                      <m:den>
                        <m:r>
                          <a:rPr lang="en-US" altLang="zh-CN" i="1">
                            <a:latin typeface="Cambria Math" panose="02040503050406030204" pitchFamily="18" charset="0"/>
                          </a:rPr>
                          <m:t>3</m:t>
                        </m:r>
                        <m:sSup>
                          <m:sSupPr>
                            <m:ctrlPr>
                              <a:rPr lang="zh-CN" altLang="zh-CN" i="1">
                                <a:latin typeface="Cambria Math" panose="02040503050406030204" pitchFamily="18" charset="0"/>
                              </a:rPr>
                            </m:ctrlPr>
                          </m:sSupPr>
                          <m:e>
                            <m:r>
                              <a:rPr lang="zh-CN" altLang="en-US" i="1">
                                <a:latin typeface="Cambria Math" panose="02040503050406030204" pitchFamily="18" charset="0"/>
                              </a:rPr>
                              <m:t>𝜋</m:t>
                            </m:r>
                          </m:e>
                          <m:sup>
                            <m:r>
                              <a:rPr lang="en-US" altLang="zh-CN" i="1">
                                <a:latin typeface="Cambria Math" panose="02040503050406030204" pitchFamily="18" charset="0"/>
                              </a:rPr>
                              <m:t>2</m:t>
                            </m:r>
                          </m:sup>
                        </m:sSup>
                        <m:sSup>
                          <m:sSupPr>
                            <m:ctrlPr>
                              <a:rPr lang="zh-CN" altLang="zh-CN" i="1">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a:latin typeface="Cambria Math" panose="02040503050406030204" pitchFamily="18" charset="0"/>
                                <a:ea typeface="黑体" panose="02010609060101010101" pitchFamily="49" charset="-122"/>
                                <a:cs typeface="Times New Roman" panose="02020603050405020304" pitchFamily="18" charset="0"/>
                              </a:rPr>
                              <m:t>ℏ</m:t>
                            </m:r>
                          </m:e>
                          <m:sup>
                            <m:r>
                              <a:rPr lang="en-US" altLang="zh-CN">
                                <a:latin typeface="Cambria Math" panose="02040503050406030204" pitchFamily="18" charset="0"/>
                                <a:ea typeface="黑体" panose="02010609060101010101" pitchFamily="49" charset="-122"/>
                                <a:cs typeface="Times New Roman" panose="02020603050405020304" pitchFamily="18" charset="0"/>
                              </a:rPr>
                              <m:t>3</m:t>
                            </m:r>
                          </m:sup>
                        </m:sSup>
                      </m:den>
                    </m:f>
                    <m:sSup>
                      <m:sSupPr>
                        <m:ctrlPr>
                          <a:rPr lang="en-US" altLang="zh-CN" i="1">
                            <a:latin typeface="Cambria Math" panose="02040503050406030204" pitchFamily="18" charset="0"/>
                          </a:rPr>
                        </m:ctrlPr>
                      </m:sSupPr>
                      <m:e>
                        <m:r>
                          <a:rPr lang="en-US" altLang="zh-CN" i="1">
                            <a:latin typeface="Cambria Math" panose="02040503050406030204" pitchFamily="18" charset="0"/>
                          </a:rPr>
                          <m:t>𝐸</m:t>
                        </m:r>
                      </m:e>
                      <m:sup>
                        <m:f>
                          <m:fPr>
                            <m:ctrlPr>
                              <a:rPr lang="en-US" altLang="zh-CN" i="1">
                                <a:latin typeface="Cambria Math" panose="02040503050406030204" pitchFamily="18" charset="0"/>
                              </a:rPr>
                            </m:ctrlPr>
                          </m:fPr>
                          <m:num>
                            <m:r>
                              <a:rPr lang="en-US" altLang="zh-CN" i="1">
                                <a:latin typeface="Cambria Math" panose="02040503050406030204" pitchFamily="18" charset="0"/>
                              </a:rPr>
                              <m:t>3</m:t>
                            </m:r>
                          </m:num>
                          <m:den>
                            <m:r>
                              <a:rPr lang="en-US" altLang="zh-CN" i="1">
                                <a:latin typeface="Cambria Math" panose="02040503050406030204" pitchFamily="18" charset="0"/>
                              </a:rPr>
                              <m:t>2</m:t>
                            </m:r>
                          </m:den>
                        </m:f>
                      </m:sup>
                    </m:sSup>
                  </m:oMath>
                </a14:m>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zh-CN" dirty="0">
                    <a:latin typeface="Times New Roman" panose="02020603050405020304" pitchFamily="18" charset="0"/>
                    <a:ea typeface="黑体" panose="02010609060101010101" pitchFamily="49" charset="-122"/>
                    <a:cs typeface="Times New Roman" panose="02020603050405020304" pitchFamily="18" charset="0"/>
                  </a:rPr>
                  <a:t>可得能量态密度</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r>
                      <a:rPr lang="en-US" altLang="zh-CN" i="1">
                        <a:solidFill>
                          <a:srgbClr val="FF0000"/>
                        </a:solidFill>
                        <a:latin typeface="Cambria Math" panose="02040503050406030204" pitchFamily="18" charset="0"/>
                        <a:ea typeface="黑体" panose="02010609060101010101" pitchFamily="49" charset="-122"/>
                        <a:cs typeface="Times New Roman" panose="02020603050405020304" pitchFamily="18" charset="0"/>
                      </a:rPr>
                      <m:t>𝑁</m:t>
                    </m:r>
                    <m:d>
                      <m:dPr>
                        <m:ctrlPr>
                          <a:rPr lang="zh-CN" altLang="zh-CN"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dPr>
                      <m:e>
                        <m:r>
                          <a:rPr lang="pt-BR" altLang="zh-CN">
                            <a:solidFill>
                              <a:srgbClr val="FF0000"/>
                            </a:solidFill>
                            <a:latin typeface="Cambria Math" panose="02040503050406030204" pitchFamily="18" charset="0"/>
                            <a:ea typeface="黑体" panose="02010609060101010101" pitchFamily="49" charset="-122"/>
                            <a:cs typeface="Times New Roman" panose="02020603050405020304" pitchFamily="18" charset="0"/>
                          </a:rPr>
                          <m:t>𝐸</m:t>
                        </m:r>
                      </m:e>
                    </m:d>
                    <m:r>
                      <a:rPr lang="pt-BR" altLang="zh-CN">
                        <a:solidFill>
                          <a:srgbClr val="FF0000"/>
                        </a:solidFill>
                        <a:latin typeface="Cambria Math" panose="02040503050406030204" pitchFamily="18" charset="0"/>
                        <a:ea typeface="黑体" panose="02010609060101010101" pitchFamily="49" charset="-122"/>
                        <a:cs typeface="Times New Roman" panose="02020603050405020304" pitchFamily="18" charset="0"/>
                      </a:rPr>
                      <m:t>=</m:t>
                    </m:r>
                    <m:f>
                      <m:fPr>
                        <m:ctrlPr>
                          <a:rPr lang="zh-CN" altLang="zh-CN"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fPr>
                      <m:num>
                        <m:r>
                          <a:rPr lang="pt-BR" altLang="zh-CN" i="1">
                            <a:solidFill>
                              <a:srgbClr val="FF0000"/>
                            </a:solidFill>
                            <a:latin typeface="Cambria Math" panose="02040503050406030204" pitchFamily="18" charset="0"/>
                            <a:ea typeface="黑体" panose="02010609060101010101" pitchFamily="49" charset="-122"/>
                            <a:cs typeface="Times New Roman" panose="02020603050405020304" pitchFamily="18" charset="0"/>
                          </a:rPr>
                          <m:t>𝑑𝑍</m:t>
                        </m:r>
                      </m:num>
                      <m:den>
                        <m:r>
                          <a:rPr lang="pt-BR" altLang="zh-CN" i="1">
                            <a:solidFill>
                              <a:srgbClr val="FF0000"/>
                            </a:solidFill>
                            <a:latin typeface="Cambria Math" panose="02040503050406030204" pitchFamily="18" charset="0"/>
                            <a:ea typeface="黑体" panose="02010609060101010101" pitchFamily="49" charset="-122"/>
                            <a:cs typeface="Times New Roman" panose="02020603050405020304" pitchFamily="18" charset="0"/>
                          </a:rPr>
                          <m:t>𝑑</m:t>
                        </m:r>
                        <m:r>
                          <a:rPr lang="en-US" altLang="zh-CN" i="1">
                            <a:solidFill>
                              <a:srgbClr val="FF0000"/>
                            </a:solidFill>
                            <a:latin typeface="Cambria Math" panose="02040503050406030204" pitchFamily="18" charset="0"/>
                            <a:ea typeface="黑体" panose="02010609060101010101" pitchFamily="49" charset="-122"/>
                            <a:cs typeface="Times New Roman" panose="02020603050405020304" pitchFamily="18" charset="0"/>
                          </a:rPr>
                          <m:t>𝐸</m:t>
                        </m:r>
                      </m:den>
                    </m:f>
                    <m:r>
                      <a:rPr lang="pt-BR" altLang="zh-CN">
                        <a:solidFill>
                          <a:srgbClr val="FF0000"/>
                        </a:solidFill>
                        <a:latin typeface="Cambria Math" panose="02040503050406030204" pitchFamily="18" charset="0"/>
                        <a:ea typeface="黑体" panose="02010609060101010101" pitchFamily="49" charset="-122"/>
                        <a:cs typeface="Times New Roman" panose="02020603050405020304" pitchFamily="18" charset="0"/>
                      </a:rPr>
                      <m:t>=</m:t>
                    </m:r>
                    <m:f>
                      <m:fPr>
                        <m:ctrlPr>
                          <a:rPr lang="zh-CN" altLang="zh-CN"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fPr>
                      <m:num>
                        <m:r>
                          <a:rPr lang="en-US" altLang="zh-CN">
                            <a:solidFill>
                              <a:srgbClr val="FF0000"/>
                            </a:solidFill>
                            <a:latin typeface="Cambria Math" panose="02040503050406030204" pitchFamily="18" charset="0"/>
                            <a:ea typeface="黑体" panose="02010609060101010101" pitchFamily="49" charset="-122"/>
                            <a:cs typeface="Times New Roman" panose="02020603050405020304" pitchFamily="18" charset="0"/>
                          </a:rPr>
                          <m:t>𝑉</m:t>
                        </m:r>
                      </m:num>
                      <m:den>
                        <m:r>
                          <a:rPr lang="en-US" altLang="zh-CN">
                            <a:solidFill>
                              <a:srgbClr val="FF0000"/>
                            </a:solidFill>
                            <a:latin typeface="Cambria Math" panose="02040503050406030204" pitchFamily="18" charset="0"/>
                            <a:ea typeface="黑体" panose="02010609060101010101" pitchFamily="49" charset="-122"/>
                            <a:cs typeface="Times New Roman" panose="02020603050405020304" pitchFamily="18" charset="0"/>
                          </a:rPr>
                          <m:t>2</m:t>
                        </m:r>
                        <m:sSup>
                          <m:sSupPr>
                            <m:ctrlPr>
                              <a:rPr lang="zh-CN" altLang="zh-CN"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sSupPr>
                          <m:e>
                            <m:r>
                              <a:rPr lang="pt-BR" altLang="zh-CN">
                                <a:solidFill>
                                  <a:srgbClr val="FF0000"/>
                                </a:solidFill>
                                <a:latin typeface="Cambria Math" panose="02040503050406030204" pitchFamily="18" charset="0"/>
                                <a:ea typeface="黑体" panose="02010609060101010101" pitchFamily="49" charset="-122"/>
                                <a:cs typeface="Times New Roman" panose="02020603050405020304" pitchFamily="18" charset="0"/>
                              </a:rPr>
                              <m:t>𝜋</m:t>
                            </m:r>
                          </m:e>
                          <m:sup>
                            <m:r>
                              <a:rPr lang="pt-BR" altLang="zh-CN">
                                <a:solidFill>
                                  <a:srgbClr val="FF0000"/>
                                </a:solidFill>
                                <a:latin typeface="Cambria Math" panose="02040503050406030204" pitchFamily="18" charset="0"/>
                                <a:ea typeface="黑体" panose="02010609060101010101" pitchFamily="49" charset="-122"/>
                                <a:cs typeface="Times New Roman" panose="02020603050405020304" pitchFamily="18" charset="0"/>
                              </a:rPr>
                              <m:t>2</m:t>
                            </m:r>
                          </m:sup>
                        </m:sSup>
                      </m:den>
                    </m:f>
                    <m:sSup>
                      <m:sSupPr>
                        <m:ctrlPr>
                          <a:rPr lang="zh-CN" altLang="zh-CN"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sSupPr>
                      <m:e>
                        <m:d>
                          <m:dPr>
                            <m:ctrlPr>
                              <a:rPr lang="zh-CN" altLang="zh-CN"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dPr>
                          <m:e>
                            <m:f>
                              <m:fPr>
                                <m:ctrlPr>
                                  <a:rPr lang="zh-CN" altLang="zh-CN"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fPr>
                              <m:num>
                                <m:r>
                                  <a:rPr lang="pt-BR" altLang="zh-CN">
                                    <a:solidFill>
                                      <a:srgbClr val="FF0000"/>
                                    </a:solidFill>
                                    <a:latin typeface="Cambria Math" panose="02040503050406030204" pitchFamily="18" charset="0"/>
                                    <a:ea typeface="黑体" panose="02010609060101010101" pitchFamily="49" charset="-122"/>
                                    <a:cs typeface="Times New Roman" panose="02020603050405020304" pitchFamily="18" charset="0"/>
                                  </a:rPr>
                                  <m:t>2</m:t>
                                </m:r>
                                <m:r>
                                  <a:rPr lang="pt-BR" altLang="zh-CN">
                                    <a:solidFill>
                                      <a:srgbClr val="FF0000"/>
                                    </a:solidFill>
                                    <a:latin typeface="Cambria Math" panose="02040503050406030204" pitchFamily="18" charset="0"/>
                                    <a:ea typeface="黑体" panose="02010609060101010101" pitchFamily="49" charset="-122"/>
                                    <a:cs typeface="Times New Roman" panose="02020603050405020304" pitchFamily="18" charset="0"/>
                                  </a:rPr>
                                  <m:t>𝑚</m:t>
                                </m:r>
                              </m:num>
                              <m:den>
                                <m:sSup>
                                  <m:sSupPr>
                                    <m:ctrlPr>
                                      <a:rPr lang="zh-CN" altLang="zh-CN"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sSupPr>
                                  <m:e>
                                    <m:r>
                                      <a:rPr lang="en-US" altLang="zh-CN">
                                        <a:solidFill>
                                          <a:srgbClr val="FF0000"/>
                                        </a:solidFill>
                                        <a:latin typeface="Cambria Math" panose="02040503050406030204" pitchFamily="18" charset="0"/>
                                        <a:ea typeface="黑体" panose="02010609060101010101" pitchFamily="49" charset="-122"/>
                                        <a:cs typeface="Times New Roman" panose="02020603050405020304" pitchFamily="18" charset="0"/>
                                      </a:rPr>
                                      <m:t>ℏ</m:t>
                                    </m:r>
                                  </m:e>
                                  <m:sup>
                                    <m:r>
                                      <a:rPr lang="en-US" altLang="zh-CN">
                                        <a:solidFill>
                                          <a:srgbClr val="FF0000"/>
                                        </a:solidFill>
                                        <a:latin typeface="Cambria Math" panose="02040503050406030204" pitchFamily="18" charset="0"/>
                                        <a:ea typeface="黑体" panose="02010609060101010101" pitchFamily="49" charset="-122"/>
                                        <a:cs typeface="Times New Roman" panose="02020603050405020304" pitchFamily="18" charset="0"/>
                                      </a:rPr>
                                      <m:t>2</m:t>
                                    </m:r>
                                  </m:sup>
                                </m:sSup>
                              </m:den>
                            </m:f>
                          </m:e>
                        </m:d>
                      </m:e>
                      <m:sup>
                        <m:f>
                          <m:fPr>
                            <m:type m:val="lin"/>
                            <m:ctrlPr>
                              <a:rPr lang="zh-CN" altLang="zh-CN"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fPr>
                          <m:num>
                            <m:r>
                              <a:rPr lang="pt-BR" altLang="zh-CN">
                                <a:solidFill>
                                  <a:srgbClr val="FF0000"/>
                                </a:solidFill>
                                <a:latin typeface="Cambria Math" panose="02040503050406030204" pitchFamily="18" charset="0"/>
                                <a:ea typeface="黑体" panose="02010609060101010101" pitchFamily="49" charset="-122"/>
                                <a:cs typeface="Times New Roman" panose="02020603050405020304" pitchFamily="18" charset="0"/>
                              </a:rPr>
                              <m:t>3</m:t>
                            </m:r>
                          </m:num>
                          <m:den>
                            <m:r>
                              <a:rPr lang="pt-BR" altLang="zh-CN">
                                <a:solidFill>
                                  <a:srgbClr val="FF0000"/>
                                </a:solidFill>
                                <a:latin typeface="Cambria Math" panose="02040503050406030204" pitchFamily="18" charset="0"/>
                                <a:ea typeface="黑体" panose="02010609060101010101" pitchFamily="49" charset="-122"/>
                                <a:cs typeface="Times New Roman" panose="02020603050405020304" pitchFamily="18" charset="0"/>
                              </a:rPr>
                              <m:t>2</m:t>
                            </m:r>
                          </m:den>
                        </m:f>
                      </m:sup>
                    </m:sSup>
                    <m:rad>
                      <m:radPr>
                        <m:degHide m:val="on"/>
                        <m:ctrlPr>
                          <a:rPr lang="zh-CN" altLang="zh-CN"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radPr>
                      <m:deg/>
                      <m:e>
                        <m:r>
                          <a:rPr lang="pt-BR" altLang="zh-CN">
                            <a:solidFill>
                              <a:srgbClr val="FF0000"/>
                            </a:solidFill>
                            <a:latin typeface="Cambria Math" panose="02040503050406030204" pitchFamily="18" charset="0"/>
                            <a:ea typeface="黑体" panose="02010609060101010101" pitchFamily="49" charset="-122"/>
                            <a:cs typeface="Times New Roman" panose="02020603050405020304" pitchFamily="18" charset="0"/>
                          </a:rPr>
                          <m:t>𝐸</m:t>
                        </m:r>
                      </m:e>
                    </m:rad>
                  </m:oMath>
                </a14:m>
                <a:endParaRPr lang="en-US" altLang="zh-CN" i="1" dirty="0">
                  <a:solidFill>
                    <a:srgbClr val="FF0000"/>
                  </a:solidFill>
                  <a:latin typeface="Cambria Math" panose="02040503050406030204" pitchFamily="18" charset="0"/>
                  <a:ea typeface="黑体" panose="02010609060101010101" pitchFamily="49" charset="-122"/>
                  <a:cs typeface="Times New Roman" panose="02020603050405020304" pitchFamily="18" charset="0"/>
                </a:endParaRPr>
              </a:p>
              <a:p>
                <a:endParaRPr lang="en-US" altLang="zh-CN" i="1" dirty="0">
                  <a:solidFill>
                    <a:srgbClr val="FF0000"/>
                  </a:solidFill>
                  <a:latin typeface="Cambria Math" panose="02040503050406030204" pitchFamily="18" charset="0"/>
                  <a:ea typeface="黑体" panose="02010609060101010101" pitchFamily="49" charset="-122"/>
                  <a:cs typeface="Times New Roman" panose="02020603050405020304" pitchFamily="18" charset="0"/>
                </a:endParaRPr>
              </a:p>
              <a:p>
                <a14:m>
                  <m:oMath xmlns:m="http://schemas.openxmlformats.org/officeDocument/2006/math">
                    <m:r>
                      <a:rPr lang="pt-BR" altLang="zh-CN">
                        <a:latin typeface="Cambria Math" panose="02040503050406030204" pitchFamily="18" charset="0"/>
                        <a:ea typeface="黑体" panose="02010609060101010101" pitchFamily="49" charset="-122"/>
                        <a:cs typeface="Times New Roman" panose="02020603050405020304" pitchFamily="18" charset="0"/>
                      </a:rPr>
                      <m:t>𝑔</m:t>
                    </m:r>
                    <m:d>
                      <m:dPr>
                        <m:ctrlPr>
                          <a:rPr lang="zh-CN" altLang="zh-CN" i="1">
                            <a:latin typeface="Cambria Math" panose="02040503050406030204" pitchFamily="18" charset="0"/>
                            <a:ea typeface="黑体" panose="02010609060101010101" pitchFamily="49" charset="-122"/>
                            <a:cs typeface="Times New Roman" panose="02020603050405020304" pitchFamily="18" charset="0"/>
                          </a:rPr>
                        </m:ctrlPr>
                      </m:dPr>
                      <m:e>
                        <m:r>
                          <a:rPr lang="pt-BR" altLang="zh-CN">
                            <a:latin typeface="Cambria Math" panose="02040503050406030204" pitchFamily="18" charset="0"/>
                            <a:ea typeface="黑体" panose="02010609060101010101" pitchFamily="49" charset="-122"/>
                            <a:cs typeface="Times New Roman" panose="02020603050405020304" pitchFamily="18" charset="0"/>
                          </a:rPr>
                          <m:t>𝑘</m:t>
                        </m:r>
                      </m:e>
                    </m:d>
                  </m:oMath>
                </a14:m>
                <a:r>
                  <a:rPr lang="zh-CN" altLang="zh-CN" dirty="0">
                    <a:latin typeface="Times New Roman" panose="02020603050405020304" pitchFamily="18" charset="0"/>
                    <a:ea typeface="黑体" panose="02010609060101010101" pitchFamily="49" charset="-122"/>
                    <a:cs typeface="Times New Roman" panose="02020603050405020304" pitchFamily="18" charset="0"/>
                  </a:rPr>
                  <a:t>和</a:t>
                </a:r>
                <a14:m>
                  <m:oMath xmlns:m="http://schemas.openxmlformats.org/officeDocument/2006/math">
                    <m:r>
                      <a:rPr lang="en-US" altLang="zh-CN" i="1">
                        <a:latin typeface="Cambria Math" panose="02040503050406030204" pitchFamily="18" charset="0"/>
                        <a:ea typeface="黑体" panose="02010609060101010101" pitchFamily="49" charset="-122"/>
                        <a:cs typeface="Times New Roman" panose="02020603050405020304" pitchFamily="18" charset="0"/>
                      </a:rPr>
                      <m:t>𝑁</m:t>
                    </m:r>
                    <m:d>
                      <m:dPr>
                        <m:ctrlPr>
                          <a:rPr lang="zh-CN" altLang="zh-CN" i="1">
                            <a:latin typeface="Cambria Math" panose="02040503050406030204" pitchFamily="18" charset="0"/>
                            <a:ea typeface="黑体" panose="02010609060101010101" pitchFamily="49" charset="-122"/>
                            <a:cs typeface="Times New Roman" panose="02020603050405020304" pitchFamily="18" charset="0"/>
                          </a:rPr>
                        </m:ctrlPr>
                      </m:dPr>
                      <m:e>
                        <m:r>
                          <a:rPr lang="pt-BR" altLang="zh-CN">
                            <a:latin typeface="Cambria Math" panose="02040503050406030204" pitchFamily="18" charset="0"/>
                            <a:ea typeface="黑体" panose="02010609060101010101" pitchFamily="49" charset="-122"/>
                            <a:cs typeface="Times New Roman" panose="02020603050405020304" pitchFamily="18" charset="0"/>
                          </a:rPr>
                          <m:t>𝐸</m:t>
                        </m:r>
                      </m:e>
                    </m:d>
                  </m:oMath>
                </a14:m>
                <a:r>
                  <a:rPr lang="zh-CN" altLang="zh-CN" dirty="0">
                    <a:latin typeface="Times New Roman" panose="02020603050405020304" pitchFamily="18" charset="0"/>
                    <a:ea typeface="黑体" panose="02010609060101010101" pitchFamily="49" charset="-122"/>
                    <a:cs typeface="Times New Roman" panose="02020603050405020304" pitchFamily="18" charset="0"/>
                  </a:rPr>
                  <a:t>的区别与联系：</a:t>
                </a:r>
                <a14:m>
                  <m:oMath xmlns:m="http://schemas.openxmlformats.org/officeDocument/2006/math">
                    <m:r>
                      <a:rPr lang="pt-BR" altLang="zh-CN">
                        <a:solidFill>
                          <a:srgbClr val="FF0000"/>
                        </a:solidFill>
                        <a:latin typeface="Cambria Math" panose="02040503050406030204" pitchFamily="18" charset="0"/>
                        <a:ea typeface="黑体" panose="02010609060101010101" pitchFamily="49" charset="-122"/>
                        <a:cs typeface="Times New Roman" panose="02020603050405020304" pitchFamily="18" charset="0"/>
                      </a:rPr>
                      <m:t>𝑔</m:t>
                    </m:r>
                    <m:d>
                      <m:dPr>
                        <m:ctrlPr>
                          <a:rPr lang="zh-CN" altLang="zh-CN"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dPr>
                      <m:e>
                        <m:r>
                          <a:rPr lang="pt-BR" altLang="zh-CN">
                            <a:solidFill>
                              <a:srgbClr val="FF0000"/>
                            </a:solidFill>
                            <a:latin typeface="Cambria Math" panose="02040503050406030204" pitchFamily="18" charset="0"/>
                            <a:ea typeface="黑体" panose="02010609060101010101" pitchFamily="49" charset="-122"/>
                            <a:cs typeface="Times New Roman" panose="02020603050405020304" pitchFamily="18" charset="0"/>
                          </a:rPr>
                          <m:t>𝑘</m:t>
                        </m:r>
                      </m:e>
                    </m:d>
                  </m:oMath>
                </a14:m>
                <a:r>
                  <a:rPr lang="zh-CN"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表示</a:t>
                </a:r>
                <a14:m>
                  <m:oMath xmlns:m="http://schemas.openxmlformats.org/officeDocument/2006/math">
                    <m:r>
                      <a:rPr lang="en-US" altLang="zh-CN" i="1" dirty="0">
                        <a:solidFill>
                          <a:srgbClr val="FF0000"/>
                        </a:solidFill>
                        <a:latin typeface="Cambria Math" panose="02040503050406030204" pitchFamily="18" charset="0"/>
                        <a:ea typeface="黑体" panose="02010609060101010101" pitchFamily="49" charset="-122"/>
                        <a:cs typeface="Times New Roman" panose="02020603050405020304" pitchFamily="18" charset="0"/>
                      </a:rPr>
                      <m:t>𝑘</m:t>
                    </m:r>
                  </m:oMath>
                </a14:m>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空间中的能态密度，</a:t>
                </a:r>
                <a14:m>
                  <m:oMath xmlns:m="http://schemas.openxmlformats.org/officeDocument/2006/math">
                    <m:r>
                      <a:rPr lang="en-US" altLang="zh-CN" i="1">
                        <a:solidFill>
                          <a:srgbClr val="FF0000"/>
                        </a:solidFill>
                        <a:latin typeface="Cambria Math" panose="02040503050406030204" pitchFamily="18" charset="0"/>
                        <a:ea typeface="黑体" panose="02010609060101010101" pitchFamily="49" charset="-122"/>
                        <a:cs typeface="Times New Roman" panose="02020603050405020304" pitchFamily="18" charset="0"/>
                      </a:rPr>
                      <m:t>𝑁</m:t>
                    </m:r>
                    <m:d>
                      <m:dPr>
                        <m:ctrlPr>
                          <a:rPr lang="zh-CN" altLang="zh-CN" i="1">
                            <a:solidFill>
                              <a:srgbClr val="FF0000"/>
                            </a:solidFill>
                            <a:latin typeface="Cambria Math" panose="02040503050406030204" pitchFamily="18" charset="0"/>
                            <a:ea typeface="黑体" panose="02010609060101010101" pitchFamily="49" charset="-122"/>
                            <a:cs typeface="Times New Roman" panose="02020603050405020304" pitchFamily="18" charset="0"/>
                          </a:rPr>
                        </m:ctrlPr>
                      </m:dPr>
                      <m:e>
                        <m:r>
                          <a:rPr lang="pt-BR" altLang="zh-CN">
                            <a:solidFill>
                              <a:srgbClr val="FF0000"/>
                            </a:solidFill>
                            <a:latin typeface="Cambria Math" panose="02040503050406030204" pitchFamily="18" charset="0"/>
                            <a:ea typeface="黑体" panose="02010609060101010101" pitchFamily="49" charset="-122"/>
                            <a:cs typeface="Times New Roman" panose="02020603050405020304" pitchFamily="18" charset="0"/>
                          </a:rPr>
                          <m:t>𝐸</m:t>
                        </m:r>
                      </m:e>
                    </m:d>
                  </m:oMath>
                </a14:m>
                <a:r>
                  <a:rPr lang="zh-CN"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表示能量</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空间中</a:t>
                </a:r>
                <a:r>
                  <a:rPr lang="zh-CN"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的</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能态密度</a:t>
                </a:r>
                <a:r>
                  <a:rPr lang="zh-CN"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19" name="矩形 18"/>
              <p:cNvSpPr>
                <a:spLocks noRot="1" noChangeAspect="1" noMove="1" noResize="1" noEditPoints="1" noAdjustHandles="1" noChangeArrowheads="1" noChangeShapeType="1" noTextEdit="1"/>
              </p:cNvSpPr>
              <p:nvPr/>
            </p:nvSpPr>
            <p:spPr>
              <a:xfrm>
                <a:off x="680907" y="2032740"/>
                <a:ext cx="11014616" cy="4497065"/>
              </a:xfrm>
              <a:prstGeom prst="rect">
                <a:avLst/>
              </a:prstGeom>
              <a:blipFill>
                <a:blip r:embed="rId2"/>
                <a:stretch>
                  <a:fillRect l="-498" b="-813"/>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5F5898AE-EBDA-4263-884D-8D3385A9369A}"/>
              </a:ext>
            </a:extLst>
          </p:cNvPr>
          <p:cNvPicPr>
            <a:picLocks noChangeAspect="1"/>
          </p:cNvPicPr>
          <p:nvPr/>
        </p:nvPicPr>
        <p:blipFill>
          <a:blip r:embed="rId3"/>
          <a:stretch>
            <a:fillRect/>
          </a:stretch>
        </p:blipFill>
        <p:spPr>
          <a:xfrm>
            <a:off x="680907" y="166541"/>
            <a:ext cx="10442895" cy="1457876"/>
          </a:xfrm>
          <a:prstGeom prst="rect">
            <a:avLst/>
          </a:prstGeom>
        </p:spPr>
      </p:pic>
      <p:sp>
        <p:nvSpPr>
          <p:cNvPr id="6" name="矩形 5">
            <a:extLst>
              <a:ext uri="{FF2B5EF4-FFF2-40B4-BE49-F238E27FC236}">
                <a16:creationId xmlns:a16="http://schemas.microsoft.com/office/drawing/2014/main" id="{12B888B3-213C-4E44-B842-DD1CD593825E}"/>
              </a:ext>
            </a:extLst>
          </p:cNvPr>
          <p:cNvSpPr/>
          <p:nvPr/>
        </p:nvSpPr>
        <p:spPr>
          <a:xfrm>
            <a:off x="115603" y="2186628"/>
            <a:ext cx="761747" cy="369332"/>
          </a:xfrm>
          <a:prstGeom prst="rect">
            <a:avLst/>
          </a:prstGeom>
        </p:spPr>
        <p:txBody>
          <a:bodyPr wrap="none">
            <a:spAutoFit/>
          </a:bodyPr>
          <a:lstStyle/>
          <a:p>
            <a:r>
              <a:rPr lang="zh-CN" altLang="en-US" kern="1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kern="1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kern="1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17216763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1379</Words>
  <Application>Microsoft Office PowerPoint</Application>
  <PresentationFormat>宽屏</PresentationFormat>
  <Paragraphs>108</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等线</vt:lpstr>
      <vt:lpstr>等线 Light</vt:lpstr>
      <vt:lpstr>黑体</vt:lpstr>
      <vt:lpstr>微软雅黑</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vivid Liu</dc:creator>
  <cp:lastModifiedBy>vivid Liu</cp:lastModifiedBy>
  <cp:revision>19</cp:revision>
  <dcterms:created xsi:type="dcterms:W3CDTF">2025-04-23T00:17:26Z</dcterms:created>
  <dcterms:modified xsi:type="dcterms:W3CDTF">2025-05-20T06:55:21Z</dcterms:modified>
</cp:coreProperties>
</file>