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68" r:id="rId2"/>
    <p:sldId id="1069" r:id="rId3"/>
    <p:sldId id="1070" r:id="rId4"/>
    <p:sldId id="1791" r:id="rId5"/>
    <p:sldId id="1792" r:id="rId6"/>
    <p:sldId id="1793" r:id="rId7"/>
    <p:sldId id="1071" r:id="rId8"/>
    <p:sldId id="1072" r:id="rId9"/>
    <p:sldId id="107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9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8FD27-D7F9-BF81-CEAD-A7555A1E1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6F9721-CE58-8D79-55AE-35195DA03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714FA-C61D-0C2F-6C46-EDB2D135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DBE-AC5A-4A6E-BB7A-D54A3F08D29B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A666C-76FA-FBC6-F9E7-247EDFE6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214B7-4CB7-680B-C260-60E4C03D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06-01BA-45F7-817C-B5E9FA628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9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5E846-9EF8-75BA-1CA4-D543E1AC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4EA6A9-4A14-CEFC-D496-9936471A1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A8C17-26F4-B3A6-CB4B-C383DB7A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DBE-AC5A-4A6E-BB7A-D54A3F08D29B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B5B11-63E6-0777-B52C-8A18EAA0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2066E-3580-2DD2-1D9A-551CBECA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06-01BA-45F7-817C-B5E9FA628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39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1BC63A-12D1-387E-44DB-FBF4971CF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9515F-5AF8-E813-B44D-2A866225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29CDF-282B-E58D-2DBD-A72422BD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DBE-AC5A-4A6E-BB7A-D54A3F08D29B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66118-5D12-293B-0998-04DBF654A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D16D9-20DE-8E7E-6223-270F60C9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06-01BA-45F7-817C-B5E9FA628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98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F5E6C-C39C-F844-07E6-D485D3A6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126531-DFE7-FBA4-9397-07CB30E73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A86DC-4504-196D-AFFA-62903351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DBE-AC5A-4A6E-BB7A-D54A3F08D29B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A13CC-7AD7-8F24-4CDB-F6F3DB0E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47590-D443-88E4-2E71-66EC24F9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06-01BA-45F7-817C-B5E9FA628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8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D56A8-AA3C-C7AC-6B80-80FBD08A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EAA51-D351-4C41-6E96-168CFAA44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B2498-9975-292F-4BC4-11B1AD86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DBE-AC5A-4A6E-BB7A-D54A3F08D29B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94083-1CB3-5133-118C-8F0FD1F5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7F4CE3-FFF9-7292-E63A-EA25CF8C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06-01BA-45F7-817C-B5E9FA628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CA8BD-EC91-9AEA-8FD8-29BD1DC5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A529C-6195-F3F6-C0DC-5BEC4BF75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4F7D8F-F81F-3BB8-2222-39C946CBC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90A875-E3BE-BDE7-0821-BC23BB20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DBE-AC5A-4A6E-BB7A-D54A3F08D29B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2971F0-448E-0053-5438-7CF91D35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39212F-8263-8F4F-45AB-324915EA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06-01BA-45F7-817C-B5E9FA628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7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8E723-7F41-146F-D709-9155C70B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8CFDF2-43E9-5F4E-F231-D9485A531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58AE05-F040-C04E-0C4B-42BB0E698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11216B-E2C3-A05E-7534-46786495E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CCDBC9-3363-F99F-AB34-60039F9C4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2C15E1-5685-DBD5-0F6C-D1328CD31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DBE-AC5A-4A6E-BB7A-D54A3F08D29B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5DD612-2D16-7441-6D41-E69EA478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976F94C-4B10-1FB2-CC4D-ACFA52EB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06-01BA-45F7-817C-B5E9FA628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60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9B3E5-7847-BE1C-9670-E221A0CD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B7BF88-28EB-F9C8-CAC5-2F354E28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DBE-AC5A-4A6E-BB7A-D54A3F08D29B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EE65C3-AE38-0EC9-E885-8AD20316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D527B1-7F74-9B97-3891-C5502A28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06-01BA-45F7-817C-B5E9FA628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23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A0F0A0-C6FA-E298-161B-4C7AB26E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DBE-AC5A-4A6E-BB7A-D54A3F08D29B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F3AC3D-6685-0769-8045-FBA84045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DEC681-7105-ADEF-23A2-0210AD14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06-01BA-45F7-817C-B5E9FA628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23635-FCD6-6BFA-7DC4-0BB1201B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DC13C-C338-FA8D-291B-086A4C47D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A0E2E7-F9D4-F960-EB4E-E158B72DC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F08D50-01FA-A175-8612-711B79101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DBE-AC5A-4A6E-BB7A-D54A3F08D29B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07DFD-C218-5FB7-8925-DE02BC45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853A61-C8E6-867A-F6C7-F60CFEE1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06-01BA-45F7-817C-B5E9FA628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7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644D9-CB92-2751-2F5E-90474BD2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60E1EE-56D3-4772-7818-1FA801F09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A30787-E506-3347-6615-8BE1EA9F5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B96A0-1B6F-7EEF-5B1D-E9C86593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3DBE-AC5A-4A6E-BB7A-D54A3F08D29B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7393F-BD17-358C-39E3-A47B1547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495F9C-F929-7EAE-A672-C7200DB6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65B06-01BA-45F7-817C-B5E9FA628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92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57101C-DD53-DAA0-E2C3-93EE4174A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41A01-B569-3596-0462-C1211B5D5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EDFF1-4979-EF88-1137-D042E472D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D3DBE-AC5A-4A6E-BB7A-D54A3F08D29B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D404AA-3FA0-B564-210A-B240219E6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1A9A4-6352-DD8A-7591-5F5E4BCA1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5B06-01BA-45F7-817C-B5E9FA628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6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630342" y="2149800"/>
                <a:ext cx="8588416" cy="3390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000"/>
                  </a:spcAft>
                  <a:buSzPts val="1100"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1.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习题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3.4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电子周期场的势能函数为：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buSzPts val="1100"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𝑛𝑎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        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𝑛𝑎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𝑛𝑎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0                                       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𝑛𝑎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buSzPts val="1100"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是常数。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buSzPts val="1100"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(1)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试画出此势能曲线，并求其平均值。</a:t>
                </a: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  <a:buSzPts val="1100"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用近自由电子近似模型求出晶体的第一、第二个带隙宽度。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342" y="2149800"/>
                <a:ext cx="8588416" cy="3390159"/>
              </a:xfrm>
              <a:prstGeom prst="rect">
                <a:avLst/>
              </a:prstGeom>
              <a:blipFill>
                <a:blip r:embed="rId2"/>
                <a:stretch>
                  <a:fillRect l="-1065" t="-1978" r="-568" b="-3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FC61DDB-AF88-AA58-651F-98B108762263}"/>
              </a:ext>
            </a:extLst>
          </p:cNvPr>
          <p:cNvSpPr txBox="1"/>
          <p:nvPr/>
        </p:nvSpPr>
        <p:spPr>
          <a:xfrm>
            <a:off x="831850" y="794821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次课作业</a:t>
            </a:r>
          </a:p>
        </p:txBody>
      </p:sp>
    </p:spTree>
    <p:extLst>
      <p:ext uri="{BB962C8B-B14F-4D97-AF65-F5344CB8AC3E}">
        <p14:creationId xmlns:p14="http://schemas.microsoft.com/office/powerpoint/2010/main" val="240142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B70EF51-97F9-42BD-8813-EFEC55C80501}"/>
              </a:ext>
            </a:extLst>
          </p:cNvPr>
          <p:cNvSpPr/>
          <p:nvPr/>
        </p:nvSpPr>
        <p:spPr>
          <a:xfrm>
            <a:off x="1593580" y="210789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F64A8C4-824A-4CC2-8F82-B63FB4C4DF6A}"/>
              </a:ext>
            </a:extLst>
          </p:cNvPr>
          <p:cNvCxnSpPr/>
          <p:nvPr/>
        </p:nvCxnSpPr>
        <p:spPr>
          <a:xfrm>
            <a:off x="3214533" y="529827"/>
            <a:ext cx="72622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F71B1A6-4950-4740-9533-9A404E590A8B}"/>
                  </a:ext>
                </a:extLst>
              </p:cNvPr>
              <p:cNvSpPr/>
              <p:nvPr/>
            </p:nvSpPr>
            <p:spPr>
              <a:xfrm>
                <a:off x="2208515" y="832131"/>
                <a:ext cx="6376049" cy="5317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势能曲线为：</a:t>
                </a:r>
                <a:b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</a:b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平均值按照一个周期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内积分计算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zh-CN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altLang="zh-CN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2/3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)/4</m:t>
                      </m:r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CN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F71B1A6-4950-4740-9533-9A404E590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515" y="832131"/>
                <a:ext cx="6376049" cy="5317225"/>
              </a:xfrm>
              <a:prstGeom prst="rect">
                <a:avLst/>
              </a:prstGeom>
              <a:blipFill>
                <a:blip r:embed="rId2"/>
                <a:stretch>
                  <a:fillRect l="-1434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6AA7F5DB-3830-4FD6-A2E2-DD278AF93ACE}"/>
              </a:ext>
            </a:extLst>
          </p:cNvPr>
          <p:cNvSpPr txBox="1"/>
          <p:nvPr/>
        </p:nvSpPr>
        <p:spPr>
          <a:xfrm>
            <a:off x="8068739" y="1803359"/>
            <a:ext cx="2514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势能曲线为开口朝下的抛物线，周期为    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CDB690-6F0E-438A-B3FB-E5860A27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876" y="2126524"/>
            <a:ext cx="303743" cy="32543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976A8E2-0360-4F96-A34A-BD3D08A4A978}"/>
              </a:ext>
            </a:extLst>
          </p:cNvPr>
          <p:cNvGrpSpPr/>
          <p:nvPr/>
        </p:nvGrpSpPr>
        <p:grpSpPr>
          <a:xfrm>
            <a:off x="2752443" y="1308865"/>
            <a:ext cx="5832121" cy="2120139"/>
            <a:chOff x="1228438" y="1308861"/>
            <a:chExt cx="5832121" cy="212013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80A5404-C6D4-469D-BA7D-8E359E0DAD18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28438" y="1308861"/>
              <a:ext cx="5832121" cy="21201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6589466-1297-421D-8CFB-A9BAD8B00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7692" y="2054555"/>
              <a:ext cx="489068" cy="345720"/>
            </a:xfrm>
            <a:prstGeom prst="rect">
              <a:avLst/>
            </a:prstGeom>
          </p:spPr>
        </p:pic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6688382-6395-47A1-8CD7-BE4A9DCBC820}"/>
              </a:ext>
            </a:extLst>
          </p:cNvPr>
          <p:cNvSpPr/>
          <p:nvPr/>
        </p:nvSpPr>
        <p:spPr>
          <a:xfrm>
            <a:off x="8027459" y="1831811"/>
            <a:ext cx="2590800" cy="617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7714CDB-A55A-4966-A7A3-67C1DF437225}"/>
              </a:ext>
            </a:extLst>
          </p:cNvPr>
          <p:cNvGrpSpPr/>
          <p:nvPr/>
        </p:nvGrpSpPr>
        <p:grpSpPr>
          <a:xfrm>
            <a:off x="7124073" y="3563589"/>
            <a:ext cx="2590800" cy="1219867"/>
            <a:chOff x="5920749" y="3932413"/>
            <a:chExt cx="2590800" cy="121986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F4CEBDB-5490-4300-8A1F-F99F1FCA2D48}"/>
                </a:ext>
              </a:extLst>
            </p:cNvPr>
            <p:cNvGrpSpPr/>
            <p:nvPr/>
          </p:nvGrpSpPr>
          <p:grpSpPr>
            <a:xfrm>
              <a:off x="5980016" y="3951950"/>
              <a:ext cx="2514599" cy="1200328"/>
              <a:chOff x="5803259" y="3939578"/>
              <a:chExt cx="2514599" cy="1200328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57BC4A-704F-45B9-BA44-46BE3C520F85}"/>
                  </a:ext>
                </a:extLst>
              </p:cNvPr>
              <p:cNvSpPr txBox="1"/>
              <p:nvPr/>
            </p:nvSpPr>
            <p:spPr>
              <a:xfrm>
                <a:off x="5803259" y="3939578"/>
                <a:ext cx="2514599" cy="1200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有的同学前面的系数不是      ，是      ，没有在整个周期内计算平均值。</a:t>
                </a:r>
              </a:p>
            </p:txBody>
          </p:sp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62714182-17DE-4809-961F-9FE100601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72540" y="4242395"/>
                <a:ext cx="489068" cy="351518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13B1E6BD-0DC5-46F1-B70A-76327280AA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58625" y="4249809"/>
                <a:ext cx="375783" cy="345720"/>
              </a:xfrm>
              <a:prstGeom prst="rect">
                <a:avLst/>
              </a:prstGeom>
            </p:spPr>
          </p:pic>
        </p:grp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ECF4A3C-863C-4A40-AD7D-2D2DB8A9D2D8}"/>
                </a:ext>
              </a:extLst>
            </p:cNvPr>
            <p:cNvSpPr/>
            <p:nvPr/>
          </p:nvSpPr>
          <p:spPr>
            <a:xfrm>
              <a:off x="5920749" y="3932413"/>
              <a:ext cx="2590800" cy="12198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11EE41E-BC32-4AF4-833C-CD9FCA8EAC77}"/>
              </a:ext>
            </a:extLst>
          </p:cNvPr>
          <p:cNvCxnSpPr>
            <a:cxnSpLocks/>
          </p:cNvCxnSpPr>
          <p:nvPr/>
        </p:nvCxnSpPr>
        <p:spPr>
          <a:xfrm flipH="1">
            <a:off x="3029638" y="3589867"/>
            <a:ext cx="4031565" cy="1562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C69FD764-B872-4FBD-9090-E915FB112489}"/>
              </a:ext>
            </a:extLst>
          </p:cNvPr>
          <p:cNvSpPr/>
          <p:nvPr/>
        </p:nvSpPr>
        <p:spPr>
          <a:xfrm>
            <a:off x="2869398" y="5031516"/>
            <a:ext cx="220939" cy="327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1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05114A2-003D-4C17-86DC-D72931FE3601}"/>
                  </a:ext>
                </a:extLst>
              </p:cNvPr>
              <p:cNvSpPr/>
              <p:nvPr/>
            </p:nvSpPr>
            <p:spPr>
              <a:xfrm>
                <a:off x="1783773" y="5513337"/>
                <a:ext cx="7997536" cy="1183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zh-CN" alt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22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禁带宽度</a:t>
                </a:r>
                <a:r>
                  <a:rPr lang="zh-CN" alt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altLang="zh-CN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zh-CN" altLang="zh-C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sz="22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zh-CN" alt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2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zh-CN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zh-CN" altLang="zh-C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sz="2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sz="2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zh-CN" altLang="zh-C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zh-CN" altLang="zh-C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zh-CN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，禁带宽度</a:t>
                </a:r>
                <a:r>
                  <a:rPr lang="zh-CN" altLang="en-US" sz="22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2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zh-CN" altLang="zh-C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zh-C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sz="2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sz="2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sz="22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05114A2-003D-4C17-86DC-D72931FE36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773" y="5513337"/>
                <a:ext cx="7997536" cy="1183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6636352-5D49-4A45-B062-6E6736070FA4}"/>
                  </a:ext>
                </a:extLst>
              </p:cNvPr>
              <p:cNvSpPr/>
              <p:nvPr/>
            </p:nvSpPr>
            <p:spPr>
              <a:xfrm>
                <a:off x="1524007" y="217457"/>
                <a:ext cx="10014529" cy="5268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 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）带隙宽度：</a:t>
                </a:r>
                <a:endParaRPr lang="zh-CN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p>
                            <m:sSup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sup>
                          </m:sSup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nary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zh-CN" sz="200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=</m:t>
                      </m:r>
                      <m:f>
                        <m:f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zh-CN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zh-CN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br>
                  <a:rPr lang="en-US" altLang="zh-CN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等线" panose="02010600030101010101" pitchFamily="2" charset="-122"/>
                  </a:rPr>
                </a:br>
                <a:endParaRPr lang="en-US" altLang="zh-CN" sz="200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=</m:t>
                      </m:r>
                      <m:f>
                        <m:f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func>
                        <m:func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br>
                  <a:rPr lang="en-US" altLang="zh-CN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等线" panose="02010600030101010101" pitchFamily="2" charset="-122"/>
                  </a:rPr>
                </a:br>
                <a:endParaRPr lang="en-US" altLang="zh-CN" sz="200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=</m:t>
                      </m:r>
                      <m:f>
                        <m:f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den>
                          </m:f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zh-CN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  <m:r>
                            <a:rPr lang="zh-CN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den>
                          </m:f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zh-CN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f>
                                <m:f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den>
                          </m:f>
                          <m:nary>
                            <m:nary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  <m: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</m:oMath>
                  </m:oMathPara>
                </a14:m>
                <a:br>
                  <a:rPr lang="en-US" altLang="zh-CN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等线" panose="02010600030101010101" pitchFamily="2" charset="-122"/>
                  </a:rPr>
                </a:br>
                <a:endParaRPr lang="en-US" altLang="zh-CN" sz="200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=</m:t>
                      </m:r>
                      <m:f>
                        <m:f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f>
                            <m:f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unc>
                                <m:func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20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d>
                                <m:d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f>
                                    <m:fPr>
                                      <m:ctrlPr>
                                        <a:rPr lang="zh-CN" altLang="zh-CN" sz="20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200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altLang="zh-CN" sz="20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等线" panose="02010600030101010101" pitchFamily="2" charset="-122"/>
                  </a:rPr>
                </a:br>
                <a:endParaRPr lang="en-US" altLang="zh-CN" sz="200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=</m:t>
                      </m:r>
                      <m:f>
                        <m:fPr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  <m:r>
                            <a:rPr lang="zh-CN" altLang="en-US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zh-CN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zh-CN" altLang="zh-CN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6636352-5D49-4A45-B062-6E6736070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7" y="217457"/>
                <a:ext cx="10014529" cy="5268173"/>
              </a:xfrm>
              <a:prstGeom prst="rect">
                <a:avLst/>
              </a:prstGeom>
              <a:blipFill>
                <a:blip r:embed="rId3"/>
                <a:stretch>
                  <a:fillRect l="-61" t="-1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B7E49459-07C0-4642-9CE2-820CBC908E24}"/>
              </a:ext>
            </a:extLst>
          </p:cNvPr>
          <p:cNvGrpSpPr/>
          <p:nvPr/>
        </p:nvGrpSpPr>
        <p:grpSpPr>
          <a:xfrm>
            <a:off x="7817427" y="4630385"/>
            <a:ext cx="2590800" cy="965187"/>
            <a:chOff x="6175807" y="4139318"/>
            <a:chExt cx="2590800" cy="96518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93CBADA-1E80-4BE6-84AB-01480DB463C6}"/>
                </a:ext>
              </a:extLst>
            </p:cNvPr>
            <p:cNvSpPr txBox="1"/>
            <p:nvPr/>
          </p:nvSpPr>
          <p:spPr>
            <a:xfrm>
              <a:off x="6235074" y="4156689"/>
              <a:ext cx="2514599" cy="923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有的同学在计算禁带宽度时没有乘</a:t>
              </a:r>
              <a:r>
                <a:rPr lang="en-US" altLang="zh-CN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禁带宽度为     ，和      。</a:t>
              </a:r>
              <a:endPara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719097-DFFB-435E-98D6-D9FF416ED886}"/>
                </a:ext>
              </a:extLst>
            </p:cNvPr>
            <p:cNvSpPr/>
            <p:nvPr/>
          </p:nvSpPr>
          <p:spPr>
            <a:xfrm>
              <a:off x="6175807" y="4139318"/>
              <a:ext cx="2590800" cy="95980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914A8E3-9AD2-4E53-BBC3-61AB7F6F4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6032" y="4744673"/>
              <a:ext cx="359833" cy="359833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0455CAE-32D9-4093-8A3E-98B82F7BE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94959" y="4740979"/>
              <a:ext cx="373063" cy="358140"/>
            </a:xfrm>
            <a:prstGeom prst="rect">
              <a:avLst/>
            </a:prstGeom>
          </p:spPr>
        </p:pic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EB5C22-5259-4EDC-B23E-B6C076D0D780}"/>
              </a:ext>
            </a:extLst>
          </p:cNvPr>
          <p:cNvCxnSpPr>
            <a:cxnSpLocks/>
          </p:cNvCxnSpPr>
          <p:nvPr/>
        </p:nvCxnSpPr>
        <p:spPr>
          <a:xfrm flipH="1">
            <a:off x="6942671" y="4961472"/>
            <a:ext cx="874761" cy="628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3ACDEC2-993B-4C81-AD4B-34BB1397D4A1}"/>
              </a:ext>
            </a:extLst>
          </p:cNvPr>
          <p:cNvSpPr/>
          <p:nvPr/>
        </p:nvSpPr>
        <p:spPr>
          <a:xfrm>
            <a:off x="2760136" y="5465459"/>
            <a:ext cx="4182535" cy="628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779A1C-5412-485F-981D-58FD7996DF7B}"/>
              </a:ext>
            </a:extLst>
          </p:cNvPr>
          <p:cNvSpPr/>
          <p:nvPr/>
        </p:nvSpPr>
        <p:spPr>
          <a:xfrm>
            <a:off x="2760133" y="6094176"/>
            <a:ext cx="5486400" cy="628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044DF83-11A8-4121-9D78-8B93222B53BB}"/>
              </a:ext>
            </a:extLst>
          </p:cNvPr>
          <p:cNvCxnSpPr>
            <a:cxnSpLocks/>
          </p:cNvCxnSpPr>
          <p:nvPr/>
        </p:nvCxnSpPr>
        <p:spPr>
          <a:xfrm flipH="1">
            <a:off x="7874641" y="5590187"/>
            <a:ext cx="788927" cy="5039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76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9E85915C-039C-FE7D-29D2-491B5BAAD9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74" t="6056" r="31289" b="26992"/>
          <a:stretch/>
        </p:blipFill>
        <p:spPr>
          <a:xfrm>
            <a:off x="8579470" y="688082"/>
            <a:ext cx="3240360" cy="2988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FE0E878-47B7-D20A-AEF1-3BEF8DE80E6F}"/>
                  </a:ext>
                </a:extLst>
              </p:cNvPr>
              <p:cNvSpPr txBox="1"/>
              <p:nvPr/>
            </p:nvSpPr>
            <p:spPr>
              <a:xfrm>
                <a:off x="372170" y="392709"/>
                <a:ext cx="8568952" cy="2914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+mn-ea"/>
                  </a:rPr>
                  <a:t>2.</a:t>
                </a:r>
                <a:r>
                  <a:rPr lang="zh-CN" altLang="en-US" sz="2400" b="1" dirty="0">
                    <a:latin typeface="+mn-ea"/>
                  </a:rPr>
                  <a:t>采用</a:t>
                </a:r>
                <a:r>
                  <a:rPr lang="en-US" altLang="zh-CN" sz="2400" b="1" dirty="0">
                    <a:latin typeface="+mn-ea"/>
                  </a:rPr>
                  <a:t>TBA</a:t>
                </a:r>
                <a:r>
                  <a:rPr lang="zh-CN" altLang="en-US" sz="2400" b="1" dirty="0">
                    <a:latin typeface="+mn-ea"/>
                  </a:rPr>
                  <a:t>处理面心立方晶格的</a:t>
                </a:r>
                <a:r>
                  <a:rPr lang="en-US" altLang="zh-CN" sz="2400" b="1" dirty="0">
                    <a:latin typeface="+mn-ea"/>
                  </a:rPr>
                  <a:t>s</a:t>
                </a:r>
                <a:r>
                  <a:rPr lang="zh-CN" altLang="en-US" sz="2400" b="1" dirty="0">
                    <a:latin typeface="+mn-ea"/>
                  </a:rPr>
                  <a:t>态电子，</a:t>
                </a:r>
                <a:endParaRPr lang="en-US" altLang="zh-CN" sz="2400" b="1" dirty="0">
                  <a:latin typeface="+mn-ea"/>
                </a:endParaRPr>
              </a:p>
              <a:p>
                <a:r>
                  <a:rPr lang="en-US" altLang="zh-CN" sz="2400" b="1" dirty="0"/>
                  <a:t>(1)</a:t>
                </a:r>
                <a:r>
                  <a:rPr lang="zh-CN" altLang="en-US" sz="2400" b="1" dirty="0">
                    <a:latin typeface="+mn-ea"/>
                  </a:rPr>
                  <a:t>试导出其能带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−4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 ；</a:t>
                </a:r>
                <a:endParaRPr lang="en-US" altLang="zh-CN" sz="2400" dirty="0">
                  <a:latin typeface="+mn-ea"/>
                </a:endParaRPr>
              </a:p>
              <a:p>
                <a:r>
                  <a:rPr lang="en-US" altLang="zh-CN" sz="2400" b="1" dirty="0"/>
                  <a:t>(2)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acc>
                  </m:oMath>
                </a14:m>
                <a:r>
                  <a:rPr lang="zh-CN" altLang="en-US" sz="2400" b="1" dirty="0">
                    <a:latin typeface="+mn-ea"/>
                  </a:rPr>
                  <a:t>取什么值时能量有最小值？能量最小值是多少？</a:t>
                </a:r>
                <a:endParaRPr lang="en-US" altLang="zh-CN" sz="2400" b="1" dirty="0">
                  <a:latin typeface="+mn-ea"/>
                </a:endParaRPr>
              </a:p>
              <a:p>
                <a:r>
                  <a:rPr lang="en-US" altLang="zh-CN" sz="2400" b="1" dirty="0"/>
                  <a:t>(3)</a:t>
                </a:r>
                <a:r>
                  <a:rPr lang="zh-CN" altLang="en-US" sz="2400" b="1" dirty="0"/>
                  <a:t>写出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zh-CN" altLang="en-US" sz="2400" b="1" dirty="0"/>
                  <a:t>线上能量随波矢大小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b="1" dirty="0"/>
                  <a:t>的变化关系。</a:t>
                </a:r>
                <a:endParaRPr lang="en-US" altLang="zh-CN" sz="2400" b="1" dirty="0"/>
              </a:p>
              <a:p>
                <a:r>
                  <a:rPr lang="zh-CN" altLang="en-US" sz="2400" dirty="0"/>
                  <a:t>    </a:t>
                </a:r>
                <a:r>
                  <a:rPr lang="zh-CN" altLang="en-US" sz="2400" b="1" dirty="0"/>
                  <a:t>其中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𝛬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)(0≤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zh-CN" altLang="en-US" sz="2400" b="1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400" b="1" dirty="0"/>
                  <a:t>的连线。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FE0E878-47B7-D20A-AEF1-3BEF8DE8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0" y="392709"/>
                <a:ext cx="8568952" cy="2914837"/>
              </a:xfrm>
              <a:prstGeom prst="rect">
                <a:avLst/>
              </a:prstGeom>
              <a:blipFill>
                <a:blip r:embed="rId3"/>
                <a:stretch>
                  <a:fillRect l="-1067" t="-1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B41DE65E-E5DC-6700-2B7E-EAD5DDE21A67}"/>
              </a:ext>
            </a:extLst>
          </p:cNvPr>
          <p:cNvSpPr txBox="1"/>
          <p:nvPr/>
        </p:nvSpPr>
        <p:spPr>
          <a:xfrm>
            <a:off x="372170" y="323036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64AC011-3D3A-9531-3089-AC4008DEFE76}"/>
                  </a:ext>
                </a:extLst>
              </p:cNvPr>
              <p:cNvSpPr txBox="1"/>
              <p:nvPr/>
            </p:nvSpPr>
            <p:spPr>
              <a:xfrm>
                <a:off x="527050" y="3802152"/>
                <a:ext cx="11442428" cy="1671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14350" indent="-514350">
                  <a:buAutoNum type="arabicParenBoth"/>
                </a:pPr>
                <a:r>
                  <a:rPr lang="zh-CN" altLang="en-US" sz="2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</a:t>
                </a:r>
                <a:r>
                  <a:rPr lang="en-US" altLang="zh-CN" sz="2800" b="1" dirty="0" err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fcc</a:t>
                </a:r>
                <a:r>
                  <a:rPr lang="zh-CN" altLang="en-US" sz="2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，与原点处格点最邻近的</a:t>
                </a:r>
                <a:r>
                  <a:rPr lang="en-US" altLang="zh-CN" sz="2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r>
                  <a:rPr lang="zh-CN" altLang="en-US" sz="2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个格点坐标分别为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,±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endParaRPr lang="en-US" altLang="zh-CN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800" b="0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微软雅黑" panose="020B0503020204020204" pitchFamily="34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,0,±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0,±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±</m:t>
                    </m:r>
                    <m:f>
                      <m:fPr>
                        <m:ctrlPr>
                          <a:rPr lang="en-US" altLang="zh-CN" sz="280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endParaRPr lang="zh-CN" alt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64AC011-3D3A-9531-3089-AC4008DEF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50" y="3802152"/>
                <a:ext cx="11442428" cy="1671611"/>
              </a:xfrm>
              <a:prstGeom prst="rect">
                <a:avLst/>
              </a:prstGeom>
              <a:blipFill>
                <a:blip r:embed="rId4"/>
                <a:stretch>
                  <a:fillRect l="-1279" t="-3650" r="-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406BC2-F555-6088-B8B6-21F7B67777E1}"/>
                  </a:ext>
                </a:extLst>
              </p:cNvPr>
              <p:cNvSpPr txBox="1"/>
              <p:nvPr/>
            </p:nvSpPr>
            <p:spPr>
              <a:xfrm>
                <a:off x="1607604" y="5161837"/>
                <a:ext cx="5390096" cy="1244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CN" sz="2800" b="0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406BC2-F555-6088-B8B6-21F7B6777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604" y="5161837"/>
                <a:ext cx="5390096" cy="1244764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49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A8A3BF-37A4-9E00-54FD-B8BE8AD447B7}"/>
                  </a:ext>
                </a:extLst>
              </p:cNvPr>
              <p:cNvSpPr txBox="1"/>
              <p:nvPr/>
            </p:nvSpPr>
            <p:spPr>
              <a:xfrm>
                <a:off x="350304" y="485080"/>
                <a:ext cx="11701996" cy="1244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𝑠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</m:acc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altLang="zh-CN" sz="2800" b="0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A8A3BF-37A4-9E00-54FD-B8BE8AD44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04" y="485080"/>
                <a:ext cx="11701996" cy="1244764"/>
              </a:xfrm>
              <a:prstGeom prst="rect">
                <a:avLst/>
              </a:prstGeom>
              <a:blipFill>
                <a:blip r:embed="rId2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D57499E-C131-F334-7803-F7F8584B9125}"/>
                  </a:ext>
                </a:extLst>
              </p:cNvPr>
              <p:cNvSpPr txBox="1"/>
              <p:nvPr/>
            </p:nvSpPr>
            <p:spPr>
              <a:xfrm>
                <a:off x="2299754" y="1465861"/>
                <a:ext cx="10844746" cy="698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D57499E-C131-F334-7803-F7F8584B9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754" y="1465861"/>
                <a:ext cx="10844746" cy="6989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C297719-8D6C-AE06-25F1-0F9746854B3F}"/>
                  </a:ext>
                </a:extLst>
              </p:cNvPr>
              <p:cNvSpPr txBox="1"/>
              <p:nvPr/>
            </p:nvSpPr>
            <p:spPr>
              <a:xfrm>
                <a:off x="2299754" y="2361138"/>
                <a:ext cx="10844746" cy="698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C297719-8D6C-AE06-25F1-0F9746854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754" y="2361138"/>
                <a:ext cx="10844746" cy="6989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5A76489-283E-A4E4-FD33-CF2A9FD4D983}"/>
                  </a:ext>
                </a:extLst>
              </p:cNvPr>
              <p:cNvSpPr txBox="1"/>
              <p:nvPr/>
            </p:nvSpPr>
            <p:spPr>
              <a:xfrm>
                <a:off x="1969554" y="3060112"/>
                <a:ext cx="6590246" cy="936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=2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+2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5A76489-283E-A4E4-FD33-CF2A9FD4D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554" y="3060112"/>
                <a:ext cx="6590246" cy="9361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F59C4F-DB63-43FA-675C-CAC69B4613AD}"/>
                  </a:ext>
                </a:extLst>
              </p:cNvPr>
              <p:cNvSpPr txBox="1"/>
              <p:nvPr/>
            </p:nvSpPr>
            <p:spPr>
              <a:xfrm>
                <a:off x="1969554" y="3955389"/>
                <a:ext cx="6590246" cy="936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+2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+2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F59C4F-DB63-43FA-675C-CAC69B46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554" y="3955389"/>
                <a:ext cx="6590246" cy="93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BE27C0B-E7BD-814B-F1AC-B733F67777FB}"/>
                  </a:ext>
                </a:extLst>
              </p:cNvPr>
              <p:cNvSpPr txBox="1"/>
              <p:nvPr/>
            </p:nvSpPr>
            <p:spPr>
              <a:xfrm>
                <a:off x="1969554" y="4755489"/>
                <a:ext cx="6590246" cy="936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+2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+2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BE27C0B-E7BD-814B-F1AC-B733F6777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554" y="4755489"/>
                <a:ext cx="6590246" cy="93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F9FACF7-5A45-7F79-FDC0-F211663213D6}"/>
                  </a:ext>
                </a:extLst>
              </p:cNvPr>
              <p:cNvSpPr txBox="1"/>
              <p:nvPr/>
            </p:nvSpPr>
            <p:spPr>
              <a:xfrm>
                <a:off x="1969554" y="5722805"/>
                <a:ext cx="9587446" cy="919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=4</m:t>
                      </m:r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+4</m:t>
                      </m:r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+4</m:t>
                      </m:r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F9FACF7-5A45-7F79-FDC0-F2116632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554" y="5722805"/>
                <a:ext cx="9587446" cy="919354"/>
              </a:xfrm>
              <a:prstGeom prst="rect">
                <a:avLst/>
              </a:prstGeom>
              <a:blipFill>
                <a:blip r:embed="rId8"/>
                <a:stretch>
                  <a:fillRect b="-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64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05426ED-B4C2-7749-1578-F1AD819DC0ED}"/>
                  </a:ext>
                </a:extLst>
              </p:cNvPr>
              <p:cNvSpPr txBox="1"/>
              <p:nvPr/>
            </p:nvSpPr>
            <p:spPr>
              <a:xfrm>
                <a:off x="305854" y="399337"/>
                <a:ext cx="10730446" cy="1232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</m:oMath>
                  </m:oMathPara>
                </a14:m>
                <a:endParaRPr lang="en-US" altLang="zh-CN" sz="2800" b="0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r>
                  <a:rPr lang="en-US" altLang="zh-CN" sz="2800" b="0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微软雅黑" panose="020B0503020204020204" pitchFamily="34" charset="-122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4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𝐽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2800" b="0" i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func>
                      <m:funcPr>
                        <m:ctrlP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func>
                    <m:func>
                      <m:funcPr>
                        <m:ctrlP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CN" sz="2800" b="0" i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func>
                      <m:funcPr>
                        <m:ctrlP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func>
                    <m:func>
                      <m:funcPr>
                        <m:ctrlP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altLang="zh-CN" sz="2800" b="0" i="0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func>
                      <m:funcPr>
                        <m:ctrlP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e>
                    </m:func>
                    <m:func>
                      <m:funcPr>
                        <m:ctrlP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05426ED-B4C2-7749-1578-F1AD819DC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54" y="399337"/>
                <a:ext cx="10730446" cy="12324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B331695-05B4-23E5-A68B-40C0FF21EDB1}"/>
                  </a:ext>
                </a:extLst>
              </p:cNvPr>
              <p:cNvSpPr txBox="1"/>
              <p:nvPr/>
            </p:nvSpPr>
            <p:spPr>
              <a:xfrm>
                <a:off x="527050" y="2057400"/>
                <a:ext cx="8971495" cy="587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</a:t>
                </a:r>
                <a:r>
                  <a:rPr lang="zh-CN" altLang="en-US" sz="2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在布里渊区中心点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𝚪</m:t>
                    </m:r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点，即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zh-CN" altLang="en-US" sz="2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𝒌</m:t>
                        </m:r>
                      </m:e>
                    </m:acc>
                    <m:r>
                      <a:rPr lang="en-US" altLang="zh-CN" sz="2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𝟎</m:t>
                    </m:r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处，能量有极小值，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B331695-05B4-23E5-A68B-40C0FF21E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50" y="2057400"/>
                <a:ext cx="8971495" cy="587277"/>
              </a:xfrm>
              <a:prstGeom prst="rect">
                <a:avLst/>
              </a:prstGeom>
              <a:blipFill>
                <a:blip r:embed="rId3"/>
                <a:stretch>
                  <a:fillRect l="-1427" t="-1042" r="-476" b="-35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3ADE56-A24B-F894-8957-D5CCB34C7EDD}"/>
                  </a:ext>
                </a:extLst>
              </p:cNvPr>
              <p:cNvSpPr txBox="1"/>
              <p:nvPr/>
            </p:nvSpPr>
            <p:spPr>
              <a:xfrm>
                <a:off x="1324736" y="2808677"/>
                <a:ext cx="36880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zh-CN" altLang="en-US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𝛤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−12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3ADE56-A24B-F894-8957-D5CCB34C7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36" y="2808677"/>
                <a:ext cx="368806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A3DA16-FE1C-8925-4702-4122AB9E4E75}"/>
                  </a:ext>
                </a:extLst>
              </p:cNvPr>
              <p:cNvSpPr txBox="1"/>
              <p:nvPr/>
            </p:nvSpPr>
            <p:spPr>
              <a:xfrm>
                <a:off x="450850" y="3429000"/>
                <a:ext cx="6738063" cy="6661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(3)</a:t>
                </a:r>
                <a:r>
                  <a:rPr lang="zh-CN" altLang="en-US" sz="2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𝚲</m:t>
                    </m:r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en-US" altLang="zh-CN" sz="280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𝑧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 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A3DA16-FE1C-8925-4702-4122AB9E4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0" y="3429000"/>
                <a:ext cx="6738063" cy="666144"/>
              </a:xfrm>
              <a:prstGeom prst="rect">
                <a:avLst/>
              </a:prstGeom>
              <a:blipFill>
                <a:blip r:embed="rId5"/>
                <a:stretch>
                  <a:fillRect l="-1991" t="-3670" r="-1538" b="-16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528214F-CA59-59BB-252B-248B5182DF21}"/>
                  </a:ext>
                </a:extLst>
              </p:cNvPr>
              <p:cNvSpPr txBox="1"/>
              <p:nvPr/>
            </p:nvSpPr>
            <p:spPr>
              <a:xfrm>
                <a:off x="1372127" y="4441887"/>
                <a:ext cx="5460473" cy="919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−12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𝑘𝑎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528214F-CA59-59BB-252B-248B5182D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127" y="4441887"/>
                <a:ext cx="5460473" cy="9193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04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33353" y="889964"/>
                <a:ext cx="884108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3.5 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价金属，具有简单立方结构，晶格常数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3.3 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埃，试求：</a:t>
                </a:r>
              </a:p>
              <a:p>
                <a:pPr>
                  <a:defRPr/>
                </a:pPr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费米面的半径和费米能量；</a:t>
                </a:r>
              </a:p>
              <a:p>
                <a:pPr>
                  <a:defRPr/>
                </a:pPr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费米球到布里渊区边界的最短距离。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353" y="889964"/>
                <a:ext cx="8841089" cy="1200329"/>
              </a:xfrm>
              <a:prstGeom prst="rect">
                <a:avLst/>
              </a:prstGeom>
              <a:blipFill>
                <a:blip r:embed="rId2"/>
                <a:stretch>
                  <a:fillRect l="-1034" t="-5584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896040" y="2256219"/>
                <a:ext cx="8236252" cy="37897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r>
                  <a:rPr lang="zh-CN" altLang="en-US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）费米面的半径：</a:t>
                </a:r>
                <a:endParaRPr lang="zh-CN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3∗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3∗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9.37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9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费米能量：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=5.31∗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𝐽</m:t>
                      </m:r>
                    </m:oMath>
                  </m:oMathPara>
                </a14:m>
                <a:endParaRPr lang="zh-CN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）布里渊区边界：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l-GR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9.52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30000"/>
                  </a:lnSpc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最短距离：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1.5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8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40" y="2256219"/>
                <a:ext cx="8236252" cy="3789755"/>
              </a:xfrm>
              <a:prstGeom prst="rect">
                <a:avLst/>
              </a:prstGeom>
              <a:blipFill>
                <a:blip r:embed="rId3"/>
                <a:stretch>
                  <a:fillRect l="-1110" t="-161" b="-22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CA670942-1610-4B41-972E-1B429E9D6468}"/>
              </a:ext>
            </a:extLst>
          </p:cNvPr>
          <p:cNvSpPr/>
          <p:nvPr/>
        </p:nvSpPr>
        <p:spPr>
          <a:xfrm>
            <a:off x="5948385" y="5043552"/>
            <a:ext cx="684775" cy="3731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9059FF9-A514-4BAD-8893-62232AE03E82}"/>
              </a:ext>
            </a:extLst>
          </p:cNvPr>
          <p:cNvCxnSpPr>
            <a:cxnSpLocks/>
          </p:cNvCxnSpPr>
          <p:nvPr/>
        </p:nvCxnSpPr>
        <p:spPr>
          <a:xfrm flipH="1">
            <a:off x="6633161" y="4871334"/>
            <a:ext cx="1562271" cy="1722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CDF10B7E-471F-4112-9BDC-97BD9328969B}"/>
              </a:ext>
            </a:extLst>
          </p:cNvPr>
          <p:cNvGrpSpPr/>
          <p:nvPr/>
        </p:nvGrpSpPr>
        <p:grpSpPr>
          <a:xfrm>
            <a:off x="8188633" y="4153146"/>
            <a:ext cx="2290904" cy="1214725"/>
            <a:chOff x="6365300" y="4015397"/>
            <a:chExt cx="2290904" cy="12147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ECD84EA-9F37-47E8-B704-C53836660032}"/>
                    </a:ext>
                  </a:extLst>
                </p:cNvPr>
                <p:cNvSpPr txBox="1"/>
                <p:nvPr/>
              </p:nvSpPr>
              <p:spPr>
                <a:xfrm>
                  <a:off x="6365300" y="4029793"/>
                  <a:ext cx="2266948" cy="12003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这里需要保留到</a:t>
                  </a:r>
                  <a:r>
                    <a:rPr lang="zh-CN" altLang="en-US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小数点后两位</a:t>
                  </a:r>
                  <a:r>
                    <a:rPr lang="zh-CN" altLang="en-US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，如果只保留一位，最短距离会变成</a:t>
                  </a:r>
                  <a:r>
                    <a:rPr lang="en-US" altLang="zh-CN" dirty="0">
                      <a:solidFill>
                        <a:prstClr val="black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1.3</a:t>
                  </a:r>
                  <a:r>
                    <a:rPr lang="en-US" altLang="zh-CN" dirty="0">
                      <a:solidFill>
                        <a:prstClr val="black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ECD84EA-9F37-47E8-B704-C53836660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5300" y="4029793"/>
                  <a:ext cx="2266948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2151" t="-3046" r="-1882" b="-65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5EDD7FA-E5B0-46BF-A8DC-C1A614CBA023}"/>
                </a:ext>
              </a:extLst>
            </p:cNvPr>
            <p:cNvSpPr/>
            <p:nvPr/>
          </p:nvSpPr>
          <p:spPr>
            <a:xfrm>
              <a:off x="6372098" y="4015397"/>
              <a:ext cx="2284106" cy="11634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7B76CF78-1A97-EDD9-BFA8-619362D9491B}"/>
              </a:ext>
            </a:extLst>
          </p:cNvPr>
          <p:cNvSpPr txBox="1"/>
          <p:nvPr/>
        </p:nvSpPr>
        <p:spPr>
          <a:xfrm>
            <a:off x="425450" y="200818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次课作业</a:t>
            </a:r>
          </a:p>
        </p:txBody>
      </p:sp>
    </p:spTree>
    <p:extLst>
      <p:ext uri="{BB962C8B-B14F-4D97-AF65-F5344CB8AC3E}">
        <p14:creationId xmlns:p14="http://schemas.microsoft.com/office/powerpoint/2010/main" val="335718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32723" y="301189"/>
                <a:ext cx="884108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3.6 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试确定比费米能级高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a)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b) 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c) 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的能级被电子占据的概率。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723" y="301189"/>
                <a:ext cx="8841089" cy="830997"/>
              </a:xfrm>
              <a:prstGeom prst="rect">
                <a:avLst/>
              </a:prstGeom>
              <a:blipFill>
                <a:blip r:embed="rId2"/>
                <a:stretch>
                  <a:fillRect l="-1034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1D2953BD-DC15-4588-865C-4A44408E20F0}"/>
              </a:ext>
            </a:extLst>
          </p:cNvPr>
          <p:cNvSpPr/>
          <p:nvPr/>
        </p:nvSpPr>
        <p:spPr>
          <a:xfrm>
            <a:off x="1633331" y="125992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8664188-A371-40F5-B934-17583206780A}"/>
              </a:ext>
            </a:extLst>
          </p:cNvPr>
          <p:cNvCxnSpPr/>
          <p:nvPr/>
        </p:nvCxnSpPr>
        <p:spPr>
          <a:xfrm>
            <a:off x="3254287" y="1578961"/>
            <a:ext cx="72622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1539FB7-CB85-478F-99F6-794541C7197C}"/>
                  </a:ext>
                </a:extLst>
              </p:cNvPr>
              <p:cNvSpPr/>
              <p:nvPr/>
            </p:nvSpPr>
            <p:spPr>
              <a:xfrm>
                <a:off x="2159001" y="2024693"/>
                <a:ext cx="6827982" cy="3455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000"/>
                  </a:spcAft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</a:p>
              <a:p>
                <a:pPr>
                  <a:spcAft>
                    <a:spcPts val="1000"/>
                  </a:spcAft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sup>
                        </m:s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=0.27</m:t>
                    </m:r>
                  </m:oMath>
                </a14:m>
                <a:endParaRPr lang="zh-CN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zh-CN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sup>
                        </m:s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=0.0067</m:t>
                    </m:r>
                  </m:oMath>
                </a14:m>
                <a:endParaRPr lang="zh-CN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1000"/>
                  </a:spcAft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10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</a:p>
              <a:p>
                <a:pPr>
                  <a:spcAft>
                    <a:spcPts val="1000"/>
                  </a:spcAft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sub>
                            </m:sSub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sup>
                        </m:s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CN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altLang="zh-CN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=4.5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zh-CN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1539FB7-CB85-478F-99F6-794541C71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1" y="2024693"/>
                <a:ext cx="6827982" cy="3455626"/>
              </a:xfrm>
              <a:prstGeom prst="rect">
                <a:avLst/>
              </a:prstGeom>
              <a:blipFill>
                <a:blip r:embed="rId3"/>
                <a:stretch>
                  <a:fillRect l="-1339" t="-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39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593575" y="1852447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参考答案</a:t>
            </a:r>
            <a:endParaRPr lang="zh-CN" altLang="en-US" sz="2800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214531" y="2171485"/>
            <a:ext cx="726225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9"/>
              <p:cNvSpPr>
                <a:spLocks noChangeArrowheads="1"/>
              </p:cNvSpPr>
              <p:nvPr/>
            </p:nvSpPr>
            <p:spPr bwMode="auto">
              <a:xfrm>
                <a:off x="1712844" y="310353"/>
                <a:ext cx="8766313" cy="14196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pt-BR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3.7 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限制在边长为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的正方形势阱中的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个二维自由电子，电子能量为</a:t>
                </a:r>
                <a:r>
                  <a:rPr lang="en-US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</a:t>
                </a:r>
                <a14:m>
                  <m:oMath xmlns:m="http://schemas.openxmlformats.org/officeDocument/2006/math">
                    <m:r>
                      <a:rPr lang="en-US" altLang="zh-CN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sz="24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altLang="zh-CN" sz="24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400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zh-CN" altLang="zh-CN" sz="24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400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zh-CN" altLang="zh-CN" sz="24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zh-CN" sz="2400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，试求在能量</a:t>
                </a:r>
                <a14:m>
                  <m:oMath xmlns:m="http://schemas.openxmlformats.org/officeDocument/2006/math"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𝑑𝐸</m:t>
                    </m:r>
                  </m:oMath>
                </a14:m>
                <a:r>
                  <a:rPr lang="zh-CN" altLang="zh-CN" sz="240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之间的状态数及绝对零度时的费米能。</a:t>
                </a:r>
              </a:p>
            </p:txBody>
          </p:sp>
        </mc:Choice>
        <mc:Fallback xmlns="">
          <p:sp>
            <p:nvSpPr>
              <p:cNvPr id="4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2844" y="310353"/>
                <a:ext cx="8766313" cy="1419684"/>
              </a:xfrm>
              <a:prstGeom prst="rect">
                <a:avLst/>
              </a:prstGeom>
              <a:blipFill>
                <a:blip r:embed="rId2"/>
                <a:stretch>
                  <a:fillRect l="-1113" t="-3863" r="-695" b="-729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6">
            <a:extLst>
              <a:ext uri="{FF2B5EF4-FFF2-40B4-BE49-F238E27FC236}">
                <a16:creationId xmlns:a16="http://schemas.microsoft.com/office/drawing/2014/main" id="{F7C0A084-5DC8-452B-B216-CE90EFF05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910" y="395012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 lang="zh-CN" altLang="en-US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41FDD90-5335-4F20-B296-A4DEC750C282}"/>
                  </a:ext>
                </a:extLst>
              </p:cNvPr>
              <p:cNvSpPr/>
              <p:nvPr/>
            </p:nvSpPr>
            <p:spPr>
              <a:xfrm>
                <a:off x="2016393" y="2507125"/>
                <a:ext cx="8317347" cy="4020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476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二维正方形势阱的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空间状态密度为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zh-CN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𝜋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，因此，能量在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𝜀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𝑑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𝜀</m:t>
                    </m:r>
                  </m:oMath>
                </a14:m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之</a:t>
                </a: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间的状态数为：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indent="2476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∗2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𝑘𝑑𝑘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𝑑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=2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2</m:t>
                                  </m:r>
                                  <m:r>
                                    <a:rPr lang="zh-CN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  <a:sym typeface="Symbol" panose="05050102010706020507" pitchFamily="18" charset="2"/>
                                    </a:rPr>
                                    <m:t>𝜋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𝜋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∗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𝑑𝐸</m:t>
                      </m:r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indent="2476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即能量状态密度为常数，为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indent="2476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𝑔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𝐸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indent="2476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因此，费米能为：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indent="24765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𝐹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𝑁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𝑔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𝐸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den>
                      </m:f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𝑁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Symbol" panose="05050102010706020507" pitchFamily="18" charset="2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41FDD90-5335-4F20-B296-A4DEC750C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393" y="2507125"/>
                <a:ext cx="8317347" cy="4020203"/>
              </a:xfrm>
              <a:prstGeom prst="rect">
                <a:avLst/>
              </a:prstGeom>
              <a:blipFill>
                <a:blip r:embed="rId3"/>
                <a:stretch>
                  <a:fillRect l="-1173" t="-14091" r="-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96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865</Words>
  <Application>Microsoft Office PowerPoint</Application>
  <PresentationFormat>宽屏</PresentationFormat>
  <Paragraphs>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黑体</vt:lpstr>
      <vt:lpstr>微软雅黑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vivid Liu</dc:creator>
  <cp:lastModifiedBy>vivid Liu</cp:lastModifiedBy>
  <cp:revision>8</cp:revision>
  <dcterms:created xsi:type="dcterms:W3CDTF">2025-05-07T07:39:29Z</dcterms:created>
  <dcterms:modified xsi:type="dcterms:W3CDTF">2025-05-08T02:32:19Z</dcterms:modified>
</cp:coreProperties>
</file>