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6" r:id="rId2"/>
    <p:sldId id="1077" r:id="rId3"/>
    <p:sldId id="1079" r:id="rId4"/>
    <p:sldId id="1080" r:id="rId5"/>
    <p:sldId id="1100" r:id="rId6"/>
    <p:sldId id="1101" r:id="rId7"/>
    <p:sldId id="1102" r:id="rId8"/>
    <p:sldId id="1103" r:id="rId9"/>
    <p:sldId id="110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9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DD422-4758-519A-6828-8C876722D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2A98F6-360D-DDDB-423D-097E1E276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49FB4-9003-D01F-E946-F4EC2EBB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FF15-479B-4F25-A4B4-67C5A6995243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62343-AA26-3B53-CE49-32821174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10CB5-4F67-2BD8-DB45-D9009861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2DE-9FED-4EE8-9B62-90A52D472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78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0BB61-48A3-1C82-C584-EE8B7690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2B6C8C-F050-CADC-72DE-26BC76467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86748-E3A1-EADE-781D-99F9C7AA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FF15-479B-4F25-A4B4-67C5A6995243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71CD9-DE00-AD30-3241-843DC034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12F07-8E0A-2471-F12F-DD316363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2DE-9FED-4EE8-9B62-90A52D472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50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758889-F23D-C84D-F249-60957A422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569A8F-FD95-FF0F-6C87-DFF4D5BB2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74A26-572D-7F4E-37E2-859D2F63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FF15-479B-4F25-A4B4-67C5A6995243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158E5-2B6E-15C2-6F84-DE0165D7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4D8BD-0E5C-02B0-5EE1-0C3F87FF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2DE-9FED-4EE8-9B62-90A52D472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3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75DEC-3950-851F-8AD3-792A2168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EC6BB-1B51-FCAD-1416-3120461E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ECD56-5E66-7E83-077C-0898DA93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FF15-479B-4F25-A4B4-67C5A6995243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A51C1-6EE9-2A11-E1A7-B3D25D0D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A8CE5-0C58-552A-1D39-9F8CC6F0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2DE-9FED-4EE8-9B62-90A52D472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21023-7197-B0D5-EECB-14E65555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4589B8-A7E4-BD64-5C5A-62AA9F3A1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34760-665A-283E-AD82-AA27FDB2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FF15-479B-4F25-A4B4-67C5A6995243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144DF-4C9C-8F98-34FB-A720D76C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09526-660C-8440-99ED-4031B619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2DE-9FED-4EE8-9B62-90A52D472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5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4A49A-58A0-A0F3-9D35-AEC2A2D2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EA37A-14E3-7F96-AC59-DADB3D28E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5CA21E-1F72-45C2-AF9A-6FFF2A238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45B13D-6E7F-3BFD-2C35-8E77DDF4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FF15-479B-4F25-A4B4-67C5A6995243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AEE4D-6B68-B65B-56BE-F4E77329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36DD19-E3D0-0FB2-EDFA-C4577DDD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2DE-9FED-4EE8-9B62-90A52D472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03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9DDE0-50BF-0738-C2B1-8BD29EED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32CE93-845A-F7A3-0251-BA69C80AF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128CE4-AD28-7B65-F733-5F790B7BA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27CDF2-69FD-F758-5E69-FA5F4FF2F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3C3226-35D9-321D-F49E-843CDD4F7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034E16-6232-E986-BD16-FF72CFF8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FF15-479B-4F25-A4B4-67C5A6995243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A4BA4E-B1D9-36CD-B249-1389319A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33B78B-7E8F-AD21-FBC9-6A642D79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2DE-9FED-4EE8-9B62-90A52D472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37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B01EA-1EAF-86EE-6890-96A4DE1B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FAF6AB-7483-D2E0-625E-91CDEBB3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FF15-479B-4F25-A4B4-67C5A6995243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D8EF4C-0E69-2EE3-C5EA-F3E7CCAA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616D15-F23C-15A9-EA81-74C76218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2DE-9FED-4EE8-9B62-90A52D472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10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055E8B-F443-21CD-DE16-369528DC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FF15-479B-4F25-A4B4-67C5A6995243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E85234-1697-EB16-5978-7C2194E4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77AC44-49AC-898C-AA7F-F543FBE7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2DE-9FED-4EE8-9B62-90A52D472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86C52-1C05-97AE-B9A1-6E5C664B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B594F-4F57-C742-3DC2-F09D1D675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324529-8968-5C60-8898-CE203B334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6EC21D-A3AE-EDD8-3B9C-6A5833A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FF15-479B-4F25-A4B4-67C5A6995243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B874BF-AC0D-90F7-DA5A-A528C8B0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32A1D4-DC53-ED2F-3787-74F34355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2DE-9FED-4EE8-9B62-90A52D472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01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550F3-94EB-FAE5-8EE6-82D034E8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BA738B-6124-37DD-042B-D602D6648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EEB5CA-A5E0-AD81-B901-AEAB101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74292-3FE0-9598-15F6-3249116C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FF15-479B-4F25-A4B4-67C5A6995243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20CA85-935D-24E6-90F7-86E576AF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8915CA-345A-75AE-27FB-D7F92D4D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2DE-9FED-4EE8-9B62-90A52D472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7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0772D9-65E0-4B2F-5AB2-4DF2EB41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5A010C-F2A7-7059-F57C-956CEF7CD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E7DEE-5B6B-3B65-2194-0E56DA487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FF15-479B-4F25-A4B4-67C5A6995243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D255C-A519-21DC-4A16-991A3EE56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80810-81DB-9C3E-307B-A22D3732C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B12DE-9FED-4EE8-9B62-90A52D472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0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69.png"/><Relationship Id="rId7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29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801792" y="321000"/>
                <a:ext cx="8588416" cy="2949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000"/>
                  </a:spcAft>
                  <a:buSzPts val="1100"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4.1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设一维晶体的电子能带可以写成 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  <a:buSzPts val="1100"/>
                </a:pPr>
                <a:endPara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  <a:buSzPts val="1100"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式中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为晶格常数。计算：</a:t>
                </a:r>
              </a:p>
              <a:p>
                <a:pPr>
                  <a:spcAft>
                    <a:spcPts val="1000"/>
                  </a:spcAft>
                  <a:buSzPts val="1100"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）能带的宽度；</a:t>
                </a:r>
              </a:p>
              <a:p>
                <a:pPr>
                  <a:spcAft>
                    <a:spcPts val="1000"/>
                  </a:spcAft>
                  <a:buSzPts val="1100"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）电子在波矢</a:t>
                </a:r>
                <a:r>
                  <a:rPr lang="en-US" altLang="zh-CN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状态时速度；</a:t>
                </a:r>
              </a:p>
              <a:p>
                <a:pPr>
                  <a:spcAft>
                    <a:spcPts val="1000"/>
                  </a:spcAft>
                  <a:buSzPts val="1100"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）能带底部和能带顶部电子的有效质量。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792" y="321000"/>
                <a:ext cx="8588416" cy="2949525"/>
              </a:xfrm>
              <a:prstGeom prst="rect">
                <a:avLst/>
              </a:prstGeom>
              <a:blipFill>
                <a:blip r:embed="rId3"/>
                <a:stretch>
                  <a:fillRect l="-1136" t="-2273" b="-3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208C91F-B377-B7E5-4FC3-6128B9C65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7400" y="720119"/>
          <a:ext cx="299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97000" imgH="571320" progId="Equation.DSMT4">
                  <p:embed/>
                </p:oleObj>
              </mc:Choice>
              <mc:Fallback>
                <p:oleObj name="Equation" r:id="rId4" imgW="2997000" imgH="5713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208C91F-B377-B7E5-4FC3-6128B9C65D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97400" y="720119"/>
                        <a:ext cx="29972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5E24BE74-0D14-6B60-4820-FD357E3C44CD}"/>
              </a:ext>
            </a:extLst>
          </p:cNvPr>
          <p:cNvSpPr/>
          <p:nvPr/>
        </p:nvSpPr>
        <p:spPr>
          <a:xfrm>
            <a:off x="1593580" y="317662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参考答案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07ACF0F-D972-708F-A3B4-26B2D91A386E}"/>
              </a:ext>
            </a:extLst>
          </p:cNvPr>
          <p:cNvCxnSpPr/>
          <p:nvPr/>
        </p:nvCxnSpPr>
        <p:spPr>
          <a:xfrm>
            <a:off x="3214533" y="3495661"/>
            <a:ext cx="72622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7C2185B-3266-478B-2770-222EAB73084E}"/>
              </a:ext>
            </a:extLst>
          </p:cNvPr>
          <p:cNvSpPr/>
          <p:nvPr/>
        </p:nvSpPr>
        <p:spPr>
          <a:xfrm>
            <a:off x="1801792" y="3685929"/>
            <a:ext cx="8588416" cy="245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buSzPts val="1100"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）能带宽度的计算，根据下式求极值对应的波矢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SzPts val="1100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SzPts val="1100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能带底部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SzPts val="1100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能带顶部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SzPts val="1100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能带宽度为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E4CD3BB-9FAD-EEE9-EB2E-1C5B43A7FC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5500" y="4073525"/>
          <a:ext cx="2387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87520" imgH="571320" progId="Equation.DSMT4">
                  <p:embed/>
                </p:oleObj>
              </mc:Choice>
              <mc:Fallback>
                <p:oleObj name="Equation" r:id="rId6" imgW="2387520" imgH="57132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E4CD3BB-9FAD-EEE9-EB2E-1C5B43A7FC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35500" y="4073525"/>
                        <a:ext cx="23876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6C868A1-A64E-0940-A75F-F5FCB8FE07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9218" y="4764307"/>
          <a:ext cx="1803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240" imgH="914400" progId="Equation.DSMT4">
                  <p:embed/>
                </p:oleObj>
              </mc:Choice>
              <mc:Fallback>
                <p:oleObj name="Equation" r:id="rId8" imgW="1803240" imgH="9144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A6C868A1-A64E-0940-A75F-F5FCB8FE07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9218" y="4764307"/>
                        <a:ext cx="18034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A03DF67-A5B9-A4D7-FAEF-DA0368BAB4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8082" y="5603875"/>
          <a:ext cx="876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76240" imgH="533160" progId="Equation.DSMT4">
                  <p:embed/>
                </p:oleObj>
              </mc:Choice>
              <mc:Fallback>
                <p:oleObj name="Equation" r:id="rId10" imgW="876240" imgH="5331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4A03DF67-A5B9-A4D7-FAEF-DA0368BAB4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68082" y="5603875"/>
                        <a:ext cx="8763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257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1792" y="320999"/>
            <a:ext cx="8588416" cy="394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buSzPts val="1100"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）电子在波矢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状态时速度，根据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SzPts val="1100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电子的速度为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SzPts val="1100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SzPts val="1100"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）电子的有效质量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SzPts val="1100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SzPts val="1100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在能带底部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SzPts val="1100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在能带顶部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SzPts val="1100"/>
            </a:pP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38DACAF-D0C4-8C60-D1E5-8E524341E1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9241" y="297831"/>
          <a:ext cx="105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507960" progId="Equation.DSMT4">
                  <p:embed/>
                </p:oleObj>
              </mc:Choice>
              <mc:Fallback>
                <p:oleObj name="Equation" r:id="rId2" imgW="1054080" imgH="50796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38DACAF-D0C4-8C60-D1E5-8E524341E1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69241" y="297831"/>
                        <a:ext cx="10541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16DC770-209B-5BB0-FBB1-77DAA0B2C4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9163" y="1185863"/>
          <a:ext cx="2387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87520" imgH="558720" progId="Equation.DSMT4">
                  <p:embed/>
                </p:oleObj>
              </mc:Choice>
              <mc:Fallback>
                <p:oleObj name="Equation" r:id="rId4" imgW="2387520" imgH="55872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616DC770-209B-5BB0-FBB1-77DAA0B2C4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9163" y="1185863"/>
                        <a:ext cx="23876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37244AB-4683-65A4-0893-C06FD4570F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1663" y="2190427"/>
          <a:ext cx="3022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22560" imgH="838080" progId="Equation.DSMT4">
                  <p:embed/>
                </p:oleObj>
              </mc:Choice>
              <mc:Fallback>
                <p:oleObj name="Equation" r:id="rId6" imgW="3022560" imgH="8380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137244AB-4683-65A4-0893-C06FD4570F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1663" y="2190427"/>
                        <a:ext cx="30226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926FC33-B660-20F7-C717-B1AFD2ECDF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1663" y="2882577"/>
          <a:ext cx="1371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71600" imgH="291960" progId="Equation.DSMT4">
                  <p:embed/>
                </p:oleObj>
              </mc:Choice>
              <mc:Fallback>
                <p:oleObj name="Equation" r:id="rId8" imgW="1371600" imgH="29196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926FC33-B660-20F7-C717-B1AFD2ECD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11663" y="2882577"/>
                        <a:ext cx="1371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AC25528-52D1-BADC-05E9-892CD2C372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1663" y="3220391"/>
          <a:ext cx="1638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507960" progId="Equation.DSMT4">
                  <p:embed/>
                </p:oleObj>
              </mc:Choice>
              <mc:Fallback>
                <p:oleObj name="Equation" r:id="rId10" imgW="1638000" imgH="50796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7AC25528-52D1-BADC-05E9-892CD2C372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11663" y="3220391"/>
                        <a:ext cx="16383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465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801792" y="321000"/>
                <a:ext cx="8588416" cy="3114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000"/>
                  </a:spcAft>
                  <a:buSzPts val="1100"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4.3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设晶体品格常数为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的一维晶格，导带极小值附近能量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，价带极大值附近的能量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。试求：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  <a:buSzPts val="1100"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）禁带宽度；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  <a:buSzPts val="1100"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）导带底电子有效质量；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  <a:buSzPts val="1100"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）价带顶电子跃迁至导带底时准动量的变化。</a:t>
                </a: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792" y="321000"/>
                <a:ext cx="8588416" cy="3114635"/>
              </a:xfrm>
              <a:prstGeom prst="rect">
                <a:avLst/>
              </a:prstGeom>
              <a:blipFill>
                <a:blip r:embed="rId2"/>
                <a:stretch>
                  <a:fillRect l="-1136" t="-2153" b="-3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5E24BE74-0D14-6B60-4820-FD357E3C44CD}"/>
              </a:ext>
            </a:extLst>
          </p:cNvPr>
          <p:cNvSpPr/>
          <p:nvPr/>
        </p:nvSpPr>
        <p:spPr>
          <a:xfrm>
            <a:off x="1593580" y="330384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参考答案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07ACF0F-D972-708F-A3B4-26B2D91A386E}"/>
              </a:ext>
            </a:extLst>
          </p:cNvPr>
          <p:cNvCxnSpPr/>
          <p:nvPr/>
        </p:nvCxnSpPr>
        <p:spPr>
          <a:xfrm>
            <a:off x="3214533" y="3622883"/>
            <a:ext cx="72622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7C2185B-3266-478B-2770-222EAB73084E}"/>
              </a:ext>
            </a:extLst>
          </p:cNvPr>
          <p:cNvSpPr/>
          <p:nvPr/>
        </p:nvSpPr>
        <p:spPr>
          <a:xfrm>
            <a:off x="1801792" y="3860858"/>
            <a:ext cx="8588416" cy="245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buSzPts val="1100"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）求解导带底和价带顶的位置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SzPts val="1100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SzPts val="1100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SzPts val="1100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禁带宽度为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SzPts val="1100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4C751A4-8A61-7F28-45C2-81215FCBF3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0" y="4340475"/>
          <a:ext cx="4064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3680" imgH="1117440" progId="Equation.DSMT4">
                  <p:embed/>
                </p:oleObj>
              </mc:Choice>
              <mc:Fallback>
                <p:oleObj name="Equation" r:id="rId3" imgW="4063680" imgH="11174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4C751A4-8A61-7F28-45C2-81215FCBF3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4000" y="4340475"/>
                        <a:ext cx="40640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771F4C8-5F67-668E-B51E-598E75E4FE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6500" y="5715910"/>
          <a:ext cx="4699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98720" imgH="596880" progId="Equation.DSMT4">
                  <p:embed/>
                </p:oleObj>
              </mc:Choice>
              <mc:Fallback>
                <p:oleObj name="Equation" r:id="rId5" imgW="4698720" imgH="5968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3771F4C8-5F67-668E-B51E-598E75E4FE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00" y="5715910"/>
                        <a:ext cx="46990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55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1792" y="321000"/>
            <a:ext cx="858841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buSzPts val="1100"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）导带底电子有效质量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SzPts val="1100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SzPts val="1100"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）价带顶电子跃迁至导带底时准动量的变化为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SzPts val="1100"/>
            </a:pP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F1E7B0B-BBFF-0B7D-4664-BE655E04FE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2550" y="725553"/>
          <a:ext cx="1866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647640" progId="Equation.DSMT4">
                  <p:embed/>
                </p:oleObj>
              </mc:Choice>
              <mc:Fallback>
                <p:oleObj name="Equation" r:id="rId2" imgW="1866600" imgH="6476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9F1E7B0B-BBFF-0B7D-4664-BE655E04FE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62550" y="725553"/>
                        <a:ext cx="18669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608DF85-E342-B209-C7A9-EF57F1A7D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8700" y="1743871"/>
          <a:ext cx="251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14600" imgH="507960" progId="Equation.DSMT4">
                  <p:embed/>
                </p:oleObj>
              </mc:Choice>
              <mc:Fallback>
                <p:oleObj name="Equation" r:id="rId4" imgW="2514600" imgH="5079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6608DF85-E342-B209-C7A9-EF57F1A7D7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38700" y="1743871"/>
                        <a:ext cx="25146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71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0B689A8-BF34-4383-A272-CADF6CF75494}"/>
              </a:ext>
            </a:extLst>
          </p:cNvPr>
          <p:cNvSpPr/>
          <p:nvPr/>
        </p:nvSpPr>
        <p:spPr>
          <a:xfrm>
            <a:off x="1603900" y="115051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参考答案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253648-9329-495E-8A07-B8693EE74DD2}"/>
              </a:ext>
            </a:extLst>
          </p:cNvPr>
          <p:cNvCxnSpPr/>
          <p:nvPr/>
        </p:nvCxnSpPr>
        <p:spPr>
          <a:xfrm>
            <a:off x="3224856" y="1469548"/>
            <a:ext cx="72622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9605C13-5809-4411-8340-530D5FA05629}"/>
              </a:ext>
            </a:extLst>
          </p:cNvPr>
          <p:cNvSpPr txBox="1"/>
          <p:nvPr/>
        </p:nvSpPr>
        <p:spPr>
          <a:xfrm>
            <a:off x="2488011" y="1841570"/>
            <a:ext cx="547617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根据受力分析写出第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个原子满足的运动方程为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格波解满足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代入运动方程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得到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AE4A08B-7ED1-42B5-9760-89A7518A02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3600" y="2409825"/>
          <a:ext cx="284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44720" imgH="380880" progId="Equation.DSMT4">
                  <p:embed/>
                </p:oleObj>
              </mc:Choice>
              <mc:Fallback>
                <p:oleObj name="Equation" r:id="rId2" imgW="2844720" imgH="3808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AE4A08B-7ED1-42B5-9760-89A7518A02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3600" y="2409825"/>
                        <a:ext cx="2844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BE35887-F79B-F4F2-4166-79B814ABD0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2350" y="3236228"/>
          <a:ext cx="252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27200" imgH="406080" progId="Equation.DSMT4">
                  <p:embed/>
                </p:oleObj>
              </mc:Choice>
              <mc:Fallback>
                <p:oleObj name="Equation" r:id="rId4" imgW="2527200" imgH="4060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3BE35887-F79B-F4F2-4166-79B814ABD0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32350" y="3236228"/>
                        <a:ext cx="2527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67C9F4C-C32D-4E52-95BA-F4B0F7718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4400" y="4249887"/>
          <a:ext cx="782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23160" imgH="406080" progId="Equation.DSMT4">
                  <p:embed/>
                </p:oleObj>
              </mc:Choice>
              <mc:Fallback>
                <p:oleObj name="Equation" r:id="rId6" imgW="7823160" imgH="4060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67C9F4C-C32D-4E52-95BA-F4B0F77187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84400" y="4249887"/>
                        <a:ext cx="7823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CED33FC-4926-37A4-FFC3-AA49B23A3A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966515"/>
          <a:ext cx="3505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04960" imgH="1422360" progId="Equation.DSMT4">
                  <p:embed/>
                </p:oleObj>
              </mc:Choice>
              <mc:Fallback>
                <p:oleObj name="Equation" r:id="rId8" imgW="3504960" imgH="14223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CED33FC-4926-37A4-FFC3-AA49B23A3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43400" y="4966515"/>
                        <a:ext cx="35052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D66D3F9-02E1-92B7-5E58-5D3731824C39}"/>
                  </a:ext>
                </a:extLst>
              </p:cNvPr>
              <p:cNvSpPr txBox="1"/>
              <p:nvPr/>
            </p:nvSpPr>
            <p:spPr>
              <a:xfrm>
                <a:off x="1738872" y="279147"/>
                <a:ext cx="9084153" cy="84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7.1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推导一维单原子链的晶格振动格波色散关系：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𝜔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den>
                        </m:f>
                      </m:e>
                    </m:rad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𝑎𝑞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D66D3F9-02E1-92B7-5E58-5D3731824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872" y="279147"/>
                <a:ext cx="9084153" cy="843885"/>
              </a:xfrm>
              <a:prstGeom prst="rect">
                <a:avLst/>
              </a:prstGeom>
              <a:blipFill>
                <a:blip r:embed="rId11"/>
                <a:stretch>
                  <a:fillRect l="-10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42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0B689A8-BF34-4383-A272-CADF6CF75494}"/>
              </a:ext>
            </a:extLst>
          </p:cNvPr>
          <p:cNvSpPr/>
          <p:nvPr/>
        </p:nvSpPr>
        <p:spPr>
          <a:xfrm>
            <a:off x="1524001" y="130854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参考答案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253648-9329-495E-8A07-B8693EE74DD2}"/>
              </a:ext>
            </a:extLst>
          </p:cNvPr>
          <p:cNvCxnSpPr/>
          <p:nvPr/>
        </p:nvCxnSpPr>
        <p:spPr>
          <a:xfrm>
            <a:off x="3144957" y="1627578"/>
            <a:ext cx="72622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976119-6951-4967-A533-798BF888D4FF}"/>
              </a:ext>
            </a:extLst>
          </p:cNvPr>
          <p:cNvSpPr txBox="1"/>
          <p:nvPr/>
        </p:nvSpPr>
        <p:spPr>
          <a:xfrm>
            <a:off x="1738872" y="279147"/>
            <a:ext cx="6559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推导一维双原子链的晶格振动格波色散关系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8A9F5E-54A5-4802-8E65-21834129CB50}"/>
              </a:ext>
            </a:extLst>
          </p:cNvPr>
          <p:cNvSpPr txBox="1"/>
          <p:nvPr/>
        </p:nvSpPr>
        <p:spPr>
          <a:xfrm>
            <a:off x="2488011" y="1841569"/>
            <a:ext cx="496161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类比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7.1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，对于两种原子，其运动方程满足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其格波解满足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代入得到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461E7B7-FF65-695F-6A7E-FDA1A67CA9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5150" y="2332311"/>
          <a:ext cx="3441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41600" imgH="787320" progId="Equation.DSMT4">
                  <p:embed/>
                </p:oleObj>
              </mc:Choice>
              <mc:Fallback>
                <p:oleObj name="Equation" r:id="rId2" imgW="3441600" imgH="78732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461E7B7-FF65-695F-6A7E-FDA1A67CA9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75150" y="2332311"/>
                        <a:ext cx="34417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B1B125C-69F5-D95C-72E5-35B8A28117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1650" y="3578112"/>
          <a:ext cx="3568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68680" imgH="965160" progId="Equation.DSMT4">
                  <p:embed/>
                </p:oleObj>
              </mc:Choice>
              <mc:Fallback>
                <p:oleObj name="Equation" r:id="rId4" imgW="3568680" imgH="9651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B1B125C-69F5-D95C-72E5-35B8A28117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1650" y="3578112"/>
                        <a:ext cx="35687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145C86A-1683-7C72-4ECE-F007C60A14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8500" y="5153025"/>
          <a:ext cx="3175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4840" imgH="812520" progId="Equation.DSMT4">
                  <p:embed/>
                </p:oleObj>
              </mc:Choice>
              <mc:Fallback>
                <p:oleObj name="Equation" r:id="rId6" imgW="3174840" imgH="8125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3145C86A-1683-7C72-4ECE-F007C60A14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8500" y="5153025"/>
                        <a:ext cx="3175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06E7F68-945C-51AB-71D0-55DD0BF7DF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9350" y="693738"/>
          <a:ext cx="4343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43400" imgH="939600" progId="Equation.DSMT4">
                  <p:embed/>
                </p:oleObj>
              </mc:Choice>
              <mc:Fallback>
                <p:oleObj name="Equation" r:id="rId8" imgW="4343400" imgH="939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06E7F68-945C-51AB-71D0-55DD0BF7DF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89350" y="693738"/>
                        <a:ext cx="43434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496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28A9F5E-54A5-4802-8E65-21834129CB50}"/>
              </a:ext>
            </a:extLst>
          </p:cNvPr>
          <p:cNvSpPr txBox="1"/>
          <p:nvPr/>
        </p:nvSpPr>
        <p:spPr>
          <a:xfrm>
            <a:off x="2488011" y="203600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解得到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461E7B7-FF65-695F-6A7E-FDA1A67CA9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2000" y="539750"/>
          <a:ext cx="55880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920" imgH="1803240" progId="Equation.DSMT4">
                  <p:embed/>
                </p:oleObj>
              </mc:Choice>
              <mc:Fallback>
                <p:oleObj name="Equation" r:id="rId2" imgW="5587920" imgH="18032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461E7B7-FF65-695F-6A7E-FDA1A67CA9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02000" y="539750"/>
                        <a:ext cx="55880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88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B9874C-3666-06D7-4513-D95995BAA5CD}"/>
              </a:ext>
            </a:extLst>
          </p:cNvPr>
          <p:cNvSpPr txBox="1"/>
          <p:nvPr/>
        </p:nvSpPr>
        <p:spPr>
          <a:xfrm>
            <a:off x="219075" y="359886"/>
            <a:ext cx="117538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体热容量问题一度困扰物理学家，量子思想的引入驱散了乌云。简述关于固体热容量的和德拜模型。（试从如何简化晶格振动、将格波视为什么样的波、所得结论比经典结果有何进步、与实验规律还有何差异、造成这种差异的原因等几个方面阐述，不必数学推导）。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7CF07D-B466-26D4-C6BB-DE71636F68A5}"/>
              </a:ext>
            </a:extLst>
          </p:cNvPr>
          <p:cNvSpPr txBox="1"/>
          <p:nvPr/>
        </p:nvSpPr>
        <p:spPr>
          <a:xfrm>
            <a:off x="330200" y="226695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0D3CC88-5357-51CD-9E6C-7159A198D9C2}"/>
              </a:ext>
            </a:extLst>
          </p:cNvPr>
          <p:cNvCxnSpPr>
            <a:cxnSpLocks/>
          </p:cNvCxnSpPr>
          <p:nvPr/>
        </p:nvCxnSpPr>
        <p:spPr>
          <a:xfrm flipV="1">
            <a:off x="446344" y="2849602"/>
            <a:ext cx="11169650" cy="635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ABDDA5A-314F-CBE7-87BB-BC674A7A9362}"/>
              </a:ext>
            </a:extLst>
          </p:cNvPr>
          <p:cNvCxnSpPr>
            <a:cxnSpLocks/>
          </p:cNvCxnSpPr>
          <p:nvPr/>
        </p:nvCxnSpPr>
        <p:spPr>
          <a:xfrm flipV="1">
            <a:off x="446344" y="4353461"/>
            <a:ext cx="11169650" cy="635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06614DF-3DB3-BCBA-1880-C3297325E2F6}"/>
              </a:ext>
            </a:extLst>
          </p:cNvPr>
          <p:cNvCxnSpPr>
            <a:cxnSpLocks/>
          </p:cNvCxnSpPr>
          <p:nvPr/>
        </p:nvCxnSpPr>
        <p:spPr>
          <a:xfrm flipV="1">
            <a:off x="511175" y="5255364"/>
            <a:ext cx="11169650" cy="635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B2DE107-FFD9-0F7A-5C5F-4D0B74E28BDB}"/>
              </a:ext>
            </a:extLst>
          </p:cNvPr>
          <p:cNvCxnSpPr>
            <a:cxnSpLocks/>
          </p:cNvCxnSpPr>
          <p:nvPr/>
        </p:nvCxnSpPr>
        <p:spPr>
          <a:xfrm flipV="1">
            <a:off x="511175" y="5960948"/>
            <a:ext cx="11169650" cy="635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6709A26-02F2-0831-4BCB-5E6EBC172B9D}"/>
              </a:ext>
            </a:extLst>
          </p:cNvPr>
          <p:cNvCxnSpPr>
            <a:cxnSpLocks/>
          </p:cNvCxnSpPr>
          <p:nvPr/>
        </p:nvCxnSpPr>
        <p:spPr>
          <a:xfrm>
            <a:off x="5785796" y="2278502"/>
            <a:ext cx="29497" cy="433110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03404C6-5D07-E2E5-659E-8D6F08B7E1C7}"/>
              </a:ext>
            </a:extLst>
          </p:cNvPr>
          <p:cNvSpPr txBox="1"/>
          <p:nvPr/>
        </p:nvSpPr>
        <p:spPr>
          <a:xfrm>
            <a:off x="2202425" y="22785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爱因斯坦模型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6CF454-F623-31C9-3A67-520085F7F25D}"/>
              </a:ext>
            </a:extLst>
          </p:cNvPr>
          <p:cNvSpPr txBox="1"/>
          <p:nvPr/>
        </p:nvSpPr>
        <p:spPr>
          <a:xfrm>
            <a:off x="7433186" y="2261014"/>
            <a:ext cx="162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德拜模型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291C61D-74A4-97C6-E8DA-2459CE3B364A}"/>
                  </a:ext>
                </a:extLst>
              </p:cNvPr>
              <p:cNvSpPr txBox="1"/>
              <p:nvPr/>
            </p:nvSpPr>
            <p:spPr>
              <a:xfrm>
                <a:off x="511175" y="2972534"/>
                <a:ext cx="492202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所有原子均以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振动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（可证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 b="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在光学波频率范围）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相当于将所有格波视为光学波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291C61D-74A4-97C6-E8DA-2459CE3B3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75" y="2972534"/>
                <a:ext cx="4922020" cy="1384995"/>
              </a:xfrm>
              <a:prstGeom prst="rect">
                <a:avLst/>
              </a:prstGeom>
              <a:blipFill>
                <a:blip r:embed="rId2"/>
                <a:stretch>
                  <a:fillRect l="-2602" t="-5727" r="-2230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EBDD6A1A-FA1C-994B-4EAF-433AEFEB30C9}"/>
              </a:ext>
            </a:extLst>
          </p:cNvPr>
          <p:cNvSpPr txBox="1"/>
          <p:nvPr/>
        </p:nvSpPr>
        <p:spPr>
          <a:xfrm>
            <a:off x="6096000" y="3063716"/>
            <a:ext cx="4922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将所有格波视为弹性波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20AB420-6650-3721-E20C-14F07E684C18}"/>
                  </a:ext>
                </a:extLst>
              </p:cNvPr>
              <p:cNvSpPr txBox="1"/>
              <p:nvPr/>
            </p:nvSpPr>
            <p:spPr>
              <a:xfrm>
                <a:off x="781605" y="4493472"/>
                <a:ext cx="3991477" cy="70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低温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时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20AB420-6650-3721-E20C-14F07E684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05" y="4493472"/>
                <a:ext cx="3991477" cy="706860"/>
              </a:xfrm>
              <a:prstGeom prst="rect">
                <a:avLst/>
              </a:prstGeom>
              <a:blipFill>
                <a:blip r:embed="rId3"/>
                <a:stretch>
                  <a:fillRect l="-2290" b="-9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82AD289-5FCD-607D-FA97-7CF914D7AB04}"/>
                  </a:ext>
                </a:extLst>
              </p:cNvPr>
              <p:cNvSpPr txBox="1"/>
              <p:nvPr/>
            </p:nvSpPr>
            <p:spPr>
              <a:xfrm>
                <a:off x="6031169" y="4493472"/>
                <a:ext cx="2306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低温时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82AD289-5FCD-607D-FA97-7CF914D7A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69" y="4493472"/>
                <a:ext cx="2306144" cy="523220"/>
              </a:xfrm>
              <a:prstGeom prst="rect">
                <a:avLst/>
              </a:prstGeom>
              <a:blipFill>
                <a:blip r:embed="rId4"/>
                <a:stretch>
                  <a:fillRect l="-5277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C306963-5399-8B5E-3FBF-DEA1AA320F82}"/>
                  </a:ext>
                </a:extLst>
              </p:cNvPr>
              <p:cNvSpPr txBox="1"/>
              <p:nvPr/>
            </p:nvSpPr>
            <p:spPr>
              <a:xfrm>
                <a:off x="551538" y="5318864"/>
                <a:ext cx="52407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accent2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首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次</m:t>
                    </m:r>
                    <m:r>
                      <a:rPr lang="zh-CN" altLang="en-US" sz="2800" b="1">
                        <a:solidFill>
                          <a:schemeClr val="accent2">
                            <a:lumMod val="50000"/>
                          </a:schemeClr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从</m:t>
                    </m:r>
                    <m:r>
                      <a:rPr lang="zh-CN" altLang="en-US" sz="2800" b="1">
                        <a:solidFill>
                          <a:schemeClr val="accent2">
                            <a:lumMod val="50000"/>
                          </a:schemeClr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理论</m:t>
                    </m:r>
                    <m:r>
                      <a:rPr lang="zh-CN" altLang="en-US" sz="2800" b="1">
                        <a:solidFill>
                          <a:schemeClr val="accent2">
                            <a:lumMod val="50000"/>
                          </a:schemeClr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上揭示</m:t>
                    </m:r>
                    <m:sSub>
                      <m:sSubPr>
                        <m:ctrlPr>
                          <a:rPr lang="en-US" altLang="zh-CN" sz="28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chemeClr val="accent2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与温度有关</a:t>
                </a: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C306963-5399-8B5E-3FBF-DEA1AA320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38" y="5318864"/>
                <a:ext cx="5240730" cy="523220"/>
              </a:xfrm>
              <a:prstGeom prst="rect">
                <a:avLst/>
              </a:prstGeom>
              <a:blipFill>
                <a:blip r:embed="rId5"/>
                <a:stretch>
                  <a:fillRect l="-2326" t="-15294" r="-1512" b="-3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C6B511A-6F56-558A-3565-9B35D3276F6A}"/>
                  </a:ext>
                </a:extLst>
              </p:cNvPr>
              <p:cNvSpPr txBox="1"/>
              <p:nvPr/>
            </p:nvSpPr>
            <p:spPr>
              <a:xfrm>
                <a:off x="5936645" y="5340610"/>
                <a:ext cx="45715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accent2">
                        <a:lumMod val="50000"/>
                      </a:schemeClr>
                    </a:solidFill>
                    <a:ea typeface="仿宋" panose="02010609060101010101" pitchFamily="49" charset="-122"/>
                  </a:rPr>
                  <a:t>定性解释了低温时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chemeClr val="accent2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800" b="1" dirty="0">
                    <a:solidFill>
                      <a:schemeClr val="accent2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律</a:t>
                </a: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C6B511A-6F56-558A-3565-9B35D3276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645" y="5340610"/>
                <a:ext cx="4571508" cy="523220"/>
              </a:xfrm>
              <a:prstGeom prst="rect">
                <a:avLst/>
              </a:prstGeom>
              <a:blipFill>
                <a:blip r:embed="rId6"/>
                <a:stretch>
                  <a:fillRect l="-2800" t="-13953" r="-173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005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E2CFBD-05C6-C660-BF78-4E80C462CCAE}"/>
              </a:ext>
            </a:extLst>
          </p:cNvPr>
          <p:cNvSpPr txBox="1"/>
          <p:nvPr/>
        </p:nvSpPr>
        <p:spPr>
          <a:xfrm>
            <a:off x="292100" y="3683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0CA28E8-37B8-0F2A-7255-160FF400583E}"/>
              </a:ext>
            </a:extLst>
          </p:cNvPr>
          <p:cNvCxnSpPr>
            <a:cxnSpLocks/>
          </p:cNvCxnSpPr>
          <p:nvPr/>
        </p:nvCxnSpPr>
        <p:spPr>
          <a:xfrm flipV="1">
            <a:off x="408244" y="950952"/>
            <a:ext cx="11169650" cy="635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7AD7E2A-303E-661D-E894-E979FCD81EF8}"/>
              </a:ext>
            </a:extLst>
          </p:cNvPr>
          <p:cNvCxnSpPr>
            <a:cxnSpLocks/>
          </p:cNvCxnSpPr>
          <p:nvPr/>
        </p:nvCxnSpPr>
        <p:spPr>
          <a:xfrm flipV="1">
            <a:off x="408244" y="2454811"/>
            <a:ext cx="11169650" cy="635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BF85F0-DA12-D7F8-28E1-C7E2252BB585}"/>
              </a:ext>
            </a:extLst>
          </p:cNvPr>
          <p:cNvCxnSpPr>
            <a:cxnSpLocks/>
          </p:cNvCxnSpPr>
          <p:nvPr/>
        </p:nvCxnSpPr>
        <p:spPr>
          <a:xfrm flipV="1">
            <a:off x="473075" y="3356714"/>
            <a:ext cx="11169650" cy="635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B1F7A74-92E3-BCC3-D09A-BF24D5C26B54}"/>
              </a:ext>
            </a:extLst>
          </p:cNvPr>
          <p:cNvCxnSpPr>
            <a:cxnSpLocks/>
          </p:cNvCxnSpPr>
          <p:nvPr/>
        </p:nvCxnSpPr>
        <p:spPr>
          <a:xfrm flipV="1">
            <a:off x="473075" y="4195117"/>
            <a:ext cx="11169650" cy="635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73C43BC-0057-254B-5888-65796D2DC48B}"/>
              </a:ext>
            </a:extLst>
          </p:cNvPr>
          <p:cNvCxnSpPr>
            <a:cxnSpLocks/>
          </p:cNvCxnSpPr>
          <p:nvPr/>
        </p:nvCxnSpPr>
        <p:spPr>
          <a:xfrm>
            <a:off x="5743443" y="139700"/>
            <a:ext cx="51088" cy="65151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9042B2E-CCEE-4233-89C1-CC7F73DD2C6A}"/>
              </a:ext>
            </a:extLst>
          </p:cNvPr>
          <p:cNvSpPr txBox="1"/>
          <p:nvPr/>
        </p:nvSpPr>
        <p:spPr>
          <a:xfrm>
            <a:off x="2164325" y="37985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爱因斯坦模型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A7A373-E736-C09A-4BE7-E077C5090BED}"/>
              </a:ext>
            </a:extLst>
          </p:cNvPr>
          <p:cNvSpPr txBox="1"/>
          <p:nvPr/>
        </p:nvSpPr>
        <p:spPr>
          <a:xfrm>
            <a:off x="7395086" y="362364"/>
            <a:ext cx="162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德拜模型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C24F24A-55C7-E2BA-0DA3-D87F4F0A2F1D}"/>
                  </a:ext>
                </a:extLst>
              </p:cNvPr>
              <p:cNvSpPr txBox="1"/>
              <p:nvPr/>
            </p:nvSpPr>
            <p:spPr>
              <a:xfrm>
                <a:off x="473075" y="1073884"/>
                <a:ext cx="492202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所有原子均以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振动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（可证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 b="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在光学波频率范围）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相当于将所有格波视为光学波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C24F24A-55C7-E2BA-0DA3-D87F4F0A2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75" y="1073884"/>
                <a:ext cx="4922020" cy="1384995"/>
              </a:xfrm>
              <a:prstGeom prst="rect">
                <a:avLst/>
              </a:prstGeom>
              <a:blipFill>
                <a:blip r:embed="rId2"/>
                <a:stretch>
                  <a:fillRect l="-2602" t="-5286" r="-2230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EFCCD0C6-7CCA-300B-DE2A-6954D77F128C}"/>
              </a:ext>
            </a:extLst>
          </p:cNvPr>
          <p:cNvSpPr txBox="1"/>
          <p:nvPr/>
        </p:nvSpPr>
        <p:spPr>
          <a:xfrm>
            <a:off x="6057899" y="1165066"/>
            <a:ext cx="566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将所有格波视为弹性波，将晶体视为连续介质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08FB28C-4838-0B98-B649-AB64C58C6732}"/>
                  </a:ext>
                </a:extLst>
              </p:cNvPr>
              <p:cNvSpPr txBox="1"/>
              <p:nvPr/>
            </p:nvSpPr>
            <p:spPr>
              <a:xfrm>
                <a:off x="743505" y="2594822"/>
                <a:ext cx="4533100" cy="80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低温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时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08FB28C-4838-0B98-B649-AB64C58C6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05" y="2594822"/>
                <a:ext cx="4533100" cy="809068"/>
              </a:xfrm>
              <a:prstGeom prst="rect">
                <a:avLst/>
              </a:prstGeom>
              <a:blipFill>
                <a:blip r:embed="rId3"/>
                <a:stretch>
                  <a:fillRect l="-2823" b="-9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D5A250E-1CAB-5D61-9568-66E727D14D21}"/>
                  </a:ext>
                </a:extLst>
              </p:cNvPr>
              <p:cNvSpPr txBox="1"/>
              <p:nvPr/>
            </p:nvSpPr>
            <p:spPr>
              <a:xfrm>
                <a:off x="5993069" y="2594822"/>
                <a:ext cx="2306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低温时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D5A250E-1CAB-5D61-9568-66E727D14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69" y="2594822"/>
                <a:ext cx="2306144" cy="523220"/>
              </a:xfrm>
              <a:prstGeom prst="rect">
                <a:avLst/>
              </a:prstGeom>
              <a:blipFill>
                <a:blip r:embed="rId4"/>
                <a:stretch>
                  <a:fillRect l="-5291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7ECE581-1F98-7F89-8BA1-F257570792E4}"/>
                  </a:ext>
                </a:extLst>
              </p:cNvPr>
              <p:cNvSpPr txBox="1"/>
              <p:nvPr/>
            </p:nvSpPr>
            <p:spPr>
              <a:xfrm>
                <a:off x="553801" y="3531619"/>
                <a:ext cx="52407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accent2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首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次</m:t>
                    </m:r>
                    <m:r>
                      <a:rPr lang="zh-CN" altLang="en-US" sz="2800" b="1">
                        <a:solidFill>
                          <a:schemeClr val="accent2">
                            <a:lumMod val="50000"/>
                          </a:schemeClr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从</m:t>
                    </m:r>
                    <m:r>
                      <a:rPr lang="zh-CN" altLang="en-US" sz="2800" b="1">
                        <a:solidFill>
                          <a:schemeClr val="accent2">
                            <a:lumMod val="50000"/>
                          </a:schemeClr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理论</m:t>
                    </m:r>
                    <m:r>
                      <a:rPr lang="zh-CN" altLang="en-US" sz="2800" b="1">
                        <a:solidFill>
                          <a:schemeClr val="accent2">
                            <a:lumMod val="50000"/>
                          </a:schemeClr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上揭示</m:t>
                    </m:r>
                    <m:sSub>
                      <m:sSubPr>
                        <m:ctrlPr>
                          <a:rPr lang="en-US" altLang="zh-CN" sz="28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chemeClr val="accent2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与温度有关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7ECE581-1F98-7F89-8BA1-F25757079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01" y="3531619"/>
                <a:ext cx="5240730" cy="523220"/>
              </a:xfrm>
              <a:prstGeom prst="rect">
                <a:avLst/>
              </a:prstGeom>
              <a:blipFill>
                <a:blip r:embed="rId5"/>
                <a:stretch>
                  <a:fillRect l="-2442" t="-13953" r="-1395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9C7C76-E9EF-C844-4D4E-1D95F53B1295}"/>
                  </a:ext>
                </a:extLst>
              </p:cNvPr>
              <p:cNvSpPr txBox="1"/>
              <p:nvPr/>
            </p:nvSpPr>
            <p:spPr>
              <a:xfrm>
                <a:off x="5898545" y="3441960"/>
                <a:ext cx="5969605" cy="755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accent2">
                        <a:lumMod val="50000"/>
                      </a:schemeClr>
                    </a:solidFill>
                    <a:ea typeface="仿宋" panose="02010609060101010101" pitchFamily="49" charset="-122"/>
                  </a:rPr>
                  <a:t>定性解释了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chemeClr val="accent2">
                        <a:lumMod val="50000"/>
                      </a:schemeClr>
                    </a:solidFill>
                    <a:ea typeface="仿宋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800" b="1" dirty="0">
                    <a:solidFill>
                      <a:schemeClr val="accent2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𝑉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zh-CN" altLang="en-US" sz="2800" b="1" dirty="0">
                  <a:solidFill>
                    <a:schemeClr val="accent2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9C7C76-E9EF-C844-4D4E-1D95F53B1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545" y="3441960"/>
                <a:ext cx="5969605" cy="755271"/>
              </a:xfrm>
              <a:prstGeom prst="rect">
                <a:avLst/>
              </a:prstGeom>
              <a:blipFill>
                <a:blip r:embed="rId6"/>
                <a:stretch>
                  <a:fillRect l="-2145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6F04B76-C052-F157-D503-E0ABCE7AA0A0}"/>
                  </a:ext>
                </a:extLst>
              </p:cNvPr>
              <p:cNvSpPr txBox="1"/>
              <p:nvPr/>
            </p:nvSpPr>
            <p:spPr>
              <a:xfrm>
                <a:off x="530383" y="4398895"/>
                <a:ext cx="31288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accent2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未能解释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chemeClr val="accent2">
                        <a:lumMod val="50000"/>
                      </a:schemeClr>
                    </a:solidFill>
                    <a:ea typeface="仿宋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800" b="1" dirty="0">
                    <a:solidFill>
                      <a:schemeClr val="accent2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律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6F04B76-C052-F157-D503-E0ABCE7AA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83" y="4398895"/>
                <a:ext cx="3128805" cy="523220"/>
              </a:xfrm>
              <a:prstGeom prst="rect">
                <a:avLst/>
              </a:prstGeom>
              <a:blipFill>
                <a:blip r:embed="rId7"/>
                <a:stretch>
                  <a:fillRect l="-3899" t="-15294" r="-3314" b="-3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D3913B3-3563-5CD3-EC96-E15633768776}"/>
                  </a:ext>
                </a:extLst>
              </p:cNvPr>
              <p:cNvSpPr txBox="1"/>
              <p:nvPr/>
            </p:nvSpPr>
            <p:spPr>
              <a:xfrm>
                <a:off x="5949006" y="4394557"/>
                <a:ext cx="596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accent2">
                        <a:lumMod val="50000"/>
                      </a:schemeClr>
                    </a:solidFill>
                    <a:ea typeface="仿宋" panose="02010609060101010101" pitchFamily="49" charset="-122"/>
                  </a:rPr>
                  <a:t>拟合发现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chemeClr val="accent2">
                        <a:lumMod val="50000"/>
                      </a:schemeClr>
                    </a:solidFill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800" b="1" dirty="0">
                    <a:solidFill>
                      <a:schemeClr val="accent2">
                        <a:lumMod val="50000"/>
                      </a:schemeClr>
                    </a:solidFill>
                    <a:ea typeface="仿宋" panose="02010609060101010101" pitchFamily="49" charset="-122"/>
                  </a:rPr>
                  <a:t>有关</a:t>
                </a:r>
                <a:endParaRPr lang="zh-CN" altLang="en-US" sz="2800" b="1" dirty="0">
                  <a:solidFill>
                    <a:schemeClr val="accent2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D3913B3-3563-5CD3-EC96-E15633768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006" y="4394557"/>
                <a:ext cx="5969605" cy="523220"/>
              </a:xfrm>
              <a:prstGeom prst="rect">
                <a:avLst/>
              </a:prstGeom>
              <a:blipFill>
                <a:blip r:embed="rId8"/>
                <a:stretch>
                  <a:fillRect l="-2145" t="-15116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6563793-702A-9AEC-2BBA-7862DEF1B970}"/>
              </a:ext>
            </a:extLst>
          </p:cNvPr>
          <p:cNvCxnSpPr>
            <a:cxnSpLocks/>
          </p:cNvCxnSpPr>
          <p:nvPr/>
        </p:nvCxnSpPr>
        <p:spPr>
          <a:xfrm flipV="1">
            <a:off x="473075" y="4970020"/>
            <a:ext cx="11169650" cy="635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B77869B-C391-A6CC-9AD4-71840AB4EA00}"/>
              </a:ext>
            </a:extLst>
          </p:cNvPr>
          <p:cNvSpPr txBox="1"/>
          <p:nvPr/>
        </p:nvSpPr>
        <p:spPr>
          <a:xfrm>
            <a:off x="530382" y="5059330"/>
            <a:ext cx="51090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低温时，晶格振动激发的主要是低频的声学波声子，爱因斯坦模型低估了晶格振动能量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E0A64DD-D95C-223F-EC1B-9D7864BDC65E}"/>
              </a:ext>
            </a:extLst>
          </p:cNvPr>
          <p:cNvSpPr txBox="1"/>
          <p:nvPr/>
        </p:nvSpPr>
        <p:spPr>
          <a:xfrm>
            <a:off x="5949006" y="5091618"/>
            <a:ext cx="5969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虽考虑到低温时主要是声学声子，但将晶体视为连续介质可能略显粗糙</a:t>
            </a:r>
          </a:p>
        </p:txBody>
      </p:sp>
    </p:spTree>
    <p:extLst>
      <p:ext uri="{BB962C8B-B14F-4D97-AF65-F5344CB8AC3E}">
        <p14:creationId xmlns:p14="http://schemas.microsoft.com/office/powerpoint/2010/main" val="4104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571</Words>
  <Application>Microsoft Office PowerPoint</Application>
  <PresentationFormat>宽屏</PresentationFormat>
  <Paragraphs>81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等线 Light</vt:lpstr>
      <vt:lpstr>仿宋</vt:lpstr>
      <vt:lpstr>黑体</vt:lpstr>
      <vt:lpstr>宋体</vt:lpstr>
      <vt:lpstr>微软雅黑</vt:lpstr>
      <vt:lpstr>Arial</vt:lpstr>
      <vt:lpstr>Cambria Math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vivid Liu</dc:creator>
  <cp:lastModifiedBy>vivid Liu</cp:lastModifiedBy>
  <cp:revision>5</cp:revision>
  <dcterms:created xsi:type="dcterms:W3CDTF">2025-05-29T00:37:06Z</dcterms:created>
  <dcterms:modified xsi:type="dcterms:W3CDTF">2025-05-29T05:00:33Z</dcterms:modified>
</cp:coreProperties>
</file>