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8" r:id="rId1"/>
  </p:sldMasterIdLst>
  <p:notesMasterIdLst>
    <p:notesMasterId r:id="rId121"/>
  </p:notesMasterIdLst>
  <p:handoutMasterIdLst>
    <p:handoutMasterId r:id="rId122"/>
  </p:handoutMasterIdLst>
  <p:sldIdLst>
    <p:sldId id="1963" r:id="rId2"/>
    <p:sldId id="1965" r:id="rId3"/>
    <p:sldId id="1970" r:id="rId4"/>
    <p:sldId id="2122" r:id="rId5"/>
    <p:sldId id="2123" r:id="rId6"/>
    <p:sldId id="2143" r:id="rId7"/>
    <p:sldId id="2144" r:id="rId8"/>
    <p:sldId id="1975" r:id="rId9"/>
    <p:sldId id="2145" r:id="rId10"/>
    <p:sldId id="1982" r:id="rId11"/>
    <p:sldId id="1977" r:id="rId12"/>
    <p:sldId id="1978" r:id="rId13"/>
    <p:sldId id="2168" r:id="rId14"/>
    <p:sldId id="1979" r:id="rId15"/>
    <p:sldId id="2169" r:id="rId16"/>
    <p:sldId id="2170" r:id="rId17"/>
    <p:sldId id="2153" r:id="rId18"/>
    <p:sldId id="1983" r:id="rId19"/>
    <p:sldId id="1984" r:id="rId20"/>
    <p:sldId id="1985" r:id="rId21"/>
    <p:sldId id="1986" r:id="rId22"/>
    <p:sldId id="2120" r:id="rId23"/>
    <p:sldId id="1988" r:id="rId24"/>
    <p:sldId id="1989" r:id="rId25"/>
    <p:sldId id="1990" r:id="rId26"/>
    <p:sldId id="1991" r:id="rId27"/>
    <p:sldId id="2146" r:id="rId28"/>
    <p:sldId id="2204" r:id="rId29"/>
    <p:sldId id="1993" r:id="rId30"/>
    <p:sldId id="1994" r:id="rId31"/>
    <p:sldId id="1996" r:id="rId32"/>
    <p:sldId id="1997" r:id="rId33"/>
    <p:sldId id="1998" r:id="rId34"/>
    <p:sldId id="2121" r:id="rId35"/>
    <p:sldId id="2001" r:id="rId36"/>
    <p:sldId id="2147" r:id="rId37"/>
    <p:sldId id="2148" r:id="rId38"/>
    <p:sldId id="2004" r:id="rId39"/>
    <p:sldId id="2006" r:id="rId40"/>
    <p:sldId id="2007" r:id="rId41"/>
    <p:sldId id="2149" r:id="rId42"/>
    <p:sldId id="2014" r:id="rId43"/>
    <p:sldId id="2154" r:id="rId44"/>
    <p:sldId id="2015" r:id="rId45"/>
    <p:sldId id="2016" r:id="rId46"/>
    <p:sldId id="2017" r:id="rId47"/>
    <p:sldId id="2018" r:id="rId48"/>
    <p:sldId id="2019" r:id="rId49"/>
    <p:sldId id="2020" r:id="rId50"/>
    <p:sldId id="2179" r:id="rId51"/>
    <p:sldId id="2021" r:id="rId52"/>
    <p:sldId id="2022" r:id="rId53"/>
    <p:sldId id="2150" r:id="rId54"/>
    <p:sldId id="2024" r:id="rId55"/>
    <p:sldId id="2025" r:id="rId56"/>
    <p:sldId id="2026" r:id="rId57"/>
    <p:sldId id="2028" r:id="rId58"/>
    <p:sldId id="2151" r:id="rId59"/>
    <p:sldId id="2034" r:id="rId60"/>
    <p:sldId id="2037" r:id="rId61"/>
    <p:sldId id="2039" r:id="rId62"/>
    <p:sldId id="2205" r:id="rId63"/>
    <p:sldId id="2155" r:id="rId64"/>
    <p:sldId id="2043" r:id="rId65"/>
    <p:sldId id="2044" r:id="rId66"/>
    <p:sldId id="2045" r:id="rId67"/>
    <p:sldId id="2173" r:id="rId68"/>
    <p:sldId id="2174" r:id="rId69"/>
    <p:sldId id="2049" r:id="rId70"/>
    <p:sldId id="2050" r:id="rId71"/>
    <p:sldId id="2051" r:id="rId72"/>
    <p:sldId id="2053" r:id="rId73"/>
    <p:sldId id="2054" r:id="rId74"/>
    <p:sldId id="2055" r:id="rId75"/>
    <p:sldId id="2125" r:id="rId76"/>
    <p:sldId id="2060" r:id="rId77"/>
    <p:sldId id="2061" r:id="rId78"/>
    <p:sldId id="2126" r:id="rId79"/>
    <p:sldId id="2063" r:id="rId80"/>
    <p:sldId id="2157" r:id="rId81"/>
    <p:sldId id="2065" r:id="rId82"/>
    <p:sldId id="2066" r:id="rId83"/>
    <p:sldId id="2175" r:id="rId84"/>
    <p:sldId id="2128" r:id="rId85"/>
    <p:sldId id="2180" r:id="rId86"/>
    <p:sldId id="2181" r:id="rId87"/>
    <p:sldId id="2182" r:id="rId88"/>
    <p:sldId id="2183" r:id="rId89"/>
    <p:sldId id="2138" r:id="rId90"/>
    <p:sldId id="2161" r:id="rId91"/>
    <p:sldId id="2184" r:id="rId92"/>
    <p:sldId id="2162" r:id="rId93"/>
    <p:sldId id="2186" r:id="rId94"/>
    <p:sldId id="2187" r:id="rId95"/>
    <p:sldId id="2188" r:id="rId96"/>
    <p:sldId id="2080" r:id="rId97"/>
    <p:sldId id="2081" r:id="rId98"/>
    <p:sldId id="2082" r:id="rId99"/>
    <p:sldId id="2083" r:id="rId100"/>
    <p:sldId id="2084" r:id="rId101"/>
    <p:sldId id="2189" r:id="rId102"/>
    <p:sldId id="2190" r:id="rId103"/>
    <p:sldId id="2191" r:id="rId104"/>
    <p:sldId id="2192" r:id="rId105"/>
    <p:sldId id="2193" r:id="rId106"/>
    <p:sldId id="2194" r:id="rId107"/>
    <p:sldId id="2090" r:id="rId108"/>
    <p:sldId id="2092" r:id="rId109"/>
    <p:sldId id="2164" r:id="rId110"/>
    <p:sldId id="2094" r:id="rId111"/>
    <p:sldId id="2095" r:id="rId112"/>
    <p:sldId id="2135" r:id="rId113"/>
    <p:sldId id="2097" r:id="rId114"/>
    <p:sldId id="2099" r:id="rId115"/>
    <p:sldId id="2100" r:id="rId116"/>
    <p:sldId id="2101" r:id="rId117"/>
    <p:sldId id="2165" r:id="rId118"/>
    <p:sldId id="2103" r:id="rId119"/>
    <p:sldId id="2104" r:id="rId120"/>
  </p:sldIdLst>
  <p:sldSz cx="9144000" cy="6858000" type="screen4x3"/>
  <p:notesSz cx="10234613" cy="7099300"/>
  <p:defaultTextStyle>
    <a:defPPr>
      <a:defRPr lang="zh-CN"/>
    </a:defPPr>
    <a:lvl1pPr algn="l" rtl="0" fontAlgn="base">
      <a:spcBef>
        <a:spcPct val="0"/>
      </a:spcBef>
      <a:spcAft>
        <a:spcPct val="0"/>
      </a:spcAft>
      <a:defRPr sz="2800" kern="1200">
        <a:solidFill>
          <a:schemeClr val="tx2"/>
        </a:solidFill>
        <a:latin typeface="Arial" panose="020B0604020202020204" pitchFamily="34" charset="0"/>
        <a:ea typeface="楷体_GB2312"/>
        <a:cs typeface="楷体_GB2312"/>
      </a:defRPr>
    </a:lvl1pPr>
    <a:lvl2pPr marL="457200" algn="l" rtl="0" fontAlgn="base">
      <a:spcBef>
        <a:spcPct val="0"/>
      </a:spcBef>
      <a:spcAft>
        <a:spcPct val="0"/>
      </a:spcAft>
      <a:defRPr sz="2800" kern="1200">
        <a:solidFill>
          <a:schemeClr val="tx2"/>
        </a:solidFill>
        <a:latin typeface="Arial" panose="020B0604020202020204" pitchFamily="34" charset="0"/>
        <a:ea typeface="楷体_GB2312"/>
        <a:cs typeface="楷体_GB2312"/>
      </a:defRPr>
    </a:lvl2pPr>
    <a:lvl3pPr marL="914400" algn="l" rtl="0" fontAlgn="base">
      <a:spcBef>
        <a:spcPct val="0"/>
      </a:spcBef>
      <a:spcAft>
        <a:spcPct val="0"/>
      </a:spcAft>
      <a:defRPr sz="2800" kern="1200">
        <a:solidFill>
          <a:schemeClr val="tx2"/>
        </a:solidFill>
        <a:latin typeface="Arial" panose="020B0604020202020204" pitchFamily="34" charset="0"/>
        <a:ea typeface="楷体_GB2312"/>
        <a:cs typeface="楷体_GB2312"/>
      </a:defRPr>
    </a:lvl3pPr>
    <a:lvl4pPr marL="1371600" algn="l" rtl="0" fontAlgn="base">
      <a:spcBef>
        <a:spcPct val="0"/>
      </a:spcBef>
      <a:spcAft>
        <a:spcPct val="0"/>
      </a:spcAft>
      <a:defRPr sz="2800" kern="1200">
        <a:solidFill>
          <a:schemeClr val="tx2"/>
        </a:solidFill>
        <a:latin typeface="Arial" panose="020B0604020202020204" pitchFamily="34" charset="0"/>
        <a:ea typeface="楷体_GB2312"/>
        <a:cs typeface="楷体_GB2312"/>
      </a:defRPr>
    </a:lvl4pPr>
    <a:lvl5pPr marL="1828800" algn="l" rtl="0" fontAlgn="base">
      <a:spcBef>
        <a:spcPct val="0"/>
      </a:spcBef>
      <a:spcAft>
        <a:spcPct val="0"/>
      </a:spcAft>
      <a:defRPr sz="2800" kern="1200">
        <a:solidFill>
          <a:schemeClr val="tx2"/>
        </a:solidFill>
        <a:latin typeface="Arial" panose="020B0604020202020204" pitchFamily="34" charset="0"/>
        <a:ea typeface="楷体_GB2312"/>
        <a:cs typeface="楷体_GB2312"/>
      </a:defRPr>
    </a:lvl5pPr>
    <a:lvl6pPr marL="2286000" algn="l" defTabSz="914400" rtl="0" eaLnBrk="1" latinLnBrk="0" hangingPunct="1">
      <a:defRPr sz="2800" kern="1200">
        <a:solidFill>
          <a:schemeClr val="tx2"/>
        </a:solidFill>
        <a:latin typeface="Arial" panose="020B0604020202020204" pitchFamily="34" charset="0"/>
        <a:ea typeface="楷体_GB2312"/>
        <a:cs typeface="楷体_GB2312"/>
      </a:defRPr>
    </a:lvl6pPr>
    <a:lvl7pPr marL="2743200" algn="l" defTabSz="914400" rtl="0" eaLnBrk="1" latinLnBrk="0" hangingPunct="1">
      <a:defRPr sz="2800" kern="1200">
        <a:solidFill>
          <a:schemeClr val="tx2"/>
        </a:solidFill>
        <a:latin typeface="Arial" panose="020B0604020202020204" pitchFamily="34" charset="0"/>
        <a:ea typeface="楷体_GB2312"/>
        <a:cs typeface="楷体_GB2312"/>
      </a:defRPr>
    </a:lvl7pPr>
    <a:lvl8pPr marL="3200400" algn="l" defTabSz="914400" rtl="0" eaLnBrk="1" latinLnBrk="0" hangingPunct="1">
      <a:defRPr sz="2800" kern="1200">
        <a:solidFill>
          <a:schemeClr val="tx2"/>
        </a:solidFill>
        <a:latin typeface="Arial" panose="020B0604020202020204" pitchFamily="34" charset="0"/>
        <a:ea typeface="楷体_GB2312"/>
        <a:cs typeface="楷体_GB2312"/>
      </a:defRPr>
    </a:lvl8pPr>
    <a:lvl9pPr marL="3657600" algn="l" defTabSz="914400" rtl="0" eaLnBrk="1" latinLnBrk="0" hangingPunct="1">
      <a:defRPr sz="2800" kern="1200">
        <a:solidFill>
          <a:schemeClr val="tx2"/>
        </a:solidFill>
        <a:latin typeface="Arial" panose="020B0604020202020204" pitchFamily="34" charset="0"/>
        <a:ea typeface="楷体_GB2312"/>
        <a:cs typeface="楷体_GB231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3300"/>
    <a:srgbClr val="660066"/>
    <a:srgbClr val="CC0000"/>
    <a:srgbClr val="FFCCFF"/>
    <a:srgbClr val="FFCC66"/>
    <a:srgbClr val="FFFFCC"/>
    <a:srgbClr val="A50021"/>
    <a:srgbClr val="0066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363" autoAdjust="0"/>
    <p:restoredTop sz="62426" autoAdjust="0"/>
  </p:normalViewPr>
  <p:slideViewPr>
    <p:cSldViewPr>
      <p:cViewPr varScale="1">
        <p:scale>
          <a:sx n="46" d="100"/>
          <a:sy n="46" d="100"/>
        </p:scale>
        <p:origin x="1950" y="3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8493"/>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25.wmf"/><Relationship Id="rId4"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23.wmf"/><Relationship Id="rId5" Type="http://schemas.openxmlformats.org/officeDocument/2006/relationships/image" Target="../media/image39.wmf"/><Relationship Id="rId4"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0.wmf"/><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4.wmf"/><Relationship Id="rId4" Type="http://schemas.openxmlformats.org/officeDocument/2006/relationships/image" Target="../media/image7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7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7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73.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73.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90.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90.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5.wmf"/><Relationship Id="rId7" Type="http://schemas.openxmlformats.org/officeDocument/2006/relationships/image" Target="../media/image100.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9" Type="http://schemas.openxmlformats.org/officeDocument/2006/relationships/image" Target="../media/image110.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0.wmf"/><Relationship Id="rId4" Type="http://schemas.openxmlformats.org/officeDocument/2006/relationships/image" Target="../media/image130.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4" Type="http://schemas.openxmlformats.org/officeDocument/2006/relationships/image" Target="../media/image143.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2.wmf"/><Relationship Id="rId1" Type="http://schemas.openxmlformats.org/officeDocument/2006/relationships/image" Target="../media/image144.wmf"/><Relationship Id="rId4" Type="http://schemas.openxmlformats.org/officeDocument/2006/relationships/image" Target="../media/image146.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2.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156.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4" Type="http://schemas.openxmlformats.org/officeDocument/2006/relationships/image" Target="../media/image163.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65.wmf"/><Relationship Id="rId1" Type="http://schemas.openxmlformats.org/officeDocument/2006/relationships/image" Target="../media/image164.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67.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 Id="rId4" Type="http://schemas.openxmlformats.org/officeDocument/2006/relationships/image" Target="../media/image171.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173.wmf"/><Relationship Id="rId1" Type="http://schemas.openxmlformats.org/officeDocument/2006/relationships/image" Target="../media/image172.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75.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7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6.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7.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177.wmf"/><Relationship Id="rId1" Type="http://schemas.openxmlformats.org/officeDocument/2006/relationships/image" Target="../media/image178.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79.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83.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9.wmf"/><Relationship Id="rId4"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hdr" sz="quarter"/>
          </p:nvPr>
        </p:nvSpPr>
        <p:spPr bwMode="auto">
          <a:xfrm>
            <a:off x="0" y="0"/>
            <a:ext cx="4435475" cy="354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ea typeface="楷体_GB2312" pitchFamily="49" charset="-122"/>
                <a:cs typeface="+mn-cs"/>
              </a:defRPr>
            </a:lvl1pPr>
          </a:lstStyle>
          <a:p>
            <a:pPr>
              <a:defRPr/>
            </a:pPr>
            <a:endParaRPr lang="en-US" altLang="zh-CN"/>
          </a:p>
        </p:txBody>
      </p:sp>
      <p:sp>
        <p:nvSpPr>
          <p:cNvPr id="367619" name="Rectangle 3"/>
          <p:cNvSpPr>
            <a:spLocks noGrp="1" noChangeArrowheads="1"/>
          </p:cNvSpPr>
          <p:nvPr>
            <p:ph type="dt" sz="quarter" idx="1"/>
          </p:nvPr>
        </p:nvSpPr>
        <p:spPr bwMode="auto">
          <a:xfrm>
            <a:off x="5797550" y="0"/>
            <a:ext cx="4435475" cy="354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ea typeface="楷体_GB2312" pitchFamily="49" charset="-122"/>
                <a:cs typeface="+mn-cs"/>
              </a:defRPr>
            </a:lvl1pPr>
          </a:lstStyle>
          <a:p>
            <a:pPr>
              <a:defRPr/>
            </a:pPr>
            <a:endParaRPr lang="en-US" altLang="zh-CN"/>
          </a:p>
        </p:txBody>
      </p:sp>
      <p:sp>
        <p:nvSpPr>
          <p:cNvPr id="367620" name="Rectangle 4"/>
          <p:cNvSpPr>
            <a:spLocks noGrp="1" noChangeArrowheads="1"/>
          </p:cNvSpPr>
          <p:nvPr>
            <p:ph type="ftr" sz="quarter" idx="2"/>
          </p:nvPr>
        </p:nvSpPr>
        <p:spPr bwMode="auto">
          <a:xfrm>
            <a:off x="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ea typeface="楷体_GB2312" pitchFamily="49" charset="-122"/>
                <a:cs typeface="+mn-cs"/>
              </a:defRPr>
            </a:lvl1pPr>
          </a:lstStyle>
          <a:p>
            <a:pPr>
              <a:defRPr/>
            </a:pPr>
            <a:endParaRPr lang="en-US" altLang="zh-CN"/>
          </a:p>
        </p:txBody>
      </p:sp>
      <p:sp>
        <p:nvSpPr>
          <p:cNvPr id="367621" name="Rectangle 5"/>
          <p:cNvSpPr>
            <a:spLocks noGrp="1" noChangeArrowheads="1"/>
          </p:cNvSpPr>
          <p:nvPr>
            <p:ph type="sldNum" sz="quarter" idx="3"/>
          </p:nvPr>
        </p:nvSpPr>
        <p:spPr bwMode="auto">
          <a:xfrm>
            <a:off x="579755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CB908717-8168-4A12-B47B-5E2C9D57825B}" type="slidenum">
              <a:rPr lang="en-US" altLang="zh-CN"/>
              <a:pPr/>
              <a:t>‹#›</a:t>
            </a:fld>
            <a:endParaRPr lang="en-US" altLang="zh-CN"/>
          </a:p>
        </p:txBody>
      </p:sp>
    </p:spTree>
    <p:extLst>
      <p:ext uri="{BB962C8B-B14F-4D97-AF65-F5344CB8AC3E}">
        <p14:creationId xmlns:p14="http://schemas.microsoft.com/office/powerpoint/2010/main" val="2831354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4435475" cy="35401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solidFill>
                  <a:schemeClr val="tx1"/>
                </a:solidFill>
                <a:latin typeface="Arial" charset="0"/>
                <a:ea typeface="楷体_GB2312" pitchFamily="49" charset="-122"/>
                <a:cs typeface="+mn-cs"/>
              </a:defRPr>
            </a:lvl1pPr>
          </a:lstStyle>
          <a:p>
            <a:pPr>
              <a:defRPr/>
            </a:pPr>
            <a:endParaRPr lang="en-US" altLang="zh-CN"/>
          </a:p>
        </p:txBody>
      </p:sp>
      <p:sp>
        <p:nvSpPr>
          <p:cNvPr id="68611" name="Rectangle 3"/>
          <p:cNvSpPr>
            <a:spLocks noGrp="1" noChangeArrowheads="1"/>
          </p:cNvSpPr>
          <p:nvPr>
            <p:ph type="dt" idx="1"/>
          </p:nvPr>
        </p:nvSpPr>
        <p:spPr bwMode="auto">
          <a:xfrm>
            <a:off x="5797550" y="0"/>
            <a:ext cx="4435475" cy="35401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solidFill>
                  <a:schemeClr val="tx1"/>
                </a:solidFill>
                <a:latin typeface="Arial" charset="0"/>
                <a:ea typeface="楷体_GB2312" pitchFamily="49" charset="-122"/>
                <a:cs typeface="+mn-cs"/>
              </a:defRPr>
            </a:lvl1pPr>
          </a:lstStyle>
          <a:p>
            <a:pPr>
              <a:defRPr/>
            </a:pPr>
            <a:endParaRPr lang="en-US" altLang="zh-CN"/>
          </a:p>
        </p:txBody>
      </p:sp>
      <p:sp>
        <p:nvSpPr>
          <p:cNvPr id="78852" name="Rectangle 4"/>
          <p:cNvSpPr>
            <a:spLocks noGrp="1" noRot="1" noChangeAspect="1" noChangeArrowheads="1" noTextEdit="1"/>
          </p:cNvSpPr>
          <p:nvPr>
            <p:ph type="sldImg" idx="2"/>
          </p:nvPr>
        </p:nvSpPr>
        <p:spPr bwMode="auto">
          <a:xfrm>
            <a:off x="3343275" y="533400"/>
            <a:ext cx="3548063" cy="26606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p:cNvSpPr>
            <a:spLocks noGrp="1" noChangeArrowheads="1"/>
          </p:cNvSpPr>
          <p:nvPr>
            <p:ph type="body" sz="quarter" idx="3"/>
          </p:nvPr>
        </p:nvSpPr>
        <p:spPr bwMode="auto">
          <a:xfrm>
            <a:off x="1022350" y="3371850"/>
            <a:ext cx="8189913" cy="31940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8614" name="Rectangle 6"/>
          <p:cNvSpPr>
            <a:spLocks noGrp="1" noChangeArrowheads="1"/>
          </p:cNvSpPr>
          <p:nvPr>
            <p:ph type="ftr" sz="quarter" idx="4"/>
          </p:nvPr>
        </p:nvSpPr>
        <p:spPr bwMode="auto">
          <a:xfrm>
            <a:off x="0" y="6743700"/>
            <a:ext cx="4435475" cy="35401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solidFill>
                  <a:schemeClr val="tx1"/>
                </a:solidFill>
                <a:latin typeface="Arial" charset="0"/>
                <a:ea typeface="楷体_GB2312" pitchFamily="49" charset="-122"/>
                <a:cs typeface="+mn-cs"/>
              </a:defRPr>
            </a:lvl1pPr>
          </a:lstStyle>
          <a:p>
            <a:pPr>
              <a:defRPr/>
            </a:pPr>
            <a:endParaRPr lang="en-US" altLang="zh-CN"/>
          </a:p>
        </p:txBody>
      </p:sp>
      <p:sp>
        <p:nvSpPr>
          <p:cNvPr id="68615" name="Rectangle 7"/>
          <p:cNvSpPr>
            <a:spLocks noGrp="1" noChangeArrowheads="1"/>
          </p:cNvSpPr>
          <p:nvPr>
            <p:ph type="sldNum" sz="quarter" idx="5"/>
          </p:nvPr>
        </p:nvSpPr>
        <p:spPr bwMode="auto">
          <a:xfrm>
            <a:off x="5797550" y="6743700"/>
            <a:ext cx="4435475" cy="35401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solidFill>
                  <a:schemeClr val="tx1"/>
                </a:solidFill>
              </a:defRPr>
            </a:lvl1pPr>
          </a:lstStyle>
          <a:p>
            <a:fld id="{8AAA2DB7-8973-4964-8E83-0FC396AC9B6B}" type="slidenum">
              <a:rPr lang="en-US" altLang="zh-CN"/>
              <a:pPr/>
              <a:t>‹#›</a:t>
            </a:fld>
            <a:endParaRPr lang="en-US" altLang="zh-CN"/>
          </a:p>
        </p:txBody>
      </p:sp>
    </p:spTree>
    <p:extLst>
      <p:ext uri="{BB962C8B-B14F-4D97-AF65-F5344CB8AC3E}">
        <p14:creationId xmlns:p14="http://schemas.microsoft.com/office/powerpoint/2010/main" val="3496147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第七章 晶格振动和固体的热性质。</a:t>
            </a:r>
            <a:endParaRPr lang="zh-CN" altLang="en-US" b="0"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1</a:t>
            </a:fld>
            <a:endParaRPr lang="en-US" altLang="zh-CN"/>
          </a:p>
        </p:txBody>
      </p:sp>
    </p:spTree>
    <p:extLst>
      <p:ext uri="{BB962C8B-B14F-4D97-AF65-F5344CB8AC3E}">
        <p14:creationId xmlns:p14="http://schemas.microsoft.com/office/powerpoint/2010/main" val="1293110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第一节讲</a:t>
            </a:r>
            <a:r>
              <a:rPr lang="zh-CN" altLang="en-US" dirty="0">
                <a:solidFill>
                  <a:srgbClr val="000000"/>
                </a:solidFill>
                <a:ea typeface="微软雅黑" panose="020B0503020204020204" pitchFamily="34" charset="-122"/>
                <a:cs typeface="+mn-cs"/>
              </a:rPr>
              <a:t>一维原子链的晶格振动。 </a:t>
            </a:r>
            <a:endParaRPr lang="zh-CN" altLang="en-US"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10</a:t>
            </a:fld>
            <a:endParaRPr lang="en-US" altLang="zh-CN"/>
          </a:p>
        </p:txBody>
      </p:sp>
    </p:spTree>
    <p:extLst>
      <p:ext uri="{BB962C8B-B14F-4D97-AF65-F5344CB8AC3E}">
        <p14:creationId xmlns:p14="http://schemas.microsoft.com/office/powerpoint/2010/main" val="375210200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各个</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的取值在“</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空间”形成均匀分布的点，其密度为：</a:t>
                </a:r>
              </a:p>
              <a:p>
                <a:pPr/>
                <a14:m>
                  <m:oMathPara xmlns:m="http://schemas.openxmlformats.org/officeDocument/2006/math">
                    <m:oMathParaPr>
                      <m:jc m:val="centerGroup"/>
                    </m:oMathParaPr>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𝑉</m:t>
                          </m:r>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e>
                              </m:d>
                            </m:e>
                            <m:sup>
                              <m:r>
                                <a:rPr lang="en-US" altLang="zh-CN" sz="1200" i="1" kern="1200">
                                  <a:solidFill>
                                    <a:schemeClr val="tx1"/>
                                  </a:solidFill>
                                  <a:effectLst/>
                                  <a:latin typeface="Cambria Math" panose="02040503050406030204" pitchFamily="18" charset="0"/>
                                  <a:ea typeface="宋体" pitchFamily="2" charset="-122"/>
                                  <a:cs typeface="+mn-cs"/>
                                </a:rPr>
                                <m:t>3</m:t>
                              </m:r>
                            </m:sup>
                          </m:sSup>
                        </m:den>
                      </m:f>
                    </m:oMath>
                  </m:oMathPara>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准连续近似，在</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oMath>
                </a14:m>
                <a:r>
                  <a:rPr lang="zh-CN" altLang="zh-CN" sz="1200" kern="1200" dirty="0">
                    <a:solidFill>
                      <a:schemeClr val="tx1"/>
                    </a:solidFill>
                    <a:effectLst/>
                    <a:latin typeface="Arial" charset="0"/>
                    <a:ea typeface="宋体" pitchFamily="2" charset="-122"/>
                    <a:cs typeface="+mn-cs"/>
                  </a:rPr>
                  <a:t>到</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𝜔</m:t>
                    </m:r>
                  </m:oMath>
                </a14:m>
                <a:r>
                  <a:rPr lang="zh-CN" altLang="zh-CN" sz="1200" kern="1200" dirty="0">
                    <a:solidFill>
                      <a:schemeClr val="tx1"/>
                    </a:solidFill>
                    <a:effectLst/>
                    <a:latin typeface="Arial" charset="0"/>
                    <a:ea typeface="宋体" pitchFamily="2" charset="-122"/>
                    <a:cs typeface="+mn-cs"/>
                  </a:rPr>
                  <a:t>区间内的振动模的数目：</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𝛥</m:t>
                    </m:r>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𝜔</m:t>
                        </m:r>
                      </m:e>
                    </m:d>
                    <m:r>
                      <a:rPr lang="en-US" altLang="zh-CN" sz="1200" i="1" kern="1200">
                        <a:solidFill>
                          <a:schemeClr val="tx1"/>
                        </a:solidFill>
                        <a:effectLst/>
                        <a:latin typeface="Cambria Math" panose="02040503050406030204" pitchFamily="18" charset="0"/>
                        <a:ea typeface="宋体" pitchFamily="2" charset="-122"/>
                        <a:cs typeface="+mn-cs"/>
                      </a:rPr>
                      <m:t>𝛥𝜔</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这里</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𝑔</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是振动的频率分布函数或振动模的态密度函数，表征振动模频率的分布状况。</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各个</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的取值在“</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空间”形成均匀分布的点，其密度为：</a:t>
                </a:r>
              </a:p>
              <a:p>
                <a:r>
                  <a:rPr lang="en-US" altLang="zh-CN" sz="1200" i="0" kern="1200">
                    <a:solidFill>
                      <a:schemeClr val="tx1"/>
                    </a:solidFill>
                    <a:effectLst/>
                    <a:latin typeface="Arial" charset="0"/>
                    <a:ea typeface="宋体" pitchFamily="2" charset="-122"/>
                    <a:cs typeface="+mn-cs"/>
                  </a:rPr>
                  <a:t>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 </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准连续近似，在</a:t>
                </a:r>
                <a:r>
                  <a:rPr lang="en-US" altLang="zh-CN" sz="1200" i="0" kern="1200">
                    <a:solidFill>
                      <a:schemeClr val="tx1"/>
                    </a:solidFill>
                    <a:effectLst/>
                    <a:latin typeface="Arial" charset="0"/>
                    <a:ea typeface="宋体" pitchFamily="2" charset="-122"/>
                    <a:cs typeface="+mn-cs"/>
                  </a:rPr>
                  <a:t>𝜔</a:t>
                </a:r>
                <a:r>
                  <a:rPr lang="zh-CN" altLang="zh-CN" sz="1200" kern="1200">
                    <a:solidFill>
                      <a:schemeClr val="tx1"/>
                    </a:solidFill>
                    <a:effectLst/>
                    <a:latin typeface="Arial" charset="0"/>
                    <a:ea typeface="宋体" pitchFamily="2" charset="-122"/>
                    <a:cs typeface="+mn-cs"/>
                  </a:rPr>
                  <a:t>到</a:t>
                </a:r>
                <a:r>
                  <a:rPr lang="en-US" altLang="zh-CN" sz="1200" i="0" kern="1200">
                    <a:solidFill>
                      <a:schemeClr val="tx1"/>
                    </a:solidFill>
                    <a:effectLst/>
                    <a:latin typeface="Arial" charset="0"/>
                    <a:ea typeface="宋体" pitchFamily="2" charset="-122"/>
                    <a:cs typeface="+mn-cs"/>
                  </a:rPr>
                  <a:t>𝜔=𝜔+𝑑𝜔</a:t>
                </a:r>
                <a:r>
                  <a:rPr lang="zh-CN" altLang="zh-CN" sz="1200" kern="1200">
                    <a:solidFill>
                      <a:schemeClr val="tx1"/>
                    </a:solidFill>
                    <a:effectLst/>
                    <a:latin typeface="Arial" charset="0"/>
                    <a:ea typeface="宋体" pitchFamily="2" charset="-122"/>
                    <a:cs typeface="+mn-cs"/>
                  </a:rPr>
                  <a:t>区间内的振动模的数目：</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𝛥𝑛=𝑔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𝜔)𝛥𝜔</a:t>
                </a:r>
                <a:r>
                  <a:rPr lang="en-US" altLang="zh-CN" sz="1200" kern="1200">
                    <a:solidFill>
                      <a:schemeClr val="tx1"/>
                    </a:solidFill>
                    <a:effectLst/>
                    <a:latin typeface="Arial" charset="0"/>
                    <a:ea typeface="宋体" pitchFamily="2" charset="-122"/>
                    <a:cs typeface="+mn-cs"/>
                  </a:rPr>
                  <a:t>                         (7-86)</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这里</a:t>
                </a:r>
                <a:r>
                  <a:rPr lang="en-US" altLang="zh-CN" sz="1200" i="0" kern="1200">
                    <a:solidFill>
                      <a:schemeClr val="tx1"/>
                    </a:solidFill>
                    <a:effectLst/>
                    <a:latin typeface="Arial" charset="0"/>
                    <a:ea typeface="宋体" pitchFamily="2" charset="-122"/>
                    <a:cs typeface="+mn-cs"/>
                  </a:rPr>
                  <a:t>𝑔(𝜔)</a:t>
                </a:r>
                <a:r>
                  <a:rPr lang="zh-CN" altLang="zh-CN" sz="1200" kern="1200">
                    <a:solidFill>
                      <a:schemeClr val="tx1"/>
                    </a:solidFill>
                    <a:effectLst/>
                    <a:latin typeface="Arial" charset="0"/>
                    <a:ea typeface="宋体" pitchFamily="2" charset="-122"/>
                    <a:cs typeface="+mn-cs"/>
                  </a:rPr>
                  <a:t>是振动的频率分布函数或振动模的态密度函数，表征振动模频率的分布状况。</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100</a:t>
            </a:fld>
            <a:endParaRPr lang="en-US" altLang="zh-CN"/>
          </a:p>
        </p:txBody>
      </p:sp>
    </p:spTree>
    <p:extLst>
      <p:ext uri="{BB962C8B-B14F-4D97-AF65-F5344CB8AC3E}">
        <p14:creationId xmlns:p14="http://schemas.microsoft.com/office/powerpoint/2010/main" val="397270528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考虑纵波，</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oMath>
                </a14:m>
                <a:r>
                  <a:rPr lang="zh-CN" altLang="zh-CN" sz="1200" kern="1200" dirty="0">
                    <a:solidFill>
                      <a:schemeClr val="tx1"/>
                    </a:solidFill>
                    <a:effectLst/>
                    <a:latin typeface="Arial" charset="0"/>
                    <a:ea typeface="宋体" pitchFamily="2" charset="-122"/>
                    <a:cs typeface="+mn-cs"/>
                  </a:rPr>
                  <a:t>到</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𝜔</m:t>
                    </m:r>
                  </m:oMath>
                </a14:m>
                <a:r>
                  <a:rPr lang="zh-CN" altLang="zh-CN" sz="1200" kern="1200" dirty="0">
                    <a:solidFill>
                      <a:schemeClr val="tx1"/>
                    </a:solidFill>
                    <a:effectLst/>
                    <a:latin typeface="Arial" charset="0"/>
                    <a:ea typeface="宋体" pitchFamily="2" charset="-122"/>
                    <a:cs typeface="+mn-cs"/>
                  </a:rPr>
                  <a:t>，波数从</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变化为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r>
                      <a:rPr lang="en-US" altLang="zh-CN" sz="1200" b="0" i="1" kern="1200" smtClean="0">
                        <a:solidFill>
                          <a:schemeClr val="tx1"/>
                        </a:solidFill>
                        <a:effectLst/>
                        <a:latin typeface="Cambria Math" panose="02040503050406030204" pitchFamily="18" charset="0"/>
                        <a:ea typeface="宋体" pitchFamily="2" charset="-122"/>
                        <a:cs typeface="+mn-cs"/>
                      </a:rPr>
                      <m:t>+</m:t>
                    </m:r>
                    <m:r>
                      <a:rPr lang="en-US" altLang="zh-CN" sz="1200" b="0" i="1" kern="1200" smtClean="0">
                        <a:solidFill>
                          <a:schemeClr val="tx1"/>
                        </a:solidFill>
                        <a:effectLst/>
                        <a:latin typeface="Cambria Math" panose="02040503050406030204" pitchFamily="18" charset="0"/>
                        <a:ea typeface="宋体" pitchFamily="2" charset="-122"/>
                        <a:cs typeface="+mn-cs"/>
                      </a:rPr>
                      <m:t>𝑑𝑞</m:t>
                    </m:r>
                  </m:oMath>
                </a14:m>
                <a:r>
                  <a:rPr lang="zh-CN" altLang="zh-CN" sz="1200" kern="1200" dirty="0">
                    <a:solidFill>
                      <a:schemeClr val="tx1"/>
                    </a:solidFill>
                    <a:effectLst/>
                    <a:latin typeface="Arial" charset="0"/>
                    <a:ea typeface="宋体" pitchFamily="2" charset="-122"/>
                    <a:cs typeface="+mn-cs"/>
                  </a:rPr>
                  <a:t>。</a:t>
                </a:r>
              </a:p>
              <a:p>
                <a14:m>
                  <m:oMath xmlns:m="http://schemas.openxmlformats.org/officeDocument/2006/math">
                    <m:r>
                      <a:rPr lang="zh-CN" altLang="en-US" i="1" smtClean="0">
                        <a:solidFill>
                          <a:srgbClr val="000000"/>
                        </a:solidFill>
                        <a:latin typeface="Cambria Math" panose="02040503050406030204" pitchFamily="18" charset="0"/>
                      </a:rPr>
                      <m:t>𝑞</m:t>
                    </m:r>
                    <m:r>
                      <a:rPr lang="zh-CN" altLang="en-US"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𝜔</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𝐶</m:t>
                            </m:r>
                          </m:e>
                          <m:sub>
                            <m:r>
                              <a:rPr lang="zh-CN" altLang="en-US" i="1">
                                <a:solidFill>
                                  <a:srgbClr val="000000"/>
                                </a:solidFill>
                                <a:latin typeface="Cambria Math" panose="02040503050406030204" pitchFamily="18" charset="0"/>
                              </a:rPr>
                              <m:t>𝑙</m:t>
                            </m:r>
                          </m:sub>
                        </m:sSub>
                      </m:den>
                    </m:f>
                    <m:m>
                      <m:mPr>
                        <m:plcHide m:val="on"/>
                        <m:mcs>
                          <m:mc>
                            <m:mcPr>
                              <m:count m:val="2"/>
                              <m:mcJc m:val="center"/>
                            </m:mcPr>
                          </m:mc>
                        </m:mcs>
                        <m:ctrlPr>
                          <a:rPr lang="zh-CN" altLang="en-US" i="1">
                            <a:solidFill>
                              <a:srgbClr val="000000"/>
                            </a:solidFill>
                            <a:latin typeface="Cambria Math" panose="02040503050406030204" pitchFamily="18" charset="0"/>
                          </a:rPr>
                        </m:ctrlPr>
                      </m:mPr>
                      <m:mr>
                        <m:e/>
                        <m:e>
                          <m:r>
                            <a:rPr lang="zh-CN" altLang="en-US" i="1">
                              <a:solidFill>
                                <a:srgbClr val="000000"/>
                              </a:solidFill>
                              <a:latin typeface="Cambria Math" panose="02040503050406030204" pitchFamily="18" charset="0"/>
                            </a:rPr>
                            <m:t>→</m:t>
                          </m:r>
                          <m:m>
                            <m:mPr>
                              <m:plcHide m:val="on"/>
                              <m:mcs>
                                <m:mc>
                                  <m:mcPr>
                                    <m:count m:val="2"/>
                                    <m:mcJc m:val="center"/>
                                  </m:mcPr>
                                </m:mc>
                              </m:mcs>
                              <m:ctrlPr>
                                <a:rPr lang="zh-CN" altLang="en-US" i="1">
                                  <a:solidFill>
                                    <a:srgbClr val="000000"/>
                                  </a:solidFill>
                                  <a:latin typeface="Cambria Math" panose="02040503050406030204" pitchFamily="18" charset="0"/>
                                </a:rPr>
                              </m:ctrlPr>
                            </m:mPr>
                            <m:mr>
                              <m:e/>
                              <m:e>
                                <m:r>
                                  <a:rPr lang="zh-CN" altLang="en-US" i="1">
                                    <a:solidFill>
                                      <a:srgbClr val="000000"/>
                                    </a:solidFill>
                                    <a:latin typeface="Cambria Math" panose="02040503050406030204" pitchFamily="18" charset="0"/>
                                  </a:rPr>
                                  <m:t>𝑞</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𝑑𝑞</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𝜔</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r>
                                      <a:rPr lang="zh-CN" altLang="en-US" i="1">
                                        <a:solidFill>
                                          <a:srgbClr val="000000"/>
                                        </a:solidFill>
                                        <a:latin typeface="Cambria Math" panose="02040503050406030204" pitchFamily="18" charset="0"/>
                                      </a:rPr>
                                      <m:t>𝜔</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𝐶</m:t>
                                        </m:r>
                                      </m:e>
                                      <m:sub>
                                        <m:r>
                                          <a:rPr lang="zh-CN" altLang="en-US" i="1">
                                            <a:solidFill>
                                              <a:srgbClr val="000000"/>
                                            </a:solidFill>
                                            <a:latin typeface="Cambria Math" panose="02040503050406030204" pitchFamily="18" charset="0"/>
                                          </a:rPr>
                                          <m:t>𝑙</m:t>
                                        </m:r>
                                      </m:sub>
                                    </m:sSub>
                                  </m:den>
                                </m:f>
                              </m:e>
                            </m:mr>
                          </m:m>
                        </m:e>
                      </m:mr>
                    </m:m>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纵波数目为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𝑉</m:t>
                        </m:r>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e>
                            </m:d>
                          </m:e>
                          <m:sup>
                            <m:r>
                              <a:rPr lang="en-US" altLang="zh-CN" sz="1200" i="1" kern="1200">
                                <a:solidFill>
                                  <a:schemeClr val="tx1"/>
                                </a:solidFill>
                                <a:effectLst/>
                                <a:latin typeface="Cambria Math" panose="02040503050406030204" pitchFamily="18" charset="0"/>
                                <a:ea typeface="宋体" pitchFamily="2" charset="-122"/>
                                <a:cs typeface="+mn-cs"/>
                              </a:rPr>
                              <m:t>3</m:t>
                            </m:r>
                          </m:sup>
                        </m:sSup>
                      </m:den>
                    </m:f>
                    <m:r>
                      <a:rPr lang="en-US" altLang="zh-CN" sz="1200" i="1" kern="1200">
                        <a:solidFill>
                          <a:schemeClr val="tx1"/>
                        </a:solidFill>
                        <a:effectLst/>
                        <a:latin typeface="Cambria Math" panose="02040503050406030204" pitchFamily="18" charset="0"/>
                        <a:ea typeface="宋体" pitchFamily="2" charset="-122"/>
                        <a:cs typeface="+mn-cs"/>
                      </a:rPr>
                      <m:t>4</m:t>
                    </m:r>
                    <m:r>
                      <a:rPr lang="en-US" altLang="zh-CN" sz="1200" i="1" kern="1200">
                        <a:solidFill>
                          <a:schemeClr val="tx1"/>
                        </a:solidFill>
                        <a:effectLst/>
                        <a:latin typeface="Cambria Math" panose="02040503050406030204" pitchFamily="18" charset="0"/>
                        <a:ea typeface="宋体" pitchFamily="2" charset="-122"/>
                        <a:cs typeface="+mn-cs"/>
                      </a:rPr>
                      <m:t>𝜋</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𝑞</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𝑑𝑞</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𝑉</m:t>
                        </m:r>
                      </m:num>
                      <m:den>
                        <m:r>
                          <a:rPr lang="en-US" altLang="zh-CN" sz="1200" i="1" kern="1200">
                            <a:solidFill>
                              <a:schemeClr val="tx1"/>
                            </a:solidFill>
                            <a:effectLst/>
                            <a:latin typeface="Cambria Math" panose="02040503050406030204" pitchFamily="18" charset="0"/>
                            <a:ea typeface="宋体" pitchFamily="2" charset="-122"/>
                            <a:cs typeface="+mn-cs"/>
                          </a:rPr>
                          <m:t>2</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𝜋</m:t>
                            </m:r>
                          </m:e>
                          <m:sup>
                            <m:r>
                              <a:rPr lang="en-US" altLang="zh-CN" sz="1200" i="1" kern="1200">
                                <a:solidFill>
                                  <a:schemeClr val="tx1"/>
                                </a:solidFill>
                                <a:effectLst/>
                                <a:latin typeface="Cambria Math" panose="02040503050406030204" pitchFamily="18" charset="0"/>
                                <a:ea typeface="宋体" pitchFamily="2" charset="-122"/>
                                <a:cs typeface="+mn-cs"/>
                              </a:rPr>
                              <m:t>2</m:t>
                            </m:r>
                          </m:sup>
                        </m:sSup>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𝑙</m:t>
                            </m:r>
                          </m:sub>
                          <m:sup>
                            <m:r>
                              <a:rPr lang="en-US" altLang="zh-CN" sz="1200" i="1" kern="1200">
                                <a:solidFill>
                                  <a:schemeClr val="tx1"/>
                                </a:solidFill>
                                <a:effectLst/>
                                <a:latin typeface="Cambria Math" panose="02040503050406030204" pitchFamily="18" charset="0"/>
                                <a:ea typeface="宋体" pitchFamily="2" charset="-122"/>
                                <a:cs typeface="+mn-cs"/>
                              </a:rPr>
                              <m:t>3</m:t>
                            </m:r>
                          </m:sup>
                        </m:sSubSup>
                      </m:den>
                    </m:f>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𝜔</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𝑉</m:t>
                        </m:r>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𝜋</m:t>
                            </m:r>
                          </m:e>
                          <m:sup>
                            <m:r>
                              <a:rPr lang="en-US" altLang="zh-CN" sz="1200" i="1" kern="1200">
                                <a:solidFill>
                                  <a:schemeClr val="tx1"/>
                                </a:solidFill>
                                <a:effectLst/>
                                <a:latin typeface="Cambria Math" panose="02040503050406030204" pitchFamily="18" charset="0"/>
                                <a:ea typeface="宋体" pitchFamily="2" charset="-122"/>
                                <a:cs typeface="+mn-cs"/>
                              </a:rPr>
                              <m:t>2</m:t>
                            </m:r>
                          </m:sup>
                        </m:sSup>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𝑡</m:t>
                            </m:r>
                          </m:sub>
                          <m:sup>
                            <m:r>
                              <a:rPr lang="en-US" altLang="zh-CN" sz="1200" i="1" kern="1200">
                                <a:solidFill>
                                  <a:schemeClr val="tx1"/>
                                </a:solidFill>
                                <a:effectLst/>
                                <a:latin typeface="Cambria Math" panose="02040503050406030204" pitchFamily="18" charset="0"/>
                                <a:ea typeface="宋体" pitchFamily="2" charset="-122"/>
                                <a:cs typeface="+mn-cs"/>
                              </a:rPr>
                              <m:t>3</m:t>
                            </m:r>
                          </m:sup>
                        </m:sSubSup>
                      </m:den>
                    </m:f>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𝜔</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𝜔</m:t>
                        </m:r>
                      </m:e>
                    </m:d>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𝑉</m:t>
                        </m:r>
                      </m:num>
                      <m:den>
                        <m:r>
                          <a:rPr lang="en-US" altLang="zh-CN" sz="1200" i="1" kern="1200">
                            <a:solidFill>
                              <a:schemeClr val="tx1"/>
                            </a:solidFill>
                            <a:effectLst/>
                            <a:latin typeface="Cambria Math" panose="02040503050406030204" pitchFamily="18" charset="0"/>
                            <a:ea typeface="宋体" pitchFamily="2" charset="-122"/>
                            <a:cs typeface="+mn-cs"/>
                          </a:rPr>
                          <m:t>2</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𝜋</m:t>
                            </m:r>
                          </m:e>
                          <m:sup>
                            <m:r>
                              <a:rPr lang="en-US" altLang="zh-CN" sz="1200" i="1" kern="1200">
                                <a:solidFill>
                                  <a:schemeClr val="tx1"/>
                                </a:solidFill>
                                <a:effectLst/>
                                <a:latin typeface="Cambria Math" panose="02040503050406030204" pitchFamily="18" charset="0"/>
                                <a:ea typeface="宋体" pitchFamily="2" charset="-122"/>
                                <a:cs typeface="+mn-cs"/>
                              </a:rPr>
                              <m:t>2</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𝐶</m:t>
                                </m:r>
                              </m:e>
                            </m:acc>
                          </m:e>
                          <m:sup>
                            <m:r>
                              <a:rPr lang="en-US" altLang="zh-CN" sz="1200" i="1" kern="1200">
                                <a:solidFill>
                                  <a:schemeClr val="tx1"/>
                                </a:solidFill>
                                <a:effectLst/>
                                <a:latin typeface="Cambria Math" panose="02040503050406030204" pitchFamily="18" charset="0"/>
                                <a:ea typeface="宋体" pitchFamily="2" charset="-122"/>
                                <a:cs typeface="+mn-cs"/>
                              </a:rPr>
                              <m:t>3</m:t>
                            </m:r>
                          </m:sup>
                        </m:sSup>
                      </m:den>
                    </m:f>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2</m:t>
                        </m:r>
                      </m:sup>
                    </m:sSup>
                    <m:m>
                      <m:mPr>
                        <m:mcs>
                          <m:mc>
                            <m:mcPr>
                              <m:count m:val="2"/>
                              <m:mcJc m:val="center"/>
                            </m:mcPr>
                          </m:mc>
                        </m:mcs>
                        <m:ctrlPr>
                          <a:rPr lang="zh-CN" altLang="zh-CN" sz="1200" i="1" kern="1200">
                            <a:solidFill>
                              <a:schemeClr val="tx1"/>
                            </a:solidFill>
                            <a:effectLst/>
                            <a:latin typeface="Cambria Math" panose="02040503050406030204" pitchFamily="18" charset="0"/>
                            <a:ea typeface="宋体" pitchFamily="2" charset="-122"/>
                            <a:cs typeface="+mn-cs"/>
                          </a:rPr>
                        </m:ctrlPr>
                      </m:mPr>
                      <m:mr>
                        <m:e/>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𝐶</m:t>
                                      </m:r>
                                    </m:e>
                                  </m:acc>
                                </m:e>
                                <m:sup>
                                  <m:r>
                                    <a:rPr lang="en-US" altLang="zh-CN" sz="1200" i="1" kern="1200">
                                      <a:solidFill>
                                        <a:schemeClr val="tx1"/>
                                      </a:solidFill>
                                      <a:effectLst/>
                                      <a:latin typeface="Cambria Math" panose="02040503050406030204" pitchFamily="18" charset="0"/>
                                      <a:ea typeface="宋体" pitchFamily="2" charset="-122"/>
                                      <a:cs typeface="+mn-cs"/>
                                    </a:rPr>
                                    <m:t>3</m:t>
                                  </m:r>
                                </m:sup>
                              </m:sSup>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3</m:t>
                              </m:r>
                            </m:den>
                          </m:f>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𝐶</m:t>
                                          </m:r>
                                        </m:e>
                                      </m:acc>
                                    </m:e>
                                    <m:sub>
                                      <m:r>
                                        <a:rPr lang="en-US" altLang="zh-CN" sz="1200" i="1" kern="1200">
                                          <a:solidFill>
                                            <a:schemeClr val="tx1"/>
                                          </a:solidFill>
                                          <a:effectLst/>
                                          <a:latin typeface="Cambria Math" panose="02040503050406030204" pitchFamily="18" charset="0"/>
                                          <a:ea typeface="宋体" pitchFamily="2" charset="-122"/>
                                          <a:cs typeface="+mn-cs"/>
                                        </a:rPr>
                                        <m:t>𝑙</m:t>
                                      </m:r>
                                    </m:sub>
                                    <m:sup>
                                      <m:r>
                                        <a:rPr lang="en-US" altLang="zh-CN" sz="1200" i="1" kern="1200">
                                          <a:solidFill>
                                            <a:schemeClr val="tx1"/>
                                          </a:solidFill>
                                          <a:effectLst/>
                                          <a:latin typeface="Cambria Math" panose="02040503050406030204" pitchFamily="18" charset="0"/>
                                          <a:ea typeface="宋体" pitchFamily="2" charset="-122"/>
                                          <a:cs typeface="+mn-cs"/>
                                        </a:rPr>
                                        <m:t>3</m:t>
                                      </m:r>
                                    </m:sup>
                                  </m:sSubSup>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num>
                                <m:den>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𝐶</m:t>
                                          </m:r>
                                        </m:e>
                                      </m:acc>
                                    </m:e>
                                    <m:sub>
                                      <m:r>
                                        <a:rPr lang="en-US" altLang="zh-CN" sz="1200" i="1" kern="1200">
                                          <a:solidFill>
                                            <a:schemeClr val="tx1"/>
                                          </a:solidFill>
                                          <a:effectLst/>
                                          <a:latin typeface="Cambria Math" panose="02040503050406030204" pitchFamily="18" charset="0"/>
                                          <a:ea typeface="宋体" pitchFamily="2" charset="-122"/>
                                          <a:cs typeface="+mn-cs"/>
                                        </a:rPr>
                                        <m:t>𝑡</m:t>
                                      </m:r>
                                    </m:sub>
                                    <m:sup>
                                      <m:r>
                                        <a:rPr lang="en-US" altLang="zh-CN" sz="1200" i="1" kern="1200">
                                          <a:solidFill>
                                            <a:schemeClr val="tx1"/>
                                          </a:solidFill>
                                          <a:effectLst/>
                                          <a:latin typeface="Cambria Math" panose="02040503050406030204" pitchFamily="18" charset="0"/>
                                          <a:ea typeface="宋体" pitchFamily="2" charset="-122"/>
                                          <a:cs typeface="+mn-cs"/>
                                        </a:rPr>
                                        <m:t>3</m:t>
                                      </m:r>
                                    </m:sup>
                                  </m:sSubSup>
                                </m:den>
                              </m:f>
                            </m:e>
                          </m:d>
                        </m:e>
                      </m:mr>
                    </m:m>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考虑纵波，</a:t>
                </a:r>
                <a:r>
                  <a:rPr lang="en-US" altLang="zh-CN" sz="1200" i="0" kern="1200">
                    <a:solidFill>
                      <a:schemeClr val="tx1"/>
                    </a:solidFill>
                    <a:effectLst/>
                    <a:latin typeface="Arial" charset="0"/>
                    <a:ea typeface="宋体" pitchFamily="2" charset="-122"/>
                    <a:cs typeface="+mn-cs"/>
                  </a:rPr>
                  <a:t>𝜔</a:t>
                </a:r>
                <a:r>
                  <a:rPr lang="zh-CN" altLang="zh-CN" sz="1200" kern="1200">
                    <a:solidFill>
                      <a:schemeClr val="tx1"/>
                    </a:solidFill>
                    <a:effectLst/>
                    <a:latin typeface="Arial" charset="0"/>
                    <a:ea typeface="宋体" pitchFamily="2" charset="-122"/>
                    <a:cs typeface="+mn-cs"/>
                  </a:rPr>
                  <a:t>到</a:t>
                </a:r>
                <a:r>
                  <a:rPr lang="en-US" altLang="zh-CN" sz="1200" i="0" kern="1200">
                    <a:solidFill>
                      <a:schemeClr val="tx1"/>
                    </a:solidFill>
                    <a:effectLst/>
                    <a:latin typeface="Arial" charset="0"/>
                    <a:ea typeface="宋体" pitchFamily="2" charset="-122"/>
                    <a:cs typeface="+mn-cs"/>
                  </a:rPr>
                  <a:t>𝜔=𝜔+𝑑𝜔</a:t>
                </a:r>
                <a:r>
                  <a:rPr lang="zh-CN" altLang="zh-CN" sz="1200" kern="1200">
                    <a:solidFill>
                      <a:schemeClr val="tx1"/>
                    </a:solidFill>
                    <a:effectLst/>
                    <a:latin typeface="Arial" charset="0"/>
                    <a:ea typeface="宋体" pitchFamily="2" charset="-122"/>
                    <a:cs typeface="+mn-cs"/>
                  </a:rPr>
                  <a:t>，波数从</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变化为</a:t>
                </a:r>
                <a:r>
                  <a:rPr lang="en-US" altLang="zh-CN" sz="1200" i="1" kern="1200">
                    <a:solidFill>
                      <a:schemeClr val="tx1"/>
                    </a:solidFill>
                    <a:effectLst/>
                    <a:latin typeface="Arial" charset="0"/>
                    <a:ea typeface="宋体" pitchFamily="2" charset="-122"/>
                    <a:cs typeface="+mn-cs"/>
                  </a:rPr>
                  <a:t>q+ dq</a:t>
                </a:r>
                <a:r>
                  <a:rPr lang="zh-CN" altLang="zh-CN" sz="1200" kern="1200">
                    <a:solidFill>
                      <a:schemeClr val="tx1"/>
                    </a:solidFill>
                    <a:effectLst/>
                    <a:latin typeface="Arial" charset="0"/>
                    <a:ea typeface="宋体" pitchFamily="2" charset="-122"/>
                    <a:cs typeface="+mn-cs"/>
                  </a:rPr>
                  <a:t>。</a:t>
                </a:r>
              </a:p>
              <a:p>
                <a:r>
                  <a:rPr lang="zh-CN" altLang="en-US" i="0">
                    <a:solidFill>
                      <a:srgbClr val="000000"/>
                    </a:solidFill>
                    <a:latin typeface="Cambria Math" panose="02040503050406030204" pitchFamily="18" charset="0"/>
                  </a:rPr>
                  <a:t>𝑞=𝜔/𝐶_𝑙  ■(&amp;→■(&amp;𝑞+𝑑𝑞=(𝜔+𝑑𝜔)/𝐶_𝑙 ))</a:t>
                </a:r>
                <a:r>
                  <a:rPr lang="en-US" altLang="zh-CN" sz="1200" kern="1200">
                    <a:solidFill>
                      <a:schemeClr val="tx1"/>
                    </a:solidFill>
                    <a:effectLst/>
                    <a:latin typeface="Arial" charset="0"/>
                    <a:ea typeface="宋体" pitchFamily="2" charset="-122"/>
                    <a:cs typeface="+mn-cs"/>
                  </a:rPr>
                  <a:t>            (7-87)</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纵波数目为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  4𝜋𝑞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𝑑𝑞=𝑉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𝑙^3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𝑑𝜔</a:t>
                </a:r>
                <a:r>
                  <a:rPr lang="en-US" altLang="zh-CN" sz="1200" kern="1200">
                    <a:solidFill>
                      <a:schemeClr val="tx1"/>
                    </a:solidFill>
                    <a:effectLst/>
                    <a:latin typeface="Arial" charset="0"/>
                    <a:ea typeface="宋体" pitchFamily="2" charset="-122"/>
                    <a:cs typeface="+mn-cs"/>
                  </a:rPr>
                  <a:t>                    (7-88)</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𝑡^3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𝑑𝜔</a:t>
                </a:r>
                <a:r>
                  <a:rPr lang="en-US" altLang="zh-CN" sz="1200" kern="1200">
                    <a:solidFill>
                      <a:schemeClr val="tx1"/>
                    </a:solidFill>
                    <a:effectLst/>
                    <a:latin typeface="Arial" charset="0"/>
                    <a:ea typeface="宋体" pitchFamily="2" charset="-122"/>
                    <a:cs typeface="+mn-cs"/>
                  </a:rPr>
                  <a:t>                           (7-89)</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𝜔)=3𝑉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3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■8(&amp;</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3 =1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 ̄_</a:t>
                </a:r>
                <a:r>
                  <a:rPr lang="en-US" altLang="zh-CN" sz="1200" i="0" kern="1200">
                    <a:solidFill>
                      <a:schemeClr val="tx1"/>
                    </a:solidFill>
                    <a:effectLst/>
                    <a:latin typeface="Arial" charset="0"/>
                    <a:ea typeface="宋体" pitchFamily="2" charset="-122"/>
                    <a:cs typeface="+mn-cs"/>
                  </a:rPr>
                  <a:t>𝑙^3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 ̄_</a:t>
                </a:r>
                <a:r>
                  <a:rPr lang="en-US" altLang="zh-CN" sz="1200" i="0" kern="1200">
                    <a:solidFill>
                      <a:schemeClr val="tx1"/>
                    </a:solidFill>
                    <a:effectLst/>
                    <a:latin typeface="Arial" charset="0"/>
                    <a:ea typeface="宋体" pitchFamily="2" charset="-122"/>
                    <a:cs typeface="+mn-cs"/>
                  </a:rPr>
                  <a:t>𝑡^3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a:t>
                </a:r>
                <a:r>
                  <a:rPr lang="en-US" altLang="zh-CN" sz="1200" kern="1200">
                    <a:solidFill>
                      <a:schemeClr val="tx1"/>
                    </a:solidFill>
                    <a:effectLst/>
                    <a:latin typeface="Arial" charset="0"/>
                    <a:ea typeface="宋体" pitchFamily="2" charset="-122"/>
                    <a:cs typeface="+mn-cs"/>
                  </a:rPr>
                  <a:t>               (7-90)</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101</a:t>
            </a:fld>
            <a:endParaRPr lang="en-US" altLang="zh-CN"/>
          </a:p>
        </p:txBody>
      </p:sp>
    </p:spTree>
    <p:extLst>
      <p:ext uri="{BB962C8B-B14F-4D97-AF65-F5344CB8AC3E}">
        <p14:creationId xmlns:p14="http://schemas.microsoft.com/office/powerpoint/2010/main" val="414591841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晶体的声学波自由度只能是</a:t>
                </a:r>
                <a:r>
                  <a:rPr lang="en-US" altLang="zh-CN" sz="1200" i="1" kern="1200" dirty="0">
                    <a:solidFill>
                      <a:schemeClr val="tx1"/>
                    </a:solidFill>
                    <a:effectLst/>
                    <a:latin typeface="Arial" charset="0"/>
                    <a:ea typeface="宋体" pitchFamily="2" charset="-122"/>
                    <a:cs typeface="+mn-cs"/>
                  </a:rPr>
                  <a:t>3</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个，假设当</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oMath>
                </a14:m>
                <a:r>
                  <a:rPr lang="zh-CN" altLang="zh-CN" sz="1200" kern="1200" dirty="0">
                    <a:solidFill>
                      <a:schemeClr val="tx1"/>
                    </a:solidFill>
                    <a:effectLst/>
                    <a:latin typeface="Arial" charset="0"/>
                    <a:ea typeface="宋体" pitchFamily="2" charset="-122"/>
                    <a:cs typeface="+mn-cs"/>
                  </a:rPr>
                  <a:t>大于某一个</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𝑚</m:t>
                        </m:r>
                      </m:sub>
                    </m:sSub>
                  </m:oMath>
                </a14:m>
                <a:r>
                  <a:rPr lang="zh-CN" altLang="zh-CN" sz="1200" kern="1200" dirty="0">
                    <a:solidFill>
                      <a:schemeClr val="tx1"/>
                    </a:solidFill>
                    <a:effectLst/>
                    <a:latin typeface="Arial" charset="0"/>
                    <a:ea typeface="宋体" pitchFamily="2" charset="-122"/>
                    <a:cs typeface="+mn-cs"/>
                  </a:rPr>
                  <a:t>的短波实际上不存在，而对于小于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𝑚</m:t>
                        </m:r>
                      </m:sub>
                    </m:sSub>
                  </m:oMath>
                </a14:m>
                <a:r>
                  <a:rPr lang="zh-CN" altLang="zh-CN" sz="1200" kern="1200" dirty="0">
                    <a:solidFill>
                      <a:schemeClr val="tx1"/>
                    </a:solidFill>
                    <a:effectLst/>
                    <a:latin typeface="Arial" charset="0"/>
                    <a:ea typeface="宋体" pitchFamily="2" charset="-122"/>
                    <a:cs typeface="+mn-cs"/>
                  </a:rPr>
                  <a:t>的振动都应用弹性波近似</a:t>
                </a:r>
                <a:r>
                  <a:rPr lang="zh-CN" altLang="en-US" sz="1200" kern="1200" dirty="0">
                    <a:solidFill>
                      <a:schemeClr val="tx1"/>
                    </a:solidFill>
                    <a:effectLst/>
                    <a:latin typeface="Arial" charset="0"/>
                    <a:ea typeface="宋体" pitchFamily="2" charset="-122"/>
                    <a:cs typeface="+mn-cs"/>
                  </a:rPr>
                  <a:t>：</a:t>
                </a:r>
                <a:endParaRPr lang="en-US" altLang="zh-CN" sz="1200" kern="1200" dirty="0">
                  <a:solidFill>
                    <a:schemeClr val="tx1"/>
                  </a:solidFill>
                  <a:effectLst/>
                  <a:latin typeface="Arial" charset="0"/>
                  <a:ea typeface="宋体" pitchFamily="2" charset="-122"/>
                  <a:cs typeface="+mn-cs"/>
                </a:endParaRPr>
              </a:p>
              <a:p>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nary>
                      <m:naryP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0</m:t>
                        </m:r>
                      </m:sub>
                      <m:sup>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𝑚</m:t>
                            </m:r>
                          </m:sub>
                        </m:sSub>
                      </m:sup>
                      <m:e>
                        <m:r>
                          <a:rPr lang="en-US" altLang="zh-CN" sz="1200" i="1" kern="1200">
                            <a:solidFill>
                              <a:schemeClr val="tx1"/>
                            </a:solidFill>
                            <a:effectLst/>
                            <a:latin typeface="Cambria Math" panose="02040503050406030204" pitchFamily="18"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𝜔</m:t>
                            </m:r>
                          </m:e>
                        </m:d>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𝑉</m:t>
                            </m:r>
                          </m:num>
                          <m:den>
                            <m:r>
                              <a:rPr lang="en-US" altLang="zh-CN" sz="1200" i="1" kern="1200">
                                <a:solidFill>
                                  <a:schemeClr val="tx1"/>
                                </a:solidFill>
                                <a:effectLst/>
                                <a:latin typeface="Cambria Math" panose="02040503050406030204" pitchFamily="18" charset="0"/>
                                <a:ea typeface="宋体" pitchFamily="2" charset="-122"/>
                                <a:cs typeface="+mn-cs"/>
                              </a:rPr>
                              <m:t>2</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𝜋</m:t>
                                </m:r>
                              </m:e>
                              <m:sup>
                                <m:r>
                                  <a:rPr lang="en-US" altLang="zh-CN" sz="1200" i="1" kern="1200">
                                    <a:solidFill>
                                      <a:schemeClr val="tx1"/>
                                    </a:solidFill>
                                    <a:effectLst/>
                                    <a:latin typeface="Cambria Math" panose="02040503050406030204" pitchFamily="18" charset="0"/>
                                    <a:ea typeface="宋体" pitchFamily="2" charset="-122"/>
                                    <a:cs typeface="+mn-cs"/>
                                  </a:rPr>
                                  <m:t>2</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𝐶</m:t>
                                    </m:r>
                                  </m:e>
                                </m:acc>
                              </m:e>
                              <m:sup>
                                <m:r>
                                  <a:rPr lang="en-US" altLang="zh-CN" sz="1200" i="1" kern="1200">
                                    <a:solidFill>
                                      <a:schemeClr val="tx1"/>
                                    </a:solidFill>
                                    <a:effectLst/>
                                    <a:latin typeface="Cambria Math" panose="02040503050406030204" pitchFamily="18" charset="0"/>
                                    <a:ea typeface="宋体" pitchFamily="2" charset="-122"/>
                                    <a:cs typeface="+mn-cs"/>
                                  </a:rPr>
                                  <m:t>3</m:t>
                                </m:r>
                              </m:sup>
                            </m:sSup>
                          </m:den>
                        </m:f>
                        <m:nary>
                          <m:naryP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0</m:t>
                            </m:r>
                          </m:sub>
                          <m:sup>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𝑚</m:t>
                                </m:r>
                              </m:sub>
                            </m:sSub>
                          </m:sup>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𝜔</m:t>
                            </m:r>
                          </m:e>
                        </m:nary>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e>
                    </m:nary>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𝑚</m:t>
                        </m:r>
                      </m:sub>
                    </m:sSub>
                    <m:r>
                      <a:rPr lang="en-US" altLang="zh-CN" sz="1200" i="1" kern="1200">
                        <a:solidFill>
                          <a:schemeClr val="tx1"/>
                        </a:solidFill>
                        <a:effectLst/>
                        <a:latin typeface="Cambria Math" panose="02040503050406030204" pitchFamily="18" charset="0"/>
                        <a:ea typeface="宋体" pitchFamily="2" charset="-122"/>
                        <a:cs typeface="+mn-cs"/>
                      </a:rPr>
                      <m:t>=</m:t>
                    </m:r>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𝐶</m:t>
                        </m:r>
                      </m:e>
                    </m:acc>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6</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𝜋</m:t>
                                </m:r>
                              </m:e>
                              <m:sup>
                                <m:r>
                                  <a:rPr lang="en-US" altLang="zh-CN" sz="1200" i="1" kern="1200">
                                    <a:solidFill>
                                      <a:schemeClr val="tx1"/>
                                    </a:solidFill>
                                    <a:effectLst/>
                                    <a:latin typeface="Cambria Math" panose="02040503050406030204" pitchFamily="18" charset="0"/>
                                    <a:ea typeface="宋体" pitchFamily="2" charset="-122"/>
                                    <a:cs typeface="+mn-cs"/>
                                  </a:rPr>
                                  <m:t>2</m:t>
                                </m:r>
                              </m:sup>
                            </m:sSup>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𝑁</m:t>
                                </m:r>
                              </m:num>
                              <m:den>
                                <m:r>
                                  <a:rPr lang="en-US" altLang="zh-CN" sz="1200" i="1" kern="1200">
                                    <a:solidFill>
                                      <a:schemeClr val="tx1"/>
                                    </a:solidFill>
                                    <a:effectLst/>
                                    <a:latin typeface="Cambria Math" panose="02040503050406030204" pitchFamily="18" charset="0"/>
                                    <a:ea typeface="宋体" pitchFamily="2" charset="-122"/>
                                    <a:cs typeface="+mn-cs"/>
                                  </a:rPr>
                                  <m:t>𝑉</m:t>
                                </m:r>
                              </m:den>
                            </m:f>
                          </m:e>
                        </m:d>
                      </m:e>
                      <m:sup>
                        <m:r>
                          <a:rPr lang="en-US" altLang="zh-CN" sz="1200" i="1" kern="1200">
                            <a:solidFill>
                              <a:schemeClr val="tx1"/>
                            </a:solidFill>
                            <a:effectLst/>
                            <a:latin typeface="Cambria Math" panose="02040503050406030204" pitchFamily="18" charset="0"/>
                            <a:ea typeface="宋体" pitchFamily="2" charset="-122"/>
                            <a:cs typeface="+mn-cs"/>
                          </a:rPr>
                          <m:t>1/3</m:t>
                        </m:r>
                      </m:sup>
                    </m:sSup>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晶体的声学波自由度只能是</a:t>
                </a:r>
                <a:r>
                  <a:rPr lang="en-US" altLang="zh-CN" sz="1200" i="1" kern="1200">
                    <a:solidFill>
                      <a:schemeClr val="tx1"/>
                    </a:solidFill>
                    <a:effectLst/>
                    <a:latin typeface="Arial" charset="0"/>
                    <a:ea typeface="宋体" pitchFamily="2" charset="-122"/>
                    <a:cs typeface="+mn-cs"/>
                  </a:rPr>
                  <a:t>3N</a:t>
                </a:r>
                <a:r>
                  <a:rPr lang="zh-CN" altLang="zh-CN" sz="1200" kern="1200">
                    <a:solidFill>
                      <a:schemeClr val="tx1"/>
                    </a:solidFill>
                    <a:effectLst/>
                    <a:latin typeface="Arial" charset="0"/>
                    <a:ea typeface="宋体" pitchFamily="2" charset="-122"/>
                    <a:cs typeface="+mn-cs"/>
                  </a:rPr>
                  <a:t>个，假设当</a:t>
                </a:r>
                <a:r>
                  <a:rPr lang="en-US" altLang="zh-CN" sz="1200" i="0" kern="1200">
                    <a:solidFill>
                      <a:schemeClr val="tx1"/>
                    </a:solidFill>
                    <a:effectLst/>
                    <a:latin typeface="Arial" charset="0"/>
                    <a:ea typeface="宋体" pitchFamily="2" charset="-122"/>
                    <a:cs typeface="+mn-cs"/>
                  </a:rPr>
                  <a:t>𝜔</a:t>
                </a:r>
                <a:r>
                  <a:rPr lang="zh-CN" altLang="zh-CN" sz="1200" kern="1200">
                    <a:solidFill>
                      <a:schemeClr val="tx1"/>
                    </a:solidFill>
                    <a:effectLst/>
                    <a:latin typeface="Arial" charset="0"/>
                    <a:ea typeface="宋体" pitchFamily="2" charset="-122"/>
                    <a:cs typeface="+mn-cs"/>
                  </a:rPr>
                  <a:t>大于某一个</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kern="1200">
                    <a:solidFill>
                      <a:schemeClr val="tx1"/>
                    </a:solidFill>
                    <a:effectLst/>
                    <a:latin typeface="Arial" charset="0"/>
                    <a:ea typeface="宋体" pitchFamily="2" charset="-122"/>
                    <a:cs typeface="+mn-cs"/>
                  </a:rPr>
                  <a:t>的短波实际上不存在，而对于小于</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kern="1200">
                    <a:solidFill>
                      <a:schemeClr val="tx1"/>
                    </a:solidFill>
                    <a:effectLst/>
                    <a:latin typeface="Arial" charset="0"/>
                    <a:ea typeface="宋体" pitchFamily="2" charset="-122"/>
                    <a:cs typeface="+mn-cs"/>
                  </a:rPr>
                  <a:t>的振动都应用弹性波近似</a:t>
                </a:r>
              </a:p>
              <a:p>
                <a:r>
                  <a:rPr lang="en-US" altLang="zh-CN" sz="120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_0^(𝜔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𝜔)𝑑𝜔=3𝑉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3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_0^(𝜔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𝑑𝜔〗=3𝑁〗</a:t>
                </a:r>
                <a:r>
                  <a:rPr lang="en-US" altLang="zh-CN" sz="1200" kern="1200">
                    <a:solidFill>
                      <a:schemeClr val="tx1"/>
                    </a:solidFill>
                    <a:effectLst/>
                    <a:latin typeface="Arial" charset="0"/>
                    <a:ea typeface="宋体" pitchFamily="2" charset="-122"/>
                    <a:cs typeface="+mn-cs"/>
                  </a:rPr>
                  <a:t>             (7-91)</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𝑚=𝐶</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6𝜋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 𝑁</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1/3</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(7-92)</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102</a:t>
            </a:fld>
            <a:endParaRPr lang="en-US" altLang="zh-CN"/>
          </a:p>
        </p:txBody>
      </p:sp>
    </p:spTree>
    <p:extLst>
      <p:ext uri="{BB962C8B-B14F-4D97-AF65-F5344CB8AC3E}">
        <p14:creationId xmlns:p14="http://schemas.microsoft.com/office/powerpoint/2010/main" val="283778970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根据振动频率分布函数，可写出晶体的热容：</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𝑉</m:t>
                        </m:r>
                      </m:sub>
                    </m:sSub>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𝑇</m:t>
                        </m:r>
                      </m:e>
                    </m:d>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nary>
                      <m:naryPr>
                        <m:subHide m:val="on"/>
                        <m:supHide m:val="on"/>
                        <m:ctrlPr>
                          <a:rPr lang="zh-CN" altLang="zh-CN" sz="1200" i="1" kern="1200">
                            <a:solidFill>
                              <a:schemeClr val="tx1"/>
                            </a:solidFill>
                            <a:effectLst/>
                            <a:latin typeface="Cambria Math" panose="02040503050406030204" pitchFamily="18" charset="0"/>
                            <a:ea typeface="宋体" pitchFamily="2" charset="-122"/>
                            <a:cs typeface="+mn-cs"/>
                          </a:rPr>
                        </m:ctrlPr>
                      </m:naryPr>
                      <m:sub/>
                      <m:sup/>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den>
                                    </m:f>
                                  </m:e>
                                </m:d>
                              </m:e>
                              <m:sup>
                                <m:r>
                                  <a:rPr lang="en-US" altLang="zh-CN" sz="1200" i="1" kern="1200">
                                    <a:solidFill>
                                      <a:schemeClr val="tx1"/>
                                    </a:solidFill>
                                    <a:effectLst/>
                                    <a:latin typeface="Cambria Math" panose="02040503050406030204" pitchFamily="18" charset="0"/>
                                    <a:ea typeface="宋体" pitchFamily="2" charset="-122"/>
                                    <a:cs typeface="+mn-cs"/>
                                  </a:rPr>
                                  <m:t>2</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up>
                            </m:sSup>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up>
                                    </m:sSup>
                                    <m:r>
                                      <a:rPr lang="en-US" altLang="zh-CN" sz="1200" i="1" kern="1200">
                                        <a:solidFill>
                                          <a:schemeClr val="tx1"/>
                                        </a:solidFill>
                                        <a:effectLst/>
                                        <a:latin typeface="Cambria Math" panose="02040503050406030204" pitchFamily="18" charset="0"/>
                                        <a:ea typeface="宋体" pitchFamily="2" charset="-122"/>
                                        <a:cs typeface="+mn-cs"/>
                                      </a:rPr>
                                      <m:t>−1</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r>
                          <a:rPr lang="en-US" altLang="zh-CN" sz="1200" i="1" kern="1200">
                            <a:solidFill>
                              <a:schemeClr val="tx1"/>
                            </a:solidFill>
                            <a:effectLst/>
                            <a:latin typeface="Cambria Math" panose="02040503050406030204" pitchFamily="18"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𝜔</m:t>
                            </m:r>
                          </m:e>
                        </m:d>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𝜔</m:t>
                        </m:r>
                      </m:e>
                    </m:nary>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𝑉</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num>
                      <m:den>
                        <m:r>
                          <a:rPr lang="en-US" altLang="zh-CN" sz="1200" i="1" kern="1200">
                            <a:solidFill>
                              <a:schemeClr val="tx1"/>
                            </a:solidFill>
                            <a:effectLst/>
                            <a:latin typeface="Cambria Math" panose="02040503050406030204" pitchFamily="18" charset="0"/>
                            <a:ea typeface="宋体" pitchFamily="2" charset="-122"/>
                            <a:cs typeface="+mn-cs"/>
                          </a:rPr>
                          <m:t>2</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𝜋</m:t>
                            </m:r>
                          </m:e>
                          <m:sup>
                            <m:r>
                              <a:rPr lang="en-US" altLang="zh-CN" sz="1200" i="1" kern="1200">
                                <a:solidFill>
                                  <a:schemeClr val="tx1"/>
                                </a:solidFill>
                                <a:effectLst/>
                                <a:latin typeface="Cambria Math" panose="02040503050406030204" pitchFamily="18" charset="0"/>
                                <a:ea typeface="宋体" pitchFamily="2" charset="-122"/>
                                <a:cs typeface="+mn-cs"/>
                              </a:rPr>
                              <m:t>2</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𝐶</m:t>
                                </m:r>
                              </m:e>
                            </m:acc>
                          </m:e>
                          <m:sup>
                            <m:r>
                              <a:rPr lang="en-US" altLang="zh-CN" sz="1200" i="1" kern="1200">
                                <a:solidFill>
                                  <a:schemeClr val="tx1"/>
                                </a:solidFill>
                                <a:effectLst/>
                                <a:latin typeface="Cambria Math" panose="02040503050406030204" pitchFamily="18" charset="0"/>
                                <a:ea typeface="宋体" pitchFamily="2" charset="-122"/>
                                <a:cs typeface="+mn-cs"/>
                              </a:rPr>
                              <m:t>3</m:t>
                            </m:r>
                          </m:sup>
                        </m:sSup>
                      </m:den>
                    </m:f>
                    <m:nary>
                      <m:naryP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0</m:t>
                        </m:r>
                      </m:sub>
                      <m:sup>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𝑚</m:t>
                            </m:r>
                          </m:sub>
                        </m:sSub>
                      </m:sup>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den>
                                    </m:f>
                                  </m:e>
                                </m:d>
                              </m:e>
                              <m:sup>
                                <m:r>
                                  <a:rPr lang="en-US" altLang="zh-CN" sz="1200" i="1" kern="1200">
                                    <a:solidFill>
                                      <a:schemeClr val="tx1"/>
                                    </a:solidFill>
                                    <a:effectLst/>
                                    <a:latin typeface="Cambria Math" panose="02040503050406030204" pitchFamily="18" charset="0"/>
                                    <a:ea typeface="宋体" pitchFamily="2" charset="-122"/>
                                    <a:cs typeface="+mn-cs"/>
                                  </a:rPr>
                                  <m:t>2</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up>
                            </m:sSup>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up>
                                    </m:sSup>
                                    <m:r>
                                      <a:rPr lang="en-US" altLang="zh-CN" sz="1200" i="1" kern="1200">
                                        <a:solidFill>
                                          <a:schemeClr val="tx1"/>
                                        </a:solidFill>
                                        <a:effectLst/>
                                        <a:latin typeface="Cambria Math" panose="02040503050406030204" pitchFamily="18" charset="0"/>
                                        <a:ea typeface="宋体" pitchFamily="2" charset="-122"/>
                                        <a:cs typeface="+mn-cs"/>
                                      </a:rPr>
                                      <m:t>−1</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𝜔</m:t>
                        </m:r>
                      </m:e>
                    </m:nary>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根据振动频率分布函数，可写出晶体的热容：</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𝑉</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𝑇)=𝑘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𝜔)𝑑𝜔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3𝑉𝑘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3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_0^(𝜔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𝑑𝜔〗</a:t>
                </a:r>
                <a:r>
                  <a:rPr lang="en-US" altLang="zh-CN" sz="1200" kern="1200">
                    <a:solidFill>
                      <a:schemeClr val="tx1"/>
                    </a:solidFill>
                    <a:effectLst/>
                    <a:latin typeface="Arial" charset="0"/>
                    <a:ea typeface="宋体" pitchFamily="2" charset="-122"/>
                    <a:cs typeface="+mn-cs"/>
                  </a:rPr>
                  <a:t>                      (7-93)</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103</a:t>
            </a:fld>
            <a:endParaRPr lang="en-US" altLang="zh-CN"/>
          </a:p>
        </p:txBody>
      </p:sp>
    </p:spTree>
    <p:extLst>
      <p:ext uri="{BB962C8B-B14F-4D97-AF65-F5344CB8AC3E}">
        <p14:creationId xmlns:p14="http://schemas.microsoft.com/office/powerpoint/2010/main" val="145098627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𝑉</m:t>
                        </m:r>
                      </m:sub>
                    </m:sSub>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𝑇</m:t>
                        </m:r>
                      </m:e>
                    </m:d>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𝑉</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num>
                      <m:den>
                        <m:r>
                          <a:rPr lang="en-US" altLang="zh-CN" sz="1200" i="1" kern="1200">
                            <a:solidFill>
                              <a:schemeClr val="tx1"/>
                            </a:solidFill>
                            <a:effectLst/>
                            <a:latin typeface="Cambria Math" panose="02040503050406030204" pitchFamily="18" charset="0"/>
                            <a:ea typeface="宋体" pitchFamily="2" charset="-122"/>
                            <a:cs typeface="+mn-cs"/>
                          </a:rPr>
                          <m:t>2</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𝜋</m:t>
                            </m:r>
                          </m:e>
                          <m:sup>
                            <m:r>
                              <a:rPr lang="en-US" altLang="zh-CN" sz="1200" i="1" kern="1200">
                                <a:solidFill>
                                  <a:schemeClr val="tx1"/>
                                </a:solidFill>
                                <a:effectLst/>
                                <a:latin typeface="Cambria Math" panose="02040503050406030204" pitchFamily="18" charset="0"/>
                                <a:ea typeface="宋体" pitchFamily="2" charset="-122"/>
                                <a:cs typeface="+mn-cs"/>
                              </a:rPr>
                              <m:t>2</m:t>
                            </m:r>
                          </m:sup>
                        </m:sSup>
                        <m:d>
                          <m:dPr>
                            <m:ctrlPr>
                              <a:rPr lang="zh-CN" altLang="zh-CN" sz="1200" i="1" kern="1200">
                                <a:solidFill>
                                  <a:schemeClr val="tx1"/>
                                </a:solidFill>
                                <a:effectLst/>
                                <a:latin typeface="Cambria Math" panose="02040503050406030204" pitchFamily="18" charset="0"/>
                                <a:ea typeface="宋体" pitchFamily="2" charset="-122"/>
                                <a:cs typeface="+mn-cs"/>
                              </a:rPr>
                            </m:ctrlPr>
                          </m:dPr>
                          <m:e>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𝑚</m:t>
                                </m:r>
                              </m:sub>
                              <m:sup>
                                <m:r>
                                  <a:rPr lang="en-US" altLang="zh-CN" sz="1200" i="1" kern="1200">
                                    <a:solidFill>
                                      <a:schemeClr val="tx1"/>
                                    </a:solidFill>
                                    <a:effectLst/>
                                    <a:latin typeface="Cambria Math" panose="02040503050406030204" pitchFamily="18" charset="0"/>
                                    <a:ea typeface="宋体" pitchFamily="2" charset="-122"/>
                                    <a:cs typeface="+mn-cs"/>
                                  </a:rPr>
                                  <m:t>3</m:t>
                                </m:r>
                              </m:sup>
                            </m:sSubSup>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𝑉</m:t>
                                </m:r>
                              </m:num>
                              <m:den>
                                <m:r>
                                  <a:rPr lang="en-US" altLang="zh-CN" sz="1200" i="1" kern="1200">
                                    <a:solidFill>
                                      <a:schemeClr val="tx1"/>
                                    </a:solidFill>
                                    <a:effectLst/>
                                    <a:latin typeface="Cambria Math" panose="02040503050406030204" pitchFamily="18" charset="0"/>
                                    <a:ea typeface="宋体" pitchFamily="2" charset="-122"/>
                                    <a:cs typeface="+mn-cs"/>
                                  </a:rPr>
                                  <m:t>6</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𝜋</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𝑁</m:t>
                                </m:r>
                              </m:den>
                            </m:f>
                          </m:e>
                        </m:d>
                      </m:den>
                    </m:f>
                    <m:nary>
                      <m:naryP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0</m:t>
                        </m:r>
                      </m:sub>
                      <m:sup>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𝑚</m:t>
                            </m:r>
                          </m:sub>
                        </m:sSub>
                      </m:sup>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den>
                                    </m:f>
                                  </m:e>
                                </m:d>
                              </m:e>
                              <m:sup>
                                <m:r>
                                  <a:rPr lang="en-US" altLang="zh-CN" sz="1200" i="1" kern="1200">
                                    <a:solidFill>
                                      <a:schemeClr val="tx1"/>
                                    </a:solidFill>
                                    <a:effectLst/>
                                    <a:latin typeface="Cambria Math" panose="02040503050406030204" pitchFamily="18" charset="0"/>
                                    <a:ea typeface="宋体" pitchFamily="2" charset="-122"/>
                                    <a:cs typeface="+mn-cs"/>
                                  </a:rPr>
                                  <m:t>2</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up>
                            </m:sSup>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up>
                                    </m:sSup>
                                    <m:r>
                                      <a:rPr lang="en-US" altLang="zh-CN" sz="1200" i="1" kern="1200">
                                        <a:solidFill>
                                          <a:schemeClr val="tx1"/>
                                        </a:solidFill>
                                        <a:effectLst/>
                                        <a:latin typeface="Cambria Math" panose="02040503050406030204" pitchFamily="18" charset="0"/>
                                        <a:ea typeface="宋体" pitchFamily="2" charset="-122"/>
                                        <a:cs typeface="+mn-cs"/>
                                      </a:rPr>
                                      <m:t>−1</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𝜔</m:t>
                        </m:r>
                      </m:e>
                    </m:nary>
                    <m:m>
                      <m:mPr>
                        <m:mcs>
                          <m:mc>
                            <m:mcPr>
                              <m:count m:val="3"/>
                              <m:mcJc m:val="center"/>
                            </m:mcPr>
                          </m:mc>
                        </m:mcs>
                        <m:ctrlPr>
                          <a:rPr lang="zh-CN" altLang="zh-CN" sz="1200" i="1" kern="1200">
                            <a:solidFill>
                              <a:schemeClr val="tx1"/>
                            </a:solidFill>
                            <a:effectLst/>
                            <a:latin typeface="Cambria Math" panose="02040503050406030204" pitchFamily="18" charset="0"/>
                            <a:ea typeface="宋体" pitchFamily="2" charset="-122"/>
                            <a:cs typeface="+mn-cs"/>
                          </a:rPr>
                        </m:ctrlPr>
                      </m:mPr>
                      <m:mr>
                        <m:e/>
                        <m:e/>
                        <m:e>
                          <m:r>
                            <a:rPr lang="en-US" altLang="zh-CN" sz="1200" i="1" kern="1200">
                              <a:solidFill>
                                <a:schemeClr val="tx1"/>
                              </a:solidFill>
                              <a:effectLst/>
                              <a:latin typeface="Cambria Math" panose="02040503050406030204" pitchFamily="18" charset="0"/>
                              <a:ea typeface="宋体" pitchFamily="2" charset="-122"/>
                              <a:cs typeface="+mn-cs"/>
                            </a:rPr>
                            <m:t>=</m:t>
                          </m:r>
                        </m:e>
                      </m:mr>
                    </m:m>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9</m:t>
                        </m:r>
                        <m:r>
                          <a:rPr lang="en-US" altLang="zh-CN" sz="1200" i="1" kern="1200">
                            <a:solidFill>
                              <a:schemeClr val="tx1"/>
                            </a:solidFill>
                            <a:effectLst/>
                            <a:latin typeface="Cambria Math" panose="02040503050406030204" pitchFamily="18" charset="0"/>
                            <a:ea typeface="宋体" pitchFamily="2" charset="-122"/>
                            <a:cs typeface="+mn-cs"/>
                          </a:rPr>
                          <m:t>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num>
                      <m:den>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𝑚</m:t>
                            </m:r>
                          </m:sub>
                          <m:sup>
                            <m:r>
                              <a:rPr lang="en-US" altLang="zh-CN" sz="1200" i="1" kern="1200">
                                <a:solidFill>
                                  <a:schemeClr val="tx1"/>
                                </a:solidFill>
                                <a:effectLst/>
                                <a:latin typeface="Cambria Math" panose="02040503050406030204" pitchFamily="18" charset="0"/>
                                <a:ea typeface="宋体" pitchFamily="2" charset="-122"/>
                                <a:cs typeface="+mn-cs"/>
                              </a:rPr>
                              <m:t>3</m:t>
                            </m:r>
                          </m:sup>
                        </m:sSubSup>
                      </m:den>
                    </m:f>
                    <m:nary>
                      <m:naryP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0</m:t>
                        </m:r>
                      </m:sub>
                      <m:sup>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𝑚</m:t>
                            </m:r>
                          </m:sub>
                        </m:sSub>
                      </m:sup>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den>
                                    </m:f>
                                  </m:e>
                                </m:d>
                              </m:e>
                              <m:sup>
                                <m:r>
                                  <a:rPr lang="en-US" altLang="zh-CN" sz="1200" i="1" kern="1200">
                                    <a:solidFill>
                                      <a:schemeClr val="tx1"/>
                                    </a:solidFill>
                                    <a:effectLst/>
                                    <a:latin typeface="Cambria Math" panose="02040503050406030204" pitchFamily="18" charset="0"/>
                                    <a:ea typeface="宋体" pitchFamily="2" charset="-122"/>
                                    <a:cs typeface="+mn-cs"/>
                                  </a:rPr>
                                  <m:t>2</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up>
                            </m:sSup>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up>
                                    </m:sSup>
                                    <m:r>
                                      <a:rPr lang="en-US" altLang="zh-CN" sz="1200" i="1" kern="1200">
                                        <a:solidFill>
                                          <a:schemeClr val="tx1"/>
                                        </a:solidFill>
                                        <a:effectLst/>
                                        <a:latin typeface="Cambria Math" panose="02040503050406030204" pitchFamily="18" charset="0"/>
                                        <a:ea typeface="宋体" pitchFamily="2" charset="-122"/>
                                        <a:cs typeface="+mn-cs"/>
                                      </a:rPr>
                                      <m:t>−1</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𝜔</m:t>
                        </m:r>
                      </m:e>
                    </m:nary>
                    <m:m>
                      <m:mPr>
                        <m:mcs>
                          <m:mc>
                            <m:mcPr>
                              <m:count m:val="3"/>
                              <m:mcJc m:val="center"/>
                            </m:mcPr>
                          </m:mc>
                        </m:mcs>
                        <m:ctrlPr>
                          <a:rPr lang="zh-CN" altLang="zh-CN" sz="1200" i="1" kern="1200">
                            <a:solidFill>
                              <a:schemeClr val="tx1"/>
                            </a:solidFill>
                            <a:effectLst/>
                            <a:latin typeface="Cambria Math" panose="02040503050406030204" pitchFamily="18" charset="0"/>
                            <a:ea typeface="宋体" pitchFamily="2" charset="-122"/>
                            <a:cs typeface="+mn-cs"/>
                          </a:rPr>
                        </m:ctrlPr>
                      </m:mPr>
                      <m:mr>
                        <m:e/>
                        <m:e/>
                        <m:e>
                          <m:r>
                            <a:rPr lang="en-US" altLang="zh-CN" sz="1200" i="1" kern="1200">
                              <a:solidFill>
                                <a:schemeClr val="tx1"/>
                              </a:solidFill>
                              <a:effectLst/>
                              <a:latin typeface="Cambria Math" panose="02040503050406030204" pitchFamily="18" charset="0"/>
                              <a:ea typeface="宋体" pitchFamily="2" charset="-122"/>
                              <a:cs typeface="+mn-cs"/>
                            </a:rPr>
                            <m:t>=9</m:t>
                          </m:r>
                          <m:r>
                            <a:rPr lang="en-US" altLang="zh-CN" sz="1200" i="1" kern="1200">
                              <a:solidFill>
                                <a:schemeClr val="tx1"/>
                              </a:solidFill>
                              <a:effectLst/>
                              <a:latin typeface="Cambria Math" panose="02040503050406030204" pitchFamily="18" charset="0"/>
                              <a:ea typeface="宋体" pitchFamily="2" charset="-122"/>
                              <a:cs typeface="+mn-cs"/>
                            </a:rPr>
                            <m:t>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num>
                                    <m:den>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𝑚</m:t>
                                          </m:r>
                                        </m:sub>
                                      </m:sSub>
                                    </m:den>
                                  </m:f>
                                </m:e>
                              </m:d>
                            </m:e>
                            <m:sup>
                              <m:r>
                                <a:rPr lang="en-US" altLang="zh-CN" sz="1200" i="1" kern="1200">
                                  <a:solidFill>
                                    <a:schemeClr val="tx1"/>
                                  </a:solidFill>
                                  <a:effectLst/>
                                  <a:latin typeface="Cambria Math" panose="02040503050406030204" pitchFamily="18" charset="0"/>
                                  <a:ea typeface="宋体" pitchFamily="2" charset="-122"/>
                                  <a:cs typeface="+mn-cs"/>
                                </a:rPr>
                                <m:t>3</m:t>
                              </m:r>
                            </m:sup>
                          </m:sSup>
                        </m:e>
                      </m:mr>
                    </m:m>
                    <m:nary>
                      <m:naryP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0</m:t>
                        </m:r>
                      </m:sub>
                      <m:sup>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𝑚</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𝑘𝑇</m:t>
                        </m:r>
                      </m:sup>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𝜉</m:t>
                                </m:r>
                              </m:e>
                              <m:sup>
                                <m:r>
                                  <a:rPr lang="en-US" altLang="zh-CN" sz="1200" i="1" kern="1200">
                                    <a:solidFill>
                                      <a:schemeClr val="tx1"/>
                                    </a:solidFill>
                                    <a:effectLst/>
                                    <a:latin typeface="Cambria Math" panose="02040503050406030204" pitchFamily="18" charset="0"/>
                                    <a:ea typeface="宋体" pitchFamily="2" charset="-122"/>
                                    <a:cs typeface="+mn-cs"/>
                                  </a:rPr>
                                  <m:t>4</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𝜉</m:t>
                                </m:r>
                              </m:sup>
                            </m:sSup>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𝜉</m:t>
                                        </m:r>
                                      </m:sup>
                                    </m:sSup>
                                    <m:r>
                                      <a:rPr lang="en-US" altLang="zh-CN" sz="1200" i="1" kern="1200">
                                        <a:solidFill>
                                          <a:schemeClr val="tx1"/>
                                        </a:solidFill>
                                        <a:effectLst/>
                                        <a:latin typeface="Cambria Math" panose="02040503050406030204" pitchFamily="18" charset="0"/>
                                        <a:ea typeface="宋体" pitchFamily="2" charset="-122"/>
                                        <a:cs typeface="+mn-cs"/>
                                      </a:rPr>
                                      <m:t>−1</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𝜉</m:t>
                        </m:r>
                        <m:m>
                          <m:mPr>
                            <m:mcs>
                              <m:mc>
                                <m:mcPr>
                                  <m:count m:val="2"/>
                                  <m:mcJc m:val="center"/>
                                </m:mcPr>
                              </m:mc>
                            </m:mcs>
                            <m:ctrlPr>
                              <a:rPr lang="zh-CN" altLang="zh-CN" sz="1200" i="1" kern="1200">
                                <a:solidFill>
                                  <a:schemeClr val="tx1"/>
                                </a:solidFill>
                                <a:effectLst/>
                                <a:latin typeface="Cambria Math" panose="02040503050406030204" pitchFamily="18" charset="0"/>
                                <a:ea typeface="宋体" pitchFamily="2" charset="-122"/>
                                <a:cs typeface="+mn-cs"/>
                              </a:rPr>
                            </m:ctrlPr>
                          </m:mPr>
                          <m:mr>
                            <m:e/>
                            <m:e>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𝜉</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den>
                              </m:f>
                              <m:r>
                                <a:rPr lang="en-US" altLang="zh-CN" sz="1200" i="1" kern="1200">
                                  <a:solidFill>
                                    <a:schemeClr val="tx1"/>
                                  </a:solidFill>
                                  <a:effectLst/>
                                  <a:latin typeface="Cambria Math" panose="02040503050406030204" pitchFamily="18" charset="0"/>
                                  <a:ea typeface="宋体" pitchFamily="2" charset="-122"/>
                                  <a:cs typeface="+mn-cs"/>
                                </a:rPr>
                                <m:t>)</m:t>
                              </m:r>
                            </m:e>
                          </m:mr>
                        </m:m>
                      </m:e>
                    </m:nary>
                  </m:oMath>
                </a14:m>
                <a:r>
                  <a:rPr lang="en-US" altLang="zh-CN" sz="1200" kern="1200" dirty="0">
                    <a:solidFill>
                      <a:schemeClr val="tx1"/>
                    </a:solidFill>
                    <a:effectLst/>
                    <a:latin typeface="Arial" charset="0"/>
                    <a:ea typeface="宋体" pitchFamily="2" charset="-122"/>
                    <a:cs typeface="+mn-cs"/>
                  </a:rPr>
                  <a:t>         </a:t>
                </a:r>
                <a:endParaRPr lang="zh-CN" altLang="en-US" dirty="0"/>
              </a:p>
            </p:txBody>
          </p:sp>
        </mc:Choice>
        <mc:Fallback xmlns="">
          <p:sp>
            <p:nvSpPr>
              <p:cNvPr id="3" name="备注占位符 2"/>
              <p:cNvSpPr>
                <a:spLocks noGrp="1"/>
              </p:cNvSpPr>
              <p:nvPr>
                <p:ph type="body" idx="1"/>
              </p:nvPr>
            </p:nvSpPr>
            <p:spPr/>
            <p:txBody>
              <a:bodyPr/>
              <a:lstStyle/>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𝑉</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3𝑉𝑘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𝑚^3</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 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6𝜋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𝑁</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_0^(𝜔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𝑑𝜔〗</a:t>
                </a:r>
                <a:r>
                  <a:rPr lang="zh-CN" altLang="zh-CN" sz="1200" i="0" kern="1200">
                    <a:solidFill>
                      <a:schemeClr val="tx1"/>
                    </a:solidFill>
                    <a:effectLst/>
                    <a:latin typeface="Arial" charset="0"/>
                    <a:ea typeface="宋体" pitchFamily="2" charset="-122"/>
                    <a:cs typeface="+mn-cs"/>
                  </a:rPr>
                  <a:t> ■8(&amp;&amp;</a:t>
                </a:r>
                <a:r>
                  <a:rPr lang="en-US" altLang="zh-CN" sz="1200" i="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9𝑁𝑘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𝑚^3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_0^(𝜔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𝑑𝜔〗</a:t>
                </a:r>
                <a:r>
                  <a:rPr lang="zh-CN" altLang="zh-CN" sz="1200" i="0" kern="1200">
                    <a:solidFill>
                      <a:schemeClr val="tx1"/>
                    </a:solidFill>
                    <a:effectLst/>
                    <a:latin typeface="Arial" charset="0"/>
                    <a:ea typeface="宋体" pitchFamily="2" charset="-122"/>
                    <a:cs typeface="+mn-cs"/>
                  </a:rPr>
                  <a:t> ■8(&amp;&amp;</a:t>
                </a:r>
                <a:r>
                  <a:rPr lang="en-US" altLang="zh-CN" sz="1200" i="0" kern="1200">
                    <a:solidFill>
                      <a:schemeClr val="tx1"/>
                    </a:solidFill>
                    <a:effectLst/>
                    <a:latin typeface="Arial" charset="0"/>
                    <a:ea typeface="宋体" pitchFamily="2" charset="-122"/>
                    <a:cs typeface="+mn-cs"/>
                  </a:rPr>
                  <a:t>=9𝑁𝑘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_0^(ℏ𝜔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𝑚/𝑘𝑇)▒〖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4</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𝜉−1)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𝑑𝜉</a:t>
                </a:r>
                <a:r>
                  <a:rPr lang="zh-CN" altLang="zh-CN" sz="1200" i="0" kern="1200">
                    <a:solidFill>
                      <a:schemeClr val="tx1"/>
                    </a:solidFill>
                    <a:effectLst/>
                    <a:latin typeface="Arial" charset="0"/>
                    <a:ea typeface="宋体" pitchFamily="2" charset="-122"/>
                    <a:cs typeface="+mn-cs"/>
                  </a:rPr>
                  <a:t>■8(&amp;</a:t>
                </a:r>
                <a:r>
                  <a:rPr lang="en-US" altLang="zh-CN" sz="1200" i="0" kern="1200">
                    <a:solidFill>
                      <a:schemeClr val="tx1"/>
                    </a:solidFill>
                    <a:effectLst/>
                    <a:latin typeface="Arial" charset="0"/>
                    <a:ea typeface="宋体" pitchFamily="2" charset="-122"/>
                    <a:cs typeface="+mn-cs"/>
                  </a:rPr>
                  <a:t>(𝜉=ℏ𝜔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(7-94)</a:t>
                </a:r>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104</a:t>
            </a:fld>
            <a:endParaRPr lang="en-US" altLang="zh-CN"/>
          </a:p>
        </p:txBody>
      </p:sp>
    </p:spTree>
    <p:extLst>
      <p:ext uri="{BB962C8B-B14F-4D97-AF65-F5344CB8AC3E}">
        <p14:creationId xmlns:p14="http://schemas.microsoft.com/office/powerpoint/2010/main" val="373545186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德拜热容函数中只包含一个参数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𝑚</m:t>
                        </m:r>
                      </m:sub>
                    </m:sSub>
                  </m:oMath>
                </a14:m>
                <a:r>
                  <a:rPr lang="zh-CN" altLang="zh-CN" sz="1200" kern="1200" dirty="0">
                    <a:solidFill>
                      <a:schemeClr val="tx1"/>
                    </a:solidFill>
                    <a:effectLst/>
                    <a:latin typeface="Arial" charset="0"/>
                    <a:ea typeface="宋体" pitchFamily="2" charset="-122"/>
                    <a:cs typeface="+mn-cs"/>
                  </a:rPr>
                  <a:t>，设德拜温度：</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𝛩</m:t>
                        </m:r>
                      </m:e>
                      <m:sub>
                        <m:r>
                          <a:rPr lang="en-US" altLang="zh-CN" sz="1200" i="1" kern="1200">
                            <a:solidFill>
                              <a:schemeClr val="tx1"/>
                            </a:solidFill>
                            <a:effectLst/>
                            <a:latin typeface="Cambria Math" panose="02040503050406030204" pitchFamily="18" charset="0"/>
                            <a:ea typeface="宋体" pitchFamily="2" charset="-122"/>
                            <a:cs typeface="+mn-cs"/>
                          </a:rPr>
                          <m:t>𝐷</m:t>
                        </m:r>
                      </m:sub>
                    </m:sSub>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𝑚</m:t>
                            </m:r>
                          </m:sub>
                        </m:sSub>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den>
                    </m:f>
                  </m:oMath>
                </a14:m>
                <a:r>
                  <a:rPr lang="en-US" altLang="zh-CN" sz="1200" kern="1200" dirty="0">
                    <a:solidFill>
                      <a:schemeClr val="tx1"/>
                    </a:solidFill>
                    <a:effectLst/>
                    <a:latin typeface="Arial" charset="0"/>
                    <a:ea typeface="宋体" pitchFamily="2" charset="-122"/>
                    <a:cs typeface="+mn-cs"/>
                  </a:rPr>
                  <a:t>       </a:t>
                </a: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则晶体的热容量特征完全可以由德拜温度确定：</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𝑉</m:t>
                        </m:r>
                      </m:sub>
                    </m:sSub>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𝑇</m:t>
                        </m:r>
                      </m:e>
                    </m:d>
                    <m:r>
                      <a:rPr lang="en-US" altLang="zh-CN" sz="1200" i="1" kern="1200">
                        <a:solidFill>
                          <a:schemeClr val="tx1"/>
                        </a:solidFill>
                        <a:effectLst/>
                        <a:latin typeface="Cambria Math" panose="02040503050406030204" pitchFamily="18" charset="0"/>
                        <a:ea typeface="宋体" pitchFamily="2" charset="-122"/>
                        <a:cs typeface="+mn-cs"/>
                      </a:rPr>
                      <m:t>=9</m:t>
                    </m:r>
                    <m:r>
                      <a:rPr lang="en-US" altLang="zh-CN" sz="1200" i="1" kern="1200">
                        <a:solidFill>
                          <a:schemeClr val="tx1"/>
                        </a:solidFill>
                        <a:effectLst/>
                        <a:latin typeface="Cambria Math" panose="02040503050406030204" pitchFamily="18" charset="0"/>
                        <a:ea typeface="宋体" pitchFamily="2" charset="-122"/>
                        <a:cs typeface="+mn-cs"/>
                      </a:rPr>
                      <m:t>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𝑇</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𝛩</m:t>
                                    </m:r>
                                  </m:e>
                                  <m:sub>
                                    <m:r>
                                      <a:rPr lang="en-US" altLang="zh-CN" sz="1200" i="1" kern="1200">
                                        <a:solidFill>
                                          <a:schemeClr val="tx1"/>
                                        </a:solidFill>
                                        <a:effectLst/>
                                        <a:latin typeface="Cambria Math" panose="02040503050406030204" pitchFamily="18" charset="0"/>
                                        <a:ea typeface="宋体" pitchFamily="2" charset="-122"/>
                                        <a:cs typeface="+mn-cs"/>
                                      </a:rPr>
                                      <m:t>𝐷</m:t>
                                    </m:r>
                                  </m:sub>
                                </m:sSub>
                              </m:den>
                            </m:f>
                          </m:e>
                        </m:d>
                      </m:e>
                      <m:sup>
                        <m:r>
                          <a:rPr lang="en-US" altLang="zh-CN" sz="1200" i="1" kern="1200">
                            <a:solidFill>
                              <a:schemeClr val="tx1"/>
                            </a:solidFill>
                            <a:effectLst/>
                            <a:latin typeface="Cambria Math" panose="02040503050406030204" pitchFamily="18" charset="0"/>
                            <a:ea typeface="宋体" pitchFamily="2" charset="-122"/>
                            <a:cs typeface="+mn-cs"/>
                          </a:rPr>
                          <m:t>3</m:t>
                        </m:r>
                      </m:sup>
                    </m:sSup>
                    <m:nary>
                      <m:naryP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0</m:t>
                        </m:r>
                      </m:sub>
                      <m:sup>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𝛩</m:t>
                            </m:r>
                          </m:e>
                          <m:sub>
                            <m:r>
                              <a:rPr lang="en-US" altLang="zh-CN" sz="1200" i="1" kern="1200">
                                <a:solidFill>
                                  <a:schemeClr val="tx1"/>
                                </a:solidFill>
                                <a:effectLst/>
                                <a:latin typeface="Cambria Math" panose="02040503050406030204" pitchFamily="18" charset="0"/>
                                <a:ea typeface="宋体" pitchFamily="2" charset="-122"/>
                                <a:cs typeface="+mn-cs"/>
                              </a:rPr>
                              <m:t>𝐷</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𝑇</m:t>
                        </m:r>
                      </m:sup>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𝜉</m:t>
                                </m:r>
                              </m:e>
                              <m:sup>
                                <m:r>
                                  <a:rPr lang="en-US" altLang="zh-CN" sz="1200" i="1" kern="1200">
                                    <a:solidFill>
                                      <a:schemeClr val="tx1"/>
                                    </a:solidFill>
                                    <a:effectLst/>
                                    <a:latin typeface="Cambria Math" panose="02040503050406030204" pitchFamily="18" charset="0"/>
                                    <a:ea typeface="宋体" pitchFamily="2" charset="-122"/>
                                    <a:cs typeface="+mn-cs"/>
                                  </a:rPr>
                                  <m:t>4</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𝜉</m:t>
                                </m:r>
                              </m:sup>
                            </m:sSup>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𝜉</m:t>
                                        </m:r>
                                      </m:sup>
                                    </m:sSup>
                                    <m:r>
                                      <a:rPr lang="en-US" altLang="zh-CN" sz="1200" i="1" kern="1200">
                                        <a:solidFill>
                                          <a:schemeClr val="tx1"/>
                                        </a:solidFill>
                                        <a:effectLst/>
                                        <a:latin typeface="Cambria Math" panose="02040503050406030204" pitchFamily="18" charset="0"/>
                                        <a:ea typeface="宋体" pitchFamily="2" charset="-122"/>
                                        <a:cs typeface="+mn-cs"/>
                                      </a:rPr>
                                      <m:t>−1</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𝜉</m:t>
                        </m:r>
                      </m:e>
                    </m:nary>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德拜热容函数中只包含一个参数</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kern="1200">
                    <a:solidFill>
                      <a:schemeClr val="tx1"/>
                    </a:solidFill>
                    <a:effectLst/>
                    <a:latin typeface="Arial" charset="0"/>
                    <a:ea typeface="宋体" pitchFamily="2" charset="-122"/>
                    <a:cs typeface="+mn-cs"/>
                  </a:rPr>
                  <a:t>，设德拜温度：</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𝛩</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𝐷=</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a:t>
                </a:r>
                <a:r>
                  <a:rPr lang="en-US" altLang="zh-CN" sz="1200" kern="1200">
                    <a:solidFill>
                      <a:schemeClr val="tx1"/>
                    </a:solidFill>
                    <a:effectLst/>
                    <a:latin typeface="Arial" charset="0"/>
                    <a:ea typeface="宋体" pitchFamily="2" charset="-122"/>
                    <a:cs typeface="+mn-cs"/>
                  </a:rPr>
                  <a:t>                            (7-95)</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则晶体的热容量特征完全可以由德拜温度确定：</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𝑉</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𝑇)=9𝑁𝑘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𝛩</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𝐷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_0^(𝛩</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𝐷/𝑇)▒〖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4</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𝜉−1)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𝑑𝜉〗</a:t>
                </a:r>
                <a:r>
                  <a:rPr lang="en-US" altLang="zh-CN" sz="1200" kern="1200">
                    <a:solidFill>
                      <a:schemeClr val="tx1"/>
                    </a:solidFill>
                    <a:effectLst/>
                    <a:latin typeface="Arial" charset="0"/>
                    <a:ea typeface="宋体" pitchFamily="2" charset="-122"/>
                    <a:cs typeface="+mn-cs"/>
                  </a:rPr>
                  <a:t>               (7-96)</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105</a:t>
            </a:fld>
            <a:endParaRPr lang="en-US" altLang="zh-CN"/>
          </a:p>
        </p:txBody>
      </p:sp>
    </p:spTree>
    <p:extLst>
      <p:ext uri="{BB962C8B-B14F-4D97-AF65-F5344CB8AC3E}">
        <p14:creationId xmlns:p14="http://schemas.microsoft.com/office/powerpoint/2010/main" val="260912387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分析</a:t>
                </a:r>
                <a:r>
                  <a:rPr lang="zh-CN" altLang="en-US" sz="1200" kern="1200" dirty="0">
                    <a:solidFill>
                      <a:schemeClr val="tx1"/>
                    </a:solidFill>
                    <a:effectLst/>
                    <a:latin typeface="Arial" charset="0"/>
                    <a:ea typeface="宋体" pitchFamily="2" charset="-122"/>
                    <a:cs typeface="+mn-cs"/>
                  </a:rPr>
                  <a:t>该</a:t>
                </a:r>
                <a:r>
                  <a:rPr lang="zh-CN" altLang="zh-CN" sz="1200" kern="1200" dirty="0">
                    <a:solidFill>
                      <a:schemeClr val="tx1"/>
                    </a:solidFill>
                    <a:effectLst/>
                    <a:latin typeface="Arial" charset="0"/>
                    <a:ea typeface="宋体" pitchFamily="2" charset="-122"/>
                    <a:cs typeface="+mn-cs"/>
                  </a:rPr>
                  <a:t>式，高温条件下：</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𝑉</m:t>
                        </m:r>
                      </m:sub>
                    </m:sSub>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𝑇</m:t>
                        </m:r>
                      </m:e>
                    </m:d>
                    <m:r>
                      <a:rPr lang="en-US" altLang="zh-CN" sz="1200" i="1" kern="1200">
                        <a:solidFill>
                          <a:schemeClr val="tx1"/>
                        </a:solidFill>
                        <a:effectLst/>
                        <a:latin typeface="Cambria Math" panose="02040503050406030204" pitchFamily="18" charset="0"/>
                        <a:ea typeface="宋体" pitchFamily="2" charset="-122"/>
                        <a:cs typeface="+mn-cs"/>
                      </a:rPr>
                      <m:t>=9</m:t>
                    </m:r>
                    <m:r>
                      <a:rPr lang="en-US" altLang="zh-CN" sz="1200" i="1" kern="1200">
                        <a:solidFill>
                          <a:schemeClr val="tx1"/>
                        </a:solidFill>
                        <a:effectLst/>
                        <a:latin typeface="Cambria Math" panose="02040503050406030204" pitchFamily="18" charset="0"/>
                        <a:ea typeface="宋体" pitchFamily="2" charset="-122"/>
                        <a:cs typeface="+mn-cs"/>
                      </a:rPr>
                      <m:t>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𝑇</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𝛩</m:t>
                                    </m:r>
                                  </m:e>
                                  <m:sub>
                                    <m:r>
                                      <a:rPr lang="en-US" altLang="zh-CN" sz="1200" i="1" kern="1200">
                                        <a:solidFill>
                                          <a:schemeClr val="tx1"/>
                                        </a:solidFill>
                                        <a:effectLst/>
                                        <a:latin typeface="Cambria Math" panose="02040503050406030204" pitchFamily="18" charset="0"/>
                                        <a:ea typeface="宋体" pitchFamily="2" charset="-122"/>
                                        <a:cs typeface="+mn-cs"/>
                                      </a:rPr>
                                      <m:t>𝐷</m:t>
                                    </m:r>
                                  </m:sub>
                                </m:sSub>
                              </m:den>
                            </m:f>
                          </m:e>
                        </m:d>
                      </m:e>
                      <m:sup>
                        <m:r>
                          <a:rPr lang="en-US" altLang="zh-CN" sz="1200" i="1" kern="1200">
                            <a:solidFill>
                              <a:schemeClr val="tx1"/>
                            </a:solidFill>
                            <a:effectLst/>
                            <a:latin typeface="Cambria Math" panose="02040503050406030204" pitchFamily="18" charset="0"/>
                            <a:ea typeface="宋体" pitchFamily="2" charset="-122"/>
                            <a:cs typeface="+mn-cs"/>
                          </a:rPr>
                          <m:t>3</m:t>
                        </m:r>
                      </m:sup>
                    </m:sSup>
                    <m:nary>
                      <m:naryP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0</m:t>
                        </m:r>
                      </m:sub>
                      <m:sup>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𝛩</m:t>
                            </m:r>
                          </m:e>
                          <m:sub>
                            <m:r>
                              <a:rPr lang="en-US" altLang="zh-CN" sz="1200" i="1" kern="1200">
                                <a:solidFill>
                                  <a:schemeClr val="tx1"/>
                                </a:solidFill>
                                <a:effectLst/>
                                <a:latin typeface="Cambria Math" panose="02040503050406030204" pitchFamily="18" charset="0"/>
                                <a:ea typeface="宋体" pitchFamily="2" charset="-122"/>
                                <a:cs typeface="+mn-cs"/>
                              </a:rPr>
                              <m:t>𝐷</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𝑇</m:t>
                        </m:r>
                      </m:sup>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𝜉</m:t>
                                </m:r>
                              </m:e>
                              <m:sup>
                                <m:r>
                                  <a:rPr lang="en-US" altLang="zh-CN" sz="1200" i="1" kern="1200">
                                    <a:solidFill>
                                      <a:schemeClr val="tx1"/>
                                    </a:solidFill>
                                    <a:effectLst/>
                                    <a:latin typeface="Cambria Math" panose="02040503050406030204" pitchFamily="18" charset="0"/>
                                    <a:ea typeface="宋体" pitchFamily="2" charset="-122"/>
                                    <a:cs typeface="+mn-cs"/>
                                  </a:rPr>
                                  <m:t>4</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𝜉</m:t>
                                </m:r>
                              </m:sup>
                            </m:sSup>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𝜉</m:t>
                                        </m:r>
                                      </m:sup>
                                    </m:sSup>
                                    <m:r>
                                      <a:rPr lang="en-US" altLang="zh-CN" sz="1200" i="1" kern="1200">
                                        <a:solidFill>
                                          <a:schemeClr val="tx1"/>
                                        </a:solidFill>
                                        <a:effectLst/>
                                        <a:latin typeface="Cambria Math" panose="02040503050406030204" pitchFamily="18" charset="0"/>
                                        <a:ea typeface="宋体" pitchFamily="2" charset="-122"/>
                                        <a:cs typeface="+mn-cs"/>
                                      </a:rPr>
                                      <m:t>−1</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𝜉</m:t>
                        </m:r>
                      </m:e>
                    </m:nary>
                    <m:r>
                      <a:rPr lang="en-US" altLang="zh-CN" sz="1200" i="1" kern="1200">
                        <a:solidFill>
                          <a:schemeClr val="tx1"/>
                        </a:solidFill>
                        <a:effectLst/>
                        <a:latin typeface="Cambria Math" panose="02040503050406030204" pitchFamily="18" charset="0"/>
                        <a:ea typeface="宋体" pitchFamily="2" charset="-122"/>
                        <a:cs typeface="+mn-cs"/>
                      </a:rPr>
                      <m:t>≈9</m:t>
                    </m:r>
                    <m:r>
                      <a:rPr lang="en-US" altLang="zh-CN" sz="1200" i="1" kern="1200">
                        <a:solidFill>
                          <a:schemeClr val="tx1"/>
                        </a:solidFill>
                        <a:effectLst/>
                        <a:latin typeface="Cambria Math" panose="02040503050406030204" pitchFamily="18" charset="0"/>
                        <a:ea typeface="宋体" pitchFamily="2" charset="-122"/>
                        <a:cs typeface="+mn-cs"/>
                      </a:rPr>
                      <m:t>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𝑇</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𝛩</m:t>
                                    </m:r>
                                  </m:e>
                                  <m:sub>
                                    <m:r>
                                      <a:rPr lang="en-US" altLang="zh-CN" sz="1200" i="1" kern="1200">
                                        <a:solidFill>
                                          <a:schemeClr val="tx1"/>
                                        </a:solidFill>
                                        <a:effectLst/>
                                        <a:latin typeface="Cambria Math" panose="02040503050406030204" pitchFamily="18" charset="0"/>
                                        <a:ea typeface="宋体" pitchFamily="2" charset="-122"/>
                                        <a:cs typeface="+mn-cs"/>
                                      </a:rPr>
                                      <m:t>𝐷</m:t>
                                    </m:r>
                                  </m:sub>
                                </m:sSub>
                              </m:den>
                            </m:f>
                          </m:e>
                        </m:d>
                      </m:e>
                      <m:sup>
                        <m:r>
                          <a:rPr lang="en-US" altLang="zh-CN" sz="1200" i="1" kern="1200">
                            <a:solidFill>
                              <a:schemeClr val="tx1"/>
                            </a:solidFill>
                            <a:effectLst/>
                            <a:latin typeface="Cambria Math" panose="02040503050406030204" pitchFamily="18" charset="0"/>
                            <a:ea typeface="宋体" pitchFamily="2" charset="-122"/>
                            <a:cs typeface="+mn-cs"/>
                          </a:rPr>
                          <m:t>3</m:t>
                        </m:r>
                      </m:sup>
                    </m:sSup>
                    <m:nary>
                      <m:naryP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0</m:t>
                        </m:r>
                      </m:sub>
                      <m:sup>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𝛩</m:t>
                            </m:r>
                          </m:e>
                          <m:sub>
                            <m:r>
                              <a:rPr lang="en-US" altLang="zh-CN" sz="1200" i="1" kern="1200">
                                <a:solidFill>
                                  <a:schemeClr val="tx1"/>
                                </a:solidFill>
                                <a:effectLst/>
                                <a:latin typeface="Cambria Math" panose="02040503050406030204" pitchFamily="18" charset="0"/>
                                <a:ea typeface="宋体" pitchFamily="2" charset="-122"/>
                                <a:cs typeface="+mn-cs"/>
                              </a:rPr>
                              <m:t>𝐷</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𝑇</m:t>
                        </m:r>
                      </m:sup>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𝜉</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𝜉</m:t>
                        </m:r>
                      </m:e>
                    </m:nary>
                    <m:r>
                      <a:rPr lang="en-US" altLang="zh-CN" sz="1200" i="1" kern="1200">
                        <a:solidFill>
                          <a:schemeClr val="tx1"/>
                        </a:solidFill>
                        <a:effectLst/>
                        <a:latin typeface="Cambria Math" panose="02040503050406030204" pitchFamily="18" charset="0"/>
                        <a:ea typeface="宋体" pitchFamily="2" charset="-122"/>
                        <a:cs typeface="+mn-cs"/>
                      </a:rPr>
                      <m:t>=9</m:t>
                    </m:r>
                    <m:r>
                      <a:rPr lang="en-US" altLang="zh-CN" sz="1200" i="1" kern="1200">
                        <a:solidFill>
                          <a:schemeClr val="tx1"/>
                        </a:solidFill>
                        <a:effectLst/>
                        <a:latin typeface="Cambria Math" panose="02040503050406030204" pitchFamily="18" charset="0"/>
                        <a:ea typeface="宋体" pitchFamily="2" charset="-122"/>
                        <a:cs typeface="+mn-cs"/>
                      </a:rPr>
                      <m:t>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𝑇</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𝛩</m:t>
                                    </m:r>
                                  </m:e>
                                  <m:sub>
                                    <m:r>
                                      <a:rPr lang="en-US" altLang="zh-CN" sz="1200" i="1" kern="1200">
                                        <a:solidFill>
                                          <a:schemeClr val="tx1"/>
                                        </a:solidFill>
                                        <a:effectLst/>
                                        <a:latin typeface="Cambria Math" panose="02040503050406030204" pitchFamily="18" charset="0"/>
                                        <a:ea typeface="宋体" pitchFamily="2" charset="-122"/>
                                        <a:cs typeface="+mn-cs"/>
                                      </a:rPr>
                                      <m:t>𝐷</m:t>
                                    </m:r>
                                  </m:sub>
                                </m:sSub>
                              </m:den>
                            </m:f>
                          </m:e>
                        </m:d>
                      </m:e>
                      <m:sup>
                        <m:r>
                          <a:rPr lang="en-US" altLang="zh-CN" sz="1200" i="1" kern="1200">
                            <a:solidFill>
                              <a:schemeClr val="tx1"/>
                            </a:solidFill>
                            <a:effectLst/>
                            <a:latin typeface="Cambria Math" panose="02040503050406030204" pitchFamily="18" charset="0"/>
                            <a:ea typeface="宋体" pitchFamily="2" charset="-122"/>
                            <a:cs typeface="+mn-cs"/>
                          </a:rPr>
                          <m:t>3</m:t>
                        </m:r>
                      </m:sup>
                    </m:sSup>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3</m:t>
                        </m:r>
                      </m:den>
                    </m:f>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𝛩</m:t>
                                    </m:r>
                                  </m:e>
                                  <m:sub>
                                    <m:r>
                                      <a:rPr lang="en-US" altLang="zh-CN" sz="1200" i="1" kern="1200">
                                        <a:solidFill>
                                          <a:schemeClr val="tx1"/>
                                        </a:solidFill>
                                        <a:effectLst/>
                                        <a:latin typeface="Cambria Math" panose="02040503050406030204" pitchFamily="18" charset="0"/>
                                        <a:ea typeface="宋体" pitchFamily="2" charset="-122"/>
                                        <a:cs typeface="+mn-cs"/>
                                      </a:rPr>
                                      <m:t>𝐷</m:t>
                                    </m:r>
                                  </m:sub>
                                </m:sSub>
                              </m:num>
                              <m:den>
                                <m:r>
                                  <a:rPr lang="en-US" altLang="zh-CN" sz="1200" i="1" kern="1200">
                                    <a:solidFill>
                                      <a:schemeClr val="tx1"/>
                                    </a:solidFill>
                                    <a:effectLst/>
                                    <a:latin typeface="Cambria Math" panose="02040503050406030204" pitchFamily="18" charset="0"/>
                                    <a:ea typeface="宋体" pitchFamily="2" charset="-122"/>
                                    <a:cs typeface="+mn-cs"/>
                                  </a:rPr>
                                  <m:t>𝑇</m:t>
                                </m:r>
                              </m:den>
                            </m:f>
                          </m:e>
                        </m:d>
                      </m:e>
                      <m:sup>
                        <m:r>
                          <a:rPr lang="en-US" altLang="zh-CN" sz="1200" i="1" kern="1200">
                            <a:solidFill>
                              <a:schemeClr val="tx1"/>
                            </a:solidFill>
                            <a:effectLst/>
                            <a:latin typeface="Cambria Math" panose="02040503050406030204" pitchFamily="18" charset="0"/>
                            <a:ea typeface="宋体" pitchFamily="2" charset="-122"/>
                            <a:cs typeface="+mn-cs"/>
                          </a:rPr>
                          <m:t>3</m:t>
                        </m:r>
                      </m:sup>
                    </m:sSup>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oMath>
                </a14:m>
                <a:r>
                  <a:rPr lang="en-US" altLang="zh-CN" sz="1200" kern="1200" dirty="0">
                    <a:solidFill>
                      <a:schemeClr val="tx1"/>
                    </a:solidFill>
                    <a:effectLst/>
                    <a:latin typeface="Arial" charset="0"/>
                    <a:ea typeface="宋体" pitchFamily="2" charset="-122"/>
                    <a:cs typeface="+mn-cs"/>
                  </a:rPr>
                  <a:t>       </a:t>
                </a:r>
              </a:p>
              <a:p>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同样得出与经典模型相同的结果。低温条件下：</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𝑉</m:t>
                        </m:r>
                      </m:sub>
                    </m:sSub>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𝑇</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𝛩</m:t>
                            </m:r>
                          </m:e>
                          <m:sub>
                            <m:r>
                              <a:rPr lang="en-US" altLang="zh-CN" sz="1200" i="1" kern="1200">
                                <a:solidFill>
                                  <a:schemeClr val="tx1"/>
                                </a:solidFill>
                                <a:effectLst/>
                                <a:latin typeface="Cambria Math" panose="02040503050406030204" pitchFamily="18" charset="0"/>
                                <a:ea typeface="宋体" pitchFamily="2" charset="-122"/>
                                <a:cs typeface="+mn-cs"/>
                              </a:rPr>
                              <m:t>𝐷</m:t>
                            </m:r>
                          </m:sub>
                        </m:sSub>
                      </m:den>
                    </m:f>
                    <m:r>
                      <a:rPr lang="en-US" altLang="zh-CN" sz="1200" i="1" kern="1200">
                        <a:solidFill>
                          <a:schemeClr val="tx1"/>
                        </a:solidFill>
                        <a:effectLst/>
                        <a:latin typeface="Cambria Math" panose="02040503050406030204" pitchFamily="18" charset="0"/>
                        <a:ea typeface="宋体" pitchFamily="2" charset="-122"/>
                        <a:cs typeface="+mn-cs"/>
                      </a:rPr>
                      <m:t>)→9</m:t>
                    </m:r>
                    <m:r>
                      <a:rPr lang="en-US" altLang="zh-CN" sz="1200" i="1" kern="1200">
                        <a:solidFill>
                          <a:schemeClr val="tx1"/>
                        </a:solidFill>
                        <a:effectLst/>
                        <a:latin typeface="Cambria Math" panose="02040503050406030204" pitchFamily="18" charset="0"/>
                        <a:ea typeface="宋体" pitchFamily="2" charset="-122"/>
                        <a:cs typeface="+mn-cs"/>
                      </a:rPr>
                      <m:t>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𝑇</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𝛩</m:t>
                            </m:r>
                          </m:e>
                          <m:sub>
                            <m:r>
                              <a:rPr lang="en-US" altLang="zh-CN" sz="1200" i="1" kern="1200">
                                <a:solidFill>
                                  <a:schemeClr val="tx1"/>
                                </a:solidFill>
                                <a:effectLst/>
                                <a:latin typeface="Cambria Math" panose="02040503050406030204" pitchFamily="18" charset="0"/>
                                <a:ea typeface="宋体" pitchFamily="2" charset="-122"/>
                                <a:cs typeface="+mn-cs"/>
                              </a:rPr>
                              <m:t>𝐷</m:t>
                            </m:r>
                          </m:sub>
                        </m:sSub>
                      </m:den>
                    </m:f>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m:t>
                        </m:r>
                      </m:e>
                      <m:sup>
                        <m:r>
                          <a:rPr lang="en-US" altLang="zh-CN" sz="1200" i="1" kern="1200">
                            <a:solidFill>
                              <a:schemeClr val="tx1"/>
                            </a:solidFill>
                            <a:effectLst/>
                            <a:latin typeface="Cambria Math" panose="02040503050406030204" pitchFamily="18" charset="0"/>
                            <a:ea typeface="宋体" pitchFamily="2" charset="-122"/>
                            <a:cs typeface="+mn-cs"/>
                          </a:rPr>
                          <m:t>3</m:t>
                        </m:r>
                      </m:sup>
                    </m:sSup>
                    <m:nary>
                      <m:naryP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0</m:t>
                        </m:r>
                      </m:sub>
                      <m:sup>
                        <m:r>
                          <a:rPr lang="en-US" altLang="zh-CN" sz="1200" i="1" kern="1200">
                            <a:solidFill>
                              <a:schemeClr val="tx1"/>
                            </a:solidFill>
                            <a:effectLst/>
                            <a:latin typeface="Cambria Math" panose="02040503050406030204" pitchFamily="18" charset="0"/>
                            <a:ea typeface="宋体" pitchFamily="2" charset="-122"/>
                            <a:cs typeface="+mn-cs"/>
                          </a:rPr>
                          <m:t>∞</m:t>
                        </m:r>
                      </m:sup>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𝜉</m:t>
                                </m:r>
                              </m:e>
                              <m:sup>
                                <m:r>
                                  <a:rPr lang="en-US" altLang="zh-CN" sz="1200" i="1" kern="1200">
                                    <a:solidFill>
                                      <a:schemeClr val="tx1"/>
                                    </a:solidFill>
                                    <a:effectLst/>
                                    <a:latin typeface="Cambria Math" panose="02040503050406030204" pitchFamily="18" charset="0"/>
                                    <a:ea typeface="宋体" pitchFamily="2" charset="-122"/>
                                    <a:cs typeface="+mn-cs"/>
                                  </a:rPr>
                                  <m:t>4</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𝜉</m:t>
                                </m:r>
                              </m:sup>
                            </m:sSup>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𝜉</m:t>
                                        </m:r>
                                      </m:sup>
                                    </m:sSup>
                                    <m:r>
                                      <a:rPr lang="en-US" altLang="zh-CN" sz="1200" i="1" kern="1200">
                                        <a:solidFill>
                                          <a:schemeClr val="tx1"/>
                                        </a:solidFill>
                                        <a:effectLst/>
                                        <a:latin typeface="Cambria Math" panose="02040503050406030204" pitchFamily="18" charset="0"/>
                                        <a:ea typeface="宋体" pitchFamily="2" charset="-122"/>
                                        <a:cs typeface="+mn-cs"/>
                                      </a:rPr>
                                      <m:t>−1</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r>
                          <a:rPr lang="en-US" altLang="zh-CN" sz="1200" i="1" kern="1200">
                            <a:solidFill>
                              <a:schemeClr val="tx1"/>
                            </a:solidFill>
                            <a:effectLst/>
                            <a:latin typeface="Cambria Math" panose="02040503050406030204" pitchFamily="18" charset="0"/>
                            <a:ea typeface="宋体" pitchFamily="2" charset="-122"/>
                            <a:cs typeface="+mn-cs"/>
                          </a:rPr>
                          <m:t>𝑑</m:t>
                        </m:r>
                      </m:e>
                    </m:nary>
                    <m:r>
                      <a:rPr lang="en-US" altLang="zh-CN" sz="1200" i="1" kern="1200">
                        <a:solidFill>
                          <a:schemeClr val="tx1"/>
                        </a:solidFill>
                        <a:effectLst/>
                        <a:latin typeface="Cambria Math" panose="02040503050406030204" pitchFamily="18" charset="0"/>
                        <a:ea typeface="宋体" pitchFamily="2" charset="-122"/>
                        <a:cs typeface="+mn-cs"/>
                      </a:rPr>
                      <m:t>𝜉</m:t>
                    </m:r>
                    <m:r>
                      <a:rPr lang="en-US" altLang="zh-CN" sz="1200" i="1" kern="1200">
                        <a:solidFill>
                          <a:schemeClr val="tx1"/>
                        </a:solidFill>
                        <a:effectLst/>
                        <a:latin typeface="Cambria Math" panose="02040503050406030204" pitchFamily="18" charset="0"/>
                        <a:ea typeface="宋体" pitchFamily="2" charset="-122"/>
                        <a:cs typeface="+mn-cs"/>
                      </a:rPr>
                      <m:t>=9</m:t>
                    </m:r>
                    <m:r>
                      <a:rPr lang="en-US" altLang="zh-CN" sz="1200" i="1" kern="1200">
                        <a:solidFill>
                          <a:schemeClr val="tx1"/>
                        </a:solidFill>
                        <a:effectLst/>
                        <a:latin typeface="Cambria Math" panose="02040503050406030204" pitchFamily="18" charset="0"/>
                        <a:ea typeface="宋体" pitchFamily="2" charset="-122"/>
                        <a:cs typeface="+mn-cs"/>
                      </a:rPr>
                      <m:t>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𝑇</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𝛩</m:t>
                            </m:r>
                          </m:e>
                          <m:sub>
                            <m:r>
                              <a:rPr lang="en-US" altLang="zh-CN" sz="1200" i="1" kern="1200">
                                <a:solidFill>
                                  <a:schemeClr val="tx1"/>
                                </a:solidFill>
                                <a:effectLst/>
                                <a:latin typeface="Cambria Math" panose="02040503050406030204" pitchFamily="18" charset="0"/>
                                <a:ea typeface="宋体" pitchFamily="2" charset="-122"/>
                                <a:cs typeface="+mn-cs"/>
                              </a:rPr>
                              <m:t>𝐷</m:t>
                            </m:r>
                          </m:sub>
                        </m:sSub>
                      </m:den>
                    </m:f>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m:t>
                        </m:r>
                      </m:e>
                      <m:sup>
                        <m:r>
                          <a:rPr lang="en-US" altLang="zh-CN" sz="1200" i="1" kern="1200">
                            <a:solidFill>
                              <a:schemeClr val="tx1"/>
                            </a:solidFill>
                            <a:effectLst/>
                            <a:latin typeface="Cambria Math" panose="02040503050406030204" pitchFamily="18" charset="0"/>
                            <a:ea typeface="宋体" pitchFamily="2" charset="-122"/>
                            <a:cs typeface="+mn-cs"/>
                          </a:rPr>
                          <m:t>3</m:t>
                        </m:r>
                      </m:sup>
                    </m:sSup>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4</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𝜋</m:t>
                            </m:r>
                          </m:e>
                          <m:sup>
                            <m:r>
                              <a:rPr lang="en-US" altLang="zh-CN" sz="1200" i="1" kern="1200">
                                <a:solidFill>
                                  <a:schemeClr val="tx1"/>
                                </a:solidFill>
                                <a:effectLst/>
                                <a:latin typeface="Cambria Math" panose="02040503050406030204" pitchFamily="18" charset="0"/>
                                <a:ea typeface="宋体" pitchFamily="2" charset="-122"/>
                                <a:cs typeface="+mn-cs"/>
                              </a:rPr>
                              <m:t>4</m:t>
                            </m:r>
                          </m:sup>
                        </m:sSup>
                      </m:num>
                      <m:den>
                        <m:r>
                          <a:rPr lang="en-US" altLang="zh-CN" sz="1200" i="1" kern="1200">
                            <a:solidFill>
                              <a:schemeClr val="tx1"/>
                            </a:solidFill>
                            <a:effectLst/>
                            <a:latin typeface="Cambria Math" panose="02040503050406030204" pitchFamily="18" charset="0"/>
                            <a:ea typeface="宋体" pitchFamily="2" charset="-122"/>
                            <a:cs typeface="+mn-cs"/>
                          </a:rPr>
                          <m:t>15</m:t>
                        </m:r>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12</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𝜋</m:t>
                            </m:r>
                          </m:e>
                          <m:sup>
                            <m:r>
                              <a:rPr lang="en-US" altLang="zh-CN" sz="1200" i="1" kern="1200">
                                <a:solidFill>
                                  <a:schemeClr val="tx1"/>
                                </a:solidFill>
                                <a:effectLst/>
                                <a:latin typeface="Cambria Math" panose="02040503050406030204" pitchFamily="18" charset="0"/>
                                <a:ea typeface="宋体" pitchFamily="2" charset="-122"/>
                                <a:cs typeface="+mn-cs"/>
                              </a:rPr>
                              <m:t>4</m:t>
                            </m:r>
                          </m:sup>
                        </m:sSup>
                      </m:num>
                      <m:den>
                        <m:r>
                          <a:rPr lang="en-US" altLang="zh-CN" sz="1200" i="1" kern="1200">
                            <a:solidFill>
                              <a:schemeClr val="tx1"/>
                            </a:solidFill>
                            <a:effectLst/>
                            <a:latin typeface="Cambria Math" panose="02040503050406030204" pitchFamily="18" charset="0"/>
                            <a:ea typeface="宋体" pitchFamily="2" charset="-122"/>
                            <a:cs typeface="+mn-cs"/>
                          </a:rPr>
                          <m:t>5</m:t>
                        </m:r>
                      </m:den>
                    </m:f>
                    <m:r>
                      <a:rPr lang="en-US" altLang="zh-CN" sz="1200" i="1" kern="1200">
                        <a:solidFill>
                          <a:schemeClr val="tx1"/>
                        </a:solidFill>
                        <a:effectLst/>
                        <a:latin typeface="Cambria Math" panose="02040503050406030204" pitchFamily="18" charset="0"/>
                        <a:ea typeface="宋体" pitchFamily="2" charset="-122"/>
                        <a:cs typeface="+mn-cs"/>
                      </a:rPr>
                      <m:t>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𝑇</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𝛩</m:t>
                            </m:r>
                          </m:e>
                          <m:sub>
                            <m:r>
                              <a:rPr lang="en-US" altLang="zh-CN" sz="1200" i="1" kern="1200">
                                <a:solidFill>
                                  <a:schemeClr val="tx1"/>
                                </a:solidFill>
                                <a:effectLst/>
                                <a:latin typeface="Cambria Math" panose="02040503050406030204" pitchFamily="18" charset="0"/>
                                <a:ea typeface="宋体" pitchFamily="2" charset="-122"/>
                                <a:cs typeface="+mn-cs"/>
                              </a:rPr>
                              <m:t>𝐷</m:t>
                            </m:r>
                          </m:sub>
                        </m:sSub>
                      </m:den>
                    </m:f>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m:t>
                        </m:r>
                      </m:e>
                      <m:sup>
                        <m:r>
                          <a:rPr lang="en-US" altLang="zh-CN" sz="1200" i="1" kern="1200">
                            <a:solidFill>
                              <a:schemeClr val="tx1"/>
                            </a:solidFill>
                            <a:effectLst/>
                            <a:latin typeface="Cambria Math" panose="02040503050406030204" pitchFamily="18" charset="0"/>
                            <a:ea typeface="宋体" pitchFamily="2" charset="-122"/>
                            <a:cs typeface="+mn-cs"/>
                          </a:rPr>
                          <m:t>3</m:t>
                        </m:r>
                      </m:sup>
                    </m:sSup>
                    <m:m>
                      <m:mPr>
                        <m:mcs>
                          <m:mc>
                            <m:mcPr>
                              <m:count m:val="2"/>
                              <m:mcJc m:val="center"/>
                            </m:mcPr>
                          </m:mc>
                        </m:mcs>
                        <m:ctrlPr>
                          <a:rPr lang="zh-CN" altLang="zh-CN" sz="1200" i="1" kern="1200">
                            <a:solidFill>
                              <a:schemeClr val="tx1"/>
                            </a:solidFill>
                            <a:effectLst/>
                            <a:latin typeface="Cambria Math" panose="02040503050406030204" pitchFamily="18" charset="0"/>
                            <a:ea typeface="宋体" pitchFamily="2" charset="-122"/>
                            <a:cs typeface="+mn-cs"/>
                          </a:rPr>
                        </m:ctrlPr>
                      </m:mPr>
                      <m:mr>
                        <m:e/>
                        <m:e>
                          <m:r>
                            <a:rPr lang="en-US" altLang="zh-CN" sz="1200" i="1" kern="1200">
                              <a:solidFill>
                                <a:schemeClr val="tx1"/>
                              </a:solidFill>
                              <a:effectLst/>
                              <a:latin typeface="Cambria Math" panose="02040503050406030204" pitchFamily="18" charset="0"/>
                              <a:ea typeface="宋体" pitchFamily="2" charset="-122"/>
                              <a:cs typeface="+mn-cs"/>
                            </a:rPr>
                            <m:t>𝑇</m:t>
                          </m:r>
                          <m:r>
                            <a:rPr lang="en-US" altLang="zh-CN" sz="1200" i="1" kern="1200">
                              <a:solidFill>
                                <a:schemeClr val="tx1"/>
                              </a:solidFill>
                              <a:effectLst/>
                              <a:latin typeface="Cambria Math" panose="02040503050406030204" pitchFamily="18" charset="0"/>
                              <a:ea typeface="宋体" pitchFamily="2" charset="-122"/>
                              <a:cs typeface="+mn-cs"/>
                            </a:rPr>
                            <m:t>→0</m:t>
                          </m:r>
                          <m:r>
                            <a:rPr lang="en-US" altLang="zh-CN" sz="1200" i="1" kern="1200">
                              <a:solidFill>
                                <a:schemeClr val="tx1"/>
                              </a:solidFill>
                              <a:effectLst/>
                              <a:latin typeface="Cambria Math" panose="02040503050406030204" pitchFamily="18" charset="0"/>
                              <a:ea typeface="宋体" pitchFamily="2" charset="-122"/>
                              <a:cs typeface="+mn-cs"/>
                            </a:rPr>
                            <m:t>𝐾</m:t>
                          </m:r>
                        </m:e>
                      </m:mr>
                    </m:m>
                  </m:oMath>
                </a14:m>
                <a:r>
                  <a:rPr lang="en-US" altLang="zh-CN" sz="1200" kern="1200" dirty="0">
                    <a:solidFill>
                      <a:schemeClr val="tx1"/>
                    </a:solidFill>
                    <a:effectLst/>
                    <a:latin typeface="Arial" charset="0"/>
                    <a:ea typeface="宋体" pitchFamily="2" charset="-122"/>
                    <a:cs typeface="+mn-cs"/>
                  </a:rPr>
                  <a:t>            </a:t>
                </a:r>
              </a:p>
              <a:p>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得到了与实验相吻合的随温度三次方（</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𝑇</m:t>
                    </m:r>
                  </m:oMath>
                </a14:m>
                <a:r>
                  <a:rPr lang="en-US" altLang="zh-CN" sz="1200" kern="1200" baseline="300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）变化的关系。</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分析式（</a:t>
                </a:r>
                <a:r>
                  <a:rPr lang="en-US" altLang="zh-CN" sz="1200" kern="1200">
                    <a:solidFill>
                      <a:schemeClr val="tx1"/>
                    </a:solidFill>
                    <a:effectLst/>
                    <a:latin typeface="Arial" charset="0"/>
                    <a:ea typeface="宋体" pitchFamily="2" charset="-122"/>
                    <a:cs typeface="+mn-cs"/>
                  </a:rPr>
                  <a:t>7-96</a:t>
                </a:r>
                <a:r>
                  <a:rPr lang="zh-CN" altLang="zh-CN" sz="1200" kern="1200">
                    <a:solidFill>
                      <a:schemeClr val="tx1"/>
                    </a:solidFill>
                    <a:effectLst/>
                    <a:latin typeface="Arial" charset="0"/>
                    <a:ea typeface="宋体" pitchFamily="2" charset="-122"/>
                    <a:cs typeface="+mn-cs"/>
                  </a:rPr>
                  <a:t>），高温条件下：</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𝑉</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𝑇)=9𝑁𝑘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𝛩</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𝐷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_0^(𝛩</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𝐷/𝑇)▒〖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4</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𝜉−1)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𝑑𝜉〗≈9𝑁𝑘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𝛩</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𝐷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_0^(𝛩</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𝐷/𝑇)▒〖𝜉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𝑑𝜉〗=9𝑁𝑘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𝛩</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𝐷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 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𝛩</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𝐷</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3=3𝑁𝑘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en-US" altLang="zh-CN" sz="1200" kern="1200">
                    <a:solidFill>
                      <a:schemeClr val="tx1"/>
                    </a:solidFill>
                    <a:effectLst/>
                    <a:latin typeface="Arial" charset="0"/>
                    <a:ea typeface="宋体" pitchFamily="2" charset="-122"/>
                    <a:cs typeface="+mn-cs"/>
                  </a:rPr>
                  <a:t>       (7-97)</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同样得出与经典模型相同的结果（式（</a:t>
                </a:r>
                <a:r>
                  <a:rPr lang="en-US" altLang="zh-CN" sz="1200" kern="1200">
                    <a:solidFill>
                      <a:schemeClr val="tx1"/>
                    </a:solidFill>
                    <a:effectLst/>
                    <a:latin typeface="Arial" charset="0"/>
                    <a:ea typeface="宋体" pitchFamily="2" charset="-122"/>
                    <a:cs typeface="+mn-cs"/>
                  </a:rPr>
                  <a:t>7-75</a:t>
                </a:r>
                <a:r>
                  <a:rPr lang="zh-CN" altLang="zh-CN" sz="1200" kern="1200">
                    <a:solidFill>
                      <a:schemeClr val="tx1"/>
                    </a:solidFill>
                    <a:effectLst/>
                    <a:latin typeface="Arial" charset="0"/>
                    <a:ea typeface="宋体" pitchFamily="2" charset="-122"/>
                    <a:cs typeface="+mn-cs"/>
                  </a:rPr>
                  <a:t>））。低温条件下：</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𝑉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𝛩</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𝐷 )→9𝑁𝑘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𝛩</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𝐷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_0^∞▒〖</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4</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𝜉−1)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𝑑〗 𝜉=9𝑁𝑘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𝛩</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𝐷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4𝜋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4</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15=</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4</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5 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𝛩</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𝐷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a:t>
                </a:r>
                <a:r>
                  <a:rPr lang="zh-CN" altLang="zh-CN" sz="1200" i="0" kern="1200">
                    <a:solidFill>
                      <a:schemeClr val="tx1"/>
                    </a:solidFill>
                    <a:effectLst/>
                    <a:latin typeface="Arial" charset="0"/>
                    <a:ea typeface="宋体" pitchFamily="2" charset="-122"/>
                    <a:cs typeface="+mn-cs"/>
                  </a:rPr>
                  <a:t> ■8(&amp;</a:t>
                </a:r>
                <a:r>
                  <a:rPr lang="en-US" altLang="zh-CN" sz="1200" i="0" kern="1200">
                    <a:solidFill>
                      <a:schemeClr val="tx1"/>
                    </a:solidFill>
                    <a:effectLst/>
                    <a:latin typeface="Arial" charset="0"/>
                    <a:ea typeface="宋体" pitchFamily="2" charset="-122"/>
                    <a:cs typeface="+mn-cs"/>
                  </a:rPr>
                  <a:t>𝑇→0𝐾)</a:t>
                </a:r>
                <a:r>
                  <a:rPr lang="en-US" altLang="zh-CN" sz="1200" kern="1200">
                    <a:solidFill>
                      <a:schemeClr val="tx1"/>
                    </a:solidFill>
                    <a:effectLst/>
                    <a:latin typeface="Arial" charset="0"/>
                    <a:ea typeface="宋体" pitchFamily="2" charset="-122"/>
                    <a:cs typeface="+mn-cs"/>
                  </a:rPr>
                  <a:t>            (7-98)</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得到了与实验相吻合的随温度三次方（</a:t>
                </a:r>
                <a:r>
                  <a:rPr lang="en-US" altLang="zh-CN" sz="1200" i="1" kern="1200">
                    <a:solidFill>
                      <a:schemeClr val="tx1"/>
                    </a:solidFill>
                    <a:effectLst/>
                    <a:latin typeface="Arial" charset="0"/>
                    <a:ea typeface="宋体" pitchFamily="2" charset="-122"/>
                    <a:cs typeface="+mn-cs"/>
                  </a:rPr>
                  <a:t>T</a:t>
                </a:r>
                <a:r>
                  <a:rPr lang="en-US" altLang="zh-CN" sz="1200" kern="1200" baseline="30000">
                    <a:solidFill>
                      <a:schemeClr val="tx1"/>
                    </a:solidFill>
                    <a:effectLst/>
                    <a:latin typeface="Arial" charset="0"/>
                    <a:ea typeface="宋体" pitchFamily="2" charset="-122"/>
                    <a:cs typeface="+mn-cs"/>
                  </a:rPr>
                  <a:t>3</a:t>
                </a:r>
                <a:r>
                  <a:rPr lang="zh-CN" altLang="zh-CN" sz="1200" kern="1200">
                    <a:solidFill>
                      <a:schemeClr val="tx1"/>
                    </a:solidFill>
                    <a:effectLst/>
                    <a:latin typeface="Arial" charset="0"/>
                    <a:ea typeface="宋体" pitchFamily="2" charset="-122"/>
                    <a:cs typeface="+mn-cs"/>
                  </a:rPr>
                  <a:t>）变化的关系。</a:t>
                </a:r>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106</a:t>
            </a:fld>
            <a:endParaRPr lang="en-US" altLang="zh-CN"/>
          </a:p>
        </p:txBody>
      </p:sp>
    </p:spTree>
    <p:extLst>
      <p:ext uri="{BB962C8B-B14F-4D97-AF65-F5344CB8AC3E}">
        <p14:creationId xmlns:p14="http://schemas.microsoft.com/office/powerpoint/2010/main" val="14125963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德拜理论与实验值吻合很好。</a:t>
            </a:r>
            <a:endParaRPr lang="zh-CN" altLang="en-US" b="0"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107</a:t>
            </a:fld>
            <a:endParaRPr lang="en-US" altLang="zh-CN"/>
          </a:p>
        </p:txBody>
      </p:sp>
    </p:spTree>
    <p:extLst>
      <p:ext uri="{BB962C8B-B14F-4D97-AF65-F5344CB8AC3E}">
        <p14:creationId xmlns:p14="http://schemas.microsoft.com/office/powerpoint/2010/main" val="303198778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电子热容的表达式（推导略）</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𝑉</m:t>
                        </m:r>
                      </m:sub>
                    </m:sSub>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𝑑𝑈</m:t>
                        </m:r>
                      </m:num>
                      <m:den>
                        <m:r>
                          <a:rPr lang="en-US" altLang="zh-CN" sz="1200" i="1" kern="1200">
                            <a:solidFill>
                              <a:schemeClr val="tx1"/>
                            </a:solidFill>
                            <a:effectLst/>
                            <a:latin typeface="Cambria Math" panose="02040503050406030204" pitchFamily="18" charset="0"/>
                            <a:ea typeface="宋体" pitchFamily="2" charset="-122"/>
                            <a:cs typeface="+mn-cs"/>
                          </a:rPr>
                          <m:t>𝑑𝑇</m:t>
                        </m:r>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𝜋</m:t>
                            </m:r>
                          </m:e>
                          <m:sup>
                            <m:r>
                              <a:rPr lang="en-US" altLang="zh-CN" sz="1200" i="1" kern="1200">
                                <a:solidFill>
                                  <a:schemeClr val="tx1"/>
                                </a:solidFill>
                                <a:effectLst/>
                                <a:latin typeface="Cambria Math" panose="02040503050406030204" pitchFamily="18" charset="0"/>
                                <a:ea typeface="宋体" pitchFamily="2" charset="-122"/>
                                <a:cs typeface="+mn-cs"/>
                              </a:rPr>
                              <m:t>2</m:t>
                            </m:r>
                          </m:sup>
                        </m:sSup>
                      </m:num>
                      <m:den>
                        <m:r>
                          <a:rPr lang="en-US" altLang="zh-CN" sz="1200" i="1" kern="1200">
                            <a:solidFill>
                              <a:schemeClr val="tx1"/>
                            </a:solidFill>
                            <a:effectLst/>
                            <a:latin typeface="Cambria Math" panose="02040503050406030204" pitchFamily="18" charset="0"/>
                            <a:ea typeface="宋体" pitchFamily="2" charset="-122"/>
                            <a:cs typeface="+mn-cs"/>
                          </a:rPr>
                          <m:t>3</m:t>
                        </m:r>
                      </m:den>
                    </m:f>
                    <m:d>
                      <m:dPr>
                        <m:ctrlPr>
                          <a:rPr lang="zh-CN" altLang="zh-CN" sz="1200" i="1" kern="1200">
                            <a:solidFill>
                              <a:schemeClr val="tx1"/>
                            </a:solidFill>
                            <a:effectLst/>
                            <a:latin typeface="Cambria Math" panose="02040503050406030204" pitchFamily="18" charset="0"/>
                            <a:ea typeface="宋体" pitchFamily="2" charset="-122"/>
                            <a:cs typeface="+mn-cs"/>
                          </a:rPr>
                        </m:ctrlPr>
                      </m:dPr>
                      <m:e>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up>
                            <m:r>
                              <a:rPr lang="en-US" altLang="zh-CN" sz="1200" i="1" kern="1200">
                                <a:solidFill>
                                  <a:schemeClr val="tx1"/>
                                </a:solidFill>
                                <a:effectLst/>
                                <a:latin typeface="Cambria Math" panose="02040503050406030204" pitchFamily="18" charset="0"/>
                                <a:ea typeface="宋体" pitchFamily="2" charset="-122"/>
                                <a:cs typeface="+mn-cs"/>
                              </a:rPr>
                              <m:t>2</m:t>
                            </m:r>
                          </m:sup>
                        </m:sSubSup>
                        <m:r>
                          <a:rPr lang="en-US" altLang="zh-CN" sz="1200" i="1" kern="1200">
                            <a:solidFill>
                              <a:schemeClr val="tx1"/>
                            </a:solidFill>
                            <a:effectLst/>
                            <a:latin typeface="Cambria Math" panose="02040503050406030204" pitchFamily="18" charset="0"/>
                            <a:ea typeface="宋体" pitchFamily="2" charset="-122"/>
                            <a:cs typeface="+mn-cs"/>
                          </a:rPr>
                          <m:t>𝑇</m:t>
                        </m:r>
                      </m:e>
                    </m:d>
                    <m:r>
                      <a:rPr lang="en-US" altLang="zh-CN" sz="1200" i="1" kern="1200">
                        <a:solidFill>
                          <a:schemeClr val="tx1"/>
                        </a:solidFill>
                        <a:effectLst/>
                        <a:latin typeface="Cambria Math" panose="02040503050406030204" pitchFamily="18"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𝐸</m:t>
                            </m:r>
                          </m:e>
                          <m:sub>
                            <m:r>
                              <a:rPr lang="en-US" altLang="zh-CN" sz="1200" i="1" kern="1200">
                                <a:solidFill>
                                  <a:schemeClr val="tx1"/>
                                </a:solidFill>
                                <a:effectLst/>
                                <a:latin typeface="Cambria Math" panose="02040503050406030204" pitchFamily="18" charset="0"/>
                                <a:ea typeface="宋体" pitchFamily="2" charset="-122"/>
                                <a:cs typeface="+mn-cs"/>
                              </a:rPr>
                              <m:t>𝐹</m:t>
                            </m:r>
                          </m:sub>
                        </m:sSub>
                      </m:e>
                    </m:d>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𝜋</m:t>
                            </m:r>
                          </m:e>
                          <m:sup>
                            <m:r>
                              <a:rPr lang="en-US" altLang="zh-CN" sz="1200" i="1" kern="1200">
                                <a:solidFill>
                                  <a:schemeClr val="tx1"/>
                                </a:solidFill>
                                <a:effectLst/>
                                <a:latin typeface="Cambria Math" panose="02040503050406030204" pitchFamily="18" charset="0"/>
                                <a:ea typeface="宋体" pitchFamily="2" charset="-122"/>
                                <a:cs typeface="+mn-cs"/>
                              </a:rPr>
                              <m:t>2</m:t>
                            </m:r>
                          </m:sup>
                        </m:sSup>
                      </m:num>
                      <m:den>
                        <m:r>
                          <a:rPr lang="en-US" altLang="zh-CN" sz="1200" i="1" kern="1200">
                            <a:solidFill>
                              <a:schemeClr val="tx1"/>
                            </a:solidFill>
                            <a:effectLst/>
                            <a:latin typeface="Cambria Math" panose="02040503050406030204" pitchFamily="18" charset="0"/>
                            <a:ea typeface="宋体" pitchFamily="2" charset="-122"/>
                            <a:cs typeface="+mn-cs"/>
                          </a:rPr>
                          <m:t>3</m:t>
                        </m:r>
                      </m:den>
                    </m:f>
                    <m:d>
                      <m:dPr>
                        <m:ctrlPr>
                          <a:rPr lang="zh-CN" altLang="zh-CN" sz="1200" i="1" kern="1200">
                            <a:solidFill>
                              <a:schemeClr val="tx1"/>
                            </a:solidFill>
                            <a:effectLst/>
                            <a:latin typeface="Cambria Math" panose="02040503050406030204" pitchFamily="18" charset="0"/>
                            <a:ea typeface="宋体" pitchFamily="2" charset="-122"/>
                            <a:cs typeface="+mn-cs"/>
                          </a:rPr>
                        </m:ctrlPr>
                      </m:dPr>
                      <m:e>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up>
                            <m:r>
                              <a:rPr lang="en-US" altLang="zh-CN" sz="1200" i="1" kern="1200">
                                <a:solidFill>
                                  <a:schemeClr val="tx1"/>
                                </a:solidFill>
                                <a:effectLst/>
                                <a:latin typeface="Cambria Math" panose="02040503050406030204" pitchFamily="18" charset="0"/>
                                <a:ea typeface="宋体" pitchFamily="2" charset="-122"/>
                                <a:cs typeface="+mn-cs"/>
                              </a:rPr>
                              <m:t>2</m:t>
                            </m:r>
                          </m:sup>
                        </m:sSubSup>
                        <m:r>
                          <a:rPr lang="en-US" altLang="zh-CN" sz="1200" i="1" kern="1200">
                            <a:solidFill>
                              <a:schemeClr val="tx1"/>
                            </a:solidFill>
                            <a:effectLst/>
                            <a:latin typeface="Cambria Math" panose="02040503050406030204" pitchFamily="18" charset="0"/>
                            <a:ea typeface="宋体" pitchFamily="2" charset="-122"/>
                            <a:cs typeface="+mn-cs"/>
                          </a:rPr>
                          <m:t>𝑇</m:t>
                        </m:r>
                      </m:e>
                    </m:d>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3</m:t>
                        </m:r>
                      </m:num>
                      <m:den>
                        <m:r>
                          <a:rPr lang="en-US" altLang="zh-CN" sz="1200" i="1" kern="1200">
                            <a:solidFill>
                              <a:schemeClr val="tx1"/>
                            </a:solidFill>
                            <a:effectLst/>
                            <a:latin typeface="Cambria Math" panose="02040503050406030204" pitchFamily="18" charset="0"/>
                            <a:ea typeface="宋体" pitchFamily="2" charset="-122"/>
                            <a:cs typeface="+mn-cs"/>
                          </a:rPr>
                          <m:t>2</m:t>
                        </m:r>
                      </m:den>
                    </m:f>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𝑁</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𝑇</m:t>
                            </m:r>
                          </m:e>
                          <m:sub>
                            <m:r>
                              <a:rPr lang="en-US" altLang="zh-CN" sz="1200" i="1" kern="1200">
                                <a:solidFill>
                                  <a:schemeClr val="tx1"/>
                                </a:solidFill>
                                <a:effectLst/>
                                <a:latin typeface="Cambria Math" panose="02040503050406030204" pitchFamily="18" charset="0"/>
                                <a:ea typeface="宋体" pitchFamily="2" charset="-122"/>
                                <a:cs typeface="+mn-cs"/>
                              </a:rPr>
                              <m:t>𝐹</m:t>
                            </m:r>
                          </m:sub>
                        </m:sSub>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𝜋</m:t>
                            </m:r>
                          </m:e>
                          <m:sup>
                            <m:r>
                              <a:rPr lang="en-US" altLang="zh-CN" sz="1200" i="1" kern="1200">
                                <a:solidFill>
                                  <a:schemeClr val="tx1"/>
                                </a:solidFill>
                                <a:effectLst/>
                                <a:latin typeface="Cambria Math" panose="02040503050406030204" pitchFamily="18" charset="0"/>
                                <a:ea typeface="宋体" pitchFamily="2" charset="-122"/>
                                <a:cs typeface="+mn-cs"/>
                              </a:rPr>
                              <m:t>2</m:t>
                            </m:r>
                          </m:sup>
                        </m:sSup>
                      </m:num>
                      <m:den>
                        <m:r>
                          <a:rPr lang="en-US" altLang="zh-CN" sz="1200" i="1" kern="1200">
                            <a:solidFill>
                              <a:schemeClr val="tx1"/>
                            </a:solidFill>
                            <a:effectLst/>
                            <a:latin typeface="Cambria Math" panose="02040503050406030204" pitchFamily="18" charset="0"/>
                            <a:ea typeface="宋体" pitchFamily="2" charset="-122"/>
                            <a:cs typeface="+mn-cs"/>
                          </a:rPr>
                          <m:t>2</m:t>
                        </m:r>
                      </m:den>
                    </m:f>
                    <m:r>
                      <a:rPr lang="en-US" altLang="zh-CN" sz="1200" i="1" kern="1200">
                        <a:solidFill>
                          <a:schemeClr val="tx1"/>
                        </a:solidFill>
                        <a:effectLst/>
                        <a:latin typeface="Cambria Math" panose="02040503050406030204" pitchFamily="18" charset="0"/>
                        <a:ea typeface="宋体" pitchFamily="2" charset="-122"/>
                        <a:cs typeface="+mn-cs"/>
                      </a:rPr>
                      <m:t>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𝑇</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𝑇</m:t>
                            </m:r>
                          </m:e>
                          <m:sub>
                            <m:r>
                              <a:rPr lang="en-US" altLang="zh-CN" sz="1200" i="1" kern="1200">
                                <a:solidFill>
                                  <a:schemeClr val="tx1"/>
                                </a:solidFill>
                                <a:effectLst/>
                                <a:latin typeface="Cambria Math" panose="02040503050406030204" pitchFamily="18" charset="0"/>
                                <a:ea typeface="宋体" pitchFamily="2" charset="-122"/>
                                <a:cs typeface="+mn-cs"/>
                              </a:rPr>
                              <m:t>𝐹</m:t>
                            </m:r>
                          </m:sub>
                        </m:sSub>
                      </m:den>
                    </m:f>
                  </m:oMath>
                </a14:m>
                <a:r>
                  <a:rPr lang="en-US" altLang="zh-CN" sz="1200" kern="1200" dirty="0">
                    <a:solidFill>
                      <a:schemeClr val="tx1"/>
                    </a:solidFill>
                    <a:effectLst/>
                    <a:latin typeface="Arial" charset="0"/>
                    <a:ea typeface="宋体" pitchFamily="2" charset="-122"/>
                    <a:cs typeface="+mn-cs"/>
                  </a:rPr>
                  <a:t>                </a:t>
                </a:r>
              </a:p>
              <a:p>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金属中自由电子贡献的热容约为理想气体常数的百分之一。</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电子热容的表达式（推导略）</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𝑉=𝑑𝑈</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𝑑𝑇=𝜋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𝐵^2 𝑇)𝑔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𝐸</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𝐹 )=𝜋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𝐵^2 𝑇)</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 3</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 𝑁</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𝐹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𝐹 </a:t>
                </a:r>
                <a:r>
                  <a:rPr lang="en-US" altLang="zh-CN" sz="1200" kern="1200">
                    <a:solidFill>
                      <a:schemeClr val="tx1"/>
                    </a:solidFill>
                    <a:effectLst/>
                    <a:latin typeface="Arial" charset="0"/>
                    <a:ea typeface="宋体" pitchFamily="2" charset="-122"/>
                    <a:cs typeface="+mn-cs"/>
                  </a:rPr>
                  <a:t>                (7-99)</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金属中自由电子贡献的热容约为理想气体常数的百分之一。</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108</a:t>
            </a:fld>
            <a:endParaRPr lang="en-US" altLang="zh-CN"/>
          </a:p>
        </p:txBody>
      </p:sp>
    </p:spTree>
    <p:extLst>
      <p:ext uri="{BB962C8B-B14F-4D97-AF65-F5344CB8AC3E}">
        <p14:creationId xmlns:p14="http://schemas.microsoft.com/office/powerpoint/2010/main" val="187562269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本小节讲热传导。</a:t>
            </a:r>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109</a:t>
            </a:fld>
            <a:endParaRPr lang="en-US" altLang="zh-CN"/>
          </a:p>
        </p:txBody>
      </p:sp>
    </p:spTree>
    <p:extLst>
      <p:ext uri="{BB962C8B-B14F-4D97-AF65-F5344CB8AC3E}">
        <p14:creationId xmlns:p14="http://schemas.microsoft.com/office/powerpoint/2010/main" val="1665086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原子是通过其间的相互作用力而连系在一起，晶格上原子的振动不是彼此独立的。原子之间的相互作用力一般可以近似看成是一种弹性力。形象地讲，若把原子比作小球的话，整个晶体犹如由许多规则排列的小球构成，而小球之间又彼此由弹簧连接起来一般，如图所示。每个原子的振动都会牵动周围的原子，使振动以弹性波的形式在晶体中传播。</a:t>
            </a:r>
            <a:endParaRPr lang="zh-CN" altLang="en-US"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11</a:t>
            </a:fld>
            <a:endParaRPr lang="en-US" altLang="zh-CN"/>
          </a:p>
        </p:txBody>
      </p:sp>
    </p:spTree>
    <p:extLst>
      <p:ext uri="{BB962C8B-B14F-4D97-AF65-F5344CB8AC3E}">
        <p14:creationId xmlns:p14="http://schemas.microsoft.com/office/powerpoint/2010/main" val="295537266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固体中温度分布不均匀时，将会有热能从高温区域流向低温区域，这种现象称为热传导现象。热流密度</a:t>
                </a:r>
                <a14:m>
                  <m:oMath xmlns:m="http://schemas.openxmlformats.org/officeDocument/2006/math">
                    <m:r>
                      <a:rPr lang="en-US" altLang="zh-CN" sz="1200" b="0" i="0" kern="1200" smtClean="0">
                        <a:solidFill>
                          <a:schemeClr val="tx1"/>
                        </a:solidFill>
                        <a:effectLst/>
                        <a:latin typeface="Cambria Math" panose="02040503050406030204" pitchFamily="18" charset="0"/>
                        <a:ea typeface="宋体" pitchFamily="2" charset="-122"/>
                        <a:cs typeface="+mn-cs"/>
                      </a:rPr>
                      <m:t> </m:t>
                    </m:r>
                    <m:r>
                      <a:rPr lang="en-US" altLang="zh-CN" sz="1200" i="1" kern="1200" smtClean="0">
                        <a:solidFill>
                          <a:schemeClr val="tx1"/>
                        </a:solidFill>
                        <a:effectLst/>
                        <a:latin typeface="Cambria Math" panose="02040503050406030204" pitchFamily="18" charset="0"/>
                        <a:ea typeface="宋体" pitchFamily="2" charset="-122"/>
                        <a:cs typeface="+mn-cs"/>
                      </a:rPr>
                      <m:t>𝑗</m:t>
                    </m:r>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定义为单位时间内通过单位截面传输的热能。热流密度</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𝑗</m:t>
                    </m:r>
                  </m:oMath>
                </a14:m>
                <a:r>
                  <a:rPr lang="zh-CN" altLang="zh-CN" sz="1200" kern="1200" dirty="0">
                    <a:solidFill>
                      <a:schemeClr val="tx1"/>
                    </a:solidFill>
                    <a:effectLst/>
                    <a:latin typeface="Arial" charset="0"/>
                    <a:ea typeface="宋体" pitchFamily="2" charset="-122"/>
                    <a:cs typeface="+mn-cs"/>
                  </a:rPr>
                  <a:t>与温度梯度呈正比： </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𝑗</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𝜅</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𝑑𝑇</m:t>
                        </m:r>
                      </m:num>
                      <m:den>
                        <m:r>
                          <a:rPr lang="en-US" altLang="zh-CN" sz="1200" i="1" kern="1200">
                            <a:solidFill>
                              <a:schemeClr val="tx1"/>
                            </a:solidFill>
                            <a:effectLst/>
                            <a:latin typeface="Cambria Math" panose="02040503050406030204" pitchFamily="18" charset="0"/>
                            <a:ea typeface="宋体" pitchFamily="2" charset="-122"/>
                            <a:cs typeface="+mn-cs"/>
                          </a:rPr>
                          <m:t>𝑑𝑥</m:t>
                        </m:r>
                      </m:den>
                    </m:f>
                  </m:oMath>
                </a14:m>
                <a:r>
                  <a:rPr lang="en-US" altLang="zh-CN" sz="1200" kern="1200" dirty="0">
                    <a:solidFill>
                      <a:schemeClr val="tx1"/>
                    </a:solidFill>
                    <a:effectLst/>
                    <a:latin typeface="Arial" charset="0"/>
                    <a:ea typeface="宋体" pitchFamily="2" charset="-122"/>
                    <a:cs typeface="+mn-cs"/>
                  </a:rPr>
                  <a:t>                           </a:t>
                </a:r>
              </a:p>
              <a:p>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这里比例系数</a:t>
                </a:r>
                <a:r>
                  <a:rPr lang="en-US" altLang="zh-CN" sz="1200" i="1" kern="1200" dirty="0">
                    <a:solidFill>
                      <a:schemeClr val="tx1"/>
                    </a:solidFill>
                    <a:effectLst/>
                    <a:latin typeface="Arial" charset="0"/>
                    <a:ea typeface="宋体" pitchFamily="2" charset="-122"/>
                    <a:cs typeface="+mn-cs"/>
                    <a:sym typeface="Symbol" panose="05050102010706020507" pitchFamily="18" charset="2"/>
                  </a:rPr>
                  <a:t></a:t>
                </a:r>
                <a:r>
                  <a:rPr lang="en-US" altLang="zh-CN" sz="1200" i="1"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称为热传导系数或者热导率，负号表示热能传输总是从高温流向低温。热导分为电子热导和晶格热导，电子热导是电子运动传热，晶格热导是格波传递热能，一般绝缘体和半导体多是通过晶格热导实现传热的。</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固体中温度分布不均匀时，将会有热能从高温区域流向低温区域，这种现象称为热传导现象。热流密度</a:t>
                </a:r>
                <a:r>
                  <a:rPr lang="en-US" altLang="zh-CN" sz="1200" i="1" kern="1200">
                    <a:solidFill>
                      <a:schemeClr val="tx1"/>
                    </a:solidFill>
                    <a:effectLst/>
                    <a:latin typeface="Arial" charset="0"/>
                    <a:ea typeface="宋体" pitchFamily="2" charset="-122"/>
                    <a:cs typeface="+mn-cs"/>
                  </a:rPr>
                  <a:t>j</a:t>
                </a:r>
                <a:r>
                  <a:rPr lang="zh-CN" altLang="zh-CN" sz="1200" kern="1200">
                    <a:solidFill>
                      <a:schemeClr val="tx1"/>
                    </a:solidFill>
                    <a:effectLst/>
                    <a:latin typeface="Arial" charset="0"/>
                    <a:ea typeface="宋体" pitchFamily="2" charset="-122"/>
                    <a:cs typeface="+mn-cs"/>
                  </a:rPr>
                  <a:t>定义为单位时间内通过单位截面传输的热能。热流密度</a:t>
                </a:r>
                <a:r>
                  <a:rPr lang="en-US" altLang="zh-CN" sz="1200" i="1" kern="1200">
                    <a:solidFill>
                      <a:schemeClr val="tx1"/>
                    </a:solidFill>
                    <a:effectLst/>
                    <a:latin typeface="Arial" charset="0"/>
                    <a:ea typeface="宋体" pitchFamily="2" charset="-122"/>
                    <a:cs typeface="+mn-cs"/>
                  </a:rPr>
                  <a:t>j</a:t>
                </a:r>
                <a:r>
                  <a:rPr lang="zh-CN" altLang="zh-CN" sz="1200" kern="1200">
                    <a:solidFill>
                      <a:schemeClr val="tx1"/>
                    </a:solidFill>
                    <a:effectLst/>
                    <a:latin typeface="Arial" charset="0"/>
                    <a:ea typeface="宋体" pitchFamily="2" charset="-122"/>
                    <a:cs typeface="+mn-cs"/>
                  </a:rPr>
                  <a:t>与温度梯度呈正比： </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𝑗=−𝜅 𝑑𝑇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𝑑𝑥</a:t>
                </a:r>
                <a:r>
                  <a:rPr lang="en-US" altLang="zh-CN" sz="1200" kern="1200">
                    <a:solidFill>
                      <a:schemeClr val="tx1"/>
                    </a:solidFill>
                    <a:effectLst/>
                    <a:latin typeface="Arial" charset="0"/>
                    <a:ea typeface="宋体" pitchFamily="2" charset="-122"/>
                    <a:cs typeface="+mn-cs"/>
                  </a:rPr>
                  <a:t>                           (7-100)</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这里比例系数</a:t>
                </a:r>
                <a:r>
                  <a:rPr lang="en-US" altLang="zh-CN" sz="1200" i="1" kern="1200">
                    <a:solidFill>
                      <a:schemeClr val="tx1"/>
                    </a:solidFill>
                    <a:effectLst/>
                    <a:latin typeface="Arial" charset="0"/>
                    <a:ea typeface="宋体" pitchFamily="2" charset="-122"/>
                    <a:cs typeface="+mn-cs"/>
                    <a:sym typeface="Symbol" panose="05050102010706020507" pitchFamily="18" charset="2"/>
                  </a:rPr>
                  <a:t></a:t>
                </a:r>
                <a:r>
                  <a:rPr lang="en-US" altLang="zh-CN" sz="1200" i="1"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称为热传导系数或者热导率，负号表示热能传输总是从高温流向低温。热导分为电子热导和晶格热导，电子热导是电子运动传热，晶格热导是格波传递热能，一般绝缘体和半导体多是通过晶格热导实现传热的。</a:t>
                </a:r>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110</a:t>
            </a:fld>
            <a:endParaRPr lang="en-US" altLang="zh-CN"/>
          </a:p>
        </p:txBody>
      </p:sp>
    </p:spTree>
    <p:extLst>
      <p:ext uri="{BB962C8B-B14F-4D97-AF65-F5344CB8AC3E}">
        <p14:creationId xmlns:p14="http://schemas.microsoft.com/office/powerpoint/2010/main" val="51962012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晶格热导不是格波的“传播”，与气体的热传导有很相似之处，是属于一种无规则运动。为了便于理解，这里简述一下气体热传导的微观解释：当气体分子从温度高的区域运动到温度低的区域时，它将通过碰撞把携带的较高平均能量传给其它分子。反之，通过碰撞获得能量，分子间的碰撞对气体导热具有决定作用。气体导热可以看做是在一个自由程内，冷热分子相互交换位置的结果。把声子类比于气体的分子，以这种声子的“气体”，可以给出固体热传导系数（热导率）</a:t>
                </a:r>
                <a:r>
                  <a:rPr lang="en-US" altLang="zh-CN" sz="1200" i="1" kern="1200" dirty="0">
                    <a:solidFill>
                      <a:schemeClr val="tx1"/>
                    </a:solidFill>
                    <a:effectLst/>
                    <a:latin typeface="Arial" charset="0"/>
                    <a:ea typeface="宋体" pitchFamily="2" charset="-122"/>
                    <a:cs typeface="+mn-cs"/>
                    <a:sym typeface="Symbol" panose="05050102010706020507" pitchFamily="18" charset="2"/>
                  </a:rPr>
                  <a:t></a:t>
                </a:r>
                <a:r>
                  <a:rPr lang="en-US" altLang="zh-CN" sz="1200" i="1"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的表达式：</a:t>
                </a:r>
                <a:endParaRPr lang="en-US" altLang="zh-CN" sz="1200" kern="1200" dirty="0">
                  <a:solidFill>
                    <a:schemeClr val="tx1"/>
                  </a:solidFill>
                  <a:effectLst/>
                  <a:latin typeface="Arial" charset="0"/>
                  <a:ea typeface="宋体" pitchFamily="2" charset="-122"/>
                  <a:cs typeface="+mn-cs"/>
                </a:endParaRPr>
              </a:p>
              <a:p>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𝜅</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3</m:t>
                        </m:r>
                      </m:den>
                    </m:f>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𝑐</m:t>
                        </m:r>
                      </m:e>
                      <m:sub>
                        <m:r>
                          <a:rPr lang="en-US" altLang="zh-CN" sz="1200" i="1" kern="1200">
                            <a:solidFill>
                              <a:schemeClr val="tx1"/>
                            </a:solidFill>
                            <a:effectLst/>
                            <a:latin typeface="Cambria Math" panose="02040503050406030204" pitchFamily="18" charset="0"/>
                            <a:ea typeface="宋体" pitchFamily="2" charset="-122"/>
                            <a:cs typeface="+mn-cs"/>
                          </a:rPr>
                          <m:t>𝑣</m:t>
                        </m:r>
                      </m:sub>
                    </m:sSub>
                    <m:r>
                      <a:rPr lang="en-US" altLang="zh-CN" sz="1200" i="1" kern="1200">
                        <a:solidFill>
                          <a:schemeClr val="tx1"/>
                        </a:solidFill>
                        <a:effectLst/>
                        <a:latin typeface="Cambria Math" panose="02040503050406030204" pitchFamily="18" charset="0"/>
                        <a:ea typeface="宋体" pitchFamily="2" charset="-122"/>
                        <a:cs typeface="+mn-cs"/>
                      </a:rPr>
                      <m:t>𝜆</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𝑣</m:t>
                        </m:r>
                      </m:e>
                      <m:sub>
                        <m:r>
                          <a:rPr lang="en-US" altLang="zh-CN" sz="1200" i="1" kern="1200">
                            <a:solidFill>
                              <a:schemeClr val="tx1"/>
                            </a:solidFill>
                            <a:effectLst/>
                            <a:latin typeface="Cambria Math" panose="02040503050406030204" pitchFamily="18" charset="0"/>
                            <a:ea typeface="宋体" pitchFamily="2" charset="-122"/>
                            <a:cs typeface="+mn-cs"/>
                          </a:rPr>
                          <m:t>0</m:t>
                        </m:r>
                      </m:sub>
                    </m:sSub>
                  </m:oMath>
                </a14:m>
                <a:r>
                  <a:rPr lang="en-US" altLang="zh-CN" sz="1200" kern="1200" dirty="0">
                    <a:solidFill>
                      <a:schemeClr val="tx1"/>
                    </a:solidFill>
                    <a:effectLst/>
                    <a:latin typeface="Arial" charset="0"/>
                    <a:ea typeface="宋体" pitchFamily="2" charset="-122"/>
                    <a:cs typeface="+mn-cs"/>
                  </a:rPr>
                  <a:t>         </a:t>
                </a: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其中</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𝑐</m:t>
                        </m:r>
                      </m:e>
                      <m:sub>
                        <m:r>
                          <a:rPr lang="en-US" altLang="zh-CN" sz="1200" i="1" kern="1200">
                            <a:solidFill>
                              <a:schemeClr val="tx1"/>
                            </a:solidFill>
                            <a:effectLst/>
                            <a:latin typeface="Cambria Math" panose="02040503050406030204" pitchFamily="18" charset="0"/>
                            <a:ea typeface="宋体" pitchFamily="2" charset="-122"/>
                            <a:cs typeface="+mn-cs"/>
                          </a:rPr>
                          <m:t>𝑣</m:t>
                        </m:r>
                      </m:sub>
                    </m:sSub>
                  </m:oMath>
                </a14:m>
                <a:r>
                  <a:rPr lang="en-US" altLang="zh-CN" sz="1200" i="1"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是声子（格波）决定的比热容（单位体积热容），</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𝑣</m:t>
                        </m:r>
                      </m:e>
                      <m:sub>
                        <m:r>
                          <a:rPr lang="en-US" altLang="zh-CN" sz="1200" i="1" kern="1200">
                            <a:solidFill>
                              <a:schemeClr val="tx1"/>
                            </a:solidFill>
                            <a:effectLst/>
                            <a:latin typeface="Cambria Math" panose="02040503050406030204" pitchFamily="18" charset="0"/>
                            <a:ea typeface="宋体" pitchFamily="2" charset="-122"/>
                            <a:cs typeface="+mn-cs"/>
                          </a:rPr>
                          <m:t>0</m:t>
                        </m:r>
                      </m:sub>
                    </m:sSub>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是声子速度（可用固体声速代替），</a:t>
                </a:r>
                <a:r>
                  <a:rPr lang="en-US" altLang="zh-CN" sz="1200" i="1" kern="1200" dirty="0">
                    <a:solidFill>
                      <a:schemeClr val="tx1"/>
                    </a:solidFill>
                    <a:effectLst/>
                    <a:latin typeface="Arial" charset="0"/>
                    <a:ea typeface="宋体" pitchFamily="2" charset="-122"/>
                    <a:cs typeface="+mn-cs"/>
                    <a:sym typeface="Symbol" panose="05050102010706020507" pitchFamily="18" charset="2"/>
                  </a:rPr>
                  <a:t></a:t>
                </a:r>
                <a:r>
                  <a:rPr lang="en-US" altLang="zh-CN" sz="1200" i="1"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是声子的平均自由程。</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晶格热导不是格波的“传播”，与气体的热传导有很相似之处，是属于一种无规则运动。为了便于理解，这里简述一下气体热传导的微观解释：当气体分子从温度高的区域运动到温度低的区域时，它将通过碰撞把携带的较高平均能量传给其它分子。反之，通过碰撞获得能量，分子间的碰撞对气体导热具有决定作用。气体导热可以看做是在一个自由程内，冷热分子相互交换位置的结果。把声子类比于气体的分子，以这种声子的“气体”，可以给出固体热传导系数（热导率）</a:t>
                </a:r>
                <a:r>
                  <a:rPr lang="en-US" altLang="zh-CN" sz="1200" i="1" kern="1200">
                    <a:solidFill>
                      <a:schemeClr val="tx1"/>
                    </a:solidFill>
                    <a:effectLst/>
                    <a:latin typeface="Arial" charset="0"/>
                    <a:ea typeface="宋体" pitchFamily="2" charset="-122"/>
                    <a:cs typeface="+mn-cs"/>
                    <a:sym typeface="Symbol" panose="05050102010706020507" pitchFamily="18" charset="2"/>
                  </a:rPr>
                  <a:t></a:t>
                </a:r>
                <a:r>
                  <a:rPr lang="en-US" altLang="zh-CN" sz="1200" i="1"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的表达式：</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𝜅=1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𝑐</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𝑣 𝜆𝑣</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0</a:t>
                </a:r>
                <a:r>
                  <a:rPr lang="en-US" altLang="zh-CN" sz="1200" kern="1200">
                    <a:solidFill>
                      <a:schemeClr val="tx1"/>
                    </a:solidFill>
                    <a:effectLst/>
                    <a:latin typeface="Arial" charset="0"/>
                    <a:ea typeface="宋体" pitchFamily="2" charset="-122"/>
                    <a:cs typeface="+mn-cs"/>
                  </a:rPr>
                  <a:t>                           (7-101)</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其中</a:t>
                </a:r>
                <a:r>
                  <a:rPr lang="en-US" altLang="zh-CN" sz="1200" i="1" kern="1200">
                    <a:solidFill>
                      <a:schemeClr val="tx1"/>
                    </a:solidFill>
                    <a:effectLst/>
                    <a:latin typeface="Arial" charset="0"/>
                    <a:ea typeface="宋体" pitchFamily="2" charset="-122"/>
                    <a:cs typeface="+mn-cs"/>
                  </a:rPr>
                  <a:t>c</a:t>
                </a:r>
                <a:r>
                  <a:rPr lang="en-US" altLang="zh-CN" sz="1200" i="1" kern="1200" baseline="-25000">
                    <a:solidFill>
                      <a:schemeClr val="tx1"/>
                    </a:solidFill>
                    <a:effectLst/>
                    <a:latin typeface="Arial" charset="0"/>
                    <a:ea typeface="宋体" pitchFamily="2" charset="-122"/>
                    <a:cs typeface="+mn-cs"/>
                  </a:rPr>
                  <a:t>v</a:t>
                </a:r>
                <a:r>
                  <a:rPr lang="en-US" altLang="zh-CN" sz="1200" i="1"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是声子（格波）决定的比热容（单位体积热容），</a:t>
                </a:r>
                <a:r>
                  <a:rPr lang="en-US" altLang="zh-CN" sz="1200" i="1" kern="1200">
                    <a:solidFill>
                      <a:schemeClr val="tx1"/>
                    </a:solidFill>
                    <a:effectLst/>
                    <a:latin typeface="Arial" charset="0"/>
                    <a:ea typeface="宋体" pitchFamily="2" charset="-122"/>
                    <a:cs typeface="+mn-cs"/>
                  </a:rPr>
                  <a:t>v</a:t>
                </a:r>
                <a:r>
                  <a:rPr lang="en-US" altLang="zh-CN" sz="1200" kern="1200" baseline="-25000">
                    <a:solidFill>
                      <a:schemeClr val="tx1"/>
                    </a:solidFill>
                    <a:effectLst/>
                    <a:latin typeface="Arial" charset="0"/>
                    <a:ea typeface="宋体" pitchFamily="2" charset="-122"/>
                    <a:cs typeface="+mn-cs"/>
                  </a:rPr>
                  <a:t>0</a:t>
                </a:r>
                <a:r>
                  <a:rPr lang="en-US" altLang="zh-CN" sz="1200"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是声子速度（可用固体声速代替），</a:t>
                </a:r>
                <a:r>
                  <a:rPr lang="en-US" altLang="zh-CN" sz="1200" i="1" kern="1200">
                    <a:solidFill>
                      <a:schemeClr val="tx1"/>
                    </a:solidFill>
                    <a:effectLst/>
                    <a:latin typeface="Arial" charset="0"/>
                    <a:ea typeface="宋体" pitchFamily="2" charset="-122"/>
                    <a:cs typeface="+mn-cs"/>
                    <a:sym typeface="Symbol" panose="05050102010706020507" pitchFamily="18" charset="2"/>
                  </a:rPr>
                  <a:t></a:t>
                </a:r>
                <a:r>
                  <a:rPr lang="en-US" altLang="zh-CN" sz="1200" i="1"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是声子的平均自由程。</a:t>
                </a:r>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111</a:t>
            </a:fld>
            <a:endParaRPr lang="en-US" altLang="zh-CN"/>
          </a:p>
        </p:txBody>
      </p:sp>
    </p:spTree>
    <p:extLst>
      <p:ext uri="{BB962C8B-B14F-4D97-AF65-F5344CB8AC3E}">
        <p14:creationId xmlns:p14="http://schemas.microsoft.com/office/powerpoint/2010/main" val="131553334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“声子气体”中，每个模式</a:t>
                </a:r>
                <a:r>
                  <a:rPr lang="en-US" altLang="zh-CN" sz="1200" i="1" kern="1200" dirty="0" err="1">
                    <a:solidFill>
                      <a:schemeClr val="tx1"/>
                    </a:solidFill>
                    <a:effectLst/>
                    <a:latin typeface="Arial" charset="0"/>
                    <a:ea typeface="宋体" pitchFamily="2" charset="-122"/>
                    <a:cs typeface="+mn-cs"/>
                  </a:rPr>
                  <a:t>w</a:t>
                </a:r>
                <a:r>
                  <a:rPr lang="en-US" altLang="zh-CN" sz="1200" i="1" kern="1200" baseline="-25000" dirty="0" err="1">
                    <a:solidFill>
                      <a:schemeClr val="tx1"/>
                    </a:solidFill>
                    <a:effectLst/>
                    <a:latin typeface="Arial" charset="0"/>
                    <a:ea typeface="宋体" pitchFamily="2" charset="-122"/>
                    <a:cs typeface="+mn-cs"/>
                  </a:rPr>
                  <a:t>q</a:t>
                </a:r>
                <a:r>
                  <a:rPr lang="zh-CN" altLang="zh-CN" sz="1200" kern="1200" dirty="0">
                    <a:solidFill>
                      <a:schemeClr val="tx1"/>
                    </a:solidFill>
                    <a:effectLst/>
                    <a:latin typeface="Arial" charset="0"/>
                    <a:ea typeface="宋体" pitchFamily="2" charset="-122"/>
                    <a:cs typeface="+mn-cs"/>
                  </a:rPr>
                  <a:t>的平均声子数：</a:t>
                </a:r>
                <a:endParaRPr lang="en-US" altLang="zh-CN" sz="1200" kern="1200" dirty="0">
                  <a:solidFill>
                    <a:schemeClr val="tx1"/>
                  </a:solidFill>
                  <a:effectLst/>
                  <a:latin typeface="Arial" charset="0"/>
                  <a:ea typeface="宋体" pitchFamily="2" charset="-122"/>
                  <a:cs typeface="+mn-cs"/>
                </a:endParaRPr>
              </a:p>
              <a:p>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𝑛</m:t>
                        </m:r>
                      </m:e>
                    </m:acc>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𝑞</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up>
                        </m:sSup>
                        <m:r>
                          <a:rPr lang="en-US" altLang="zh-CN" sz="1200" i="1" kern="1200">
                            <a:solidFill>
                              <a:schemeClr val="tx1"/>
                            </a:solidFill>
                            <a:effectLst/>
                            <a:latin typeface="Cambria Math" panose="02040503050406030204" pitchFamily="18" charset="0"/>
                            <a:ea typeface="宋体" pitchFamily="2" charset="-122"/>
                            <a:cs typeface="+mn-cs"/>
                          </a:rPr>
                          <m:t>−1</m:t>
                        </m:r>
                      </m:den>
                    </m:f>
                  </m:oMath>
                </a14:m>
                <a:r>
                  <a:rPr lang="en-US" altLang="zh-CN" sz="1200" kern="1200" dirty="0">
                    <a:solidFill>
                      <a:schemeClr val="tx1"/>
                    </a:solidFill>
                    <a:effectLst/>
                    <a:latin typeface="Arial" charset="0"/>
                    <a:ea typeface="宋体" pitchFamily="2" charset="-122"/>
                    <a:cs typeface="+mn-cs"/>
                  </a:rPr>
                  <a:t>                           </a:t>
                </a:r>
              </a:p>
              <a:p>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当存在温度梯度时，可以考虑成是“声子气体”的密度分布不均匀，高温区声子密度高，低温区声子密度低。“声子气体”在无规则的运动基础上产生平均定向运动，即扩散运动。声子是晶格振动的能量量子，声子的定向运动可以看成是能量的流动，称为热流，热流的方向就是声子平均的定向运动的方向，晶格热传导可以看作声子扩散运动的结果。</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“声子气体”中，每个模式</a:t>
                </a:r>
                <a:r>
                  <a:rPr lang="en-US" altLang="zh-CN" sz="1200" i="1" kern="1200">
                    <a:solidFill>
                      <a:schemeClr val="tx1"/>
                    </a:solidFill>
                    <a:effectLst/>
                    <a:latin typeface="Arial" charset="0"/>
                    <a:ea typeface="宋体" pitchFamily="2" charset="-122"/>
                    <a:cs typeface="+mn-cs"/>
                  </a:rPr>
                  <a:t>w</a:t>
                </a:r>
                <a:r>
                  <a:rPr lang="en-US" altLang="zh-CN" sz="1200" i="1" kern="1200" baseline="-250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的平均声子数：</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𝑞/𝑘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(7-102)</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当存在温度梯度时，可以考虑成是“声子气体”的密度分布不均匀，高温区声子密度高，低温区声子密度低。“声子气体”在无规则的运动基础上产生平均定向运动，即扩散运动。声子是晶格振动的能量量子，声子的定向运动可以看成是能量的流动，称为热流，热流的方向就是声子平均的定向运动的方向，晶格热传导可以看作声子扩散运动的结果。</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112</a:t>
            </a:fld>
            <a:endParaRPr lang="en-US" altLang="zh-CN"/>
          </a:p>
        </p:txBody>
      </p:sp>
    </p:spTree>
    <p:extLst>
      <p:ext uri="{BB962C8B-B14F-4D97-AF65-F5344CB8AC3E}">
        <p14:creationId xmlns:p14="http://schemas.microsoft.com/office/powerpoint/2010/main" val="353176898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决定声子的平均自由程的因素很多，主要由声子之间的相互碰撞决定的 </a:t>
                </a:r>
                <a:r>
                  <a:rPr lang="en-US" altLang="zh-CN" sz="1200" i="1"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baseline="-250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，另一个是固体中缺陷和边界对声子的散射作用决定的 </a:t>
                </a:r>
                <a:r>
                  <a:rPr lang="en-US" altLang="zh-CN" sz="1200" i="1"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baseline="-250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；总平均自由程的倒数等于各平均自由程倒数之和，即：</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𝜆</m:t>
                        </m:r>
                      </m:den>
                    </m:f>
                    <m:r>
                      <a:rPr lang="en-US" altLang="zh-CN" sz="1200" i="1" kern="1200">
                        <a:solidFill>
                          <a:schemeClr val="tx1"/>
                        </a:solidFill>
                        <a:effectLst/>
                        <a:latin typeface="Cambria Math" panose="02040503050406030204" pitchFamily="18" charset="0"/>
                        <a:ea typeface="宋体" pitchFamily="2" charset="-122"/>
                        <a:cs typeface="+mn-cs"/>
                      </a:rPr>
                      <m:t>=</m:t>
                    </m:r>
                    <m:nary>
                      <m:naryPr>
                        <m:chr m:val="∑"/>
                        <m:supHide m:val="on"/>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𝑖</m:t>
                        </m:r>
                      </m:sub>
                      <m:sup/>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den>
                        </m:f>
                      </m:e>
                    </m:nary>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决定声子的平均自由程的因素很多，主要由声子之间的相互碰撞决定的 </a:t>
                </a:r>
                <a:r>
                  <a:rPr lang="en-US" altLang="zh-CN" sz="1200" i="1" kern="1200">
                    <a:solidFill>
                      <a:schemeClr val="tx1"/>
                    </a:solidFill>
                    <a:effectLst/>
                    <a:latin typeface="Arial" charset="0"/>
                    <a:ea typeface="宋体" pitchFamily="2" charset="-122"/>
                    <a:cs typeface="+mn-cs"/>
                    <a:sym typeface="Symbol" panose="05050102010706020507" pitchFamily="18" charset="2"/>
                  </a:rPr>
                  <a:t></a:t>
                </a:r>
                <a:r>
                  <a:rPr lang="en-US" altLang="zh-CN" sz="1200" kern="1200" baseline="-25000">
                    <a:solidFill>
                      <a:schemeClr val="tx1"/>
                    </a:solidFill>
                    <a:effectLst/>
                    <a:latin typeface="Arial" charset="0"/>
                    <a:ea typeface="宋体" pitchFamily="2" charset="-122"/>
                    <a:cs typeface="+mn-cs"/>
                  </a:rPr>
                  <a:t>1</a:t>
                </a:r>
                <a:r>
                  <a:rPr lang="zh-CN" altLang="zh-CN" sz="1200" kern="1200">
                    <a:solidFill>
                      <a:schemeClr val="tx1"/>
                    </a:solidFill>
                    <a:effectLst/>
                    <a:latin typeface="Arial" charset="0"/>
                    <a:ea typeface="宋体" pitchFamily="2" charset="-122"/>
                    <a:cs typeface="+mn-cs"/>
                  </a:rPr>
                  <a:t>，另一个是固体中缺陷和边界对声子的散射作用决定的 </a:t>
                </a:r>
                <a:r>
                  <a:rPr lang="en-US" altLang="zh-CN" sz="1200" i="1" kern="1200">
                    <a:solidFill>
                      <a:schemeClr val="tx1"/>
                    </a:solidFill>
                    <a:effectLst/>
                    <a:latin typeface="Arial" charset="0"/>
                    <a:ea typeface="宋体" pitchFamily="2" charset="-122"/>
                    <a:cs typeface="+mn-cs"/>
                    <a:sym typeface="Symbol" panose="05050102010706020507" pitchFamily="18" charset="2"/>
                  </a:rPr>
                  <a:t></a:t>
                </a:r>
                <a:r>
                  <a:rPr lang="en-US" altLang="zh-CN" sz="1200" kern="1200" baseline="-25000">
                    <a:solidFill>
                      <a:schemeClr val="tx1"/>
                    </a:solidFill>
                    <a:effectLst/>
                    <a:latin typeface="Arial" charset="0"/>
                    <a:ea typeface="宋体" pitchFamily="2" charset="-122"/>
                    <a:cs typeface="+mn-cs"/>
                  </a:rPr>
                  <a:t>2</a:t>
                </a:r>
                <a:r>
                  <a:rPr lang="zh-CN" altLang="zh-CN" sz="1200" kern="1200">
                    <a:solidFill>
                      <a:schemeClr val="tx1"/>
                    </a:solidFill>
                    <a:effectLst/>
                    <a:latin typeface="Arial" charset="0"/>
                    <a:ea typeface="宋体" pitchFamily="2" charset="-122"/>
                    <a:cs typeface="+mn-cs"/>
                  </a:rPr>
                  <a:t>；总平均自由程的倒数等于各平均自由程倒数之和，即：</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𝜆=</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_𝑖▒1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 </a:t>
                </a:r>
                <a:r>
                  <a:rPr lang="en-US" altLang="zh-CN" sz="1200" kern="1200">
                    <a:solidFill>
                      <a:schemeClr val="tx1"/>
                    </a:solidFill>
                    <a:effectLst/>
                    <a:latin typeface="Arial" charset="0"/>
                    <a:ea typeface="宋体" pitchFamily="2" charset="-122"/>
                    <a:cs typeface="+mn-cs"/>
                  </a:rPr>
                  <a:t>                            (7-103)</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113</a:t>
            </a:fld>
            <a:endParaRPr lang="en-US" altLang="zh-CN"/>
          </a:p>
        </p:txBody>
      </p:sp>
    </p:spTree>
    <p:extLst>
      <p:ext uri="{BB962C8B-B14F-4D97-AF65-F5344CB8AC3E}">
        <p14:creationId xmlns:p14="http://schemas.microsoft.com/office/powerpoint/2010/main" val="396294483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声子间的相互碰撞，即是不同格波之间的相互作用，属于非简谐作用。非简谐作用使不同格波之间存在一定的耦合。例如三声子过程就是由两个声子碰撞产生另外一个新的声子的过程。根据能量守恒和动量守恒，有：</a:t>
                </a:r>
                <a:endParaRPr lang="en-US" altLang="zh-CN" sz="1200" kern="1200" dirty="0">
                  <a:solidFill>
                    <a:schemeClr val="tx1"/>
                  </a:solidFill>
                  <a:effectLst/>
                  <a:latin typeface="Arial" charset="0"/>
                  <a:ea typeface="宋体" pitchFamily="2" charset="-122"/>
                  <a:cs typeface="+mn-cs"/>
                </a:endParaRPr>
              </a:p>
              <a:p>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2</m:t>
                        </m:r>
                      </m:sub>
                    </m:sSub>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3</m:t>
                        </m:r>
                      </m:sub>
                    </m:sSub>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𝑞</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𝑞</m:t>
                        </m:r>
                      </m:e>
                      <m:sub>
                        <m:r>
                          <a:rPr lang="en-US" altLang="zh-CN" sz="1200" i="1" kern="1200">
                            <a:solidFill>
                              <a:schemeClr val="tx1"/>
                            </a:solidFill>
                            <a:effectLst/>
                            <a:latin typeface="Cambria Math" panose="02040503050406030204" pitchFamily="18" charset="0"/>
                            <a:ea typeface="宋体" pitchFamily="2" charset="-122"/>
                            <a:cs typeface="+mn-cs"/>
                          </a:rPr>
                          <m:t>2</m:t>
                        </m:r>
                      </m:sub>
                    </m:sSub>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𝑞</m:t>
                        </m:r>
                      </m:e>
                      <m:sub>
                        <m:r>
                          <a:rPr lang="en-US" altLang="zh-CN" sz="1200" i="1" kern="1200">
                            <a:solidFill>
                              <a:schemeClr val="tx1"/>
                            </a:solidFill>
                            <a:effectLst/>
                            <a:latin typeface="Cambria Math" panose="02040503050406030204" pitchFamily="18" charset="0"/>
                            <a:ea typeface="宋体" pitchFamily="2" charset="-122"/>
                            <a:cs typeface="+mn-cs"/>
                          </a:rPr>
                          <m:t>3</m:t>
                        </m:r>
                      </m:sub>
                    </m:sSub>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𝐺</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en-US" altLang="zh-CN" sz="1200" kern="1200" dirty="0">
                    <a:solidFill>
                      <a:schemeClr val="tx1"/>
                    </a:solidFill>
                    <a:effectLst/>
                    <a:latin typeface="Arial" charset="0"/>
                    <a:ea typeface="宋体" pitchFamily="2" charset="-122"/>
                    <a:cs typeface="+mn-cs"/>
                  </a:rPr>
                  <a:t>            </a:t>
                </a: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𝐺</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zh-CN" altLang="en-US" sz="1200" kern="1200" dirty="0">
                    <a:solidFill>
                      <a:schemeClr val="tx1"/>
                    </a:solidFill>
                    <a:effectLst/>
                    <a:latin typeface="Arial" charset="0"/>
                    <a:ea typeface="宋体" pitchFamily="2" charset="-122"/>
                    <a:cs typeface="+mn-cs"/>
                  </a:rPr>
                  <a:t>就是晶格的倒格矢量。</a:t>
                </a:r>
                <a:r>
                  <a:rPr lang="zh-CN" altLang="zh-CN" sz="1200" kern="1200" dirty="0">
                    <a:solidFill>
                      <a:schemeClr val="tx1"/>
                    </a:solidFill>
                    <a:effectLst/>
                    <a:latin typeface="Arial" charset="0"/>
                    <a:ea typeface="宋体" pitchFamily="2" charset="-122"/>
                    <a:cs typeface="+mn-cs"/>
                  </a:rPr>
                  <a:t>声子的碰撞将限制声子自由程，降低晶格热导率。</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声子间的相互碰撞，即是不同格波之间的相互作用，属于非简谐作用。非简谐作用使不同格波之间存在一定的耦合。例如三声子过程就是由两个声子碰撞产生另外一个新的声子的过程。根据能量守恒和动量守恒，有：</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𝑞1+ℏ𝜔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𝑞2=ℏ𝜔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𝑞3</a:t>
                </a:r>
                <a:r>
                  <a:rPr lang="en-US" altLang="zh-CN" sz="1200" kern="1200">
                    <a:solidFill>
                      <a:schemeClr val="tx1"/>
                    </a:solidFill>
                    <a:effectLst/>
                    <a:latin typeface="Arial" charset="0"/>
                    <a:ea typeface="宋体" pitchFamily="2" charset="-122"/>
                    <a:cs typeface="+mn-cs"/>
                  </a:rPr>
                  <a:t>                           (7-104)</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ℏ𝑞</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1+ℏ𝑞</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2=ℏ𝑞</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3+ℏ𝐺</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a:t>
                </a:r>
                <a:r>
                  <a:rPr lang="en-US" altLang="zh-CN" sz="1200" kern="1200">
                    <a:solidFill>
                      <a:schemeClr val="tx1"/>
                    </a:solidFill>
                    <a:effectLst/>
                    <a:latin typeface="Arial" charset="0"/>
                    <a:ea typeface="宋体" pitchFamily="2" charset="-122"/>
                    <a:cs typeface="+mn-cs"/>
                  </a:rPr>
                  <a:t>                           (7-105)</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声子的碰撞将限制声子自由程，降低晶格热导率。</a:t>
                </a:r>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114</a:t>
            </a:fld>
            <a:endParaRPr lang="en-US" altLang="zh-CN"/>
          </a:p>
        </p:txBody>
      </p:sp>
    </p:spTree>
    <p:extLst>
      <p:ext uri="{BB962C8B-B14F-4D97-AF65-F5344CB8AC3E}">
        <p14:creationId xmlns:p14="http://schemas.microsoft.com/office/powerpoint/2010/main" val="134164980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从式</a:t>
                </a:r>
                <a:r>
                  <a:rPr lang="zh-CN" altLang="en-US" sz="1200" kern="1200" dirty="0">
                    <a:solidFill>
                      <a:schemeClr val="tx1"/>
                    </a:solidFill>
                    <a:effectLst/>
                    <a:latin typeface="Arial" charset="0"/>
                    <a:ea typeface="宋体" pitchFamily="2" charset="-122"/>
                    <a:cs typeface="+mn-cs"/>
                  </a:rPr>
                  <a:t>从平均声子数的表达式</a:t>
                </a:r>
                <a:r>
                  <a:rPr lang="zh-CN" altLang="zh-CN" sz="1200" kern="1200" dirty="0">
                    <a:solidFill>
                      <a:schemeClr val="tx1"/>
                    </a:solidFill>
                    <a:effectLst/>
                    <a:latin typeface="Arial" charset="0"/>
                    <a:ea typeface="宋体" pitchFamily="2" charset="-122"/>
                    <a:cs typeface="+mn-cs"/>
                  </a:rPr>
                  <a:t>可以看出，温度很高时（</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𝑇</m:t>
                    </m:r>
                  </m:oMath>
                </a14:m>
                <a:r>
                  <a:rPr lang="en-US" altLang="zh-CN" sz="1200" kern="1200" dirty="0">
                    <a:solidFill>
                      <a:schemeClr val="tx1"/>
                    </a:solidFill>
                    <a:effectLst/>
                    <a:latin typeface="Arial" charset="0"/>
                    <a:ea typeface="宋体" pitchFamily="2" charset="-122"/>
                    <a:cs typeface="+mn-cs"/>
                  </a:rPr>
                  <a:t>&gt;&gt;</a:t>
                </a:r>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baseline="-25000" dirty="0">
                    <a:solidFill>
                      <a:schemeClr val="tx1"/>
                    </a:solidFill>
                    <a:effectLst/>
                    <a:latin typeface="Arial" charset="0"/>
                    <a:ea typeface="宋体" pitchFamily="2" charset="-122"/>
                    <a:cs typeface="+mn-cs"/>
                  </a:rPr>
                  <a:t>D</a:t>
                </a:r>
                <a:r>
                  <a:rPr lang="zh-CN" altLang="zh-CN" sz="1200" kern="1200" dirty="0">
                    <a:solidFill>
                      <a:schemeClr val="tx1"/>
                    </a:solidFill>
                    <a:effectLst/>
                    <a:latin typeface="Arial" charset="0"/>
                    <a:ea typeface="宋体" pitchFamily="2" charset="-122"/>
                    <a:cs typeface="+mn-cs"/>
                  </a:rPr>
                  <a:t>），模式平均声子数近似正比于温度</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𝑇</m:t>
                    </m:r>
                  </m:oMath>
                </a14:m>
                <a:r>
                  <a:rPr lang="zh-CN" altLang="zh-CN" sz="1200" kern="1200" dirty="0">
                    <a:solidFill>
                      <a:schemeClr val="tx1"/>
                    </a:solidFill>
                    <a:effectLst/>
                    <a:latin typeface="Arial" charset="0"/>
                    <a:ea typeface="宋体" pitchFamily="2" charset="-122"/>
                    <a:cs typeface="+mn-cs"/>
                  </a:rPr>
                  <a:t>：</a:t>
                </a:r>
                <a:endParaRPr lang="en-US" altLang="zh-CN" sz="1200" kern="1200" dirty="0">
                  <a:solidFill>
                    <a:schemeClr val="tx1"/>
                  </a:solidFill>
                  <a:effectLst/>
                  <a:latin typeface="Arial" charset="0"/>
                  <a:ea typeface="宋体" pitchFamily="2" charset="-122"/>
                  <a:cs typeface="+mn-cs"/>
                </a:endParaRPr>
              </a:p>
              <a:p>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𝑛</m:t>
                        </m:r>
                      </m:e>
                    </m:acc>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num>
                      <m:den>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𝑞</m:t>
                            </m:r>
                          </m:sub>
                        </m:sSub>
                      </m:den>
                    </m:f>
                  </m:oMath>
                </a14:m>
                <a:r>
                  <a:rPr lang="en-US" altLang="zh-CN" sz="1200" kern="1200" dirty="0">
                    <a:solidFill>
                      <a:schemeClr val="tx1"/>
                    </a:solidFill>
                    <a:effectLst/>
                    <a:latin typeface="Arial" charset="0"/>
                    <a:ea typeface="宋体" pitchFamily="2" charset="-122"/>
                    <a:cs typeface="+mn-cs"/>
                  </a:rPr>
                  <a:t>                               </a:t>
                </a:r>
              </a:p>
              <a:p>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由于声子数增加会增加声子间的相互碰撞，从而减小平均自由程，减低热导率。所以热导率与温度成反比；而温度很低时（</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𝑇</m:t>
                    </m:r>
                  </m:oMath>
                </a14:m>
                <a:r>
                  <a:rPr lang="en-US" altLang="zh-CN" sz="1200" kern="1200" dirty="0">
                    <a:solidFill>
                      <a:schemeClr val="tx1"/>
                    </a:solidFill>
                    <a:effectLst/>
                    <a:latin typeface="Arial" charset="0"/>
                    <a:ea typeface="宋体" pitchFamily="2" charset="-122"/>
                    <a:cs typeface="+mn-cs"/>
                  </a:rPr>
                  <a:t>&lt;&lt;</a:t>
                </a:r>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baseline="-25000" dirty="0">
                    <a:solidFill>
                      <a:schemeClr val="tx1"/>
                    </a:solidFill>
                    <a:effectLst/>
                    <a:latin typeface="Arial" charset="0"/>
                    <a:ea typeface="宋体" pitchFamily="2" charset="-122"/>
                    <a:cs typeface="+mn-cs"/>
                  </a:rPr>
                  <a:t>D</a:t>
                </a:r>
                <a:r>
                  <a:rPr lang="zh-CN" altLang="zh-CN" sz="1200" kern="1200" dirty="0">
                    <a:solidFill>
                      <a:schemeClr val="tx1"/>
                    </a:solidFill>
                    <a:effectLst/>
                    <a:latin typeface="Arial" charset="0"/>
                    <a:ea typeface="宋体" pitchFamily="2" charset="-122"/>
                    <a:cs typeface="+mn-cs"/>
                  </a:rPr>
                  <a:t>），每个模式的平均声子数趋于</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，自由程将迅速地增大，导致热导率增大。</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从式（</a:t>
                </a:r>
                <a:r>
                  <a:rPr lang="en-US" altLang="zh-CN" sz="1200" kern="1200">
                    <a:solidFill>
                      <a:schemeClr val="tx1"/>
                    </a:solidFill>
                    <a:effectLst/>
                    <a:latin typeface="Arial" charset="0"/>
                    <a:ea typeface="宋体" pitchFamily="2" charset="-122"/>
                    <a:cs typeface="+mn-cs"/>
                  </a:rPr>
                  <a:t>7-102</a:t>
                </a:r>
                <a:r>
                  <a:rPr lang="zh-CN" altLang="zh-CN" sz="1200" kern="1200">
                    <a:solidFill>
                      <a:schemeClr val="tx1"/>
                    </a:solidFill>
                    <a:effectLst/>
                    <a:latin typeface="Arial" charset="0"/>
                    <a:ea typeface="宋体" pitchFamily="2" charset="-122"/>
                    <a:cs typeface="+mn-cs"/>
                  </a:rPr>
                  <a:t>）可以看出，温度很高时（</a:t>
                </a:r>
                <a:r>
                  <a:rPr lang="en-US" altLang="zh-CN" sz="1200" i="1" kern="1200">
                    <a:solidFill>
                      <a:schemeClr val="tx1"/>
                    </a:solidFill>
                    <a:effectLst/>
                    <a:latin typeface="Arial" charset="0"/>
                    <a:ea typeface="宋体" pitchFamily="2" charset="-122"/>
                    <a:cs typeface="+mn-cs"/>
                  </a:rPr>
                  <a:t>T</a:t>
                </a:r>
                <a:r>
                  <a:rPr lang="en-US" altLang="zh-CN" sz="1200" kern="1200">
                    <a:solidFill>
                      <a:schemeClr val="tx1"/>
                    </a:solidFill>
                    <a:effectLst/>
                    <a:latin typeface="Arial" charset="0"/>
                    <a:ea typeface="宋体" pitchFamily="2" charset="-122"/>
                    <a:cs typeface="+mn-cs"/>
                  </a:rPr>
                  <a:t>&gt;&gt;</a:t>
                </a:r>
                <a:r>
                  <a:rPr lang="en-US" altLang="zh-CN" sz="1200" kern="1200">
                    <a:solidFill>
                      <a:schemeClr val="tx1"/>
                    </a:solidFill>
                    <a:effectLst/>
                    <a:latin typeface="Arial" charset="0"/>
                    <a:ea typeface="宋体" pitchFamily="2" charset="-122"/>
                    <a:cs typeface="+mn-cs"/>
                    <a:sym typeface="Symbol" panose="05050102010706020507" pitchFamily="18" charset="2"/>
                  </a:rPr>
                  <a:t></a:t>
                </a:r>
                <a:r>
                  <a:rPr lang="en-US" altLang="zh-CN" sz="1200" kern="1200" baseline="-25000">
                    <a:solidFill>
                      <a:schemeClr val="tx1"/>
                    </a:solidFill>
                    <a:effectLst/>
                    <a:latin typeface="Arial" charset="0"/>
                    <a:ea typeface="宋体" pitchFamily="2" charset="-122"/>
                    <a:cs typeface="+mn-cs"/>
                  </a:rPr>
                  <a:t>D</a:t>
                </a:r>
                <a:r>
                  <a:rPr lang="zh-CN" altLang="zh-CN" sz="1200" kern="1200">
                    <a:solidFill>
                      <a:schemeClr val="tx1"/>
                    </a:solidFill>
                    <a:effectLst/>
                    <a:latin typeface="Arial" charset="0"/>
                    <a:ea typeface="宋体" pitchFamily="2" charset="-122"/>
                    <a:cs typeface="+mn-cs"/>
                  </a:rPr>
                  <a:t>），模式平均声子数近似正比于温度</a:t>
                </a:r>
                <a:r>
                  <a:rPr lang="en-US" altLang="zh-CN" sz="1200" i="1" kern="1200">
                    <a:solidFill>
                      <a:schemeClr val="tx1"/>
                    </a:solidFill>
                    <a:effectLst/>
                    <a:latin typeface="Arial" charset="0"/>
                    <a:ea typeface="宋体" pitchFamily="2" charset="-122"/>
                    <a:cs typeface="+mn-cs"/>
                  </a:rPr>
                  <a:t>T</a:t>
                </a:r>
                <a:r>
                  <a:rPr lang="zh-CN" altLang="zh-CN" sz="1200" kern="1200">
                    <a:solidFill>
                      <a:schemeClr val="tx1"/>
                    </a:solidFill>
                    <a:effectLst/>
                    <a:latin typeface="Arial" charset="0"/>
                    <a:ea typeface="宋体" pitchFamily="2" charset="-122"/>
                    <a:cs typeface="+mn-cs"/>
                  </a:rPr>
                  <a:t>：</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𝑞 </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(7-106)</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由于声子数增加会增加声子间的相互碰撞，从而减小平均自由程，减低热导率。所以热导率与温度成反比；而温度很低时（</a:t>
                </a:r>
                <a:r>
                  <a:rPr lang="en-US" altLang="zh-CN" sz="1200" i="1" kern="1200">
                    <a:solidFill>
                      <a:schemeClr val="tx1"/>
                    </a:solidFill>
                    <a:effectLst/>
                    <a:latin typeface="Arial" charset="0"/>
                    <a:ea typeface="宋体" pitchFamily="2" charset="-122"/>
                    <a:cs typeface="+mn-cs"/>
                  </a:rPr>
                  <a:t>T</a:t>
                </a:r>
                <a:r>
                  <a:rPr lang="en-US" altLang="zh-CN" sz="1200" kern="1200">
                    <a:solidFill>
                      <a:schemeClr val="tx1"/>
                    </a:solidFill>
                    <a:effectLst/>
                    <a:latin typeface="Arial" charset="0"/>
                    <a:ea typeface="宋体" pitchFamily="2" charset="-122"/>
                    <a:cs typeface="+mn-cs"/>
                  </a:rPr>
                  <a:t>&lt;&lt;</a:t>
                </a:r>
                <a:r>
                  <a:rPr lang="en-US" altLang="zh-CN" sz="1200" kern="1200">
                    <a:solidFill>
                      <a:schemeClr val="tx1"/>
                    </a:solidFill>
                    <a:effectLst/>
                    <a:latin typeface="Arial" charset="0"/>
                    <a:ea typeface="宋体" pitchFamily="2" charset="-122"/>
                    <a:cs typeface="+mn-cs"/>
                    <a:sym typeface="Symbol" panose="05050102010706020507" pitchFamily="18" charset="2"/>
                  </a:rPr>
                  <a:t></a:t>
                </a:r>
                <a:r>
                  <a:rPr lang="en-US" altLang="zh-CN" sz="1200" kern="1200" baseline="-25000">
                    <a:solidFill>
                      <a:schemeClr val="tx1"/>
                    </a:solidFill>
                    <a:effectLst/>
                    <a:latin typeface="Arial" charset="0"/>
                    <a:ea typeface="宋体" pitchFamily="2" charset="-122"/>
                    <a:cs typeface="+mn-cs"/>
                  </a:rPr>
                  <a:t>D</a:t>
                </a:r>
                <a:r>
                  <a:rPr lang="zh-CN" altLang="zh-CN" sz="1200" kern="1200">
                    <a:solidFill>
                      <a:schemeClr val="tx1"/>
                    </a:solidFill>
                    <a:effectLst/>
                    <a:latin typeface="Arial" charset="0"/>
                    <a:ea typeface="宋体" pitchFamily="2" charset="-122"/>
                    <a:cs typeface="+mn-cs"/>
                  </a:rPr>
                  <a:t>），每个模式的平均声子数趋于</a:t>
                </a:r>
                <a:r>
                  <a:rPr lang="en-US" altLang="zh-CN" sz="1200" kern="1200">
                    <a:solidFill>
                      <a:schemeClr val="tx1"/>
                    </a:solidFill>
                    <a:effectLst/>
                    <a:latin typeface="Arial" charset="0"/>
                    <a:ea typeface="宋体" pitchFamily="2" charset="-122"/>
                    <a:cs typeface="+mn-cs"/>
                  </a:rPr>
                  <a:t>0</a:t>
                </a:r>
                <a:r>
                  <a:rPr lang="zh-CN" altLang="zh-CN" sz="1200" kern="1200">
                    <a:solidFill>
                      <a:schemeClr val="tx1"/>
                    </a:solidFill>
                    <a:effectLst/>
                    <a:latin typeface="Arial" charset="0"/>
                    <a:ea typeface="宋体" pitchFamily="2" charset="-122"/>
                    <a:cs typeface="+mn-cs"/>
                  </a:rPr>
                  <a:t>，自由程将迅速地增大，导致热导率增大。</a:t>
                </a:r>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115</a:t>
            </a:fld>
            <a:endParaRPr lang="en-US" altLang="zh-CN"/>
          </a:p>
        </p:txBody>
      </p:sp>
    </p:spTree>
    <p:extLst>
      <p:ext uri="{BB962C8B-B14F-4D97-AF65-F5344CB8AC3E}">
        <p14:creationId xmlns:p14="http://schemas.microsoft.com/office/powerpoint/2010/main" val="78692146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固体中存在的缺陷（包括晶体的不均匀性、多晶体晶界、表面、杂质等）。低温下，自由程将主要由声子与缺陷之间的散射决定。在更低温度下，样品表面散射将成为主要限制自由程的因素，尺寸小的样品自由程更短，热导更低。</a:t>
            </a:r>
            <a:endParaRPr lang="zh-CN" altLang="en-US"/>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116</a:t>
            </a:fld>
            <a:endParaRPr lang="en-US" altLang="zh-CN"/>
          </a:p>
        </p:txBody>
      </p:sp>
    </p:spTree>
    <p:extLst>
      <p:ext uri="{BB962C8B-B14F-4D97-AF65-F5344CB8AC3E}">
        <p14:creationId xmlns:p14="http://schemas.microsoft.com/office/powerpoint/2010/main" val="176152101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本小节是非简谐效应。</a:t>
            </a:r>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117</a:t>
            </a:fld>
            <a:endParaRPr lang="en-US" altLang="zh-CN"/>
          </a:p>
        </p:txBody>
      </p:sp>
    </p:spTree>
    <p:extLst>
      <p:ext uri="{BB962C8B-B14F-4D97-AF65-F5344CB8AC3E}">
        <p14:creationId xmlns:p14="http://schemas.microsoft.com/office/powerpoint/2010/main" val="307268451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宋体" pitchFamily="2" charset="-122"/>
                    <a:cs typeface="+mn-cs"/>
                  </a:rPr>
                  <a:t>7.1</a:t>
                </a:r>
                <a:r>
                  <a:rPr lang="zh-CN" altLang="zh-CN" sz="1200" kern="1200" dirty="0">
                    <a:solidFill>
                      <a:schemeClr val="tx1"/>
                    </a:solidFill>
                    <a:effectLst/>
                    <a:latin typeface="Arial" charset="0"/>
                    <a:ea typeface="宋体" pitchFamily="2" charset="-122"/>
                    <a:cs typeface="+mn-cs"/>
                  </a:rPr>
                  <a:t>节中给出了两个原子之间相互作用势能和相互作用力的分析。在忽略高次项时原子间相互作用力：</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𝐹</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𝑣</m:t>
                        </m:r>
                      </m:num>
                      <m:den>
                        <m:r>
                          <a:rPr lang="en-US" altLang="zh-CN" sz="1200" i="1" kern="1200">
                            <a:solidFill>
                              <a:schemeClr val="tx1"/>
                            </a:solidFill>
                            <a:effectLst/>
                            <a:latin typeface="Cambria Math" panose="02040503050406030204" pitchFamily="18" charset="0"/>
                            <a:ea typeface="宋体" pitchFamily="2" charset="-122"/>
                            <a:cs typeface="+mn-cs"/>
                          </a:rPr>
                          <m:t>𝜕𝛿</m:t>
                        </m:r>
                      </m:den>
                    </m:f>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𝛽𝛿</m:t>
                    </m:r>
                  </m:oMath>
                </a14:m>
                <a:r>
                  <a:rPr lang="en-US" altLang="zh-CN" sz="1200" kern="1200" dirty="0">
                    <a:solidFill>
                      <a:schemeClr val="tx1"/>
                    </a:solidFill>
                    <a:effectLst/>
                    <a:latin typeface="Arial" charset="0"/>
                    <a:ea typeface="宋体" pitchFamily="2" charset="-122"/>
                    <a:cs typeface="+mn-cs"/>
                  </a:rPr>
                  <a:t>           </a:t>
                </a: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可见</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𝐹</m:t>
                    </m:r>
                  </m:oMath>
                </a14:m>
                <a:r>
                  <a:rPr lang="zh-CN" altLang="zh-CN" sz="1200" kern="1200" dirty="0">
                    <a:solidFill>
                      <a:schemeClr val="tx1"/>
                    </a:solidFill>
                    <a:effectLst/>
                    <a:latin typeface="Arial" charset="0"/>
                    <a:ea typeface="宋体" pitchFamily="2" charset="-122"/>
                    <a:cs typeface="+mn-cs"/>
                  </a:rPr>
                  <a:t>和</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𝛿</m:t>
                    </m:r>
                  </m:oMath>
                </a14:m>
                <a:r>
                  <a:rPr lang="zh-CN" altLang="zh-CN" sz="1200" kern="1200" dirty="0">
                    <a:solidFill>
                      <a:schemeClr val="tx1"/>
                    </a:solidFill>
                    <a:effectLst/>
                    <a:latin typeface="Arial" charset="0"/>
                    <a:ea typeface="宋体" pitchFamily="2" charset="-122"/>
                    <a:cs typeface="+mn-cs"/>
                  </a:rPr>
                  <a:t>为线性关系，所以称简谐振动为线性振动。</a:t>
                </a:r>
                <a:r>
                  <a:rPr lang="en-US" altLang="zh-CN" sz="1200" kern="1200" dirty="0">
                    <a:solidFill>
                      <a:schemeClr val="tx1"/>
                    </a:solidFill>
                    <a:effectLst/>
                    <a:latin typeface="Arial" charset="0"/>
                    <a:ea typeface="宋体" pitchFamily="2" charset="-122"/>
                    <a:cs typeface="+mn-cs"/>
                  </a:rPr>
                  <a:t>7.3.1</a:t>
                </a:r>
                <a:r>
                  <a:rPr lang="zh-CN" altLang="zh-CN" sz="1200" kern="1200" dirty="0">
                    <a:solidFill>
                      <a:schemeClr val="tx1"/>
                    </a:solidFill>
                    <a:effectLst/>
                    <a:latin typeface="Arial" charset="0"/>
                    <a:ea typeface="宋体" pitchFamily="2" charset="-122"/>
                    <a:cs typeface="+mn-cs"/>
                  </a:rPr>
                  <a:t>节用原子的简谐振动解释了固体热容问题，但晶体的热膨胀等热学性质，涉及到了晶格的非简谐振动，要考虑泰勒展开的高阶项：</a:t>
                </a:r>
              </a:p>
              <a:p>
                <a:endParaRPr lang="en-US" altLang="zh-CN" sz="1200" kern="1200" dirty="0">
                  <a:solidFill>
                    <a:schemeClr val="tx1"/>
                  </a:solidFill>
                  <a:effectLst/>
                  <a:latin typeface="Arial"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solidFill>
                            <a:srgbClr val="000000"/>
                          </a:solidFill>
                          <a:latin typeface="Cambria Math" panose="02040503050406030204" pitchFamily="18" charset="0"/>
                        </a:rPr>
                        <m:t>𝑉</m:t>
                      </m:r>
                      <m:d>
                        <m:dPr>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𝛿</m:t>
                          </m:r>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𝑉</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𝑟</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𝑉</m:t>
                                  </m:r>
                                </m:num>
                                <m:den>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𝑟</m:t>
                                  </m:r>
                                </m:den>
                              </m:f>
                            </m:e>
                          </m:d>
                        </m:e>
                        <m:sub>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𝛿</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sSub>
                        <m:sSubPr>
                          <m:ctrlPr>
                            <a:rPr lang="zh-CN" altLang="en-US" i="1">
                              <a:solidFill>
                                <a:srgbClr val="000000"/>
                              </a:solidFill>
                              <a:latin typeface="Cambria Math" panose="02040503050406030204" pitchFamily="18" charset="0"/>
                            </a:rPr>
                          </m:ctrlPr>
                        </m:sSubPr>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𝑉</m:t>
                                  </m:r>
                                </m:num>
                                <m:den>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𝑟</m:t>
                                      </m:r>
                                    </m:e>
                                    <m:sup>
                                      <m:r>
                                        <a:rPr lang="zh-CN" altLang="en-US" i="1">
                                          <a:solidFill>
                                            <a:srgbClr val="000000"/>
                                          </a:solidFill>
                                          <a:latin typeface="Cambria Math" panose="02040503050406030204" pitchFamily="18" charset="0"/>
                                        </a:rPr>
                                        <m:t>2</m:t>
                                      </m:r>
                                    </m:sup>
                                  </m:sSup>
                                </m:den>
                              </m:f>
                            </m:e>
                          </m:d>
                        </m:e>
                        <m:sub>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0</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𝛿</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3!</m:t>
                          </m:r>
                        </m:den>
                      </m:f>
                      <m:sSub>
                        <m:sSubPr>
                          <m:ctrlPr>
                            <a:rPr lang="zh-CN" altLang="en-US" i="1">
                              <a:solidFill>
                                <a:srgbClr val="000000"/>
                              </a:solidFill>
                              <a:latin typeface="Cambria Math" panose="02040503050406030204" pitchFamily="18" charset="0"/>
                            </a:rPr>
                          </m:ctrlPr>
                        </m:sSubPr>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𝑉</m:t>
                                  </m:r>
                                </m:num>
                                <m:den>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𝑟</m:t>
                                      </m:r>
                                    </m:e>
                                    <m:sup>
                                      <m:r>
                                        <a:rPr lang="zh-CN" altLang="en-US" i="1">
                                          <a:solidFill>
                                            <a:srgbClr val="000000"/>
                                          </a:solidFill>
                                          <a:latin typeface="Cambria Math" panose="02040503050406030204" pitchFamily="18" charset="0"/>
                                        </a:rPr>
                                        <m:t>3</m:t>
                                      </m:r>
                                    </m:sup>
                                  </m:sSup>
                                </m:den>
                              </m:f>
                            </m:e>
                          </m:d>
                        </m:e>
                        <m:sub>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0</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𝛿</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m:t>
                      </m:r>
                    </m:oMath>
                  </m:oMathPara>
                </a14:m>
                <a:endParaRPr lang="zh-CN" altLang="en-US" dirty="0"/>
              </a:p>
              <a:p>
                <a:r>
                  <a:rPr lang="zh-CN" altLang="zh-CN" sz="1200" kern="1200" dirty="0">
                    <a:solidFill>
                      <a:schemeClr val="tx1"/>
                    </a:solidFill>
                    <a:effectLst/>
                    <a:latin typeface="Arial" charset="0"/>
                    <a:ea typeface="宋体" pitchFamily="2" charset="-122"/>
                    <a:cs typeface="+mn-cs"/>
                  </a:rPr>
                  <a:t>即：</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3!</m:t>
                        </m:r>
                      </m:den>
                    </m:f>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𝑑</m:t>
                                    </m:r>
                                  </m:e>
                                  <m:sup>
                                    <m:r>
                                      <a:rPr lang="en-US" altLang="zh-CN" sz="1200" i="1" kern="1200">
                                        <a:solidFill>
                                          <a:schemeClr val="tx1"/>
                                        </a:solidFill>
                                        <a:effectLst/>
                                        <a:latin typeface="Cambria Math" panose="02040503050406030204" pitchFamily="18" charset="0"/>
                                        <a:ea typeface="宋体" pitchFamily="2" charset="-122"/>
                                        <a:cs typeface="+mn-cs"/>
                                      </a:rPr>
                                      <m:t>3</m:t>
                                    </m:r>
                                  </m:sup>
                                </m:sSup>
                                <m:r>
                                  <a:rPr lang="en-US" altLang="zh-CN" sz="1200" i="1" kern="1200">
                                    <a:solidFill>
                                      <a:schemeClr val="tx1"/>
                                    </a:solidFill>
                                    <a:effectLst/>
                                    <a:latin typeface="Cambria Math" panose="02040503050406030204" pitchFamily="18" charset="0"/>
                                    <a:ea typeface="宋体" pitchFamily="2" charset="-122"/>
                                    <a:cs typeface="+mn-cs"/>
                                  </a:rPr>
                                  <m:t>𝑣</m:t>
                                </m:r>
                              </m:num>
                              <m:den>
                                <m:r>
                                  <a:rPr lang="en-US" altLang="zh-CN" sz="1200" i="1" kern="1200">
                                    <a:solidFill>
                                      <a:schemeClr val="tx1"/>
                                    </a:solidFill>
                                    <a:effectLst/>
                                    <a:latin typeface="Cambria Math" panose="02040503050406030204" pitchFamily="18" charset="0"/>
                                    <a:ea typeface="宋体" pitchFamily="2" charset="-122"/>
                                    <a:cs typeface="+mn-cs"/>
                                  </a:rPr>
                                  <m:t>𝑑</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𝑟</m:t>
                                    </m:r>
                                  </m:e>
                                  <m:sup>
                                    <m:r>
                                      <a:rPr lang="en-US" altLang="zh-CN" sz="1200" i="1" kern="1200">
                                        <a:solidFill>
                                          <a:schemeClr val="tx1"/>
                                        </a:solidFill>
                                        <a:effectLst/>
                                        <a:latin typeface="Cambria Math" panose="02040503050406030204" pitchFamily="18" charset="0"/>
                                        <a:ea typeface="宋体" pitchFamily="2" charset="-122"/>
                                        <a:cs typeface="+mn-cs"/>
                                      </a:rPr>
                                      <m:t>3</m:t>
                                    </m:r>
                                  </m:sup>
                                </m:sSup>
                              </m:den>
                            </m:f>
                          </m:e>
                        </m:d>
                      </m:e>
                      <m:sub>
                        <m:r>
                          <a:rPr lang="en-US" altLang="zh-CN" sz="1200" i="1" kern="1200">
                            <a:solidFill>
                              <a:schemeClr val="tx1"/>
                            </a:solidFill>
                            <a:effectLst/>
                            <a:latin typeface="Cambria Math" panose="02040503050406030204" pitchFamily="18" charset="0"/>
                            <a:ea typeface="宋体" pitchFamily="2" charset="-122"/>
                            <a:cs typeface="+mn-cs"/>
                          </a:rPr>
                          <m:t>𝑟</m:t>
                        </m:r>
                        <m:r>
                          <a:rPr lang="en-US" altLang="zh-CN" sz="1200" i="1" kern="1200">
                            <a:solidFill>
                              <a:schemeClr val="tx1"/>
                            </a:solidFill>
                            <a:effectLst/>
                            <a:latin typeface="Cambria Math" panose="02040503050406030204" pitchFamily="18" charset="0"/>
                            <a:ea typeface="宋体" pitchFamily="2" charset="-122"/>
                            <a:cs typeface="+mn-cs"/>
                          </a:rPr>
                          <m:t>0</m:t>
                        </m:r>
                      </m:sub>
                    </m:sSub>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𝛿</m:t>
                        </m:r>
                      </m:e>
                      <m:sup>
                        <m:r>
                          <a:rPr lang="en-US" altLang="zh-CN" sz="1200" i="1" kern="1200">
                            <a:solidFill>
                              <a:schemeClr val="tx1"/>
                            </a:solidFill>
                            <a:effectLst/>
                            <a:latin typeface="Cambria Math" panose="02040503050406030204" pitchFamily="18" charset="0"/>
                            <a:ea typeface="宋体" pitchFamily="2" charset="-122"/>
                            <a:cs typeface="+mn-cs"/>
                          </a:rPr>
                          <m:t>3</m:t>
                        </m:r>
                      </m:sup>
                    </m:sSup>
                    <m:r>
                      <a:rPr lang="en-US" altLang="zh-CN" sz="1200" i="1" kern="120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如令：</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𝛼</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2</m:t>
                        </m:r>
                      </m:den>
                    </m:f>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𝑑</m:t>
                                    </m:r>
                                  </m:e>
                                  <m:sup>
                                    <m:r>
                                      <a:rPr lang="en-US" altLang="zh-CN" sz="1200" i="1" kern="1200">
                                        <a:solidFill>
                                          <a:schemeClr val="tx1"/>
                                        </a:solidFill>
                                        <a:effectLst/>
                                        <a:latin typeface="Cambria Math" panose="02040503050406030204" pitchFamily="18" charset="0"/>
                                        <a:ea typeface="宋体" pitchFamily="2" charset="-122"/>
                                        <a:cs typeface="+mn-cs"/>
                                      </a:rPr>
                                      <m:t>3</m:t>
                                    </m:r>
                                  </m:sup>
                                </m:sSup>
                                <m:r>
                                  <a:rPr lang="en-US" altLang="zh-CN" sz="1200" i="1" kern="1200">
                                    <a:solidFill>
                                      <a:schemeClr val="tx1"/>
                                    </a:solidFill>
                                    <a:effectLst/>
                                    <a:latin typeface="Cambria Math" panose="02040503050406030204" pitchFamily="18" charset="0"/>
                                    <a:ea typeface="宋体" pitchFamily="2" charset="-122"/>
                                    <a:cs typeface="+mn-cs"/>
                                  </a:rPr>
                                  <m:t>𝑣</m:t>
                                </m:r>
                              </m:num>
                              <m:den>
                                <m:r>
                                  <a:rPr lang="en-US" altLang="zh-CN" sz="1200" i="1" kern="1200">
                                    <a:solidFill>
                                      <a:schemeClr val="tx1"/>
                                    </a:solidFill>
                                    <a:effectLst/>
                                    <a:latin typeface="Cambria Math" panose="02040503050406030204" pitchFamily="18" charset="0"/>
                                    <a:ea typeface="宋体" pitchFamily="2" charset="-122"/>
                                    <a:cs typeface="+mn-cs"/>
                                  </a:rPr>
                                  <m:t>𝑑</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𝑟</m:t>
                                    </m:r>
                                  </m:e>
                                  <m:sup>
                                    <m:r>
                                      <a:rPr lang="en-US" altLang="zh-CN" sz="1200" i="1" kern="1200">
                                        <a:solidFill>
                                          <a:schemeClr val="tx1"/>
                                        </a:solidFill>
                                        <a:effectLst/>
                                        <a:latin typeface="Cambria Math" panose="02040503050406030204" pitchFamily="18" charset="0"/>
                                        <a:ea typeface="宋体" pitchFamily="2" charset="-122"/>
                                        <a:cs typeface="+mn-cs"/>
                                      </a:rPr>
                                      <m:t>3</m:t>
                                    </m:r>
                                  </m:sup>
                                </m:sSup>
                              </m:den>
                            </m:f>
                          </m:e>
                        </m:d>
                      </m:e>
                      <m:sub>
                        <m:r>
                          <a:rPr lang="en-US" altLang="zh-CN" sz="1200" i="1" kern="1200">
                            <a:solidFill>
                              <a:schemeClr val="tx1"/>
                            </a:solidFill>
                            <a:effectLst/>
                            <a:latin typeface="Cambria Math" panose="02040503050406030204" pitchFamily="18" charset="0"/>
                            <a:ea typeface="宋体" pitchFamily="2" charset="-122"/>
                            <a:cs typeface="+mn-cs"/>
                          </a:rPr>
                          <m:t>𝑟</m:t>
                        </m:r>
                        <m:r>
                          <a:rPr lang="en-US" altLang="zh-CN" sz="1200" i="1" kern="1200">
                            <a:solidFill>
                              <a:schemeClr val="tx1"/>
                            </a:solidFill>
                            <a:effectLst/>
                            <a:latin typeface="Cambria Math" panose="02040503050406030204" pitchFamily="18" charset="0"/>
                            <a:ea typeface="宋体" pitchFamily="2" charset="-122"/>
                            <a:cs typeface="+mn-cs"/>
                          </a:rPr>
                          <m:t>0</m:t>
                        </m:r>
                      </m:sub>
                    </m:sSub>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则有：</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𝐹</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𝑣</m:t>
                        </m:r>
                      </m:num>
                      <m:den>
                        <m:r>
                          <a:rPr lang="en-US" altLang="zh-CN" sz="1200" i="1" kern="1200">
                            <a:solidFill>
                              <a:schemeClr val="tx1"/>
                            </a:solidFill>
                            <a:effectLst/>
                            <a:latin typeface="Cambria Math" panose="02040503050406030204" pitchFamily="18" charset="0"/>
                            <a:ea typeface="宋体" pitchFamily="2" charset="-122"/>
                            <a:cs typeface="+mn-cs"/>
                          </a:rPr>
                          <m:t>𝜕𝛿</m:t>
                        </m:r>
                      </m:den>
                    </m:f>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𝛼</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𝛿</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a:t>
                </a: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这时可见</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𝐹</m:t>
                    </m:r>
                  </m:oMath>
                </a14:m>
                <a:r>
                  <a:rPr lang="zh-CN" altLang="zh-CN" sz="1200" kern="1200" dirty="0">
                    <a:solidFill>
                      <a:schemeClr val="tx1"/>
                    </a:solidFill>
                    <a:effectLst/>
                    <a:latin typeface="Arial" charset="0"/>
                    <a:ea typeface="宋体" pitchFamily="2" charset="-122"/>
                    <a:cs typeface="+mn-cs"/>
                  </a:rPr>
                  <a:t>和</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𝛿</m:t>
                    </m:r>
                  </m:oMath>
                </a14:m>
                <a:r>
                  <a:rPr lang="zh-CN" altLang="zh-CN" sz="1200" kern="1200" dirty="0">
                    <a:solidFill>
                      <a:schemeClr val="tx1"/>
                    </a:solidFill>
                    <a:effectLst/>
                    <a:latin typeface="Arial" charset="0"/>
                    <a:ea typeface="宋体" pitchFamily="2" charset="-122"/>
                    <a:cs typeface="+mn-cs"/>
                  </a:rPr>
                  <a:t>为非线性关系，所以非简谐振动也称为非线性振动。</a:t>
                </a:r>
              </a:p>
              <a:p>
                <a:endParaRPr lang="zh-CN" altLang="en-US" dirty="0"/>
              </a:p>
            </p:txBody>
          </p:sp>
        </mc:Choice>
        <mc:Fallback xmlns="">
          <p:sp>
            <p:nvSpPr>
              <p:cNvPr id="3" name="备注占位符 2"/>
              <p:cNvSpPr>
                <a:spLocks noGrp="1"/>
              </p:cNvSpPr>
              <p:nvPr>
                <p:ph type="body" idx="1"/>
              </p:nvPr>
            </p:nvSpPr>
            <p:spPr/>
            <p:txBody>
              <a:bodyPr/>
              <a:lstStyle/>
              <a:p>
                <a:r>
                  <a:rPr lang="en-US" altLang="zh-CN" sz="1200" kern="1200">
                    <a:solidFill>
                      <a:schemeClr val="tx1"/>
                    </a:solidFill>
                    <a:effectLst/>
                    <a:latin typeface="Arial" charset="0"/>
                    <a:ea typeface="宋体" pitchFamily="2" charset="-122"/>
                    <a:cs typeface="+mn-cs"/>
                  </a:rPr>
                  <a:t>7.1</a:t>
                </a:r>
                <a:r>
                  <a:rPr lang="zh-CN" altLang="zh-CN" sz="1200" kern="1200">
                    <a:solidFill>
                      <a:schemeClr val="tx1"/>
                    </a:solidFill>
                    <a:effectLst/>
                    <a:latin typeface="Arial" charset="0"/>
                    <a:ea typeface="宋体" pitchFamily="2" charset="-122"/>
                    <a:cs typeface="+mn-cs"/>
                  </a:rPr>
                  <a:t>节中给出了两个原子之间相互作用势能和相互作用力的分析。式（</a:t>
                </a:r>
                <a:r>
                  <a:rPr lang="en-US" altLang="zh-CN" sz="1200" kern="1200">
                    <a:solidFill>
                      <a:schemeClr val="tx1"/>
                    </a:solidFill>
                    <a:effectLst/>
                    <a:latin typeface="Arial" charset="0"/>
                    <a:ea typeface="宋体" pitchFamily="2" charset="-122"/>
                    <a:cs typeface="+mn-cs"/>
                  </a:rPr>
                  <a:t>7-10</a:t>
                </a:r>
                <a:r>
                  <a:rPr lang="zh-CN" altLang="zh-CN" sz="1200" kern="1200">
                    <a:solidFill>
                      <a:schemeClr val="tx1"/>
                    </a:solidFill>
                    <a:effectLst/>
                    <a:latin typeface="Arial" charset="0"/>
                    <a:ea typeface="宋体" pitchFamily="2" charset="-122"/>
                    <a:cs typeface="+mn-cs"/>
                  </a:rPr>
                  <a:t>）给出了在忽略高次项时原子间相互作用力：</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𝐹=−𝜕𝑣</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𝜕𝛿≈−𝛽𝛿</a:t>
                </a:r>
                <a:r>
                  <a:rPr lang="en-US" altLang="zh-CN" sz="1200" kern="1200">
                    <a:solidFill>
                      <a:schemeClr val="tx1"/>
                    </a:solidFill>
                    <a:effectLst/>
                    <a:latin typeface="Arial" charset="0"/>
                    <a:ea typeface="宋体" pitchFamily="2" charset="-122"/>
                    <a:cs typeface="+mn-cs"/>
                  </a:rPr>
                  <a:t>                            </a:t>
                </a:r>
                <a:endParaRPr lang="zh-CN" altLang="zh-CN" sz="1200" kern="1200">
                  <a:solidFill>
                    <a:schemeClr val="tx1"/>
                  </a:solidFill>
                  <a:effectLst/>
                  <a:latin typeface="Arial"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可见</a:t>
                </a:r>
                <a:r>
                  <a:rPr lang="en-US" altLang="zh-CN" sz="1200" i="1" kern="1200">
                    <a:solidFill>
                      <a:schemeClr val="tx1"/>
                    </a:solidFill>
                    <a:effectLst/>
                    <a:latin typeface="Arial" charset="0"/>
                    <a:ea typeface="宋体" pitchFamily="2" charset="-122"/>
                    <a:cs typeface="+mn-cs"/>
                  </a:rPr>
                  <a:t>F</a:t>
                </a:r>
                <a:r>
                  <a:rPr lang="zh-CN" altLang="zh-CN" sz="1200" kern="1200">
                    <a:solidFill>
                      <a:schemeClr val="tx1"/>
                    </a:solidFill>
                    <a:effectLst/>
                    <a:latin typeface="Arial" charset="0"/>
                    <a:ea typeface="宋体" pitchFamily="2" charset="-122"/>
                    <a:cs typeface="+mn-cs"/>
                  </a:rPr>
                  <a:t>和</a:t>
                </a:r>
                <a:r>
                  <a:rPr lang="en-US" altLang="zh-CN" sz="1200" i="1" kern="1200">
                    <a:solidFill>
                      <a:schemeClr val="tx1"/>
                    </a:solidFill>
                    <a:effectLst/>
                    <a:latin typeface="Arial" charset="0"/>
                    <a:ea typeface="宋体" pitchFamily="2" charset="-122"/>
                    <a:cs typeface="+mn-cs"/>
                  </a:rPr>
                  <a:t>d</a:t>
                </a:r>
                <a:r>
                  <a:rPr lang="zh-CN" altLang="zh-CN" sz="1200" kern="1200">
                    <a:solidFill>
                      <a:schemeClr val="tx1"/>
                    </a:solidFill>
                    <a:effectLst/>
                    <a:latin typeface="Arial" charset="0"/>
                    <a:ea typeface="宋体" pitchFamily="2" charset="-122"/>
                    <a:cs typeface="+mn-cs"/>
                  </a:rPr>
                  <a:t>为线性关系，所以称简谐振动为线性振动。</a:t>
                </a:r>
                <a:r>
                  <a:rPr lang="en-US" altLang="zh-CN" sz="1200" kern="1200">
                    <a:solidFill>
                      <a:schemeClr val="tx1"/>
                    </a:solidFill>
                    <a:effectLst/>
                    <a:latin typeface="Arial" charset="0"/>
                    <a:ea typeface="宋体" pitchFamily="2" charset="-122"/>
                    <a:cs typeface="+mn-cs"/>
                  </a:rPr>
                  <a:t>7.3.1</a:t>
                </a:r>
                <a:r>
                  <a:rPr lang="zh-CN" altLang="zh-CN" sz="1200" kern="1200">
                    <a:solidFill>
                      <a:schemeClr val="tx1"/>
                    </a:solidFill>
                    <a:effectLst/>
                    <a:latin typeface="Arial" charset="0"/>
                    <a:ea typeface="宋体" pitchFamily="2" charset="-122"/>
                    <a:cs typeface="+mn-cs"/>
                  </a:rPr>
                  <a:t>节用原子的简谐振动解释了固体热容问题，但晶体的热膨胀等热学性质，涉及到了晶格的非简谐振动，要考虑式（</a:t>
                </a:r>
                <a:r>
                  <a:rPr lang="en-US" altLang="zh-CN" sz="1200" kern="1200">
                    <a:solidFill>
                      <a:schemeClr val="tx1"/>
                    </a:solidFill>
                    <a:effectLst/>
                    <a:latin typeface="Arial" charset="0"/>
                    <a:ea typeface="宋体" pitchFamily="2" charset="-122"/>
                    <a:cs typeface="+mn-cs"/>
                  </a:rPr>
                  <a:t>7-7</a:t>
                </a:r>
                <a:r>
                  <a:rPr lang="zh-CN" altLang="zh-CN" sz="1200" kern="1200">
                    <a:solidFill>
                      <a:schemeClr val="tx1"/>
                    </a:solidFill>
                    <a:effectLst/>
                    <a:latin typeface="Arial" charset="0"/>
                    <a:ea typeface="宋体" pitchFamily="2" charset="-122"/>
                    <a:cs typeface="+mn-cs"/>
                  </a:rPr>
                  <a:t>）泰勒展开的高阶项：</a:t>
                </a:r>
              </a:p>
              <a:p>
                <a:endParaRPr lang="en-US" altLang="zh-CN" sz="1200" kern="1200">
                  <a:solidFill>
                    <a:schemeClr val="tx1"/>
                  </a:solidFill>
                  <a:effectLst/>
                  <a:latin typeface="Arial"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i="0">
                    <a:solidFill>
                      <a:srgbClr val="000000"/>
                    </a:solidFill>
                    <a:latin typeface="Cambria Math" panose="02040503050406030204" pitchFamily="18" charset="0"/>
                  </a:rPr>
                  <a:t>𝑉(𝑟_0+𝛿)=𝑉(𝑟_0)+(𝜕𝑉/𝜕𝑟)_𝑟0 𝛿+1/2! ((𝜕^2 𝑉)/(𝜕𝑟^2 ))_𝑟0 𝛿^2+1/3! ((𝜕^3 𝑉)/(𝜕𝑟^3 ))_𝑟0 𝛿^3+...</a:t>
                </a:r>
                <a:endParaRPr lang="zh-CN" altLang="en-US"/>
              </a:p>
              <a:p>
                <a:r>
                  <a:rPr lang="zh-CN" altLang="zh-CN" sz="1200" kern="1200">
                    <a:solidFill>
                      <a:schemeClr val="tx1"/>
                    </a:solidFill>
                    <a:effectLst/>
                    <a:latin typeface="Arial" charset="0"/>
                    <a:ea typeface="宋体" pitchFamily="2" charset="-122"/>
                    <a:cs typeface="+mn-cs"/>
                  </a:rPr>
                  <a:t>即：</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𝑑</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 𝑣</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𝑑𝑟</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𝑟0</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𝛿</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a:t>
                </a:r>
                <a:r>
                  <a:rPr lang="en-US" altLang="zh-CN" sz="1200" kern="1200">
                    <a:solidFill>
                      <a:schemeClr val="tx1"/>
                    </a:solidFill>
                    <a:effectLst/>
                    <a:latin typeface="Arial" charset="0"/>
                    <a:ea typeface="宋体" pitchFamily="2" charset="-122"/>
                    <a:cs typeface="+mn-cs"/>
                  </a:rPr>
                  <a:t>                           (7-108)</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如令：</a:t>
                </a:r>
                <a:r>
                  <a:rPr lang="en-US" altLang="zh-CN" sz="1200" i="0" kern="1200">
                    <a:solidFill>
                      <a:schemeClr val="tx1"/>
                    </a:solidFill>
                    <a:effectLst/>
                    <a:latin typeface="Arial" charset="0"/>
                    <a:ea typeface="宋体" pitchFamily="2" charset="-122"/>
                    <a:cs typeface="+mn-cs"/>
                  </a:rPr>
                  <a:t>𝛼=1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𝑑</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 𝑣</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𝑑𝑟</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𝑟0</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则有：</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𝐹=−𝜕𝑣</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𝜕𝛿=𝛼𝛿</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en-US" altLang="zh-CN" sz="1200" kern="1200">
                    <a:solidFill>
                      <a:schemeClr val="tx1"/>
                    </a:solidFill>
                    <a:effectLst/>
                    <a:latin typeface="Arial" charset="0"/>
                    <a:ea typeface="宋体" pitchFamily="2" charset="-122"/>
                    <a:cs typeface="+mn-cs"/>
                  </a:rPr>
                  <a:t>                           (7-109)</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这时可见</a:t>
                </a:r>
                <a:r>
                  <a:rPr lang="en-US" altLang="zh-CN" sz="1200" i="1" kern="1200">
                    <a:solidFill>
                      <a:schemeClr val="tx1"/>
                    </a:solidFill>
                    <a:effectLst/>
                    <a:latin typeface="Arial" charset="0"/>
                    <a:ea typeface="宋体" pitchFamily="2" charset="-122"/>
                    <a:cs typeface="+mn-cs"/>
                  </a:rPr>
                  <a:t>F</a:t>
                </a:r>
                <a:r>
                  <a:rPr lang="zh-CN" altLang="zh-CN" sz="1200" kern="1200">
                    <a:solidFill>
                      <a:schemeClr val="tx1"/>
                    </a:solidFill>
                    <a:effectLst/>
                    <a:latin typeface="Arial" charset="0"/>
                    <a:ea typeface="宋体" pitchFamily="2" charset="-122"/>
                    <a:cs typeface="+mn-cs"/>
                  </a:rPr>
                  <a:t>和</a:t>
                </a:r>
                <a:r>
                  <a:rPr lang="en-US" altLang="zh-CN" sz="1200" i="1" kern="1200">
                    <a:solidFill>
                      <a:schemeClr val="tx1"/>
                    </a:solidFill>
                    <a:effectLst/>
                    <a:latin typeface="Arial" charset="0"/>
                    <a:ea typeface="宋体" pitchFamily="2" charset="-122"/>
                    <a:cs typeface="+mn-cs"/>
                  </a:rPr>
                  <a:t>d</a:t>
                </a:r>
                <a:r>
                  <a:rPr lang="zh-CN" altLang="zh-CN" sz="1200" kern="1200">
                    <a:solidFill>
                      <a:schemeClr val="tx1"/>
                    </a:solidFill>
                    <a:effectLst/>
                    <a:latin typeface="Arial" charset="0"/>
                    <a:ea typeface="宋体" pitchFamily="2" charset="-122"/>
                    <a:cs typeface="+mn-cs"/>
                  </a:rPr>
                  <a:t>为非线性关系，所以非简谐振动也称为非线性振动。</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118</a:t>
            </a:fld>
            <a:endParaRPr lang="en-US" altLang="zh-CN"/>
          </a:p>
        </p:txBody>
      </p:sp>
    </p:spTree>
    <p:extLst>
      <p:ext uri="{BB962C8B-B14F-4D97-AF65-F5344CB8AC3E}">
        <p14:creationId xmlns:p14="http://schemas.microsoft.com/office/powerpoint/2010/main" val="249833563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在简谐近似的情况下，高阶项被忽略，势能曲线如图中虚线所示的抛物线形。在任何温度下，原子只做简谐振动，温度低振幅小，温度高振幅大，由于势能曲线的抛物线是左右对称的，势能</a:t>
                </a:r>
                <a:r>
                  <a:rPr lang="en-US" altLang="zh-CN" sz="1200" i="1" kern="1200" dirty="0">
                    <a:solidFill>
                      <a:schemeClr val="tx1"/>
                    </a:solidFill>
                    <a:effectLst/>
                    <a:latin typeface="Arial" charset="0"/>
                    <a:ea typeface="宋体" pitchFamily="2" charset="-122"/>
                    <a:cs typeface="+mn-cs"/>
                  </a:rPr>
                  <a:t>v</a:t>
                </a:r>
                <a:r>
                  <a:rPr lang="zh-CN" altLang="zh-CN" sz="1200" kern="1200" dirty="0">
                    <a:solidFill>
                      <a:schemeClr val="tx1"/>
                    </a:solidFill>
                    <a:effectLst/>
                    <a:latin typeface="Arial" charset="0"/>
                    <a:ea typeface="宋体" pitchFamily="2" charset="-122"/>
                    <a:cs typeface="+mn-cs"/>
                  </a:rPr>
                  <a:t>所对应的左右两个</a:t>
                </a:r>
                <a14:m>
                  <m:oMath xmlns:m="http://schemas.openxmlformats.org/officeDocument/2006/math">
                    <m:r>
                      <a:rPr lang="zh-CN" altLang="en-US" sz="1200" i="1" kern="1200" smtClean="0">
                        <a:solidFill>
                          <a:schemeClr val="tx1"/>
                        </a:solidFill>
                        <a:latin typeface="Cambria Math" panose="02040503050406030204" pitchFamily="18" charset="0"/>
                        <a:ea typeface="宋体" pitchFamily="2" charset="-122"/>
                        <a:cs typeface="+mn-cs"/>
                      </a:rPr>
                      <m:t>𝑟</m:t>
                    </m:r>
                  </m:oMath>
                </a14:m>
                <a:r>
                  <a:rPr lang="zh-CN" altLang="zh-CN" sz="1200" kern="1200" dirty="0">
                    <a:solidFill>
                      <a:schemeClr val="tx1"/>
                    </a:solidFill>
                    <a:effectLst/>
                    <a:latin typeface="Arial" charset="0"/>
                    <a:ea typeface="宋体" pitchFamily="2" charset="-122"/>
                    <a:cs typeface="+mn-cs"/>
                  </a:rPr>
                  <a:t>值（振幅）以</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宋体" pitchFamily="2" charset="-122"/>
                            <a:cs typeface="+mn-cs"/>
                          </a:rPr>
                        </m:ctrlPr>
                      </m:sSubPr>
                      <m:e>
                        <m:r>
                          <a:rPr lang="zh-CN" altLang="en-US" sz="1200" i="1" kern="1200">
                            <a:solidFill>
                              <a:schemeClr val="tx1"/>
                            </a:solidFill>
                            <a:latin typeface="Cambria Math" panose="02040503050406030204" pitchFamily="18" charset="0"/>
                            <a:ea typeface="宋体" pitchFamily="2" charset="-122"/>
                            <a:cs typeface="+mn-cs"/>
                          </a:rPr>
                          <m:t>𝑟</m:t>
                        </m:r>
                      </m:e>
                      <m:sub>
                        <m:r>
                          <a:rPr lang="zh-CN" altLang="en-US" sz="1200" i="0" kern="1200">
                            <a:solidFill>
                              <a:schemeClr val="tx1"/>
                            </a:solidFill>
                            <a:latin typeface="Cambria Math" panose="02040503050406030204" pitchFamily="18" charset="0"/>
                            <a:ea typeface="宋体" pitchFamily="2" charset="-122"/>
                            <a:cs typeface="+mn-cs"/>
                          </a:rPr>
                          <m:t>0</m:t>
                        </m:r>
                      </m:sub>
                    </m:sSub>
                  </m:oMath>
                </a14:m>
                <a:r>
                  <a:rPr lang="zh-CN" altLang="zh-CN" sz="1200" kern="1200" dirty="0">
                    <a:solidFill>
                      <a:schemeClr val="tx1"/>
                    </a:solidFill>
                    <a:effectLst/>
                    <a:latin typeface="Arial" charset="0"/>
                    <a:ea typeface="宋体" pitchFamily="2" charset="-122"/>
                    <a:cs typeface="+mn-cs"/>
                  </a:rPr>
                  <a:t>为中心，所以平均位置一直在</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宋体" pitchFamily="2" charset="-122"/>
                            <a:cs typeface="+mn-cs"/>
                          </a:rPr>
                        </m:ctrlPr>
                      </m:sSubPr>
                      <m:e>
                        <m:r>
                          <a:rPr lang="zh-CN" altLang="en-US" sz="1200" i="1" kern="1200">
                            <a:solidFill>
                              <a:schemeClr val="tx1"/>
                            </a:solidFill>
                            <a:latin typeface="Cambria Math" panose="02040503050406030204" pitchFamily="18" charset="0"/>
                            <a:ea typeface="宋体" pitchFamily="2" charset="-122"/>
                            <a:cs typeface="+mn-cs"/>
                          </a:rPr>
                          <m:t>𝑟</m:t>
                        </m:r>
                      </m:e>
                      <m:sub>
                        <m:r>
                          <a:rPr lang="zh-CN" altLang="en-US" sz="1200" i="0" kern="1200">
                            <a:solidFill>
                              <a:schemeClr val="tx1"/>
                            </a:solidFill>
                            <a:latin typeface="Cambria Math" panose="02040503050406030204" pitchFamily="18" charset="0"/>
                            <a:ea typeface="宋体" pitchFamily="2" charset="-122"/>
                            <a:cs typeface="+mn-cs"/>
                          </a:rPr>
                          <m:t>0</m:t>
                        </m:r>
                      </m:sub>
                    </m:sSub>
                  </m:oMath>
                </a14:m>
                <a:r>
                  <a:rPr lang="zh-CN" altLang="zh-CN" sz="1200" kern="1200" dirty="0">
                    <a:solidFill>
                      <a:schemeClr val="tx1"/>
                    </a:solidFill>
                    <a:effectLst/>
                    <a:latin typeface="Arial" charset="0"/>
                    <a:ea typeface="宋体" pitchFamily="2" charset="-122"/>
                    <a:cs typeface="+mn-cs"/>
                  </a:rPr>
                  <a:t>，不发生改变。平衡位置不变意味着原子的间距没有发生变化，所以不发生膨胀现象</a:t>
                </a:r>
                <a:r>
                  <a:rPr lang="zh-CN" altLang="en-US" sz="1200" kern="1200" dirty="0">
                    <a:solidFill>
                      <a:schemeClr val="tx1"/>
                    </a:solidFill>
                    <a:effectLst/>
                    <a:latin typeface="Arial" charset="0"/>
                    <a:ea typeface="宋体" pitchFamily="2" charset="-122"/>
                    <a:cs typeface="+mn-cs"/>
                  </a:rPr>
                  <a:t>。</a:t>
                </a:r>
                <a:endParaRPr lang="en-US"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当考虑到描述非简谐振动的高阶非线性项时，如图中实线所示的势能曲线，不再是抛物线型了，呈现左右不对称的形状。势能</a:t>
                </a:r>
                <a14:m>
                  <m:oMath xmlns:m="http://schemas.openxmlformats.org/officeDocument/2006/math">
                    <m:r>
                      <a:rPr lang="en-US" altLang="zh-CN" sz="1200" b="0" i="1" kern="1200" smtClean="0">
                        <a:solidFill>
                          <a:schemeClr val="tx1"/>
                        </a:solidFill>
                        <a:latin typeface="Cambria Math" panose="02040503050406030204" pitchFamily="18" charset="0"/>
                        <a:ea typeface="宋体" pitchFamily="2" charset="-122"/>
                        <a:cs typeface="+mn-cs"/>
                      </a:rPr>
                      <m:t>𝑣</m:t>
                    </m:r>
                  </m:oMath>
                </a14:m>
                <a:r>
                  <a:rPr lang="zh-CN" altLang="zh-CN" sz="1200" kern="1200" dirty="0">
                    <a:solidFill>
                      <a:schemeClr val="tx1"/>
                    </a:solidFill>
                    <a:effectLst/>
                    <a:latin typeface="Arial" charset="0"/>
                    <a:ea typeface="宋体" pitchFamily="2" charset="-122"/>
                    <a:cs typeface="+mn-cs"/>
                  </a:rPr>
                  <a:t>所对应的左右两个</a:t>
                </a:r>
                <a14:m>
                  <m:oMath xmlns:m="http://schemas.openxmlformats.org/officeDocument/2006/math">
                    <m:r>
                      <a:rPr lang="zh-CN" altLang="en-US" sz="1200" i="1" kern="1200" smtClean="0">
                        <a:solidFill>
                          <a:schemeClr val="tx1"/>
                        </a:solidFill>
                        <a:latin typeface="Cambria Math" panose="02040503050406030204" pitchFamily="18" charset="0"/>
                        <a:ea typeface="宋体" pitchFamily="2" charset="-122"/>
                        <a:cs typeface="+mn-cs"/>
                      </a:rPr>
                      <m:t>𝑟</m:t>
                    </m:r>
                  </m:oMath>
                </a14:m>
                <a:r>
                  <a:rPr lang="zh-CN" altLang="zh-CN" sz="1200" kern="1200" dirty="0">
                    <a:solidFill>
                      <a:schemeClr val="tx1"/>
                    </a:solidFill>
                    <a:effectLst/>
                    <a:latin typeface="Arial" charset="0"/>
                    <a:ea typeface="宋体" pitchFamily="2" charset="-122"/>
                    <a:cs typeface="+mn-cs"/>
                  </a:rPr>
                  <a:t>值不再以</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宋体" pitchFamily="2" charset="-122"/>
                            <a:cs typeface="+mn-cs"/>
                          </a:rPr>
                        </m:ctrlPr>
                      </m:sSubPr>
                      <m:e>
                        <m:r>
                          <a:rPr lang="zh-CN" altLang="en-US" sz="1200" i="1" kern="1200">
                            <a:solidFill>
                              <a:schemeClr val="tx1"/>
                            </a:solidFill>
                            <a:latin typeface="Cambria Math" panose="02040503050406030204" pitchFamily="18" charset="0"/>
                            <a:ea typeface="宋体" pitchFamily="2" charset="-122"/>
                            <a:cs typeface="+mn-cs"/>
                          </a:rPr>
                          <m:t>𝑟</m:t>
                        </m:r>
                      </m:e>
                      <m:sub>
                        <m:r>
                          <a:rPr lang="zh-CN" altLang="en-US" sz="1200" i="0" kern="1200">
                            <a:solidFill>
                              <a:schemeClr val="tx1"/>
                            </a:solidFill>
                            <a:latin typeface="Cambria Math" panose="02040503050406030204" pitchFamily="18" charset="0"/>
                            <a:ea typeface="宋体" pitchFamily="2" charset="-122"/>
                            <a:cs typeface="+mn-cs"/>
                          </a:rPr>
                          <m:t>0</m:t>
                        </m:r>
                      </m:sub>
                    </m:sSub>
                  </m:oMath>
                </a14:m>
                <a:r>
                  <a:rPr lang="zh-CN" altLang="zh-CN" sz="1200" kern="1200" dirty="0">
                    <a:solidFill>
                      <a:schemeClr val="tx1"/>
                    </a:solidFill>
                    <a:effectLst/>
                    <a:latin typeface="Arial" charset="0"/>
                    <a:ea typeface="宋体" pitchFamily="2" charset="-122"/>
                    <a:cs typeface="+mn-cs"/>
                  </a:rPr>
                  <a:t>为中心，其中心点即为新的平衡位置。原子振动平衡位置的改变意味着原子间距发生变化，一般情况下温度升高，原子平衡位置向右移动，原子距离增大，显示出热膨胀的现象。</a:t>
                </a:r>
                <a:endParaRPr lang="zh-CN" altLang="en-US" dirty="0"/>
              </a:p>
            </p:txBody>
          </p:sp>
        </mc:Choice>
        <mc:Fallback>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在简谐近似的情况下，高阶项被忽略，势能曲线如图中虚线所示的抛物线形。在任何温度下，原子只做简谐振动，温度低振幅小，温度高振幅大，由于势能曲线的抛物线是左右对称的，势能</a:t>
                </a:r>
                <a:r>
                  <a:rPr lang="en-US" altLang="zh-CN" sz="1200" i="1" kern="1200" dirty="0">
                    <a:solidFill>
                      <a:schemeClr val="tx1"/>
                    </a:solidFill>
                    <a:effectLst/>
                    <a:latin typeface="Arial" charset="0"/>
                    <a:ea typeface="宋体" pitchFamily="2" charset="-122"/>
                    <a:cs typeface="+mn-cs"/>
                  </a:rPr>
                  <a:t>v</a:t>
                </a:r>
                <a:r>
                  <a:rPr lang="zh-CN" altLang="zh-CN" sz="1200" kern="1200" dirty="0">
                    <a:solidFill>
                      <a:schemeClr val="tx1"/>
                    </a:solidFill>
                    <a:effectLst/>
                    <a:latin typeface="Arial" charset="0"/>
                    <a:ea typeface="宋体" pitchFamily="2" charset="-122"/>
                    <a:cs typeface="+mn-cs"/>
                  </a:rPr>
                  <a:t>所对应的左右两个</a:t>
                </a:r>
                <a:r>
                  <a:rPr lang="zh-CN" altLang="en-US" sz="1200" i="0" kern="1200">
                    <a:solidFill>
                      <a:schemeClr val="tx1"/>
                    </a:solidFill>
                    <a:latin typeface="Cambria Math" panose="02040503050406030204" pitchFamily="18" charset="0"/>
                    <a:ea typeface="宋体" pitchFamily="2" charset="-122"/>
                    <a:cs typeface="+mn-cs"/>
                  </a:rPr>
                  <a:t>𝑟</a:t>
                </a:r>
                <a:r>
                  <a:rPr lang="zh-CN" altLang="zh-CN" sz="1200" kern="1200" dirty="0">
                    <a:solidFill>
                      <a:schemeClr val="tx1"/>
                    </a:solidFill>
                    <a:effectLst/>
                    <a:latin typeface="Arial" charset="0"/>
                    <a:ea typeface="宋体" pitchFamily="2" charset="-122"/>
                    <a:cs typeface="+mn-cs"/>
                  </a:rPr>
                  <a:t>值（振幅）以</a:t>
                </a:r>
                <a:r>
                  <a:rPr lang="zh-CN" altLang="en-US" sz="1200" i="0" kern="1200">
                    <a:solidFill>
                      <a:schemeClr val="tx1"/>
                    </a:solidFill>
                    <a:latin typeface="Cambria Math" panose="02040503050406030204" pitchFamily="18" charset="0"/>
                    <a:ea typeface="宋体" pitchFamily="2" charset="-122"/>
                    <a:cs typeface="+mn-cs"/>
                  </a:rPr>
                  <a:t>𝑟_0</a:t>
                </a:r>
                <a:r>
                  <a:rPr lang="zh-CN" altLang="zh-CN" sz="1200" kern="1200" dirty="0">
                    <a:solidFill>
                      <a:schemeClr val="tx1"/>
                    </a:solidFill>
                    <a:effectLst/>
                    <a:latin typeface="Arial" charset="0"/>
                    <a:ea typeface="宋体" pitchFamily="2" charset="-122"/>
                    <a:cs typeface="+mn-cs"/>
                  </a:rPr>
                  <a:t>为中心，所以平均位置一直在</a:t>
                </a:r>
                <a:r>
                  <a:rPr lang="zh-CN" altLang="en-US" sz="1200" i="0" kern="1200">
                    <a:solidFill>
                      <a:schemeClr val="tx1"/>
                    </a:solidFill>
                    <a:latin typeface="Cambria Math" panose="02040503050406030204" pitchFamily="18" charset="0"/>
                    <a:ea typeface="宋体" pitchFamily="2" charset="-122"/>
                    <a:cs typeface="+mn-cs"/>
                  </a:rPr>
                  <a:t>𝑟_0</a:t>
                </a:r>
                <a:r>
                  <a:rPr lang="zh-CN" altLang="zh-CN" sz="1200" kern="1200" dirty="0">
                    <a:solidFill>
                      <a:schemeClr val="tx1"/>
                    </a:solidFill>
                    <a:effectLst/>
                    <a:latin typeface="Arial" charset="0"/>
                    <a:ea typeface="宋体" pitchFamily="2" charset="-122"/>
                    <a:cs typeface="+mn-cs"/>
                  </a:rPr>
                  <a:t>，不发生改变。平衡位置不变意味着原子的间距没有发生变化，所以不发生膨胀现象</a:t>
                </a:r>
                <a:r>
                  <a:rPr lang="zh-CN" altLang="en-US" sz="1200" kern="1200" dirty="0">
                    <a:solidFill>
                      <a:schemeClr val="tx1"/>
                    </a:solidFill>
                    <a:effectLst/>
                    <a:latin typeface="Arial" charset="0"/>
                    <a:ea typeface="宋体" pitchFamily="2" charset="-122"/>
                    <a:cs typeface="+mn-cs"/>
                  </a:rPr>
                  <a:t>。</a:t>
                </a:r>
                <a:endParaRPr lang="en-US"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当考虑到描述非简谐振动的高阶非线性项时，如图中实线所示的势能曲线，不再是抛物线型了，呈现左右不对称的形状。势能</a:t>
                </a:r>
                <a:r>
                  <a:rPr lang="en-US" altLang="zh-CN" sz="1200" b="0" i="0" kern="1200">
                    <a:solidFill>
                      <a:schemeClr val="tx1"/>
                    </a:solidFill>
                    <a:latin typeface="Cambria Math" panose="02040503050406030204" pitchFamily="18" charset="0"/>
                    <a:ea typeface="宋体" pitchFamily="2" charset="-122"/>
                    <a:cs typeface="+mn-cs"/>
                  </a:rPr>
                  <a:t>𝑣</a:t>
                </a:r>
                <a:r>
                  <a:rPr lang="zh-CN" altLang="zh-CN" sz="1200" kern="1200" dirty="0">
                    <a:solidFill>
                      <a:schemeClr val="tx1"/>
                    </a:solidFill>
                    <a:effectLst/>
                    <a:latin typeface="Arial" charset="0"/>
                    <a:ea typeface="宋体" pitchFamily="2" charset="-122"/>
                    <a:cs typeface="+mn-cs"/>
                  </a:rPr>
                  <a:t>所对应的左右两个</a:t>
                </a:r>
                <a:r>
                  <a:rPr lang="zh-CN" altLang="en-US" sz="1200" i="0" kern="1200">
                    <a:solidFill>
                      <a:schemeClr val="tx1"/>
                    </a:solidFill>
                    <a:latin typeface="Cambria Math" panose="02040503050406030204" pitchFamily="18" charset="0"/>
                    <a:ea typeface="宋体" pitchFamily="2" charset="-122"/>
                    <a:cs typeface="+mn-cs"/>
                  </a:rPr>
                  <a:t>𝑟</a:t>
                </a:r>
                <a:r>
                  <a:rPr lang="zh-CN" altLang="zh-CN" sz="1200" kern="1200" dirty="0">
                    <a:solidFill>
                      <a:schemeClr val="tx1"/>
                    </a:solidFill>
                    <a:effectLst/>
                    <a:latin typeface="Arial" charset="0"/>
                    <a:ea typeface="宋体" pitchFamily="2" charset="-122"/>
                    <a:cs typeface="+mn-cs"/>
                  </a:rPr>
                  <a:t>值不再以</a:t>
                </a:r>
                <a:r>
                  <a:rPr lang="zh-CN" altLang="en-US" sz="1200" i="0" kern="1200">
                    <a:solidFill>
                      <a:schemeClr val="tx1"/>
                    </a:solidFill>
                    <a:latin typeface="Cambria Math" panose="02040503050406030204" pitchFamily="18" charset="0"/>
                    <a:ea typeface="宋体" pitchFamily="2" charset="-122"/>
                    <a:cs typeface="+mn-cs"/>
                  </a:rPr>
                  <a:t>𝑟_0</a:t>
                </a:r>
                <a:r>
                  <a:rPr lang="zh-CN" altLang="zh-CN" sz="1200" kern="1200" dirty="0">
                    <a:solidFill>
                      <a:schemeClr val="tx1"/>
                    </a:solidFill>
                    <a:effectLst/>
                    <a:latin typeface="Arial" charset="0"/>
                    <a:ea typeface="宋体" pitchFamily="2" charset="-122"/>
                    <a:cs typeface="+mn-cs"/>
                  </a:rPr>
                  <a:t>为中心，其中心点即为新的平衡位置。原子振动平衡位置的改变意味着原子间距发生变化，一般情况下温度升高，原子平衡位置向右移动，原子距离增大，显示出热膨胀的现象。</a:t>
                </a:r>
                <a:endParaRPr lang="zh-CN" altLang="en-US" dirty="0"/>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119</a:t>
            </a:fld>
            <a:endParaRPr lang="en-US" altLang="zh-CN"/>
          </a:p>
        </p:txBody>
      </p:sp>
    </p:spTree>
    <p:extLst>
      <p:ext uri="{BB962C8B-B14F-4D97-AF65-F5344CB8AC3E}">
        <p14:creationId xmlns:p14="http://schemas.microsoft.com/office/powerpoint/2010/main" val="4128981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0012FA4F-3FD2-4148-BFBE-B7112055AB32}" type="slidenum">
              <a:rPr lang="en-US" altLang="zh-CN" sz="1300">
                <a:solidFill>
                  <a:srgbClr val="000000"/>
                </a:solidFill>
                <a:ea typeface="楷体_GB2312" pitchFamily="49" charset="-122"/>
                <a:cs typeface="+mn-cs"/>
              </a:rPr>
              <a:pPr algn="r">
                <a:spcBef>
                  <a:spcPct val="0"/>
                </a:spcBef>
              </a:pPr>
              <a:t>12</a:t>
            </a:fld>
            <a:endParaRPr lang="en-US" altLang="zh-CN" sz="1300">
              <a:solidFill>
                <a:srgbClr val="000000"/>
              </a:solidFill>
              <a:ea typeface="楷体_GB2312" pitchFamily="49" charset="-122"/>
              <a:cs typeface="+mn-cs"/>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solidFill>
                  <a:srgbClr val="000000"/>
                </a:solidFill>
                <a:ea typeface="微软雅黑" panose="020B0503020204020204" pitchFamily="34" charset="-122"/>
                <a:cs typeface="+mn-cs"/>
              </a:rPr>
              <a:t>就像钟摆间加以弹簧链接。</a:t>
            </a:r>
          </a:p>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43699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solidFill>
                  <a:srgbClr val="663300"/>
                </a:solidFill>
                <a:latin typeface="Times New Roman" panose="02020603050405020304" pitchFamily="18" charset="0"/>
                <a:ea typeface="微软雅黑" panose="020B0503020204020204" pitchFamily="34" charset="-122"/>
              </a:rPr>
              <a:t>晶格振动是小振动问题，可采用</a:t>
            </a:r>
            <a:r>
              <a:rPr lang="zh-CN" altLang="en-US" sz="1200" b="0" dirty="0">
                <a:solidFill>
                  <a:srgbClr val="FF0000"/>
                </a:solidFill>
                <a:latin typeface="Times New Roman" panose="02020603050405020304" pitchFamily="18" charset="0"/>
                <a:ea typeface="微软雅黑" panose="020B0503020204020204" pitchFamily="34" charset="-122"/>
              </a:rPr>
              <a:t>简谐振动</a:t>
            </a:r>
            <a:r>
              <a:rPr lang="zh-CN" altLang="en-US" sz="1200" b="0" dirty="0">
                <a:solidFill>
                  <a:srgbClr val="663300"/>
                </a:solidFill>
                <a:latin typeface="Times New Roman" panose="02020603050405020304" pitchFamily="18" charset="0"/>
                <a:ea typeface="微软雅黑" panose="020B0503020204020204" pitchFamily="34" charset="-122"/>
              </a:rPr>
              <a:t>近似。</a:t>
            </a:r>
            <a:endParaRPr lang="en-US" altLang="zh-CN" sz="1200" b="0" dirty="0">
              <a:solidFill>
                <a:srgbClr val="663300"/>
              </a:solidFill>
              <a:latin typeface="Times New Roman" panose="02020603050405020304" pitchFamily="18" charset="0"/>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简谐振动是物体在一个位置附近往复偏离该振动中心位置（平衡位置）进行运动，在这个振动形式下，物体受力的大小总是和他偏离平衡位置的距离成正比，并且受力方向总是指向平衡位置。</a:t>
            </a:r>
          </a:p>
          <a:p>
            <a:endParaRPr lang="zh-CN" altLang="en-US"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13</a:t>
            </a:fld>
            <a:endParaRPr lang="en-US" altLang="zh-CN"/>
          </a:p>
        </p:txBody>
      </p:sp>
    </p:spTree>
    <p:extLst>
      <p:ext uri="{BB962C8B-B14F-4D97-AF65-F5344CB8AC3E}">
        <p14:creationId xmlns:p14="http://schemas.microsoft.com/office/powerpoint/2010/main" val="2172938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设晶格中包含</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个原子，平衡位置为</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𝑅</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zh-CN" altLang="zh-CN" sz="1200" kern="1200" dirty="0">
                    <a:solidFill>
                      <a:schemeClr val="tx1"/>
                    </a:solidFill>
                    <a:effectLst/>
                    <a:latin typeface="Arial" charset="0"/>
                    <a:ea typeface="宋体" pitchFamily="2" charset="-122"/>
                    <a:cs typeface="+mn-cs"/>
                  </a:rPr>
                  <a:t>，偏离平衡位置的位移矢量为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𝑡</m:t>
                    </m:r>
                    <m:r>
                      <a:rPr lang="en-US" altLang="zh-CN" sz="1200" i="1" kern="120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则原子的位置可以表示成：</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𝑅</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𝑡</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𝑅</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𝑡</m:t>
                    </m:r>
                    <m:r>
                      <a:rPr lang="en-US" altLang="zh-CN" sz="1200" i="1" kern="120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(7-1)</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把位移矢量</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𝑡</m:t>
                    </m:r>
                    <m:r>
                      <a:rPr lang="en-US" altLang="zh-CN" sz="1200" i="1" kern="1200">
                        <a:solidFill>
                          <a:schemeClr val="tx1"/>
                        </a:solidFill>
                        <a:effectLst/>
                        <a:latin typeface="Cambria Math" panose="02040503050406030204" pitchFamily="18"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用分量表示，</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个原子共有</a:t>
                </a:r>
                <a:r>
                  <a:rPr lang="en-US" altLang="zh-CN" sz="1200" kern="1200" dirty="0">
                    <a:solidFill>
                      <a:schemeClr val="tx1"/>
                    </a:solidFill>
                    <a:effectLst/>
                    <a:latin typeface="Arial" charset="0"/>
                    <a:ea typeface="宋体" pitchFamily="2" charset="-122"/>
                    <a:cs typeface="+mn-cs"/>
                  </a:rPr>
                  <a:t>3</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个位移矢量的分量，写成</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=1,2,3….3</m:t>
                        </m:r>
                        <m:r>
                          <a:rPr lang="en-US" altLang="zh-CN" sz="1200" i="1" kern="1200">
                            <a:solidFill>
                              <a:schemeClr val="tx1"/>
                            </a:solidFill>
                            <a:effectLst/>
                            <a:latin typeface="Cambria Math" panose="02040503050406030204" pitchFamily="18" charset="0"/>
                            <a:ea typeface="宋体" pitchFamily="2" charset="-122"/>
                            <a:cs typeface="+mn-cs"/>
                          </a:rPr>
                          <m:t>𝑁</m:t>
                        </m:r>
                      </m:e>
                    </m:d>
                  </m:oMath>
                </a14:m>
                <a:r>
                  <a:rPr lang="zh-CN" altLang="zh-CN" sz="1200" kern="1200" dirty="0">
                    <a:solidFill>
                      <a:schemeClr val="tx1"/>
                    </a:solidFill>
                    <a:effectLst/>
                    <a:latin typeface="Arial" charset="0"/>
                    <a:ea typeface="宋体" pitchFamily="2" charset="-122"/>
                    <a:cs typeface="+mn-cs"/>
                  </a:rPr>
                  <a:t>。</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设晶格中包含</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个原子，平衡位置为</a:t>
                </a:r>
                <a:r>
                  <a:rPr lang="en-US" altLang="zh-CN" sz="1200" b="1" i="1" kern="1200">
                    <a:solidFill>
                      <a:schemeClr val="tx1"/>
                    </a:solidFill>
                    <a:effectLst/>
                    <a:latin typeface="Arial" charset="0"/>
                    <a:ea typeface="宋体" pitchFamily="2" charset="-122"/>
                    <a:cs typeface="+mn-cs"/>
                  </a:rPr>
                  <a:t>R</a:t>
                </a:r>
                <a:r>
                  <a:rPr lang="en-US" altLang="zh-CN" sz="1200" i="1" kern="1200" baseline="-250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，偏离平衡位置的位移矢量为</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 (𝑡)</a:t>
                </a:r>
                <a:r>
                  <a:rPr lang="en-US" altLang="zh-CN" sz="1200"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则原子的位置可以表示成：</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𝑅′</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 (𝑡)=𝑅</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 (𝑡)</a:t>
                </a:r>
                <a:r>
                  <a:rPr lang="en-US" altLang="zh-CN" sz="1200" kern="1200">
                    <a:solidFill>
                      <a:schemeClr val="tx1"/>
                    </a:solidFill>
                    <a:effectLst/>
                    <a:latin typeface="Arial" charset="0"/>
                    <a:ea typeface="宋体" pitchFamily="2" charset="-122"/>
                    <a:cs typeface="+mn-cs"/>
                  </a:rPr>
                  <a:t> 	  (7-1)</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把位移矢量</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 (𝑡)</a:t>
                </a:r>
                <a:r>
                  <a:rPr lang="zh-CN" altLang="zh-CN" sz="1200" kern="1200">
                    <a:solidFill>
                      <a:schemeClr val="tx1"/>
                    </a:solidFill>
                    <a:effectLst/>
                    <a:latin typeface="Arial" charset="0"/>
                    <a:ea typeface="宋体" pitchFamily="2" charset="-122"/>
                    <a:cs typeface="+mn-cs"/>
                  </a:rPr>
                  <a:t>用分量表示，</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个原子共有</a:t>
                </a:r>
                <a:r>
                  <a:rPr lang="en-US" altLang="zh-CN" sz="1200" kern="1200">
                    <a:solidFill>
                      <a:schemeClr val="tx1"/>
                    </a:solidFill>
                    <a:effectLst/>
                    <a:latin typeface="Arial" charset="0"/>
                    <a:ea typeface="宋体" pitchFamily="2" charset="-122"/>
                    <a:cs typeface="+mn-cs"/>
                  </a:rPr>
                  <a:t>3</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个位移矢量的分量，写成</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𝑖=1,2,3….3𝑁)</a:t>
                </a:r>
                <a:r>
                  <a:rPr lang="zh-CN" altLang="zh-CN" sz="1200" kern="1200">
                    <a:solidFill>
                      <a:schemeClr val="tx1"/>
                    </a:solidFill>
                    <a:effectLst/>
                    <a:latin typeface="Arial" charset="0"/>
                    <a:ea typeface="宋体" pitchFamily="2" charset="-122"/>
                    <a:cs typeface="+mn-cs"/>
                  </a:rPr>
                  <a:t>。</a:t>
                </a:r>
                <a:endParaRPr lang="zh-CN" altLang="en-US" dirty="0"/>
              </a:p>
            </p:txBody>
          </p:sp>
        </mc:Fallback>
      </mc:AlternateContent>
      <p:sp>
        <p:nvSpPr>
          <p:cNvPr id="4" name="灯片编号占位符 3"/>
          <p:cNvSpPr>
            <a:spLocks noGrp="1"/>
          </p:cNvSpPr>
          <p:nvPr>
            <p:ph type="sldNum" sz="quarter" idx="10"/>
          </p:nvPr>
        </p:nvSpPr>
        <p:spPr/>
        <p:txBody>
          <a:bodyPr/>
          <a:lstStyle/>
          <a:p>
            <a:fld id="{8AAA2DB7-8973-4964-8E83-0FC396AC9B6B}" type="slidenum">
              <a:rPr lang="en-US" altLang="zh-CN" smtClean="0"/>
              <a:pPr/>
              <a:t>14</a:t>
            </a:fld>
            <a:endParaRPr lang="en-US" altLang="zh-CN"/>
          </a:p>
        </p:txBody>
      </p:sp>
    </p:spTree>
    <p:extLst>
      <p:ext uri="{BB962C8B-B14F-4D97-AF65-F5344CB8AC3E}">
        <p14:creationId xmlns:p14="http://schemas.microsoft.com/office/powerpoint/2010/main" val="1066276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个原子的势能函数可以在平衡位置附近展开成泰勒级数：</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𝑉</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𝑉</m:t>
                        </m:r>
                      </m:e>
                      <m:sub>
                        <m:r>
                          <a:rPr lang="en-US" altLang="zh-CN" sz="1200" i="1" kern="1200">
                            <a:solidFill>
                              <a:schemeClr val="tx1"/>
                            </a:solidFill>
                            <a:effectLst/>
                            <a:latin typeface="Cambria Math" panose="02040503050406030204" pitchFamily="18" charset="0"/>
                            <a:ea typeface="宋体" pitchFamily="2" charset="-122"/>
                            <a:cs typeface="+mn-cs"/>
                          </a:rPr>
                          <m:t>0</m:t>
                        </m:r>
                      </m:sub>
                    </m:sSub>
                    <m:r>
                      <a:rPr lang="en-US" altLang="zh-CN" sz="1200" i="1" kern="1200">
                        <a:solidFill>
                          <a:schemeClr val="tx1"/>
                        </a:solidFill>
                        <a:effectLst/>
                        <a:latin typeface="Cambria Math" panose="02040503050406030204" pitchFamily="18" charset="0"/>
                        <a:ea typeface="宋体" pitchFamily="2" charset="-122"/>
                        <a:cs typeface="+mn-cs"/>
                      </a:rPr>
                      <m:t>+</m:t>
                    </m:r>
                    <m:nary>
                      <m:naryPr>
                        <m:chr m:val="∑"/>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sup>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𝑉</m:t>
                                    </m:r>
                                  </m:num>
                                  <m:den>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den>
                                </m:f>
                              </m:e>
                            </m:d>
                          </m:e>
                          <m:sub>
                            <m:r>
                              <a:rPr lang="en-US" altLang="zh-CN" sz="1200" i="1" kern="1200">
                                <a:solidFill>
                                  <a:schemeClr val="tx1"/>
                                </a:solidFill>
                                <a:effectLst/>
                                <a:latin typeface="Cambria Math" panose="02040503050406030204" pitchFamily="18" charset="0"/>
                                <a:ea typeface="宋体" pitchFamily="2" charset="-122"/>
                                <a:cs typeface="+mn-cs"/>
                              </a:rPr>
                              <m:t>0</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2</m:t>
                            </m:r>
                          </m:den>
                        </m:f>
                        <m:nary>
                          <m:naryPr>
                            <m:chr m:val="∑"/>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𝑗</m:t>
                            </m:r>
                            <m:r>
                              <a:rPr lang="en-US" altLang="zh-CN" sz="1200" i="1"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sup>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𝑉</m:t>
                                        </m:r>
                                      </m:num>
                                      <m:den>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𝑗</m:t>
                                            </m:r>
                                          </m:sub>
                                        </m:sSub>
                                      </m:den>
                                    </m:f>
                                  </m:e>
                                </m:d>
                              </m:e>
                              <m:sub>
                                <m:r>
                                  <a:rPr lang="en-US" altLang="zh-CN" sz="1200" i="1" kern="1200">
                                    <a:solidFill>
                                      <a:schemeClr val="tx1"/>
                                    </a:solidFill>
                                    <a:effectLst/>
                                    <a:latin typeface="Cambria Math" panose="02040503050406030204" pitchFamily="18" charset="0"/>
                                    <a:ea typeface="宋体" pitchFamily="2" charset="-122"/>
                                    <a:cs typeface="+mn-cs"/>
                                  </a:rPr>
                                  <m:t>0</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𝑗</m:t>
                                </m:r>
                              </m:sub>
                            </m:sSub>
                            <m:r>
                              <a:rPr lang="en-US" altLang="zh-CN" sz="1200" i="1" kern="1200">
                                <a:solidFill>
                                  <a:schemeClr val="tx1"/>
                                </a:solidFill>
                                <a:effectLst/>
                                <a:latin typeface="Cambria Math" panose="02040503050406030204" pitchFamily="18" charset="0"/>
                                <a:ea typeface="宋体" pitchFamily="2" charset="-122"/>
                                <a:cs typeface="+mn-cs"/>
                              </a:rPr>
                              <m:t>+</m:t>
                            </m:r>
                            <m:r>
                              <a:rPr lang="zh-CN" altLang="zh-CN" sz="1200" i="1" kern="1200">
                                <a:solidFill>
                                  <a:schemeClr val="tx1"/>
                                </a:solidFill>
                                <a:effectLst/>
                                <a:latin typeface="Cambria Math" panose="02040503050406030204" pitchFamily="18" charset="0"/>
                                <a:ea typeface="宋体" pitchFamily="2" charset="-122"/>
                                <a:cs typeface="+mn-cs"/>
                              </a:rPr>
                              <m:t>高阶项</m:t>
                            </m:r>
                          </m:e>
                        </m:nary>
                      </m:e>
                    </m:nary>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p:txBody>
          </p:sp>
        </mc:Choice>
        <mc:Fallback xmlns="">
          <p:sp>
            <p:nvSpPr>
              <p:cNvPr id="3" name="备注占位符 2"/>
              <p:cNvSpPr>
                <a:spLocks noGrp="1"/>
              </p:cNvSpPr>
              <p:nvPr>
                <p:ph type="body" idx="1"/>
              </p:nvPr>
            </p:nvSpPr>
            <p:spPr/>
            <p:txBody>
              <a:bodyPr/>
              <a:lstStyle/>
              <a:p>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个原子的势能函数可以在平衡位置附近展开成泰勒级数：</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𝑉=𝑉</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0+</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^3𝑁</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0</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𝑖,𝑗=1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^3𝑁</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 𝜕𝜇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𝑗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0</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𝑗+</a:t>
                </a:r>
                <a:r>
                  <a:rPr lang="zh-CN" altLang="zh-CN" sz="1200" i="0" kern="1200">
                    <a:solidFill>
                      <a:schemeClr val="tx1"/>
                    </a:solidFill>
                    <a:effectLst/>
                    <a:latin typeface="Arial" charset="0"/>
                    <a:ea typeface="宋体" pitchFamily="2" charset="-122"/>
                    <a:cs typeface="+mn-cs"/>
                  </a:rPr>
                  <a:t>高阶项</a:t>
                </a:r>
                <a:r>
                  <a:rPr lang="en-US"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(7-2)</a:t>
                </a:r>
                <a:endParaRPr lang="zh-CN" altLang="zh-CN" sz="1200" kern="1200">
                  <a:solidFill>
                    <a:schemeClr val="tx1"/>
                  </a:solidFill>
                  <a:effectLst/>
                  <a:latin typeface="Arial" charset="0"/>
                  <a:ea typeface="宋体" pitchFamily="2" charset="-122"/>
                  <a:cs typeface="+mn-cs"/>
                </a:endParaRPr>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15</a:t>
            </a:fld>
            <a:endParaRPr lang="en-US" altLang="zh-CN"/>
          </a:p>
        </p:txBody>
      </p:sp>
    </p:spTree>
    <p:extLst>
      <p:ext uri="{BB962C8B-B14F-4D97-AF65-F5344CB8AC3E}">
        <p14:creationId xmlns:p14="http://schemas.microsoft.com/office/powerpoint/2010/main" val="3989487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𝑉</m:t>
                    </m:r>
                    <m:r>
                      <a:rPr lang="en-US" altLang="zh-CN" sz="1200" i="1" kern="1200" smtClean="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𝑉</m:t>
                        </m:r>
                      </m:e>
                      <m:sub>
                        <m:r>
                          <a:rPr lang="en-US" altLang="zh-CN" sz="1200" i="1" kern="1200">
                            <a:solidFill>
                              <a:schemeClr val="tx1"/>
                            </a:solidFill>
                            <a:effectLst/>
                            <a:latin typeface="Cambria Math" panose="02040503050406030204" pitchFamily="18" charset="0"/>
                            <a:ea typeface="宋体" pitchFamily="2" charset="-122"/>
                            <a:cs typeface="+mn-cs"/>
                          </a:rPr>
                          <m:t>0</m:t>
                        </m:r>
                      </m:sub>
                    </m:sSub>
                    <m:r>
                      <a:rPr lang="en-US" altLang="zh-CN" sz="1200" i="1" kern="1200">
                        <a:solidFill>
                          <a:schemeClr val="tx1"/>
                        </a:solidFill>
                        <a:effectLst/>
                        <a:latin typeface="Cambria Math" panose="02040503050406030204" pitchFamily="18" charset="0"/>
                        <a:ea typeface="宋体" pitchFamily="2" charset="-122"/>
                        <a:cs typeface="+mn-cs"/>
                      </a:rPr>
                      <m:t>+</m:t>
                    </m:r>
                    <m:nary>
                      <m:naryPr>
                        <m:chr m:val="∑"/>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sup>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𝑉</m:t>
                                    </m:r>
                                  </m:num>
                                  <m:den>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den>
                                </m:f>
                              </m:e>
                            </m:d>
                          </m:e>
                          <m:sub>
                            <m:r>
                              <a:rPr lang="en-US" altLang="zh-CN" sz="1200" i="1" kern="1200">
                                <a:solidFill>
                                  <a:schemeClr val="tx1"/>
                                </a:solidFill>
                                <a:effectLst/>
                                <a:latin typeface="Cambria Math" panose="02040503050406030204" pitchFamily="18" charset="0"/>
                                <a:ea typeface="宋体" pitchFamily="2" charset="-122"/>
                                <a:cs typeface="+mn-cs"/>
                              </a:rPr>
                              <m:t>0</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2</m:t>
                            </m:r>
                          </m:den>
                        </m:f>
                        <m:nary>
                          <m:naryPr>
                            <m:chr m:val="∑"/>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𝑗</m:t>
                            </m:r>
                            <m:r>
                              <a:rPr lang="en-US" altLang="zh-CN" sz="1200" i="1"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sup>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𝑉</m:t>
                                        </m:r>
                                      </m:num>
                                      <m:den>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𝑗</m:t>
                                            </m:r>
                                          </m:sub>
                                        </m:sSub>
                                      </m:den>
                                    </m:f>
                                  </m:e>
                                </m:d>
                              </m:e>
                              <m:sub>
                                <m:r>
                                  <a:rPr lang="en-US" altLang="zh-CN" sz="1200" i="1" kern="1200">
                                    <a:solidFill>
                                      <a:schemeClr val="tx1"/>
                                    </a:solidFill>
                                    <a:effectLst/>
                                    <a:latin typeface="Cambria Math" panose="02040503050406030204" pitchFamily="18" charset="0"/>
                                    <a:ea typeface="宋体" pitchFamily="2" charset="-122"/>
                                    <a:cs typeface="+mn-cs"/>
                                  </a:rPr>
                                  <m:t>0</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𝑗</m:t>
                                </m:r>
                              </m:sub>
                            </m:sSub>
                            <m:r>
                              <a:rPr lang="en-US" altLang="zh-CN" sz="1200" i="1" kern="1200">
                                <a:solidFill>
                                  <a:schemeClr val="tx1"/>
                                </a:solidFill>
                                <a:effectLst/>
                                <a:latin typeface="Cambria Math" panose="02040503050406030204" pitchFamily="18" charset="0"/>
                                <a:ea typeface="宋体" pitchFamily="2" charset="-122"/>
                                <a:cs typeface="+mn-cs"/>
                              </a:rPr>
                              <m:t>+</m:t>
                            </m:r>
                            <m:r>
                              <a:rPr lang="zh-CN" altLang="zh-CN" sz="1200" i="1" kern="1200">
                                <a:solidFill>
                                  <a:schemeClr val="tx1"/>
                                </a:solidFill>
                                <a:effectLst/>
                                <a:latin typeface="Cambria Math" panose="02040503050406030204" pitchFamily="18" charset="0"/>
                                <a:ea typeface="宋体" pitchFamily="2" charset="-122"/>
                                <a:cs typeface="+mn-cs"/>
                              </a:rPr>
                              <m:t>高阶项</m:t>
                            </m:r>
                          </m:e>
                        </m:nary>
                      </m:e>
                    </m:nary>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en-US" sz="1200" kern="1200" dirty="0">
                    <a:solidFill>
                      <a:schemeClr val="tx1"/>
                    </a:solidFill>
                    <a:effectLst/>
                    <a:latin typeface="Arial" charset="0"/>
                    <a:ea typeface="宋体" pitchFamily="2" charset="-122"/>
                    <a:cs typeface="+mn-cs"/>
                  </a:rPr>
                  <a:t>上式中</a:t>
                </a:r>
                <a:r>
                  <a:rPr lang="zh-CN" altLang="zh-CN" sz="1200" kern="1200" dirty="0">
                    <a:solidFill>
                      <a:schemeClr val="tx1"/>
                    </a:solidFill>
                    <a:effectLst/>
                    <a:latin typeface="Arial" charset="0"/>
                    <a:ea typeface="宋体" pitchFamily="2" charset="-122"/>
                    <a:cs typeface="+mn-cs"/>
                  </a:rPr>
                  <a:t>下脚标</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表示的是平衡位置时的值。因为平衡位置是一个势能极值的位置，所以有：</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𝑉</m:t>
                                </m:r>
                              </m:num>
                              <m:den>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den>
                            </m:f>
                          </m:e>
                        </m:d>
                      </m:e>
                      <m:sub>
                        <m:r>
                          <a:rPr lang="en-US" altLang="zh-CN" sz="1200" i="1" kern="1200">
                            <a:solidFill>
                              <a:schemeClr val="tx1"/>
                            </a:solidFill>
                            <a:effectLst/>
                            <a:latin typeface="Cambria Math" panose="02040503050406030204" pitchFamily="18" charset="0"/>
                            <a:ea typeface="宋体" pitchFamily="2" charset="-122"/>
                            <a:cs typeface="+mn-cs"/>
                          </a:rPr>
                          <m:t>0</m:t>
                        </m:r>
                      </m:sub>
                    </m:sSub>
                    <m:r>
                      <a:rPr lang="en-US" altLang="zh-CN" sz="1200" i="1" kern="1200">
                        <a:solidFill>
                          <a:schemeClr val="tx1"/>
                        </a:solidFill>
                        <a:effectLst/>
                        <a:latin typeface="Cambria Math" panose="02040503050406030204" pitchFamily="18" charset="0"/>
                        <a:ea typeface="宋体" pitchFamily="2" charset="-122"/>
                        <a:cs typeface="+mn-cs"/>
                      </a:rPr>
                      <m:t>=0</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略去二阶以上的高阶项，得到：</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zh-CN" altLang="en-US" i="1" smtClean="0">
                        <a:solidFill>
                          <a:srgbClr val="000000"/>
                        </a:solidFill>
                        <a:latin typeface="Cambria Math" panose="02040503050406030204" pitchFamily="18" charset="0"/>
                      </a:rPr>
                      <m:t>𝑉</m:t>
                    </m:r>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𝑉</m:t>
                    </m:r>
                    <m:r>
                      <a:rPr lang="zh-CN" altLang="en-US" i="1">
                        <a:solidFill>
                          <a:srgbClr val="000000"/>
                        </a:solidFill>
                        <a:latin typeface="Cambria Math" panose="02040503050406030204" pitchFamily="18" charset="0"/>
                      </a:rPr>
                      <m:t>+</m:t>
                    </m:r>
                    <m:f>
                      <m:fPr>
                        <m:ctrlPr>
                          <a:rPr lang="zh-CN" altLang="en-US" i="1" smtClean="0">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3</m:t>
                        </m:r>
                        <m:r>
                          <a:rPr lang="zh-CN" altLang="en-US" i="1">
                            <a:solidFill>
                              <a:srgbClr val="000000"/>
                            </a:solidFill>
                            <a:latin typeface="Cambria Math" panose="02040503050406030204" pitchFamily="18" charset="0"/>
                          </a:rPr>
                          <m:t>𝑁</m:t>
                        </m:r>
                      </m:sup>
                      <m:e>
                        <m:sSub>
                          <m:sSubPr>
                            <m:ctrlPr>
                              <a:rPr lang="zh-CN" altLang="en-US" i="1">
                                <a:solidFill>
                                  <a:srgbClr val="000000"/>
                                </a:solidFill>
                                <a:latin typeface="Cambria Math" panose="02040503050406030204" pitchFamily="18" charset="0"/>
                              </a:rPr>
                            </m:ctrlPr>
                          </m:sSubPr>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𝑉</m:t>
                                    </m:r>
                                  </m:num>
                                  <m:den>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𝑗</m:t>
                                        </m:r>
                                      </m:sub>
                                    </m:sSub>
                                  </m:den>
                                </m:f>
                              </m:e>
                            </m:d>
                          </m:e>
                          <m:sub>
                            <m:r>
                              <a:rPr lang="zh-CN" altLang="en-US" i="1">
                                <a:solidFill>
                                  <a:srgbClr val="000000"/>
                                </a:solidFill>
                                <a:latin typeface="Cambria Math" panose="02040503050406030204" pitchFamily="18" charset="0"/>
                              </a:rPr>
                              <m:t>0</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𝑖</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𝑗</m:t>
                            </m:r>
                          </m:sub>
                        </m:sSub>
                      </m:e>
                    </m:nary>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如上式所示，体系的势能函数只保留到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oMath>
                </a14:m>
                <a:r>
                  <a:rPr lang="zh-CN" altLang="zh-CN" sz="1200" kern="1200" dirty="0">
                    <a:solidFill>
                      <a:schemeClr val="tx1"/>
                    </a:solidFill>
                    <a:effectLst/>
                    <a:latin typeface="Arial" charset="0"/>
                    <a:ea typeface="宋体" pitchFamily="2" charset="-122"/>
                    <a:cs typeface="+mn-cs"/>
                  </a:rPr>
                  <a:t>的二次方程，称为简谐近似。</a:t>
                </a:r>
              </a:p>
              <a:p>
                <a:endParaRPr lang="zh-CN" altLang="en-US" dirty="0"/>
              </a:p>
            </p:txBody>
          </p:sp>
        </mc:Choice>
        <mc:Fallback xmlns="">
          <p:sp>
            <p:nvSpPr>
              <p:cNvPr id="3" name="备注占位符 2"/>
              <p:cNvSpPr>
                <a:spLocks noGrp="1"/>
              </p:cNvSpPr>
              <p:nvPr>
                <p:ph type="body" idx="1"/>
              </p:nvPr>
            </p:nvSpPr>
            <p:spPr/>
            <p:txBody>
              <a:bodyPr/>
              <a:lstStyle/>
              <a:p>
                <a:r>
                  <a:rPr lang="en-US" altLang="zh-CN" sz="1200" i="0" kern="1200">
                    <a:solidFill>
                      <a:schemeClr val="tx1"/>
                    </a:solidFill>
                    <a:effectLst/>
                    <a:latin typeface="Arial" charset="0"/>
                    <a:ea typeface="宋体" pitchFamily="2" charset="-122"/>
                    <a:cs typeface="+mn-cs"/>
                  </a:rPr>
                  <a:t>𝑉=𝑉</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0+</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^3𝑁</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0</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𝑖,𝑗=1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^3𝑁</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 𝜕𝜇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𝑗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0</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𝑗+</a:t>
                </a:r>
                <a:r>
                  <a:rPr lang="zh-CN" altLang="zh-CN" sz="1200" i="0" kern="1200">
                    <a:solidFill>
                      <a:schemeClr val="tx1"/>
                    </a:solidFill>
                    <a:effectLst/>
                    <a:latin typeface="Arial" charset="0"/>
                    <a:ea typeface="宋体" pitchFamily="2" charset="-122"/>
                    <a:cs typeface="+mn-cs"/>
                  </a:rPr>
                  <a:t>高阶项</a:t>
                </a:r>
                <a:r>
                  <a:rPr lang="en-US"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(7-2)</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下脚标</a:t>
                </a:r>
                <a:r>
                  <a:rPr lang="en-US" altLang="zh-CN" sz="1200" kern="1200">
                    <a:solidFill>
                      <a:schemeClr val="tx1"/>
                    </a:solidFill>
                    <a:effectLst/>
                    <a:latin typeface="Arial" charset="0"/>
                    <a:ea typeface="宋体" pitchFamily="2" charset="-122"/>
                    <a:cs typeface="+mn-cs"/>
                  </a:rPr>
                  <a:t>0</a:t>
                </a:r>
                <a:r>
                  <a:rPr lang="zh-CN" altLang="zh-CN" sz="1200" kern="1200">
                    <a:solidFill>
                      <a:schemeClr val="tx1"/>
                    </a:solidFill>
                    <a:effectLst/>
                    <a:latin typeface="Arial" charset="0"/>
                    <a:ea typeface="宋体" pitchFamily="2" charset="-122"/>
                    <a:cs typeface="+mn-cs"/>
                  </a:rPr>
                  <a:t>表示的是平衡位置时的值。因为平衡位置是一个势能极值的位置，所以有：</a:t>
                </a:r>
              </a:p>
              <a:p>
                <a:r>
                  <a:rPr lang="en-US" altLang="zh-CN" sz="120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0=0</a:t>
                </a:r>
                <a:r>
                  <a:rPr lang="en-US" altLang="zh-CN" sz="1200" kern="1200">
                    <a:solidFill>
                      <a:schemeClr val="tx1"/>
                    </a:solidFill>
                    <a:effectLst/>
                    <a:latin typeface="Arial" charset="0"/>
                    <a:ea typeface="宋体" pitchFamily="2" charset="-122"/>
                    <a:cs typeface="+mn-cs"/>
                  </a:rPr>
                  <a:t> 	(7-3)</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略去式（</a:t>
                </a:r>
                <a:r>
                  <a:rPr lang="en-US" altLang="zh-CN" sz="1200" kern="1200">
                    <a:solidFill>
                      <a:schemeClr val="tx1"/>
                    </a:solidFill>
                    <a:effectLst/>
                    <a:latin typeface="Arial" charset="0"/>
                    <a:ea typeface="宋体" pitchFamily="2" charset="-122"/>
                    <a:cs typeface="+mn-cs"/>
                  </a:rPr>
                  <a:t>7-2</a:t>
                </a:r>
                <a:r>
                  <a:rPr lang="zh-CN" altLang="zh-CN" sz="1200" kern="1200">
                    <a:solidFill>
                      <a:schemeClr val="tx1"/>
                    </a:solidFill>
                    <a:effectLst/>
                    <a:latin typeface="Arial" charset="0"/>
                    <a:ea typeface="宋体" pitchFamily="2" charset="-122"/>
                    <a:cs typeface="+mn-cs"/>
                  </a:rPr>
                  <a:t>）中二阶以上的高阶项，得到：</a:t>
                </a:r>
              </a:p>
              <a:p>
                <a:r>
                  <a:rPr lang="en-US" altLang="zh-CN" sz="1200" kern="1200">
                    <a:solidFill>
                      <a:schemeClr val="tx1"/>
                    </a:solidFill>
                    <a:effectLst/>
                    <a:latin typeface="Arial" charset="0"/>
                    <a:ea typeface="宋体" pitchFamily="2" charset="-122"/>
                    <a:cs typeface="+mn-cs"/>
                  </a:rPr>
                  <a:t>	</a:t>
                </a:r>
                <a:r>
                  <a:rPr lang="zh-CN" altLang="en-US" i="0">
                    <a:solidFill>
                      <a:srgbClr val="000000"/>
                    </a:solidFill>
                    <a:latin typeface="Cambria Math" panose="02040503050406030204" pitchFamily="18" charset="0"/>
                  </a:rPr>
                  <a:t>𝑉=</a:t>
                </a:r>
                <a:r>
                  <a:rPr lang="en-US" altLang="zh-CN" b="0" i="0">
                    <a:solidFill>
                      <a:srgbClr val="000000"/>
                    </a:solidFill>
                    <a:latin typeface="Cambria Math" panose="02040503050406030204" pitchFamily="18" charset="0"/>
                  </a:rPr>
                  <a:t>𝑉</a:t>
                </a:r>
                <a:r>
                  <a:rPr lang="zh-CN" altLang="en-US" i="0">
                    <a:solidFill>
                      <a:srgbClr val="000000"/>
                    </a:solidFill>
                    <a:latin typeface="Cambria Math" panose="02040503050406030204" pitchFamily="18" charset="0"/>
                  </a:rPr>
                  <a:t>+1/2 ∑_(𝑖,𝑗=1)^3𝑁▒〖((𝜕^2 𝑉)/(𝜕𝜇_𝑖 𝜕𝜇_𝑗 ))_0 𝜇_𝑖 𝜇_𝑗 〗</a:t>
                </a:r>
                <a:r>
                  <a:rPr lang="en-US" altLang="zh-CN" sz="1200" kern="1200">
                    <a:solidFill>
                      <a:schemeClr val="tx1"/>
                    </a:solidFill>
                    <a:effectLst/>
                    <a:latin typeface="Arial" charset="0"/>
                    <a:ea typeface="宋体" pitchFamily="2" charset="-122"/>
                    <a:cs typeface="+mn-cs"/>
                  </a:rPr>
                  <a:t>	(7-4)</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如上式所示，体系的势能函数只保留到</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a:t>
                </a:r>
                <a:r>
                  <a:rPr lang="zh-CN" altLang="zh-CN" sz="1200" kern="1200">
                    <a:solidFill>
                      <a:schemeClr val="tx1"/>
                    </a:solidFill>
                    <a:effectLst/>
                    <a:latin typeface="Arial" charset="0"/>
                    <a:ea typeface="宋体" pitchFamily="2" charset="-122"/>
                    <a:cs typeface="+mn-cs"/>
                  </a:rPr>
                  <a:t>的二次方程，称为简谐近似。</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16</a:t>
            </a:fld>
            <a:endParaRPr lang="en-US" altLang="zh-CN"/>
          </a:p>
        </p:txBody>
      </p:sp>
    </p:spTree>
    <p:extLst>
      <p:ext uri="{BB962C8B-B14F-4D97-AF65-F5344CB8AC3E}">
        <p14:creationId xmlns:p14="http://schemas.microsoft.com/office/powerpoint/2010/main" val="1099743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这一小节讲</a:t>
            </a:r>
            <a:r>
              <a:rPr kumimoji="0" lang="zh-C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一维单原子链的晶格振动。</a:t>
            </a:r>
            <a:endParaRPr lang="zh-CN" altLang="en-US" b="0"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17</a:t>
            </a:fld>
            <a:endParaRPr lang="en-US" altLang="zh-CN"/>
          </a:p>
        </p:txBody>
      </p:sp>
    </p:spTree>
    <p:extLst>
      <p:ext uri="{BB962C8B-B14F-4D97-AF65-F5344CB8AC3E}">
        <p14:creationId xmlns:p14="http://schemas.microsoft.com/office/powerpoint/2010/main" val="4002311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任何晶格结构都可以看成是一系列一维单原子链的组合。这里分析一维单原子链的晶格振动。图</a:t>
            </a:r>
            <a:r>
              <a:rPr lang="zh-CN" altLang="en-US" sz="1200" kern="1200" dirty="0">
                <a:solidFill>
                  <a:schemeClr val="tx1"/>
                </a:solidFill>
                <a:effectLst/>
                <a:latin typeface="Arial" charset="0"/>
                <a:ea typeface="宋体" pitchFamily="2" charset="-122"/>
                <a:cs typeface="+mn-cs"/>
              </a:rPr>
              <a:t>中</a:t>
            </a:r>
            <a:r>
              <a:rPr lang="zh-CN" altLang="zh-CN" sz="1200" kern="1200" dirty="0">
                <a:solidFill>
                  <a:schemeClr val="tx1"/>
                </a:solidFill>
                <a:effectLst/>
                <a:latin typeface="Arial" charset="0"/>
                <a:ea typeface="宋体" pitchFamily="2" charset="-122"/>
                <a:cs typeface="+mn-cs"/>
              </a:rPr>
              <a:t>给出一维单原子链的晶格振动模型。每个晶格的振动存在</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种模式，</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个振动方向平行于传播方向的纵向极化（偏振）模式，</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个振动方向垂直于传播方向的横向极化（偏振）模式。</a:t>
            </a:r>
            <a:endParaRPr lang="zh-CN" altLang="en-US"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18</a:t>
            </a:fld>
            <a:endParaRPr lang="en-US" altLang="zh-CN"/>
          </a:p>
        </p:txBody>
      </p:sp>
    </p:spTree>
    <p:extLst>
      <p:ext uri="{BB962C8B-B14F-4D97-AF65-F5344CB8AC3E}">
        <p14:creationId xmlns:p14="http://schemas.microsoft.com/office/powerpoint/2010/main" val="3316229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spcBef>
                <a:spcPct val="20000"/>
              </a:spcBef>
              <a:buClr>
                <a:srgbClr val="336666"/>
              </a:buClr>
              <a:buSzPct val="70000"/>
              <a:buFont typeface="Wingdings" panose="05000000000000000000" pitchFamily="2" charset="2"/>
              <a:buNone/>
            </a:pPr>
            <a:r>
              <a:rPr lang="zh-CN" altLang="en-US" dirty="0">
                <a:solidFill>
                  <a:srgbClr val="000000"/>
                </a:solidFill>
                <a:ea typeface="微软雅黑" panose="020B0503020204020204" pitchFamily="34" charset="-122"/>
                <a:cs typeface="+mn-cs"/>
              </a:rPr>
              <a:t>以</a:t>
            </a:r>
            <a:r>
              <a:rPr lang="en-US" altLang="zh-CN" dirty="0">
                <a:solidFill>
                  <a:srgbClr val="000000"/>
                </a:solidFill>
                <a:ea typeface="微软雅黑" panose="020B0503020204020204" pitchFamily="34" charset="-122"/>
                <a:cs typeface="+mn-cs"/>
              </a:rPr>
              <a:t>[100]</a:t>
            </a:r>
            <a:r>
              <a:rPr lang="zh-CN" altLang="en-US" dirty="0">
                <a:solidFill>
                  <a:srgbClr val="000000"/>
                </a:solidFill>
                <a:ea typeface="微软雅黑" panose="020B0503020204020204" pitchFamily="34" charset="-122"/>
                <a:cs typeface="+mn-cs"/>
              </a:rPr>
              <a:t>晶向的振动波为例，</a:t>
            </a:r>
            <a:r>
              <a:rPr lang="en-US" altLang="zh-CN" dirty="0">
                <a:solidFill>
                  <a:srgbClr val="000000"/>
                </a:solidFill>
                <a:ea typeface="微软雅黑" panose="020B0503020204020204" pitchFamily="34" charset="-122"/>
                <a:cs typeface="+mn-cs"/>
              </a:rPr>
              <a:t>[100]</a:t>
            </a:r>
            <a:r>
              <a:rPr lang="zh-CN" altLang="en-US" dirty="0">
                <a:solidFill>
                  <a:srgbClr val="000000"/>
                </a:solidFill>
                <a:ea typeface="微软雅黑" panose="020B0503020204020204" pitchFamily="34" charset="-122"/>
                <a:cs typeface="+mn-cs"/>
              </a:rPr>
              <a:t>晶向的原子，速度完全相同、相位完全一致。</a:t>
            </a:r>
          </a:p>
          <a:p>
            <a:endParaRPr lang="zh-CN" altLang="en-US"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19</a:t>
            </a:fld>
            <a:endParaRPr lang="en-US" altLang="zh-CN"/>
          </a:p>
        </p:txBody>
      </p:sp>
    </p:spTree>
    <p:extLst>
      <p:ext uri="{BB962C8B-B14F-4D97-AF65-F5344CB8AC3E}">
        <p14:creationId xmlns:p14="http://schemas.microsoft.com/office/powerpoint/2010/main" val="1577941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663300"/>
                </a:solidFill>
                <a:ea typeface="微软雅黑" panose="020B0503020204020204" pitchFamily="34" charset="-122"/>
                <a:cs typeface="+mn-cs"/>
              </a:rPr>
              <a:t>晶格振动的研究，最早是从晶体热学性质开始的，热运动在宏观性质上最直接的表现就是热容量。</a:t>
            </a:r>
            <a:r>
              <a:rPr lang="en-US" altLang="zh-CN" dirty="0">
                <a:solidFill>
                  <a:srgbClr val="000000"/>
                </a:solidFill>
                <a:ea typeface="微软雅黑" panose="020B0503020204020204" pitchFamily="34" charset="-122"/>
                <a:cs typeface="+mn-cs"/>
              </a:rPr>
              <a:t>19</a:t>
            </a:r>
            <a:r>
              <a:rPr lang="zh-CN" altLang="en-US" dirty="0">
                <a:solidFill>
                  <a:srgbClr val="000000"/>
                </a:solidFill>
                <a:ea typeface="微软雅黑" panose="020B0503020204020204" pitchFamily="34" charset="-122"/>
                <a:cs typeface="+mn-cs"/>
              </a:rPr>
              <a:t>世纪根据统计规律对杜隆</a:t>
            </a:r>
            <a:r>
              <a:rPr lang="en-US" altLang="zh-CN" dirty="0">
                <a:solidFill>
                  <a:srgbClr val="000000"/>
                </a:solidFill>
                <a:ea typeface="微软雅黑" panose="020B0503020204020204" pitchFamily="34" charset="-122"/>
                <a:cs typeface="+mn-cs"/>
              </a:rPr>
              <a:t>-</a:t>
            </a:r>
            <a:r>
              <a:rPr lang="zh-CN" altLang="en-US" dirty="0">
                <a:solidFill>
                  <a:srgbClr val="000000"/>
                </a:solidFill>
                <a:ea typeface="微软雅黑" panose="020B0503020204020204" pitchFamily="34" charset="-122"/>
                <a:cs typeface="+mn-cs"/>
              </a:rPr>
              <a:t>珀替经验规律的说明</a:t>
            </a:r>
          </a:p>
          <a:p>
            <a:pPr algn="just"/>
            <a:r>
              <a:rPr lang="zh-CN" altLang="en-US" dirty="0">
                <a:solidFill>
                  <a:srgbClr val="000000"/>
                </a:solidFill>
                <a:ea typeface="微软雅黑" panose="020B0503020204020204" pitchFamily="34" charset="-122"/>
                <a:cs typeface="+mn-cs"/>
              </a:rPr>
              <a:t>把热容量与原子振动具体联系起来。</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solidFill>
                <a:srgbClr val="663300"/>
              </a:solidFill>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2</a:t>
            </a:fld>
            <a:endParaRPr lang="en-US" altLang="zh-CN"/>
          </a:p>
        </p:txBody>
      </p:sp>
    </p:spTree>
    <p:extLst>
      <p:ext uri="{BB962C8B-B14F-4D97-AF65-F5344CB8AC3E}">
        <p14:creationId xmlns:p14="http://schemas.microsoft.com/office/powerpoint/2010/main" val="2049127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en-US" altLang="zh-CN" dirty="0">
                <a:solidFill>
                  <a:srgbClr val="660066"/>
                </a:solidFill>
                <a:ea typeface="微软雅黑" panose="020B0503020204020204" pitchFamily="34" charset="-122"/>
                <a:cs typeface="+mn-cs"/>
              </a:rPr>
              <a:t>[110]</a:t>
            </a:r>
            <a:r>
              <a:rPr lang="zh-CN" altLang="en-US" dirty="0">
                <a:solidFill>
                  <a:srgbClr val="660066"/>
                </a:solidFill>
                <a:ea typeface="微软雅黑" panose="020B0503020204020204" pitchFamily="34" charset="-122"/>
                <a:cs typeface="+mn-cs"/>
              </a:rPr>
              <a:t>和</a:t>
            </a:r>
            <a:r>
              <a:rPr lang="en-US" altLang="zh-CN" dirty="0">
                <a:solidFill>
                  <a:srgbClr val="660066"/>
                </a:solidFill>
                <a:ea typeface="微软雅黑" panose="020B0503020204020204" pitchFamily="34" charset="-122"/>
                <a:cs typeface="+mn-cs"/>
              </a:rPr>
              <a:t>[111]</a:t>
            </a:r>
            <a:r>
              <a:rPr lang="zh-CN" altLang="en-US" dirty="0">
                <a:solidFill>
                  <a:srgbClr val="660066"/>
                </a:solidFill>
                <a:ea typeface="微软雅黑" panose="020B0503020204020204" pitchFamily="34" charset="-122"/>
                <a:cs typeface="+mn-cs"/>
              </a:rPr>
              <a:t>方向也是一样，可以简化为一维单原子的振动，每个振动动存在</a:t>
            </a:r>
            <a:r>
              <a:rPr lang="en-US" altLang="zh-CN" dirty="0">
                <a:solidFill>
                  <a:srgbClr val="660066"/>
                </a:solidFill>
                <a:ea typeface="微软雅黑" panose="020B0503020204020204" pitchFamily="34" charset="-122"/>
                <a:cs typeface="+mn-cs"/>
              </a:rPr>
              <a:t>3</a:t>
            </a:r>
            <a:r>
              <a:rPr lang="zh-CN" altLang="en-US" dirty="0">
                <a:solidFill>
                  <a:srgbClr val="660066"/>
                </a:solidFill>
                <a:ea typeface="微软雅黑" panose="020B0503020204020204" pitchFamily="34" charset="-122"/>
                <a:cs typeface="+mn-cs"/>
              </a:rPr>
              <a:t>种模式，</a:t>
            </a:r>
            <a:r>
              <a:rPr lang="en-US" altLang="zh-CN" dirty="0">
                <a:solidFill>
                  <a:srgbClr val="660066"/>
                </a:solidFill>
                <a:ea typeface="微软雅黑" panose="020B0503020204020204" pitchFamily="34" charset="-122"/>
                <a:cs typeface="+mn-cs"/>
              </a:rPr>
              <a:t>1</a:t>
            </a:r>
            <a:r>
              <a:rPr lang="zh-CN" altLang="en-US" dirty="0">
                <a:solidFill>
                  <a:srgbClr val="660066"/>
                </a:solidFill>
                <a:ea typeface="微软雅黑" panose="020B0503020204020204" pitchFamily="34" charset="-122"/>
                <a:cs typeface="+mn-cs"/>
              </a:rPr>
              <a:t>个纵向极化（偏振） </a:t>
            </a:r>
            <a:r>
              <a:rPr lang="en-US" altLang="zh-CN" dirty="0">
                <a:solidFill>
                  <a:srgbClr val="660066"/>
                </a:solidFill>
                <a:ea typeface="微软雅黑" panose="020B0503020204020204" pitchFamily="34" charset="-122"/>
                <a:cs typeface="+mn-cs"/>
              </a:rPr>
              <a:t>2</a:t>
            </a:r>
            <a:r>
              <a:rPr lang="zh-CN" altLang="en-US" dirty="0">
                <a:solidFill>
                  <a:srgbClr val="660066"/>
                </a:solidFill>
                <a:ea typeface="微软雅黑" panose="020B0503020204020204" pitchFamily="34" charset="-122"/>
                <a:cs typeface="+mn-cs"/>
              </a:rPr>
              <a:t>个横向极化（偏振）。</a:t>
            </a:r>
          </a:p>
          <a:p>
            <a:endParaRPr lang="zh-CN" altLang="en-US"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20</a:t>
            </a:fld>
            <a:endParaRPr lang="en-US" altLang="zh-CN"/>
          </a:p>
        </p:txBody>
      </p:sp>
    </p:spTree>
    <p:extLst>
      <p:ext uri="{BB962C8B-B14F-4D97-AF65-F5344CB8AC3E}">
        <p14:creationId xmlns:p14="http://schemas.microsoft.com/office/powerpoint/2010/main" val="2808568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1C37CA89-4E9E-4797-9E8E-87F32A48C681}" type="slidenum">
              <a:rPr lang="en-US" altLang="zh-CN" sz="1300">
                <a:solidFill>
                  <a:srgbClr val="000000"/>
                </a:solidFill>
                <a:ea typeface="楷体_GB2312" pitchFamily="49" charset="-122"/>
                <a:cs typeface="+mn-cs"/>
              </a:rPr>
              <a:pPr algn="r">
                <a:spcBef>
                  <a:spcPct val="0"/>
                </a:spcBef>
              </a:pPr>
              <a:t>21</a:t>
            </a:fld>
            <a:endParaRPr lang="en-US" altLang="zh-CN" sz="1300">
              <a:solidFill>
                <a:srgbClr val="000000"/>
              </a:solidFill>
              <a:ea typeface="楷体_GB2312" pitchFamily="49" charset="-122"/>
              <a:cs typeface="+mn-cs"/>
            </a:endParaRPr>
          </a:p>
        </p:txBody>
      </p:sp>
      <p:sp>
        <p:nvSpPr>
          <p:cNvPr id="33795"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33796"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分析一维单原子链的晶格振动，可用单一坐标来描述各原子离开平衡位置的位移。以纵向偏振模式为例，设原子处在平衡位置时原子间距离为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𝑎</m:t>
                    </m:r>
                  </m:oMath>
                </a14:m>
                <a:r>
                  <a:rPr lang="zh-CN" altLang="zh-CN" sz="1200" kern="1200" dirty="0">
                    <a:solidFill>
                      <a:schemeClr val="tx1"/>
                    </a:solidFill>
                    <a:effectLst/>
                    <a:latin typeface="Arial" charset="0"/>
                    <a:ea typeface="宋体" pitchFamily="2" charset="-122"/>
                    <a:cs typeface="+mn-cs"/>
                  </a:rPr>
                  <a:t>，原子质量为</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𝑚</m:t>
                    </m:r>
                  </m:oMath>
                </a14:m>
                <a:r>
                  <a:rPr lang="zh-CN" altLang="zh-CN" sz="1200" kern="1200" dirty="0">
                    <a:solidFill>
                      <a:schemeClr val="tx1"/>
                    </a:solidFill>
                    <a:effectLst/>
                    <a:latin typeface="Arial" charset="0"/>
                    <a:ea typeface="宋体" pitchFamily="2" charset="-122"/>
                    <a:cs typeface="+mn-cs"/>
                  </a:rPr>
                  <a:t>，考虑原子偏离平衡位置时，原子限制在沿链的方向运动，偏离格点的位移为：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如图</a:t>
                </a:r>
                <a:r>
                  <a:rPr lang="en-US" altLang="zh-CN" sz="1200" kern="1200" dirty="0">
                    <a:solidFill>
                      <a:schemeClr val="tx1"/>
                    </a:solidFill>
                    <a:effectLst/>
                    <a:latin typeface="Arial" charset="0"/>
                    <a:ea typeface="宋体" pitchFamily="2" charset="-122"/>
                    <a:cs typeface="+mn-cs"/>
                  </a:rPr>
                  <a:t>7.4</a:t>
                </a:r>
                <a:r>
                  <a:rPr lang="zh-CN" altLang="zh-CN" sz="1200" kern="1200" dirty="0">
                    <a:solidFill>
                      <a:schemeClr val="tx1"/>
                    </a:solidFill>
                    <a:effectLst/>
                    <a:latin typeface="Arial" charset="0"/>
                    <a:ea typeface="宋体" pitchFamily="2" charset="-122"/>
                    <a:cs typeface="+mn-cs"/>
                  </a:rPr>
                  <a:t>所示，</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和</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𝑛</m:t>
                    </m:r>
                    <m:r>
                      <a:rPr lang="en-US" altLang="zh-CN" sz="1200" b="0" i="1" kern="1200" smtClean="0">
                        <a:solidFill>
                          <a:schemeClr val="tx1"/>
                        </a:solidFill>
                        <a:effectLst/>
                        <a:latin typeface="Cambria Math" panose="02040503050406030204" pitchFamily="18"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原子间距为：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𝑎</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𝑎</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𝛿</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eaLnBrk="1" hangingPunct="1"/>
                <a:endParaRPr lang="en-US" altLang="zh-CN" baseline="-25000" dirty="0">
                  <a:latin typeface="Arial" panose="020B0604020202020204" pitchFamily="34" charset="0"/>
                  <a:sym typeface="Symbol" panose="05050102010706020507" pitchFamily="18" charset="2"/>
                </a:endParaRPr>
              </a:p>
            </p:txBody>
          </p:sp>
        </mc:Choice>
        <mc:Fallback xmlns="">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a:solidFill>
                      <a:schemeClr val="tx1"/>
                    </a:solidFill>
                    <a:effectLst/>
                    <a:latin typeface="Arial" charset="0"/>
                    <a:ea typeface="宋体" pitchFamily="2" charset="-122"/>
                    <a:cs typeface="+mn-cs"/>
                  </a:rPr>
                  <a:t>分析一维单原子链的晶格振动，可用单一坐标来描述各原子离开平衡位置的位移。以纵向偏振模式为例，设原子处在平衡位置时原子间距离为</a:t>
                </a:r>
                <a:r>
                  <a:rPr lang="en-US" altLang="zh-CN" sz="1200" i="1" kern="1200">
                    <a:solidFill>
                      <a:schemeClr val="tx1"/>
                    </a:solidFill>
                    <a:effectLst/>
                    <a:latin typeface="Arial" charset="0"/>
                    <a:ea typeface="宋体" pitchFamily="2" charset="-122"/>
                    <a:cs typeface="+mn-cs"/>
                  </a:rPr>
                  <a:t>a</a:t>
                </a:r>
                <a:r>
                  <a:rPr lang="zh-CN" altLang="zh-CN" sz="1200" kern="1200">
                    <a:solidFill>
                      <a:schemeClr val="tx1"/>
                    </a:solidFill>
                    <a:effectLst/>
                    <a:latin typeface="Arial" charset="0"/>
                    <a:ea typeface="宋体" pitchFamily="2" charset="-122"/>
                    <a:cs typeface="+mn-cs"/>
                  </a:rPr>
                  <a:t>，原子质量为</a:t>
                </a:r>
                <a:r>
                  <a:rPr lang="en-US" altLang="zh-CN" sz="1200" i="1" kern="1200">
                    <a:solidFill>
                      <a:schemeClr val="tx1"/>
                    </a:solidFill>
                    <a:effectLst/>
                    <a:latin typeface="Arial" charset="0"/>
                    <a:ea typeface="宋体" pitchFamily="2" charset="-122"/>
                    <a:cs typeface="+mn-cs"/>
                  </a:rPr>
                  <a:t>m</a:t>
                </a:r>
                <a:r>
                  <a:rPr lang="zh-CN" altLang="zh-CN" sz="1200" kern="1200">
                    <a:solidFill>
                      <a:schemeClr val="tx1"/>
                    </a:solidFill>
                    <a:effectLst/>
                    <a:latin typeface="Arial" charset="0"/>
                    <a:ea typeface="宋体" pitchFamily="2" charset="-122"/>
                    <a:cs typeface="+mn-cs"/>
                  </a:rPr>
                  <a:t>，考虑原子偏离平衡位置时，原子限制在沿链的方向运动，偏离格点的位移为：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(7-5)</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如图</a:t>
                </a:r>
                <a:r>
                  <a:rPr lang="en-US" altLang="zh-CN" sz="1200" kern="1200">
                    <a:solidFill>
                      <a:schemeClr val="tx1"/>
                    </a:solidFill>
                    <a:effectLst/>
                    <a:latin typeface="Arial" charset="0"/>
                    <a:ea typeface="宋体" pitchFamily="2" charset="-122"/>
                    <a:cs typeface="+mn-cs"/>
                  </a:rPr>
                  <a:t>7.4</a:t>
                </a:r>
                <a:r>
                  <a:rPr lang="zh-CN" altLang="zh-CN" sz="1200" kern="1200">
                    <a:solidFill>
                      <a:schemeClr val="tx1"/>
                    </a:solidFill>
                    <a:effectLst/>
                    <a:latin typeface="Arial" charset="0"/>
                    <a:ea typeface="宋体" pitchFamily="2" charset="-122"/>
                    <a:cs typeface="+mn-cs"/>
                  </a:rPr>
                  <a:t>所示，</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和</a:t>
                </a:r>
                <a:r>
                  <a:rPr lang="en-US" altLang="zh-CN" sz="1200" i="1" kern="1200">
                    <a:solidFill>
                      <a:schemeClr val="tx1"/>
                    </a:solidFill>
                    <a:effectLst/>
                    <a:latin typeface="Arial" charset="0"/>
                    <a:ea typeface="宋体" pitchFamily="2" charset="-122"/>
                    <a:cs typeface="+mn-cs"/>
                  </a:rPr>
                  <a:t>n</a:t>
                </a:r>
                <a:r>
                  <a:rPr lang="en-US" altLang="zh-CN" sz="1200" kern="1200">
                    <a:solidFill>
                      <a:schemeClr val="tx1"/>
                    </a:solidFill>
                    <a:effectLst/>
                    <a:latin typeface="Arial" charset="0"/>
                    <a:ea typeface="宋体" pitchFamily="2" charset="-122"/>
                    <a:cs typeface="+mn-cs"/>
                  </a:rPr>
                  <a:t>+1</a:t>
                </a:r>
                <a:r>
                  <a:rPr lang="zh-CN" altLang="zh-CN" sz="1200" kern="1200">
                    <a:solidFill>
                      <a:schemeClr val="tx1"/>
                    </a:solidFill>
                    <a:effectLst/>
                    <a:latin typeface="Arial" charset="0"/>
                    <a:ea typeface="宋体" pitchFamily="2" charset="-122"/>
                    <a:cs typeface="+mn-cs"/>
                  </a:rPr>
                  <a:t>原子间距为：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𝑎+(𝜇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𝑛)=𝑎+𝛿</a:t>
                </a:r>
                <a:r>
                  <a:rPr lang="en-US" altLang="zh-CN" sz="1200" kern="1200">
                    <a:solidFill>
                      <a:schemeClr val="tx1"/>
                    </a:solidFill>
                    <a:effectLst/>
                    <a:latin typeface="Arial" charset="0"/>
                    <a:ea typeface="宋体" pitchFamily="2" charset="-122"/>
                    <a:cs typeface="+mn-cs"/>
                  </a:rPr>
                  <a:t> 	(7-6)</a:t>
                </a:r>
                <a:endParaRPr lang="zh-CN" altLang="zh-CN" sz="1200" kern="1200">
                  <a:solidFill>
                    <a:schemeClr val="tx1"/>
                  </a:solidFill>
                  <a:effectLst/>
                  <a:latin typeface="Arial" charset="0"/>
                  <a:ea typeface="宋体" pitchFamily="2" charset="-122"/>
                  <a:cs typeface="+mn-cs"/>
                </a:endParaRPr>
              </a:p>
              <a:p>
                <a:pPr eaLnBrk="1" hangingPunct="1"/>
                <a:endParaRPr lang="en-US" altLang="zh-CN" baseline="-25000">
                  <a:latin typeface="Arial" panose="020B0604020202020204" pitchFamily="34" charset="0"/>
                  <a:sym typeface="Symbol" panose="05050102010706020507" pitchFamily="18" charset="2"/>
                </a:endParaRPr>
              </a:p>
            </p:txBody>
          </p:sp>
        </mc:Fallback>
      </mc:AlternateContent>
    </p:spTree>
    <p:extLst>
      <p:ext uri="{BB962C8B-B14F-4D97-AF65-F5344CB8AC3E}">
        <p14:creationId xmlns:p14="http://schemas.microsoft.com/office/powerpoint/2010/main" val="784528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如果两个原子相对位移为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𝑑</m:t>
                    </m:r>
                  </m:oMath>
                </a14:m>
                <a:r>
                  <a:rPr lang="zh-CN" altLang="zh-CN" sz="1200" kern="1200" dirty="0">
                    <a:solidFill>
                      <a:schemeClr val="tx1"/>
                    </a:solidFill>
                    <a:effectLst/>
                    <a:latin typeface="Arial" charset="0"/>
                    <a:ea typeface="宋体" pitchFamily="2" charset="-122"/>
                    <a:cs typeface="+mn-cs"/>
                  </a:rPr>
                  <a:t>，则两个原子间势能由</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𝑣</m:t>
                    </m:r>
                    <m:r>
                      <a:rPr lang="en-US" altLang="zh-CN" sz="1200" i="1" kern="1200" smtClean="0">
                        <a:solidFill>
                          <a:schemeClr val="tx1"/>
                        </a:solidFill>
                        <a:effectLst/>
                        <a:latin typeface="Cambria Math" panose="02040503050406030204" pitchFamily="18" charset="0"/>
                        <a:ea typeface="宋体" pitchFamily="2" charset="-122"/>
                        <a:cs typeface="+mn-cs"/>
                      </a:rPr>
                      <m:t>(</m:t>
                    </m:r>
                    <m:r>
                      <a:rPr lang="en-US" altLang="zh-CN" sz="1200" i="1" kern="1200" smtClean="0">
                        <a:solidFill>
                          <a:schemeClr val="tx1"/>
                        </a:solidFill>
                        <a:effectLst/>
                        <a:latin typeface="Cambria Math" panose="02040503050406030204" pitchFamily="18" charset="0"/>
                        <a:ea typeface="宋体" pitchFamily="2" charset="-122"/>
                        <a:cs typeface="+mn-cs"/>
                      </a:rPr>
                      <m:t>𝑎</m:t>
                    </m:r>
                    <m:r>
                      <a:rPr lang="en-US" altLang="zh-CN" sz="1200" b="0" i="0" kern="1200" smtClean="0">
                        <a:solidFill>
                          <a:schemeClr val="tx1"/>
                        </a:solidFill>
                        <a:effectLst/>
                        <a:latin typeface="Cambria Math" panose="02040503050406030204" pitchFamily="18"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变为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𝑣</m:t>
                    </m:r>
                    <m:r>
                      <a:rPr lang="en-US" altLang="zh-CN" sz="1200" i="1" kern="1200" smtClean="0">
                        <a:solidFill>
                          <a:schemeClr val="tx1"/>
                        </a:solidFill>
                        <a:effectLst/>
                        <a:latin typeface="Cambria Math" panose="02040503050406030204" pitchFamily="18" charset="0"/>
                        <a:ea typeface="宋体" pitchFamily="2" charset="-122"/>
                        <a:cs typeface="+mn-cs"/>
                      </a:rPr>
                      <m:t>(</m:t>
                    </m:r>
                    <m:r>
                      <a:rPr lang="en-US" altLang="zh-CN" sz="1200" i="1" kern="1200" smtClean="0">
                        <a:solidFill>
                          <a:schemeClr val="tx1"/>
                        </a:solidFill>
                        <a:effectLst/>
                        <a:latin typeface="Cambria Math" panose="02040503050406030204" pitchFamily="18" charset="0"/>
                        <a:ea typeface="宋体" pitchFamily="2" charset="-122"/>
                        <a:cs typeface="+mn-cs"/>
                      </a:rPr>
                      <m:t>𝑎</m:t>
                    </m:r>
                    <m:r>
                      <a:rPr lang="en-US" altLang="zh-CN" sz="1200" i="1" kern="1200" smtClean="0">
                        <a:solidFill>
                          <a:schemeClr val="tx1"/>
                        </a:solidFill>
                        <a:effectLst/>
                        <a:latin typeface="Cambria Math" panose="02040503050406030204" pitchFamily="18" charset="0"/>
                        <a:ea typeface="宋体" pitchFamily="2" charset="-122"/>
                        <a:cs typeface="+mn-cs"/>
                      </a:rPr>
                      <m:t>+</m:t>
                    </m:r>
                    <m:r>
                      <a:rPr lang="en-US" altLang="zh-CN" sz="1200" i="1" kern="1200" smtClean="0">
                        <a:solidFill>
                          <a:schemeClr val="tx1"/>
                        </a:solidFill>
                        <a:effectLst/>
                        <a:latin typeface="Cambria Math" panose="02040503050406030204" pitchFamily="18" charset="0"/>
                        <a:ea typeface="宋体" pitchFamily="2" charset="-122"/>
                        <a:cs typeface="+mn-cs"/>
                      </a:rPr>
                      <m:t>𝛿</m:t>
                    </m:r>
                    <m:r>
                      <a:rPr lang="en-US" altLang="zh-CN" sz="1200" i="1" kern="1200" smtClean="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与三维的情况类似，展成泰勒级数：</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𝑣</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𝑎</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𝛿</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𝑣</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𝑎</m:t>
                    </m:r>
                    <m:r>
                      <a:rPr lang="en-US" altLang="zh-CN" sz="1200" i="1" kern="1200">
                        <a:solidFill>
                          <a:schemeClr val="tx1"/>
                        </a:solidFill>
                        <a:effectLst/>
                        <a:latin typeface="Cambria Math" panose="02040503050406030204" pitchFamily="18" charset="0"/>
                        <a:ea typeface="宋体" pitchFamily="2" charset="-122"/>
                        <a:cs typeface="+mn-cs"/>
                      </a:rPr>
                      <m:t>)+</m:t>
                    </m:r>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𝑑𝑣</m:t>
                            </m:r>
                          </m:num>
                          <m:den>
                            <m:r>
                              <a:rPr lang="en-US" altLang="zh-CN" sz="1200" i="1" kern="1200">
                                <a:solidFill>
                                  <a:schemeClr val="tx1"/>
                                </a:solidFill>
                                <a:effectLst/>
                                <a:latin typeface="Cambria Math" panose="02040503050406030204" pitchFamily="18" charset="0"/>
                                <a:ea typeface="宋体" pitchFamily="2" charset="-122"/>
                                <a:cs typeface="+mn-cs"/>
                              </a:rPr>
                              <m:t>𝑑𝑟</m:t>
                            </m:r>
                          </m:den>
                        </m:f>
                      </m:e>
                    </m:d>
                    <m:r>
                      <a:rPr lang="en-US" altLang="zh-CN" sz="1200" i="1" kern="1200">
                        <a:solidFill>
                          <a:schemeClr val="tx1"/>
                        </a:solidFill>
                        <a:effectLst/>
                        <a:latin typeface="Cambria Math" panose="02040503050406030204" pitchFamily="18" charset="0"/>
                        <a:ea typeface="宋体" pitchFamily="2" charset="-122"/>
                        <a:cs typeface="+mn-cs"/>
                      </a:rPr>
                      <m:t>𝛿</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2</m:t>
                        </m:r>
                      </m:den>
                    </m:f>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𝑑</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𝑣</m:t>
                            </m:r>
                          </m:num>
                          <m:den>
                            <m:r>
                              <a:rPr lang="en-US" altLang="zh-CN" sz="1200" i="1" kern="1200">
                                <a:solidFill>
                                  <a:schemeClr val="tx1"/>
                                </a:solidFill>
                                <a:effectLst/>
                                <a:latin typeface="Cambria Math" panose="02040503050406030204" pitchFamily="18" charset="0"/>
                                <a:ea typeface="宋体" pitchFamily="2" charset="-122"/>
                                <a:cs typeface="+mn-cs"/>
                              </a:rPr>
                              <m:t>𝑑</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𝑟</m:t>
                                </m:r>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e>
                    </m:d>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𝛿</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m:t>
                    </m:r>
                    <m:r>
                      <a:rPr lang="zh-CN" altLang="zh-CN" sz="1200" i="1" kern="1200">
                        <a:solidFill>
                          <a:schemeClr val="tx1"/>
                        </a:solidFill>
                        <a:effectLst/>
                        <a:latin typeface="Cambria Math" panose="02040503050406030204" pitchFamily="18" charset="0"/>
                        <a:ea typeface="宋体" pitchFamily="2" charset="-122"/>
                        <a:cs typeface="+mn-cs"/>
                      </a:rPr>
                      <m:t>高阶项</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平衡时，势能处于极值位置，即</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𝑑𝑣</m:t>
                        </m:r>
                      </m:num>
                      <m:den>
                        <m:r>
                          <a:rPr lang="en-US" altLang="zh-CN" sz="1200" i="1" kern="1200">
                            <a:solidFill>
                              <a:schemeClr val="tx1"/>
                            </a:solidFill>
                            <a:effectLst/>
                            <a:latin typeface="Cambria Math" panose="02040503050406030204" pitchFamily="18" charset="0"/>
                            <a:ea typeface="宋体" pitchFamily="2" charset="-122"/>
                            <a:cs typeface="+mn-cs"/>
                          </a:rPr>
                          <m:t>𝑑𝑟</m:t>
                        </m:r>
                      </m:den>
                    </m:f>
                    <m:r>
                      <a:rPr lang="en-US" altLang="zh-CN" sz="1200" i="1" kern="1200">
                        <a:solidFill>
                          <a:schemeClr val="tx1"/>
                        </a:solidFill>
                        <a:effectLst/>
                        <a:latin typeface="Cambria Math" panose="02040503050406030204" pitchFamily="18" charset="0"/>
                        <a:ea typeface="宋体" pitchFamily="2" charset="-122"/>
                        <a:cs typeface="+mn-cs"/>
                      </a:rPr>
                      <m:t>=0</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因而，</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𝑣</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𝑎</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𝛿</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𝑣</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𝑎</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2</m:t>
                        </m:r>
                      </m:den>
                    </m:f>
                    <m:r>
                      <a:rPr lang="en-US" altLang="zh-CN" sz="1200" i="1" kern="1200">
                        <a:solidFill>
                          <a:schemeClr val="tx1"/>
                        </a:solidFill>
                        <a:effectLst/>
                        <a:latin typeface="Cambria Math" panose="02040503050406030204" pitchFamily="18" charset="0"/>
                        <a:ea typeface="宋体" pitchFamily="2" charset="-122"/>
                        <a:cs typeface="+mn-cs"/>
                      </a:rPr>
                      <m:t>𝛽</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𝛿</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m:t>
                    </m:r>
                    <m:r>
                      <a:rPr lang="zh-CN" altLang="zh-CN" sz="1200" i="1" kern="1200">
                        <a:solidFill>
                          <a:schemeClr val="tx1"/>
                        </a:solidFill>
                        <a:effectLst/>
                        <a:latin typeface="Cambria Math" panose="02040503050406030204" pitchFamily="18" charset="0"/>
                        <a:ea typeface="宋体" pitchFamily="2" charset="-122"/>
                        <a:cs typeface="+mn-cs"/>
                      </a:rPr>
                      <m:t>高阶项</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如果两个原子相对位移为</a:t>
                </a:r>
                <a:r>
                  <a:rPr lang="en-US" altLang="zh-CN" sz="1200" i="1" kern="1200">
                    <a:solidFill>
                      <a:schemeClr val="tx1"/>
                    </a:solidFill>
                    <a:effectLst/>
                    <a:latin typeface="Arial" charset="0"/>
                    <a:ea typeface="宋体" pitchFamily="2" charset="-122"/>
                    <a:cs typeface="+mn-cs"/>
                  </a:rPr>
                  <a:t>d</a:t>
                </a:r>
                <a:r>
                  <a:rPr lang="zh-CN" altLang="zh-CN" sz="1200" kern="1200">
                    <a:solidFill>
                      <a:schemeClr val="tx1"/>
                    </a:solidFill>
                    <a:effectLst/>
                    <a:latin typeface="Arial" charset="0"/>
                    <a:ea typeface="宋体" pitchFamily="2" charset="-122"/>
                    <a:cs typeface="+mn-cs"/>
                  </a:rPr>
                  <a:t>，则两个原子间势能由</a:t>
                </a:r>
                <a:r>
                  <a:rPr lang="en-US" altLang="zh-CN" sz="1200" i="1" kern="1200">
                    <a:solidFill>
                      <a:schemeClr val="tx1"/>
                    </a:solidFill>
                    <a:effectLst/>
                    <a:latin typeface="Arial" charset="0"/>
                    <a:ea typeface="宋体" pitchFamily="2" charset="-122"/>
                    <a:cs typeface="+mn-cs"/>
                  </a:rPr>
                  <a:t>v</a:t>
                </a:r>
                <a:r>
                  <a:rPr lang="en-US" altLang="zh-CN" sz="1200" kern="1200">
                    <a:solidFill>
                      <a:schemeClr val="tx1"/>
                    </a:solidFill>
                    <a:effectLst/>
                    <a:latin typeface="Arial" charset="0"/>
                    <a:ea typeface="宋体" pitchFamily="2" charset="-122"/>
                    <a:cs typeface="+mn-cs"/>
                  </a:rPr>
                  <a:t>(</a:t>
                </a:r>
                <a:r>
                  <a:rPr lang="en-US" altLang="zh-CN" sz="1200" i="1" kern="1200">
                    <a:solidFill>
                      <a:schemeClr val="tx1"/>
                    </a:solidFill>
                    <a:effectLst/>
                    <a:latin typeface="Arial" charset="0"/>
                    <a:ea typeface="宋体" pitchFamily="2" charset="-122"/>
                    <a:cs typeface="+mn-cs"/>
                  </a:rPr>
                  <a:t>a</a:t>
                </a:r>
                <a:r>
                  <a:rPr lang="en-US" altLang="zh-CN" sz="120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变为</a:t>
                </a:r>
                <a:r>
                  <a:rPr lang="en-US" altLang="zh-CN" sz="1200" i="1" kern="1200">
                    <a:solidFill>
                      <a:schemeClr val="tx1"/>
                    </a:solidFill>
                    <a:effectLst/>
                    <a:latin typeface="Arial" charset="0"/>
                    <a:ea typeface="宋体" pitchFamily="2" charset="-122"/>
                    <a:cs typeface="+mn-cs"/>
                  </a:rPr>
                  <a:t>v</a:t>
                </a:r>
                <a:r>
                  <a:rPr lang="en-US" altLang="zh-CN" sz="1200" kern="1200">
                    <a:solidFill>
                      <a:schemeClr val="tx1"/>
                    </a:solidFill>
                    <a:effectLst/>
                    <a:latin typeface="Arial" charset="0"/>
                    <a:ea typeface="宋体" pitchFamily="2" charset="-122"/>
                    <a:cs typeface="+mn-cs"/>
                  </a:rPr>
                  <a:t>(</a:t>
                </a:r>
                <a:r>
                  <a:rPr lang="en-US" altLang="zh-CN" sz="1200" i="1" kern="1200">
                    <a:solidFill>
                      <a:schemeClr val="tx1"/>
                    </a:solidFill>
                    <a:effectLst/>
                    <a:latin typeface="Arial" charset="0"/>
                    <a:ea typeface="宋体" pitchFamily="2" charset="-122"/>
                    <a:cs typeface="+mn-cs"/>
                  </a:rPr>
                  <a:t>a</a:t>
                </a:r>
                <a:r>
                  <a:rPr lang="en-US" altLang="zh-CN" sz="1200" kern="1200">
                    <a:solidFill>
                      <a:schemeClr val="tx1"/>
                    </a:solidFill>
                    <a:effectLst/>
                    <a:latin typeface="Arial" charset="0"/>
                    <a:ea typeface="宋体" pitchFamily="2" charset="-122"/>
                    <a:cs typeface="+mn-cs"/>
                  </a:rPr>
                  <a:t>+</a:t>
                </a:r>
                <a:r>
                  <a:rPr lang="en-US" altLang="zh-CN" sz="1200" i="1" kern="1200">
                    <a:solidFill>
                      <a:schemeClr val="tx1"/>
                    </a:solidFill>
                    <a:effectLst/>
                    <a:latin typeface="Arial" charset="0"/>
                    <a:ea typeface="宋体" pitchFamily="2" charset="-122"/>
                    <a:cs typeface="+mn-cs"/>
                  </a:rPr>
                  <a:t>d</a:t>
                </a:r>
                <a:r>
                  <a:rPr lang="en-US" altLang="zh-CN" sz="1200"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与（</a:t>
                </a:r>
                <a:r>
                  <a:rPr lang="en-US" altLang="zh-CN" sz="1200" kern="1200">
                    <a:solidFill>
                      <a:schemeClr val="tx1"/>
                    </a:solidFill>
                    <a:effectLst/>
                    <a:latin typeface="Arial" charset="0"/>
                    <a:ea typeface="宋体" pitchFamily="2" charset="-122"/>
                    <a:cs typeface="+mn-cs"/>
                  </a:rPr>
                  <a:t>7-2</a:t>
                </a:r>
                <a:r>
                  <a:rPr lang="zh-CN" altLang="zh-CN" sz="1200" kern="1200">
                    <a:solidFill>
                      <a:schemeClr val="tx1"/>
                    </a:solidFill>
                    <a:effectLst/>
                    <a:latin typeface="Arial" charset="0"/>
                    <a:ea typeface="宋体" pitchFamily="2" charset="-122"/>
                    <a:cs typeface="+mn-cs"/>
                  </a:rPr>
                  <a:t>）式描述的三维的情况类似，展成泰勒级数：</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𝑣(𝑎+𝛿)=𝑣(𝑎)+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𝑑𝑣</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𝑑𝑟)𝛿+1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𝑑</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𝑣</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𝑑𝑟</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𝛿</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高阶项</a:t>
                </a:r>
                <a:r>
                  <a:rPr lang="en-US" altLang="zh-CN" sz="1200" kern="1200">
                    <a:solidFill>
                      <a:schemeClr val="tx1"/>
                    </a:solidFill>
                    <a:effectLst/>
                    <a:latin typeface="Arial" charset="0"/>
                    <a:ea typeface="宋体" pitchFamily="2" charset="-122"/>
                    <a:cs typeface="+mn-cs"/>
                  </a:rPr>
                  <a:t>	(7-7)</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平衡时，势能处于极值位置，即</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𝑑𝑣</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𝑑𝑟=0</a:t>
                </a:r>
                <a:r>
                  <a:rPr lang="en-US" altLang="zh-CN" sz="1200" kern="1200">
                    <a:solidFill>
                      <a:schemeClr val="tx1"/>
                    </a:solidFill>
                    <a:effectLst/>
                    <a:latin typeface="Arial" charset="0"/>
                    <a:ea typeface="宋体" pitchFamily="2" charset="-122"/>
                    <a:cs typeface="+mn-cs"/>
                  </a:rPr>
                  <a:t> 	(7-8)</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因而，</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𝑣(𝑎+𝛿)=𝑣(𝑎)+1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𝛽𝛿</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高阶项</a:t>
                </a:r>
                <a:r>
                  <a:rPr lang="en-US" altLang="zh-CN" sz="1200" kern="1200">
                    <a:solidFill>
                      <a:schemeClr val="tx1"/>
                    </a:solidFill>
                    <a:effectLst/>
                    <a:latin typeface="Arial" charset="0"/>
                    <a:ea typeface="宋体" pitchFamily="2" charset="-122"/>
                    <a:cs typeface="+mn-cs"/>
                  </a:rPr>
                  <a:t>	(7-9)</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22</a:t>
            </a:fld>
            <a:endParaRPr lang="en-US" altLang="zh-CN"/>
          </a:p>
        </p:txBody>
      </p:sp>
    </p:spTree>
    <p:extLst>
      <p:ext uri="{BB962C8B-B14F-4D97-AF65-F5344CB8AC3E}">
        <p14:creationId xmlns:p14="http://schemas.microsoft.com/office/powerpoint/2010/main" val="2463322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假设只有邻近原子间存在相互作用，</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𝑣</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𝑎</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𝛿</m:t>
                    </m:r>
                    <m:r>
                      <a:rPr lang="en-US" altLang="zh-CN" sz="1200" i="1" kern="1200">
                        <a:solidFill>
                          <a:schemeClr val="tx1"/>
                        </a:solidFill>
                        <a:effectLst/>
                        <a:latin typeface="Cambria Math" panose="02040503050406030204" pitchFamily="18"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即为相互作用能。采用简谐近似保留到</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𝑑</m:t>
                    </m:r>
                  </m:oMath>
                </a14:m>
                <a:r>
                  <a:rPr lang="en-US" altLang="zh-CN" sz="1200" kern="1200" baseline="300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项，相邻原子间的作用力为： </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𝐹</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𝑣</m:t>
                        </m:r>
                      </m:num>
                      <m:den>
                        <m:r>
                          <a:rPr lang="en-US" altLang="zh-CN" sz="1200" i="1" kern="1200">
                            <a:solidFill>
                              <a:schemeClr val="tx1"/>
                            </a:solidFill>
                            <a:effectLst/>
                            <a:latin typeface="Cambria Math" panose="02040503050406030204" pitchFamily="18" charset="0"/>
                            <a:ea typeface="宋体" pitchFamily="2" charset="-122"/>
                            <a:cs typeface="+mn-cs"/>
                          </a:rPr>
                          <m:t>𝜕𝛿</m:t>
                        </m:r>
                      </m:den>
                    </m:f>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𝛽𝛿</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上式表明相邻原子间存在正比与相对位移的弹性恢复力，</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𝛽</m:t>
                    </m:r>
                  </m:oMath>
                </a14:m>
                <a:r>
                  <a:rPr lang="en-US" altLang="zh-CN" sz="1200" i="1"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是刚性系数。</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假设只有邻近原子间存在相互作用，</a:t>
                </a:r>
                <a:r>
                  <a:rPr lang="en-US" altLang="zh-CN" sz="1200" i="0" kern="1200">
                    <a:solidFill>
                      <a:schemeClr val="tx1"/>
                    </a:solidFill>
                    <a:effectLst/>
                    <a:latin typeface="Arial" charset="0"/>
                    <a:ea typeface="宋体" pitchFamily="2" charset="-122"/>
                    <a:cs typeface="+mn-cs"/>
                  </a:rPr>
                  <a:t>𝑣(𝑎+𝛿)</a:t>
                </a:r>
                <a:r>
                  <a:rPr lang="zh-CN" altLang="zh-CN" sz="1200" kern="1200">
                    <a:solidFill>
                      <a:schemeClr val="tx1"/>
                    </a:solidFill>
                    <a:effectLst/>
                    <a:latin typeface="Arial" charset="0"/>
                    <a:ea typeface="宋体" pitchFamily="2" charset="-122"/>
                    <a:cs typeface="+mn-cs"/>
                  </a:rPr>
                  <a:t>即为相互作用能。采用简谐近似保留到</a:t>
                </a:r>
                <a:r>
                  <a:rPr lang="en-US" altLang="zh-CN" sz="1200" i="1" kern="1200">
                    <a:solidFill>
                      <a:schemeClr val="tx1"/>
                    </a:solidFill>
                    <a:effectLst/>
                    <a:latin typeface="Arial" charset="0"/>
                    <a:ea typeface="宋体" pitchFamily="2" charset="-122"/>
                    <a:cs typeface="+mn-cs"/>
                  </a:rPr>
                  <a:t>d </a:t>
                </a:r>
                <a:r>
                  <a:rPr lang="en-US" altLang="zh-CN" sz="1200" kern="1200" baseline="30000">
                    <a:solidFill>
                      <a:schemeClr val="tx1"/>
                    </a:solidFill>
                    <a:effectLst/>
                    <a:latin typeface="Arial" charset="0"/>
                    <a:ea typeface="宋体" pitchFamily="2" charset="-122"/>
                    <a:cs typeface="+mn-cs"/>
                  </a:rPr>
                  <a:t>2</a:t>
                </a:r>
                <a:r>
                  <a:rPr lang="zh-CN" altLang="zh-CN" sz="1200" kern="1200">
                    <a:solidFill>
                      <a:schemeClr val="tx1"/>
                    </a:solidFill>
                    <a:effectLst/>
                    <a:latin typeface="Arial" charset="0"/>
                    <a:ea typeface="宋体" pitchFamily="2" charset="-122"/>
                    <a:cs typeface="+mn-cs"/>
                  </a:rPr>
                  <a:t>项，相邻原子间的作用力为： </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𝐹=−𝜕𝑣</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𝜕𝛿≈−𝛽𝛿</a:t>
                </a:r>
                <a:r>
                  <a:rPr lang="en-US" altLang="zh-CN" sz="1200" kern="1200">
                    <a:solidFill>
                      <a:schemeClr val="tx1"/>
                    </a:solidFill>
                    <a:effectLst/>
                    <a:latin typeface="Arial" charset="0"/>
                    <a:ea typeface="宋体" pitchFamily="2" charset="-122"/>
                    <a:cs typeface="+mn-cs"/>
                  </a:rPr>
                  <a:t> 	(7-10)</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上式表明相邻原子间存在正比与相对位移的弹性恢复力，</a:t>
                </a:r>
                <a:r>
                  <a:rPr lang="en-US" altLang="zh-CN" sz="1200" i="1" kern="1200">
                    <a:solidFill>
                      <a:schemeClr val="tx1"/>
                    </a:solidFill>
                    <a:effectLst/>
                    <a:latin typeface="Arial" charset="0"/>
                    <a:ea typeface="宋体" pitchFamily="2" charset="-122"/>
                    <a:cs typeface="+mn-cs"/>
                  </a:rPr>
                  <a:t>b </a:t>
                </a:r>
                <a:r>
                  <a:rPr lang="zh-CN" altLang="zh-CN" sz="1200" kern="1200">
                    <a:solidFill>
                      <a:schemeClr val="tx1"/>
                    </a:solidFill>
                    <a:effectLst/>
                    <a:latin typeface="Arial" charset="0"/>
                    <a:ea typeface="宋体" pitchFamily="2" charset="-122"/>
                    <a:cs typeface="+mn-cs"/>
                  </a:rPr>
                  <a:t>是刚性系数。</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23</a:t>
            </a:fld>
            <a:endParaRPr lang="en-US" altLang="zh-CN"/>
          </a:p>
        </p:txBody>
      </p:sp>
    </p:spTree>
    <p:extLst>
      <p:ext uri="{BB962C8B-B14F-4D97-AF65-F5344CB8AC3E}">
        <p14:creationId xmlns:p14="http://schemas.microsoft.com/office/powerpoint/2010/main" val="858454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由于第</a:t>
                </a:r>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𝑛</m:t>
                    </m:r>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个原子受左方第</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𝑛</m:t>
                    </m:r>
                    <m:r>
                      <a:rPr lang="en-US" altLang="zh-CN" sz="1200" b="0" i="1" kern="1200" smtClean="0">
                        <a:solidFill>
                          <a:schemeClr val="tx1"/>
                        </a:solidFill>
                        <a:effectLst/>
                        <a:latin typeface="Cambria Math" panose="02040503050406030204" pitchFamily="18"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个原子的作用力为：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𝐹</m:t>
                        </m:r>
                      </m:e>
                      <m:sub>
                        <m:r>
                          <a:rPr lang="en-US" altLang="zh-CN" sz="1200" i="1" kern="1200">
                            <a:solidFill>
                              <a:schemeClr val="tx1"/>
                            </a:solidFill>
                            <a:effectLst/>
                            <a:latin typeface="Cambria Math" panose="02040503050406030204" pitchFamily="18" charset="0"/>
                            <a:ea typeface="宋体" pitchFamily="2" charset="-122"/>
                            <a:cs typeface="+mn-cs"/>
                          </a:rPr>
                          <m:t>𝑛𝑙</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e>
                    </m: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第</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个原子受右方第</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𝑛</m:t>
                    </m:r>
                    <m:r>
                      <a:rPr lang="en-US" altLang="zh-CN" sz="1200" b="0" i="1" kern="1200" smtClean="0">
                        <a:solidFill>
                          <a:schemeClr val="tx1"/>
                        </a:solidFill>
                        <a:effectLst/>
                        <a:latin typeface="Cambria Math" panose="02040503050406030204" pitchFamily="18"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个原子的作用力为：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𝐹</m:t>
                        </m:r>
                      </m:e>
                      <m:sub>
                        <m:r>
                          <a:rPr lang="en-US" altLang="zh-CN" sz="1200" i="1" kern="1200">
                            <a:solidFill>
                              <a:schemeClr val="tx1"/>
                            </a:solidFill>
                            <a:effectLst/>
                            <a:latin typeface="Cambria Math" panose="02040503050406030204" pitchFamily="18" charset="0"/>
                            <a:ea typeface="宋体" pitchFamily="2" charset="-122"/>
                            <a:cs typeface="+mn-cs"/>
                          </a:rPr>
                          <m:t>𝑛𝑟</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e>
                    </m: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由于第</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个原子受左方第</a:t>
                </a:r>
                <a:r>
                  <a:rPr lang="en-US" altLang="zh-CN" sz="1200" i="1" kern="1200">
                    <a:solidFill>
                      <a:schemeClr val="tx1"/>
                    </a:solidFill>
                    <a:effectLst/>
                    <a:latin typeface="Arial" charset="0"/>
                    <a:ea typeface="宋体" pitchFamily="2" charset="-122"/>
                    <a:cs typeface="+mn-cs"/>
                  </a:rPr>
                  <a:t>n</a:t>
                </a:r>
                <a:r>
                  <a:rPr lang="en-US" altLang="zh-CN" sz="1200" kern="1200">
                    <a:solidFill>
                      <a:schemeClr val="tx1"/>
                    </a:solidFill>
                    <a:effectLst/>
                    <a:latin typeface="Arial" charset="0"/>
                    <a:ea typeface="宋体" pitchFamily="2" charset="-122"/>
                    <a:cs typeface="+mn-cs"/>
                  </a:rPr>
                  <a:t>-1</a:t>
                </a:r>
                <a:r>
                  <a:rPr lang="zh-CN" altLang="zh-CN" sz="1200" kern="1200">
                    <a:solidFill>
                      <a:schemeClr val="tx1"/>
                    </a:solidFill>
                    <a:effectLst/>
                    <a:latin typeface="Arial" charset="0"/>
                    <a:ea typeface="宋体" pitchFamily="2" charset="-122"/>
                    <a:cs typeface="+mn-cs"/>
                  </a:rPr>
                  <a:t>个原子的作用力为：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𝐹</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𝑛𝑙=−𝛽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a:t>
                </a:r>
                <a:r>
                  <a:rPr lang="en-US" altLang="zh-CN" sz="1200" kern="1200">
                    <a:solidFill>
                      <a:schemeClr val="tx1"/>
                    </a:solidFill>
                    <a:effectLst/>
                    <a:latin typeface="Arial" charset="0"/>
                    <a:ea typeface="宋体" pitchFamily="2" charset="-122"/>
                    <a:cs typeface="+mn-cs"/>
                  </a:rPr>
                  <a:t> 	(7-11)</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第</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个原子受右方第</a:t>
                </a:r>
                <a:r>
                  <a:rPr lang="en-US" altLang="zh-CN" sz="1200" i="1" kern="1200">
                    <a:solidFill>
                      <a:schemeClr val="tx1"/>
                    </a:solidFill>
                    <a:effectLst/>
                    <a:latin typeface="Arial" charset="0"/>
                    <a:ea typeface="宋体" pitchFamily="2" charset="-122"/>
                    <a:cs typeface="+mn-cs"/>
                  </a:rPr>
                  <a:t>n</a:t>
                </a:r>
                <a:r>
                  <a:rPr lang="en-US" altLang="zh-CN" sz="1200" kern="1200">
                    <a:solidFill>
                      <a:schemeClr val="tx1"/>
                    </a:solidFill>
                    <a:effectLst/>
                    <a:latin typeface="Arial" charset="0"/>
                    <a:ea typeface="宋体" pitchFamily="2" charset="-122"/>
                    <a:cs typeface="+mn-cs"/>
                  </a:rPr>
                  <a:t>+1</a:t>
                </a:r>
                <a:r>
                  <a:rPr lang="zh-CN" altLang="zh-CN" sz="1200" kern="1200">
                    <a:solidFill>
                      <a:schemeClr val="tx1"/>
                    </a:solidFill>
                    <a:effectLst/>
                    <a:latin typeface="Arial" charset="0"/>
                    <a:ea typeface="宋体" pitchFamily="2" charset="-122"/>
                    <a:cs typeface="+mn-cs"/>
                  </a:rPr>
                  <a:t>个原子的作用力为：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𝐹</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𝑛𝑟=𝛽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 )</a:t>
                </a:r>
                <a:r>
                  <a:rPr lang="en-US" altLang="zh-CN" sz="1200" kern="1200">
                    <a:solidFill>
                      <a:schemeClr val="tx1"/>
                    </a:solidFill>
                    <a:effectLst/>
                    <a:latin typeface="Arial" charset="0"/>
                    <a:ea typeface="宋体" pitchFamily="2" charset="-122"/>
                    <a:cs typeface="+mn-cs"/>
                  </a:rPr>
                  <a:t> 	(7-12)</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24</a:t>
            </a:fld>
            <a:endParaRPr lang="en-US" altLang="zh-CN"/>
          </a:p>
        </p:txBody>
      </p:sp>
    </p:spTree>
    <p:extLst>
      <p:ext uri="{BB962C8B-B14F-4D97-AF65-F5344CB8AC3E}">
        <p14:creationId xmlns:p14="http://schemas.microsoft.com/office/powerpoint/2010/main" val="2325978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所以第</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个原子所受的总力为：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𝐹</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𝐹</m:t>
                        </m:r>
                      </m:e>
                      <m:sub>
                        <m:r>
                          <a:rPr lang="en-US" altLang="zh-CN" sz="1200" i="1" kern="1200">
                            <a:solidFill>
                              <a:schemeClr val="tx1"/>
                            </a:solidFill>
                            <a:effectLst/>
                            <a:latin typeface="Cambria Math" panose="02040503050406030204" pitchFamily="18" charset="0"/>
                            <a:ea typeface="宋体" pitchFamily="2" charset="-122"/>
                            <a:cs typeface="+mn-cs"/>
                          </a:rPr>
                          <m:t>𝑛𝑙</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𝐹</m:t>
                        </m:r>
                      </m:e>
                      <m:sub>
                        <m:r>
                          <a:rPr lang="en-US" altLang="zh-CN" sz="1200" i="1" kern="1200">
                            <a:solidFill>
                              <a:schemeClr val="tx1"/>
                            </a:solidFill>
                            <a:effectLst/>
                            <a:latin typeface="Cambria Math" panose="02040503050406030204" pitchFamily="18" charset="0"/>
                            <a:ea typeface="宋体" pitchFamily="2" charset="-122"/>
                            <a:cs typeface="+mn-cs"/>
                          </a:rPr>
                          <m:t>𝑛𝑟</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m:t>
                    </m:r>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−2</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若原子的质量为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𝑚</m:t>
                    </m:r>
                  </m:oMath>
                </a14:m>
                <a:r>
                  <a:rPr lang="zh-CN" altLang="zh-CN" sz="1200" kern="1200" dirty="0">
                    <a:solidFill>
                      <a:schemeClr val="tx1"/>
                    </a:solidFill>
                    <a:effectLst/>
                    <a:latin typeface="Arial" charset="0"/>
                    <a:ea typeface="宋体" pitchFamily="2" charset="-122"/>
                    <a:cs typeface="+mn-cs"/>
                  </a:rPr>
                  <a:t>，则该原子的运动方程为：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𝑚</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𝜇</m:t>
                            </m:r>
                          </m:e>
                        </m:acc>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−2</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e>
                    </m: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所以第</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个原子所受的总力为：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𝐹</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𝑛=𝐹</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𝑛𝑙+𝐹</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𝑛𝑟=𝛽(𝜇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𝑛)−𝛽(𝜇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"=𝛽(𝜇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a:t>
                </a:r>
                <a:r>
                  <a:rPr lang="en-US" altLang="zh-CN" sz="1200" kern="1200">
                    <a:solidFill>
                      <a:schemeClr val="tx1"/>
                    </a:solidFill>
                    <a:effectLst/>
                    <a:latin typeface="Arial" charset="0"/>
                    <a:ea typeface="宋体" pitchFamily="2" charset="-122"/>
                    <a:cs typeface="+mn-cs"/>
                  </a:rPr>
                  <a:t> 	(7-13)</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若原子的质量为</a:t>
                </a:r>
                <a:r>
                  <a:rPr lang="en-US" altLang="zh-CN" sz="1200" i="1" kern="1200">
                    <a:solidFill>
                      <a:schemeClr val="tx1"/>
                    </a:solidFill>
                    <a:effectLst/>
                    <a:latin typeface="Arial" charset="0"/>
                    <a:ea typeface="宋体" pitchFamily="2" charset="-122"/>
                    <a:cs typeface="+mn-cs"/>
                  </a:rPr>
                  <a:t>m</a:t>
                </a:r>
                <a:r>
                  <a:rPr lang="zh-CN" altLang="zh-CN" sz="1200" kern="1200">
                    <a:solidFill>
                      <a:schemeClr val="tx1"/>
                    </a:solidFill>
                    <a:effectLst/>
                    <a:latin typeface="Arial" charset="0"/>
                    <a:ea typeface="宋体" pitchFamily="2" charset="-122"/>
                    <a:cs typeface="+mn-cs"/>
                  </a:rPr>
                  <a:t>，则该原子的运动方程为：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𝑚𝜇</a:t>
                </a:r>
                <a:r>
                  <a:rPr lang="zh-CN" altLang="zh-CN" sz="1200" i="0" kern="1200">
                    <a:solidFill>
                      <a:schemeClr val="tx1"/>
                    </a:solidFill>
                    <a:effectLst/>
                    <a:latin typeface="Arial" charset="0"/>
                    <a:ea typeface="宋体" pitchFamily="2" charset="-122"/>
                    <a:cs typeface="+mn-cs"/>
                  </a:rPr>
                  <a:t> ̈_</a:t>
                </a:r>
                <a:r>
                  <a:rPr lang="en-US" altLang="zh-CN" sz="1200" i="0" kern="1200">
                    <a:solidFill>
                      <a:schemeClr val="tx1"/>
                    </a:solidFill>
                    <a:effectLst/>
                    <a:latin typeface="Arial" charset="0"/>
                    <a:ea typeface="宋体" pitchFamily="2" charset="-122"/>
                    <a:cs typeface="+mn-cs"/>
                  </a:rPr>
                  <a:t>𝑛=𝛽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 )</a:t>
                </a:r>
                <a:r>
                  <a:rPr lang="en-US" altLang="zh-CN" sz="1200" kern="1200">
                    <a:solidFill>
                      <a:schemeClr val="tx1"/>
                    </a:solidFill>
                    <a:effectLst/>
                    <a:latin typeface="Arial" charset="0"/>
                    <a:ea typeface="宋体" pitchFamily="2" charset="-122"/>
                    <a:cs typeface="+mn-cs"/>
                  </a:rPr>
                  <a:t> 	(7-14)</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25</a:t>
            </a:fld>
            <a:endParaRPr lang="en-US" altLang="zh-CN"/>
          </a:p>
        </p:txBody>
      </p:sp>
    </p:spTree>
    <p:extLst>
      <p:ext uri="{BB962C8B-B14F-4D97-AF65-F5344CB8AC3E}">
        <p14:creationId xmlns:p14="http://schemas.microsoft.com/office/powerpoint/2010/main" val="1633848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对晶格中所有的原子都可以列出相似的方程，</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个原子将列出</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个方程。</a:t>
                </a:r>
                <a:r>
                  <a:rPr lang="zh-CN" altLang="en-US" sz="1200" kern="1200" dirty="0">
                    <a:solidFill>
                      <a:schemeClr val="tx1"/>
                    </a:solidFill>
                    <a:effectLst/>
                    <a:latin typeface="Arial" charset="0"/>
                    <a:ea typeface="宋体" pitchFamily="2" charset="-122"/>
                    <a:cs typeface="+mn-cs"/>
                  </a:rPr>
                  <a:t>该</a:t>
                </a:r>
                <a:r>
                  <a:rPr lang="zh-CN" altLang="zh-CN" sz="1200" kern="1200" dirty="0">
                    <a:solidFill>
                      <a:schemeClr val="tx1"/>
                    </a:solidFill>
                    <a:effectLst/>
                    <a:latin typeface="Arial" charset="0"/>
                    <a:ea typeface="宋体" pitchFamily="2" charset="-122"/>
                    <a:cs typeface="+mn-cs"/>
                  </a:rPr>
                  <a:t>式的解是一个简谐振动：</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𝐴</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𝑡</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𝑞</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𝑋</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sup>
                    </m:sSup>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式中</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𝑋</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𝑛𝑎</m:t>
                    </m:r>
                  </m:oMath>
                </a14:m>
                <a:r>
                  <a:rPr lang="zh-CN" altLang="zh-CN" sz="1200" kern="1200" dirty="0">
                    <a:solidFill>
                      <a:schemeClr val="tx1"/>
                    </a:solidFill>
                    <a:effectLst/>
                    <a:latin typeface="Arial" charset="0"/>
                    <a:ea typeface="宋体" pitchFamily="2" charset="-122"/>
                    <a:cs typeface="+mn-cs"/>
                  </a:rPr>
                  <a:t>是第</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个原子的平衡位置。两个相邻原子的位移之比：</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𝐴</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𝑡</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𝑞𝑛𝑎</m:t>
                            </m:r>
                            <m:r>
                              <a:rPr lang="en-US" altLang="zh-CN" sz="1200" i="1" kern="1200">
                                <a:solidFill>
                                  <a:schemeClr val="tx1"/>
                                </a:solidFill>
                                <a:effectLst/>
                                <a:latin typeface="Cambria Math" panose="02040503050406030204" pitchFamily="18" charset="0"/>
                                <a:ea typeface="宋体" pitchFamily="2" charset="-122"/>
                                <a:cs typeface="+mn-cs"/>
                              </a:rPr>
                              <m:t>)</m:t>
                            </m:r>
                          </m:sup>
                        </m:sSup>
                      </m:num>
                      <m:den>
                        <m:r>
                          <a:rPr lang="en-US" altLang="zh-CN" sz="1200" i="1" kern="1200">
                            <a:solidFill>
                              <a:schemeClr val="tx1"/>
                            </a:solidFill>
                            <a:effectLst/>
                            <a:latin typeface="Cambria Math" panose="02040503050406030204" pitchFamily="18" charset="0"/>
                            <a:ea typeface="宋体" pitchFamily="2" charset="-122"/>
                            <a:cs typeface="+mn-cs"/>
                          </a:rPr>
                          <m:t>𝐴</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𝑡</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r>
                              <a:rPr lang="en-US" altLang="zh-CN" sz="1200" i="1" kern="1200">
                                <a:solidFill>
                                  <a:schemeClr val="tx1"/>
                                </a:solidFill>
                                <a:effectLst/>
                                <a:latin typeface="Cambria Math" panose="02040503050406030204" pitchFamily="18" charset="0"/>
                                <a:ea typeface="宋体" pitchFamily="2" charset="-122"/>
                                <a:cs typeface="+mn-cs"/>
                              </a:rPr>
                              <m:t>𝑎</m:t>
                            </m:r>
                            <m:r>
                              <a:rPr lang="en-US" altLang="zh-CN" sz="1200" i="1" kern="1200">
                                <a:solidFill>
                                  <a:schemeClr val="tx1"/>
                                </a:solidFill>
                                <a:effectLst/>
                                <a:latin typeface="Cambria Math" panose="02040503050406030204" pitchFamily="18" charset="0"/>
                                <a:ea typeface="宋体" pitchFamily="2" charset="-122"/>
                                <a:cs typeface="+mn-cs"/>
                              </a:rPr>
                              <m:t>)</m:t>
                            </m:r>
                          </m:sup>
                        </m:sSup>
                      </m:den>
                    </m:f>
                    <m:r>
                      <a:rPr lang="en-US" altLang="zh-CN" sz="1200" i="1" kern="1200">
                        <a:solidFill>
                          <a:schemeClr val="tx1"/>
                        </a:solidFill>
                        <a:effectLst/>
                        <a:latin typeface="Cambria Math" panose="02040503050406030204" pitchFamily="18"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𝑖𝑞𝑎</m:t>
                        </m:r>
                      </m:sup>
                    </m:sSup>
                  </m:oMath>
                </a14:m>
                <a:r>
                  <a:rPr lang="en-US" altLang="zh-CN" sz="1200" kern="1200" dirty="0">
                    <a:solidFill>
                      <a:schemeClr val="tx1"/>
                    </a:solidFill>
                    <a:effectLst/>
                    <a:latin typeface="Arial" charset="0"/>
                    <a:ea typeface="宋体" pitchFamily="2" charset="-122"/>
                    <a:cs typeface="+mn-cs"/>
                  </a:rPr>
                  <a:t> 	</a:t>
                </a:r>
              </a:p>
              <a:p>
                <a:endParaRPr lang="zh-CN" altLang="zh-CN" sz="1200" kern="1200" dirty="0">
                  <a:solidFill>
                    <a:schemeClr val="tx1"/>
                  </a:solidFill>
                  <a:effectLst/>
                  <a:latin typeface="Arial" charset="0"/>
                  <a:ea typeface="宋体" pitchFamily="2" charset="-122"/>
                  <a:cs typeface="+mn-cs"/>
                </a:endParaRPr>
              </a:p>
              <a:p>
                <a:r>
                  <a:rPr lang="zh-CN" altLang="en-US" sz="1200" kern="1200" dirty="0">
                    <a:solidFill>
                      <a:schemeClr val="tx1"/>
                    </a:solidFill>
                    <a:effectLst/>
                    <a:latin typeface="Arial" charset="0"/>
                    <a:ea typeface="宋体" pitchFamily="2" charset="-122"/>
                    <a:cs typeface="+mn-cs"/>
                  </a:rPr>
                  <a:t>可以</a:t>
                </a:r>
                <a:r>
                  <a:rPr lang="zh-CN" altLang="zh-CN" sz="1200" kern="1200" dirty="0">
                    <a:solidFill>
                      <a:schemeClr val="tx1"/>
                    </a:solidFill>
                    <a:effectLst/>
                    <a:latin typeface="Arial" charset="0"/>
                    <a:ea typeface="宋体" pitchFamily="2" charset="-122"/>
                    <a:cs typeface="+mn-cs"/>
                  </a:rPr>
                  <a:t>看出，原子在平衡位置附近的振动是以波的形式在晶体中传播的，称之为格波，格波的波矢为</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对晶格中所有的原子都可以列出相似的方程，</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个原子将列出</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个方程。式（</a:t>
                </a:r>
                <a:r>
                  <a:rPr lang="en-US" altLang="zh-CN" sz="1200" kern="1200">
                    <a:solidFill>
                      <a:schemeClr val="tx1"/>
                    </a:solidFill>
                    <a:effectLst/>
                    <a:latin typeface="Arial" charset="0"/>
                    <a:ea typeface="宋体" pitchFamily="2" charset="-122"/>
                    <a:cs typeface="+mn-cs"/>
                  </a:rPr>
                  <a:t>7-14</a:t>
                </a:r>
                <a:r>
                  <a:rPr lang="zh-CN" altLang="zh-CN" sz="1200" kern="1200">
                    <a:solidFill>
                      <a:schemeClr val="tx1"/>
                    </a:solidFill>
                    <a:effectLst/>
                    <a:latin typeface="Arial" charset="0"/>
                    <a:ea typeface="宋体" pitchFamily="2" charset="-122"/>
                    <a:cs typeface="+mn-cs"/>
                  </a:rPr>
                  <a:t>）的解是一个简谐振动：</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𝑛=𝐴𝑒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𝑖(𝜔𝑡−𝑞𝑋</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(7-15)</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式中</a:t>
                </a:r>
                <a:r>
                  <a:rPr lang="en-US" altLang="zh-CN" sz="1200" i="0" kern="1200">
                    <a:solidFill>
                      <a:schemeClr val="tx1"/>
                    </a:solidFill>
                    <a:effectLst/>
                    <a:latin typeface="Arial" charset="0"/>
                    <a:ea typeface="宋体" pitchFamily="2" charset="-122"/>
                    <a:cs typeface="+mn-cs"/>
                  </a:rPr>
                  <a:t>𝑋</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𝑛=𝑛𝑎</a:t>
                </a:r>
                <a:r>
                  <a:rPr lang="zh-CN" altLang="zh-CN" sz="1200" kern="1200">
                    <a:solidFill>
                      <a:schemeClr val="tx1"/>
                    </a:solidFill>
                    <a:effectLst/>
                    <a:latin typeface="Arial" charset="0"/>
                    <a:ea typeface="宋体" pitchFamily="2" charset="-122"/>
                    <a:cs typeface="+mn-cs"/>
                  </a:rPr>
                  <a:t>是第</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个原子的平衡位置。两个相邻原子的位移之比：</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𝑖(𝜔𝑡−𝑞𝑛𝑎)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𝑖(𝜔𝑡−𝑞(𝑛−1)𝑎)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−𝑖𝑞𝑎</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(7-16)</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从式（</a:t>
                </a:r>
                <a:r>
                  <a:rPr lang="en-US" altLang="zh-CN" sz="1200" kern="1200">
                    <a:solidFill>
                      <a:schemeClr val="tx1"/>
                    </a:solidFill>
                    <a:effectLst/>
                    <a:latin typeface="Arial" charset="0"/>
                    <a:ea typeface="宋体" pitchFamily="2" charset="-122"/>
                    <a:cs typeface="+mn-cs"/>
                  </a:rPr>
                  <a:t>7-15</a:t>
                </a:r>
                <a:r>
                  <a:rPr lang="zh-CN" altLang="zh-CN" sz="1200" kern="1200">
                    <a:solidFill>
                      <a:schemeClr val="tx1"/>
                    </a:solidFill>
                    <a:effectLst/>
                    <a:latin typeface="Arial" charset="0"/>
                    <a:ea typeface="宋体" pitchFamily="2" charset="-122"/>
                    <a:cs typeface="+mn-cs"/>
                  </a:rPr>
                  <a:t>）看出，原子在平衡位置附近的振动是以波的形式在晶体中传播的，称之为格波，格波的波矢为</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a:t>
                </a:r>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26</a:t>
            </a:fld>
            <a:endParaRPr lang="en-US" altLang="zh-CN"/>
          </a:p>
        </p:txBody>
      </p:sp>
    </p:spTree>
    <p:extLst>
      <p:ext uri="{BB962C8B-B14F-4D97-AF65-F5344CB8AC3E}">
        <p14:creationId xmlns:p14="http://schemas.microsoft.com/office/powerpoint/2010/main" val="2129747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所有原子都以相同的频率</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oMath>
                </a14:m>
                <a:r>
                  <a:rPr lang="zh-CN" altLang="zh-CN" sz="1200" kern="1200" dirty="0">
                    <a:solidFill>
                      <a:schemeClr val="tx1"/>
                    </a:solidFill>
                    <a:effectLst/>
                    <a:latin typeface="Arial" charset="0"/>
                    <a:ea typeface="宋体" pitchFamily="2" charset="-122"/>
                    <a:cs typeface="+mn-cs"/>
                  </a:rPr>
                  <a:t>和相同的振幅</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振动，不同原子之间有相位差，相邻原子之间的相位差为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r>
                      <a:rPr lang="en-US" altLang="zh-CN" sz="1200" b="0" i="1" kern="1200" smtClean="0">
                        <a:solidFill>
                          <a:schemeClr val="tx1"/>
                        </a:solidFill>
                        <a:effectLst/>
                        <a:latin typeface="Cambria Math" panose="02040503050406030204" pitchFamily="18" charset="0"/>
                        <a:ea typeface="宋体" pitchFamily="2" charset="-122"/>
                        <a:cs typeface="+mn-cs"/>
                      </a:rPr>
                      <m:t>𝑎</m:t>
                    </m:r>
                  </m:oMath>
                </a14:m>
                <a:r>
                  <a:rPr lang="zh-CN" altLang="zh-CN" sz="1200" kern="1200" dirty="0">
                    <a:solidFill>
                      <a:schemeClr val="tx1"/>
                    </a:solidFill>
                    <a:effectLst/>
                    <a:latin typeface="Arial" charset="0"/>
                    <a:ea typeface="宋体" pitchFamily="2" charset="-122"/>
                    <a:cs typeface="+mn-cs"/>
                  </a:rPr>
                  <a:t>。相位差为</a:t>
                </a:r>
                <a:r>
                  <a:rPr lang="en-US" altLang="zh-CN" sz="1200" kern="1200" dirty="0">
                    <a:solidFill>
                      <a:schemeClr val="tx1"/>
                    </a:solidFill>
                    <a:effectLst/>
                    <a:latin typeface="Arial" charset="0"/>
                    <a:ea typeface="宋体" pitchFamily="2" charset="-122"/>
                    <a:cs typeface="+mn-cs"/>
                  </a:rPr>
                  <a:t>2</a:t>
                </a:r>
                <a:r>
                  <a:rPr lang="en-US" altLang="zh-CN" sz="1200" i="1" kern="1200" dirty="0">
                    <a:solidFill>
                      <a:schemeClr val="tx1"/>
                    </a:solidFill>
                    <a:effectLst/>
                    <a:latin typeface="Arial" charset="0"/>
                    <a:ea typeface="宋体" pitchFamily="2" charset="-122"/>
                    <a:cs typeface="+mn-cs"/>
                    <a:sym typeface="Symbol" panose="05050102010706020507" pitchFamily="18" charset="2"/>
                  </a:rPr>
                  <a:t></a:t>
                </a:r>
                <a:r>
                  <a:rPr lang="en-US" altLang="zh-CN" sz="1200" i="1"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的两个原子之间的距离为格波波长：</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𝜆</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𝑞</m:t>
                        </m:r>
                      </m:den>
                    </m:f>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当两原子间距为格波波长</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𝜆</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𝑞</m:t>
                        </m:r>
                      </m:den>
                    </m:f>
                  </m:oMath>
                </a14:m>
                <a:r>
                  <a:rPr lang="zh-CN" altLang="zh-CN" sz="1200" kern="1200" dirty="0">
                    <a:solidFill>
                      <a:schemeClr val="tx1"/>
                    </a:solidFill>
                    <a:effectLst/>
                    <a:latin typeface="Arial" charset="0"/>
                    <a:ea typeface="宋体" pitchFamily="2" charset="-122"/>
                    <a:cs typeface="+mn-cs"/>
                  </a:rPr>
                  <a:t>的整数倍时，这两个原子的振动位移相同。</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所有原子都以相同的频率</a:t>
                </a:r>
                <a:r>
                  <a:rPr lang="en-US" altLang="zh-CN" sz="1200" i="0" kern="1200">
                    <a:solidFill>
                      <a:schemeClr val="tx1"/>
                    </a:solidFill>
                    <a:effectLst/>
                    <a:latin typeface="Arial" charset="0"/>
                    <a:ea typeface="宋体" pitchFamily="2" charset="-122"/>
                    <a:cs typeface="+mn-cs"/>
                  </a:rPr>
                  <a:t>𝜔</a:t>
                </a:r>
                <a:r>
                  <a:rPr lang="zh-CN" altLang="zh-CN" sz="1200" kern="1200">
                    <a:solidFill>
                      <a:schemeClr val="tx1"/>
                    </a:solidFill>
                    <a:effectLst/>
                    <a:latin typeface="Arial" charset="0"/>
                    <a:ea typeface="宋体" pitchFamily="2" charset="-122"/>
                    <a:cs typeface="+mn-cs"/>
                  </a:rPr>
                  <a:t>和相同的振幅</a:t>
                </a:r>
                <a:r>
                  <a:rPr lang="en-US" altLang="zh-CN" sz="1200" i="1" kern="1200">
                    <a:solidFill>
                      <a:schemeClr val="tx1"/>
                    </a:solidFill>
                    <a:effectLst/>
                    <a:latin typeface="Arial" charset="0"/>
                    <a:ea typeface="宋体" pitchFamily="2" charset="-122"/>
                    <a:cs typeface="+mn-cs"/>
                  </a:rPr>
                  <a:t>A</a:t>
                </a:r>
                <a:r>
                  <a:rPr lang="zh-CN" altLang="zh-CN" sz="1200" kern="1200">
                    <a:solidFill>
                      <a:schemeClr val="tx1"/>
                    </a:solidFill>
                    <a:effectLst/>
                    <a:latin typeface="Arial" charset="0"/>
                    <a:ea typeface="宋体" pitchFamily="2" charset="-122"/>
                    <a:cs typeface="+mn-cs"/>
                  </a:rPr>
                  <a:t>振动，不同原子之间有相位差，相邻原子之间的相位差为</a:t>
                </a:r>
                <a:r>
                  <a:rPr lang="en-US" altLang="zh-CN" sz="1200" i="1" kern="1200">
                    <a:solidFill>
                      <a:schemeClr val="tx1"/>
                    </a:solidFill>
                    <a:effectLst/>
                    <a:latin typeface="Arial" charset="0"/>
                    <a:ea typeface="宋体" pitchFamily="2" charset="-122"/>
                    <a:cs typeface="+mn-cs"/>
                  </a:rPr>
                  <a:t>qa</a:t>
                </a:r>
                <a:r>
                  <a:rPr lang="zh-CN" altLang="zh-CN" sz="1200" kern="1200">
                    <a:solidFill>
                      <a:schemeClr val="tx1"/>
                    </a:solidFill>
                    <a:effectLst/>
                    <a:latin typeface="Arial" charset="0"/>
                    <a:ea typeface="宋体" pitchFamily="2" charset="-122"/>
                    <a:cs typeface="+mn-cs"/>
                  </a:rPr>
                  <a:t>。相位差为</a:t>
                </a:r>
                <a:r>
                  <a:rPr lang="en-US" altLang="zh-CN" sz="1200" kern="1200">
                    <a:solidFill>
                      <a:schemeClr val="tx1"/>
                    </a:solidFill>
                    <a:effectLst/>
                    <a:latin typeface="Arial" charset="0"/>
                    <a:ea typeface="宋体" pitchFamily="2" charset="-122"/>
                    <a:cs typeface="+mn-cs"/>
                  </a:rPr>
                  <a:t>2</a:t>
                </a:r>
                <a:r>
                  <a:rPr lang="en-US" altLang="zh-CN" sz="1200" i="1" kern="1200">
                    <a:solidFill>
                      <a:schemeClr val="tx1"/>
                    </a:solidFill>
                    <a:effectLst/>
                    <a:latin typeface="Arial" charset="0"/>
                    <a:ea typeface="宋体" pitchFamily="2" charset="-122"/>
                    <a:cs typeface="+mn-cs"/>
                    <a:sym typeface="Symbol" panose="05050102010706020507" pitchFamily="18" charset="2"/>
                  </a:rPr>
                  <a:t></a:t>
                </a:r>
                <a:r>
                  <a:rPr lang="en-US" altLang="zh-CN" sz="1200" i="1"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的两个原子之间的距离为格波波长：</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𝜆=2𝜋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𝑞</a:t>
                </a:r>
                <a:r>
                  <a:rPr lang="en-US" altLang="zh-CN" sz="1200" kern="1200">
                    <a:solidFill>
                      <a:schemeClr val="tx1"/>
                    </a:solidFill>
                    <a:effectLst/>
                    <a:latin typeface="Arial" charset="0"/>
                    <a:ea typeface="宋体" pitchFamily="2" charset="-122"/>
                    <a:cs typeface="+mn-cs"/>
                  </a:rPr>
                  <a:t> 	(7-17)</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当两原子间距为格波波长</a:t>
                </a:r>
                <a:r>
                  <a:rPr lang="en-US" altLang="zh-CN" sz="1200" i="0" kern="1200">
                    <a:solidFill>
                      <a:schemeClr val="tx1"/>
                    </a:solidFill>
                    <a:effectLst/>
                    <a:latin typeface="Arial" charset="0"/>
                    <a:ea typeface="宋体" pitchFamily="2" charset="-122"/>
                    <a:cs typeface="+mn-cs"/>
                  </a:rPr>
                  <a:t>𝜆=2𝜋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𝑞</a:t>
                </a:r>
                <a:r>
                  <a:rPr lang="zh-CN" altLang="zh-CN" sz="1200" kern="1200">
                    <a:solidFill>
                      <a:schemeClr val="tx1"/>
                    </a:solidFill>
                    <a:effectLst/>
                    <a:latin typeface="Arial" charset="0"/>
                    <a:ea typeface="宋体" pitchFamily="2" charset="-122"/>
                    <a:cs typeface="+mn-cs"/>
                  </a:rPr>
                  <a:t>的整数倍时，这两个原子的振动位移相同（图</a:t>
                </a:r>
                <a:r>
                  <a:rPr lang="en-US" altLang="zh-CN" sz="1200" kern="1200">
                    <a:solidFill>
                      <a:schemeClr val="tx1"/>
                    </a:solidFill>
                    <a:effectLst/>
                    <a:latin typeface="Arial" charset="0"/>
                    <a:ea typeface="宋体" pitchFamily="2" charset="-122"/>
                    <a:cs typeface="+mn-cs"/>
                  </a:rPr>
                  <a:t>7.5</a:t>
                </a:r>
                <a:r>
                  <a:rPr lang="zh-CN" altLang="zh-CN" sz="1200" kern="1200">
                    <a:solidFill>
                      <a:schemeClr val="tx1"/>
                    </a:solidFill>
                    <a:effectLst/>
                    <a:latin typeface="Arial" charset="0"/>
                    <a:ea typeface="宋体" pitchFamily="2" charset="-122"/>
                    <a:cs typeface="+mn-cs"/>
                  </a:rPr>
                  <a:t>）。</a:t>
                </a:r>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27</a:t>
            </a:fld>
            <a:endParaRPr lang="en-US" altLang="zh-CN"/>
          </a:p>
        </p:txBody>
      </p:sp>
    </p:spTree>
    <p:extLst>
      <p:ext uri="{BB962C8B-B14F-4D97-AF65-F5344CB8AC3E}">
        <p14:creationId xmlns:p14="http://schemas.microsoft.com/office/powerpoint/2010/main" val="4056774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4A1265E-3B4A-4AB3-B708-FDEF40AF1463}" type="slidenum">
              <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28</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sym typeface="Symbol" panose="05050102010706020507" pitchFamily="18" charset="2"/>
              </a:rPr>
              <a:t>如图中所示。</a:t>
            </a:r>
            <a:endParaRPr lang="en-US" altLang="zh-CN" dirty="0">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205522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74A1265E-3B4A-4AB3-B708-FDEF40AF1463}" type="slidenum">
              <a:rPr lang="en-US" altLang="zh-CN" sz="1300">
                <a:solidFill>
                  <a:srgbClr val="000000"/>
                </a:solidFill>
                <a:ea typeface="楷体_GB2312" pitchFamily="49" charset="-122"/>
                <a:cs typeface="+mn-cs"/>
              </a:rPr>
              <a:pPr algn="r">
                <a:spcBef>
                  <a:spcPct val="0"/>
                </a:spcBef>
              </a:pPr>
              <a:t>29</a:t>
            </a:fld>
            <a:endParaRPr lang="en-US" altLang="zh-CN" sz="1300">
              <a:solidFill>
                <a:srgbClr val="000000"/>
              </a:solidFill>
              <a:ea typeface="楷体_GB2312" pitchFamily="49" charset="-122"/>
              <a:cs typeface="+mn-cs"/>
            </a:endParaRPr>
          </a:p>
        </p:txBody>
      </p:sp>
      <p:sp>
        <p:nvSpPr>
          <p:cNvPr id="41987"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41988"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dirty="0">
                    <a:solidFill>
                      <a:srgbClr val="663300"/>
                    </a:solidFill>
                    <a:latin typeface="Times New Roman" panose="02020603050405020304" pitchFamily="18" charset="0"/>
                    <a:ea typeface="微软雅黑" panose="020B0503020204020204" pitchFamily="34" charset="-122"/>
                  </a:rPr>
                  <a:t>两个相邻原子的位移之比：</a:t>
                </a:r>
                <a14:m>
                  <m:oMath xmlns:m="http://schemas.openxmlformats.org/officeDocument/2006/math">
                    <m:f>
                      <m:fPr>
                        <m:ctrlPr>
                          <a:rPr lang="zh-CN" altLang="en-US" sz="1200" i="1" kern="1200" smtClean="0">
                            <a:solidFill>
                              <a:schemeClr val="tx1"/>
                            </a:solidFill>
                            <a:latin typeface="Cambria Math" panose="02040503050406030204" pitchFamily="18" charset="0"/>
                            <a:ea typeface="宋体" pitchFamily="2" charset="-122"/>
                            <a:cs typeface="+mn-cs"/>
                          </a:rPr>
                        </m:ctrlPr>
                      </m:fPr>
                      <m:num>
                        <m:sSub>
                          <m:sSubPr>
                            <m:ctrlPr>
                              <a:rPr lang="zh-CN" altLang="en-US" sz="1200" i="1" kern="1200">
                                <a:solidFill>
                                  <a:schemeClr val="tx1"/>
                                </a:solidFill>
                                <a:latin typeface="Cambria Math" panose="02040503050406030204" pitchFamily="18" charset="0"/>
                                <a:ea typeface="宋体" pitchFamily="2" charset="-122"/>
                                <a:cs typeface="+mn-cs"/>
                              </a:rPr>
                            </m:ctrlPr>
                          </m:sSubPr>
                          <m:e>
                            <m:r>
                              <a:rPr lang="zh-CN" altLang="en-US" sz="1200" i="1" kern="1200">
                                <a:solidFill>
                                  <a:schemeClr val="tx1"/>
                                </a:solidFill>
                                <a:latin typeface="Cambria Math" panose="02040503050406030204" pitchFamily="18" charset="0"/>
                                <a:ea typeface="宋体" pitchFamily="2" charset="-122"/>
                                <a:cs typeface="+mn-cs"/>
                              </a:rPr>
                              <m:t>𝜇</m:t>
                            </m:r>
                          </m:e>
                          <m:sub>
                            <m:r>
                              <a:rPr lang="zh-CN" altLang="en-US" sz="1200" i="1" kern="1200">
                                <a:solidFill>
                                  <a:schemeClr val="tx1"/>
                                </a:solidFill>
                                <a:latin typeface="Cambria Math" panose="02040503050406030204" pitchFamily="18" charset="0"/>
                                <a:ea typeface="宋体" pitchFamily="2" charset="-122"/>
                                <a:cs typeface="+mn-cs"/>
                              </a:rPr>
                              <m:t>𝑛</m:t>
                            </m:r>
                          </m:sub>
                        </m:sSub>
                      </m:num>
                      <m:den>
                        <m:sSub>
                          <m:sSubPr>
                            <m:ctrlPr>
                              <a:rPr lang="zh-CN" altLang="en-US" sz="1200" i="1" kern="1200">
                                <a:solidFill>
                                  <a:schemeClr val="tx1"/>
                                </a:solidFill>
                                <a:latin typeface="Cambria Math" panose="02040503050406030204" pitchFamily="18" charset="0"/>
                                <a:ea typeface="宋体" pitchFamily="2" charset="-122"/>
                                <a:cs typeface="+mn-cs"/>
                              </a:rPr>
                            </m:ctrlPr>
                          </m:sSubPr>
                          <m:e>
                            <m:r>
                              <a:rPr lang="zh-CN" altLang="en-US" sz="1200" i="1" kern="1200">
                                <a:solidFill>
                                  <a:schemeClr val="tx1"/>
                                </a:solidFill>
                                <a:latin typeface="Cambria Math" panose="02040503050406030204" pitchFamily="18" charset="0"/>
                                <a:ea typeface="宋体" pitchFamily="2" charset="-122"/>
                                <a:cs typeface="+mn-cs"/>
                              </a:rPr>
                              <m:t>𝜇</m:t>
                            </m:r>
                          </m:e>
                          <m:sub>
                            <m:r>
                              <a:rPr lang="zh-CN" altLang="en-US" sz="1200" i="1" kern="1200">
                                <a:solidFill>
                                  <a:schemeClr val="tx1"/>
                                </a:solidFill>
                                <a:latin typeface="Cambria Math" panose="02040503050406030204" pitchFamily="18" charset="0"/>
                                <a:ea typeface="宋体" pitchFamily="2" charset="-122"/>
                                <a:cs typeface="+mn-cs"/>
                              </a:rPr>
                              <m:t>𝑛</m:t>
                            </m:r>
                            <m:r>
                              <a:rPr lang="zh-CN" altLang="en-US" sz="1200" i="0" kern="1200">
                                <a:solidFill>
                                  <a:schemeClr val="tx1"/>
                                </a:solidFill>
                                <a:latin typeface="Cambria Math" panose="02040503050406030204" pitchFamily="18" charset="0"/>
                                <a:ea typeface="宋体" pitchFamily="2" charset="-122"/>
                                <a:cs typeface="+mn-cs"/>
                              </a:rPr>
                              <m:t>−1</m:t>
                            </m:r>
                          </m:sub>
                        </m:sSub>
                      </m:den>
                    </m:f>
                    <m:r>
                      <a:rPr lang="zh-CN" altLang="en-US" sz="1200" i="0" kern="1200">
                        <a:solidFill>
                          <a:schemeClr val="tx1"/>
                        </a:solidFill>
                        <a:latin typeface="Cambria Math" panose="02040503050406030204" pitchFamily="18" charset="0"/>
                        <a:ea typeface="宋体" pitchFamily="2" charset="-122"/>
                        <a:cs typeface="+mn-cs"/>
                      </a:rPr>
                      <m:t>=</m:t>
                    </m:r>
                    <m:f>
                      <m:fPr>
                        <m:ctrlPr>
                          <a:rPr lang="zh-CN" altLang="en-US" sz="1200" i="1" kern="1200">
                            <a:solidFill>
                              <a:schemeClr val="tx1"/>
                            </a:solidFill>
                            <a:latin typeface="Cambria Math" panose="02040503050406030204" pitchFamily="18" charset="0"/>
                            <a:ea typeface="宋体" pitchFamily="2" charset="-122"/>
                            <a:cs typeface="+mn-cs"/>
                          </a:rPr>
                        </m:ctrlPr>
                      </m:fPr>
                      <m:num>
                        <m:r>
                          <a:rPr lang="zh-CN" altLang="en-US" sz="1200" i="1" kern="1200">
                            <a:solidFill>
                              <a:schemeClr val="tx1"/>
                            </a:solidFill>
                            <a:latin typeface="Cambria Math" panose="02040503050406030204" pitchFamily="18" charset="0"/>
                            <a:ea typeface="宋体" pitchFamily="2" charset="-122"/>
                            <a:cs typeface="+mn-cs"/>
                          </a:rPr>
                          <m:t>𝐴</m:t>
                        </m:r>
                        <m:sSup>
                          <m:sSupPr>
                            <m:ctrlPr>
                              <a:rPr lang="zh-CN" altLang="en-US" sz="1200" i="1" kern="1200">
                                <a:solidFill>
                                  <a:schemeClr val="tx1"/>
                                </a:solidFill>
                                <a:latin typeface="Cambria Math" panose="02040503050406030204" pitchFamily="18" charset="0"/>
                                <a:ea typeface="宋体" pitchFamily="2" charset="-122"/>
                                <a:cs typeface="+mn-cs"/>
                              </a:rPr>
                            </m:ctrlPr>
                          </m:sSupPr>
                          <m:e>
                            <m:r>
                              <a:rPr lang="zh-CN" altLang="en-US" sz="1200" i="1" kern="1200">
                                <a:solidFill>
                                  <a:schemeClr val="tx1"/>
                                </a:solidFill>
                                <a:latin typeface="Cambria Math" panose="02040503050406030204" pitchFamily="18" charset="0"/>
                                <a:ea typeface="宋体" pitchFamily="2" charset="-122"/>
                                <a:cs typeface="+mn-cs"/>
                              </a:rPr>
                              <m:t>𝑒</m:t>
                            </m:r>
                          </m:e>
                          <m:sup>
                            <m:d>
                              <m:dPr>
                                <m:begChr m:val=""/>
                                <m:ctrlPr>
                                  <a:rPr lang="zh-CN" altLang="en-US" sz="1200" i="1" kern="1200">
                                    <a:solidFill>
                                      <a:schemeClr val="tx1"/>
                                    </a:solidFill>
                                    <a:latin typeface="Cambria Math" panose="02040503050406030204" pitchFamily="18" charset="0"/>
                                    <a:ea typeface="宋体" pitchFamily="2" charset="-122"/>
                                    <a:cs typeface="+mn-cs"/>
                                  </a:rPr>
                                </m:ctrlPr>
                              </m:dPr>
                              <m:e>
                                <m:r>
                                  <a:rPr lang="zh-CN" altLang="en-US" sz="1200" i="1" kern="1200">
                                    <a:solidFill>
                                      <a:schemeClr val="tx1"/>
                                    </a:solidFill>
                                    <a:latin typeface="Cambria Math" panose="02040503050406030204" pitchFamily="18" charset="0"/>
                                    <a:ea typeface="宋体" pitchFamily="2" charset="-122"/>
                                    <a:cs typeface="+mn-cs"/>
                                  </a:rPr>
                                  <m:t>𝑖</m:t>
                                </m:r>
                                <m:r>
                                  <a:rPr lang="zh-CN" altLang="en-US" sz="1200" i="0" kern="1200">
                                    <a:solidFill>
                                      <a:schemeClr val="tx1"/>
                                    </a:solidFill>
                                    <a:latin typeface="Cambria Math" panose="02040503050406030204" pitchFamily="18" charset="0"/>
                                    <a:ea typeface="宋体" pitchFamily="2" charset="-122"/>
                                    <a:cs typeface="+mn-cs"/>
                                  </a:rPr>
                                  <m:t>(</m:t>
                                </m:r>
                                <m:r>
                                  <a:rPr lang="zh-CN" altLang="en-US" sz="1200" i="1" kern="1200">
                                    <a:solidFill>
                                      <a:schemeClr val="tx1"/>
                                    </a:solidFill>
                                    <a:latin typeface="Cambria Math" panose="02040503050406030204" pitchFamily="18" charset="0"/>
                                    <a:ea typeface="宋体" pitchFamily="2" charset="-122"/>
                                    <a:cs typeface="+mn-cs"/>
                                  </a:rPr>
                                  <m:t>𝜔</m:t>
                                </m:r>
                                <m:r>
                                  <a:rPr lang="zh-CN" altLang="en-US" sz="1200" i="1" kern="1200">
                                    <a:solidFill>
                                      <a:schemeClr val="tx1"/>
                                    </a:solidFill>
                                    <a:latin typeface="Cambria Math" panose="02040503050406030204" pitchFamily="18" charset="0"/>
                                    <a:ea typeface="宋体" pitchFamily="2" charset="-122"/>
                                    <a:cs typeface="+mn-cs"/>
                                  </a:rPr>
                                  <m:t>𝑡</m:t>
                                </m:r>
                                <m:r>
                                  <a:rPr lang="zh-CN" altLang="en-US" sz="1200" i="0" kern="1200">
                                    <a:solidFill>
                                      <a:schemeClr val="tx1"/>
                                    </a:solidFill>
                                    <a:latin typeface="Cambria Math" panose="02040503050406030204" pitchFamily="18" charset="0"/>
                                    <a:ea typeface="宋体" pitchFamily="2" charset="-122"/>
                                    <a:cs typeface="+mn-cs"/>
                                  </a:rPr>
                                  <m:t>−</m:t>
                                </m:r>
                                <m:r>
                                  <a:rPr lang="zh-CN" altLang="en-US" sz="1200" i="1" kern="1200">
                                    <a:solidFill>
                                      <a:schemeClr val="tx1"/>
                                    </a:solidFill>
                                    <a:latin typeface="Cambria Math" panose="02040503050406030204" pitchFamily="18" charset="0"/>
                                    <a:ea typeface="宋体" pitchFamily="2" charset="-122"/>
                                    <a:cs typeface="+mn-cs"/>
                                  </a:rPr>
                                  <m:t>𝑞𝑛𝑎</m:t>
                                </m:r>
                              </m:e>
                            </m:d>
                          </m:sup>
                        </m:sSup>
                      </m:num>
                      <m:den>
                        <m:r>
                          <a:rPr lang="zh-CN" altLang="en-US" sz="1200" i="1" kern="1200">
                            <a:solidFill>
                              <a:schemeClr val="tx1"/>
                            </a:solidFill>
                            <a:latin typeface="Cambria Math" panose="02040503050406030204" pitchFamily="18" charset="0"/>
                            <a:ea typeface="宋体" pitchFamily="2" charset="-122"/>
                            <a:cs typeface="+mn-cs"/>
                          </a:rPr>
                          <m:t>𝐴</m:t>
                        </m:r>
                        <m:sSup>
                          <m:sSupPr>
                            <m:ctrlPr>
                              <a:rPr lang="zh-CN" altLang="en-US" sz="1200" i="1" kern="1200">
                                <a:solidFill>
                                  <a:schemeClr val="tx1"/>
                                </a:solidFill>
                                <a:latin typeface="Cambria Math" panose="02040503050406030204" pitchFamily="18" charset="0"/>
                                <a:ea typeface="宋体" pitchFamily="2" charset="-122"/>
                                <a:cs typeface="+mn-cs"/>
                              </a:rPr>
                            </m:ctrlPr>
                          </m:sSupPr>
                          <m:e>
                            <m:r>
                              <a:rPr lang="zh-CN" altLang="en-US" sz="1200" i="1" kern="1200">
                                <a:solidFill>
                                  <a:schemeClr val="tx1"/>
                                </a:solidFill>
                                <a:latin typeface="Cambria Math" panose="02040503050406030204" pitchFamily="18" charset="0"/>
                                <a:ea typeface="宋体" pitchFamily="2" charset="-122"/>
                                <a:cs typeface="+mn-cs"/>
                              </a:rPr>
                              <m:t>𝑒</m:t>
                            </m:r>
                          </m:e>
                          <m:sup>
                            <m:d>
                              <m:dPr>
                                <m:begChr m:val=""/>
                                <m:ctrlPr>
                                  <a:rPr lang="zh-CN" altLang="en-US" sz="1200" i="1" kern="1200">
                                    <a:solidFill>
                                      <a:schemeClr val="tx1"/>
                                    </a:solidFill>
                                    <a:latin typeface="Cambria Math" panose="02040503050406030204" pitchFamily="18" charset="0"/>
                                    <a:ea typeface="宋体" pitchFamily="2" charset="-122"/>
                                    <a:cs typeface="+mn-cs"/>
                                  </a:rPr>
                                </m:ctrlPr>
                              </m:dPr>
                              <m:e>
                                <m:r>
                                  <a:rPr lang="zh-CN" altLang="en-US" sz="1200" i="1" kern="1200">
                                    <a:solidFill>
                                      <a:schemeClr val="tx1"/>
                                    </a:solidFill>
                                    <a:latin typeface="Cambria Math" panose="02040503050406030204" pitchFamily="18" charset="0"/>
                                    <a:ea typeface="宋体" pitchFamily="2" charset="-122"/>
                                    <a:cs typeface="+mn-cs"/>
                                  </a:rPr>
                                  <m:t>𝑖</m:t>
                                </m:r>
                                <m:r>
                                  <a:rPr lang="zh-CN" altLang="en-US" sz="1200" i="0" kern="1200">
                                    <a:solidFill>
                                      <a:schemeClr val="tx1"/>
                                    </a:solidFill>
                                    <a:latin typeface="Cambria Math" panose="02040503050406030204" pitchFamily="18" charset="0"/>
                                    <a:ea typeface="宋体" pitchFamily="2" charset="-122"/>
                                    <a:cs typeface="+mn-cs"/>
                                  </a:rPr>
                                  <m:t>(</m:t>
                                </m:r>
                                <m:r>
                                  <a:rPr lang="zh-CN" altLang="en-US" sz="1200" i="1" kern="1200">
                                    <a:solidFill>
                                      <a:schemeClr val="tx1"/>
                                    </a:solidFill>
                                    <a:latin typeface="Cambria Math" panose="02040503050406030204" pitchFamily="18" charset="0"/>
                                    <a:ea typeface="宋体" pitchFamily="2" charset="-122"/>
                                    <a:cs typeface="+mn-cs"/>
                                  </a:rPr>
                                  <m:t>𝜔</m:t>
                                </m:r>
                                <m:r>
                                  <a:rPr lang="zh-CN" altLang="en-US" sz="1200" i="1" kern="1200">
                                    <a:solidFill>
                                      <a:schemeClr val="tx1"/>
                                    </a:solidFill>
                                    <a:latin typeface="Cambria Math" panose="02040503050406030204" pitchFamily="18" charset="0"/>
                                    <a:ea typeface="宋体" pitchFamily="2" charset="-122"/>
                                    <a:cs typeface="+mn-cs"/>
                                  </a:rPr>
                                  <m:t>𝑡</m:t>
                                </m:r>
                                <m:r>
                                  <a:rPr lang="zh-CN" altLang="en-US" sz="1200" i="0" kern="1200">
                                    <a:solidFill>
                                      <a:schemeClr val="tx1"/>
                                    </a:solidFill>
                                    <a:latin typeface="Cambria Math" panose="02040503050406030204" pitchFamily="18" charset="0"/>
                                    <a:ea typeface="宋体" pitchFamily="2" charset="-122"/>
                                    <a:cs typeface="+mn-cs"/>
                                  </a:rPr>
                                  <m:t>−</m:t>
                                </m:r>
                                <m:r>
                                  <a:rPr lang="zh-CN" altLang="en-US" sz="1200" i="1" kern="1200">
                                    <a:solidFill>
                                      <a:schemeClr val="tx1"/>
                                    </a:solidFill>
                                    <a:latin typeface="Cambria Math" panose="02040503050406030204" pitchFamily="18" charset="0"/>
                                    <a:ea typeface="宋体" pitchFamily="2" charset="-122"/>
                                    <a:cs typeface="+mn-cs"/>
                                  </a:rPr>
                                  <m:t>𝑞</m:t>
                                </m:r>
                                <m:r>
                                  <a:rPr lang="zh-CN" altLang="en-US" sz="1200" i="0" kern="1200">
                                    <a:solidFill>
                                      <a:schemeClr val="tx1"/>
                                    </a:solidFill>
                                    <a:latin typeface="Cambria Math" panose="02040503050406030204" pitchFamily="18" charset="0"/>
                                    <a:ea typeface="宋体" pitchFamily="2" charset="-122"/>
                                    <a:cs typeface="+mn-cs"/>
                                  </a:rPr>
                                  <m:t>(</m:t>
                                </m:r>
                                <m:r>
                                  <a:rPr lang="zh-CN" altLang="en-US" sz="1200" i="1" kern="1200">
                                    <a:solidFill>
                                      <a:schemeClr val="tx1"/>
                                    </a:solidFill>
                                    <a:latin typeface="Cambria Math" panose="02040503050406030204" pitchFamily="18" charset="0"/>
                                    <a:ea typeface="宋体" pitchFamily="2" charset="-122"/>
                                    <a:cs typeface="+mn-cs"/>
                                  </a:rPr>
                                  <m:t>𝑛</m:t>
                                </m:r>
                                <m:r>
                                  <a:rPr lang="zh-CN" altLang="en-US" sz="1200" i="0" kern="1200">
                                    <a:solidFill>
                                      <a:schemeClr val="tx1"/>
                                    </a:solidFill>
                                    <a:latin typeface="Cambria Math" panose="02040503050406030204" pitchFamily="18" charset="0"/>
                                    <a:ea typeface="宋体" pitchFamily="2" charset="-122"/>
                                    <a:cs typeface="+mn-cs"/>
                                  </a:rPr>
                                  <m:t>−1)</m:t>
                                </m:r>
                                <m:r>
                                  <a:rPr lang="zh-CN" altLang="en-US" sz="1200" i="1" kern="1200">
                                    <a:solidFill>
                                      <a:schemeClr val="tx1"/>
                                    </a:solidFill>
                                    <a:latin typeface="Cambria Math" panose="02040503050406030204" pitchFamily="18" charset="0"/>
                                    <a:ea typeface="宋体" pitchFamily="2" charset="-122"/>
                                    <a:cs typeface="+mn-cs"/>
                                  </a:rPr>
                                  <m:t>𝑎</m:t>
                                </m:r>
                              </m:e>
                            </m:d>
                          </m:sup>
                        </m:sSup>
                      </m:den>
                    </m:f>
                    <m:r>
                      <a:rPr lang="zh-CN" altLang="en-US" sz="1200" i="0" kern="1200">
                        <a:solidFill>
                          <a:schemeClr val="tx1"/>
                        </a:solidFill>
                        <a:latin typeface="Cambria Math" panose="02040503050406030204" pitchFamily="18" charset="0"/>
                        <a:ea typeface="宋体" pitchFamily="2" charset="-122"/>
                        <a:cs typeface="+mn-cs"/>
                      </a:rPr>
                      <m:t>=</m:t>
                    </m:r>
                    <m:sSup>
                      <m:sSupPr>
                        <m:ctrlPr>
                          <a:rPr lang="zh-CN" altLang="en-US" sz="1200" i="1" kern="1200">
                            <a:solidFill>
                              <a:schemeClr val="tx1"/>
                            </a:solidFill>
                            <a:latin typeface="Cambria Math" panose="02040503050406030204" pitchFamily="18" charset="0"/>
                            <a:ea typeface="宋体" pitchFamily="2" charset="-122"/>
                            <a:cs typeface="+mn-cs"/>
                          </a:rPr>
                        </m:ctrlPr>
                      </m:sSupPr>
                      <m:e>
                        <m:r>
                          <a:rPr lang="zh-CN" altLang="en-US" sz="1200" i="1" kern="1200">
                            <a:solidFill>
                              <a:schemeClr val="tx1"/>
                            </a:solidFill>
                            <a:latin typeface="Cambria Math" panose="02040503050406030204" pitchFamily="18" charset="0"/>
                            <a:ea typeface="宋体" pitchFamily="2" charset="-122"/>
                            <a:cs typeface="+mn-cs"/>
                          </a:rPr>
                          <m:t>𝑒</m:t>
                        </m:r>
                      </m:e>
                      <m:sup>
                        <m:r>
                          <a:rPr lang="zh-CN" altLang="en-US" sz="1200" i="0" kern="1200">
                            <a:solidFill>
                              <a:schemeClr val="tx1"/>
                            </a:solidFill>
                            <a:latin typeface="Cambria Math" panose="02040503050406030204" pitchFamily="18" charset="0"/>
                            <a:ea typeface="宋体" pitchFamily="2" charset="-122"/>
                            <a:cs typeface="+mn-cs"/>
                          </a:rPr>
                          <m:t>−</m:t>
                        </m:r>
                        <m:r>
                          <a:rPr lang="zh-CN" altLang="en-US" sz="1200" i="1" kern="1200">
                            <a:solidFill>
                              <a:schemeClr val="tx1"/>
                            </a:solidFill>
                            <a:latin typeface="Cambria Math" panose="02040503050406030204" pitchFamily="18" charset="0"/>
                            <a:ea typeface="宋体" pitchFamily="2" charset="-122"/>
                            <a:cs typeface="+mn-cs"/>
                          </a:rPr>
                          <m:t>𝑖𝑞𝑎</m:t>
                        </m:r>
                      </m:sup>
                    </m:sSup>
                  </m:oMath>
                </a14:m>
                <a:endParaRPr lang="en-US" altLang="zh-CN" sz="1200" b="0" dirty="0">
                  <a:solidFill>
                    <a:srgbClr val="663300"/>
                  </a:solidFill>
                  <a:latin typeface="Times New Roman" panose="02020603050405020304" pitchFamily="18" charset="0"/>
                  <a:ea typeface="微软雅黑" panose="020B0503020204020204" pitchFamily="34"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dirty="0">
                  <a:solidFill>
                    <a:srgbClr val="663300"/>
                  </a:solidFill>
                  <a:latin typeface="Times New Roman" panose="02020603050405020304" pitchFamily="18" charset="0"/>
                  <a:ea typeface="微软雅黑" panose="020B0503020204020204" pitchFamily="34"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dirty="0">
                    <a:solidFill>
                      <a:srgbClr val="FF0000"/>
                    </a:solidFill>
                    <a:latin typeface="Times New Roman" panose="02020603050405020304" pitchFamily="18" charset="0"/>
                    <a:ea typeface="微软雅黑" panose="020B0503020204020204" pitchFamily="34" charset="-122"/>
                    <a:cs typeface="+mn-cs"/>
                  </a:rPr>
                  <a:t>相位差为</a:t>
                </a:r>
                <a:r>
                  <a:rPr lang="en-US" altLang="zh-CN" sz="1200" b="0" dirty="0">
                    <a:solidFill>
                      <a:srgbClr val="FF0000"/>
                    </a:solidFill>
                    <a:latin typeface="Times New Roman" panose="02020603050405020304" pitchFamily="18" charset="0"/>
                    <a:ea typeface="微软雅黑" panose="020B0503020204020204" pitchFamily="34" charset="-122"/>
                    <a:cs typeface="+mn-cs"/>
                  </a:rPr>
                  <a:t>2</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𝜋</m:t>
                    </m:r>
                  </m:oMath>
                </a14:m>
                <a:r>
                  <a:rPr lang="zh-CN" altLang="en-US" sz="1200" b="0" dirty="0">
                    <a:solidFill>
                      <a:srgbClr val="FF0000"/>
                    </a:solidFill>
                    <a:latin typeface="Times New Roman" panose="02020603050405020304" pitchFamily="18" charset="0"/>
                    <a:ea typeface="微软雅黑" panose="020B0503020204020204" pitchFamily="34" charset="-122"/>
                    <a:cs typeface="+mn-cs"/>
                  </a:rPr>
                  <a:t>的两个原子之间的距离为格波波长。</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dirty="0">
                  <a:solidFill>
                    <a:srgbClr val="663300"/>
                  </a:solidFill>
                  <a:latin typeface="Times New Roman" panose="02020603050405020304" pitchFamily="18" charset="0"/>
                  <a:ea typeface="微软雅黑" panose="020B0503020204020204" pitchFamily="34"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dirty="0">
                  <a:solidFill>
                    <a:srgbClr val="663300"/>
                  </a:solidFill>
                  <a:latin typeface="Times New Roman" panose="02020603050405020304" pitchFamily="18" charset="0"/>
                  <a:ea typeface="微软雅黑" panose="020B0503020204020204" pitchFamily="34"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sz="1200" b="0" dirty="0">
                  <a:solidFill>
                    <a:srgbClr val="663300"/>
                  </a:solidFill>
                  <a:latin typeface="Times New Roman" panose="02020603050405020304" pitchFamily="18" charset="0"/>
                  <a:ea typeface="微软雅黑" panose="020B0503020204020204" pitchFamily="34" charset="-122"/>
                </a:endParaRPr>
              </a:p>
              <a:p>
                <a:pPr eaLnBrk="1" hangingPunct="1"/>
                <a:endParaRPr lang="en-US" altLang="zh-CN" dirty="0">
                  <a:latin typeface="Arial" panose="020B0604020202020204" pitchFamily="34" charset="0"/>
                  <a:sym typeface="Symbol" panose="05050102010706020507" pitchFamily="18" charset="2"/>
                </a:endParaRPr>
              </a:p>
            </p:txBody>
          </p:sp>
        </mc:Choice>
        <mc:Fallback xmlns="">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dirty="0">
                    <a:solidFill>
                      <a:srgbClr val="663300"/>
                    </a:solidFill>
                    <a:latin typeface="Times New Roman" panose="02020603050405020304" pitchFamily="18" charset="0"/>
                    <a:ea typeface="微软雅黑" panose="020B0503020204020204" pitchFamily="34" charset="-122"/>
                  </a:rPr>
                  <a:t>两个相邻原子的位移之比：</a:t>
                </a:r>
                <a:r>
                  <a:rPr lang="zh-CN" altLang="en-US" sz="1200" i="0" kern="1200">
                    <a:solidFill>
                      <a:schemeClr val="tx1"/>
                    </a:solidFill>
                    <a:latin typeface="Arial" charset="0"/>
                    <a:ea typeface="宋体" pitchFamily="2" charset="-122"/>
                    <a:cs typeface="+mn-cs"/>
                  </a:rPr>
                  <a:t>𝜇_𝑛/𝜇_(𝑛−1) =(𝐴𝑒^├ 𝑖(𝜔𝑡−𝑞𝑛𝑎) )/(𝐴𝑒^├ 𝑖(𝜔𝑡−𝑞(𝑛−1)𝑎)  )=𝑒^(−𝑖𝑞𝑎)</a:t>
                </a:r>
                <a:endParaRPr lang="en-US" altLang="zh-CN" sz="1200" b="0" dirty="0">
                  <a:solidFill>
                    <a:srgbClr val="663300"/>
                  </a:solidFill>
                  <a:latin typeface="Times New Roman" panose="02020603050405020304" pitchFamily="18" charset="0"/>
                  <a:ea typeface="微软雅黑" panose="020B0503020204020204" pitchFamily="34"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dirty="0">
                  <a:solidFill>
                    <a:srgbClr val="663300"/>
                  </a:solidFill>
                  <a:latin typeface="Times New Roman" panose="02020603050405020304" pitchFamily="18" charset="0"/>
                  <a:ea typeface="微软雅黑" panose="020B0503020204020204" pitchFamily="34"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dirty="0">
                    <a:solidFill>
                      <a:srgbClr val="FF0000"/>
                    </a:solidFill>
                    <a:latin typeface="Times New Roman" panose="02020603050405020304" pitchFamily="18" charset="0"/>
                    <a:ea typeface="微软雅黑" panose="020B0503020204020204" pitchFamily="34" charset="-122"/>
                    <a:cs typeface="+mn-cs"/>
                  </a:rPr>
                  <a:t>相位差为</a:t>
                </a:r>
                <a:r>
                  <a:rPr lang="en-US" altLang="zh-CN" sz="1200" b="0" dirty="0">
                    <a:solidFill>
                      <a:srgbClr val="FF0000"/>
                    </a:solidFill>
                    <a:latin typeface="Times New Roman" panose="02020603050405020304" pitchFamily="18" charset="0"/>
                    <a:ea typeface="微软雅黑" panose="020B0503020204020204" pitchFamily="34" charset="-122"/>
                    <a:cs typeface="+mn-cs"/>
                  </a:rPr>
                  <a:t>2</a:t>
                </a:r>
                <a:r>
                  <a:rPr lang="en-US" altLang="zh-CN" sz="1200" b="0" i="0" kern="1200">
                    <a:solidFill>
                      <a:schemeClr val="tx1"/>
                    </a:solidFill>
                    <a:effectLst/>
                    <a:latin typeface="Cambria Math" panose="02040503050406030204" pitchFamily="18" charset="0"/>
                    <a:ea typeface="宋体" pitchFamily="2" charset="-122"/>
                    <a:cs typeface="+mn-cs"/>
                  </a:rPr>
                  <a:t>𝜋</a:t>
                </a:r>
                <a:r>
                  <a:rPr lang="zh-CN" altLang="en-US" sz="1200" b="0" dirty="0">
                    <a:solidFill>
                      <a:srgbClr val="FF0000"/>
                    </a:solidFill>
                    <a:latin typeface="Times New Roman" panose="02020603050405020304" pitchFamily="18" charset="0"/>
                    <a:ea typeface="微软雅黑" panose="020B0503020204020204" pitchFamily="34" charset="-122"/>
                    <a:cs typeface="+mn-cs"/>
                  </a:rPr>
                  <a:t>的两个原子之间的距离为格波波长。</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dirty="0">
                  <a:solidFill>
                    <a:srgbClr val="663300"/>
                  </a:solidFill>
                  <a:latin typeface="Times New Roman" panose="02020603050405020304" pitchFamily="18" charset="0"/>
                  <a:ea typeface="微软雅黑" panose="020B0503020204020204" pitchFamily="34"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dirty="0">
                  <a:solidFill>
                    <a:srgbClr val="663300"/>
                  </a:solidFill>
                  <a:latin typeface="Times New Roman" panose="02020603050405020304" pitchFamily="18" charset="0"/>
                  <a:ea typeface="微软雅黑" panose="020B0503020204020204" pitchFamily="34"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sz="1200" b="0" dirty="0">
                  <a:solidFill>
                    <a:srgbClr val="663300"/>
                  </a:solidFill>
                  <a:latin typeface="Times New Roman" panose="02020603050405020304" pitchFamily="18" charset="0"/>
                  <a:ea typeface="微软雅黑" panose="020B0503020204020204" pitchFamily="34" charset="-122"/>
                </a:endParaRPr>
              </a:p>
              <a:p>
                <a:pPr eaLnBrk="1" hangingPunct="1"/>
                <a:endParaRPr lang="en-US" altLang="zh-CN" dirty="0">
                  <a:latin typeface="Arial" panose="020B0604020202020204" pitchFamily="34" charset="0"/>
                  <a:sym typeface="Symbol" panose="05050102010706020507" pitchFamily="18" charset="2"/>
                </a:endParaRPr>
              </a:p>
            </p:txBody>
          </p:sp>
        </mc:Fallback>
      </mc:AlternateContent>
    </p:spTree>
    <p:extLst>
      <p:ext uri="{BB962C8B-B14F-4D97-AF65-F5344CB8AC3E}">
        <p14:creationId xmlns:p14="http://schemas.microsoft.com/office/powerpoint/2010/main" val="3986253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在前面几章的讨论中，我们采用了静近似，即把晶体内的原子看成是处于自己平衡位置上固定不动的。在描述主要由电子决定的物质性质时，这种静止晶格的模型是成功的。然而，在解释物质的比热、热膨胀、电导、热导等性质时，静止晶格的观点就体现出它的局限性。</a:t>
            </a:r>
            <a:endParaRPr lang="zh-CN" altLang="en-US"/>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3</a:t>
            </a:fld>
            <a:endParaRPr lang="en-US" altLang="zh-CN"/>
          </a:p>
        </p:txBody>
      </p:sp>
    </p:spTree>
    <p:extLst>
      <p:ext uri="{BB962C8B-B14F-4D97-AF65-F5344CB8AC3E}">
        <p14:creationId xmlns:p14="http://schemas.microsoft.com/office/powerpoint/2010/main" val="2392466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52EB02D6-A524-492B-80C9-5EE547F69956}" type="slidenum">
              <a:rPr lang="en-US" altLang="zh-CN" sz="1300">
                <a:solidFill>
                  <a:srgbClr val="000000"/>
                </a:solidFill>
                <a:ea typeface="楷体_GB2312" pitchFamily="49" charset="-122"/>
                <a:cs typeface="+mn-cs"/>
              </a:rPr>
              <a:pPr algn="r">
                <a:spcBef>
                  <a:spcPct val="0"/>
                </a:spcBef>
              </a:pPr>
              <a:t>30</a:t>
            </a:fld>
            <a:endParaRPr lang="en-US" altLang="zh-CN" sz="1300">
              <a:solidFill>
                <a:srgbClr val="000000"/>
              </a:solidFill>
              <a:ea typeface="楷体_GB2312" pitchFamily="49" charset="-122"/>
              <a:cs typeface="+mn-cs"/>
            </a:endParaRPr>
          </a:p>
        </p:txBody>
      </p:sp>
      <p:sp>
        <p:nvSpPr>
          <p:cNvPr id="44035"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44036"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显然，</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r>
                      <a:rPr lang="en-US" altLang="zh-CN" sz="1200" b="0" i="1" kern="1200" smtClean="0">
                        <a:solidFill>
                          <a:schemeClr val="tx1"/>
                        </a:solidFill>
                        <a:effectLst/>
                        <a:latin typeface="Cambria Math" panose="02040503050406030204" pitchFamily="18" charset="0"/>
                        <a:ea typeface="宋体" pitchFamily="2" charset="-122"/>
                        <a:cs typeface="+mn-cs"/>
                      </a:rPr>
                      <m:t>𝑎</m:t>
                    </m:r>
                  </m:oMath>
                </a14:m>
                <a:r>
                  <a:rPr lang="zh-CN" altLang="zh-CN" sz="1200" kern="1200" dirty="0">
                    <a:solidFill>
                      <a:schemeClr val="tx1"/>
                    </a:solidFill>
                    <a:effectLst/>
                    <a:latin typeface="Arial" charset="0"/>
                    <a:ea typeface="宋体" pitchFamily="2" charset="-122"/>
                    <a:cs typeface="+mn-cs"/>
                  </a:rPr>
                  <a:t>在</a:t>
                </a:r>
                <a:r>
                  <a:rPr lang="en-US" altLang="zh-CN" sz="1200" i="1" kern="1200" dirty="0">
                    <a:solidFill>
                      <a:schemeClr val="tx1"/>
                    </a:solidFill>
                    <a:effectLst/>
                    <a:latin typeface="Arial" charset="0"/>
                    <a:ea typeface="宋体" pitchFamily="2" charset="-122"/>
                    <a:cs typeface="+mn-cs"/>
                  </a:rPr>
                  <a:t>-</a:t>
                </a:r>
                <a:r>
                  <a:rPr lang="en-US" altLang="zh-CN" sz="1200" i="1"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到</a:t>
                </a:r>
                <a:r>
                  <a:rPr lang="en-US" altLang="zh-CN" sz="1200" i="1"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区间的取值涵盖了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𝐴</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𝑡</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𝑞𝑛𝑎</m:t>
                        </m:r>
                        <m:r>
                          <a:rPr lang="en-US" altLang="zh-CN" sz="1200" i="1" kern="1200">
                            <a:solidFill>
                              <a:schemeClr val="tx1"/>
                            </a:solidFill>
                            <a:effectLst/>
                            <a:latin typeface="Cambria Math" panose="02040503050406030204" pitchFamily="18" charset="0"/>
                            <a:ea typeface="宋体" pitchFamily="2" charset="-122"/>
                            <a:cs typeface="+mn-cs"/>
                          </a:rPr>
                          <m:t>)</m:t>
                        </m:r>
                      </m:sup>
                    </m:sSup>
                  </m:oMath>
                </a14:m>
                <a:r>
                  <a:rPr lang="zh-CN" altLang="zh-CN" sz="1200" kern="1200" dirty="0">
                    <a:solidFill>
                      <a:schemeClr val="tx1"/>
                    </a:solidFill>
                    <a:effectLst/>
                    <a:latin typeface="Arial" charset="0"/>
                    <a:ea typeface="宋体" pitchFamily="2" charset="-122"/>
                    <a:cs typeface="+mn-cs"/>
                  </a:rPr>
                  <a:t>所有独立的值，即独立</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值的区间为：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𝑎</m:t>
                        </m:r>
                      </m:den>
                    </m:f>
                    <m:r>
                      <a:rPr lang="en-US" altLang="zh-CN" sz="1200" i="1" kern="1200">
                        <a:solidFill>
                          <a:schemeClr val="tx1"/>
                        </a:solidFill>
                        <a:effectLst/>
                        <a:latin typeface="Cambria Math" panose="02040503050406030204" pitchFamily="18" charset="0"/>
                        <a:ea typeface="宋体" pitchFamily="2" charset="-122"/>
                        <a:cs typeface="+mn-cs"/>
                      </a:rPr>
                      <m:t>&lt;</m:t>
                    </m:r>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𝑎</m:t>
                        </m:r>
                      </m:den>
                    </m:f>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这个区间就是第一章</a:t>
                </a:r>
                <a:r>
                  <a:rPr lang="en-US" altLang="zh-CN" sz="1200" kern="1200" dirty="0">
                    <a:solidFill>
                      <a:schemeClr val="tx1"/>
                    </a:solidFill>
                    <a:effectLst/>
                    <a:latin typeface="Arial" charset="0"/>
                    <a:ea typeface="宋体" pitchFamily="2" charset="-122"/>
                    <a:cs typeface="+mn-cs"/>
                  </a:rPr>
                  <a:t>1.3</a:t>
                </a:r>
                <a:r>
                  <a:rPr lang="zh-CN" altLang="zh-CN" sz="1200" kern="1200" dirty="0">
                    <a:solidFill>
                      <a:schemeClr val="tx1"/>
                    </a:solidFill>
                    <a:effectLst/>
                    <a:latin typeface="Arial" charset="0"/>
                    <a:ea typeface="宋体" pitchFamily="2" charset="-122"/>
                    <a:cs typeface="+mn-cs"/>
                  </a:rPr>
                  <a:t>节讨论的第一布里渊区在一维晶格的情况，在波矢空间的宽度为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𝑎</m:t>
                        </m:r>
                      </m:den>
                    </m:f>
                  </m:oMath>
                </a14:m>
                <a:r>
                  <a:rPr lang="zh-CN" altLang="zh-CN" sz="1200" kern="1200" dirty="0">
                    <a:solidFill>
                      <a:schemeClr val="tx1"/>
                    </a:solidFill>
                    <a:effectLst/>
                    <a:latin typeface="Arial" charset="0"/>
                    <a:ea typeface="宋体" pitchFamily="2" charset="-122"/>
                    <a:cs typeface="+mn-cs"/>
                  </a:rPr>
                  <a:t>。</a:t>
                </a:r>
                <a:endParaRPr lang="en-US" altLang="zh-CN" dirty="0">
                  <a:latin typeface="Arial" panose="020B0604020202020204" pitchFamily="34" charset="0"/>
                  <a:sym typeface="Symbol" panose="05050102010706020507" pitchFamily="18" charset="2"/>
                </a:endParaRPr>
              </a:p>
            </p:txBody>
          </p:sp>
        </mc:Choice>
        <mc:Fallback xmlns="">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a:solidFill>
                      <a:schemeClr val="tx1"/>
                    </a:solidFill>
                    <a:effectLst/>
                    <a:latin typeface="Arial" charset="0"/>
                    <a:ea typeface="宋体" pitchFamily="2" charset="-122"/>
                    <a:cs typeface="+mn-cs"/>
                  </a:rPr>
                  <a:t>显然，</a:t>
                </a:r>
                <a:r>
                  <a:rPr lang="en-US" altLang="zh-CN" sz="1200" i="1" kern="1200">
                    <a:solidFill>
                      <a:schemeClr val="tx1"/>
                    </a:solidFill>
                    <a:effectLst/>
                    <a:latin typeface="Arial" charset="0"/>
                    <a:ea typeface="宋体" pitchFamily="2" charset="-122"/>
                    <a:cs typeface="+mn-cs"/>
                  </a:rPr>
                  <a:t>qa</a:t>
                </a:r>
                <a:r>
                  <a:rPr lang="zh-CN" altLang="zh-CN" sz="1200" kern="1200">
                    <a:solidFill>
                      <a:schemeClr val="tx1"/>
                    </a:solidFill>
                    <a:effectLst/>
                    <a:latin typeface="Arial" charset="0"/>
                    <a:ea typeface="宋体" pitchFamily="2" charset="-122"/>
                    <a:cs typeface="+mn-cs"/>
                  </a:rPr>
                  <a:t>在</a:t>
                </a:r>
                <a:r>
                  <a:rPr lang="en-US" altLang="zh-CN" sz="1200" i="1" kern="1200">
                    <a:solidFill>
                      <a:schemeClr val="tx1"/>
                    </a:solidFill>
                    <a:effectLst/>
                    <a:latin typeface="Arial" charset="0"/>
                    <a:ea typeface="宋体" pitchFamily="2" charset="-122"/>
                    <a:cs typeface="+mn-cs"/>
                  </a:rPr>
                  <a:t>-</a:t>
                </a:r>
                <a:r>
                  <a:rPr lang="en-US" altLang="zh-CN" sz="1200" i="1" kern="1200">
                    <a:solidFill>
                      <a:schemeClr val="tx1"/>
                    </a:solidFill>
                    <a:effectLst/>
                    <a:latin typeface="Arial" charset="0"/>
                    <a:ea typeface="宋体" pitchFamily="2" charset="-122"/>
                    <a:cs typeface="+mn-cs"/>
                    <a:sym typeface="Symbol" panose="05050102010706020507" pitchFamily="18" charset="2"/>
                  </a:rPr>
                  <a:t></a:t>
                </a:r>
                <a:r>
                  <a:rPr lang="en-US" altLang="zh-CN" sz="1200"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到</a:t>
                </a:r>
                <a:r>
                  <a:rPr lang="en-US" altLang="zh-CN" sz="1200" i="1" kern="1200">
                    <a:solidFill>
                      <a:schemeClr val="tx1"/>
                    </a:solidFill>
                    <a:effectLst/>
                    <a:latin typeface="Arial" charset="0"/>
                    <a:ea typeface="宋体" pitchFamily="2" charset="-122"/>
                    <a:cs typeface="+mn-cs"/>
                    <a:sym typeface="Symbol" panose="05050102010706020507" pitchFamily="18" charset="2"/>
                  </a:rPr>
                  <a:t></a:t>
                </a:r>
                <a:r>
                  <a:rPr lang="en-US" altLang="zh-CN" sz="1200"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区间的取值涵盖了</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𝑛=𝐴𝑒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𝑖(𝜔𝑡−𝑞𝑛𝑎)</a:t>
                </a:r>
                <a:r>
                  <a:rPr lang="zh-CN" altLang="zh-CN" sz="1200" i="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所有独立的值，即独立</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值的区间为：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𝑎&lt;𝑞≤𝜋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en-US" altLang="zh-CN" sz="1200" kern="1200">
                    <a:solidFill>
                      <a:schemeClr val="tx1"/>
                    </a:solidFill>
                    <a:effectLst/>
                    <a:latin typeface="Arial" charset="0"/>
                    <a:ea typeface="宋体" pitchFamily="2" charset="-122"/>
                    <a:cs typeface="+mn-cs"/>
                  </a:rPr>
                  <a:t> 	(7-18)</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这个区间就是第一章</a:t>
                </a:r>
                <a:r>
                  <a:rPr lang="en-US" altLang="zh-CN" sz="1200" kern="1200">
                    <a:solidFill>
                      <a:schemeClr val="tx1"/>
                    </a:solidFill>
                    <a:effectLst/>
                    <a:latin typeface="Arial" charset="0"/>
                    <a:ea typeface="宋体" pitchFamily="2" charset="-122"/>
                    <a:cs typeface="+mn-cs"/>
                  </a:rPr>
                  <a:t>1.3</a:t>
                </a:r>
                <a:r>
                  <a:rPr lang="zh-CN" altLang="zh-CN" sz="1200" kern="1200">
                    <a:solidFill>
                      <a:schemeClr val="tx1"/>
                    </a:solidFill>
                    <a:effectLst/>
                    <a:latin typeface="Arial" charset="0"/>
                    <a:ea typeface="宋体" pitchFamily="2" charset="-122"/>
                    <a:cs typeface="+mn-cs"/>
                  </a:rPr>
                  <a:t>节讨论的第一布里渊区在一维晶格的情况，在波矢空间的宽度为</a:t>
                </a:r>
                <a:r>
                  <a:rPr lang="en-US" altLang="zh-CN" sz="1200" i="0" kern="1200">
                    <a:solidFill>
                      <a:schemeClr val="tx1"/>
                    </a:solidFill>
                    <a:effectLst/>
                    <a:latin typeface="Arial" charset="0"/>
                    <a:ea typeface="宋体" pitchFamily="2" charset="-122"/>
                    <a:cs typeface="+mn-cs"/>
                  </a:rPr>
                  <a:t>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kern="1200">
                    <a:solidFill>
                      <a:schemeClr val="tx1"/>
                    </a:solidFill>
                    <a:effectLst/>
                    <a:latin typeface="Arial" charset="0"/>
                    <a:ea typeface="宋体" pitchFamily="2" charset="-122"/>
                    <a:cs typeface="+mn-cs"/>
                  </a:rPr>
                  <a:t>。</a:t>
                </a:r>
                <a:endParaRPr lang="en-US" altLang="zh-CN">
                  <a:latin typeface="Arial" panose="020B0604020202020204" pitchFamily="34" charset="0"/>
                  <a:sym typeface="Symbol" panose="05050102010706020507" pitchFamily="18" charset="2"/>
                </a:endParaRPr>
              </a:p>
            </p:txBody>
          </p:sp>
        </mc:Fallback>
      </mc:AlternateContent>
    </p:spTree>
    <p:extLst>
      <p:ext uri="{BB962C8B-B14F-4D97-AF65-F5344CB8AC3E}">
        <p14:creationId xmlns:p14="http://schemas.microsoft.com/office/powerpoint/2010/main" val="4225156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kern="1200" dirty="0">
                    <a:solidFill>
                      <a:schemeClr val="tx1"/>
                    </a:solidFill>
                    <a:effectLst/>
                    <a:latin typeface="Arial" charset="0"/>
                    <a:ea typeface="宋体" pitchFamily="2" charset="-122"/>
                    <a:cs typeface="+mn-cs"/>
                  </a:rPr>
                  <a:t>此</a:t>
                </a:r>
                <a:r>
                  <a:rPr lang="zh-CN" altLang="zh-CN" sz="1200" kern="1200" dirty="0">
                    <a:solidFill>
                      <a:schemeClr val="tx1"/>
                    </a:solidFill>
                    <a:effectLst/>
                    <a:latin typeface="Arial" charset="0"/>
                    <a:ea typeface="宋体" pitchFamily="2" charset="-122"/>
                    <a:cs typeface="+mn-cs"/>
                  </a:rPr>
                  <a:t>图给出了波矢</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相差</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𝑎</m:t>
                        </m:r>
                      </m:den>
                    </m:f>
                  </m:oMath>
                </a14:m>
                <a:r>
                  <a:rPr lang="zh-CN" altLang="zh-CN" sz="1200" kern="1200" dirty="0">
                    <a:solidFill>
                      <a:schemeClr val="tx1"/>
                    </a:solidFill>
                    <a:effectLst/>
                    <a:latin typeface="Arial" charset="0"/>
                    <a:ea typeface="宋体" pitchFamily="2" charset="-122"/>
                    <a:cs typeface="+mn-cs"/>
                  </a:rPr>
                  <a:t>的两个格波，可以看出，这两个格波波矢虽然不同，但所描述原子的位移却是相同的。所以，用第一布里渊区的</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可以描述原子所有可能的振动位移。</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图</a:t>
                </a:r>
                <a:r>
                  <a:rPr lang="en-US" altLang="zh-CN" sz="1200" kern="1200">
                    <a:solidFill>
                      <a:schemeClr val="tx1"/>
                    </a:solidFill>
                    <a:effectLst/>
                    <a:latin typeface="Arial" charset="0"/>
                    <a:ea typeface="宋体" pitchFamily="2" charset="-122"/>
                    <a:cs typeface="+mn-cs"/>
                  </a:rPr>
                  <a:t>7.6 </a:t>
                </a:r>
                <a:r>
                  <a:rPr lang="zh-CN" altLang="zh-CN" sz="1200" kern="1200">
                    <a:solidFill>
                      <a:schemeClr val="tx1"/>
                    </a:solidFill>
                    <a:effectLst/>
                    <a:latin typeface="Arial" charset="0"/>
                    <a:ea typeface="宋体" pitchFamily="2" charset="-122"/>
                    <a:cs typeface="+mn-cs"/>
                  </a:rPr>
                  <a:t>给出了波矢</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相差</a:t>
                </a:r>
                <a:r>
                  <a:rPr lang="en-US" altLang="zh-CN" sz="1200" i="0" kern="1200">
                    <a:solidFill>
                      <a:schemeClr val="tx1"/>
                    </a:solidFill>
                    <a:effectLst/>
                    <a:latin typeface="Arial" charset="0"/>
                    <a:ea typeface="宋体" pitchFamily="2" charset="-122"/>
                    <a:cs typeface="+mn-cs"/>
                  </a:rPr>
                  <a:t>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kern="1200">
                    <a:solidFill>
                      <a:schemeClr val="tx1"/>
                    </a:solidFill>
                    <a:effectLst/>
                    <a:latin typeface="Arial" charset="0"/>
                    <a:ea typeface="宋体" pitchFamily="2" charset="-122"/>
                    <a:cs typeface="+mn-cs"/>
                  </a:rPr>
                  <a:t>的两个格波，可以看出，这两个格波波矢虽然不同，但所描述原子的位移却是相同的。所以，用第一布里渊区的</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可以描述原子所有可能的振动位移。</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31</a:t>
            </a:fld>
            <a:endParaRPr lang="en-US" altLang="zh-CN"/>
          </a:p>
        </p:txBody>
      </p:sp>
    </p:spTree>
    <p:extLst>
      <p:ext uri="{BB962C8B-B14F-4D97-AF65-F5344CB8AC3E}">
        <p14:creationId xmlns:p14="http://schemas.microsoft.com/office/powerpoint/2010/main" val="3364772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1A3950C2-2603-4FCD-AFA0-38A1DEA6709E}" type="slidenum">
              <a:rPr lang="en-US" altLang="zh-CN" sz="1300">
                <a:solidFill>
                  <a:srgbClr val="000000"/>
                </a:solidFill>
                <a:ea typeface="楷体_GB2312" pitchFamily="49" charset="-122"/>
                <a:cs typeface="+mn-cs"/>
              </a:rPr>
              <a:pPr algn="r">
                <a:spcBef>
                  <a:spcPct val="0"/>
                </a:spcBef>
              </a:pPr>
              <a:t>32</a:t>
            </a:fld>
            <a:endParaRPr lang="en-US" altLang="zh-CN" sz="1300">
              <a:solidFill>
                <a:srgbClr val="000000"/>
              </a:solidFill>
              <a:ea typeface="楷体_GB2312" pitchFamily="49" charset="-122"/>
              <a:cs typeface="+mn-cs"/>
            </a:endParaRPr>
          </a:p>
        </p:txBody>
      </p:sp>
      <p:sp>
        <p:nvSpPr>
          <p:cNvPr id="481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48132"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将格波解式代入运动方程式，得： </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𝑚</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𝜔</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𝐴</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𝑖</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𝑡</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𝑛𝑎𝑞</m:t>
                            </m:r>
                          </m:e>
                        </m:d>
                      </m:sup>
                    </m:s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𝐴</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𝑖</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𝑡</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𝑛𝑎𝑞</m:t>
                            </m:r>
                          </m:e>
                        </m:d>
                      </m:sup>
                    </m:s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m:t>
                    </m:r>
                    <m:r>
                      <a:rPr lang="en-US" altLang="zh-CN" sz="1200" i="1" kern="1200">
                        <a:solidFill>
                          <a:schemeClr val="tx1"/>
                        </a:solidFill>
                        <a:effectLst/>
                        <a:latin typeface="Cambria Math" panose="02040503050406030204" pitchFamily="18"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𝑖𝑎𝑞</m:t>
                        </m:r>
                      </m:sup>
                    </m:sSup>
                    <m:r>
                      <a:rPr lang="en-US" altLang="zh-CN" sz="1200" i="1" kern="1200">
                        <a:solidFill>
                          <a:schemeClr val="tx1"/>
                        </a:solidFill>
                        <a:effectLst/>
                        <a:latin typeface="Cambria Math" panose="02040503050406030204" pitchFamily="18"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𝑖𝑎𝑞</m:t>
                        </m:r>
                      </m:sup>
                    </m:sSup>
                    <m:r>
                      <a:rPr lang="en-US" altLang="zh-CN" sz="1200" i="1" kern="1200">
                        <a:solidFill>
                          <a:schemeClr val="tx1"/>
                        </a:solidFill>
                        <a:effectLst/>
                        <a:latin typeface="Cambria Math" panose="02040503050406030204" pitchFamily="18" charset="0"/>
                        <a:ea typeface="宋体" pitchFamily="2" charset="-122"/>
                        <a:cs typeface="+mn-cs"/>
                      </a:rPr>
                      <m:t>−2]</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𝑚</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r>
                      <a:rPr lang="en-US" altLang="zh-CN" sz="1200" i="1" kern="1200">
                        <a:solidFill>
                          <a:schemeClr val="tx1"/>
                        </a:solidFill>
                        <a:effectLst/>
                        <a:latin typeface="Cambria Math" panose="02040503050406030204" pitchFamily="18" charset="0"/>
                        <a:ea typeface="宋体" pitchFamily="2" charset="-122"/>
                        <a:cs typeface="+mn-cs"/>
                      </a:rPr>
                      <m:t>[</m:t>
                    </m:r>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r>
                          <a:rPr lang="en-US" altLang="zh-CN" sz="1200" i="1" kern="1200">
                            <a:solidFill>
                              <a:schemeClr val="tx1"/>
                            </a:solidFill>
                            <a:effectLst/>
                            <a:latin typeface="Cambria Math" panose="02040503050406030204" pitchFamily="18" charset="0"/>
                            <a:ea typeface="宋体" pitchFamily="2" charset="-122"/>
                            <a:cs typeface="+mn-cs"/>
                          </a:rPr>
                          <m:t>𝑐𝑜𝑠</m:t>
                        </m:r>
                      </m:fName>
                      <m:e>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𝑎𝑞</m:t>
                            </m:r>
                          </m:e>
                        </m:d>
                      </m:e>
                    </m:func>
                    <m:r>
                      <a:rPr lang="en-US" altLang="zh-CN" sz="1200" i="1" kern="1200">
                        <a:solidFill>
                          <a:schemeClr val="tx1"/>
                        </a:solidFill>
                        <a:effectLst/>
                        <a:latin typeface="Cambria Math" panose="02040503050406030204" pitchFamily="18" charset="0"/>
                        <a:ea typeface="宋体" pitchFamily="2" charset="-122"/>
                        <a:cs typeface="+mn-cs"/>
                      </a:rPr>
                      <m:t>−1]</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𝑚</m:t>
                        </m:r>
                      </m:den>
                    </m:f>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1−</m:t>
                        </m:r>
                        <m:r>
                          <a:rPr lang="en-US" altLang="zh-CN" sz="1200" i="1" kern="1200">
                            <a:solidFill>
                              <a:schemeClr val="tx1"/>
                            </a:solidFill>
                            <a:effectLst/>
                            <a:latin typeface="Cambria Math" panose="02040503050406030204" pitchFamily="18" charset="0"/>
                            <a:ea typeface="宋体" pitchFamily="2" charset="-122"/>
                            <a:cs typeface="+mn-cs"/>
                          </a:rPr>
                          <m:t>𝑐𝑜𝑠𝑎𝑞</m:t>
                        </m:r>
                      </m:e>
                    </m:d>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4</m:t>
                        </m:r>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𝑚</m:t>
                        </m:r>
                      </m:den>
                    </m:f>
                    <m:r>
                      <a:rPr lang="en-US" altLang="zh-CN" sz="1200" i="1" kern="1200">
                        <a:solidFill>
                          <a:schemeClr val="tx1"/>
                        </a:solidFill>
                        <a:effectLst/>
                        <a:latin typeface="Cambria Math" panose="02040503050406030204" pitchFamily="18" charset="0"/>
                        <a:ea typeface="宋体" pitchFamily="2" charset="-122"/>
                        <a:cs typeface="+mn-cs"/>
                      </a:rPr>
                      <m:t>𝑠𝑖</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𝑛</m:t>
                        </m:r>
                      </m:e>
                      <m:sup>
                        <m:r>
                          <a:rPr lang="en-US" altLang="zh-CN" sz="1200" i="1" kern="1200">
                            <a:solidFill>
                              <a:schemeClr val="tx1"/>
                            </a:solidFill>
                            <a:effectLst/>
                            <a:latin typeface="Cambria Math" panose="02040503050406030204" pitchFamily="18" charset="0"/>
                            <a:ea typeface="宋体" pitchFamily="2" charset="-122"/>
                            <a:cs typeface="+mn-cs"/>
                          </a:rPr>
                          <m:t>2</m:t>
                        </m:r>
                      </m:sup>
                    </m:sSup>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𝑎𝑞</m:t>
                            </m:r>
                          </m:num>
                          <m:den>
                            <m:r>
                              <a:rPr lang="en-US" altLang="zh-CN" sz="1200" i="1" kern="1200">
                                <a:solidFill>
                                  <a:schemeClr val="tx1"/>
                                </a:solidFill>
                                <a:effectLst/>
                                <a:latin typeface="Cambria Math" panose="02040503050406030204" pitchFamily="18" charset="0"/>
                                <a:ea typeface="宋体" pitchFamily="2" charset="-122"/>
                                <a:cs typeface="+mn-cs"/>
                              </a:rPr>
                              <m:t>2</m:t>
                            </m:r>
                          </m:den>
                        </m:f>
                      </m:e>
                    </m: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进而得到频率与波数之间的色散关系式：</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=2</m:t>
                    </m:r>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𝑚</m:t>
                            </m:r>
                          </m:den>
                        </m:f>
                      </m:e>
                    </m:ra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r>
                              <a:rPr lang="en-US" altLang="zh-CN" sz="1200" i="1" kern="1200">
                                <a:solidFill>
                                  <a:schemeClr val="tx1"/>
                                </a:solidFill>
                                <a:effectLst/>
                                <a:latin typeface="Cambria Math" panose="02040503050406030204" pitchFamily="18" charset="0"/>
                                <a:ea typeface="宋体" pitchFamily="2" charset="-122"/>
                                <a:cs typeface="+mn-cs"/>
                              </a:rPr>
                              <m:t>𝑠𝑖𝑛</m:t>
                            </m:r>
                          </m:fName>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𝑎𝑞</m:t>
                                    </m:r>
                                  </m:num>
                                  <m:den>
                                    <m:r>
                                      <a:rPr lang="en-US" altLang="zh-CN" sz="1200" i="1" kern="1200">
                                        <a:solidFill>
                                          <a:schemeClr val="tx1"/>
                                        </a:solidFill>
                                        <a:effectLst/>
                                        <a:latin typeface="Cambria Math" panose="02040503050406030204" pitchFamily="18" charset="0"/>
                                        <a:ea typeface="宋体" pitchFamily="2" charset="-122"/>
                                        <a:cs typeface="+mn-cs"/>
                                      </a:rPr>
                                      <m:t>2</m:t>
                                    </m:r>
                                  </m:den>
                                </m:f>
                              </m:e>
                            </m:d>
                          </m:e>
                        </m:func>
                      </m:e>
                    </m: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其中频率</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oMath>
                </a14:m>
                <a:r>
                  <a:rPr lang="zh-CN" altLang="zh-CN" sz="1200" kern="1200" dirty="0">
                    <a:solidFill>
                      <a:schemeClr val="tx1"/>
                    </a:solidFill>
                    <a:effectLst/>
                    <a:latin typeface="Arial" charset="0"/>
                    <a:ea typeface="宋体" pitchFamily="2" charset="-122"/>
                    <a:cs typeface="+mn-cs"/>
                  </a:rPr>
                  <a:t>习惯取正值。可以看到，</a:t>
                </a:r>
                <a:r>
                  <a:rPr lang="zh-CN" altLang="en-US" sz="1200" kern="1200" dirty="0">
                    <a:solidFill>
                      <a:schemeClr val="tx1"/>
                    </a:solidFill>
                    <a:effectLst/>
                    <a:latin typeface="Arial" charset="0"/>
                    <a:ea typeface="宋体" pitchFamily="2" charset="-122"/>
                    <a:cs typeface="+mn-cs"/>
                  </a:rPr>
                  <a:t>上</a:t>
                </a:r>
                <a:r>
                  <a:rPr lang="zh-CN" altLang="zh-CN" sz="1200" kern="1200" dirty="0">
                    <a:solidFill>
                      <a:schemeClr val="tx1"/>
                    </a:solidFill>
                    <a:effectLst/>
                    <a:latin typeface="Arial" charset="0"/>
                    <a:ea typeface="宋体" pitchFamily="2" charset="-122"/>
                    <a:cs typeface="+mn-cs"/>
                  </a:rPr>
                  <a:t>式与原子序号号</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无关，说明格波解是适合所有原子的运动方程，所有原子同时做频率为</a:t>
                </a:r>
                <a:r>
                  <a:rPr lang="en-US" altLang="zh-CN" sz="1200" i="1" kern="1200" dirty="0">
                    <a:solidFill>
                      <a:schemeClr val="tx1"/>
                    </a:solidFill>
                    <a:effectLst/>
                    <a:latin typeface="Arial" charset="0"/>
                    <a:ea typeface="宋体" pitchFamily="2" charset="-122"/>
                    <a:cs typeface="+mn-cs"/>
                    <a:sym typeface="Symbol" panose="05050102010706020507" pitchFamily="18" charset="2"/>
                  </a:rPr>
                  <a:t></a:t>
                </a:r>
                <a:r>
                  <a:rPr lang="en-US" altLang="zh-CN" sz="1200" i="1"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的波动。</a:t>
                </a:r>
                <a:endParaRPr lang="en-US" altLang="zh-CN" dirty="0">
                  <a:latin typeface="Arial" panose="020B0604020202020204" pitchFamily="34" charset="0"/>
                </a:endParaRPr>
              </a:p>
            </p:txBody>
          </p:sp>
        </mc:Choice>
        <mc:Fallback xmlns="">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a:solidFill>
                      <a:schemeClr val="tx1"/>
                    </a:solidFill>
                    <a:effectLst/>
                    <a:latin typeface="Arial" charset="0"/>
                    <a:ea typeface="宋体" pitchFamily="2" charset="-122"/>
                    <a:cs typeface="+mn-cs"/>
                  </a:rPr>
                  <a:t>将格波解式（</a:t>
                </a:r>
                <a:r>
                  <a:rPr lang="en-US" altLang="zh-CN" sz="1200" kern="1200">
                    <a:solidFill>
                      <a:schemeClr val="tx1"/>
                    </a:solidFill>
                    <a:effectLst/>
                    <a:latin typeface="Arial" charset="0"/>
                    <a:ea typeface="宋体" pitchFamily="2" charset="-122"/>
                    <a:cs typeface="+mn-cs"/>
                  </a:rPr>
                  <a:t>7-15</a:t>
                </a:r>
                <a:r>
                  <a:rPr lang="zh-CN" altLang="zh-CN" sz="1200" kern="1200">
                    <a:solidFill>
                      <a:schemeClr val="tx1"/>
                    </a:solidFill>
                    <a:effectLst/>
                    <a:latin typeface="Arial" charset="0"/>
                    <a:ea typeface="宋体" pitchFamily="2" charset="-122"/>
                    <a:cs typeface="+mn-cs"/>
                  </a:rPr>
                  <a:t>）代入运动方程式（</a:t>
                </a:r>
                <a:r>
                  <a:rPr lang="en-US" altLang="zh-CN" sz="1200" kern="1200">
                    <a:solidFill>
                      <a:schemeClr val="tx1"/>
                    </a:solidFill>
                    <a:effectLst/>
                    <a:latin typeface="Arial" charset="0"/>
                    <a:ea typeface="宋体" pitchFamily="2" charset="-122"/>
                    <a:cs typeface="+mn-cs"/>
                  </a:rPr>
                  <a:t>7-14</a:t>
                </a:r>
                <a:r>
                  <a:rPr lang="zh-CN" altLang="zh-CN" sz="1200" kern="1200">
                    <a:solidFill>
                      <a:schemeClr val="tx1"/>
                    </a:solidFill>
                    <a:effectLst/>
                    <a:latin typeface="Arial" charset="0"/>
                    <a:ea typeface="宋体" pitchFamily="2" charset="-122"/>
                    <a:cs typeface="+mn-cs"/>
                  </a:rPr>
                  <a:t>），得： </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𝐴𝑒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𝜔𝑡−𝑛𝑎𝑞) =𝐴𝑒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𝜔𝑡−𝑛𝑎𝑞) ⋅𝛽[𝑒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−𝑖𝑎𝑞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𝑖𝑎𝑞−2]</a:t>
                </a:r>
                <a:r>
                  <a:rPr lang="en-US" altLang="zh-CN" sz="1200" kern="1200">
                    <a:solidFill>
                      <a:schemeClr val="tx1"/>
                    </a:solidFill>
                    <a:effectLst/>
                    <a:latin typeface="Arial" charset="0"/>
                    <a:ea typeface="宋体" pitchFamily="2" charset="-122"/>
                    <a:cs typeface="+mn-cs"/>
                  </a:rPr>
                  <a:t> 	(7-19)</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−𝑚𝜔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2=2𝛽[𝑐𝑜𝑠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𝑎𝑞)−1]</a:t>
                </a:r>
                <a:r>
                  <a:rPr lang="en-US" altLang="zh-CN" sz="1200" kern="1200">
                    <a:solidFill>
                      <a:schemeClr val="tx1"/>
                    </a:solidFill>
                    <a:effectLst/>
                    <a:latin typeface="Arial" charset="0"/>
                    <a:ea typeface="宋体" pitchFamily="2" charset="-122"/>
                    <a:cs typeface="+mn-cs"/>
                  </a:rPr>
                  <a:t> 	(7-20)</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2=2𝛽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1−𝑐𝑜𝑠𝑎𝑞)=4𝛽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 𝑠𝑖𝑛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𝑎𝑞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en-US" altLang="zh-CN" sz="1200" kern="1200">
                    <a:solidFill>
                      <a:schemeClr val="tx1"/>
                    </a:solidFill>
                    <a:effectLst/>
                    <a:latin typeface="Arial" charset="0"/>
                    <a:ea typeface="宋体" pitchFamily="2" charset="-122"/>
                    <a:cs typeface="+mn-cs"/>
                  </a:rPr>
                  <a:t> 	(7-21)</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进而得到频率与波数之间的色散关系式：</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𝑠𝑖𝑛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en-US" altLang="zh-CN" sz="1200" kern="1200">
                    <a:solidFill>
                      <a:schemeClr val="tx1"/>
                    </a:solidFill>
                    <a:effectLst/>
                    <a:latin typeface="Arial" charset="0"/>
                    <a:ea typeface="宋体" pitchFamily="2" charset="-122"/>
                    <a:cs typeface="+mn-cs"/>
                  </a:rPr>
                  <a:t> 	(7-22)</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其中频率</a:t>
                </a:r>
                <a:r>
                  <a:rPr lang="en-US" altLang="zh-CN" sz="1200" i="0" kern="1200">
                    <a:solidFill>
                      <a:schemeClr val="tx1"/>
                    </a:solidFill>
                    <a:effectLst/>
                    <a:latin typeface="Arial" charset="0"/>
                    <a:ea typeface="宋体" pitchFamily="2" charset="-122"/>
                    <a:cs typeface="+mn-cs"/>
                  </a:rPr>
                  <a:t>𝜔</a:t>
                </a:r>
                <a:r>
                  <a:rPr lang="zh-CN" altLang="zh-CN" sz="1200" kern="1200">
                    <a:solidFill>
                      <a:schemeClr val="tx1"/>
                    </a:solidFill>
                    <a:effectLst/>
                    <a:latin typeface="Arial" charset="0"/>
                    <a:ea typeface="宋体" pitchFamily="2" charset="-122"/>
                    <a:cs typeface="+mn-cs"/>
                  </a:rPr>
                  <a:t>习惯取正值。可以看到，式（</a:t>
                </a:r>
                <a:r>
                  <a:rPr lang="en-US" altLang="zh-CN" sz="1200" kern="1200">
                    <a:solidFill>
                      <a:schemeClr val="tx1"/>
                    </a:solidFill>
                    <a:effectLst/>
                    <a:latin typeface="Arial" charset="0"/>
                    <a:ea typeface="宋体" pitchFamily="2" charset="-122"/>
                    <a:cs typeface="+mn-cs"/>
                  </a:rPr>
                  <a:t>7-22</a:t>
                </a:r>
                <a:r>
                  <a:rPr lang="zh-CN" altLang="zh-CN" sz="1200" kern="1200">
                    <a:solidFill>
                      <a:schemeClr val="tx1"/>
                    </a:solidFill>
                    <a:effectLst/>
                    <a:latin typeface="Arial" charset="0"/>
                    <a:ea typeface="宋体" pitchFamily="2" charset="-122"/>
                    <a:cs typeface="+mn-cs"/>
                  </a:rPr>
                  <a:t>）与原子序号号</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无关，说明格波解是适合所有原子的运动方程，所有原子同时做频率为</a:t>
                </a:r>
                <a:r>
                  <a:rPr lang="en-US" altLang="zh-CN" sz="1200" i="1" kern="1200">
                    <a:solidFill>
                      <a:schemeClr val="tx1"/>
                    </a:solidFill>
                    <a:effectLst/>
                    <a:latin typeface="Arial" charset="0"/>
                    <a:ea typeface="宋体" pitchFamily="2" charset="-122"/>
                    <a:cs typeface="+mn-cs"/>
                    <a:sym typeface="Symbol" panose="05050102010706020507" pitchFamily="18" charset="2"/>
                  </a:rPr>
                  <a:t></a:t>
                </a:r>
                <a:r>
                  <a:rPr lang="en-US" altLang="zh-CN" sz="1200" i="1"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的波动。</a:t>
                </a:r>
                <a:endParaRPr lang="en-US" altLang="zh-CN">
                  <a:latin typeface="Arial" panose="020B0604020202020204" pitchFamily="34" charset="0"/>
                </a:endParaRPr>
              </a:p>
            </p:txBody>
          </p:sp>
        </mc:Fallback>
      </mc:AlternateContent>
    </p:spTree>
    <p:extLst>
      <p:ext uri="{BB962C8B-B14F-4D97-AF65-F5344CB8AC3E}">
        <p14:creationId xmlns:p14="http://schemas.microsoft.com/office/powerpoint/2010/main" val="4734457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1CE36B00-C248-4119-A3FF-D17647011934}" type="slidenum">
              <a:rPr lang="en-US" altLang="zh-CN" sz="1300">
                <a:solidFill>
                  <a:srgbClr val="000000"/>
                </a:solidFill>
                <a:ea typeface="楷体_GB2312" pitchFamily="49" charset="-122"/>
                <a:cs typeface="+mn-cs"/>
              </a:rPr>
              <a:pPr algn="r">
                <a:spcBef>
                  <a:spcPct val="0"/>
                </a:spcBef>
              </a:pPr>
              <a:t>33</a:t>
            </a:fld>
            <a:endParaRPr lang="en-US" altLang="zh-CN" sz="1300">
              <a:solidFill>
                <a:srgbClr val="000000"/>
              </a:solidFill>
              <a:ea typeface="楷体_GB2312" pitchFamily="49" charset="-122"/>
              <a:cs typeface="+mn-cs"/>
            </a:endParaRPr>
          </a:p>
        </p:txBody>
      </p:sp>
      <p:sp>
        <p:nvSpPr>
          <p:cNvPr id="50179"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50180"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色散关系式表明，频率</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oMath>
                </a14:m>
                <a:r>
                  <a:rPr lang="zh-CN" altLang="zh-CN" sz="1200" kern="1200" dirty="0">
                    <a:solidFill>
                      <a:schemeClr val="tx1"/>
                    </a:solidFill>
                    <a:effectLst/>
                    <a:latin typeface="Arial" charset="0"/>
                    <a:ea typeface="宋体" pitchFamily="2" charset="-122"/>
                    <a:cs typeface="+mn-cs"/>
                  </a:rPr>
                  <a:t>不能大于</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2</m:t>
                    </m:r>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𝑚</m:t>
                            </m:r>
                          </m:den>
                        </m:f>
                      </m:e>
                    </m:rad>
                  </m:oMath>
                </a14:m>
                <a:r>
                  <a:rPr lang="zh-CN" altLang="zh-CN" sz="1200" kern="1200" dirty="0">
                    <a:solidFill>
                      <a:schemeClr val="tx1"/>
                    </a:solidFill>
                    <a:effectLst/>
                    <a:latin typeface="Arial" charset="0"/>
                    <a:ea typeface="宋体" pitchFamily="2" charset="-122"/>
                    <a:cs typeface="+mn-cs"/>
                  </a:rPr>
                  <a:t>，即存在一个截止频率；同时色散关系具有反演对称性和平移对称性：</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𝑎</m:t>
                        </m:r>
                      </m:den>
                    </m:f>
                    <m:r>
                      <a:rPr lang="en-US" altLang="zh-CN" sz="1200" i="1" kern="120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a:t>
                </a:r>
                <a:endParaRPr lang="en-US" altLang="zh-CN" dirty="0">
                  <a:latin typeface="Arial" panose="020B0604020202020204" pitchFamily="34" charset="0"/>
                </a:endParaRPr>
              </a:p>
            </p:txBody>
          </p:sp>
        </mc:Choice>
        <mc:Fallback xmlns="">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a:solidFill>
                      <a:schemeClr val="tx1"/>
                    </a:solidFill>
                    <a:effectLst/>
                    <a:latin typeface="Arial" charset="0"/>
                    <a:ea typeface="宋体" pitchFamily="2" charset="-122"/>
                    <a:cs typeface="+mn-cs"/>
                  </a:rPr>
                  <a:t>色散关系式（</a:t>
                </a:r>
                <a:r>
                  <a:rPr lang="en-US" altLang="zh-CN" sz="1200" kern="1200">
                    <a:solidFill>
                      <a:schemeClr val="tx1"/>
                    </a:solidFill>
                    <a:effectLst/>
                    <a:latin typeface="Arial" charset="0"/>
                    <a:ea typeface="宋体" pitchFamily="2" charset="-122"/>
                    <a:cs typeface="+mn-cs"/>
                  </a:rPr>
                  <a:t>7-22</a:t>
                </a:r>
                <a:r>
                  <a:rPr lang="zh-CN" altLang="zh-CN" sz="1200" kern="1200">
                    <a:solidFill>
                      <a:schemeClr val="tx1"/>
                    </a:solidFill>
                    <a:effectLst/>
                    <a:latin typeface="Arial" charset="0"/>
                    <a:ea typeface="宋体" pitchFamily="2" charset="-122"/>
                    <a:cs typeface="+mn-cs"/>
                  </a:rPr>
                  <a:t>）表明，频率</a:t>
                </a:r>
                <a:r>
                  <a:rPr lang="en-US" altLang="zh-CN" sz="1200" i="0" kern="1200">
                    <a:solidFill>
                      <a:schemeClr val="tx1"/>
                    </a:solidFill>
                    <a:effectLst/>
                    <a:latin typeface="Arial" charset="0"/>
                    <a:ea typeface="宋体" pitchFamily="2" charset="-122"/>
                    <a:cs typeface="+mn-cs"/>
                  </a:rPr>
                  <a:t>𝜔</a:t>
                </a:r>
                <a:r>
                  <a:rPr lang="zh-CN" altLang="zh-CN" sz="1200" kern="1200">
                    <a:solidFill>
                      <a:schemeClr val="tx1"/>
                    </a:solidFill>
                    <a:effectLst/>
                    <a:latin typeface="Arial" charset="0"/>
                    <a:ea typeface="宋体" pitchFamily="2" charset="-122"/>
                    <a:cs typeface="+mn-cs"/>
                  </a:rPr>
                  <a:t>不能大于</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，即存在一个截止频率；同时色散关系具有反演对称性和平移对称性：</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𝜔(𝑞)=𝜔(−𝑞)</a:t>
                </a:r>
                <a:r>
                  <a:rPr lang="en-US" altLang="zh-CN" sz="1200" kern="1200">
                    <a:solidFill>
                      <a:schemeClr val="tx1"/>
                    </a:solidFill>
                    <a:effectLst/>
                    <a:latin typeface="Arial" charset="0"/>
                    <a:ea typeface="宋体" pitchFamily="2" charset="-122"/>
                    <a:cs typeface="+mn-cs"/>
                  </a:rPr>
                  <a:t> 	(7-23)</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𝜔(𝑞)=𝜔(𝑞+2𝜋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en-US" altLang="zh-CN" sz="1200" kern="1200">
                    <a:solidFill>
                      <a:schemeClr val="tx1"/>
                    </a:solidFill>
                    <a:effectLst/>
                    <a:latin typeface="Arial" charset="0"/>
                    <a:ea typeface="宋体" pitchFamily="2" charset="-122"/>
                    <a:cs typeface="+mn-cs"/>
                  </a:rPr>
                  <a:t> 	(7-24)</a:t>
                </a:r>
                <a:endParaRPr lang="en-US" altLang="zh-CN">
                  <a:latin typeface="Arial" panose="020B0604020202020204" pitchFamily="34" charset="0"/>
                </a:endParaRPr>
              </a:p>
            </p:txBody>
          </p:sp>
        </mc:Fallback>
      </mc:AlternateContent>
    </p:spTree>
    <p:extLst>
      <p:ext uri="{BB962C8B-B14F-4D97-AF65-F5344CB8AC3E}">
        <p14:creationId xmlns:p14="http://schemas.microsoft.com/office/powerpoint/2010/main" val="1806071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图</a:t>
                </a:r>
                <a:r>
                  <a:rPr lang="zh-CN" altLang="en-US" sz="1200" kern="1200" dirty="0">
                    <a:solidFill>
                      <a:schemeClr val="tx1"/>
                    </a:solidFill>
                    <a:effectLst/>
                    <a:latin typeface="Arial" charset="0"/>
                    <a:ea typeface="宋体" pitchFamily="2" charset="-122"/>
                    <a:cs typeface="+mn-cs"/>
                  </a:rPr>
                  <a:t>中</a:t>
                </a:r>
                <a:r>
                  <a:rPr lang="zh-CN" altLang="zh-CN" sz="1200" kern="1200" dirty="0">
                    <a:solidFill>
                      <a:schemeClr val="tx1"/>
                    </a:solidFill>
                    <a:effectLst/>
                    <a:latin typeface="Arial" charset="0"/>
                    <a:ea typeface="宋体" pitchFamily="2" charset="-122"/>
                    <a:cs typeface="+mn-cs"/>
                  </a:rPr>
                  <a:t>给出了色散关系曲线，横坐标是格波波矢</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，纵坐标是归一化的频率</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oMath>
                </a14:m>
                <a:r>
                  <a:rPr lang="zh-CN" altLang="zh-CN" sz="1200" kern="1200" dirty="0">
                    <a:solidFill>
                      <a:schemeClr val="tx1"/>
                    </a:solidFill>
                    <a:effectLst/>
                    <a:latin typeface="Arial" charset="0"/>
                    <a:ea typeface="宋体" pitchFamily="2" charset="-122"/>
                    <a:cs typeface="+mn-cs"/>
                  </a:rPr>
                  <a:t>。</a:t>
                </a:r>
                <a:endParaRPr lang="en-US" altLang="zh-CN" sz="1200" kern="1200" dirty="0">
                  <a:solidFill>
                    <a:schemeClr val="tx1"/>
                  </a:solidFill>
                  <a:effectLst/>
                  <a:latin typeface="Arial" charset="0"/>
                  <a:ea typeface="宋体" pitchFamily="2" charset="-122"/>
                  <a:cs typeface="+mn-cs"/>
                </a:endParaRPr>
              </a:p>
              <a:p>
                <a:endParaRPr lang="en-US" altLang="zh-CN" sz="1200" kern="1200" dirty="0">
                  <a:solidFill>
                    <a:schemeClr val="tx1"/>
                  </a:solidFill>
                  <a:effectLst/>
                  <a:latin typeface="Arial" charset="0"/>
                  <a:ea typeface="宋体" pitchFamily="2" charset="-122"/>
                  <a:cs typeface="+mn-cs"/>
                </a:endParaRPr>
              </a:p>
              <a:p>
                <a:r>
                  <a:rPr lang="zh-CN" altLang="en-US" sz="1200" kern="1200" dirty="0">
                    <a:solidFill>
                      <a:schemeClr val="tx1"/>
                    </a:solidFill>
                    <a:effectLst/>
                    <a:latin typeface="Arial" charset="0"/>
                    <a:ea typeface="宋体" pitchFamily="2" charset="-122"/>
                    <a:cs typeface="+mn-cs"/>
                  </a:rPr>
                  <a:t>在布里渊区边界，</a:t>
                </a:r>
                <a14:m>
                  <m:oMath xmlns:m="http://schemas.openxmlformats.org/officeDocument/2006/math">
                    <m:m>
                      <m:mPr>
                        <m:plcHide m:val="on"/>
                        <m:mcs>
                          <m:mc>
                            <m:mcPr>
                              <m:count m:val="1"/>
                              <m:mcJc m:val="center"/>
                            </m:mcPr>
                          </m:mc>
                        </m:mcs>
                        <m:ctrlPr>
                          <a:rPr lang="zh-CN" altLang="en-US" sz="1200" i="1" kern="1200" smtClean="0">
                            <a:solidFill>
                              <a:schemeClr val="tx1"/>
                            </a:solidFill>
                            <a:latin typeface="Cambria Math" panose="02040503050406030204" pitchFamily="18" charset="0"/>
                            <a:ea typeface="宋体" pitchFamily="2" charset="-122"/>
                            <a:cs typeface="+mn-cs"/>
                          </a:rPr>
                        </m:ctrlPr>
                      </m:mPr>
                      <m:mr>
                        <m:e>
                          <m:r>
                            <a:rPr lang="zh-CN" altLang="en-US" sz="1200" i="1" kern="1200">
                              <a:solidFill>
                                <a:schemeClr val="tx1"/>
                              </a:solidFill>
                              <a:latin typeface="Cambria Math" panose="02040503050406030204" pitchFamily="18" charset="0"/>
                              <a:ea typeface="宋体" pitchFamily="2" charset="-122"/>
                              <a:cs typeface="+mn-cs"/>
                            </a:rPr>
                            <m:t>𝑞</m:t>
                          </m:r>
                          <m:r>
                            <a:rPr lang="zh-CN" altLang="en-US" sz="1200" i="0" kern="1200">
                              <a:solidFill>
                                <a:schemeClr val="tx1"/>
                              </a:solidFill>
                              <a:latin typeface="Cambria Math" panose="02040503050406030204" pitchFamily="18" charset="0"/>
                              <a:ea typeface="宋体" pitchFamily="2" charset="-122"/>
                              <a:cs typeface="+mn-cs"/>
                            </a:rPr>
                            <m:t>=</m:t>
                          </m:r>
                          <m:f>
                            <m:fPr>
                              <m:ctrlPr>
                                <a:rPr lang="zh-CN" altLang="en-US" sz="1200" i="1" kern="1200">
                                  <a:solidFill>
                                    <a:schemeClr val="tx1"/>
                                  </a:solidFill>
                                  <a:latin typeface="Cambria Math" panose="02040503050406030204" pitchFamily="18" charset="0"/>
                                  <a:ea typeface="宋体" pitchFamily="2" charset="-122"/>
                                  <a:cs typeface="+mn-cs"/>
                                </a:rPr>
                              </m:ctrlPr>
                            </m:fPr>
                            <m:num>
                              <m:r>
                                <a:rPr lang="zh-CN" altLang="en-US" sz="1200" i="1" kern="1200">
                                  <a:solidFill>
                                    <a:schemeClr val="tx1"/>
                                  </a:solidFill>
                                  <a:latin typeface="Cambria Math" panose="02040503050406030204" pitchFamily="18" charset="0"/>
                                  <a:ea typeface="宋体" pitchFamily="2" charset="-122"/>
                                  <a:cs typeface="+mn-cs"/>
                                </a:rPr>
                                <m:t>𝜋</m:t>
                              </m:r>
                            </m:num>
                            <m:den>
                              <m:r>
                                <a:rPr lang="zh-CN" altLang="en-US" sz="1200" i="1" kern="1200">
                                  <a:solidFill>
                                    <a:schemeClr val="tx1"/>
                                  </a:solidFill>
                                  <a:latin typeface="Cambria Math" panose="02040503050406030204" pitchFamily="18" charset="0"/>
                                  <a:ea typeface="宋体" pitchFamily="2" charset="-122"/>
                                  <a:cs typeface="+mn-cs"/>
                                </a:rPr>
                                <m:t>𝑎</m:t>
                              </m:r>
                            </m:den>
                          </m:f>
                          <m:r>
                            <a:rPr lang="zh-CN" altLang="en-US" sz="1200" i="0" kern="1200">
                              <a:solidFill>
                                <a:schemeClr val="tx1"/>
                              </a:solidFill>
                              <a:latin typeface="Cambria Math" panose="02040503050406030204" pitchFamily="18" charset="0"/>
                              <a:ea typeface="宋体" pitchFamily="2" charset="-122"/>
                              <a:cs typeface="+mn-cs"/>
                            </a:rPr>
                            <m:t>=</m:t>
                          </m:r>
                          <m:f>
                            <m:fPr>
                              <m:ctrlPr>
                                <a:rPr lang="zh-CN" altLang="en-US" sz="1200" i="1" kern="1200">
                                  <a:solidFill>
                                    <a:schemeClr val="tx1"/>
                                  </a:solidFill>
                                  <a:latin typeface="Cambria Math" panose="02040503050406030204" pitchFamily="18" charset="0"/>
                                  <a:ea typeface="宋体" pitchFamily="2" charset="-122"/>
                                  <a:cs typeface="+mn-cs"/>
                                </a:rPr>
                              </m:ctrlPr>
                            </m:fPr>
                            <m:num>
                              <m:r>
                                <a:rPr lang="zh-CN" altLang="en-US" sz="1200" i="0" kern="1200">
                                  <a:solidFill>
                                    <a:schemeClr val="tx1"/>
                                  </a:solidFill>
                                  <a:latin typeface="Cambria Math" panose="02040503050406030204" pitchFamily="18" charset="0"/>
                                  <a:ea typeface="宋体" pitchFamily="2" charset="-122"/>
                                  <a:cs typeface="+mn-cs"/>
                                </a:rPr>
                                <m:t>2</m:t>
                              </m:r>
                              <m:r>
                                <a:rPr lang="zh-CN" altLang="en-US" sz="1200" i="1" kern="1200">
                                  <a:solidFill>
                                    <a:schemeClr val="tx1"/>
                                  </a:solidFill>
                                  <a:latin typeface="Cambria Math" panose="02040503050406030204" pitchFamily="18" charset="0"/>
                                  <a:ea typeface="宋体" pitchFamily="2" charset="-122"/>
                                  <a:cs typeface="+mn-cs"/>
                                </a:rPr>
                                <m:t>𝜋</m:t>
                              </m:r>
                            </m:num>
                            <m:den>
                              <m:r>
                                <a:rPr lang="zh-CN" altLang="en-US" sz="1200" i="1" kern="1200">
                                  <a:solidFill>
                                    <a:schemeClr val="tx1"/>
                                  </a:solidFill>
                                  <a:latin typeface="Cambria Math" panose="02040503050406030204" pitchFamily="18" charset="0"/>
                                  <a:ea typeface="宋体" pitchFamily="2" charset="-122"/>
                                  <a:cs typeface="+mn-cs"/>
                                </a:rPr>
                                <m:t>𝜆</m:t>
                              </m:r>
                            </m:den>
                          </m:f>
                        </m:e>
                      </m:mr>
                      <m:mr>
                        <m:e>
                          <m:r>
                            <a:rPr lang="zh-CN" altLang="en-US" sz="1200" i="1" kern="1200">
                              <a:solidFill>
                                <a:schemeClr val="tx1"/>
                              </a:solidFill>
                              <a:latin typeface="Cambria Math" panose="02040503050406030204" pitchFamily="18" charset="0"/>
                              <a:ea typeface="宋体" pitchFamily="2" charset="-122"/>
                              <a:cs typeface="+mn-cs"/>
                            </a:rPr>
                            <m:t>𝜆</m:t>
                          </m:r>
                          <m:r>
                            <a:rPr lang="zh-CN" altLang="en-US" sz="1200" i="0" kern="1200">
                              <a:solidFill>
                                <a:schemeClr val="tx1"/>
                              </a:solidFill>
                              <a:latin typeface="Cambria Math" panose="02040503050406030204" pitchFamily="18" charset="0"/>
                              <a:ea typeface="宋体" pitchFamily="2" charset="-122"/>
                              <a:cs typeface="+mn-cs"/>
                            </a:rPr>
                            <m:t>=2</m:t>
                          </m:r>
                          <m:r>
                            <a:rPr lang="zh-CN" altLang="en-US" sz="1200" i="1" kern="1200">
                              <a:solidFill>
                                <a:schemeClr val="tx1"/>
                              </a:solidFill>
                              <a:latin typeface="Cambria Math" panose="02040503050406030204" pitchFamily="18" charset="0"/>
                              <a:ea typeface="宋体" pitchFamily="2" charset="-122"/>
                              <a:cs typeface="+mn-cs"/>
                            </a:rPr>
                            <m:t>𝑎</m:t>
                          </m:r>
                        </m:e>
                      </m:mr>
                    </m:m>
                  </m:oMath>
                </a14:m>
                <a:endParaRPr lang="en-US" altLang="zh-CN" sz="1200" kern="1200" dirty="0">
                  <a:solidFill>
                    <a:schemeClr val="tx1"/>
                  </a:solidFill>
                  <a:effectLst/>
                  <a:latin typeface="Arial" charset="0"/>
                  <a:ea typeface="宋体" pitchFamily="2" charset="-122"/>
                  <a:cs typeface="+mn-cs"/>
                </a:endParaRPr>
              </a:p>
              <a:p>
                <a:endParaRPr lang="en-US" altLang="zh-CN" sz="1200" kern="1200" dirty="0">
                  <a:solidFill>
                    <a:schemeClr val="tx1"/>
                  </a:solidFill>
                  <a:effectLst/>
                  <a:latin typeface="Arial" charset="0"/>
                  <a:ea typeface="宋体" pitchFamily="2" charset="-122"/>
                  <a:cs typeface="+mn-cs"/>
                </a:endParaRPr>
              </a:p>
              <a:p>
                <a:r>
                  <a:rPr lang="zh-CN" altLang="en-US" sz="1200" kern="1200" dirty="0">
                    <a:solidFill>
                      <a:schemeClr val="tx1"/>
                    </a:solidFill>
                    <a:effectLst/>
                    <a:latin typeface="Arial" charset="0"/>
                    <a:ea typeface="宋体" pitchFamily="2" charset="-122"/>
                    <a:cs typeface="+mn-cs"/>
                  </a:rPr>
                  <a:t>群速度：</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宋体" pitchFamily="2" charset="-122"/>
                            <a:cs typeface="+mn-cs"/>
                          </a:rPr>
                        </m:ctrlPr>
                      </m:sSubPr>
                      <m:e>
                        <m:r>
                          <a:rPr lang="zh-CN" altLang="en-US" sz="1200" i="1" kern="1200">
                            <a:solidFill>
                              <a:schemeClr val="tx1"/>
                            </a:solidFill>
                            <a:latin typeface="Cambria Math" panose="02040503050406030204" pitchFamily="18" charset="0"/>
                            <a:ea typeface="宋体" pitchFamily="2" charset="-122"/>
                            <a:cs typeface="+mn-cs"/>
                          </a:rPr>
                          <m:t>𝑣</m:t>
                        </m:r>
                      </m:e>
                      <m:sub>
                        <m:r>
                          <a:rPr lang="zh-CN" altLang="en-US" sz="1200" i="1" kern="1200">
                            <a:solidFill>
                              <a:schemeClr val="tx1"/>
                            </a:solidFill>
                            <a:latin typeface="Cambria Math" panose="02040503050406030204" pitchFamily="18" charset="0"/>
                            <a:ea typeface="宋体" pitchFamily="2" charset="-122"/>
                            <a:cs typeface="+mn-cs"/>
                          </a:rPr>
                          <m:t>𝑔</m:t>
                        </m:r>
                      </m:sub>
                    </m:sSub>
                    <m:r>
                      <a:rPr lang="zh-CN" altLang="en-US" sz="1200" i="0" kern="1200">
                        <a:solidFill>
                          <a:schemeClr val="tx1"/>
                        </a:solidFill>
                        <a:latin typeface="Cambria Math" panose="02040503050406030204" pitchFamily="18" charset="0"/>
                        <a:ea typeface="宋体" pitchFamily="2" charset="-122"/>
                        <a:cs typeface="+mn-cs"/>
                      </a:rPr>
                      <m:t>=</m:t>
                    </m:r>
                    <m:f>
                      <m:fPr>
                        <m:ctrlPr>
                          <a:rPr lang="zh-CN" altLang="en-US" sz="1200" i="1" kern="1200">
                            <a:solidFill>
                              <a:schemeClr val="tx1"/>
                            </a:solidFill>
                            <a:latin typeface="Cambria Math" panose="02040503050406030204" pitchFamily="18" charset="0"/>
                            <a:ea typeface="宋体" pitchFamily="2" charset="-122"/>
                            <a:cs typeface="+mn-cs"/>
                          </a:rPr>
                        </m:ctrlPr>
                      </m:fPr>
                      <m:num>
                        <m:r>
                          <a:rPr lang="zh-CN" altLang="en-US" sz="1200" i="0" kern="1200">
                            <a:solidFill>
                              <a:schemeClr val="tx1"/>
                            </a:solidFill>
                            <a:latin typeface="Cambria Math" panose="02040503050406030204" pitchFamily="18" charset="0"/>
                            <a:ea typeface="宋体" pitchFamily="2" charset="-122"/>
                            <a:cs typeface="+mn-cs"/>
                          </a:rPr>
                          <m:t>𝜕</m:t>
                        </m:r>
                        <m:r>
                          <a:rPr lang="zh-CN" altLang="en-US" sz="1200" i="1" kern="1200">
                            <a:solidFill>
                              <a:schemeClr val="tx1"/>
                            </a:solidFill>
                            <a:latin typeface="Cambria Math" panose="02040503050406030204" pitchFamily="18" charset="0"/>
                            <a:ea typeface="宋体" pitchFamily="2" charset="-122"/>
                            <a:cs typeface="+mn-cs"/>
                          </a:rPr>
                          <m:t>𝜔</m:t>
                        </m:r>
                      </m:num>
                      <m:den>
                        <m:r>
                          <a:rPr lang="zh-CN" altLang="en-US" sz="1200" i="0" kern="1200">
                            <a:solidFill>
                              <a:schemeClr val="tx1"/>
                            </a:solidFill>
                            <a:latin typeface="Cambria Math" panose="02040503050406030204" pitchFamily="18" charset="0"/>
                            <a:ea typeface="宋体" pitchFamily="2" charset="-122"/>
                            <a:cs typeface="+mn-cs"/>
                          </a:rPr>
                          <m:t>𝜕</m:t>
                        </m:r>
                        <m:r>
                          <a:rPr lang="zh-CN" altLang="en-US" sz="1200" i="1" kern="1200">
                            <a:solidFill>
                              <a:schemeClr val="tx1"/>
                            </a:solidFill>
                            <a:latin typeface="Cambria Math" panose="02040503050406030204" pitchFamily="18" charset="0"/>
                            <a:ea typeface="宋体" pitchFamily="2" charset="-122"/>
                            <a:cs typeface="+mn-cs"/>
                          </a:rPr>
                          <m:t>𝑞</m:t>
                        </m:r>
                      </m:den>
                    </m:f>
                    <m:r>
                      <a:rPr lang="zh-CN" altLang="en-US" sz="1200" i="0" kern="1200">
                        <a:solidFill>
                          <a:schemeClr val="tx1"/>
                        </a:solidFill>
                        <a:latin typeface="Cambria Math" panose="02040503050406030204" pitchFamily="18" charset="0"/>
                        <a:ea typeface="宋体" pitchFamily="2" charset="-122"/>
                        <a:cs typeface="+mn-cs"/>
                      </a:rPr>
                      <m:t>=0</m:t>
                    </m:r>
                  </m:oMath>
                </a14:m>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图</a:t>
                </a:r>
                <a:r>
                  <a:rPr lang="en-US" altLang="zh-CN" sz="1200" kern="1200">
                    <a:solidFill>
                      <a:schemeClr val="tx1"/>
                    </a:solidFill>
                    <a:effectLst/>
                    <a:latin typeface="Arial" charset="0"/>
                    <a:ea typeface="宋体" pitchFamily="2" charset="-122"/>
                    <a:cs typeface="+mn-cs"/>
                  </a:rPr>
                  <a:t>7.7</a:t>
                </a:r>
                <a:r>
                  <a:rPr lang="zh-CN" altLang="zh-CN" sz="1200" kern="1200">
                    <a:solidFill>
                      <a:schemeClr val="tx1"/>
                    </a:solidFill>
                    <a:effectLst/>
                    <a:latin typeface="Arial" charset="0"/>
                    <a:ea typeface="宋体" pitchFamily="2" charset="-122"/>
                    <a:cs typeface="+mn-cs"/>
                  </a:rPr>
                  <a:t>给出了色散关系曲线，横坐标是格波波矢</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，纵坐标是归一化的频率</a:t>
                </a:r>
                <a:r>
                  <a:rPr lang="en-US" altLang="zh-CN" sz="1200" i="0" kern="1200">
                    <a:solidFill>
                      <a:schemeClr val="tx1"/>
                    </a:solidFill>
                    <a:effectLst/>
                    <a:latin typeface="Arial" charset="0"/>
                    <a:ea typeface="宋体" pitchFamily="2" charset="-122"/>
                    <a:cs typeface="+mn-cs"/>
                  </a:rPr>
                  <a:t>𝜔</a:t>
                </a:r>
                <a:r>
                  <a:rPr lang="zh-CN" altLang="zh-CN" sz="1200" kern="1200">
                    <a:solidFill>
                      <a:schemeClr val="tx1"/>
                    </a:solidFill>
                    <a:effectLst/>
                    <a:latin typeface="Arial" charset="0"/>
                    <a:ea typeface="宋体" pitchFamily="2" charset="-122"/>
                    <a:cs typeface="+mn-cs"/>
                  </a:rPr>
                  <a:t>。我们知道，相速度是单色波单位时间内一定的振动位相所传播的距离：</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𝑣</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𝑝=𝜔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𝑞</a:t>
                </a:r>
                <a:r>
                  <a:rPr lang="en-US" altLang="zh-CN" sz="1200" kern="1200">
                    <a:solidFill>
                      <a:schemeClr val="tx1"/>
                    </a:solidFill>
                    <a:effectLst/>
                    <a:latin typeface="Arial" charset="0"/>
                    <a:ea typeface="宋体" pitchFamily="2" charset="-122"/>
                    <a:cs typeface="+mn-cs"/>
                  </a:rPr>
                  <a:t> 	(7-25)</a:t>
                </a:r>
              </a:p>
              <a:p>
                <a:r>
                  <a:rPr lang="zh-CN" altLang="zh-CN" sz="1200" kern="1200">
                    <a:solidFill>
                      <a:schemeClr val="tx1"/>
                    </a:solidFill>
                    <a:effectLst/>
                    <a:latin typeface="Arial" charset="0"/>
                    <a:ea typeface="宋体" pitchFamily="2" charset="-122"/>
                    <a:cs typeface="+mn-cs"/>
                  </a:rPr>
                  <a:t>群速度为平均频率为</a:t>
                </a:r>
                <a:r>
                  <a:rPr lang="en-US" altLang="zh-CN" sz="1200" i="0" kern="1200">
                    <a:solidFill>
                      <a:schemeClr val="tx1"/>
                    </a:solidFill>
                    <a:effectLst/>
                    <a:latin typeface="Arial" charset="0"/>
                    <a:ea typeface="宋体" pitchFamily="2" charset="-122"/>
                    <a:cs typeface="+mn-cs"/>
                  </a:rPr>
                  <a:t>𝜔</a:t>
                </a:r>
                <a:r>
                  <a:rPr lang="zh-CN" altLang="zh-CN" sz="1200" kern="1200">
                    <a:solidFill>
                      <a:schemeClr val="tx1"/>
                    </a:solidFill>
                    <a:effectLst/>
                    <a:latin typeface="Arial" charset="0"/>
                    <a:ea typeface="宋体" pitchFamily="2" charset="-122"/>
                    <a:cs typeface="+mn-cs"/>
                  </a:rPr>
                  <a:t>，平均波矢为</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的波包的传播速度，它是合成波能量和动量的传播速度：</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𝑣</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𝑔=𝜕𝜔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𝜕𝑞</a:t>
                </a:r>
                <a:r>
                  <a:rPr lang="en-US" altLang="zh-CN" sz="1200" kern="1200">
                    <a:solidFill>
                      <a:schemeClr val="tx1"/>
                    </a:solidFill>
                    <a:effectLst/>
                    <a:latin typeface="Arial" charset="0"/>
                    <a:ea typeface="宋体" pitchFamily="2" charset="-122"/>
                    <a:cs typeface="+mn-cs"/>
                  </a:rPr>
                  <a:t> 	(7-26)</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34</a:t>
            </a:fld>
            <a:endParaRPr lang="en-US" altLang="zh-CN"/>
          </a:p>
        </p:txBody>
      </p:sp>
    </p:spTree>
    <p:extLst>
      <p:ext uri="{BB962C8B-B14F-4D97-AF65-F5344CB8AC3E}">
        <p14:creationId xmlns:p14="http://schemas.microsoft.com/office/powerpoint/2010/main" val="3132742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C75DEBC1-377B-4C6B-B896-A9A8AEE3C259}" type="slidenum">
              <a:rPr lang="en-US" altLang="zh-CN" sz="1300">
                <a:solidFill>
                  <a:srgbClr val="000000"/>
                </a:solidFill>
                <a:ea typeface="楷体_GB2312" pitchFamily="49" charset="-122"/>
                <a:cs typeface="+mn-cs"/>
              </a:rPr>
              <a:pPr algn="r">
                <a:spcBef>
                  <a:spcPct val="0"/>
                </a:spcBef>
              </a:pPr>
              <a:t>35</a:t>
            </a:fld>
            <a:endParaRPr lang="en-US" altLang="zh-CN" sz="1300">
              <a:solidFill>
                <a:srgbClr val="000000"/>
              </a:solidFill>
              <a:ea typeface="楷体_GB2312" pitchFamily="49" charset="-122"/>
              <a:cs typeface="+mn-cs"/>
            </a:endParaRPr>
          </a:p>
        </p:txBody>
      </p:sp>
      <p:sp>
        <p:nvSpPr>
          <p:cNvPr id="57347"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57348"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我们知道，相速度是单色波单位时间内一定的振动位相所传播的距离：</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𝑣</m:t>
                        </m:r>
                      </m:e>
                      <m:sub>
                        <m:r>
                          <a:rPr lang="en-US" altLang="zh-CN" sz="1200" i="1" kern="1200">
                            <a:solidFill>
                              <a:schemeClr val="tx1"/>
                            </a:solidFill>
                            <a:effectLst/>
                            <a:latin typeface="Cambria Math" panose="02040503050406030204" pitchFamily="18" charset="0"/>
                            <a:ea typeface="宋体" pitchFamily="2" charset="-122"/>
                            <a:cs typeface="+mn-cs"/>
                          </a:rPr>
                          <m:t>𝑝</m:t>
                        </m:r>
                      </m:sub>
                    </m:sSub>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𝜔</m:t>
                        </m:r>
                      </m:num>
                      <m:den>
                        <m:r>
                          <a:rPr lang="en-US" altLang="zh-CN" sz="1200" i="1" kern="1200">
                            <a:solidFill>
                              <a:schemeClr val="tx1"/>
                            </a:solidFill>
                            <a:effectLst/>
                            <a:latin typeface="Cambria Math" panose="02040503050406030204" pitchFamily="18" charset="0"/>
                            <a:ea typeface="宋体" pitchFamily="2" charset="-122"/>
                            <a:cs typeface="+mn-cs"/>
                          </a:rPr>
                          <m:t>𝑞</m:t>
                        </m:r>
                      </m:den>
                    </m:f>
                  </m:oMath>
                </a14:m>
                <a:r>
                  <a:rPr lang="en-US" altLang="zh-CN" sz="1200" kern="1200" dirty="0">
                    <a:solidFill>
                      <a:schemeClr val="tx1"/>
                    </a:solidFill>
                    <a:effectLst/>
                    <a:latin typeface="Arial" charset="0"/>
                    <a:ea typeface="宋体" pitchFamily="2" charset="-122"/>
                    <a:cs typeface="+mn-cs"/>
                  </a:rPr>
                  <a:t> 	</a:t>
                </a:r>
              </a:p>
              <a:p>
                <a:r>
                  <a:rPr lang="zh-CN" altLang="zh-CN" sz="1200" kern="1200" dirty="0">
                    <a:solidFill>
                      <a:schemeClr val="tx1"/>
                    </a:solidFill>
                    <a:effectLst/>
                    <a:latin typeface="Arial" charset="0"/>
                    <a:ea typeface="宋体" pitchFamily="2" charset="-122"/>
                    <a:cs typeface="+mn-cs"/>
                  </a:rPr>
                  <a:t>群速度为平均频率为</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oMath>
                </a14:m>
                <a:r>
                  <a:rPr lang="zh-CN" altLang="zh-CN" sz="1200" kern="1200" dirty="0">
                    <a:solidFill>
                      <a:schemeClr val="tx1"/>
                    </a:solidFill>
                    <a:effectLst/>
                    <a:latin typeface="Arial" charset="0"/>
                    <a:ea typeface="宋体" pitchFamily="2" charset="-122"/>
                    <a:cs typeface="+mn-cs"/>
                  </a:rPr>
                  <a:t>，平均波矢为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的波包的传播速度，它是合成波能量和动量的传播速度：</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𝑣</m:t>
                        </m:r>
                      </m:e>
                      <m:sub>
                        <m:r>
                          <a:rPr lang="en-US" altLang="zh-CN" sz="1200" i="1" kern="1200">
                            <a:solidFill>
                              <a:schemeClr val="tx1"/>
                            </a:solidFill>
                            <a:effectLst/>
                            <a:latin typeface="Cambria Math" panose="02040503050406030204" pitchFamily="18" charset="0"/>
                            <a:ea typeface="宋体" pitchFamily="2" charset="-122"/>
                            <a:cs typeface="+mn-cs"/>
                          </a:rPr>
                          <m:t>𝑔</m:t>
                        </m:r>
                      </m:sub>
                    </m:sSub>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𝜕𝜔</m:t>
                        </m:r>
                      </m:num>
                      <m:den>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𝑞</m:t>
                        </m:r>
                      </m:den>
                    </m:f>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eaLnBrk="1" hangingPunct="1"/>
                <a:endParaRPr lang="en-US" altLang="zh-CN" dirty="0">
                  <a:latin typeface="Arial" panose="020B0604020202020204" pitchFamily="34" charset="0"/>
                  <a:sym typeface="Symbol" panose="05050102010706020507" pitchFamily="18" charset="2"/>
                </a:endParaRPr>
              </a:p>
            </p:txBody>
          </p:sp>
        </mc:Choice>
        <mc:Fallback xmlns="">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我们知道，相速度是单色波单位时间内一定的振动位相所传播的距离：</a:t>
                </a:r>
              </a:p>
              <a:p>
                <a:r>
                  <a:rPr lang="en-US" altLang="zh-CN" sz="1200" kern="1200" dirty="0">
                    <a:solidFill>
                      <a:schemeClr val="tx1"/>
                    </a:solidFill>
                    <a:effectLst/>
                    <a:latin typeface="Arial" charset="0"/>
                    <a:ea typeface="宋体" pitchFamily="2" charset="-122"/>
                    <a:cs typeface="+mn-cs"/>
                  </a:rPr>
                  <a:t>	</a:t>
                </a:r>
                <a:r>
                  <a:rPr lang="en-US" altLang="zh-CN" sz="1200" i="0" kern="1200">
                    <a:solidFill>
                      <a:schemeClr val="tx1"/>
                    </a:solidFill>
                    <a:effectLst/>
                    <a:latin typeface="Cambria Math" panose="02040503050406030204" pitchFamily="18" charset="0"/>
                    <a:ea typeface="宋体" pitchFamily="2" charset="-122"/>
                    <a:cs typeface="+mn-cs"/>
                  </a:rPr>
                  <a:t>𝑣</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𝑝=𝜔</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𝑞</a:t>
                </a:r>
                <a:r>
                  <a:rPr lang="en-US" altLang="zh-CN" sz="1200" kern="1200" dirty="0">
                    <a:solidFill>
                      <a:schemeClr val="tx1"/>
                    </a:solidFill>
                    <a:effectLst/>
                    <a:latin typeface="Arial" charset="0"/>
                    <a:ea typeface="宋体" pitchFamily="2" charset="-122"/>
                    <a:cs typeface="+mn-cs"/>
                  </a:rPr>
                  <a:t> 	</a:t>
                </a:r>
              </a:p>
              <a:p>
                <a:r>
                  <a:rPr lang="zh-CN" altLang="zh-CN" sz="1200" kern="1200" dirty="0">
                    <a:solidFill>
                      <a:schemeClr val="tx1"/>
                    </a:solidFill>
                    <a:effectLst/>
                    <a:latin typeface="Arial" charset="0"/>
                    <a:ea typeface="宋体" pitchFamily="2" charset="-122"/>
                    <a:cs typeface="+mn-cs"/>
                  </a:rPr>
                  <a:t>群速度为平均频率为</a:t>
                </a:r>
                <a:r>
                  <a:rPr lang="en-US" altLang="zh-CN" sz="1200" i="0" kern="1200">
                    <a:solidFill>
                      <a:schemeClr val="tx1"/>
                    </a:solidFill>
                    <a:effectLst/>
                    <a:latin typeface="Cambria Math" panose="02040503050406030204" pitchFamily="18" charset="0"/>
                    <a:ea typeface="宋体" pitchFamily="2" charset="-122"/>
                    <a:cs typeface="+mn-cs"/>
                  </a:rPr>
                  <a:t>𝜔</a:t>
                </a:r>
                <a:r>
                  <a:rPr lang="zh-CN" altLang="zh-CN" sz="1200" kern="1200" dirty="0">
                    <a:solidFill>
                      <a:schemeClr val="tx1"/>
                    </a:solidFill>
                    <a:effectLst/>
                    <a:latin typeface="Arial" charset="0"/>
                    <a:ea typeface="宋体" pitchFamily="2" charset="-122"/>
                    <a:cs typeface="+mn-cs"/>
                  </a:rPr>
                  <a:t>，平均波矢为</a:t>
                </a:r>
                <a:r>
                  <a:rPr lang="en-US" altLang="zh-CN" sz="1200" i="0" kern="1200">
                    <a:solidFill>
                      <a:schemeClr val="tx1"/>
                    </a:solidFill>
                    <a:effectLst/>
                    <a:latin typeface="Cambria Math" panose="02040503050406030204" pitchFamily="18" charset="0"/>
                    <a:ea typeface="宋体" pitchFamily="2" charset="-122"/>
                    <a:cs typeface="+mn-cs"/>
                  </a:rPr>
                  <a:t>𝑞</a:t>
                </a:r>
                <a:r>
                  <a:rPr lang="zh-CN" altLang="zh-CN" sz="1200" kern="1200" dirty="0">
                    <a:solidFill>
                      <a:schemeClr val="tx1"/>
                    </a:solidFill>
                    <a:effectLst/>
                    <a:latin typeface="Arial" charset="0"/>
                    <a:ea typeface="宋体" pitchFamily="2" charset="-122"/>
                    <a:cs typeface="+mn-cs"/>
                  </a:rPr>
                  <a:t>的波包的传播速度，它是合成波能量和动量的传播速度：</a:t>
                </a:r>
              </a:p>
              <a:p>
                <a:r>
                  <a:rPr lang="en-US" altLang="zh-CN" sz="1200" kern="1200" dirty="0">
                    <a:solidFill>
                      <a:schemeClr val="tx1"/>
                    </a:solidFill>
                    <a:effectLst/>
                    <a:latin typeface="Arial" charset="0"/>
                    <a:ea typeface="宋体" pitchFamily="2" charset="-122"/>
                    <a:cs typeface="+mn-cs"/>
                  </a:rPr>
                  <a:t>	</a:t>
                </a:r>
                <a:r>
                  <a:rPr lang="en-US" altLang="zh-CN" sz="1200" i="0" kern="1200">
                    <a:solidFill>
                      <a:schemeClr val="tx1"/>
                    </a:solidFill>
                    <a:effectLst/>
                    <a:latin typeface="Cambria Math" panose="02040503050406030204" pitchFamily="18" charset="0"/>
                    <a:ea typeface="宋体" pitchFamily="2" charset="-122"/>
                    <a:cs typeface="+mn-cs"/>
                  </a:rPr>
                  <a:t>𝑣</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𝑔=𝜕𝜔</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𝜕𝑞</a:t>
                </a:r>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eaLnBrk="1" hangingPunct="1"/>
                <a:endParaRPr lang="en-US" altLang="zh-CN" dirty="0">
                  <a:latin typeface="Arial" panose="020B0604020202020204" pitchFamily="34" charset="0"/>
                  <a:sym typeface="Symbol" panose="05050102010706020507" pitchFamily="18" charset="2"/>
                </a:endParaRPr>
              </a:p>
            </p:txBody>
          </p:sp>
        </mc:Fallback>
      </mc:AlternateContent>
    </p:spTree>
    <p:extLst>
      <p:ext uri="{BB962C8B-B14F-4D97-AF65-F5344CB8AC3E}">
        <p14:creationId xmlns:p14="http://schemas.microsoft.com/office/powerpoint/2010/main" val="1183032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C75DEBC1-377B-4C6B-B896-A9A8AEE3C259}" type="slidenum">
              <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36</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57347"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57348"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en-US" sz="1200" kern="1200" dirty="0">
                    <a:solidFill>
                      <a:schemeClr val="tx1"/>
                    </a:solidFill>
                    <a:effectLst/>
                    <a:latin typeface="Arial" charset="0"/>
                    <a:ea typeface="宋体" pitchFamily="2" charset="-122"/>
                    <a:cs typeface="+mn-cs"/>
                    <a:sym typeface="Symbol" panose="05050102010706020507" pitchFamily="18" charset="2"/>
                  </a:rPr>
                  <a:t>当</a:t>
                </a:r>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&gt;&gt;</a:t>
                </a:r>
                <a:r>
                  <a:rPr lang="en-US" altLang="zh-CN" sz="1200" i="1" kern="1200" dirty="0">
                    <a:solidFill>
                      <a:schemeClr val="tx1"/>
                    </a:solidFill>
                    <a:effectLst/>
                    <a:latin typeface="Arial" charset="0"/>
                    <a:ea typeface="宋体" pitchFamily="2" charset="-122"/>
                    <a:cs typeface="+mn-cs"/>
                  </a:rPr>
                  <a:t>a</a:t>
                </a:r>
                <a:r>
                  <a:rPr lang="zh-CN" altLang="zh-CN" sz="1200" kern="1200" dirty="0">
                    <a:solidFill>
                      <a:schemeClr val="tx1"/>
                    </a:solidFill>
                    <a:effectLst/>
                    <a:latin typeface="Arial" charset="0"/>
                    <a:ea typeface="宋体" pitchFamily="2" charset="-122"/>
                    <a:cs typeface="+mn-cs"/>
                  </a:rPr>
                  <a:t>（长波极限）时，</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 0</a:t>
                </a:r>
                <a:r>
                  <a:rPr lang="zh-CN" altLang="zh-CN" sz="1200" kern="1200" dirty="0">
                    <a:solidFill>
                      <a:schemeClr val="tx1"/>
                    </a:solidFill>
                    <a:effectLst/>
                    <a:latin typeface="Arial" charset="0"/>
                    <a:ea typeface="宋体" pitchFamily="2" charset="-122"/>
                    <a:cs typeface="+mn-cs"/>
                  </a:rPr>
                  <a:t>，此时色散关系有：</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≈2</m:t>
                    </m:r>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𝑚</m:t>
                            </m:r>
                          </m:den>
                        </m:f>
                      </m:e>
                    </m:ra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2</m:t>
                            </m:r>
                          </m:den>
                        </m:f>
                        <m:r>
                          <a:rPr lang="en-US" altLang="zh-CN" sz="1200" i="1" kern="1200">
                            <a:solidFill>
                              <a:schemeClr val="tx1"/>
                            </a:solidFill>
                            <a:effectLst/>
                            <a:latin typeface="Cambria Math" panose="02040503050406030204" pitchFamily="18" charset="0"/>
                            <a:ea typeface="宋体" pitchFamily="2" charset="-122"/>
                            <a:cs typeface="+mn-cs"/>
                          </a:rPr>
                          <m:t>𝑎𝑞</m:t>
                        </m:r>
                      </m:e>
                    </m:d>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𝑎𝑞</m:t>
                    </m:r>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𝑚</m:t>
                            </m:r>
                          </m:den>
                        </m:f>
                      </m:e>
                    </m:rad>
                  </m:oMath>
                </a14:m>
                <a:r>
                  <a:rPr lang="en-US" altLang="zh-CN" sz="1200" kern="1200" dirty="0">
                    <a:solidFill>
                      <a:schemeClr val="tx1"/>
                    </a:solidFill>
                    <a:effectLst/>
                    <a:latin typeface="Arial" charset="0"/>
                    <a:ea typeface="宋体" pitchFamily="2" charset="-122"/>
                    <a:cs typeface="+mn-cs"/>
                  </a:rPr>
                  <a:t> 	</a:t>
                </a:r>
              </a:p>
              <a:p>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如图所示，这时的格波类似于连续介质弹性波，相速度等于群速度，即：</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𝜐</m:t>
                        </m:r>
                      </m:e>
                      <m:sub>
                        <m:r>
                          <a:rPr lang="en-US" altLang="zh-CN" sz="1200" i="1" kern="1200">
                            <a:solidFill>
                              <a:schemeClr val="tx1"/>
                            </a:solidFill>
                            <a:effectLst/>
                            <a:latin typeface="Cambria Math" panose="02040503050406030204" pitchFamily="18" charset="0"/>
                            <a:ea typeface="宋体" pitchFamily="2" charset="-122"/>
                            <a:cs typeface="+mn-cs"/>
                          </a:rPr>
                          <m:t>𝑔</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𝜐</m:t>
                        </m:r>
                      </m:e>
                      <m:sub>
                        <m:r>
                          <a:rPr lang="en-US" altLang="zh-CN" sz="1200" i="1" kern="1200">
                            <a:solidFill>
                              <a:schemeClr val="tx1"/>
                            </a:solidFill>
                            <a:effectLst/>
                            <a:latin typeface="Cambria Math" panose="02040503050406030204" pitchFamily="18" charset="0"/>
                            <a:ea typeface="宋体" pitchFamily="2" charset="-122"/>
                            <a:cs typeface="+mn-cs"/>
                          </a:rPr>
                          <m:t>𝑝</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𝑎</m:t>
                    </m:r>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𝑚</m:t>
                            </m:r>
                          </m:den>
                        </m:f>
                      </m:e>
                    </m:ra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eaLnBrk="1" hangingPunct="1"/>
                <a:endParaRPr lang="en-US" altLang="zh-CN" dirty="0">
                  <a:latin typeface="Arial" panose="020B0604020202020204" pitchFamily="34" charset="0"/>
                  <a:sym typeface="Symbol" panose="05050102010706020507" pitchFamily="18" charset="2"/>
                </a:endParaRPr>
              </a:p>
            </p:txBody>
          </p:sp>
        </mc:Choice>
        <mc:Fallback xmlns="">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kern="1200">
                    <a:solidFill>
                      <a:schemeClr val="tx1"/>
                    </a:solidFill>
                    <a:effectLst/>
                    <a:latin typeface="Arial" charset="0"/>
                    <a:ea typeface="宋体" pitchFamily="2" charset="-122"/>
                    <a:cs typeface="+mn-cs"/>
                    <a:sym typeface="Symbol" panose="05050102010706020507" pitchFamily="18" charset="2"/>
                  </a:rPr>
                  <a:t>当</a:t>
                </a:r>
                <a:r>
                  <a:rPr lang="en-US" altLang="zh-CN" sz="1200" kern="1200">
                    <a:solidFill>
                      <a:schemeClr val="tx1"/>
                    </a:solidFill>
                    <a:effectLst/>
                    <a:latin typeface="Arial" charset="0"/>
                    <a:ea typeface="宋体" pitchFamily="2" charset="-122"/>
                    <a:cs typeface="+mn-cs"/>
                    <a:sym typeface="Symbol" panose="05050102010706020507" pitchFamily="18" charset="2"/>
                  </a:rPr>
                  <a:t></a:t>
                </a:r>
                <a:r>
                  <a:rPr lang="en-US" altLang="zh-CN" sz="1200" kern="1200">
                    <a:solidFill>
                      <a:schemeClr val="tx1"/>
                    </a:solidFill>
                    <a:effectLst/>
                    <a:latin typeface="Arial" charset="0"/>
                    <a:ea typeface="宋体" pitchFamily="2" charset="-122"/>
                    <a:cs typeface="+mn-cs"/>
                  </a:rPr>
                  <a:t>&gt;&gt;</a:t>
                </a:r>
                <a:r>
                  <a:rPr lang="en-US" altLang="zh-CN" sz="1200" i="1" kern="1200">
                    <a:solidFill>
                      <a:schemeClr val="tx1"/>
                    </a:solidFill>
                    <a:effectLst/>
                    <a:latin typeface="Arial" charset="0"/>
                    <a:ea typeface="宋体" pitchFamily="2" charset="-122"/>
                    <a:cs typeface="+mn-cs"/>
                  </a:rPr>
                  <a:t>a</a:t>
                </a:r>
                <a:r>
                  <a:rPr lang="zh-CN" altLang="zh-CN" sz="1200" kern="1200">
                    <a:solidFill>
                      <a:schemeClr val="tx1"/>
                    </a:solidFill>
                    <a:effectLst/>
                    <a:latin typeface="Arial" charset="0"/>
                    <a:ea typeface="宋体" pitchFamily="2" charset="-122"/>
                    <a:cs typeface="+mn-cs"/>
                  </a:rPr>
                  <a:t>（长波极限）时，</a:t>
                </a:r>
                <a:r>
                  <a:rPr lang="en-US" altLang="zh-CN" sz="1200" i="1" kern="1200">
                    <a:solidFill>
                      <a:schemeClr val="tx1"/>
                    </a:solidFill>
                    <a:effectLst/>
                    <a:latin typeface="Arial" charset="0"/>
                    <a:ea typeface="宋体" pitchFamily="2" charset="-122"/>
                    <a:cs typeface="+mn-cs"/>
                  </a:rPr>
                  <a:t>q</a:t>
                </a:r>
                <a:r>
                  <a:rPr lang="en-US" altLang="zh-CN" sz="1200" kern="1200">
                    <a:solidFill>
                      <a:schemeClr val="tx1"/>
                    </a:solidFill>
                    <a:effectLst/>
                    <a:latin typeface="Arial" charset="0"/>
                    <a:ea typeface="宋体" pitchFamily="2" charset="-122"/>
                    <a:cs typeface="+mn-cs"/>
                    <a:sym typeface="Symbol" panose="05050102010706020507" pitchFamily="18" charset="2"/>
                  </a:rPr>
                  <a:t></a:t>
                </a:r>
                <a:r>
                  <a:rPr lang="en-US" altLang="zh-CN" sz="1200" kern="1200">
                    <a:solidFill>
                      <a:schemeClr val="tx1"/>
                    </a:solidFill>
                    <a:effectLst/>
                    <a:latin typeface="Arial" charset="0"/>
                    <a:ea typeface="宋体" pitchFamily="2" charset="-122"/>
                    <a:cs typeface="+mn-cs"/>
                  </a:rPr>
                  <a:t> 0</a:t>
                </a:r>
                <a:r>
                  <a:rPr lang="zh-CN" altLang="zh-CN" sz="1200" kern="1200">
                    <a:solidFill>
                      <a:schemeClr val="tx1"/>
                    </a:solidFill>
                    <a:effectLst/>
                    <a:latin typeface="Arial" charset="0"/>
                    <a:ea typeface="宋体" pitchFamily="2" charset="-122"/>
                    <a:cs typeface="+mn-cs"/>
                  </a:rPr>
                  <a:t>，此时色散关系式（</a:t>
                </a:r>
                <a:r>
                  <a:rPr lang="en-US" altLang="zh-CN" sz="1200" kern="1200">
                    <a:solidFill>
                      <a:schemeClr val="tx1"/>
                    </a:solidFill>
                    <a:effectLst/>
                    <a:latin typeface="Arial" charset="0"/>
                    <a:ea typeface="宋体" pitchFamily="2" charset="-122"/>
                    <a:cs typeface="+mn-cs"/>
                  </a:rPr>
                  <a:t>7-22</a:t>
                </a:r>
                <a:r>
                  <a:rPr lang="zh-CN" altLang="zh-CN" sz="1200" kern="1200">
                    <a:solidFill>
                      <a:schemeClr val="tx1"/>
                    </a:solidFill>
                    <a:effectLst/>
                    <a:latin typeface="Arial" charset="0"/>
                    <a:ea typeface="宋体" pitchFamily="2" charset="-122"/>
                    <a:cs typeface="+mn-cs"/>
                  </a:rPr>
                  <a:t>）有：</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𝑎𝑞|=𝑎𝑞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(7-27)</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如图</a:t>
                </a:r>
                <a:r>
                  <a:rPr lang="en-US" altLang="zh-CN" sz="1200" kern="1200">
                    <a:solidFill>
                      <a:schemeClr val="tx1"/>
                    </a:solidFill>
                    <a:effectLst/>
                    <a:latin typeface="Arial" charset="0"/>
                    <a:ea typeface="宋体" pitchFamily="2" charset="-122"/>
                    <a:cs typeface="+mn-cs"/>
                  </a:rPr>
                  <a:t>7.8</a:t>
                </a:r>
                <a:r>
                  <a:rPr lang="zh-CN" altLang="zh-CN" sz="120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a</a:t>
                </a:r>
                <a:r>
                  <a:rPr lang="zh-CN" altLang="zh-CN" sz="1200" kern="1200">
                    <a:solidFill>
                      <a:schemeClr val="tx1"/>
                    </a:solidFill>
                    <a:effectLst/>
                    <a:latin typeface="Arial" charset="0"/>
                    <a:ea typeface="宋体" pitchFamily="2" charset="-122"/>
                    <a:cs typeface="+mn-cs"/>
                  </a:rPr>
                  <a:t>）所示，这时的格波类似于连续介质弹性波，相速度等于群速度，即：</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𝜐</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𝑔=𝜐</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𝑝≈𝑎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(7-28)</a:t>
                </a:r>
                <a:endParaRPr lang="zh-CN" altLang="zh-CN" sz="1200" kern="1200">
                  <a:solidFill>
                    <a:schemeClr val="tx1"/>
                  </a:solidFill>
                  <a:effectLst/>
                  <a:latin typeface="Arial" charset="0"/>
                  <a:ea typeface="宋体" pitchFamily="2" charset="-122"/>
                  <a:cs typeface="+mn-cs"/>
                </a:endParaRPr>
              </a:p>
              <a:p>
                <a:pPr eaLnBrk="1" hangingPunct="1"/>
                <a:endParaRPr lang="en-US" altLang="zh-CN">
                  <a:latin typeface="Arial" panose="020B0604020202020204" pitchFamily="34" charset="0"/>
                  <a:sym typeface="Symbol" panose="05050102010706020507" pitchFamily="18" charset="2"/>
                </a:endParaRPr>
              </a:p>
            </p:txBody>
          </p:sp>
        </mc:Fallback>
      </mc:AlternateContent>
    </p:spTree>
    <p:extLst>
      <p:ext uri="{BB962C8B-B14F-4D97-AF65-F5344CB8AC3E}">
        <p14:creationId xmlns:p14="http://schemas.microsoft.com/office/powerpoint/2010/main" val="810340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C75DEBC1-377B-4C6B-B896-A9A8AEE3C259}" type="slidenum">
              <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37</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57347"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57348"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当</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接近布里渊区边界</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𝑎</m:t>
                        </m:r>
                      </m:den>
                    </m:f>
                  </m:oMath>
                </a14:m>
                <a:r>
                  <a:rPr lang="zh-CN" altLang="zh-CN" sz="1200" kern="1200" dirty="0">
                    <a:solidFill>
                      <a:schemeClr val="tx1"/>
                    </a:solidFill>
                    <a:effectLst/>
                    <a:latin typeface="Arial" charset="0"/>
                    <a:ea typeface="宋体" pitchFamily="2" charset="-122"/>
                    <a:cs typeface="+mn-cs"/>
                  </a:rPr>
                  <a:t>时，频率</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oMath>
                </a14:m>
                <a:r>
                  <a:rPr lang="zh-CN" altLang="zh-CN" sz="1200" kern="1200" dirty="0">
                    <a:solidFill>
                      <a:schemeClr val="tx1"/>
                    </a:solidFill>
                    <a:effectLst/>
                    <a:latin typeface="Arial" charset="0"/>
                    <a:ea typeface="宋体" pitchFamily="2" charset="-122"/>
                    <a:cs typeface="+mn-cs"/>
                  </a:rPr>
                  <a:t>趋向于常数：</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→2</m:t>
                    </m:r>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𝑚</m:t>
                            </m:r>
                          </m:den>
                        </m:f>
                      </m:e>
                    </m:rad>
                  </m:oMath>
                </a14:m>
                <a:r>
                  <a:rPr lang="en-US" altLang="zh-CN" sz="1200" kern="1200" dirty="0">
                    <a:solidFill>
                      <a:schemeClr val="tx1"/>
                    </a:solidFill>
                    <a:effectLst/>
                    <a:latin typeface="Arial" charset="0"/>
                    <a:ea typeface="宋体" pitchFamily="2" charset="-122"/>
                    <a:cs typeface="+mn-cs"/>
                  </a:rPr>
                  <a:t> 	</a:t>
                </a:r>
              </a:p>
              <a:p>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此时相邻原子相位相差</a:t>
                </a:r>
                <a:r>
                  <a:rPr lang="en-US" altLang="zh-CN" sz="1200" i="1" kern="1200" dirty="0">
                    <a:solidFill>
                      <a:schemeClr val="tx1"/>
                    </a:solidFill>
                    <a:effectLst/>
                    <a:latin typeface="Arial" charset="0"/>
                    <a:ea typeface="宋体" pitchFamily="2" charset="-122"/>
                    <a:cs typeface="+mn-cs"/>
                    <a:sym typeface="Symbol" panose="05050102010706020507" pitchFamily="18" charset="2"/>
                  </a:rPr>
                  <a:t></a:t>
                </a:r>
                <a:r>
                  <a:rPr lang="zh-CN" altLang="zh-CN" sz="1200" kern="1200" dirty="0">
                    <a:solidFill>
                      <a:schemeClr val="tx1"/>
                    </a:solidFill>
                    <a:effectLst/>
                    <a:latin typeface="Arial" charset="0"/>
                    <a:ea typeface="宋体" pitchFamily="2" charset="-122"/>
                    <a:cs typeface="+mn-cs"/>
                  </a:rPr>
                  <a:t>，振动相反，如图所示。此时格波形成驻波，群速度为零。</a:t>
                </a:r>
                <a:endParaRPr lang="en-US" altLang="zh-CN" dirty="0">
                  <a:latin typeface="Arial" panose="020B0604020202020204" pitchFamily="34" charset="0"/>
                  <a:sym typeface="Symbol" panose="05050102010706020507" pitchFamily="18" charset="2"/>
                </a:endParaRPr>
              </a:p>
            </p:txBody>
          </p:sp>
        </mc:Choice>
        <mc:Fallback xmlns="">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a:solidFill>
                      <a:schemeClr val="tx1"/>
                    </a:solidFill>
                    <a:effectLst/>
                    <a:latin typeface="Arial" charset="0"/>
                    <a:ea typeface="宋体" pitchFamily="2" charset="-122"/>
                    <a:cs typeface="+mn-cs"/>
                  </a:rPr>
                  <a:t>当</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接近布里渊区边界</a:t>
                </a:r>
                <a:r>
                  <a:rPr lang="en-US" altLang="zh-CN" sz="1200" i="0" kern="1200">
                    <a:solidFill>
                      <a:schemeClr val="tx1"/>
                    </a:solidFill>
                    <a:effectLst/>
                    <a:latin typeface="Arial" charset="0"/>
                    <a:ea typeface="宋体" pitchFamily="2" charset="-122"/>
                    <a:cs typeface="+mn-cs"/>
                  </a:rPr>
                  <a:t>𝑞=±𝜋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kern="1200">
                    <a:solidFill>
                      <a:schemeClr val="tx1"/>
                    </a:solidFill>
                    <a:effectLst/>
                    <a:latin typeface="Arial" charset="0"/>
                    <a:ea typeface="宋体" pitchFamily="2" charset="-122"/>
                    <a:cs typeface="+mn-cs"/>
                  </a:rPr>
                  <a:t>时，频率</a:t>
                </a:r>
                <a:r>
                  <a:rPr lang="en-US" altLang="zh-CN" sz="1200" i="0" kern="1200">
                    <a:solidFill>
                      <a:schemeClr val="tx1"/>
                    </a:solidFill>
                    <a:effectLst/>
                    <a:latin typeface="Arial" charset="0"/>
                    <a:ea typeface="宋体" pitchFamily="2" charset="-122"/>
                    <a:cs typeface="+mn-cs"/>
                  </a:rPr>
                  <a:t>𝜔</a:t>
                </a:r>
                <a:r>
                  <a:rPr lang="zh-CN" altLang="zh-CN" sz="1200" kern="1200">
                    <a:solidFill>
                      <a:schemeClr val="tx1"/>
                    </a:solidFill>
                    <a:effectLst/>
                    <a:latin typeface="Arial" charset="0"/>
                    <a:ea typeface="宋体" pitchFamily="2" charset="-122"/>
                    <a:cs typeface="+mn-cs"/>
                  </a:rPr>
                  <a:t>趋向于常数：</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(7-29)</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此时相邻原子相位相差</a:t>
                </a:r>
                <a:r>
                  <a:rPr lang="en-US" altLang="zh-CN" sz="1200" i="1" kern="1200">
                    <a:solidFill>
                      <a:schemeClr val="tx1"/>
                    </a:solidFill>
                    <a:effectLst/>
                    <a:latin typeface="Arial" charset="0"/>
                    <a:ea typeface="宋体" pitchFamily="2" charset="-122"/>
                    <a:cs typeface="+mn-cs"/>
                    <a:sym typeface="Symbol" panose="05050102010706020507" pitchFamily="18" charset="2"/>
                  </a:rPr>
                  <a:t></a:t>
                </a:r>
                <a:r>
                  <a:rPr lang="zh-CN" altLang="zh-CN" sz="1200" kern="1200">
                    <a:solidFill>
                      <a:schemeClr val="tx1"/>
                    </a:solidFill>
                    <a:effectLst/>
                    <a:latin typeface="Arial" charset="0"/>
                    <a:ea typeface="宋体" pitchFamily="2" charset="-122"/>
                    <a:cs typeface="+mn-cs"/>
                  </a:rPr>
                  <a:t>，振动相反，如图</a:t>
                </a:r>
                <a:r>
                  <a:rPr lang="en-US" altLang="zh-CN" sz="1200" kern="1200">
                    <a:solidFill>
                      <a:schemeClr val="tx1"/>
                    </a:solidFill>
                    <a:effectLst/>
                    <a:latin typeface="Arial" charset="0"/>
                    <a:ea typeface="宋体" pitchFamily="2" charset="-122"/>
                    <a:cs typeface="+mn-cs"/>
                  </a:rPr>
                  <a:t>7.8</a:t>
                </a:r>
                <a:r>
                  <a:rPr lang="zh-CN" altLang="zh-CN" sz="120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b</a:t>
                </a:r>
                <a:r>
                  <a:rPr lang="zh-CN" altLang="zh-CN" sz="1200" kern="1200">
                    <a:solidFill>
                      <a:schemeClr val="tx1"/>
                    </a:solidFill>
                    <a:effectLst/>
                    <a:latin typeface="Arial" charset="0"/>
                    <a:ea typeface="宋体" pitchFamily="2" charset="-122"/>
                    <a:cs typeface="+mn-cs"/>
                  </a:rPr>
                  <a:t>）所示。此时格波形成驻波，群速度为零。</a:t>
                </a:r>
                <a:endParaRPr lang="en-US" altLang="zh-CN">
                  <a:latin typeface="Arial" panose="020B0604020202020204" pitchFamily="34" charset="0"/>
                  <a:sym typeface="Symbol" panose="05050102010706020507" pitchFamily="18" charset="2"/>
                </a:endParaRPr>
              </a:p>
            </p:txBody>
          </p:sp>
        </mc:Fallback>
      </mc:AlternateContent>
    </p:spTree>
    <p:extLst>
      <p:ext uri="{BB962C8B-B14F-4D97-AF65-F5344CB8AC3E}">
        <p14:creationId xmlns:p14="http://schemas.microsoft.com/office/powerpoint/2010/main" val="40267002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图</a:t>
            </a:r>
            <a:r>
              <a:rPr lang="zh-CN" altLang="en-US" sz="1200" kern="1200" dirty="0">
                <a:solidFill>
                  <a:schemeClr val="tx1"/>
                </a:solidFill>
                <a:effectLst/>
                <a:latin typeface="Arial" charset="0"/>
                <a:ea typeface="宋体" pitchFamily="2" charset="-122"/>
                <a:cs typeface="+mn-cs"/>
              </a:rPr>
              <a:t>中</a:t>
            </a:r>
            <a:r>
              <a:rPr lang="zh-CN" altLang="zh-CN" sz="1200" kern="1200" dirty="0">
                <a:solidFill>
                  <a:schemeClr val="tx1"/>
                </a:solidFill>
                <a:effectLst/>
                <a:latin typeface="Arial" charset="0"/>
                <a:ea typeface="宋体" pitchFamily="2" charset="-122"/>
                <a:cs typeface="+mn-cs"/>
              </a:rPr>
              <a:t>给出了横向偏振和纵向偏振形成驻波时的示意图。</a:t>
            </a:r>
          </a:p>
          <a:p>
            <a:endParaRPr lang="zh-CN" altLang="en-US"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38</a:t>
            </a:fld>
            <a:endParaRPr lang="en-US" altLang="zh-CN"/>
          </a:p>
        </p:txBody>
      </p:sp>
    </p:spTree>
    <p:extLst>
      <p:ext uri="{BB962C8B-B14F-4D97-AF65-F5344CB8AC3E}">
        <p14:creationId xmlns:p14="http://schemas.microsoft.com/office/powerpoint/2010/main" val="3276720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总结长波极限和布里渊区边界处的色散特性。</a:t>
            </a:r>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39</a:t>
            </a:fld>
            <a:endParaRPr lang="en-US" altLang="zh-CN"/>
          </a:p>
        </p:txBody>
      </p:sp>
    </p:spTree>
    <p:extLst>
      <p:ext uri="{BB962C8B-B14F-4D97-AF65-F5344CB8AC3E}">
        <p14:creationId xmlns:p14="http://schemas.microsoft.com/office/powerpoint/2010/main" val="176960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如果采用静止晶格模型，晶体中原子严格按照其周期性排布，固定不动，则电子在晶体中运动无散射阻尼机制，我们将得出电导率</a:t>
            </a:r>
            <a:r>
              <a:rPr lang="en-US" altLang="zh-CN" sz="120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无限大</a:t>
            </a:r>
            <a:r>
              <a:rPr lang="en-US" altLang="zh-CN" sz="120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的推论；同时由于绝缘体中所有电子都处于填满的能带中，难以参与输运过程，我们也将得出绝缘体是</a:t>
            </a:r>
            <a:r>
              <a:rPr lang="en-US" altLang="zh-CN" sz="120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绝热体</a:t>
            </a:r>
            <a:r>
              <a:rPr lang="en-US" altLang="zh-CN" sz="120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的推论。显然这些推论都是不符合物理现实的。</a:t>
            </a:r>
          </a:p>
          <a:p>
            <a:endParaRPr lang="zh-CN" altLang="en-US"/>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4</a:t>
            </a:fld>
            <a:endParaRPr lang="en-US" altLang="zh-CN"/>
          </a:p>
        </p:txBody>
      </p:sp>
    </p:spTree>
    <p:extLst>
      <p:ext uri="{BB962C8B-B14F-4D97-AF65-F5344CB8AC3E}">
        <p14:creationId xmlns:p14="http://schemas.microsoft.com/office/powerpoint/2010/main" val="24652963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C6D58E4C-AE82-43C7-8D86-7DD57D2336B5}" type="slidenum">
              <a:rPr lang="en-US" altLang="zh-CN" sz="1300">
                <a:solidFill>
                  <a:srgbClr val="000000"/>
                </a:solidFill>
                <a:ea typeface="楷体_GB2312" pitchFamily="49" charset="-122"/>
                <a:cs typeface="+mn-cs"/>
              </a:rPr>
              <a:pPr algn="r">
                <a:spcBef>
                  <a:spcPct val="0"/>
                </a:spcBef>
              </a:pPr>
              <a:t>40</a:t>
            </a:fld>
            <a:endParaRPr lang="en-US" altLang="zh-CN" sz="1300">
              <a:solidFill>
                <a:srgbClr val="000000"/>
              </a:solidFill>
              <a:ea typeface="楷体_GB2312" pitchFamily="49" charset="-122"/>
              <a:cs typeface="+mn-cs"/>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200" kern="1200" dirty="0">
                <a:solidFill>
                  <a:schemeClr val="tx1"/>
                </a:solidFill>
                <a:effectLst/>
                <a:latin typeface="Arial" charset="0"/>
                <a:ea typeface="宋体" pitchFamily="2" charset="-122"/>
                <a:cs typeface="+mn-cs"/>
              </a:rPr>
              <a:t>由</a:t>
            </a:r>
            <a:r>
              <a:rPr lang="zh-CN" altLang="en-US" sz="1200" kern="1200" dirty="0">
                <a:solidFill>
                  <a:schemeClr val="tx1"/>
                </a:solidFill>
                <a:effectLst/>
                <a:latin typeface="Arial" charset="0"/>
                <a:ea typeface="宋体" pitchFamily="2" charset="-122"/>
                <a:cs typeface="+mn-cs"/>
              </a:rPr>
              <a:t>格波</a:t>
            </a:r>
            <a:r>
              <a:rPr lang="zh-CN" altLang="zh-CN" sz="1200" kern="1200" dirty="0">
                <a:solidFill>
                  <a:schemeClr val="tx1"/>
                </a:solidFill>
                <a:effectLst/>
                <a:latin typeface="Arial" charset="0"/>
                <a:ea typeface="宋体" pitchFamily="2" charset="-122"/>
                <a:cs typeface="+mn-cs"/>
              </a:rPr>
              <a:t>运动方程的推导可以看出，该方程只适用于无穷长的原子链。对于有限长度的一维原子链，边界原子的运动方程不一样，方程组变得很复杂。</a:t>
            </a:r>
            <a:endParaRPr lang="en-US" altLang="zh-CN" dirty="0">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3066048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所以这里采用第三章</a:t>
                </a:r>
                <a:r>
                  <a:rPr lang="en-US" altLang="zh-CN" sz="1200" kern="1200" dirty="0">
                    <a:solidFill>
                      <a:schemeClr val="tx1"/>
                    </a:solidFill>
                    <a:effectLst/>
                    <a:latin typeface="Arial" charset="0"/>
                    <a:ea typeface="宋体" pitchFamily="2" charset="-122"/>
                    <a:cs typeface="+mn-cs"/>
                  </a:rPr>
                  <a:t>3.1.2</a:t>
                </a:r>
                <a:r>
                  <a:rPr lang="zh-CN" altLang="zh-CN" sz="1200" kern="1200" dirty="0">
                    <a:solidFill>
                      <a:schemeClr val="tx1"/>
                    </a:solidFill>
                    <a:effectLst/>
                    <a:latin typeface="Arial" charset="0"/>
                    <a:ea typeface="宋体" pitchFamily="2" charset="-122"/>
                    <a:cs typeface="+mn-cs"/>
                  </a:rPr>
                  <a:t>节中讲到的周期性边界条件（波恩</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卡门条件），将一有限长度的晶体链看成无限长晶体链的一个重复单元，如图</a:t>
                </a:r>
                <a:r>
                  <a:rPr lang="zh-CN" altLang="en-US" sz="1200" kern="1200" dirty="0">
                    <a:solidFill>
                      <a:schemeClr val="tx1"/>
                    </a:solidFill>
                    <a:effectLst/>
                    <a:latin typeface="Arial" charset="0"/>
                    <a:ea typeface="宋体" pitchFamily="2" charset="-122"/>
                    <a:cs typeface="+mn-cs"/>
                  </a:rPr>
                  <a:t>中</a:t>
                </a:r>
                <a:r>
                  <a:rPr lang="zh-CN" altLang="zh-CN" sz="1200" kern="1200" dirty="0">
                    <a:solidFill>
                      <a:schemeClr val="tx1"/>
                    </a:solidFill>
                    <a:effectLst/>
                    <a:latin typeface="Arial" charset="0"/>
                    <a:ea typeface="宋体" pitchFamily="2" charset="-122"/>
                    <a:cs typeface="+mn-cs"/>
                  </a:rPr>
                  <a:t>所示。</a:t>
                </a:r>
              </a:p>
              <a:p>
                <a:endParaRPr lang="en-US"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设晶体中原子总数为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，晶体链长为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𝑁</m:t>
                    </m:r>
                    <m:r>
                      <a:rPr lang="en-US" altLang="zh-CN" sz="1200" b="0" i="1" kern="1200" smtClean="0">
                        <a:solidFill>
                          <a:schemeClr val="tx1"/>
                        </a:solidFill>
                        <a:effectLst/>
                        <a:latin typeface="Cambria Math" panose="02040503050406030204" pitchFamily="18" charset="0"/>
                        <a:ea typeface="宋体" pitchFamily="2" charset="-122"/>
                        <a:cs typeface="+mn-cs"/>
                      </a:rPr>
                      <m:t>𝑎</m:t>
                    </m:r>
                  </m:oMath>
                </a14:m>
                <a:r>
                  <a:rPr lang="zh-CN" altLang="zh-CN" sz="1200" kern="1200" dirty="0">
                    <a:solidFill>
                      <a:schemeClr val="tx1"/>
                    </a:solidFill>
                    <a:effectLst/>
                    <a:latin typeface="Arial" charset="0"/>
                    <a:ea typeface="宋体" pitchFamily="2" charset="-122"/>
                    <a:cs typeface="+mn-cs"/>
                  </a:rPr>
                  <a:t>，有：</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𝑁</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𝐴</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𝑖</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𝑡</m:t>
                            </m:r>
                            <m:r>
                              <a:rPr lang="en-US" altLang="zh-CN" sz="1200" i="1" kern="1200">
                                <a:solidFill>
                                  <a:schemeClr val="tx1"/>
                                </a:solidFill>
                                <a:effectLst/>
                                <a:latin typeface="Cambria Math" panose="02040503050406030204" pitchFamily="18" charset="0"/>
                                <a:ea typeface="宋体" pitchFamily="2" charset="-122"/>
                                <a:cs typeface="+mn-cs"/>
                              </a:rPr>
                              <m:t>−</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𝑁</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e>
                            </m:d>
                            <m:r>
                              <a:rPr lang="en-US" altLang="zh-CN" sz="1200" i="1" kern="1200">
                                <a:solidFill>
                                  <a:schemeClr val="tx1"/>
                                </a:solidFill>
                                <a:effectLst/>
                                <a:latin typeface="Cambria Math" panose="02040503050406030204" pitchFamily="18" charset="0"/>
                                <a:ea typeface="宋体" pitchFamily="2" charset="-122"/>
                                <a:cs typeface="+mn-cs"/>
                              </a:rPr>
                              <m:t>𝑛𝑞</m:t>
                            </m:r>
                          </m:e>
                        </m:d>
                      </m:sup>
                    </m:s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𝐴</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𝑖</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𝑡</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𝑛𝑎𝑞</m:t>
                            </m:r>
                          </m:e>
                        </m:d>
                      </m:sup>
                    </m:sSup>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可得：</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𝑖𝑁𝑎𝑞</m:t>
                        </m:r>
                      </m:sup>
                    </m:sSup>
                    <m:r>
                      <a:rPr lang="en-US" altLang="zh-CN" sz="1200" i="1" kern="1200">
                        <a:solidFill>
                          <a:schemeClr val="tx1"/>
                        </a:solidFill>
                        <a:effectLst/>
                        <a:latin typeface="Cambria Math" panose="02040503050406030204" pitchFamily="18" charset="0"/>
                        <a:ea typeface="宋体" pitchFamily="2" charset="-122"/>
                        <a:cs typeface="+mn-cs"/>
                      </a:rPr>
                      <m:t>=1</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所以：</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𝑁𝑎</m:t>
                        </m:r>
                      </m:den>
                    </m:f>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h</m:t>
                    </m:r>
                    <m:m>
                      <m:mPr>
                        <m:mcs>
                          <m:mc>
                            <m:mcPr>
                              <m:count m:val="2"/>
                              <m:mcJc m:val="center"/>
                            </m:mcPr>
                          </m:mc>
                        </m:mcs>
                        <m:ctrlPr>
                          <a:rPr lang="zh-CN" altLang="zh-CN" sz="1200" i="1" kern="1200">
                            <a:solidFill>
                              <a:schemeClr val="tx1"/>
                            </a:solidFill>
                            <a:effectLst/>
                            <a:latin typeface="Cambria Math" panose="02040503050406030204" pitchFamily="18" charset="0"/>
                            <a:ea typeface="宋体" pitchFamily="2" charset="-122"/>
                            <a:cs typeface="+mn-cs"/>
                          </a:rPr>
                        </m:ctrlPr>
                      </m:mPr>
                      <m:mr>
                        <m:e/>
                        <m:e/>
                      </m:mr>
                    </m:m>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h</m:t>
                    </m:r>
                    <m:r>
                      <a:rPr lang="en-US" altLang="zh-CN" sz="1200" i="1" kern="1200">
                        <a:solidFill>
                          <a:schemeClr val="tx1"/>
                        </a:solidFill>
                        <a:effectLst/>
                        <a:latin typeface="Cambria Math" panose="02040503050406030204" pitchFamily="18" charset="0"/>
                        <a:ea typeface="宋体" pitchFamily="2" charset="-122"/>
                        <a:cs typeface="+mn-cs"/>
                      </a:rPr>
                      <m:t>=</m:t>
                    </m:r>
                    <m:r>
                      <a:rPr lang="zh-CN" altLang="zh-CN" sz="1200" i="1" kern="1200">
                        <a:solidFill>
                          <a:schemeClr val="tx1"/>
                        </a:solidFill>
                        <a:effectLst/>
                        <a:latin typeface="Cambria Math" panose="02040503050406030204" pitchFamily="18" charset="0"/>
                        <a:ea typeface="宋体" pitchFamily="2" charset="-122"/>
                        <a:cs typeface="+mn-cs"/>
                      </a:rPr>
                      <m:t>整数</m:t>
                    </m:r>
                    <m:r>
                      <a:rPr lang="en-US" altLang="zh-CN" sz="1200" i="1" kern="120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设晶体中原子总数为</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，晶体链长为</a:t>
                </a:r>
                <a:r>
                  <a:rPr lang="en-US" altLang="zh-CN" sz="1200" i="1" kern="1200">
                    <a:solidFill>
                      <a:schemeClr val="tx1"/>
                    </a:solidFill>
                    <a:effectLst/>
                    <a:latin typeface="Arial" charset="0"/>
                    <a:ea typeface="宋体" pitchFamily="2" charset="-122"/>
                    <a:cs typeface="+mn-cs"/>
                  </a:rPr>
                  <a:t>Na</a:t>
                </a:r>
                <a:r>
                  <a:rPr lang="zh-CN" altLang="zh-CN" sz="1200" kern="1200">
                    <a:solidFill>
                      <a:schemeClr val="tx1"/>
                    </a:solidFill>
                    <a:effectLst/>
                    <a:latin typeface="Arial" charset="0"/>
                    <a:ea typeface="宋体" pitchFamily="2" charset="-122"/>
                    <a:cs typeface="+mn-cs"/>
                  </a:rPr>
                  <a:t>，有：</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𝑁+𝑛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a:t>
                </a:r>
                <a:r>
                  <a:rPr lang="en-US" altLang="zh-CN" sz="1200" kern="1200">
                    <a:solidFill>
                      <a:schemeClr val="tx1"/>
                    </a:solidFill>
                    <a:effectLst/>
                    <a:latin typeface="Arial" charset="0"/>
                    <a:ea typeface="宋体" pitchFamily="2" charset="-122"/>
                    <a:cs typeface="+mn-cs"/>
                  </a:rPr>
                  <a:t> 	(7-30)</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𝐴𝑒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𝜔𝑡−</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𝑁+𝑛)𝑛𝑞] =𝐴𝑒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𝜔𝑡−𝑛𝑎𝑞) </a:t>
                </a:r>
                <a:r>
                  <a:rPr lang="en-US" altLang="zh-CN" sz="1200" kern="1200">
                    <a:solidFill>
                      <a:schemeClr val="tx1"/>
                    </a:solidFill>
                    <a:effectLst/>
                    <a:latin typeface="Arial" charset="0"/>
                    <a:ea typeface="宋体" pitchFamily="2" charset="-122"/>
                    <a:cs typeface="+mn-cs"/>
                  </a:rPr>
                  <a:t> 	(7-31)</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可得：</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−𝑖𝑁𝑎𝑞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en-US" altLang="zh-CN" sz="1200" kern="1200">
                    <a:solidFill>
                      <a:schemeClr val="tx1"/>
                    </a:solidFill>
                    <a:effectLst/>
                    <a:latin typeface="Arial" charset="0"/>
                    <a:ea typeface="宋体" pitchFamily="2" charset="-122"/>
                    <a:cs typeface="+mn-cs"/>
                  </a:rPr>
                  <a:t> 	(7-32)</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所以：</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𝑞=2𝜋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𝑁𝑎⋅ℎ</a:t>
                </a:r>
                <a:r>
                  <a:rPr lang="zh-CN" altLang="zh-CN" sz="1200" i="0" kern="1200">
                    <a:solidFill>
                      <a:schemeClr val="tx1"/>
                    </a:solidFill>
                    <a:effectLst/>
                    <a:latin typeface="Arial" charset="0"/>
                    <a:ea typeface="宋体" pitchFamily="2" charset="-122"/>
                    <a:cs typeface="+mn-cs"/>
                  </a:rPr>
                  <a:t>■8(&amp;)</a:t>
                </a:r>
                <a:r>
                  <a:rPr lang="en-US" altLang="zh-CN" sz="1200" i="0" kern="1200">
                    <a:solidFill>
                      <a:schemeClr val="tx1"/>
                    </a:solidFill>
                    <a:effectLst/>
                    <a:latin typeface="Arial" charset="0"/>
                    <a:ea typeface="宋体" pitchFamily="2" charset="-122"/>
                    <a:cs typeface="+mn-cs"/>
                  </a:rPr>
                  <a:t>(ℎ=</a:t>
                </a:r>
                <a:r>
                  <a:rPr lang="zh-CN" altLang="zh-CN" sz="1200" i="0" kern="1200">
                    <a:solidFill>
                      <a:schemeClr val="tx1"/>
                    </a:solidFill>
                    <a:effectLst/>
                    <a:latin typeface="Arial" charset="0"/>
                    <a:ea typeface="宋体" pitchFamily="2" charset="-122"/>
                    <a:cs typeface="+mn-cs"/>
                  </a:rPr>
                  <a:t>整数</a:t>
                </a:r>
                <a:r>
                  <a:rPr lang="en-US"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(7-33)</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41</a:t>
            </a:fld>
            <a:endParaRPr lang="en-US" altLang="zh-CN"/>
          </a:p>
        </p:txBody>
      </p:sp>
    </p:spTree>
    <p:extLst>
      <p:ext uri="{BB962C8B-B14F-4D97-AF65-F5344CB8AC3E}">
        <p14:creationId xmlns:p14="http://schemas.microsoft.com/office/powerpoint/2010/main" val="22061664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引入周期性边界条件后，波数</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不能任意取值，只能取分立的值。在</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轴上，相邻两个</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的取值相距</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𝑁𝑎</m:t>
                        </m:r>
                      </m:den>
                    </m:f>
                  </m:oMath>
                </a14:m>
                <a:r>
                  <a:rPr lang="zh-CN" altLang="zh-CN" sz="1200" kern="1200" dirty="0">
                    <a:solidFill>
                      <a:schemeClr val="tx1"/>
                    </a:solidFill>
                    <a:effectLst/>
                    <a:latin typeface="Arial" charset="0"/>
                    <a:ea typeface="宋体" pitchFamily="2" charset="-122"/>
                    <a:cs typeface="+mn-cs"/>
                  </a:rPr>
                  <a:t>，即在</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轴上，每一个</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的取值所占的空间为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𝑁𝑎</m:t>
                        </m:r>
                      </m:den>
                    </m:f>
                  </m:oMath>
                </a14:m>
                <a:r>
                  <a:rPr lang="zh-CN" altLang="zh-CN" sz="1200" kern="1200" dirty="0">
                    <a:solidFill>
                      <a:schemeClr val="tx1"/>
                    </a:solidFill>
                    <a:effectLst/>
                    <a:latin typeface="Arial" charset="0"/>
                    <a:ea typeface="宋体" pitchFamily="2" charset="-122"/>
                    <a:cs typeface="+mn-cs"/>
                  </a:rPr>
                  <a:t>。所以，</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的分布密度为：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𝜌</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𝑞</m:t>
                        </m:r>
                      </m:e>
                    </m:d>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𝑁𝑎</m:t>
                        </m:r>
                      </m:num>
                      <m:den>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𝐿</m:t>
                        </m:r>
                      </m:num>
                      <m:den>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den>
                    </m:f>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其中</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𝐿</m:t>
                    </m:r>
                    <m:r>
                      <a:rPr lang="en-US" altLang="zh-CN" sz="1200" b="0" i="1" kern="1200" smtClean="0">
                        <a:solidFill>
                          <a:schemeClr val="tx1"/>
                        </a:solidFill>
                        <a:effectLst/>
                        <a:latin typeface="Cambria Math" panose="02040503050406030204" pitchFamily="18" charset="0"/>
                        <a:ea typeface="宋体" pitchFamily="2" charset="-122"/>
                        <a:cs typeface="+mn-cs"/>
                      </a:rPr>
                      <m:t>=</m:t>
                    </m:r>
                    <m:r>
                      <a:rPr lang="en-US" altLang="zh-CN" sz="1200" b="0" i="1" kern="1200" smtClean="0">
                        <a:solidFill>
                          <a:schemeClr val="tx1"/>
                        </a:solidFill>
                        <a:effectLst/>
                        <a:latin typeface="Cambria Math" panose="02040503050406030204" pitchFamily="18" charset="0"/>
                        <a:ea typeface="宋体" pitchFamily="2" charset="-122"/>
                        <a:cs typeface="+mn-cs"/>
                      </a:rPr>
                      <m:t>𝑁𝑎</m:t>
                    </m:r>
                  </m:oMath>
                </a14:m>
                <a:r>
                  <a:rPr lang="zh-CN" altLang="zh-CN" sz="1200" kern="1200" dirty="0">
                    <a:solidFill>
                      <a:schemeClr val="tx1"/>
                    </a:solidFill>
                    <a:effectLst/>
                    <a:latin typeface="Arial" charset="0"/>
                    <a:ea typeface="宋体" pitchFamily="2" charset="-122"/>
                    <a:cs typeface="+mn-cs"/>
                  </a:rPr>
                  <a:t>为晶体链的长度。</a:t>
                </a: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第一布里渊区中波数</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的取值总数为：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𝜌</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𝑎</m:t>
                        </m:r>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𝑁𝑎</m:t>
                        </m:r>
                      </m:num>
                      <m:den>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𝑎</m:t>
                        </m:r>
                      </m:den>
                    </m:f>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𝑁</m:t>
                    </m:r>
                    <m:r>
                      <a:rPr lang="en-US" altLang="zh-CN" sz="1200" i="1" kern="1200">
                        <a:solidFill>
                          <a:schemeClr val="tx1"/>
                        </a:solidFill>
                        <a:effectLst/>
                        <a:latin typeface="Cambria Math" panose="02040503050406030204" pitchFamily="18" charset="0"/>
                        <a:ea typeface="宋体" pitchFamily="2" charset="-122"/>
                        <a:cs typeface="+mn-cs"/>
                      </a:rPr>
                      <m:t> (</m:t>
                    </m:r>
                    <m:r>
                      <a:rPr lang="zh-CN" altLang="zh-CN" sz="1200" i="1" kern="1200">
                        <a:solidFill>
                          <a:schemeClr val="tx1"/>
                        </a:solidFill>
                        <a:effectLst/>
                        <a:latin typeface="Cambria Math" panose="02040503050406030204" pitchFamily="18" charset="0"/>
                        <a:ea typeface="宋体" pitchFamily="2" charset="-122"/>
                        <a:cs typeface="+mn-cs"/>
                      </a:rPr>
                      <m:t>晶体链的原胞数</m:t>
                    </m:r>
                    <m:r>
                      <a:rPr lang="en-US" altLang="zh-CN" sz="1200" i="1" kern="120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考虑到每个原子有</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种偏振模式，具有</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个原子的晶格振动的格波总数为</a:t>
                </a:r>
                <a:r>
                  <a:rPr lang="en-US" altLang="zh-CN" sz="1200" kern="1200" dirty="0">
                    <a:solidFill>
                      <a:schemeClr val="tx1"/>
                    </a:solidFill>
                    <a:effectLst/>
                    <a:latin typeface="Arial" charset="0"/>
                    <a:ea typeface="宋体" pitchFamily="2" charset="-122"/>
                    <a:cs typeface="+mn-cs"/>
                  </a:rPr>
                  <a:t>3</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引入周期性边界条件后，波数</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不能任意取值，只能取分立的值。在</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轴上，相邻两个</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的取值相距</a:t>
                </a:r>
                <a:r>
                  <a:rPr lang="en-US" altLang="zh-CN" sz="1200" i="0" kern="1200">
                    <a:solidFill>
                      <a:schemeClr val="tx1"/>
                    </a:solidFill>
                    <a:effectLst/>
                    <a:latin typeface="Arial" charset="0"/>
                    <a:ea typeface="宋体" pitchFamily="2" charset="-122"/>
                    <a:cs typeface="+mn-cs"/>
                  </a:rPr>
                  <a:t>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𝑁𝑎</a:t>
                </a:r>
                <a:r>
                  <a:rPr lang="zh-CN" altLang="zh-CN" sz="1200" kern="1200">
                    <a:solidFill>
                      <a:schemeClr val="tx1"/>
                    </a:solidFill>
                    <a:effectLst/>
                    <a:latin typeface="Arial" charset="0"/>
                    <a:ea typeface="宋体" pitchFamily="2" charset="-122"/>
                    <a:cs typeface="+mn-cs"/>
                  </a:rPr>
                  <a:t>，即在</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轴上，每一个</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的取值所占的空间为</a:t>
                </a:r>
                <a:r>
                  <a:rPr lang="en-US" altLang="zh-CN" sz="1200" i="0" kern="1200">
                    <a:solidFill>
                      <a:schemeClr val="tx1"/>
                    </a:solidFill>
                    <a:effectLst/>
                    <a:latin typeface="Arial" charset="0"/>
                    <a:ea typeface="宋体" pitchFamily="2" charset="-122"/>
                    <a:cs typeface="+mn-cs"/>
                  </a:rPr>
                  <a:t>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𝑁𝑎</a:t>
                </a:r>
                <a:r>
                  <a:rPr lang="zh-CN" altLang="zh-CN" sz="1200" kern="1200">
                    <a:solidFill>
                      <a:schemeClr val="tx1"/>
                    </a:solidFill>
                    <a:effectLst/>
                    <a:latin typeface="Arial" charset="0"/>
                    <a:ea typeface="宋体" pitchFamily="2" charset="-122"/>
                    <a:cs typeface="+mn-cs"/>
                  </a:rPr>
                  <a:t>。所以，</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的分布密度为：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𝜌</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𝑞)=𝑁𝑎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2𝜋=𝐿</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2𝜋</a:t>
                </a:r>
                <a:r>
                  <a:rPr lang="en-US" altLang="zh-CN" sz="1200" kern="1200">
                    <a:solidFill>
                      <a:schemeClr val="tx1"/>
                    </a:solidFill>
                    <a:effectLst/>
                    <a:latin typeface="Arial" charset="0"/>
                    <a:ea typeface="宋体" pitchFamily="2" charset="-122"/>
                    <a:cs typeface="+mn-cs"/>
                  </a:rPr>
                  <a:t> 	(7-34)</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其中</a:t>
                </a:r>
                <a:r>
                  <a:rPr lang="en-US" altLang="zh-CN" sz="1200" i="1" kern="1200">
                    <a:solidFill>
                      <a:schemeClr val="tx1"/>
                    </a:solidFill>
                    <a:effectLst/>
                    <a:latin typeface="Arial" charset="0"/>
                    <a:ea typeface="宋体" pitchFamily="2" charset="-122"/>
                    <a:cs typeface="+mn-cs"/>
                  </a:rPr>
                  <a:t>L</a:t>
                </a:r>
                <a:r>
                  <a:rPr lang="zh-CN" altLang="zh-CN" sz="1200" kern="1200">
                    <a:solidFill>
                      <a:schemeClr val="tx1"/>
                    </a:solidFill>
                    <a:effectLst/>
                    <a:latin typeface="Arial" charset="0"/>
                    <a:ea typeface="宋体" pitchFamily="2" charset="-122"/>
                    <a:cs typeface="+mn-cs"/>
                  </a:rPr>
                  <a:t>＝</a:t>
                </a:r>
                <a:r>
                  <a:rPr lang="en-US" altLang="zh-CN" sz="1200" i="1" kern="1200">
                    <a:solidFill>
                      <a:schemeClr val="tx1"/>
                    </a:solidFill>
                    <a:effectLst/>
                    <a:latin typeface="Arial" charset="0"/>
                    <a:ea typeface="宋体" pitchFamily="2" charset="-122"/>
                    <a:cs typeface="+mn-cs"/>
                  </a:rPr>
                  <a:t>Na </a:t>
                </a:r>
                <a:r>
                  <a:rPr lang="zh-CN" altLang="zh-CN" sz="1200" kern="1200">
                    <a:solidFill>
                      <a:schemeClr val="tx1"/>
                    </a:solidFill>
                    <a:effectLst/>
                    <a:latin typeface="Arial" charset="0"/>
                    <a:ea typeface="宋体" pitchFamily="2" charset="-122"/>
                    <a:cs typeface="+mn-cs"/>
                  </a:rPr>
                  <a:t>为晶体链的长度。</a:t>
                </a:r>
              </a:p>
              <a:p>
                <a:r>
                  <a:rPr lang="en-US" altLang="zh-CN" sz="1200" kern="1200">
                    <a:solidFill>
                      <a:schemeClr val="tx1"/>
                    </a:solidFill>
                    <a:effectLst/>
                    <a:latin typeface="Arial" charset="0"/>
                    <a:ea typeface="宋体" pitchFamily="2" charset="-122"/>
                    <a:cs typeface="+mn-cs"/>
                  </a:rPr>
                  <a:t> </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第一布里渊区中波数</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的取值总数为：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𝜌(𝑞)⋅2𝜋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𝑎=(𝑁𝑎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2𝜋)⋅2𝜋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𝑎=𝑁 (</a:t>
                </a:r>
                <a:r>
                  <a:rPr lang="zh-CN" altLang="zh-CN" sz="1200" i="0" kern="1200">
                    <a:solidFill>
                      <a:schemeClr val="tx1"/>
                    </a:solidFill>
                    <a:effectLst/>
                    <a:latin typeface="Arial" charset="0"/>
                    <a:ea typeface="宋体" pitchFamily="2" charset="-122"/>
                    <a:cs typeface="+mn-cs"/>
                  </a:rPr>
                  <a:t>晶体链的原胞数</a:t>
                </a:r>
                <a:r>
                  <a:rPr lang="en-US"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(7-35)</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考虑到每个原子有</a:t>
                </a:r>
                <a:r>
                  <a:rPr lang="en-US" altLang="zh-CN" sz="1200" kern="1200">
                    <a:solidFill>
                      <a:schemeClr val="tx1"/>
                    </a:solidFill>
                    <a:effectLst/>
                    <a:latin typeface="Arial" charset="0"/>
                    <a:ea typeface="宋体" pitchFamily="2" charset="-122"/>
                    <a:cs typeface="+mn-cs"/>
                  </a:rPr>
                  <a:t>3</a:t>
                </a:r>
                <a:r>
                  <a:rPr lang="zh-CN" altLang="zh-CN" sz="1200" kern="1200">
                    <a:solidFill>
                      <a:schemeClr val="tx1"/>
                    </a:solidFill>
                    <a:effectLst/>
                    <a:latin typeface="Arial" charset="0"/>
                    <a:ea typeface="宋体" pitchFamily="2" charset="-122"/>
                    <a:cs typeface="+mn-cs"/>
                  </a:rPr>
                  <a:t>种偏振模式，具有</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个原子的晶格振动的格波总数为</a:t>
                </a:r>
                <a:r>
                  <a:rPr lang="en-US" altLang="zh-CN" sz="1200" kern="1200">
                    <a:solidFill>
                      <a:schemeClr val="tx1"/>
                    </a:solidFill>
                    <a:effectLst/>
                    <a:latin typeface="Arial" charset="0"/>
                    <a:ea typeface="宋体" pitchFamily="2" charset="-122"/>
                    <a:cs typeface="+mn-cs"/>
                  </a:rPr>
                  <a:t>3</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42</a:t>
            </a:fld>
            <a:endParaRPr lang="en-US" altLang="zh-CN"/>
          </a:p>
        </p:txBody>
      </p:sp>
    </p:spTree>
    <p:extLst>
      <p:ext uri="{BB962C8B-B14F-4D97-AF65-F5344CB8AC3E}">
        <p14:creationId xmlns:p14="http://schemas.microsoft.com/office/powerpoint/2010/main" val="23525827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本小节讲</a:t>
            </a:r>
            <a:r>
              <a:rPr kumimoji="0" lang="zh-C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rPr>
              <a:t>一维双原子链的晶格振动。</a:t>
            </a:r>
            <a:endParaRPr lang="zh-CN" altLang="en-US" b="0"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43</a:t>
            </a:fld>
            <a:endParaRPr lang="en-US" altLang="zh-CN"/>
          </a:p>
        </p:txBody>
      </p:sp>
    </p:spTree>
    <p:extLst>
      <p:ext uri="{BB962C8B-B14F-4D97-AF65-F5344CB8AC3E}">
        <p14:creationId xmlns:p14="http://schemas.microsoft.com/office/powerpoint/2010/main" val="26467081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5F411E07-43BF-4821-B432-DD3835CF6710}" type="slidenum">
              <a:rPr lang="en-US" altLang="zh-CN" sz="1300">
                <a:solidFill>
                  <a:srgbClr val="000000"/>
                </a:solidFill>
                <a:ea typeface="楷体_GB2312" pitchFamily="49" charset="-122"/>
                <a:cs typeface="+mn-cs"/>
              </a:rPr>
              <a:pPr algn="r">
                <a:spcBef>
                  <a:spcPct val="0"/>
                </a:spcBef>
              </a:pPr>
              <a:t>44</a:t>
            </a:fld>
            <a:endParaRPr lang="en-US" altLang="zh-CN" sz="1300">
              <a:solidFill>
                <a:srgbClr val="000000"/>
              </a:solidFill>
              <a:ea typeface="楷体_GB2312" pitchFamily="49" charset="-122"/>
              <a:cs typeface="+mn-cs"/>
            </a:endParaRPr>
          </a:p>
        </p:txBody>
      </p:sp>
      <p:sp>
        <p:nvSpPr>
          <p:cNvPr id="77827"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77828"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我们知道，晶体结构</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布拉菲点阵</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基元，在点阵的每个点上安上基元，就得到了晶体结构（复式格子）。对于基元含有多个原子的情况，晶格振动将出现新的特征。下面分析一下双原子链的晶格振动。如图所示，两个不同原子</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𝑃</m:t>
                    </m:r>
                  </m:oMath>
                </a14:m>
                <a:r>
                  <a:rPr lang="zh-CN" altLang="zh-CN" sz="1200" kern="1200" dirty="0">
                    <a:solidFill>
                      <a:schemeClr val="tx1"/>
                    </a:solidFill>
                    <a:effectLst/>
                    <a:latin typeface="Arial" charset="0"/>
                    <a:ea typeface="宋体" pitchFamily="2" charset="-122"/>
                    <a:cs typeface="+mn-cs"/>
                  </a:rPr>
                  <a:t>和</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𝑄</m:t>
                    </m:r>
                  </m:oMath>
                </a14:m>
                <a:r>
                  <a:rPr lang="zh-CN" altLang="zh-CN" sz="1200" kern="1200" dirty="0">
                    <a:solidFill>
                      <a:schemeClr val="tx1"/>
                    </a:solidFill>
                    <a:effectLst/>
                    <a:latin typeface="Arial" charset="0"/>
                    <a:ea typeface="宋体" pitchFamily="2" charset="-122"/>
                    <a:cs typeface="+mn-cs"/>
                  </a:rPr>
                  <a:t>构成的双原子链，设</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𝑃</m:t>
                    </m:r>
                  </m:oMath>
                </a14:m>
                <a:r>
                  <a:rPr lang="zh-CN" altLang="zh-CN" sz="1200" kern="1200" dirty="0">
                    <a:solidFill>
                      <a:schemeClr val="tx1"/>
                    </a:solidFill>
                    <a:effectLst/>
                    <a:latin typeface="Arial" charset="0"/>
                    <a:ea typeface="宋体" pitchFamily="2" charset="-122"/>
                    <a:cs typeface="+mn-cs"/>
                  </a:rPr>
                  <a:t>原子质量为</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𝑚</m:t>
                    </m:r>
                    <m:r>
                      <a:rPr lang="en-US" altLang="zh-CN" sz="1200" b="0" i="0" kern="1200" smtClean="0">
                        <a:solidFill>
                          <a:schemeClr val="tx1"/>
                        </a:solidFill>
                        <a:effectLst/>
                        <a:latin typeface="Cambria Math" panose="02040503050406030204" pitchFamily="18" charset="0"/>
                        <a:ea typeface="宋体" pitchFamily="2" charset="-122"/>
                        <a:cs typeface="+mn-cs"/>
                      </a:rPr>
                      <m:t>,</m:t>
                    </m:r>
                    <m:r>
                      <a:rPr lang="en-US" altLang="zh-CN" sz="1200" b="0" i="1" kern="1200" smtClean="0">
                        <a:solidFill>
                          <a:schemeClr val="tx1"/>
                        </a:solidFill>
                        <a:effectLst/>
                        <a:latin typeface="Cambria Math" panose="02040503050406030204" pitchFamily="18" charset="0"/>
                        <a:ea typeface="宋体" pitchFamily="2" charset="-122"/>
                        <a:cs typeface="+mn-cs"/>
                      </a:rPr>
                      <m:t>𝑄</m:t>
                    </m:r>
                  </m:oMath>
                </a14:m>
                <a:r>
                  <a:rPr lang="zh-CN" altLang="zh-CN" sz="1200" kern="1200" dirty="0">
                    <a:solidFill>
                      <a:schemeClr val="tx1"/>
                    </a:solidFill>
                    <a:effectLst/>
                    <a:latin typeface="Arial" charset="0"/>
                    <a:ea typeface="宋体" pitchFamily="2" charset="-122"/>
                    <a:cs typeface="+mn-cs"/>
                  </a:rPr>
                  <a:t>原子质量为</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𝑀</m:t>
                    </m:r>
                  </m:oMath>
                </a14:m>
                <a:r>
                  <a:rPr lang="zh-CN" altLang="zh-CN" sz="1200" kern="1200" dirty="0">
                    <a:solidFill>
                      <a:schemeClr val="tx1"/>
                    </a:solidFill>
                    <a:effectLst/>
                    <a:latin typeface="Arial" charset="0"/>
                    <a:ea typeface="宋体" pitchFamily="2" charset="-122"/>
                    <a:cs typeface="+mn-cs"/>
                  </a:rPr>
                  <a:t>。</a:t>
                </a:r>
                <a:endParaRPr lang="en-US" altLang="zh-CN" sz="1200" kern="1200" dirty="0">
                  <a:solidFill>
                    <a:schemeClr val="tx1"/>
                  </a:solidFill>
                  <a:effectLst/>
                  <a:latin typeface="Arial" charset="0"/>
                  <a:ea typeface="宋体" pitchFamily="2" charset="-122"/>
                  <a:cs typeface="+mn-cs"/>
                </a:endParaRPr>
              </a:p>
              <a:p>
                <a:pPr eaLnBrk="1" hangingPunct="1"/>
                <a:endParaRPr lang="en-US" altLang="zh-CN" sz="1200" kern="1200" dirty="0">
                  <a:solidFill>
                    <a:schemeClr val="tx1"/>
                  </a:solidFill>
                  <a:effectLst/>
                  <a:latin typeface="Arial" charset="0"/>
                  <a:ea typeface="宋体" pitchFamily="2" charset="-122"/>
                  <a:cs typeface="+mn-cs"/>
                  <a:sym typeface="Symbol" panose="05050102010706020507" pitchFamily="18" charset="2"/>
                </a:endParaRPr>
              </a:p>
            </p:txBody>
          </p:sp>
        </mc:Choice>
        <mc:Fallback xmlns="">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我们知道，晶体结构</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布拉菲点阵</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基元，在点阵的每个点上安上基元，就得到了晶体结构（复式格子）。对于基元含有多个原子的情况，晶格振动将出现新的特征。下面分析一下双原子链的晶格振动。如图所示，两个不同原子</a:t>
                </a:r>
                <a:r>
                  <a:rPr lang="en-US" altLang="zh-CN" sz="1200" b="0" i="0" kern="1200">
                    <a:solidFill>
                      <a:schemeClr val="tx1"/>
                    </a:solidFill>
                    <a:effectLst/>
                    <a:latin typeface="Cambria Math" panose="02040503050406030204" pitchFamily="18" charset="0"/>
                    <a:ea typeface="宋体" pitchFamily="2" charset="-122"/>
                    <a:cs typeface="+mn-cs"/>
                  </a:rPr>
                  <a:t>𝑃</a:t>
                </a:r>
                <a:r>
                  <a:rPr lang="zh-CN" altLang="zh-CN" sz="1200" kern="1200" dirty="0">
                    <a:solidFill>
                      <a:schemeClr val="tx1"/>
                    </a:solidFill>
                    <a:effectLst/>
                    <a:latin typeface="Arial" charset="0"/>
                    <a:ea typeface="宋体" pitchFamily="2" charset="-122"/>
                    <a:cs typeface="+mn-cs"/>
                  </a:rPr>
                  <a:t>和</a:t>
                </a:r>
                <a:r>
                  <a:rPr lang="en-US" altLang="zh-CN" sz="1200" b="0" i="0" kern="1200">
                    <a:solidFill>
                      <a:schemeClr val="tx1"/>
                    </a:solidFill>
                    <a:effectLst/>
                    <a:latin typeface="Cambria Math" panose="02040503050406030204" pitchFamily="18" charset="0"/>
                    <a:ea typeface="宋体" pitchFamily="2" charset="-122"/>
                    <a:cs typeface="+mn-cs"/>
                  </a:rPr>
                  <a:t>𝑄</a:t>
                </a:r>
                <a:r>
                  <a:rPr lang="zh-CN" altLang="zh-CN" sz="1200" kern="1200" dirty="0">
                    <a:solidFill>
                      <a:schemeClr val="tx1"/>
                    </a:solidFill>
                    <a:effectLst/>
                    <a:latin typeface="Arial" charset="0"/>
                    <a:ea typeface="宋体" pitchFamily="2" charset="-122"/>
                    <a:cs typeface="+mn-cs"/>
                  </a:rPr>
                  <a:t>构成的双原子链，设</a:t>
                </a:r>
                <a:r>
                  <a:rPr lang="en-US" altLang="zh-CN" sz="1200" b="0" i="0" kern="1200">
                    <a:solidFill>
                      <a:schemeClr val="tx1"/>
                    </a:solidFill>
                    <a:effectLst/>
                    <a:latin typeface="Cambria Math" panose="02040503050406030204" pitchFamily="18" charset="0"/>
                    <a:ea typeface="宋体" pitchFamily="2" charset="-122"/>
                    <a:cs typeface="+mn-cs"/>
                  </a:rPr>
                  <a:t>𝑃</a:t>
                </a:r>
                <a:r>
                  <a:rPr lang="zh-CN" altLang="zh-CN" sz="1200" kern="1200" dirty="0">
                    <a:solidFill>
                      <a:schemeClr val="tx1"/>
                    </a:solidFill>
                    <a:effectLst/>
                    <a:latin typeface="Arial" charset="0"/>
                    <a:ea typeface="宋体" pitchFamily="2" charset="-122"/>
                    <a:cs typeface="+mn-cs"/>
                  </a:rPr>
                  <a:t>原子质量为</a:t>
                </a:r>
                <a:r>
                  <a:rPr lang="en-US" altLang="zh-CN" sz="1200" b="0" i="0" kern="1200">
                    <a:solidFill>
                      <a:schemeClr val="tx1"/>
                    </a:solidFill>
                    <a:effectLst/>
                    <a:latin typeface="Cambria Math" panose="02040503050406030204" pitchFamily="18" charset="0"/>
                    <a:ea typeface="宋体" pitchFamily="2" charset="-122"/>
                    <a:cs typeface="+mn-cs"/>
                  </a:rPr>
                  <a:t>𝑚,𝑄</a:t>
                </a:r>
                <a:r>
                  <a:rPr lang="zh-CN" altLang="zh-CN" sz="1200" kern="1200" dirty="0">
                    <a:solidFill>
                      <a:schemeClr val="tx1"/>
                    </a:solidFill>
                    <a:effectLst/>
                    <a:latin typeface="Arial" charset="0"/>
                    <a:ea typeface="宋体" pitchFamily="2" charset="-122"/>
                    <a:cs typeface="+mn-cs"/>
                  </a:rPr>
                  <a:t>原子质量为</a:t>
                </a:r>
                <a:r>
                  <a:rPr lang="en-US" altLang="zh-CN" sz="1200" b="0" i="0" kern="1200">
                    <a:solidFill>
                      <a:schemeClr val="tx1"/>
                    </a:solidFill>
                    <a:effectLst/>
                    <a:latin typeface="Cambria Math" panose="02040503050406030204" pitchFamily="18" charset="0"/>
                    <a:ea typeface="宋体" pitchFamily="2" charset="-122"/>
                    <a:cs typeface="+mn-cs"/>
                  </a:rPr>
                  <a:t>𝑀</a:t>
                </a:r>
                <a:r>
                  <a:rPr lang="zh-CN" altLang="zh-CN" sz="1200" kern="1200" dirty="0">
                    <a:solidFill>
                      <a:schemeClr val="tx1"/>
                    </a:solidFill>
                    <a:effectLst/>
                    <a:latin typeface="Arial" charset="0"/>
                    <a:ea typeface="宋体" pitchFamily="2" charset="-122"/>
                    <a:cs typeface="+mn-cs"/>
                  </a:rPr>
                  <a:t>。</a:t>
                </a:r>
                <a:endParaRPr lang="en-US" altLang="zh-CN" sz="1200" kern="1200" dirty="0">
                  <a:solidFill>
                    <a:schemeClr val="tx1"/>
                  </a:solidFill>
                  <a:effectLst/>
                  <a:latin typeface="Arial" charset="0"/>
                  <a:ea typeface="宋体" pitchFamily="2" charset="-122"/>
                  <a:cs typeface="+mn-cs"/>
                </a:endParaRPr>
              </a:p>
              <a:p>
                <a:pPr eaLnBrk="1" hangingPunct="1"/>
                <a:endParaRPr lang="en-US" altLang="zh-CN" sz="1200" kern="1200" dirty="0">
                  <a:solidFill>
                    <a:schemeClr val="tx1"/>
                  </a:solidFill>
                  <a:effectLst/>
                  <a:latin typeface="Arial" charset="0"/>
                  <a:ea typeface="宋体" pitchFamily="2" charset="-122"/>
                  <a:cs typeface="+mn-cs"/>
                  <a:sym typeface="Symbol" panose="05050102010706020507" pitchFamily="18" charset="2"/>
                </a:endParaRPr>
              </a:p>
            </p:txBody>
          </p:sp>
        </mc:Fallback>
      </mc:AlternateContent>
    </p:spTree>
    <p:extLst>
      <p:ext uri="{BB962C8B-B14F-4D97-AF65-F5344CB8AC3E}">
        <p14:creationId xmlns:p14="http://schemas.microsoft.com/office/powerpoint/2010/main" val="30234411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6ACB90D7-55D3-4789-B712-3437B2978EB2}" type="slidenum">
              <a:rPr lang="en-US" altLang="zh-CN" sz="1300">
                <a:solidFill>
                  <a:srgbClr val="000000"/>
                </a:solidFill>
                <a:ea typeface="楷体_GB2312" pitchFamily="49" charset="-122"/>
                <a:cs typeface="+mn-cs"/>
              </a:rPr>
              <a:pPr algn="r">
                <a:spcBef>
                  <a:spcPct val="0"/>
                </a:spcBef>
              </a:pPr>
              <a:t>45</a:t>
            </a:fld>
            <a:endParaRPr lang="en-US" altLang="zh-CN" sz="1300">
              <a:solidFill>
                <a:srgbClr val="000000"/>
              </a:solidFill>
              <a:ea typeface="楷体_GB2312" pitchFamily="49" charset="-122"/>
              <a:cs typeface="+mn-cs"/>
            </a:endParaRPr>
          </a:p>
        </p:txBody>
      </p:sp>
      <p:sp>
        <p:nvSpPr>
          <p:cNvPr id="80899"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80900"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这里与单原子链的区别仅仅是原胞含有</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个不同原子，其余条件不变，可类比</a:t>
                </a:r>
                <a:r>
                  <a:rPr lang="zh-CN" altLang="en-US" sz="1200" kern="1200" dirty="0">
                    <a:solidFill>
                      <a:schemeClr val="tx1"/>
                    </a:solidFill>
                    <a:effectLst/>
                    <a:latin typeface="Arial" charset="0"/>
                    <a:ea typeface="宋体" pitchFamily="2" charset="-122"/>
                    <a:cs typeface="+mn-cs"/>
                  </a:rPr>
                  <a:t>一维单原子链</a:t>
                </a:r>
                <a:r>
                  <a:rPr lang="zh-CN" altLang="zh-CN" sz="1200" kern="1200" dirty="0">
                    <a:solidFill>
                      <a:schemeClr val="tx1"/>
                    </a:solidFill>
                    <a:effectLst/>
                    <a:latin typeface="Arial" charset="0"/>
                    <a:ea typeface="宋体" pitchFamily="2" charset="-122"/>
                    <a:cs typeface="+mn-cs"/>
                  </a:rPr>
                  <a:t>写出运动方程。</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𝑃</m:t>
                    </m:r>
                  </m:oMath>
                </a14:m>
                <a:r>
                  <a:rPr lang="zh-CN" altLang="zh-CN" sz="1200" kern="1200" dirty="0">
                    <a:solidFill>
                      <a:schemeClr val="tx1"/>
                    </a:solidFill>
                    <a:effectLst/>
                    <a:latin typeface="Arial" charset="0"/>
                    <a:ea typeface="宋体" pitchFamily="2" charset="-122"/>
                    <a:cs typeface="+mn-cs"/>
                  </a:rPr>
                  <a:t>原子相邻</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个</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𝑄</m:t>
                    </m:r>
                  </m:oMath>
                </a14:m>
                <a:r>
                  <a:rPr lang="zh-CN" altLang="zh-CN" sz="1200" kern="1200" dirty="0">
                    <a:solidFill>
                      <a:schemeClr val="tx1"/>
                    </a:solidFill>
                    <a:effectLst/>
                    <a:latin typeface="Arial" charset="0"/>
                    <a:ea typeface="宋体" pitchFamily="2" charset="-122"/>
                    <a:cs typeface="+mn-cs"/>
                  </a:rPr>
                  <a:t>原子：</a:t>
                </a:r>
              </a:p>
              <a:p>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𝑚</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𝜇</m:t>
                            </m:r>
                          </m:e>
                        </m:acc>
                      </m:e>
                      <m:sub>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m:t>
                    </m:r>
                    <m:r>
                      <a:rPr lang="en-US" altLang="zh-CN" sz="1200" i="1" kern="1200">
                        <a:solidFill>
                          <a:schemeClr val="tx1"/>
                        </a:solidFill>
                        <a:effectLst/>
                        <a:latin typeface="Cambria Math" panose="02040503050406030204" pitchFamily="18" charset="0"/>
                        <a:ea typeface="宋体" pitchFamily="2" charset="-122"/>
                        <a:cs typeface="+mn-cs"/>
                      </a:rPr>
                      <m:t>(2</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a:t>
                </a: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𝑄</m:t>
                    </m:r>
                  </m:oMath>
                </a14:m>
                <a:r>
                  <a:rPr lang="zh-CN" altLang="zh-CN" sz="1200" kern="1200" dirty="0">
                    <a:solidFill>
                      <a:schemeClr val="tx1"/>
                    </a:solidFill>
                    <a:effectLst/>
                    <a:latin typeface="Arial" charset="0"/>
                    <a:ea typeface="宋体" pitchFamily="2" charset="-122"/>
                    <a:cs typeface="+mn-cs"/>
                  </a:rPr>
                  <a:t>原子相邻</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个</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𝑃</m:t>
                    </m:r>
                  </m:oMath>
                </a14:m>
                <a:r>
                  <a:rPr lang="zh-CN" altLang="zh-CN" sz="1200" kern="1200" dirty="0">
                    <a:solidFill>
                      <a:schemeClr val="tx1"/>
                    </a:solidFill>
                    <a:effectLst/>
                    <a:latin typeface="Arial" charset="0"/>
                    <a:ea typeface="宋体" pitchFamily="2" charset="-122"/>
                    <a:cs typeface="+mn-cs"/>
                  </a:rPr>
                  <a:t>原子：</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𝑀</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𝜇</m:t>
                            </m:r>
                          </m:e>
                        </m:acc>
                      </m:e>
                      <m:sub>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m:t>
                    </m:r>
                    <m:r>
                      <a:rPr lang="en-US" altLang="zh-CN" sz="1200" i="1" kern="1200">
                        <a:solidFill>
                          <a:schemeClr val="tx1"/>
                        </a:solidFill>
                        <a:effectLst/>
                        <a:latin typeface="Cambria Math" panose="02040503050406030204" pitchFamily="18" charset="0"/>
                        <a:ea typeface="宋体" pitchFamily="2" charset="-122"/>
                        <a:cs typeface="+mn-cs"/>
                      </a:rPr>
                      <m:t>(2</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+2</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𝜇</m:t>
                        </m:r>
                      </m:e>
                      <m:sub>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eaLnBrk="1" hangingPunct="1"/>
                <a:endParaRPr lang="en-US" altLang="zh-CN" dirty="0">
                  <a:latin typeface="Arial" panose="020B0604020202020204" pitchFamily="34" charset="0"/>
                  <a:sym typeface="Symbol" panose="05050102010706020507" pitchFamily="18" charset="2"/>
                </a:endParaRPr>
              </a:p>
            </p:txBody>
          </p:sp>
        </mc:Choice>
        <mc:Fallback xmlns="">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a:solidFill>
                      <a:schemeClr val="tx1"/>
                    </a:solidFill>
                    <a:effectLst/>
                    <a:latin typeface="Arial" charset="0"/>
                    <a:ea typeface="宋体" pitchFamily="2" charset="-122"/>
                    <a:cs typeface="+mn-cs"/>
                  </a:rPr>
                  <a:t>这里与单原子链的区别仅仅是原胞含有</a:t>
                </a:r>
                <a:r>
                  <a:rPr lang="en-US" altLang="zh-CN" sz="1200" kern="1200">
                    <a:solidFill>
                      <a:schemeClr val="tx1"/>
                    </a:solidFill>
                    <a:effectLst/>
                    <a:latin typeface="Arial" charset="0"/>
                    <a:ea typeface="宋体" pitchFamily="2" charset="-122"/>
                    <a:cs typeface="+mn-cs"/>
                  </a:rPr>
                  <a:t>2</a:t>
                </a:r>
                <a:r>
                  <a:rPr lang="zh-CN" altLang="zh-CN" sz="1200" kern="1200">
                    <a:solidFill>
                      <a:schemeClr val="tx1"/>
                    </a:solidFill>
                    <a:effectLst/>
                    <a:latin typeface="Arial" charset="0"/>
                    <a:ea typeface="宋体" pitchFamily="2" charset="-122"/>
                    <a:cs typeface="+mn-cs"/>
                  </a:rPr>
                  <a:t>个不同原子，其余条件不变，可类比式（</a:t>
                </a:r>
                <a:r>
                  <a:rPr lang="en-US" altLang="zh-CN" sz="1200" kern="1200">
                    <a:solidFill>
                      <a:schemeClr val="tx1"/>
                    </a:solidFill>
                    <a:effectLst/>
                    <a:latin typeface="Arial" charset="0"/>
                    <a:ea typeface="宋体" pitchFamily="2" charset="-122"/>
                    <a:cs typeface="+mn-cs"/>
                  </a:rPr>
                  <a:t>7-14</a:t>
                </a:r>
                <a:r>
                  <a:rPr lang="zh-CN" altLang="zh-CN" sz="1200" kern="1200">
                    <a:solidFill>
                      <a:schemeClr val="tx1"/>
                    </a:solidFill>
                    <a:effectLst/>
                    <a:latin typeface="Arial" charset="0"/>
                    <a:ea typeface="宋体" pitchFamily="2" charset="-122"/>
                    <a:cs typeface="+mn-cs"/>
                  </a:rPr>
                  <a:t>）写出运动方程。</a:t>
                </a:r>
                <a:r>
                  <a:rPr lang="en-US" altLang="zh-CN" sz="1200" i="1" kern="1200">
                    <a:solidFill>
                      <a:schemeClr val="tx1"/>
                    </a:solidFill>
                    <a:effectLst/>
                    <a:latin typeface="Arial" charset="0"/>
                    <a:ea typeface="宋体" pitchFamily="2" charset="-122"/>
                    <a:cs typeface="+mn-cs"/>
                  </a:rPr>
                  <a:t>P</a:t>
                </a:r>
                <a:r>
                  <a:rPr lang="zh-CN" altLang="zh-CN" sz="1200" kern="1200">
                    <a:solidFill>
                      <a:schemeClr val="tx1"/>
                    </a:solidFill>
                    <a:effectLst/>
                    <a:latin typeface="Arial" charset="0"/>
                    <a:ea typeface="宋体" pitchFamily="2" charset="-122"/>
                    <a:cs typeface="+mn-cs"/>
                  </a:rPr>
                  <a:t>原子相邻</a:t>
                </a:r>
                <a:r>
                  <a:rPr lang="en-US" altLang="zh-CN" sz="1200" kern="1200">
                    <a:solidFill>
                      <a:schemeClr val="tx1"/>
                    </a:solidFill>
                    <a:effectLst/>
                    <a:latin typeface="Arial" charset="0"/>
                    <a:ea typeface="宋体" pitchFamily="2" charset="-122"/>
                    <a:cs typeface="+mn-cs"/>
                  </a:rPr>
                  <a:t>2</a:t>
                </a:r>
                <a:r>
                  <a:rPr lang="zh-CN" altLang="zh-CN" sz="1200" kern="1200">
                    <a:solidFill>
                      <a:schemeClr val="tx1"/>
                    </a:solidFill>
                    <a:effectLst/>
                    <a:latin typeface="Arial" charset="0"/>
                    <a:ea typeface="宋体" pitchFamily="2" charset="-122"/>
                    <a:cs typeface="+mn-cs"/>
                  </a:rPr>
                  <a:t>个</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原子：</a:t>
                </a:r>
              </a:p>
              <a:p>
                <a:r>
                  <a:rPr lang="en-US" altLang="zh-CN" sz="1200" i="0" kern="1200">
                    <a:solidFill>
                      <a:schemeClr val="tx1"/>
                    </a:solidFill>
                    <a:effectLst/>
                    <a:latin typeface="Arial" charset="0"/>
                    <a:ea typeface="宋体" pitchFamily="2" charset="-122"/>
                    <a:cs typeface="+mn-cs"/>
                  </a:rPr>
                  <a:t>𝑚𝜇</a:t>
                </a:r>
                <a:r>
                  <a:rPr lang="zh-CN" altLang="zh-CN" sz="1200" i="0" kern="1200">
                    <a:solidFill>
                      <a:schemeClr val="tx1"/>
                    </a:solidFill>
                    <a:effectLst/>
                    <a:latin typeface="Arial" charset="0"/>
                    <a:ea typeface="宋体" pitchFamily="2" charset="-122"/>
                    <a:cs typeface="+mn-cs"/>
                  </a:rPr>
                  <a:t> ̈_</a:t>
                </a:r>
                <a:r>
                  <a:rPr lang="en-US" altLang="zh-CN" sz="1200" i="0" kern="1200">
                    <a:solidFill>
                      <a:schemeClr val="tx1"/>
                    </a:solidFill>
                    <a:effectLst/>
                    <a:latin typeface="Arial" charset="0"/>
                    <a:ea typeface="宋体" pitchFamily="2" charset="-122"/>
                    <a:cs typeface="+mn-cs"/>
                  </a:rPr>
                  <a:t>2𝑛=−𝛽(2𝜇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2𝑛−𝜇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(7-36)</a:t>
                </a:r>
                <a:endParaRPr lang="zh-CN" altLang="zh-CN" sz="1200" kern="1200">
                  <a:solidFill>
                    <a:schemeClr val="tx1"/>
                  </a:solidFill>
                  <a:effectLst/>
                  <a:latin typeface="Arial" charset="0"/>
                  <a:ea typeface="宋体" pitchFamily="2" charset="-122"/>
                  <a:cs typeface="+mn-cs"/>
                </a:endParaRPr>
              </a:p>
              <a:p>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原子相邻</a:t>
                </a:r>
                <a:r>
                  <a:rPr lang="en-US" altLang="zh-CN" sz="1200" kern="1200">
                    <a:solidFill>
                      <a:schemeClr val="tx1"/>
                    </a:solidFill>
                    <a:effectLst/>
                    <a:latin typeface="Arial" charset="0"/>
                    <a:ea typeface="宋体" pitchFamily="2" charset="-122"/>
                    <a:cs typeface="+mn-cs"/>
                  </a:rPr>
                  <a:t>2</a:t>
                </a:r>
                <a:r>
                  <a:rPr lang="zh-CN" altLang="zh-CN" sz="1200" kern="1200">
                    <a:solidFill>
                      <a:schemeClr val="tx1"/>
                    </a:solidFill>
                    <a:effectLst/>
                    <a:latin typeface="Arial" charset="0"/>
                    <a:ea typeface="宋体" pitchFamily="2" charset="-122"/>
                    <a:cs typeface="+mn-cs"/>
                  </a:rPr>
                  <a:t>个</a:t>
                </a:r>
                <a:r>
                  <a:rPr lang="en-US" altLang="zh-CN" sz="1200" i="1" kern="1200">
                    <a:solidFill>
                      <a:schemeClr val="tx1"/>
                    </a:solidFill>
                    <a:effectLst/>
                    <a:latin typeface="Arial" charset="0"/>
                    <a:ea typeface="宋体" pitchFamily="2" charset="-122"/>
                    <a:cs typeface="+mn-cs"/>
                  </a:rPr>
                  <a:t>P</a:t>
                </a:r>
                <a:r>
                  <a:rPr lang="zh-CN" altLang="zh-CN" sz="1200" kern="1200">
                    <a:solidFill>
                      <a:schemeClr val="tx1"/>
                    </a:solidFill>
                    <a:effectLst/>
                    <a:latin typeface="Arial" charset="0"/>
                    <a:ea typeface="宋体" pitchFamily="2" charset="-122"/>
                    <a:cs typeface="+mn-cs"/>
                  </a:rPr>
                  <a:t>原子：</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𝑀𝜇</a:t>
                </a:r>
                <a:r>
                  <a:rPr lang="zh-CN" altLang="zh-CN" sz="1200" i="0" kern="1200">
                    <a:solidFill>
                      <a:schemeClr val="tx1"/>
                    </a:solidFill>
                    <a:effectLst/>
                    <a:latin typeface="Arial" charset="0"/>
                    <a:ea typeface="宋体" pitchFamily="2" charset="-122"/>
                    <a:cs typeface="+mn-cs"/>
                  </a:rPr>
                  <a:t> ̈_(</a:t>
                </a:r>
                <a:r>
                  <a:rPr lang="en-US" altLang="zh-CN" sz="1200" i="0" kern="1200">
                    <a:solidFill>
                      <a:schemeClr val="tx1"/>
                    </a:solidFill>
                    <a:effectLst/>
                    <a:latin typeface="Arial" charset="0"/>
                    <a:ea typeface="宋体" pitchFamily="2" charset="-122"/>
                    <a:cs typeface="+mn-cs"/>
                  </a:rPr>
                  <a:t>2𝑛+1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=−𝛽(2𝜇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2𝑛+2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2𝑛)</a:t>
                </a:r>
                <a:r>
                  <a:rPr lang="en-US" altLang="zh-CN" sz="1200" kern="1200">
                    <a:solidFill>
                      <a:schemeClr val="tx1"/>
                    </a:solidFill>
                    <a:effectLst/>
                    <a:latin typeface="Arial" charset="0"/>
                    <a:ea typeface="宋体" pitchFamily="2" charset="-122"/>
                    <a:cs typeface="+mn-cs"/>
                  </a:rPr>
                  <a:t> 	(7-37)</a:t>
                </a:r>
                <a:endParaRPr lang="zh-CN" altLang="zh-CN" sz="1200" kern="1200">
                  <a:solidFill>
                    <a:schemeClr val="tx1"/>
                  </a:solidFill>
                  <a:effectLst/>
                  <a:latin typeface="Arial" charset="0"/>
                  <a:ea typeface="宋体" pitchFamily="2" charset="-122"/>
                  <a:cs typeface="+mn-cs"/>
                </a:endParaRPr>
              </a:p>
              <a:p>
                <a:pPr eaLnBrk="1" hangingPunct="1"/>
                <a:endParaRPr lang="en-US" altLang="zh-CN">
                  <a:latin typeface="Arial" panose="020B0604020202020204" pitchFamily="34" charset="0"/>
                  <a:sym typeface="Symbol" panose="05050102010706020507" pitchFamily="18" charset="2"/>
                </a:endParaRPr>
              </a:p>
            </p:txBody>
          </p:sp>
        </mc:Fallback>
      </mc:AlternateContent>
    </p:spTree>
    <p:extLst>
      <p:ext uri="{BB962C8B-B14F-4D97-AF65-F5344CB8AC3E}">
        <p14:creationId xmlns:p14="http://schemas.microsoft.com/office/powerpoint/2010/main" val="17563076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3AF5976F-9B37-4CFF-ABE1-7699001AD206}" type="slidenum">
              <a:rPr lang="en-US" altLang="zh-CN" sz="1300">
                <a:solidFill>
                  <a:srgbClr val="000000"/>
                </a:solidFill>
                <a:ea typeface="楷体_GB2312" pitchFamily="49" charset="-122"/>
                <a:cs typeface="+mn-cs"/>
              </a:rPr>
              <a:pPr algn="r">
                <a:spcBef>
                  <a:spcPct val="0"/>
                </a:spcBef>
              </a:pPr>
              <a:t>46</a:t>
            </a:fld>
            <a:endParaRPr lang="en-US" altLang="zh-CN" sz="1300">
              <a:solidFill>
                <a:srgbClr val="000000"/>
              </a:solidFill>
              <a:ea typeface="楷体_GB2312" pitchFamily="49" charset="-122"/>
              <a:cs typeface="+mn-cs"/>
            </a:endParaRPr>
          </a:p>
        </p:txBody>
      </p:sp>
      <p:sp>
        <p:nvSpPr>
          <p:cNvPr id="82947"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82948"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en-US" sz="1200" dirty="0">
                    <a:solidFill>
                      <a:srgbClr val="000000"/>
                    </a:solidFill>
                    <a:ea typeface="微软雅黑" panose="020B0503020204020204" pitchFamily="34" charset="-122"/>
                    <a:cs typeface="+mn-cs"/>
                  </a:rPr>
                  <a:t>方程与</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𝑛</m:t>
                    </m:r>
                  </m:oMath>
                </a14:m>
                <a:r>
                  <a:rPr lang="zh-CN" altLang="en-US" sz="1200" dirty="0">
                    <a:solidFill>
                      <a:srgbClr val="000000"/>
                    </a:solidFill>
                    <a:ea typeface="微软雅黑" panose="020B0503020204020204" pitchFamily="34" charset="-122"/>
                    <a:cs typeface="+mn-cs"/>
                  </a:rPr>
                  <a:t>无关，化简为</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𝐴</m:t>
                    </m:r>
                  </m:oMath>
                </a14:m>
                <a:r>
                  <a:rPr lang="zh-CN" altLang="en-US" sz="1200" dirty="0">
                    <a:solidFill>
                      <a:srgbClr val="000000"/>
                    </a:solidFill>
                    <a:ea typeface="微软雅黑" panose="020B0503020204020204" pitchFamily="34" charset="-122"/>
                    <a:cs typeface="+mn-cs"/>
                  </a:rPr>
                  <a:t>、</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𝐵</m:t>
                    </m:r>
                  </m:oMath>
                </a14:m>
                <a:r>
                  <a:rPr lang="zh-CN" altLang="en-US" sz="1200" dirty="0">
                    <a:solidFill>
                      <a:srgbClr val="000000"/>
                    </a:solidFill>
                    <a:ea typeface="微软雅黑" panose="020B0503020204020204" pitchFamily="34" charset="-122"/>
                    <a:cs typeface="+mn-cs"/>
                  </a:rPr>
                  <a:t>的齐次方程：</a:t>
                </a:r>
                <a:endParaRPr lang="en-US" altLang="zh-CN" sz="1200" dirty="0">
                  <a:solidFill>
                    <a:srgbClr val="000000"/>
                  </a:solidFill>
                  <a:ea typeface="微软雅黑" panose="020B0503020204020204" pitchFamily="34" charset="-122"/>
                  <a:cs typeface="+mn-cs"/>
                </a:endParaRPr>
              </a:p>
              <a:p>
                <a:pPr/>
                <a14:m>
                  <m:oMathPara xmlns:m="http://schemas.openxmlformats.org/officeDocument/2006/math">
                    <m:oMathParaPr>
                      <m:jc m:val="centerGroup"/>
                    </m:oMathParaPr>
                    <m:oMath xmlns:m="http://schemas.openxmlformats.org/officeDocument/2006/math">
                      <m:d>
                        <m:dPr>
                          <m:begChr m:val="{"/>
                          <m:endChr m:val=""/>
                          <m:ctrlPr>
                            <a:rPr lang="zh-CN" altLang="en-US" sz="1200" i="1" kern="1200" smtClean="0">
                              <a:solidFill>
                                <a:schemeClr val="tx1"/>
                              </a:solidFill>
                              <a:latin typeface="Cambria Math" panose="02040503050406030204" pitchFamily="18" charset="0"/>
                              <a:ea typeface="宋体" pitchFamily="2" charset="-122"/>
                              <a:cs typeface="+mn-cs"/>
                            </a:rPr>
                          </m:ctrlPr>
                        </m:dPr>
                        <m:e>
                          <m:m>
                            <m:mPr>
                              <m:plcHide m:val="on"/>
                              <m:mcs>
                                <m:mc>
                                  <m:mcPr>
                                    <m:count m:val="1"/>
                                    <m:mcJc m:val="center"/>
                                  </m:mcPr>
                                </m:mc>
                              </m:mcs>
                              <m:ctrlPr>
                                <a:rPr lang="zh-CN" altLang="en-US" sz="1200" i="1" kern="1200">
                                  <a:solidFill>
                                    <a:schemeClr val="tx1"/>
                                  </a:solidFill>
                                  <a:latin typeface="Cambria Math" panose="02040503050406030204" pitchFamily="18" charset="0"/>
                                  <a:ea typeface="宋体" pitchFamily="2" charset="-122"/>
                                  <a:cs typeface="+mn-cs"/>
                                </a:rPr>
                              </m:ctrlPr>
                            </m:mPr>
                            <m:mr>
                              <m:e>
                                <m:d>
                                  <m:dPr>
                                    <m:endChr m:val=""/>
                                    <m:ctrlPr>
                                      <a:rPr lang="zh-CN" altLang="en-US" sz="1200" i="1" kern="1200">
                                        <a:solidFill>
                                          <a:schemeClr val="tx1"/>
                                        </a:solidFill>
                                        <a:latin typeface="Cambria Math" panose="02040503050406030204" pitchFamily="18" charset="0"/>
                                        <a:ea typeface="宋体" pitchFamily="2" charset="-122"/>
                                        <a:cs typeface="+mn-cs"/>
                                      </a:rPr>
                                    </m:ctrlPr>
                                  </m:dPr>
                                  <m:e>
                                    <m:r>
                                      <a:rPr lang="zh-CN" altLang="en-US" sz="1200" i="1" kern="1200">
                                        <a:solidFill>
                                          <a:schemeClr val="tx1"/>
                                        </a:solidFill>
                                        <a:latin typeface="Cambria Math" panose="02040503050406030204" pitchFamily="18" charset="0"/>
                                        <a:ea typeface="宋体" pitchFamily="2" charset="-122"/>
                                        <a:cs typeface="+mn-cs"/>
                                      </a:rPr>
                                      <m:t>𝑚</m:t>
                                    </m:r>
                                    <m:sSup>
                                      <m:sSupPr>
                                        <m:ctrlPr>
                                          <a:rPr lang="zh-CN" altLang="en-US" sz="1200" i="1" kern="1200">
                                            <a:solidFill>
                                              <a:schemeClr val="tx1"/>
                                            </a:solidFill>
                                            <a:latin typeface="Cambria Math" panose="02040503050406030204" pitchFamily="18" charset="0"/>
                                            <a:ea typeface="宋体" pitchFamily="2" charset="-122"/>
                                            <a:cs typeface="+mn-cs"/>
                                          </a:rPr>
                                        </m:ctrlPr>
                                      </m:sSupPr>
                                      <m:e>
                                        <m:r>
                                          <a:rPr lang="zh-CN" altLang="en-US" sz="1200" i="1" kern="1200">
                                            <a:solidFill>
                                              <a:schemeClr val="tx1"/>
                                            </a:solidFill>
                                            <a:latin typeface="Cambria Math" panose="02040503050406030204" pitchFamily="18" charset="0"/>
                                            <a:ea typeface="宋体" pitchFamily="2" charset="-122"/>
                                            <a:cs typeface="+mn-cs"/>
                                          </a:rPr>
                                          <m:t>𝜔</m:t>
                                        </m:r>
                                      </m:e>
                                      <m:sup>
                                        <m:r>
                                          <a:rPr lang="zh-CN" altLang="en-US" sz="1200" i="0" kern="1200">
                                            <a:solidFill>
                                              <a:schemeClr val="tx1"/>
                                            </a:solidFill>
                                            <a:latin typeface="Cambria Math" panose="02040503050406030204" pitchFamily="18" charset="0"/>
                                            <a:ea typeface="宋体" pitchFamily="2" charset="-122"/>
                                            <a:cs typeface="+mn-cs"/>
                                          </a:rPr>
                                          <m:t>2</m:t>
                                        </m:r>
                                      </m:sup>
                                    </m:sSup>
                                    <m:r>
                                      <a:rPr lang="zh-CN" altLang="en-US" sz="1200" i="0" kern="1200">
                                        <a:solidFill>
                                          <a:schemeClr val="tx1"/>
                                        </a:solidFill>
                                        <a:latin typeface="Cambria Math" panose="02040503050406030204" pitchFamily="18" charset="0"/>
                                        <a:ea typeface="宋体" pitchFamily="2" charset="-122"/>
                                        <a:cs typeface="+mn-cs"/>
                                      </a:rPr>
                                      <m:t>−2</m:t>
                                    </m:r>
                                    <m:r>
                                      <a:rPr lang="zh-CN" altLang="en-US" sz="1200" i="1" kern="1200">
                                        <a:solidFill>
                                          <a:schemeClr val="tx1"/>
                                        </a:solidFill>
                                        <a:latin typeface="Cambria Math" panose="02040503050406030204" pitchFamily="18" charset="0"/>
                                        <a:ea typeface="宋体" pitchFamily="2" charset="-122"/>
                                        <a:cs typeface="+mn-cs"/>
                                      </a:rPr>
                                      <m:t>𝛽</m:t>
                                    </m:r>
                                    <m:r>
                                      <a:rPr lang="zh-CN" altLang="en-US" sz="1200" i="0" kern="1200">
                                        <a:solidFill>
                                          <a:schemeClr val="tx1"/>
                                        </a:solidFill>
                                        <a:latin typeface="Cambria Math" panose="02040503050406030204" pitchFamily="18" charset="0"/>
                                        <a:ea typeface="宋体" pitchFamily="2" charset="-122"/>
                                        <a:cs typeface="+mn-cs"/>
                                      </a:rPr>
                                      <m:t>)</m:t>
                                    </m:r>
                                    <m:r>
                                      <a:rPr lang="zh-CN" altLang="en-US" sz="1200" i="1" kern="1200">
                                        <a:solidFill>
                                          <a:schemeClr val="tx1"/>
                                        </a:solidFill>
                                        <a:latin typeface="Cambria Math" panose="02040503050406030204" pitchFamily="18" charset="0"/>
                                        <a:ea typeface="宋体" pitchFamily="2" charset="-122"/>
                                        <a:cs typeface="+mn-cs"/>
                                      </a:rPr>
                                      <m:t>𝐴</m:t>
                                    </m:r>
                                    <m:r>
                                      <a:rPr lang="zh-CN" altLang="en-US" sz="1200" i="0" kern="1200">
                                        <a:solidFill>
                                          <a:schemeClr val="tx1"/>
                                        </a:solidFill>
                                        <a:latin typeface="Cambria Math" panose="02040503050406030204" pitchFamily="18" charset="0"/>
                                        <a:ea typeface="宋体" pitchFamily="2" charset="-122"/>
                                        <a:cs typeface="+mn-cs"/>
                                      </a:rPr>
                                      <m:t>+2</m:t>
                                    </m:r>
                                    <m:r>
                                      <a:rPr lang="zh-CN" altLang="en-US" sz="1200" i="1" kern="1200">
                                        <a:solidFill>
                                          <a:schemeClr val="tx1"/>
                                        </a:solidFill>
                                        <a:latin typeface="Cambria Math" panose="02040503050406030204" pitchFamily="18" charset="0"/>
                                        <a:ea typeface="宋体" pitchFamily="2" charset="-122"/>
                                        <a:cs typeface="+mn-cs"/>
                                      </a:rPr>
                                      <m:t>𝛽</m:t>
                                    </m:r>
                                    <m:r>
                                      <m:rPr>
                                        <m:sty m:val="p"/>
                                      </m:rPr>
                                      <a:rPr lang="zh-CN" altLang="en-US" sz="1200" i="0" kern="1200">
                                        <a:solidFill>
                                          <a:schemeClr val="tx1"/>
                                        </a:solidFill>
                                        <a:latin typeface="Cambria Math" panose="02040503050406030204" pitchFamily="18" charset="0"/>
                                        <a:ea typeface="宋体" pitchFamily="2" charset="-122"/>
                                        <a:cs typeface="+mn-cs"/>
                                      </a:rPr>
                                      <m:t>cos</m:t>
                                    </m:r>
                                    <m:r>
                                      <a:rPr lang="zh-CN" altLang="en-US" sz="1200" i="1" kern="1200">
                                        <a:solidFill>
                                          <a:schemeClr val="tx1"/>
                                        </a:solidFill>
                                        <a:latin typeface="Cambria Math" panose="02040503050406030204" pitchFamily="18" charset="0"/>
                                        <a:ea typeface="宋体" pitchFamily="2" charset="-122"/>
                                        <a:cs typeface="+mn-cs"/>
                                      </a:rPr>
                                      <m:t>𝑎𝑞𝐵</m:t>
                                    </m:r>
                                    <m:r>
                                      <a:rPr lang="zh-CN" altLang="en-US" sz="1200" i="0" kern="1200">
                                        <a:solidFill>
                                          <a:schemeClr val="tx1"/>
                                        </a:solidFill>
                                        <a:latin typeface="Cambria Math" panose="02040503050406030204" pitchFamily="18" charset="0"/>
                                        <a:ea typeface="宋体" pitchFamily="2" charset="-122"/>
                                        <a:cs typeface="+mn-cs"/>
                                      </a:rPr>
                                      <m:t>=0</m:t>
                                    </m:r>
                                  </m:e>
                                </m:d>
                              </m:e>
                            </m:mr>
                            <m:mr>
                              <m:e>
                                <m:r>
                                  <a:rPr lang="zh-CN" altLang="en-US" sz="1200" i="0" kern="1200">
                                    <a:solidFill>
                                      <a:schemeClr val="tx1"/>
                                    </a:solidFill>
                                    <a:latin typeface="Cambria Math" panose="02040503050406030204" pitchFamily="18" charset="0"/>
                                    <a:ea typeface="宋体" pitchFamily="2" charset="-122"/>
                                    <a:cs typeface="+mn-cs"/>
                                  </a:rPr>
                                  <m:t>2</m:t>
                                </m:r>
                                <m:r>
                                  <a:rPr lang="zh-CN" altLang="en-US" sz="1200" i="1" kern="1200">
                                    <a:solidFill>
                                      <a:schemeClr val="tx1"/>
                                    </a:solidFill>
                                    <a:latin typeface="Cambria Math" panose="02040503050406030204" pitchFamily="18" charset="0"/>
                                    <a:ea typeface="宋体" pitchFamily="2" charset="-122"/>
                                    <a:cs typeface="+mn-cs"/>
                                  </a:rPr>
                                  <m:t>𝛽</m:t>
                                </m:r>
                                <m:r>
                                  <m:rPr>
                                    <m:sty m:val="p"/>
                                  </m:rPr>
                                  <a:rPr lang="zh-CN" altLang="en-US" sz="1200" i="0" kern="1200">
                                    <a:solidFill>
                                      <a:schemeClr val="tx1"/>
                                    </a:solidFill>
                                    <a:latin typeface="Cambria Math" panose="02040503050406030204" pitchFamily="18" charset="0"/>
                                    <a:ea typeface="宋体" pitchFamily="2" charset="-122"/>
                                    <a:cs typeface="+mn-cs"/>
                                  </a:rPr>
                                  <m:t>cos</m:t>
                                </m:r>
                                <m:r>
                                  <a:rPr lang="zh-CN" altLang="en-US" sz="1200" i="1" kern="1200">
                                    <a:solidFill>
                                      <a:schemeClr val="tx1"/>
                                    </a:solidFill>
                                    <a:latin typeface="Cambria Math" panose="02040503050406030204" pitchFamily="18" charset="0"/>
                                    <a:ea typeface="宋体" pitchFamily="2" charset="-122"/>
                                    <a:cs typeface="+mn-cs"/>
                                  </a:rPr>
                                  <m:t>𝑎𝑞𝐴</m:t>
                                </m:r>
                                <m:r>
                                  <a:rPr lang="zh-CN" altLang="en-US" sz="1200" i="0" kern="1200">
                                    <a:solidFill>
                                      <a:schemeClr val="tx1"/>
                                    </a:solidFill>
                                    <a:latin typeface="Cambria Math" panose="02040503050406030204" pitchFamily="18" charset="0"/>
                                    <a:ea typeface="宋体" pitchFamily="2" charset="-122"/>
                                    <a:cs typeface="+mn-cs"/>
                                  </a:rPr>
                                  <m:t>+(</m:t>
                                </m:r>
                                <m:r>
                                  <a:rPr lang="zh-CN" altLang="en-US" sz="1200" i="1" kern="1200">
                                    <a:solidFill>
                                      <a:schemeClr val="tx1"/>
                                    </a:solidFill>
                                    <a:latin typeface="Cambria Math" panose="02040503050406030204" pitchFamily="18" charset="0"/>
                                    <a:ea typeface="宋体" pitchFamily="2" charset="-122"/>
                                    <a:cs typeface="+mn-cs"/>
                                  </a:rPr>
                                  <m:t>𝑀</m:t>
                                </m:r>
                                <m:sSup>
                                  <m:sSupPr>
                                    <m:ctrlPr>
                                      <a:rPr lang="zh-CN" altLang="en-US" sz="1200" i="1" kern="1200">
                                        <a:solidFill>
                                          <a:schemeClr val="tx1"/>
                                        </a:solidFill>
                                        <a:latin typeface="Cambria Math" panose="02040503050406030204" pitchFamily="18" charset="0"/>
                                        <a:ea typeface="宋体" pitchFamily="2" charset="-122"/>
                                        <a:cs typeface="+mn-cs"/>
                                      </a:rPr>
                                    </m:ctrlPr>
                                  </m:sSupPr>
                                  <m:e>
                                    <m:r>
                                      <a:rPr lang="zh-CN" altLang="en-US" sz="1200" i="1" kern="1200">
                                        <a:solidFill>
                                          <a:schemeClr val="tx1"/>
                                        </a:solidFill>
                                        <a:latin typeface="Cambria Math" panose="02040503050406030204" pitchFamily="18" charset="0"/>
                                        <a:ea typeface="宋体" pitchFamily="2" charset="-122"/>
                                        <a:cs typeface="+mn-cs"/>
                                      </a:rPr>
                                      <m:t>𝜔</m:t>
                                    </m:r>
                                  </m:e>
                                  <m:sup>
                                    <m:r>
                                      <a:rPr lang="zh-CN" altLang="en-US" sz="1200" i="0" kern="1200">
                                        <a:solidFill>
                                          <a:schemeClr val="tx1"/>
                                        </a:solidFill>
                                        <a:latin typeface="Cambria Math" panose="02040503050406030204" pitchFamily="18" charset="0"/>
                                        <a:ea typeface="宋体" pitchFamily="2" charset="-122"/>
                                        <a:cs typeface="+mn-cs"/>
                                      </a:rPr>
                                      <m:t>2</m:t>
                                    </m:r>
                                  </m:sup>
                                </m:sSup>
                                <m:r>
                                  <a:rPr lang="zh-CN" altLang="en-US" sz="1200" i="0" kern="1200">
                                    <a:solidFill>
                                      <a:schemeClr val="tx1"/>
                                    </a:solidFill>
                                    <a:latin typeface="Cambria Math" panose="02040503050406030204" pitchFamily="18" charset="0"/>
                                    <a:ea typeface="宋体" pitchFamily="2" charset="-122"/>
                                    <a:cs typeface="+mn-cs"/>
                                  </a:rPr>
                                  <m:t>−2</m:t>
                                </m:r>
                                <m:r>
                                  <a:rPr lang="zh-CN" altLang="en-US" sz="1200" i="1" kern="1200">
                                    <a:solidFill>
                                      <a:schemeClr val="tx1"/>
                                    </a:solidFill>
                                    <a:latin typeface="Cambria Math" panose="02040503050406030204" pitchFamily="18" charset="0"/>
                                    <a:ea typeface="宋体" pitchFamily="2" charset="-122"/>
                                    <a:cs typeface="+mn-cs"/>
                                  </a:rPr>
                                  <m:t>𝛽</m:t>
                                </m:r>
                                <m:r>
                                  <a:rPr lang="zh-CN" altLang="en-US" sz="1200" i="0" kern="1200">
                                    <a:solidFill>
                                      <a:schemeClr val="tx1"/>
                                    </a:solidFill>
                                    <a:latin typeface="Cambria Math" panose="02040503050406030204" pitchFamily="18" charset="0"/>
                                    <a:ea typeface="宋体" pitchFamily="2" charset="-122"/>
                                    <a:cs typeface="+mn-cs"/>
                                  </a:rPr>
                                  <m:t>)</m:t>
                                </m:r>
                                <m:r>
                                  <a:rPr lang="zh-CN" altLang="en-US" sz="1200" i="1" kern="1200">
                                    <a:solidFill>
                                      <a:schemeClr val="tx1"/>
                                    </a:solidFill>
                                    <a:latin typeface="Cambria Math" panose="02040503050406030204" pitchFamily="18" charset="0"/>
                                    <a:ea typeface="宋体" pitchFamily="2" charset="-122"/>
                                    <a:cs typeface="+mn-cs"/>
                                  </a:rPr>
                                  <m:t>𝐵</m:t>
                                </m:r>
                                <m:r>
                                  <a:rPr lang="zh-CN" altLang="en-US" sz="1200" i="0" kern="1200">
                                    <a:solidFill>
                                      <a:schemeClr val="tx1"/>
                                    </a:solidFill>
                                    <a:latin typeface="Cambria Math" panose="02040503050406030204" pitchFamily="18" charset="0"/>
                                    <a:ea typeface="宋体" pitchFamily="2" charset="-122"/>
                                    <a:cs typeface="+mn-cs"/>
                                  </a:rPr>
                                  <m:t>=0</m:t>
                                </m:r>
                              </m:e>
                            </m:mr>
                          </m:m>
                        </m:e>
                      </m:d>
                    </m:oMath>
                  </m:oMathPara>
                </a14:m>
                <a:endParaRPr lang="zh-CN" altLang="en-US" sz="1200" dirty="0">
                  <a:solidFill>
                    <a:srgbClr val="000000"/>
                  </a:solidFill>
                  <a:ea typeface="微软雅黑" panose="020B0503020204020204" pitchFamily="34" charset="-122"/>
                  <a:cs typeface="+mn-cs"/>
                </a:endParaRPr>
              </a:p>
              <a:p>
                <a:pPr eaLnBrk="1" hangingPunct="1"/>
                <a:endParaRPr lang="en-US" altLang="zh-CN" dirty="0">
                  <a:latin typeface="Arial" panose="020B0604020202020204" pitchFamily="34" charset="0"/>
                </a:endParaRPr>
              </a:p>
            </p:txBody>
          </p:sp>
        </mc:Choice>
        <mc:Fallback xmlns="">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a:solidFill>
                      <a:schemeClr val="tx1"/>
                    </a:solidFill>
                    <a:effectLst/>
                    <a:latin typeface="Arial" charset="0"/>
                    <a:ea typeface="宋体" pitchFamily="2" charset="-122"/>
                    <a:cs typeface="+mn-cs"/>
                  </a:rPr>
                  <a:t>这里与单原子链的区别仅仅是原胞含有</a:t>
                </a:r>
                <a:r>
                  <a:rPr lang="en-US" altLang="zh-CN" sz="1200" kern="1200">
                    <a:solidFill>
                      <a:schemeClr val="tx1"/>
                    </a:solidFill>
                    <a:effectLst/>
                    <a:latin typeface="Arial" charset="0"/>
                    <a:ea typeface="宋体" pitchFamily="2" charset="-122"/>
                    <a:cs typeface="+mn-cs"/>
                  </a:rPr>
                  <a:t>2</a:t>
                </a:r>
                <a:r>
                  <a:rPr lang="zh-CN" altLang="zh-CN" sz="1200" kern="1200">
                    <a:solidFill>
                      <a:schemeClr val="tx1"/>
                    </a:solidFill>
                    <a:effectLst/>
                    <a:latin typeface="Arial" charset="0"/>
                    <a:ea typeface="宋体" pitchFamily="2" charset="-122"/>
                    <a:cs typeface="+mn-cs"/>
                  </a:rPr>
                  <a:t>个不同原子，其余条件不变，可类比式（</a:t>
                </a:r>
                <a:r>
                  <a:rPr lang="en-US" altLang="zh-CN" sz="1200" kern="1200">
                    <a:solidFill>
                      <a:schemeClr val="tx1"/>
                    </a:solidFill>
                    <a:effectLst/>
                    <a:latin typeface="Arial" charset="0"/>
                    <a:ea typeface="宋体" pitchFamily="2" charset="-122"/>
                    <a:cs typeface="+mn-cs"/>
                  </a:rPr>
                  <a:t>7-14</a:t>
                </a:r>
                <a:r>
                  <a:rPr lang="zh-CN" altLang="zh-CN" sz="1200" kern="1200">
                    <a:solidFill>
                      <a:schemeClr val="tx1"/>
                    </a:solidFill>
                    <a:effectLst/>
                    <a:latin typeface="Arial" charset="0"/>
                    <a:ea typeface="宋体" pitchFamily="2" charset="-122"/>
                    <a:cs typeface="+mn-cs"/>
                  </a:rPr>
                  <a:t>）写出运动方程。</a:t>
                </a:r>
                <a:r>
                  <a:rPr lang="en-US" altLang="zh-CN" sz="1200" i="1" kern="1200">
                    <a:solidFill>
                      <a:schemeClr val="tx1"/>
                    </a:solidFill>
                    <a:effectLst/>
                    <a:latin typeface="Arial" charset="0"/>
                    <a:ea typeface="宋体" pitchFamily="2" charset="-122"/>
                    <a:cs typeface="+mn-cs"/>
                  </a:rPr>
                  <a:t>P</a:t>
                </a:r>
                <a:r>
                  <a:rPr lang="zh-CN" altLang="zh-CN" sz="1200" kern="1200">
                    <a:solidFill>
                      <a:schemeClr val="tx1"/>
                    </a:solidFill>
                    <a:effectLst/>
                    <a:latin typeface="Arial" charset="0"/>
                    <a:ea typeface="宋体" pitchFamily="2" charset="-122"/>
                    <a:cs typeface="+mn-cs"/>
                  </a:rPr>
                  <a:t>原子相邻</a:t>
                </a:r>
                <a:r>
                  <a:rPr lang="en-US" altLang="zh-CN" sz="1200" kern="1200">
                    <a:solidFill>
                      <a:schemeClr val="tx1"/>
                    </a:solidFill>
                    <a:effectLst/>
                    <a:latin typeface="Arial" charset="0"/>
                    <a:ea typeface="宋体" pitchFamily="2" charset="-122"/>
                    <a:cs typeface="+mn-cs"/>
                  </a:rPr>
                  <a:t>2</a:t>
                </a:r>
                <a:r>
                  <a:rPr lang="zh-CN" altLang="zh-CN" sz="1200" kern="1200">
                    <a:solidFill>
                      <a:schemeClr val="tx1"/>
                    </a:solidFill>
                    <a:effectLst/>
                    <a:latin typeface="Arial" charset="0"/>
                    <a:ea typeface="宋体" pitchFamily="2" charset="-122"/>
                    <a:cs typeface="+mn-cs"/>
                  </a:rPr>
                  <a:t>个</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原子：</a:t>
                </a:r>
              </a:p>
              <a:p>
                <a:r>
                  <a:rPr lang="en-US" altLang="zh-CN" sz="1200" i="0" kern="1200">
                    <a:solidFill>
                      <a:schemeClr val="tx1"/>
                    </a:solidFill>
                    <a:effectLst/>
                    <a:latin typeface="Arial" charset="0"/>
                    <a:ea typeface="宋体" pitchFamily="2" charset="-122"/>
                    <a:cs typeface="+mn-cs"/>
                  </a:rPr>
                  <a:t>𝑚𝜇</a:t>
                </a:r>
                <a:r>
                  <a:rPr lang="zh-CN" altLang="zh-CN" sz="1200" i="0" kern="1200">
                    <a:solidFill>
                      <a:schemeClr val="tx1"/>
                    </a:solidFill>
                    <a:effectLst/>
                    <a:latin typeface="Arial" charset="0"/>
                    <a:ea typeface="宋体" pitchFamily="2" charset="-122"/>
                    <a:cs typeface="+mn-cs"/>
                  </a:rPr>
                  <a:t> ̈_</a:t>
                </a:r>
                <a:r>
                  <a:rPr lang="en-US" altLang="zh-CN" sz="1200" i="0" kern="1200">
                    <a:solidFill>
                      <a:schemeClr val="tx1"/>
                    </a:solidFill>
                    <a:effectLst/>
                    <a:latin typeface="Arial" charset="0"/>
                    <a:ea typeface="宋体" pitchFamily="2" charset="-122"/>
                    <a:cs typeface="+mn-cs"/>
                  </a:rPr>
                  <a:t>2𝑛=−𝛽(2𝜇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2𝑛−𝜇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(7-36)</a:t>
                </a:r>
                <a:endParaRPr lang="zh-CN" altLang="zh-CN" sz="1200" kern="1200">
                  <a:solidFill>
                    <a:schemeClr val="tx1"/>
                  </a:solidFill>
                  <a:effectLst/>
                  <a:latin typeface="Arial" charset="0"/>
                  <a:ea typeface="宋体" pitchFamily="2" charset="-122"/>
                  <a:cs typeface="+mn-cs"/>
                </a:endParaRPr>
              </a:p>
              <a:p>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原子相邻</a:t>
                </a:r>
                <a:r>
                  <a:rPr lang="en-US" altLang="zh-CN" sz="1200" kern="1200">
                    <a:solidFill>
                      <a:schemeClr val="tx1"/>
                    </a:solidFill>
                    <a:effectLst/>
                    <a:latin typeface="Arial" charset="0"/>
                    <a:ea typeface="宋体" pitchFamily="2" charset="-122"/>
                    <a:cs typeface="+mn-cs"/>
                  </a:rPr>
                  <a:t>2</a:t>
                </a:r>
                <a:r>
                  <a:rPr lang="zh-CN" altLang="zh-CN" sz="1200" kern="1200">
                    <a:solidFill>
                      <a:schemeClr val="tx1"/>
                    </a:solidFill>
                    <a:effectLst/>
                    <a:latin typeface="Arial" charset="0"/>
                    <a:ea typeface="宋体" pitchFamily="2" charset="-122"/>
                    <a:cs typeface="+mn-cs"/>
                  </a:rPr>
                  <a:t>个</a:t>
                </a:r>
                <a:r>
                  <a:rPr lang="en-US" altLang="zh-CN" sz="1200" i="1" kern="1200">
                    <a:solidFill>
                      <a:schemeClr val="tx1"/>
                    </a:solidFill>
                    <a:effectLst/>
                    <a:latin typeface="Arial" charset="0"/>
                    <a:ea typeface="宋体" pitchFamily="2" charset="-122"/>
                    <a:cs typeface="+mn-cs"/>
                  </a:rPr>
                  <a:t>P</a:t>
                </a:r>
                <a:r>
                  <a:rPr lang="zh-CN" altLang="zh-CN" sz="1200" kern="1200">
                    <a:solidFill>
                      <a:schemeClr val="tx1"/>
                    </a:solidFill>
                    <a:effectLst/>
                    <a:latin typeface="Arial" charset="0"/>
                    <a:ea typeface="宋体" pitchFamily="2" charset="-122"/>
                    <a:cs typeface="+mn-cs"/>
                  </a:rPr>
                  <a:t>原子：</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𝑀𝜇</a:t>
                </a:r>
                <a:r>
                  <a:rPr lang="zh-CN" altLang="zh-CN" sz="1200" i="0" kern="1200">
                    <a:solidFill>
                      <a:schemeClr val="tx1"/>
                    </a:solidFill>
                    <a:effectLst/>
                    <a:latin typeface="Arial" charset="0"/>
                    <a:ea typeface="宋体" pitchFamily="2" charset="-122"/>
                    <a:cs typeface="+mn-cs"/>
                  </a:rPr>
                  <a:t> ̈_(</a:t>
                </a:r>
                <a:r>
                  <a:rPr lang="en-US" altLang="zh-CN" sz="1200" i="0" kern="1200">
                    <a:solidFill>
                      <a:schemeClr val="tx1"/>
                    </a:solidFill>
                    <a:effectLst/>
                    <a:latin typeface="Arial" charset="0"/>
                    <a:ea typeface="宋体" pitchFamily="2" charset="-122"/>
                    <a:cs typeface="+mn-cs"/>
                  </a:rPr>
                  <a:t>2𝑛+1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=−𝛽(2𝜇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2𝑛+1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2𝑛+2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2𝑛)</a:t>
                </a:r>
                <a:r>
                  <a:rPr lang="en-US" altLang="zh-CN" sz="1200" kern="1200">
                    <a:solidFill>
                      <a:schemeClr val="tx1"/>
                    </a:solidFill>
                    <a:effectLst/>
                    <a:latin typeface="Arial" charset="0"/>
                    <a:ea typeface="宋体" pitchFamily="2" charset="-122"/>
                    <a:cs typeface="+mn-cs"/>
                  </a:rPr>
                  <a:t> 	(7-37)</a:t>
                </a:r>
                <a:endParaRPr lang="zh-CN" altLang="zh-CN" sz="1200" kern="1200">
                  <a:solidFill>
                    <a:schemeClr val="tx1"/>
                  </a:solidFill>
                  <a:effectLst/>
                  <a:latin typeface="Arial" charset="0"/>
                  <a:ea typeface="宋体" pitchFamily="2" charset="-122"/>
                  <a:cs typeface="+mn-cs"/>
                </a:endParaRPr>
              </a:p>
              <a:p>
                <a:pPr eaLnBrk="1" hangingPunct="1"/>
                <a:endParaRPr lang="en-US" altLang="zh-CN">
                  <a:latin typeface="Arial" panose="020B0604020202020204" pitchFamily="34" charset="0"/>
                </a:endParaRPr>
              </a:p>
            </p:txBody>
          </p:sp>
        </mc:Fallback>
      </mc:AlternateContent>
    </p:spTree>
    <p:extLst>
      <p:ext uri="{BB962C8B-B14F-4D97-AF65-F5344CB8AC3E}">
        <p14:creationId xmlns:p14="http://schemas.microsoft.com/office/powerpoint/2010/main" val="39716182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1630E292-5AE9-44C9-8C8C-A82DF7CCD531}" type="slidenum">
              <a:rPr lang="en-US" altLang="zh-CN" sz="1300">
                <a:solidFill>
                  <a:srgbClr val="000000"/>
                </a:solidFill>
                <a:ea typeface="楷体_GB2312" pitchFamily="49" charset="-122"/>
                <a:cs typeface="+mn-cs"/>
              </a:rPr>
              <a:pPr algn="r">
                <a:spcBef>
                  <a:spcPct val="0"/>
                </a:spcBef>
              </a:pPr>
              <a:t>47</a:t>
            </a:fld>
            <a:endParaRPr lang="en-US" altLang="zh-CN" sz="1300">
              <a:solidFill>
                <a:srgbClr val="000000"/>
              </a:solidFill>
              <a:ea typeface="楷体_GB2312" pitchFamily="49" charset="-122"/>
              <a:cs typeface="+mn-cs"/>
            </a:endParaRPr>
          </a:p>
        </p:txBody>
      </p:sp>
      <p:sp>
        <p:nvSpPr>
          <p:cNvPr id="84995"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84996"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系数行列式等于</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时</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𝐴</m:t>
                    </m:r>
                  </m:oMath>
                </a14:m>
                <a:r>
                  <a:rPr lang="zh-CN" altLang="en-US" sz="1200" dirty="0">
                    <a:solidFill>
                      <a:srgbClr val="000000"/>
                    </a:solidFill>
                    <a:ea typeface="微软雅黑" panose="020B0503020204020204" pitchFamily="34" charset="-122"/>
                    <a:cs typeface="+mn-cs"/>
                  </a:rPr>
                  <a:t>、</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𝐵</m:t>
                    </m:r>
                  </m:oMath>
                </a14:m>
                <a:r>
                  <a:rPr lang="zh-CN" altLang="zh-CN" sz="1200" kern="1200" dirty="0">
                    <a:solidFill>
                      <a:schemeClr val="tx1"/>
                    </a:solidFill>
                    <a:effectLst/>
                    <a:latin typeface="Arial" charset="0"/>
                    <a:ea typeface="宋体" pitchFamily="2" charset="-122"/>
                    <a:cs typeface="+mn-cs"/>
                  </a:rPr>
                  <a:t>有解，即</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m>
                          <m:mPr>
                            <m:mcs>
                              <m:mc>
                                <m:mcPr>
                                  <m:count m:val="2"/>
                                  <m:mcJc m:val="center"/>
                                </m:mcPr>
                              </m:mc>
                            </m:mcs>
                            <m:ctrlPr>
                              <a:rPr lang="zh-CN" altLang="zh-CN" sz="1200" i="1" kern="1200">
                                <a:solidFill>
                                  <a:schemeClr val="tx1"/>
                                </a:solidFill>
                                <a:effectLst/>
                                <a:latin typeface="Cambria Math" panose="02040503050406030204" pitchFamily="18" charset="0"/>
                                <a:ea typeface="宋体" pitchFamily="2" charset="-122"/>
                                <a:cs typeface="+mn-cs"/>
                              </a:rPr>
                            </m:ctrlPr>
                          </m:mPr>
                          <m:mr>
                            <m:e>
                              <m:r>
                                <a:rPr lang="en-US" altLang="zh-CN" sz="1200" i="1" kern="1200">
                                  <a:solidFill>
                                    <a:schemeClr val="tx1"/>
                                  </a:solidFill>
                                  <a:effectLst/>
                                  <a:latin typeface="Cambria Math" panose="02040503050406030204" pitchFamily="18" charset="0"/>
                                  <a:ea typeface="宋体" pitchFamily="2" charset="-122"/>
                                  <a:cs typeface="+mn-cs"/>
                                </a:rPr>
                                <m:t>𝑚</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e>
                            <m:e>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r>
                                    <a:rPr lang="en-US" altLang="zh-CN" sz="1200" i="1" kern="1200">
                                      <a:solidFill>
                                        <a:schemeClr val="tx1"/>
                                      </a:solidFill>
                                      <a:effectLst/>
                                      <a:latin typeface="Cambria Math" panose="02040503050406030204" pitchFamily="18" charset="0"/>
                                      <a:ea typeface="宋体" pitchFamily="2" charset="-122"/>
                                      <a:cs typeface="+mn-cs"/>
                                    </a:rPr>
                                    <m:t>𝑐𝑜𝑠</m:t>
                                  </m:r>
                                </m:fName>
                                <m:e>
                                  <m:r>
                                    <a:rPr lang="en-US" altLang="zh-CN" sz="1200" i="1" kern="1200">
                                      <a:solidFill>
                                        <a:schemeClr val="tx1"/>
                                      </a:solidFill>
                                      <a:effectLst/>
                                      <a:latin typeface="Cambria Math" panose="02040503050406030204" pitchFamily="18" charset="0"/>
                                      <a:ea typeface="宋体" pitchFamily="2" charset="-122"/>
                                      <a:cs typeface="+mn-cs"/>
                                    </a:rPr>
                                    <m:t>𝑎</m:t>
                                  </m:r>
                                </m:e>
                              </m:func>
                              <m:r>
                                <a:rPr lang="en-US" altLang="zh-CN" sz="1200" i="1" kern="1200">
                                  <a:solidFill>
                                    <a:schemeClr val="tx1"/>
                                  </a:solidFill>
                                  <a:effectLst/>
                                  <a:latin typeface="Cambria Math" panose="02040503050406030204" pitchFamily="18" charset="0"/>
                                  <a:ea typeface="宋体" pitchFamily="2" charset="-122"/>
                                  <a:cs typeface="+mn-cs"/>
                                </a:rPr>
                                <m:t>𝑞</m:t>
                              </m:r>
                            </m:e>
                          </m:mr>
                          <m:mr>
                            <m:e>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r>
                                    <a:rPr lang="en-US" altLang="zh-CN" sz="1200" i="1" kern="1200">
                                      <a:solidFill>
                                        <a:schemeClr val="tx1"/>
                                      </a:solidFill>
                                      <a:effectLst/>
                                      <a:latin typeface="Cambria Math" panose="02040503050406030204" pitchFamily="18" charset="0"/>
                                      <a:ea typeface="宋体" pitchFamily="2" charset="-122"/>
                                      <a:cs typeface="+mn-cs"/>
                                    </a:rPr>
                                    <m:t>𝑐𝑜𝑠</m:t>
                                  </m:r>
                                </m:fName>
                                <m:e>
                                  <m:r>
                                    <a:rPr lang="en-US" altLang="zh-CN" sz="1200" i="1" kern="1200">
                                      <a:solidFill>
                                        <a:schemeClr val="tx1"/>
                                      </a:solidFill>
                                      <a:effectLst/>
                                      <a:latin typeface="Cambria Math" panose="02040503050406030204" pitchFamily="18" charset="0"/>
                                      <a:ea typeface="宋体" pitchFamily="2" charset="-122"/>
                                      <a:cs typeface="+mn-cs"/>
                                    </a:rPr>
                                    <m:t>𝑎</m:t>
                                  </m:r>
                                </m:e>
                              </m:func>
                              <m:r>
                                <a:rPr lang="en-US" altLang="zh-CN" sz="1200" i="1" kern="1200">
                                  <a:solidFill>
                                    <a:schemeClr val="tx1"/>
                                  </a:solidFill>
                                  <a:effectLst/>
                                  <a:latin typeface="Cambria Math" panose="02040503050406030204" pitchFamily="18" charset="0"/>
                                  <a:ea typeface="宋体" pitchFamily="2" charset="-122"/>
                                  <a:cs typeface="+mn-cs"/>
                                </a:rPr>
                                <m:t>𝑞</m:t>
                              </m:r>
                            </m:e>
                            <m:e>
                              <m:r>
                                <a:rPr lang="en-US" altLang="zh-CN" sz="1200" i="1" kern="1200">
                                  <a:solidFill>
                                    <a:schemeClr val="tx1"/>
                                  </a:solidFill>
                                  <a:effectLst/>
                                  <a:latin typeface="Cambria Math" panose="02040503050406030204" pitchFamily="18" charset="0"/>
                                  <a:ea typeface="宋体" pitchFamily="2" charset="-122"/>
                                  <a:cs typeface="+mn-cs"/>
                                </a:rPr>
                                <m:t>𝑀</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e>
                          </m:mr>
                        </m:m>
                      </m:e>
                    </m:d>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𝑚𝑀</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4</m:t>
                        </m:r>
                      </m:sup>
                    </m:sSup>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𝑀</m:t>
                    </m:r>
                    <m:r>
                      <a:rPr lang="en-US" altLang="zh-CN" sz="1200" i="1" kern="1200">
                        <a:solidFill>
                          <a:schemeClr val="tx1"/>
                        </a:solidFill>
                        <a:effectLst/>
                        <a:latin typeface="Cambria Math" panose="02040503050406030204" pitchFamily="18"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+4</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𝛽</m:t>
                        </m:r>
                      </m:e>
                      <m:sup>
                        <m:r>
                          <a:rPr lang="en-US" altLang="zh-CN" sz="1200" i="1" kern="1200">
                            <a:solidFill>
                              <a:schemeClr val="tx1"/>
                            </a:solidFill>
                            <a:effectLst/>
                            <a:latin typeface="Cambria Math" panose="02040503050406030204" pitchFamily="18" charset="0"/>
                            <a:ea typeface="宋体" pitchFamily="2" charset="-122"/>
                            <a:cs typeface="+mn-cs"/>
                          </a:rPr>
                          <m:t>2</m:t>
                        </m:r>
                      </m:sup>
                    </m:sSup>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𝑠𝑖𝑛</m:t>
                            </m:r>
                          </m:e>
                          <m:sup>
                            <m:r>
                              <a:rPr lang="en-US" altLang="zh-CN" sz="1200" i="1" kern="1200">
                                <a:solidFill>
                                  <a:schemeClr val="tx1"/>
                                </a:solidFill>
                                <a:effectLst/>
                                <a:latin typeface="Cambria Math" panose="02040503050406030204" pitchFamily="18" charset="0"/>
                                <a:ea typeface="宋体" pitchFamily="2" charset="-122"/>
                                <a:cs typeface="+mn-cs"/>
                              </a:rPr>
                              <m:t>2</m:t>
                            </m:r>
                          </m:sup>
                        </m:sSup>
                      </m:fName>
                      <m:e>
                        <m:r>
                          <a:rPr lang="en-US" altLang="zh-CN" sz="1200" i="1" kern="1200">
                            <a:solidFill>
                              <a:schemeClr val="tx1"/>
                            </a:solidFill>
                            <a:effectLst/>
                            <a:latin typeface="Cambria Math" panose="02040503050406030204" pitchFamily="18" charset="0"/>
                            <a:ea typeface="宋体" pitchFamily="2" charset="-122"/>
                            <a:cs typeface="+mn-cs"/>
                          </a:rPr>
                          <m:t>𝑎</m:t>
                        </m:r>
                      </m:e>
                    </m:func>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=0</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于是得到两个频率解：</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2</m:t>
                        </m:r>
                      </m:sup>
                    </m:sSup>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m>
                          <m:mPr>
                            <m:mcs>
                              <m:mc>
                                <m:mcPr>
                                  <m:count m:val="1"/>
                                  <m:mcJc m:val="center"/>
                                </m:mcPr>
                              </m:mc>
                            </m:mcs>
                            <m:ctrlPr>
                              <a:rPr lang="zh-CN" altLang="zh-CN" sz="1200" i="1" kern="1200">
                                <a:solidFill>
                                  <a:schemeClr val="tx1"/>
                                </a:solidFill>
                                <a:effectLst/>
                                <a:latin typeface="Cambria Math" panose="02040503050406030204" pitchFamily="18" charset="0"/>
                                <a:ea typeface="宋体" pitchFamily="2" charset="-122"/>
                                <a:cs typeface="+mn-cs"/>
                              </a:rPr>
                            </m:ctrlPr>
                          </m:mPr>
                          <m:mr>
                            <m:e>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up>
                                  <m:r>
                                    <a:rPr lang="en-US" altLang="zh-CN" sz="1200" i="1" kern="1200">
                                      <a:solidFill>
                                        <a:schemeClr val="tx1"/>
                                      </a:solidFill>
                                      <a:effectLst/>
                                      <a:latin typeface="Cambria Math" panose="02040503050406030204" pitchFamily="18" charset="0"/>
                                      <a:ea typeface="宋体" pitchFamily="2" charset="-122"/>
                                      <a:cs typeface="+mn-cs"/>
                                    </a:rPr>
                                    <m:t>2</m:t>
                                  </m:r>
                                </m:sup>
                              </m:sSubSup>
                            </m:e>
                          </m:mr>
                          <m:mr>
                            <m:e>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up>
                                  <m:r>
                                    <a:rPr lang="en-US" altLang="zh-CN" sz="1200" i="1" kern="1200">
                                      <a:solidFill>
                                        <a:schemeClr val="tx1"/>
                                      </a:solidFill>
                                      <a:effectLst/>
                                      <a:latin typeface="Cambria Math" panose="02040503050406030204" pitchFamily="18" charset="0"/>
                                      <a:ea typeface="宋体" pitchFamily="2" charset="-122"/>
                                      <a:cs typeface="+mn-cs"/>
                                    </a:rPr>
                                    <m:t>2</m:t>
                                  </m:r>
                                </m:sup>
                              </m:sSubSup>
                            </m:e>
                          </m:mr>
                        </m:m>
                      </m:e>
                    </m:d>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𝑀</m:t>
                        </m:r>
                      </m:num>
                      <m:den>
                        <m:r>
                          <a:rPr lang="en-US" altLang="zh-CN" sz="1200" i="1" kern="1200">
                            <a:solidFill>
                              <a:schemeClr val="tx1"/>
                            </a:solidFill>
                            <a:effectLst/>
                            <a:latin typeface="Cambria Math" panose="02040503050406030204" pitchFamily="18" charset="0"/>
                            <a:ea typeface="宋体" pitchFamily="2" charset="-122"/>
                            <a:cs typeface="+mn-cs"/>
                          </a:rPr>
                          <m:t>𝑚𝑀</m:t>
                        </m:r>
                      </m:den>
                    </m:f>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1±</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1−</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4</m:t>
                                    </m:r>
                                    <m:r>
                                      <a:rPr lang="en-US" altLang="zh-CN" sz="1200" i="1" kern="1200">
                                        <a:solidFill>
                                          <a:schemeClr val="tx1"/>
                                        </a:solidFill>
                                        <a:effectLst/>
                                        <a:latin typeface="Cambria Math" panose="02040503050406030204" pitchFamily="18" charset="0"/>
                                        <a:ea typeface="宋体" pitchFamily="2" charset="-122"/>
                                        <a:cs typeface="+mn-cs"/>
                                      </a:rPr>
                                      <m:t>𝑚𝑀</m:t>
                                    </m:r>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𝑀</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𝑠𝑖𝑛</m:t>
                                        </m:r>
                                      </m:e>
                                      <m:sup>
                                        <m:r>
                                          <a:rPr lang="en-US" altLang="zh-CN" sz="1200" i="1" kern="1200">
                                            <a:solidFill>
                                              <a:schemeClr val="tx1"/>
                                            </a:solidFill>
                                            <a:effectLst/>
                                            <a:latin typeface="Cambria Math" panose="02040503050406030204" pitchFamily="18" charset="0"/>
                                            <a:ea typeface="宋体" pitchFamily="2" charset="-122"/>
                                            <a:cs typeface="+mn-cs"/>
                                          </a:rPr>
                                          <m:t>2</m:t>
                                        </m:r>
                                      </m:sup>
                                    </m:sSup>
                                  </m:fName>
                                  <m:e>
                                    <m:r>
                                      <a:rPr lang="en-US" altLang="zh-CN" sz="1200" i="1" kern="1200">
                                        <a:solidFill>
                                          <a:schemeClr val="tx1"/>
                                        </a:solidFill>
                                        <a:effectLst/>
                                        <a:latin typeface="Cambria Math" panose="02040503050406030204" pitchFamily="18" charset="0"/>
                                        <a:ea typeface="宋体" pitchFamily="2" charset="-122"/>
                                        <a:cs typeface="+mn-cs"/>
                                      </a:rPr>
                                      <m:t>𝑎</m:t>
                                    </m:r>
                                  </m:e>
                                </m:func>
                                <m:r>
                                  <a:rPr lang="en-US" altLang="zh-CN" sz="1200" i="1" kern="1200">
                                    <a:solidFill>
                                      <a:schemeClr val="tx1"/>
                                    </a:solidFill>
                                    <a:effectLst/>
                                    <a:latin typeface="Cambria Math" panose="02040503050406030204" pitchFamily="18" charset="0"/>
                                    <a:ea typeface="宋体" pitchFamily="2" charset="-122"/>
                                    <a:cs typeface="+mn-cs"/>
                                  </a:rPr>
                                  <m:t>𝑞</m:t>
                                </m:r>
                              </m:e>
                            </m:d>
                          </m:e>
                          <m:sup>
                            <m:r>
                              <a:rPr lang="en-US" altLang="zh-CN" sz="1200" i="1" kern="1200">
                                <a:solidFill>
                                  <a:schemeClr val="tx1"/>
                                </a:solidFill>
                                <a:effectLst/>
                                <a:latin typeface="Cambria Math" panose="02040503050406030204" pitchFamily="18" charset="0"/>
                                <a:ea typeface="宋体" pitchFamily="2" charset="-122"/>
                                <a:cs typeface="+mn-cs"/>
                              </a:rPr>
                              <m:t>1/2</m:t>
                            </m:r>
                          </m:sup>
                        </m:sSup>
                      </m:e>
                    </m: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频率</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Sub>
                  </m:oMath>
                </a14:m>
                <a:r>
                  <a:rPr lang="zh-CN" altLang="zh-CN" sz="1200" kern="1200" dirty="0">
                    <a:solidFill>
                      <a:schemeClr val="tx1"/>
                    </a:solidFill>
                    <a:effectLst/>
                    <a:latin typeface="Arial" charset="0"/>
                    <a:ea typeface="宋体" pitchFamily="2" charset="-122"/>
                    <a:cs typeface="+mn-cs"/>
                  </a:rPr>
                  <a:t>对应的格波频率较高，称为光学波，频率</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Sub>
                  </m:oMath>
                </a14:m>
                <a:r>
                  <a:rPr lang="zh-CN" altLang="zh-CN" sz="1200" kern="1200" dirty="0">
                    <a:solidFill>
                      <a:schemeClr val="tx1"/>
                    </a:solidFill>
                    <a:effectLst/>
                    <a:latin typeface="Arial" charset="0"/>
                    <a:ea typeface="宋体" pitchFamily="2" charset="-122"/>
                    <a:cs typeface="+mn-cs"/>
                  </a:rPr>
                  <a:t>对应的格波频率较低，称为声学波。</a:t>
                </a:r>
                <a:endParaRPr lang="en-US" altLang="zh-CN" dirty="0">
                  <a:latin typeface="Arial" panose="020B0604020202020204" pitchFamily="34" charset="0"/>
                </a:endParaRPr>
              </a:p>
            </p:txBody>
          </p:sp>
        </mc:Choice>
        <mc:Fallback xmlns="">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a:solidFill>
                      <a:schemeClr val="tx1"/>
                    </a:solidFill>
                    <a:effectLst/>
                    <a:latin typeface="Arial" charset="0"/>
                    <a:ea typeface="宋体" pitchFamily="2" charset="-122"/>
                    <a:cs typeface="+mn-cs"/>
                  </a:rPr>
                  <a:t>系数行列式等于</a:t>
                </a:r>
                <a:r>
                  <a:rPr lang="en-US" altLang="zh-CN" sz="1200" kern="1200">
                    <a:solidFill>
                      <a:schemeClr val="tx1"/>
                    </a:solidFill>
                    <a:effectLst/>
                    <a:latin typeface="Arial" charset="0"/>
                    <a:ea typeface="宋体" pitchFamily="2" charset="-122"/>
                    <a:cs typeface="+mn-cs"/>
                  </a:rPr>
                  <a:t>0</a:t>
                </a:r>
                <a:r>
                  <a:rPr lang="zh-CN" altLang="zh-CN" sz="1200" kern="1200">
                    <a:solidFill>
                      <a:schemeClr val="tx1"/>
                    </a:solidFill>
                    <a:effectLst/>
                    <a:latin typeface="Arial" charset="0"/>
                    <a:ea typeface="宋体" pitchFamily="2" charset="-122"/>
                    <a:cs typeface="+mn-cs"/>
                  </a:rPr>
                  <a:t>时</a:t>
                </a:r>
                <a:r>
                  <a:rPr lang="en-US" altLang="zh-CN" sz="1200" i="1" kern="1200">
                    <a:solidFill>
                      <a:schemeClr val="tx1"/>
                    </a:solidFill>
                    <a:effectLst/>
                    <a:latin typeface="Arial" charset="0"/>
                    <a:ea typeface="宋体" pitchFamily="2" charset="-122"/>
                    <a:cs typeface="+mn-cs"/>
                  </a:rPr>
                  <a:t>A</a:t>
                </a:r>
                <a:r>
                  <a:rPr lang="zh-CN" altLang="zh-CN" sz="1200" kern="1200">
                    <a:solidFill>
                      <a:schemeClr val="tx1"/>
                    </a:solidFill>
                    <a:effectLst/>
                    <a:latin typeface="Arial" charset="0"/>
                    <a:ea typeface="宋体" pitchFamily="2" charset="-122"/>
                    <a:cs typeface="+mn-cs"/>
                  </a:rPr>
                  <a:t>、</a:t>
                </a:r>
                <a:r>
                  <a:rPr lang="en-US" altLang="zh-CN" sz="1200" i="1" kern="1200">
                    <a:solidFill>
                      <a:schemeClr val="tx1"/>
                    </a:solidFill>
                    <a:effectLst/>
                    <a:latin typeface="Arial" charset="0"/>
                    <a:ea typeface="宋体" pitchFamily="2" charset="-122"/>
                    <a:cs typeface="+mn-cs"/>
                  </a:rPr>
                  <a:t>B</a:t>
                </a:r>
                <a:r>
                  <a:rPr lang="zh-CN" altLang="zh-CN" sz="1200" kern="1200">
                    <a:solidFill>
                      <a:schemeClr val="tx1"/>
                    </a:solidFill>
                    <a:effectLst/>
                    <a:latin typeface="Arial" charset="0"/>
                    <a:ea typeface="宋体" pitchFamily="2" charset="-122"/>
                    <a:cs typeface="+mn-cs"/>
                  </a:rPr>
                  <a:t>有解，即</a:t>
                </a:r>
              </a:p>
              <a:p>
                <a:r>
                  <a:rPr lang="en-US" altLang="zh-CN" sz="120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|■8(</a:t>
                </a:r>
                <a:r>
                  <a:rPr lang="en-US" altLang="zh-CN" sz="1200" i="0" kern="1200">
                    <a:solidFill>
                      <a:schemeClr val="tx1"/>
                    </a:solidFill>
                    <a:effectLst/>
                    <a:latin typeface="Arial" charset="0"/>
                    <a:ea typeface="宋体" pitchFamily="2" charset="-122"/>
                    <a:cs typeface="+mn-cs"/>
                  </a:rPr>
                  <a:t>𝑚𝜔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2−2𝛽&amp;2𝛽 𝑐𝑜𝑠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 𝑞@2𝛽 𝑐𝑜𝑠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 𝑞&amp;𝑀𝜔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2−2𝛽)|=𝑚𝑀𝜔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4−2𝛽(𝑚+𝑀)𝜔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2+4𝛽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𝑠𝑖𝑛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 𝑞=0</a:t>
                </a:r>
                <a:r>
                  <a:rPr lang="en-US" altLang="zh-CN" sz="1200" kern="1200">
                    <a:solidFill>
                      <a:schemeClr val="tx1"/>
                    </a:solidFill>
                    <a:effectLst/>
                    <a:latin typeface="Arial" charset="0"/>
                    <a:ea typeface="宋体" pitchFamily="2" charset="-122"/>
                    <a:cs typeface="+mn-cs"/>
                  </a:rPr>
                  <a:t> 	(7-41)</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于是得到两个频率解：</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⟨■8(</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−^2 )┤=𝛽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1−4𝑚𝑀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𝑠𝑖𝑛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 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a:t>
                </a:r>
                <a:r>
                  <a:rPr lang="en-US" altLang="zh-CN" sz="1200" kern="1200">
                    <a:solidFill>
                      <a:schemeClr val="tx1"/>
                    </a:solidFill>
                    <a:effectLst/>
                    <a:latin typeface="Arial" charset="0"/>
                    <a:ea typeface="宋体" pitchFamily="2" charset="-122"/>
                    <a:cs typeface="+mn-cs"/>
                  </a:rPr>
                  <a:t> 	(7-42)</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频率</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对应的格波频率较高，称为光学波，频率</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对应的格波频率较低，称为声学波。</a:t>
                </a:r>
                <a:endParaRPr lang="en-US" altLang="zh-CN">
                  <a:latin typeface="Arial" panose="020B0604020202020204" pitchFamily="34" charset="0"/>
                </a:endParaRPr>
              </a:p>
            </p:txBody>
          </p:sp>
        </mc:Fallback>
      </mc:AlternateContent>
    </p:spTree>
    <p:extLst>
      <p:ext uri="{BB962C8B-B14F-4D97-AF65-F5344CB8AC3E}">
        <p14:creationId xmlns:p14="http://schemas.microsoft.com/office/powerpoint/2010/main" val="30446757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5BE09D97-73DC-492A-B80C-C276009ECC3F}" type="slidenum">
              <a:rPr lang="en-US" altLang="zh-CN" sz="1300">
                <a:solidFill>
                  <a:srgbClr val="000000"/>
                </a:solidFill>
                <a:ea typeface="楷体_GB2312" pitchFamily="49" charset="-122"/>
                <a:cs typeface="+mn-cs"/>
              </a:rPr>
              <a:pPr algn="r">
                <a:spcBef>
                  <a:spcPct val="0"/>
                </a:spcBef>
              </a:pPr>
              <a:t>48</a:t>
            </a:fld>
            <a:endParaRPr lang="en-US" altLang="zh-CN" sz="1300">
              <a:solidFill>
                <a:srgbClr val="000000"/>
              </a:solidFill>
              <a:ea typeface="楷体_GB2312" pitchFamily="49" charset="-122"/>
              <a:cs typeface="+mn-cs"/>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200" kern="1200" dirty="0">
                <a:solidFill>
                  <a:schemeClr val="tx1"/>
                </a:solidFill>
                <a:effectLst/>
                <a:latin typeface="Arial" charset="0"/>
                <a:ea typeface="宋体" pitchFamily="2" charset="-122"/>
                <a:cs typeface="+mn-cs"/>
              </a:rPr>
              <a:t>图</a:t>
            </a:r>
            <a:r>
              <a:rPr lang="zh-CN" altLang="en-US" sz="1200" kern="1200" dirty="0">
                <a:solidFill>
                  <a:schemeClr val="tx1"/>
                </a:solidFill>
                <a:effectLst/>
                <a:latin typeface="Arial" charset="0"/>
                <a:ea typeface="宋体" pitchFamily="2" charset="-122"/>
                <a:cs typeface="+mn-cs"/>
              </a:rPr>
              <a:t>中</a:t>
            </a:r>
            <a:r>
              <a:rPr lang="zh-CN" altLang="zh-CN" sz="1200" kern="1200" dirty="0">
                <a:solidFill>
                  <a:schemeClr val="tx1"/>
                </a:solidFill>
                <a:effectLst/>
                <a:latin typeface="Arial" charset="0"/>
                <a:ea typeface="宋体" pitchFamily="2" charset="-122"/>
                <a:cs typeface="+mn-cs"/>
              </a:rPr>
              <a:t>给出了声学波和光学波的色散曲线和振动模式示意图。</a:t>
            </a:r>
            <a:endParaRPr lang="en-US" altLang="zh-CN" dirty="0">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9160618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75C3ADEE-B390-41A5-82F8-95A2D2424895}" type="slidenum">
              <a:rPr lang="en-US" altLang="zh-CN" sz="1300">
                <a:solidFill>
                  <a:srgbClr val="000000"/>
                </a:solidFill>
                <a:ea typeface="楷体_GB2312" pitchFamily="49" charset="-122"/>
                <a:cs typeface="+mn-cs"/>
              </a:rPr>
              <a:pPr algn="r">
                <a:spcBef>
                  <a:spcPct val="0"/>
                </a:spcBef>
              </a:pPr>
              <a:t>49</a:t>
            </a:fld>
            <a:endParaRPr lang="en-US" altLang="zh-CN" sz="1300">
              <a:solidFill>
                <a:srgbClr val="000000"/>
              </a:solidFill>
              <a:ea typeface="楷体_GB2312" pitchFamily="49" charset="-122"/>
              <a:cs typeface="+mn-cs"/>
            </a:endParaRPr>
          </a:p>
        </p:txBody>
      </p:sp>
      <p:sp>
        <p:nvSpPr>
          <p:cNvPr id="8909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89092"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对于双原子链，相邻原胞（注意，不是相邻原子）相位差为</a:t>
                </a:r>
                <a14:m>
                  <m:oMath xmlns:m="http://schemas.openxmlformats.org/officeDocument/2006/math">
                    <m:r>
                      <a:rPr lang="en-US" altLang="zh-CN" sz="1200" b="0" i="0" kern="1200" smtClean="0">
                        <a:solidFill>
                          <a:schemeClr val="tx1"/>
                        </a:solidFill>
                        <a:effectLst/>
                        <a:latin typeface="Cambria Math" panose="02040503050406030204" pitchFamily="18" charset="0"/>
                        <a:ea typeface="宋体" pitchFamily="2" charset="-122"/>
                        <a:cs typeface="+mn-cs"/>
                      </a:rPr>
                      <m:t>2</m:t>
                    </m:r>
                    <m:r>
                      <a:rPr lang="en-US" altLang="zh-CN" sz="1200" i="1" kern="1200" smtClean="0">
                        <a:solidFill>
                          <a:schemeClr val="tx1"/>
                        </a:solidFill>
                        <a:effectLst/>
                        <a:latin typeface="Cambria Math" panose="02040503050406030204" pitchFamily="18" charset="0"/>
                        <a:ea typeface="宋体" pitchFamily="2" charset="-122"/>
                        <a:cs typeface="+mn-cs"/>
                      </a:rPr>
                      <m:t>𝑞</m:t>
                    </m:r>
                    <m:r>
                      <a:rPr lang="en-US" altLang="zh-CN" sz="1200" b="0" i="1" kern="1200" smtClean="0">
                        <a:solidFill>
                          <a:schemeClr val="tx1"/>
                        </a:solidFill>
                        <a:effectLst/>
                        <a:latin typeface="Cambria Math" panose="02040503050406030204" pitchFamily="18" charset="0"/>
                        <a:ea typeface="宋体" pitchFamily="2" charset="-122"/>
                        <a:cs typeface="+mn-cs"/>
                      </a:rPr>
                      <m:t>𝑎</m:t>
                    </m:r>
                  </m:oMath>
                </a14:m>
                <a:r>
                  <a:rPr lang="zh-CN" altLang="zh-CN" sz="1200" kern="1200" dirty="0">
                    <a:solidFill>
                      <a:schemeClr val="tx1"/>
                    </a:solidFill>
                    <a:effectLst/>
                    <a:latin typeface="Arial" charset="0"/>
                    <a:ea typeface="宋体" pitchFamily="2" charset="-122"/>
                    <a:cs typeface="+mn-cs"/>
                  </a:rPr>
                  <a:t>，故波矢</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的独立取值的第一布里渊区范围：</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𝑎</m:t>
                        </m:r>
                      </m:den>
                    </m:f>
                    <m:r>
                      <a:rPr lang="en-US" altLang="zh-CN" sz="1200" i="1" kern="1200">
                        <a:solidFill>
                          <a:schemeClr val="tx1"/>
                        </a:solidFill>
                        <a:effectLst/>
                        <a:latin typeface="Cambria Math" panose="02040503050406030204" pitchFamily="18" charset="0"/>
                        <a:ea typeface="宋体" pitchFamily="2" charset="-122"/>
                        <a:cs typeface="+mn-cs"/>
                      </a:rPr>
                      <m:t>&lt;</m:t>
                    </m:r>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𝑎</m:t>
                        </m:r>
                      </m:den>
                    </m:f>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即布里渊区在波矢空间的宽度为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𝑎</m:t>
                        </m:r>
                      </m:den>
                    </m:f>
                  </m:oMath>
                </a14:m>
                <a:r>
                  <a:rPr lang="zh-CN" altLang="zh-CN" sz="1200" kern="1200" dirty="0">
                    <a:solidFill>
                      <a:schemeClr val="tx1"/>
                    </a:solidFill>
                    <a:effectLst/>
                    <a:latin typeface="Arial" charset="0"/>
                    <a:ea typeface="宋体" pitchFamily="2" charset="-122"/>
                    <a:cs typeface="+mn-cs"/>
                  </a:rPr>
                  <a:t>。与单原子链相比，原胞增大一倍，倒格矢减小一半，布里渊区范围也相应减小到了一半。</a:t>
                </a:r>
              </a:p>
              <a:p>
                <a:r>
                  <a:rPr lang="zh-CN" altLang="zh-CN" sz="1200" kern="1200" dirty="0">
                    <a:solidFill>
                      <a:schemeClr val="tx1"/>
                    </a:solidFill>
                    <a:effectLst/>
                    <a:latin typeface="Arial" charset="0"/>
                    <a:ea typeface="宋体" pitchFamily="2" charset="-122"/>
                    <a:cs typeface="+mn-cs"/>
                  </a:rPr>
                  <a:t>由周期性边界条件（波恩</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卡门条件）：</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𝑁</m:t>
                    </m:r>
                    <m:r>
                      <a:rPr lang="en-US" altLang="zh-CN" sz="1200" i="1" kern="1200">
                        <a:solidFill>
                          <a:schemeClr val="tx1"/>
                        </a:solidFill>
                        <a:effectLst/>
                        <a:latin typeface="Cambria Math" panose="02040503050406030204" pitchFamily="18" charset="0"/>
                        <a:ea typeface="宋体" pitchFamily="2" charset="-122"/>
                        <a:cs typeface="+mn-cs"/>
                      </a:rPr>
                      <m:t>⋅</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𝑎𝑞</m:t>
                        </m:r>
                      </m:e>
                    </m:d>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r>
                      <a:rPr lang="en-US" altLang="zh-CN" sz="1200" i="1" kern="1200">
                        <a:solidFill>
                          <a:schemeClr val="tx1"/>
                        </a:solidFill>
                        <a:effectLst/>
                        <a:latin typeface="Cambria Math" panose="02040503050406030204" pitchFamily="18" charset="0"/>
                        <a:ea typeface="宋体" pitchFamily="2" charset="-122"/>
                        <a:cs typeface="+mn-cs"/>
                      </a:rPr>
                      <m:t>h</m:t>
                    </m:r>
                    <m:r>
                      <a:rPr lang="en-US" altLang="zh-CN" sz="1200" i="1" kern="1200">
                        <a:solidFill>
                          <a:schemeClr val="tx1"/>
                        </a:solidFill>
                        <a:effectLst/>
                        <a:latin typeface="Cambria Math" panose="02040503050406030204" pitchFamily="18" charset="0"/>
                        <a:ea typeface="宋体" pitchFamily="2" charset="-122"/>
                        <a:cs typeface="+mn-cs"/>
                      </a:rPr>
                      <m:t>, </m:t>
                    </m:r>
                    <m:r>
                      <a:rPr lang="zh-CN"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h</m:t>
                    </m:r>
                    <m:r>
                      <a:rPr lang="zh-CN" altLang="zh-CN" sz="1200" i="1" kern="1200">
                        <a:solidFill>
                          <a:schemeClr val="tx1"/>
                        </a:solidFill>
                        <a:effectLst/>
                        <a:latin typeface="Cambria Math" panose="02040503050406030204" pitchFamily="18" charset="0"/>
                        <a:ea typeface="宋体" pitchFamily="2" charset="-122"/>
                        <a:cs typeface="+mn-cs"/>
                      </a:rPr>
                      <m:t>为整数）</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可得：</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h</m:t>
                        </m:r>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𝑁𝑎</m:t>
                        </m:r>
                      </m:den>
                    </m:f>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即分立的</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值取值间隔为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𝑁𝑎</m:t>
                        </m:r>
                      </m:den>
                    </m:f>
                  </m:oMath>
                </a14:m>
                <a:r>
                  <a:rPr lang="zh-CN" altLang="zh-CN" sz="1200" kern="1200" dirty="0">
                    <a:solidFill>
                      <a:schemeClr val="tx1"/>
                    </a:solidFill>
                    <a:effectLst/>
                    <a:latin typeface="Arial" charset="0"/>
                    <a:ea typeface="宋体" pitchFamily="2" charset="-122"/>
                    <a:cs typeface="+mn-cs"/>
                  </a:rPr>
                  <a:t>，比起单原子链的</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值取值间隔也减小了一半，所以在第一布里渊区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的取值个数仍为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个，即：</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𝑎</m:t>
                            </m:r>
                          </m:den>
                        </m:f>
                      </m:num>
                      <m:den>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𝑁𝑎</m:t>
                            </m:r>
                          </m:den>
                        </m:f>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𝑁</m:t>
                        </m:r>
                      </m:den>
                    </m:f>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eaLnBrk="1" hangingPunct="1"/>
                <a:endParaRPr lang="en-US" altLang="zh-CN" dirty="0">
                  <a:latin typeface="Arial" panose="020B0604020202020204" pitchFamily="34" charset="0"/>
                  <a:sym typeface="Symbol" panose="05050102010706020507" pitchFamily="18" charset="2"/>
                </a:endParaRPr>
              </a:p>
            </p:txBody>
          </p:sp>
        </mc:Choice>
        <mc:Fallback xmlns="">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a:solidFill>
                      <a:schemeClr val="tx1"/>
                    </a:solidFill>
                    <a:effectLst/>
                    <a:latin typeface="Arial" charset="0"/>
                    <a:ea typeface="宋体" pitchFamily="2" charset="-122"/>
                    <a:cs typeface="+mn-cs"/>
                  </a:rPr>
                  <a:t>对于双原子链，相邻原胞（注意，不是相邻原子）相位差为</a:t>
                </a:r>
                <a:r>
                  <a:rPr lang="en-US" altLang="zh-CN" sz="1200" kern="1200">
                    <a:solidFill>
                      <a:schemeClr val="tx1"/>
                    </a:solidFill>
                    <a:effectLst/>
                    <a:latin typeface="Arial" charset="0"/>
                    <a:ea typeface="宋体" pitchFamily="2" charset="-122"/>
                    <a:cs typeface="+mn-cs"/>
                  </a:rPr>
                  <a:t>2</a:t>
                </a:r>
                <a:r>
                  <a:rPr lang="en-US" altLang="zh-CN" sz="1200" i="1" kern="1200">
                    <a:solidFill>
                      <a:schemeClr val="tx1"/>
                    </a:solidFill>
                    <a:effectLst/>
                    <a:latin typeface="Arial" charset="0"/>
                    <a:ea typeface="宋体" pitchFamily="2" charset="-122"/>
                    <a:cs typeface="+mn-cs"/>
                  </a:rPr>
                  <a:t>aq</a:t>
                </a:r>
                <a:r>
                  <a:rPr lang="zh-CN" altLang="zh-CN" sz="1200" kern="1200">
                    <a:solidFill>
                      <a:schemeClr val="tx1"/>
                    </a:solidFill>
                    <a:effectLst/>
                    <a:latin typeface="Arial" charset="0"/>
                    <a:ea typeface="宋体" pitchFamily="2" charset="-122"/>
                    <a:cs typeface="+mn-cs"/>
                  </a:rPr>
                  <a:t>，故波矢</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的独立取值的第一布里渊区范围：</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2𝑎&lt;𝑞≤𝜋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2𝑎</a:t>
                </a:r>
                <a:r>
                  <a:rPr lang="en-US" altLang="zh-CN" sz="1200" kern="1200">
                    <a:solidFill>
                      <a:schemeClr val="tx1"/>
                    </a:solidFill>
                    <a:effectLst/>
                    <a:latin typeface="Arial" charset="0"/>
                    <a:ea typeface="宋体" pitchFamily="2" charset="-122"/>
                    <a:cs typeface="+mn-cs"/>
                  </a:rPr>
                  <a:t> 	 (7-43)</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即布里渊区在波矢空间的宽度为</a:t>
                </a:r>
                <a:r>
                  <a:rPr lang="en-US" altLang="zh-CN" sz="1200" i="0" kern="1200">
                    <a:solidFill>
                      <a:schemeClr val="tx1"/>
                    </a:solidFill>
                    <a:effectLst/>
                    <a:latin typeface="Arial" charset="0"/>
                    <a:ea typeface="宋体" pitchFamily="2" charset="-122"/>
                    <a:cs typeface="+mn-cs"/>
                  </a:rPr>
                  <a:t>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kern="1200">
                    <a:solidFill>
                      <a:schemeClr val="tx1"/>
                    </a:solidFill>
                    <a:effectLst/>
                    <a:latin typeface="Arial" charset="0"/>
                    <a:ea typeface="宋体" pitchFamily="2" charset="-122"/>
                    <a:cs typeface="+mn-cs"/>
                  </a:rPr>
                  <a:t>。与单原子链相比，原胞增大一倍，倒格矢减小一半，布里渊区范围也相应减小到了一半。</a:t>
                </a:r>
              </a:p>
              <a:p>
                <a:r>
                  <a:rPr lang="zh-CN" altLang="zh-CN" sz="1200" kern="1200">
                    <a:solidFill>
                      <a:schemeClr val="tx1"/>
                    </a:solidFill>
                    <a:effectLst/>
                    <a:latin typeface="Arial" charset="0"/>
                    <a:ea typeface="宋体" pitchFamily="2" charset="-122"/>
                    <a:cs typeface="+mn-cs"/>
                  </a:rPr>
                  <a:t>由周期性边界条件（波恩</a:t>
                </a:r>
                <a:r>
                  <a:rPr lang="en-US" altLang="zh-CN" sz="120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卡门条件）：</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𝑁⋅</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2𝑎𝑞)=2𝜋ℎ,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ℎ</a:t>
                </a:r>
                <a:r>
                  <a:rPr lang="zh-CN" altLang="zh-CN" sz="1200" i="0" kern="1200">
                    <a:solidFill>
                      <a:schemeClr val="tx1"/>
                    </a:solidFill>
                    <a:effectLst/>
                    <a:latin typeface="Arial" charset="0"/>
                    <a:ea typeface="宋体" pitchFamily="2" charset="-122"/>
                    <a:cs typeface="+mn-cs"/>
                  </a:rPr>
                  <a:t>为整数）</a:t>
                </a:r>
                <a:r>
                  <a:rPr lang="en-US" altLang="zh-CN" sz="1200" kern="1200">
                    <a:solidFill>
                      <a:schemeClr val="tx1"/>
                    </a:solidFill>
                    <a:effectLst/>
                    <a:latin typeface="Arial" charset="0"/>
                    <a:ea typeface="宋体" pitchFamily="2" charset="-122"/>
                    <a:cs typeface="+mn-cs"/>
                  </a:rPr>
                  <a:t>	(7-44)</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可得：</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𝑞=ℎ𝜋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𝑁𝑎</a:t>
                </a:r>
                <a:r>
                  <a:rPr lang="en-US" altLang="zh-CN" sz="1200" kern="1200">
                    <a:solidFill>
                      <a:schemeClr val="tx1"/>
                    </a:solidFill>
                    <a:effectLst/>
                    <a:latin typeface="Arial" charset="0"/>
                    <a:ea typeface="宋体" pitchFamily="2" charset="-122"/>
                    <a:cs typeface="+mn-cs"/>
                  </a:rPr>
                  <a:t> 	(7-45)</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即分立的</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值取值间隔为</a:t>
                </a:r>
                <a:r>
                  <a:rPr lang="en-US" altLang="zh-CN" sz="1200" i="0" kern="1200">
                    <a:solidFill>
                      <a:schemeClr val="tx1"/>
                    </a:solidFill>
                    <a:effectLst/>
                    <a:latin typeface="Arial" charset="0"/>
                    <a:ea typeface="宋体" pitchFamily="2" charset="-122"/>
                    <a:cs typeface="+mn-cs"/>
                  </a:rPr>
                  <a:t>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𝑁𝑎</a:t>
                </a:r>
                <a:r>
                  <a:rPr lang="zh-CN" altLang="zh-CN" sz="1200" kern="1200">
                    <a:solidFill>
                      <a:schemeClr val="tx1"/>
                    </a:solidFill>
                    <a:effectLst/>
                    <a:latin typeface="Arial" charset="0"/>
                    <a:ea typeface="宋体" pitchFamily="2" charset="-122"/>
                    <a:cs typeface="+mn-cs"/>
                  </a:rPr>
                  <a:t>，比起单原子链的</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值取值间隔也减小了一半（式（</a:t>
                </a:r>
                <a:r>
                  <a:rPr lang="en-US" altLang="zh-CN" sz="1200" kern="1200">
                    <a:solidFill>
                      <a:schemeClr val="tx1"/>
                    </a:solidFill>
                    <a:effectLst/>
                    <a:latin typeface="Arial" charset="0"/>
                    <a:ea typeface="宋体" pitchFamily="2" charset="-122"/>
                    <a:cs typeface="+mn-cs"/>
                  </a:rPr>
                  <a:t>7-33</a:t>
                </a:r>
                <a:r>
                  <a:rPr lang="zh-CN" altLang="zh-CN" sz="1200" kern="1200">
                    <a:solidFill>
                      <a:schemeClr val="tx1"/>
                    </a:solidFill>
                    <a:effectLst/>
                    <a:latin typeface="Arial" charset="0"/>
                    <a:ea typeface="宋体" pitchFamily="2" charset="-122"/>
                    <a:cs typeface="+mn-cs"/>
                  </a:rPr>
                  <a:t>）所示），所以在第一布里渊区</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的取值个数仍为</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个，即：</a:t>
                </a:r>
              </a:p>
              <a:p>
                <a:r>
                  <a:rPr lang="en-US" altLang="zh-CN" sz="120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𝜋</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𝑁𝑎=𝑁</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(7-46)</a:t>
                </a:r>
                <a:endParaRPr lang="zh-CN" altLang="zh-CN" sz="1200" kern="1200">
                  <a:solidFill>
                    <a:schemeClr val="tx1"/>
                  </a:solidFill>
                  <a:effectLst/>
                  <a:latin typeface="Arial" charset="0"/>
                  <a:ea typeface="宋体" pitchFamily="2" charset="-122"/>
                  <a:cs typeface="+mn-cs"/>
                </a:endParaRPr>
              </a:p>
              <a:p>
                <a:pPr eaLnBrk="1" hangingPunct="1"/>
                <a:endParaRPr lang="en-US" altLang="zh-CN">
                  <a:latin typeface="Arial" panose="020B0604020202020204" pitchFamily="34" charset="0"/>
                  <a:sym typeface="Symbol" panose="05050102010706020507" pitchFamily="18" charset="2"/>
                </a:endParaRPr>
              </a:p>
            </p:txBody>
          </p:sp>
        </mc:Fallback>
      </mc:AlternateContent>
    </p:spTree>
    <p:extLst>
      <p:ext uri="{BB962C8B-B14F-4D97-AF65-F5344CB8AC3E}">
        <p14:creationId xmlns:p14="http://schemas.microsoft.com/office/powerpoint/2010/main" val="3804897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经典理论认为，只有在绝对温度零度时原子才是静止的。而量子理论告诉我们，物质原子在趋于绝对零度时存在所谓的零点振动，只要原子不具有无限大的质量，或没有无限大的力限制原子运动，静止晶格模型都只是一种近似。</a:t>
            </a:r>
            <a:endParaRPr lang="zh-CN" altLang="en-US"/>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5</a:t>
            </a:fld>
            <a:endParaRPr lang="en-US" altLang="zh-CN"/>
          </a:p>
        </p:txBody>
      </p:sp>
    </p:spTree>
    <p:extLst>
      <p:ext uri="{BB962C8B-B14F-4D97-AF65-F5344CB8AC3E}">
        <p14:creationId xmlns:p14="http://schemas.microsoft.com/office/powerpoint/2010/main" val="24214692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5C3ADEE-B390-41A5-82F8-95A2D2424895}" type="slidenum">
              <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50</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8909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89092"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与</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的取值个数</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相对应，</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的标号</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h</m:t>
                    </m:r>
                  </m:oMath>
                </a14:m>
                <a:r>
                  <a:rPr lang="zh-CN" altLang="zh-CN" sz="1200" kern="1200" dirty="0">
                    <a:solidFill>
                      <a:schemeClr val="tx1"/>
                    </a:solidFill>
                    <a:effectLst/>
                    <a:latin typeface="Arial" charset="0"/>
                    <a:ea typeface="宋体" pitchFamily="2" charset="-122"/>
                    <a:cs typeface="+mn-cs"/>
                  </a:rPr>
                  <a:t>的取值从</a:t>
                </a:r>
                <a:r>
                  <a:rPr lang="en-US"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𝑁</m:t>
                    </m:r>
                  </m:oMath>
                </a14:m>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到</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𝑁</m:t>
                    </m:r>
                  </m:oMath>
                </a14:m>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。从图</a:t>
                </a:r>
                <a:r>
                  <a:rPr lang="en-US" altLang="zh-CN" sz="1200" kern="1200" dirty="0">
                    <a:solidFill>
                      <a:schemeClr val="tx1"/>
                    </a:solidFill>
                    <a:effectLst/>
                    <a:latin typeface="Arial" charset="0"/>
                    <a:ea typeface="宋体" pitchFamily="2" charset="-122"/>
                    <a:cs typeface="+mn-cs"/>
                  </a:rPr>
                  <a:t>7.12</a:t>
                </a:r>
                <a:r>
                  <a:rPr lang="zh-CN" altLang="zh-CN" sz="1200" kern="1200" dirty="0">
                    <a:solidFill>
                      <a:schemeClr val="tx1"/>
                    </a:solidFill>
                    <a:effectLst/>
                    <a:latin typeface="Arial" charset="0"/>
                    <a:ea typeface="宋体" pitchFamily="2" charset="-122"/>
                    <a:cs typeface="+mn-cs"/>
                  </a:rPr>
                  <a:t>中可以看到，一个</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值对应了两个格波频率，</a:t>
                </a:r>
                <a:r>
                  <a:rPr lang="en-US" altLang="zh-CN" sz="1200" i="1"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值数对应了</a:t>
                </a:r>
                <a:r>
                  <a:rPr lang="en-US" altLang="zh-CN" sz="1200" kern="1200" dirty="0">
                    <a:solidFill>
                      <a:schemeClr val="tx1"/>
                    </a:solidFill>
                    <a:effectLst/>
                    <a:latin typeface="Arial" charset="0"/>
                    <a:ea typeface="宋体" pitchFamily="2" charset="-122"/>
                    <a:cs typeface="+mn-cs"/>
                  </a:rPr>
                  <a:t>2</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个格波频率，再考虑每个格波频率对应</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个偏振模式，所以，双原子链共有</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𝑁</m:t>
                    </m:r>
                    <m:r>
                      <a:rPr lang="en-US" altLang="zh-CN" sz="1200" i="1" kern="1200">
                        <a:solidFill>
                          <a:schemeClr val="tx1"/>
                        </a:solidFill>
                        <a:effectLst/>
                        <a:latin typeface="Cambria Math" panose="02040503050406030204" pitchFamily="18" charset="0"/>
                        <a:ea typeface="宋体" pitchFamily="2" charset="-122"/>
                        <a:cs typeface="+mn-cs"/>
                      </a:rPr>
                      <m:t>×3=6</m:t>
                    </m:r>
                    <m:r>
                      <a:rPr lang="en-US" altLang="zh-CN" sz="1200" i="1" kern="120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个格波。</a:t>
                </a:r>
              </a:p>
              <a:p>
                <a:pPr eaLnBrk="1" hangingPunct="1"/>
                <a:endParaRPr lang="en-US" altLang="zh-CN" dirty="0">
                  <a:latin typeface="Arial" panose="020B0604020202020204" pitchFamily="34" charset="0"/>
                  <a:sym typeface="Symbol" panose="05050102010706020507" pitchFamily="18" charset="2"/>
                </a:endParaRPr>
              </a:p>
            </p:txBody>
          </p:sp>
        </mc:Choice>
        <mc:Fallback xmlns="">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与</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的取值个数</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相对应，</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的标号</a:t>
                </a:r>
                <a:r>
                  <a:rPr lang="en-US" altLang="zh-CN" sz="1200" i="1" kern="1200">
                    <a:solidFill>
                      <a:schemeClr val="tx1"/>
                    </a:solidFill>
                    <a:effectLst/>
                    <a:latin typeface="Arial" charset="0"/>
                    <a:ea typeface="宋体" pitchFamily="2" charset="-122"/>
                    <a:cs typeface="+mn-cs"/>
                  </a:rPr>
                  <a:t>h</a:t>
                </a:r>
                <a:r>
                  <a:rPr lang="zh-CN" altLang="zh-CN" sz="1200" kern="1200">
                    <a:solidFill>
                      <a:schemeClr val="tx1"/>
                    </a:solidFill>
                    <a:effectLst/>
                    <a:latin typeface="Arial" charset="0"/>
                    <a:ea typeface="宋体" pitchFamily="2" charset="-122"/>
                    <a:cs typeface="+mn-cs"/>
                  </a:rPr>
                  <a:t>的取值从</a:t>
                </a:r>
                <a:r>
                  <a:rPr lang="en-US" altLang="zh-CN" sz="1200" kern="1200">
                    <a:solidFill>
                      <a:schemeClr val="tx1"/>
                    </a:solidFill>
                    <a:effectLst/>
                    <a:latin typeface="Arial" charset="0"/>
                    <a:ea typeface="宋体" pitchFamily="2" charset="-122"/>
                    <a:cs typeface="+mn-cs"/>
                  </a:rPr>
                  <a:t>-</a:t>
                </a:r>
                <a:r>
                  <a:rPr lang="en-US" altLang="zh-CN" sz="1200" i="1" kern="1200">
                    <a:solidFill>
                      <a:schemeClr val="tx1"/>
                    </a:solidFill>
                    <a:effectLst/>
                    <a:latin typeface="Arial" charset="0"/>
                    <a:ea typeface="宋体" pitchFamily="2" charset="-122"/>
                    <a:cs typeface="+mn-cs"/>
                  </a:rPr>
                  <a:t>N</a:t>
                </a:r>
                <a:r>
                  <a:rPr lang="en-US" altLang="zh-CN" sz="1200" kern="1200">
                    <a:solidFill>
                      <a:schemeClr val="tx1"/>
                    </a:solidFill>
                    <a:effectLst/>
                    <a:latin typeface="Arial" charset="0"/>
                    <a:ea typeface="宋体" pitchFamily="2" charset="-122"/>
                    <a:cs typeface="+mn-cs"/>
                  </a:rPr>
                  <a:t>/2</a:t>
                </a:r>
                <a:r>
                  <a:rPr lang="zh-CN" altLang="zh-CN" sz="1200" kern="1200">
                    <a:solidFill>
                      <a:schemeClr val="tx1"/>
                    </a:solidFill>
                    <a:effectLst/>
                    <a:latin typeface="Arial" charset="0"/>
                    <a:ea typeface="宋体" pitchFamily="2" charset="-122"/>
                    <a:cs typeface="+mn-cs"/>
                  </a:rPr>
                  <a:t>到</a:t>
                </a:r>
                <a:r>
                  <a:rPr lang="en-US" altLang="zh-CN" sz="1200" i="1" kern="1200">
                    <a:solidFill>
                      <a:schemeClr val="tx1"/>
                    </a:solidFill>
                    <a:effectLst/>
                    <a:latin typeface="Arial" charset="0"/>
                    <a:ea typeface="宋体" pitchFamily="2" charset="-122"/>
                    <a:cs typeface="+mn-cs"/>
                  </a:rPr>
                  <a:t>N</a:t>
                </a:r>
                <a:r>
                  <a:rPr lang="en-US" altLang="zh-CN" sz="1200" kern="1200">
                    <a:solidFill>
                      <a:schemeClr val="tx1"/>
                    </a:solidFill>
                    <a:effectLst/>
                    <a:latin typeface="Arial" charset="0"/>
                    <a:ea typeface="宋体" pitchFamily="2" charset="-122"/>
                    <a:cs typeface="+mn-cs"/>
                  </a:rPr>
                  <a:t>/2</a:t>
                </a:r>
                <a:r>
                  <a:rPr lang="zh-CN" altLang="zh-CN" sz="1200" kern="1200">
                    <a:solidFill>
                      <a:schemeClr val="tx1"/>
                    </a:solidFill>
                    <a:effectLst/>
                    <a:latin typeface="Arial" charset="0"/>
                    <a:ea typeface="宋体" pitchFamily="2" charset="-122"/>
                    <a:cs typeface="+mn-cs"/>
                  </a:rPr>
                  <a:t>。从图</a:t>
                </a:r>
                <a:r>
                  <a:rPr lang="en-US" altLang="zh-CN" sz="1200" kern="1200">
                    <a:solidFill>
                      <a:schemeClr val="tx1"/>
                    </a:solidFill>
                    <a:effectLst/>
                    <a:latin typeface="Arial" charset="0"/>
                    <a:ea typeface="宋体" pitchFamily="2" charset="-122"/>
                    <a:cs typeface="+mn-cs"/>
                  </a:rPr>
                  <a:t>7.12</a:t>
                </a:r>
                <a:r>
                  <a:rPr lang="zh-CN" altLang="zh-CN" sz="1200" kern="1200">
                    <a:solidFill>
                      <a:schemeClr val="tx1"/>
                    </a:solidFill>
                    <a:effectLst/>
                    <a:latin typeface="Arial" charset="0"/>
                    <a:ea typeface="宋体" pitchFamily="2" charset="-122"/>
                    <a:cs typeface="+mn-cs"/>
                  </a:rPr>
                  <a:t>中可以看到，一个</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值对应了两个格波频率，</a:t>
                </a:r>
                <a:r>
                  <a:rPr lang="en-US" altLang="zh-CN" sz="1200" i="1" kern="1200">
                    <a:solidFill>
                      <a:schemeClr val="tx1"/>
                    </a:solidFill>
                    <a:effectLst/>
                    <a:latin typeface="Arial" charset="0"/>
                    <a:ea typeface="宋体" pitchFamily="2" charset="-122"/>
                    <a:cs typeface="+mn-cs"/>
                  </a:rPr>
                  <a:t> N</a:t>
                </a:r>
                <a:r>
                  <a:rPr lang="zh-CN" altLang="zh-CN" sz="1200" kern="1200">
                    <a:solidFill>
                      <a:schemeClr val="tx1"/>
                    </a:solidFill>
                    <a:effectLst/>
                    <a:latin typeface="Arial" charset="0"/>
                    <a:ea typeface="宋体" pitchFamily="2" charset="-122"/>
                    <a:cs typeface="+mn-cs"/>
                  </a:rPr>
                  <a:t>个</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值数对应了</a:t>
                </a:r>
                <a:r>
                  <a:rPr lang="en-US" altLang="zh-CN" sz="1200" kern="1200">
                    <a:solidFill>
                      <a:schemeClr val="tx1"/>
                    </a:solidFill>
                    <a:effectLst/>
                    <a:latin typeface="Arial" charset="0"/>
                    <a:ea typeface="宋体" pitchFamily="2" charset="-122"/>
                    <a:cs typeface="+mn-cs"/>
                  </a:rPr>
                  <a:t>2</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个格波频率，再考虑每个格波频率对应</a:t>
                </a:r>
                <a:r>
                  <a:rPr lang="en-US" altLang="zh-CN" sz="1200" kern="1200">
                    <a:solidFill>
                      <a:schemeClr val="tx1"/>
                    </a:solidFill>
                    <a:effectLst/>
                    <a:latin typeface="Arial" charset="0"/>
                    <a:ea typeface="宋体" pitchFamily="2" charset="-122"/>
                    <a:cs typeface="+mn-cs"/>
                  </a:rPr>
                  <a:t>3</a:t>
                </a:r>
                <a:r>
                  <a:rPr lang="zh-CN" altLang="zh-CN" sz="1200" kern="1200">
                    <a:solidFill>
                      <a:schemeClr val="tx1"/>
                    </a:solidFill>
                    <a:effectLst/>
                    <a:latin typeface="Arial" charset="0"/>
                    <a:ea typeface="宋体" pitchFamily="2" charset="-122"/>
                    <a:cs typeface="+mn-cs"/>
                  </a:rPr>
                  <a:t>个偏振模式，所以，双原子链共有</a:t>
                </a:r>
                <a:r>
                  <a:rPr lang="en-US" altLang="zh-CN" sz="1200" i="0" kern="1200">
                    <a:solidFill>
                      <a:schemeClr val="tx1"/>
                    </a:solidFill>
                    <a:effectLst/>
                    <a:latin typeface="Arial" charset="0"/>
                    <a:ea typeface="宋体" pitchFamily="2" charset="-122"/>
                    <a:cs typeface="+mn-cs"/>
                  </a:rPr>
                  <a:t>2𝑁×3=6𝑁</a:t>
                </a:r>
                <a:r>
                  <a:rPr lang="zh-CN" altLang="zh-CN" sz="1200" kern="1200">
                    <a:solidFill>
                      <a:schemeClr val="tx1"/>
                    </a:solidFill>
                    <a:effectLst/>
                    <a:latin typeface="Arial" charset="0"/>
                    <a:ea typeface="宋体" pitchFamily="2" charset="-122"/>
                    <a:cs typeface="+mn-cs"/>
                  </a:rPr>
                  <a:t>个格波。</a:t>
                </a:r>
              </a:p>
              <a:p>
                <a:pPr eaLnBrk="1" hangingPunct="1"/>
                <a:endParaRPr lang="en-US" altLang="zh-CN">
                  <a:latin typeface="Arial" panose="020B0604020202020204" pitchFamily="34" charset="0"/>
                  <a:sym typeface="Symbol" panose="05050102010706020507" pitchFamily="18" charset="2"/>
                </a:endParaRPr>
              </a:p>
            </p:txBody>
          </p:sp>
        </mc:Fallback>
      </mc:AlternateContent>
    </p:spTree>
    <p:extLst>
      <p:ext uri="{BB962C8B-B14F-4D97-AF65-F5344CB8AC3E}">
        <p14:creationId xmlns:p14="http://schemas.microsoft.com/office/powerpoint/2010/main" val="7869141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𝑞</m:t>
                    </m:r>
                  </m:oMath>
                </a14:m>
                <a:r>
                  <a:rPr lang="en-US" altLang="zh-CN" dirty="0">
                    <a:solidFill>
                      <a:srgbClr val="000000"/>
                    </a:solidFill>
                    <a:ea typeface="微软雅黑" panose="020B0503020204020204" pitchFamily="34" charset="-122"/>
                    <a:cs typeface="+mn-cs"/>
                    <a:sym typeface="Symbol" panose="05050102010706020507" pitchFamily="18" charset="2"/>
                  </a:rPr>
                  <a:t>0</a:t>
                </a:r>
                <a:r>
                  <a:rPr lang="zh-CN" altLang="en-US" dirty="0">
                    <a:solidFill>
                      <a:srgbClr val="000000"/>
                    </a:solidFill>
                    <a:ea typeface="微软雅黑" panose="020B0503020204020204" pitchFamily="34" charset="-122"/>
                    <a:cs typeface="+mn-cs"/>
                    <a:sym typeface="Symbol" panose="05050102010706020507" pitchFamily="18" charset="2"/>
                  </a:rPr>
                  <a:t>的长波在许多实际问题中具有特别重要的作用，光学波和声学波的命名也主要是由于它们在长波极限的性质</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a:solidFill>
                      <a:schemeClr val="tx1"/>
                    </a:solidFill>
                    <a:effectLst/>
                    <a:latin typeface="Cambria Math" panose="02040503050406030204" pitchFamily="18" charset="0"/>
                    <a:ea typeface="宋体" pitchFamily="2" charset="-122"/>
                    <a:cs typeface="+mn-cs"/>
                  </a:rPr>
                  <a:t>𝑞</a:t>
                </a:r>
                <a:r>
                  <a:rPr lang="en-US" altLang="zh-CN" dirty="0">
                    <a:solidFill>
                      <a:srgbClr val="000000"/>
                    </a:solidFill>
                    <a:ea typeface="微软雅黑" panose="020B0503020204020204" pitchFamily="34" charset="-122"/>
                    <a:cs typeface="+mn-cs"/>
                    <a:sym typeface="Symbol" panose="05050102010706020507" pitchFamily="18" charset="2"/>
                  </a:rPr>
                  <a:t>0</a:t>
                </a:r>
                <a:r>
                  <a:rPr lang="zh-CN" altLang="en-US" dirty="0">
                    <a:solidFill>
                      <a:srgbClr val="000000"/>
                    </a:solidFill>
                    <a:ea typeface="微软雅黑" panose="020B0503020204020204" pitchFamily="34" charset="-122"/>
                    <a:cs typeface="+mn-cs"/>
                    <a:sym typeface="Symbol" panose="05050102010706020507" pitchFamily="18" charset="2"/>
                  </a:rPr>
                  <a:t>的长波在许多实际问题中具有特别重要的作用，光学波和声学波的命名也主要是由于它们在长波极限的性质</a:t>
                </a:r>
              </a:p>
              <a:p>
                <a:endParaRPr lang="zh-CN" altLang="en-US" dirty="0"/>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51</a:t>
            </a:fld>
            <a:endParaRPr lang="en-US" altLang="zh-CN"/>
          </a:p>
        </p:txBody>
      </p:sp>
    </p:spTree>
    <p:extLst>
      <p:ext uri="{BB962C8B-B14F-4D97-AF65-F5344CB8AC3E}">
        <p14:creationId xmlns:p14="http://schemas.microsoft.com/office/powerpoint/2010/main" val="9143023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359F8DAB-E64D-4966-88E9-865CCA780AE4}" type="slidenum">
              <a:rPr lang="en-US" altLang="zh-CN" sz="1300">
                <a:solidFill>
                  <a:srgbClr val="000000"/>
                </a:solidFill>
                <a:ea typeface="楷体_GB2312" pitchFamily="49" charset="-122"/>
                <a:cs typeface="+mn-cs"/>
              </a:rPr>
              <a:pPr algn="r">
                <a:spcBef>
                  <a:spcPct val="0"/>
                </a:spcBef>
              </a:pPr>
              <a:t>52</a:t>
            </a:fld>
            <a:endParaRPr lang="en-US" altLang="zh-CN" sz="1300">
              <a:solidFill>
                <a:srgbClr val="000000"/>
              </a:solidFill>
              <a:ea typeface="楷体_GB2312" pitchFamily="49" charset="-122"/>
              <a:cs typeface="+mn-cs"/>
            </a:endParaRPr>
          </a:p>
        </p:txBody>
      </p:sp>
      <p:sp>
        <p:nvSpPr>
          <p:cNvPr id="92163"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92164"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考虑</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𝑞</m:t>
                    </m:r>
                  </m:oMath>
                </a14:m>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长波极限时的情况，这时的声学波和光学波分别称为长声学波和长光学波。</a:t>
                </a: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Sub>
                  </m:oMath>
                </a14:m>
                <a:r>
                  <a:rPr lang="zh-CN" altLang="zh-CN" sz="1200" kern="1200" dirty="0">
                    <a:solidFill>
                      <a:schemeClr val="tx1"/>
                    </a:solidFill>
                    <a:effectLst/>
                    <a:latin typeface="Arial" charset="0"/>
                    <a:ea typeface="宋体" pitchFamily="2" charset="-122"/>
                    <a:cs typeface="+mn-cs"/>
                  </a:rPr>
                  <a:t>支，声学波的色散关系：</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up>
                        <m:r>
                          <a:rPr lang="en-US" altLang="zh-CN" sz="1200" i="1" kern="1200">
                            <a:solidFill>
                              <a:schemeClr val="tx1"/>
                            </a:solidFill>
                            <a:effectLst/>
                            <a:latin typeface="Cambria Math" panose="02040503050406030204" pitchFamily="18" charset="0"/>
                            <a:ea typeface="宋体" pitchFamily="2" charset="-122"/>
                            <a:cs typeface="+mn-cs"/>
                          </a:rPr>
                          <m:t>2</m:t>
                        </m:r>
                      </m:sup>
                    </m:sSub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𝑀</m:t>
                        </m:r>
                      </m:num>
                      <m:den>
                        <m:r>
                          <a:rPr lang="en-US" altLang="zh-CN" sz="1200" i="1" kern="1200">
                            <a:solidFill>
                              <a:schemeClr val="tx1"/>
                            </a:solidFill>
                            <a:effectLst/>
                            <a:latin typeface="Cambria Math" panose="02040503050406030204" pitchFamily="18" charset="0"/>
                            <a:ea typeface="宋体" pitchFamily="2" charset="-122"/>
                            <a:cs typeface="+mn-cs"/>
                          </a:rPr>
                          <m:t>𝑚𝑀</m:t>
                        </m:r>
                      </m:den>
                    </m:f>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1−</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1−</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4</m:t>
                                    </m:r>
                                    <m:r>
                                      <a:rPr lang="en-US" altLang="zh-CN" sz="1200" i="1" kern="1200">
                                        <a:solidFill>
                                          <a:schemeClr val="tx1"/>
                                        </a:solidFill>
                                        <a:effectLst/>
                                        <a:latin typeface="Cambria Math" panose="02040503050406030204" pitchFamily="18" charset="0"/>
                                        <a:ea typeface="宋体" pitchFamily="2" charset="-122"/>
                                        <a:cs typeface="+mn-cs"/>
                                      </a:rPr>
                                      <m:t>𝑚𝑀</m:t>
                                    </m:r>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𝑀</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𝑠𝑖𝑛</m:t>
                                        </m:r>
                                      </m:e>
                                      <m:sup>
                                        <m:r>
                                          <a:rPr lang="en-US" altLang="zh-CN" sz="1200" i="1" kern="1200">
                                            <a:solidFill>
                                              <a:schemeClr val="tx1"/>
                                            </a:solidFill>
                                            <a:effectLst/>
                                            <a:latin typeface="Cambria Math" panose="02040503050406030204" pitchFamily="18" charset="0"/>
                                            <a:ea typeface="宋体" pitchFamily="2" charset="-122"/>
                                            <a:cs typeface="+mn-cs"/>
                                          </a:rPr>
                                          <m:t>2</m:t>
                                        </m:r>
                                      </m:sup>
                                    </m:sSup>
                                  </m:fName>
                                  <m:e>
                                    <m:r>
                                      <a:rPr lang="en-US" altLang="zh-CN" sz="1200" i="1" kern="1200">
                                        <a:solidFill>
                                          <a:schemeClr val="tx1"/>
                                        </a:solidFill>
                                        <a:effectLst/>
                                        <a:latin typeface="Cambria Math" panose="02040503050406030204" pitchFamily="18" charset="0"/>
                                        <a:ea typeface="宋体" pitchFamily="2" charset="-122"/>
                                        <a:cs typeface="+mn-cs"/>
                                      </a:rPr>
                                      <m:t>𝑎</m:t>
                                    </m:r>
                                  </m:e>
                                </m:func>
                                <m:r>
                                  <a:rPr lang="en-US" altLang="zh-CN" sz="1200" i="1" kern="1200">
                                    <a:solidFill>
                                      <a:schemeClr val="tx1"/>
                                    </a:solidFill>
                                    <a:effectLst/>
                                    <a:latin typeface="Cambria Math" panose="02040503050406030204" pitchFamily="18" charset="0"/>
                                    <a:ea typeface="宋体" pitchFamily="2" charset="-122"/>
                                    <a:cs typeface="+mn-cs"/>
                                  </a:rPr>
                                  <m:t>𝑞</m:t>
                                </m:r>
                              </m:e>
                            </m:d>
                          </m:e>
                          <m:sup>
                            <m:r>
                              <a:rPr lang="en-US" altLang="zh-CN" sz="1200" i="1" kern="1200">
                                <a:solidFill>
                                  <a:schemeClr val="tx1"/>
                                </a:solidFill>
                                <a:effectLst/>
                                <a:latin typeface="Cambria Math" panose="02040503050406030204" pitchFamily="18" charset="0"/>
                                <a:ea typeface="宋体" pitchFamily="2" charset="-122"/>
                                <a:cs typeface="+mn-cs"/>
                              </a:rPr>
                              <m:t>1/2</m:t>
                            </m:r>
                          </m:sup>
                        </m:sSup>
                      </m:e>
                    </m: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当</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𝑞</m:t>
                    </m:r>
                  </m:oMath>
                </a14:m>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时有：</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up>
                        <m:r>
                          <a:rPr lang="en-US" altLang="zh-CN" sz="1200" i="1" kern="1200">
                            <a:solidFill>
                              <a:schemeClr val="tx1"/>
                            </a:solidFill>
                            <a:effectLst/>
                            <a:latin typeface="Cambria Math" panose="02040503050406030204" pitchFamily="18" charset="0"/>
                            <a:ea typeface="宋体" pitchFamily="2" charset="-122"/>
                            <a:cs typeface="+mn-cs"/>
                          </a:rPr>
                          <m:t>2</m:t>
                        </m:r>
                      </m:sup>
                    </m:sSub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𝑀</m:t>
                        </m:r>
                      </m:num>
                      <m:den>
                        <m:r>
                          <a:rPr lang="en-US" altLang="zh-CN" sz="1200" i="1" kern="1200">
                            <a:solidFill>
                              <a:schemeClr val="tx1"/>
                            </a:solidFill>
                            <a:effectLst/>
                            <a:latin typeface="Cambria Math" panose="02040503050406030204" pitchFamily="18" charset="0"/>
                            <a:ea typeface="宋体" pitchFamily="2" charset="-122"/>
                            <a:cs typeface="+mn-cs"/>
                          </a:rPr>
                          <m:t>𝑚𝑀</m:t>
                        </m:r>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𝑚𝑀</m:t>
                        </m:r>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𝑀</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𝛼</m:t>
                            </m:r>
                            <m:r>
                              <a:rPr lang="en-US" altLang="zh-CN" sz="1200" i="1" kern="1200">
                                <a:solidFill>
                                  <a:schemeClr val="tx1"/>
                                </a:solidFill>
                                <a:effectLst/>
                                <a:latin typeface="Cambria Math" panose="02040503050406030204" pitchFamily="18" charset="0"/>
                                <a:ea typeface="宋体" pitchFamily="2" charset="-122"/>
                                <a:cs typeface="+mn-cs"/>
                              </a:rPr>
                              <m:t>𝑞</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𝑀</m:t>
                        </m:r>
                      </m:den>
                    </m:f>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𝑎𝑞</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𝑎𝑞</m:t>
                    </m:r>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𝑀</m:t>
                            </m:r>
                          </m:den>
                        </m:f>
                      </m:e>
                    </m:ra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当</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𝑚</m:t>
                    </m:r>
                    <m:r>
                      <a:rPr lang="en-US" altLang="zh-CN" sz="1200" b="0" i="1" kern="1200" smtClean="0">
                        <a:solidFill>
                          <a:schemeClr val="tx1"/>
                        </a:solidFill>
                        <a:effectLst/>
                        <a:latin typeface="Cambria Math" panose="02040503050406030204" pitchFamily="18" charset="0"/>
                        <a:ea typeface="宋体" pitchFamily="2" charset="-122"/>
                        <a:cs typeface="+mn-cs"/>
                      </a:rPr>
                      <m:t>=</m:t>
                    </m:r>
                    <m:r>
                      <a:rPr lang="en-US" altLang="zh-CN" sz="1200" b="0" i="1" kern="1200" smtClean="0">
                        <a:solidFill>
                          <a:schemeClr val="tx1"/>
                        </a:solidFill>
                        <a:effectLst/>
                        <a:latin typeface="Cambria Math" panose="02040503050406030204" pitchFamily="18" charset="0"/>
                        <a:ea typeface="宋体" pitchFamily="2" charset="-122"/>
                        <a:cs typeface="+mn-cs"/>
                      </a:rPr>
                      <m:t>𝑀</m:t>
                    </m:r>
                  </m:oMath>
                </a14:m>
                <a:r>
                  <a:rPr lang="zh-CN" altLang="zh-CN" sz="1200" kern="1200" dirty="0">
                    <a:solidFill>
                      <a:schemeClr val="tx1"/>
                    </a:solidFill>
                    <a:effectLst/>
                    <a:latin typeface="Arial" charset="0"/>
                    <a:ea typeface="宋体" pitchFamily="2" charset="-122"/>
                    <a:cs typeface="+mn-cs"/>
                  </a:rPr>
                  <a:t>时</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𝑎𝑞</m:t>
                    </m:r>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𝑚</m:t>
                            </m:r>
                          </m:den>
                        </m:f>
                      </m:e>
                    </m:rad>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𝑎𝑞</m:t>
                    </m:r>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𝑀</m:t>
                            </m:r>
                          </m:den>
                        </m:f>
                      </m:e>
                    </m:ra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eaLnBrk="1" hangingPunct="1"/>
                <a:endParaRPr lang="en-US" altLang="zh-CN" dirty="0">
                  <a:latin typeface="Arial" panose="020B0604020202020204" pitchFamily="34" charset="0"/>
                </a:endParaRPr>
              </a:p>
            </p:txBody>
          </p:sp>
        </mc:Choice>
        <mc:Fallback xmlns="">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a:solidFill>
                      <a:schemeClr val="tx1"/>
                    </a:solidFill>
                    <a:effectLst/>
                    <a:latin typeface="Arial" charset="0"/>
                    <a:ea typeface="宋体" pitchFamily="2" charset="-122"/>
                    <a:cs typeface="+mn-cs"/>
                  </a:rPr>
                  <a:t>考虑</a:t>
                </a:r>
                <a:r>
                  <a:rPr lang="en-US" altLang="zh-CN" sz="1200" i="1" kern="1200">
                    <a:solidFill>
                      <a:schemeClr val="tx1"/>
                    </a:solidFill>
                    <a:effectLst/>
                    <a:latin typeface="Arial" charset="0"/>
                    <a:ea typeface="宋体" pitchFamily="2" charset="-122"/>
                    <a:cs typeface="+mn-cs"/>
                  </a:rPr>
                  <a:t>q</a:t>
                </a:r>
                <a:r>
                  <a:rPr lang="en-US" altLang="zh-CN" sz="1200" kern="1200">
                    <a:solidFill>
                      <a:schemeClr val="tx1"/>
                    </a:solidFill>
                    <a:effectLst/>
                    <a:latin typeface="Arial" charset="0"/>
                    <a:ea typeface="宋体" pitchFamily="2" charset="-122"/>
                    <a:cs typeface="+mn-cs"/>
                    <a:sym typeface="Symbol" panose="05050102010706020507" pitchFamily="18" charset="2"/>
                  </a:rPr>
                  <a:t></a:t>
                </a:r>
                <a:r>
                  <a:rPr lang="en-US" altLang="zh-CN" sz="1200" kern="1200">
                    <a:solidFill>
                      <a:schemeClr val="tx1"/>
                    </a:solidFill>
                    <a:effectLst/>
                    <a:latin typeface="Arial" charset="0"/>
                    <a:ea typeface="宋体" pitchFamily="2" charset="-122"/>
                    <a:cs typeface="+mn-cs"/>
                  </a:rPr>
                  <a:t>0</a:t>
                </a:r>
                <a:r>
                  <a:rPr lang="zh-CN" altLang="zh-CN" sz="1200" kern="1200">
                    <a:solidFill>
                      <a:schemeClr val="tx1"/>
                    </a:solidFill>
                    <a:effectLst/>
                    <a:latin typeface="Arial" charset="0"/>
                    <a:ea typeface="宋体" pitchFamily="2" charset="-122"/>
                    <a:cs typeface="+mn-cs"/>
                  </a:rPr>
                  <a:t>长波极限时的情况，这时的声学波和光学波分别称为长声学波和长光学波。</a:t>
                </a:r>
              </a:p>
              <a:p>
                <a:r>
                  <a:rPr lang="zh-CN" altLang="zh-CN" sz="120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1</a:t>
                </a:r>
                <a:r>
                  <a:rPr lang="zh-CN" altLang="zh-CN" sz="120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支，声学波的色散关系：</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−^2=𝛽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1−4𝑚𝑀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𝑠𝑖𝑛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 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a:t>
                </a:r>
                <a:r>
                  <a:rPr lang="en-US" altLang="zh-CN" sz="1200" kern="1200">
                    <a:solidFill>
                      <a:schemeClr val="tx1"/>
                    </a:solidFill>
                    <a:effectLst/>
                    <a:latin typeface="Arial" charset="0"/>
                    <a:ea typeface="宋体" pitchFamily="2" charset="-122"/>
                    <a:cs typeface="+mn-cs"/>
                  </a:rPr>
                  <a:t> 	(7-47)</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当</a:t>
                </a:r>
                <a:r>
                  <a:rPr lang="en-US" altLang="zh-CN" sz="1200" i="1" kern="1200">
                    <a:solidFill>
                      <a:schemeClr val="tx1"/>
                    </a:solidFill>
                    <a:effectLst/>
                    <a:latin typeface="Arial" charset="0"/>
                    <a:ea typeface="宋体" pitchFamily="2" charset="-122"/>
                    <a:cs typeface="+mn-cs"/>
                  </a:rPr>
                  <a:t>q</a:t>
                </a:r>
                <a:r>
                  <a:rPr lang="en-US" altLang="zh-CN" sz="1200" kern="1200">
                    <a:solidFill>
                      <a:schemeClr val="tx1"/>
                    </a:solidFill>
                    <a:effectLst/>
                    <a:latin typeface="Arial" charset="0"/>
                    <a:ea typeface="宋体" pitchFamily="2" charset="-122"/>
                    <a:cs typeface="+mn-cs"/>
                    <a:sym typeface="Symbol" panose="05050102010706020507" pitchFamily="18" charset="2"/>
                  </a:rPr>
                  <a:t></a:t>
                </a:r>
                <a:r>
                  <a:rPr lang="en-US" altLang="zh-CN" sz="1200" kern="1200">
                    <a:solidFill>
                      <a:schemeClr val="tx1"/>
                    </a:solidFill>
                    <a:effectLst/>
                    <a:latin typeface="Arial" charset="0"/>
                    <a:ea typeface="宋体" pitchFamily="2" charset="-122"/>
                    <a:cs typeface="+mn-cs"/>
                  </a:rPr>
                  <a:t>0</a:t>
                </a:r>
                <a:r>
                  <a:rPr lang="zh-CN" altLang="zh-CN" sz="1200" kern="1200">
                    <a:solidFill>
                      <a:schemeClr val="tx1"/>
                    </a:solidFill>
                    <a:effectLst/>
                    <a:latin typeface="Arial" charset="0"/>
                    <a:ea typeface="宋体" pitchFamily="2" charset="-122"/>
                    <a:cs typeface="+mn-cs"/>
                  </a:rPr>
                  <a:t>时有：</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−^2≈𝛽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𝑚𝑀⋅2𝑚𝑀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𝛼𝑞)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2=2𝛽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𝑎𝑞)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en-US" altLang="zh-CN" sz="1200" kern="1200">
                    <a:solidFill>
                      <a:schemeClr val="tx1"/>
                    </a:solidFill>
                    <a:effectLst/>
                    <a:latin typeface="Arial" charset="0"/>
                    <a:ea typeface="宋体" pitchFamily="2" charset="-122"/>
                    <a:cs typeface="+mn-cs"/>
                  </a:rPr>
                  <a:t> 	(7-48)</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−≈𝑎𝑞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(7-49)</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当</a:t>
                </a:r>
                <a:r>
                  <a:rPr lang="en-US" altLang="zh-CN" sz="1200" i="1" kern="1200">
                    <a:solidFill>
                      <a:schemeClr val="tx1"/>
                    </a:solidFill>
                    <a:effectLst/>
                    <a:latin typeface="Arial" charset="0"/>
                    <a:ea typeface="宋体" pitchFamily="2" charset="-122"/>
                    <a:cs typeface="+mn-cs"/>
                  </a:rPr>
                  <a:t>m</a:t>
                </a:r>
                <a:r>
                  <a:rPr lang="en-US" altLang="zh-CN" sz="1200" kern="1200">
                    <a:solidFill>
                      <a:schemeClr val="tx1"/>
                    </a:solidFill>
                    <a:effectLst/>
                    <a:latin typeface="Arial" charset="0"/>
                    <a:ea typeface="宋体" pitchFamily="2" charset="-122"/>
                    <a:cs typeface="+mn-cs"/>
                  </a:rPr>
                  <a:t>=</a:t>
                </a:r>
                <a:r>
                  <a:rPr lang="en-US" altLang="zh-CN" sz="1200" i="1" kern="1200">
                    <a:solidFill>
                      <a:schemeClr val="tx1"/>
                    </a:solidFill>
                    <a:effectLst/>
                    <a:latin typeface="Arial" charset="0"/>
                    <a:ea typeface="宋体" pitchFamily="2" charset="-122"/>
                    <a:cs typeface="+mn-cs"/>
                  </a:rPr>
                  <a:t>M</a:t>
                </a:r>
                <a:r>
                  <a:rPr lang="zh-CN" altLang="zh-CN" sz="1200" kern="1200">
                    <a:solidFill>
                      <a:schemeClr val="tx1"/>
                    </a:solidFill>
                    <a:effectLst/>
                    <a:latin typeface="Arial" charset="0"/>
                    <a:ea typeface="宋体" pitchFamily="2" charset="-122"/>
                    <a:cs typeface="+mn-cs"/>
                  </a:rPr>
                  <a:t>时</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−≈𝑎𝑞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𝑀</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(7-50)</a:t>
                </a:r>
                <a:endParaRPr lang="zh-CN" altLang="zh-CN" sz="1200" kern="1200">
                  <a:solidFill>
                    <a:schemeClr val="tx1"/>
                  </a:solidFill>
                  <a:effectLst/>
                  <a:latin typeface="Arial" charset="0"/>
                  <a:ea typeface="宋体" pitchFamily="2" charset="-122"/>
                  <a:cs typeface="+mn-cs"/>
                </a:endParaRPr>
              </a:p>
              <a:p>
                <a:pPr eaLnBrk="1" hangingPunct="1"/>
                <a:endParaRPr lang="en-US" altLang="zh-CN">
                  <a:latin typeface="Arial" panose="020B0604020202020204" pitchFamily="34" charset="0"/>
                </a:endParaRPr>
              </a:p>
            </p:txBody>
          </p:sp>
        </mc:Fallback>
      </mc:AlternateContent>
    </p:spTree>
    <p:extLst>
      <p:ext uri="{BB962C8B-B14F-4D97-AF65-F5344CB8AC3E}">
        <p14:creationId xmlns:p14="http://schemas.microsoft.com/office/powerpoint/2010/main" val="537401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359F8DAB-E64D-4966-88E9-865CCA780AE4}" type="slidenum">
              <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53</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图中所示红圈的部分。</a:t>
            </a:r>
            <a:endParaRPr lang="en-US" altLang="zh-CN" dirty="0">
              <a:latin typeface="Arial" panose="020B0604020202020204" pitchFamily="34" charset="0"/>
            </a:endParaRPr>
          </a:p>
        </p:txBody>
      </p:sp>
    </p:spTree>
    <p:extLst>
      <p:ext uri="{BB962C8B-B14F-4D97-AF65-F5344CB8AC3E}">
        <p14:creationId xmlns:p14="http://schemas.microsoft.com/office/powerpoint/2010/main" val="42271772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686BCB68-3485-4A42-8F47-6CA29F219F05}" type="slidenum">
              <a:rPr lang="en-US" altLang="zh-CN" sz="1300">
                <a:solidFill>
                  <a:srgbClr val="000000"/>
                </a:solidFill>
                <a:ea typeface="楷体_GB2312" pitchFamily="49" charset="-122"/>
                <a:cs typeface="+mn-cs"/>
              </a:rPr>
              <a:pPr algn="r">
                <a:spcBef>
                  <a:spcPct val="0"/>
                </a:spcBef>
              </a:pPr>
              <a:t>54</a:t>
            </a:fld>
            <a:endParaRPr lang="en-US" altLang="zh-CN" sz="1300">
              <a:solidFill>
                <a:srgbClr val="000000"/>
              </a:solidFill>
              <a:ea typeface="楷体_GB2312" pitchFamily="49" charset="-122"/>
              <a:cs typeface="+mn-cs"/>
            </a:endParaRPr>
          </a:p>
        </p:txBody>
      </p:sp>
      <p:sp>
        <p:nvSpPr>
          <p:cNvPr id="96259"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96260"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与单原子链相同。这时长声学波频率正比于波数，类似于连续介质的弹性波，相速度等于群速度。对应</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𝑃</m:t>
                    </m:r>
                  </m:oMath>
                </a14:m>
                <a:r>
                  <a:rPr lang="zh-CN" altLang="zh-CN" sz="1200" kern="1200" dirty="0">
                    <a:solidFill>
                      <a:schemeClr val="tx1"/>
                    </a:solidFill>
                    <a:effectLst/>
                    <a:latin typeface="Arial" charset="0"/>
                    <a:ea typeface="宋体" pitchFamily="2" charset="-122"/>
                    <a:cs typeface="+mn-cs"/>
                  </a:rPr>
                  <a:t>和</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𝑄</m:t>
                    </m:r>
                  </m:oMath>
                </a14:m>
                <a:r>
                  <a:rPr lang="zh-CN" altLang="zh-CN" sz="1200" kern="1200" dirty="0">
                    <a:solidFill>
                      <a:schemeClr val="tx1"/>
                    </a:solidFill>
                    <a:effectLst/>
                    <a:latin typeface="Arial" charset="0"/>
                    <a:ea typeface="宋体" pitchFamily="2" charset="-122"/>
                    <a:cs typeface="+mn-cs"/>
                  </a:rPr>
                  <a:t>的格</a:t>
                </a:r>
                <a:r>
                  <a:rPr lang="zh-CN" altLang="en-US" sz="1200" kern="1200" dirty="0">
                    <a:solidFill>
                      <a:schemeClr val="tx1"/>
                    </a:solidFill>
                    <a:effectLst/>
                    <a:latin typeface="Arial" charset="0"/>
                    <a:ea typeface="宋体" pitchFamily="2" charset="-122"/>
                    <a:cs typeface="+mn-cs"/>
                  </a:rPr>
                  <a:t>点</a:t>
                </a:r>
                <a:r>
                  <a:rPr lang="zh-CN" altLang="zh-CN" sz="1200" kern="1200" dirty="0">
                    <a:solidFill>
                      <a:schemeClr val="tx1"/>
                    </a:solidFill>
                    <a:effectLst/>
                    <a:latin typeface="Arial" charset="0"/>
                    <a:ea typeface="宋体" pitchFamily="2" charset="-122"/>
                    <a:cs typeface="+mn-cs"/>
                  </a:rPr>
                  <a:t>振幅</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和</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𝐵</m:t>
                    </m:r>
                  </m:oMath>
                </a14:m>
                <a:r>
                  <a:rPr lang="zh-CN" altLang="zh-CN" sz="1200" kern="1200" dirty="0">
                    <a:solidFill>
                      <a:schemeClr val="tx1"/>
                    </a:solidFill>
                    <a:effectLst/>
                    <a:latin typeface="Arial" charset="0"/>
                    <a:ea typeface="宋体" pitchFamily="2" charset="-122"/>
                    <a:cs typeface="+mn-cs"/>
                  </a:rPr>
                  <a:t>的比值：</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𝐵</m:t>
                                </m:r>
                              </m:num>
                              <m:den>
                                <m:r>
                                  <a:rPr lang="en-US" altLang="zh-CN" sz="1200" i="1" kern="1200">
                                    <a:solidFill>
                                      <a:schemeClr val="tx1"/>
                                    </a:solidFill>
                                    <a:effectLst/>
                                    <a:latin typeface="Cambria Math" panose="02040503050406030204" pitchFamily="18" charset="0"/>
                                    <a:ea typeface="宋体" pitchFamily="2" charset="-122"/>
                                    <a:cs typeface="+mn-cs"/>
                                  </a:rPr>
                                  <m:t>𝐴</m:t>
                                </m:r>
                              </m:den>
                            </m:f>
                          </m:e>
                        </m:d>
                      </m:e>
                      <m:sub>
                        <m:r>
                          <a:rPr lang="en-US" altLang="zh-CN" sz="1200" i="1" kern="1200">
                            <a:solidFill>
                              <a:schemeClr val="tx1"/>
                            </a:solidFill>
                            <a:effectLst/>
                            <a:latin typeface="Cambria Math" panose="02040503050406030204" pitchFamily="18" charset="0"/>
                            <a:ea typeface="宋体" pitchFamily="2" charset="-122"/>
                            <a:cs typeface="+mn-cs"/>
                          </a:rPr>
                          <m:t>−</m:t>
                        </m:r>
                      </m:sub>
                    </m:sSub>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𝑚</m:t>
                        </m:r>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up>
                            <m:r>
                              <a:rPr lang="en-US" altLang="zh-CN" sz="1200" i="1" kern="1200">
                                <a:solidFill>
                                  <a:schemeClr val="tx1"/>
                                </a:solidFill>
                                <a:effectLst/>
                                <a:latin typeface="Cambria Math" panose="02040503050406030204" pitchFamily="18" charset="0"/>
                                <a:ea typeface="宋体" pitchFamily="2" charset="-122"/>
                                <a:cs typeface="+mn-cs"/>
                              </a:rPr>
                              <m:t>2</m:t>
                            </m:r>
                          </m:sup>
                        </m:sSubSup>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r>
                              <a:rPr lang="en-US" altLang="zh-CN" sz="1200" i="1" kern="1200">
                                <a:solidFill>
                                  <a:schemeClr val="tx1"/>
                                </a:solidFill>
                                <a:effectLst/>
                                <a:latin typeface="Cambria Math" panose="02040503050406030204" pitchFamily="18" charset="0"/>
                                <a:ea typeface="宋体" pitchFamily="2" charset="-122"/>
                                <a:cs typeface="+mn-cs"/>
                              </a:rPr>
                              <m:t>𝑐𝑜𝑠</m:t>
                            </m:r>
                          </m:fName>
                          <m:e>
                            <m:r>
                              <a:rPr lang="en-US" altLang="zh-CN" sz="1200" i="1" kern="1200">
                                <a:solidFill>
                                  <a:schemeClr val="tx1"/>
                                </a:solidFill>
                                <a:effectLst/>
                                <a:latin typeface="Cambria Math" panose="02040503050406030204" pitchFamily="18" charset="0"/>
                                <a:ea typeface="宋体" pitchFamily="2" charset="-122"/>
                                <a:cs typeface="+mn-cs"/>
                              </a:rPr>
                              <m:t>𝑎</m:t>
                            </m:r>
                          </m:e>
                        </m:func>
                        <m:r>
                          <a:rPr lang="en-US" altLang="zh-CN" sz="1200" i="1" kern="1200">
                            <a:solidFill>
                              <a:schemeClr val="tx1"/>
                            </a:solidFill>
                            <a:effectLst/>
                            <a:latin typeface="Cambria Math" panose="02040503050406030204" pitchFamily="18" charset="0"/>
                            <a:ea typeface="宋体" pitchFamily="2" charset="-122"/>
                            <a:cs typeface="+mn-cs"/>
                          </a:rPr>
                          <m:t>𝑞</m:t>
                        </m:r>
                      </m:den>
                    </m:f>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当</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𝑞</m:t>
                    </m:r>
                  </m:oMath>
                </a14:m>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时</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Sub>
                  </m:oMath>
                </a14:m>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𝐵</m:t>
                                </m:r>
                              </m:num>
                              <m:den>
                                <m:r>
                                  <a:rPr lang="en-US" altLang="zh-CN" sz="1200" i="1" kern="1200">
                                    <a:solidFill>
                                      <a:schemeClr val="tx1"/>
                                    </a:solidFill>
                                    <a:effectLst/>
                                    <a:latin typeface="Cambria Math" panose="02040503050406030204" pitchFamily="18" charset="0"/>
                                    <a:ea typeface="宋体" pitchFamily="2" charset="-122"/>
                                    <a:cs typeface="+mn-cs"/>
                                  </a:rPr>
                                  <m:t>𝐴</m:t>
                                </m:r>
                              </m:den>
                            </m:f>
                          </m:e>
                        </m:d>
                      </m:e>
                      <m:sub>
                        <m:r>
                          <a:rPr lang="en-US" altLang="zh-CN" sz="1200" i="1" kern="1200">
                            <a:solidFill>
                              <a:schemeClr val="tx1"/>
                            </a:solidFill>
                            <a:effectLst/>
                            <a:latin typeface="Cambria Math" panose="02040503050406030204" pitchFamily="18" charset="0"/>
                            <a:ea typeface="宋体" pitchFamily="2" charset="-122"/>
                            <a:cs typeface="+mn-cs"/>
                          </a:rPr>
                          <m:t>−</m:t>
                        </m:r>
                      </m:sub>
                    </m:sSub>
                  </m:oMath>
                </a14:m>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 1</a:t>
                </a:r>
                <a:r>
                  <a:rPr lang="zh-CN" altLang="zh-CN" sz="1200" kern="1200" dirty="0">
                    <a:solidFill>
                      <a:schemeClr val="tx1"/>
                    </a:solidFill>
                    <a:effectLst/>
                    <a:latin typeface="Arial" charset="0"/>
                    <a:ea typeface="宋体" pitchFamily="2" charset="-122"/>
                    <a:cs typeface="+mn-cs"/>
                  </a:rPr>
                  <a:t>，相位差</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𝑞𝑎</m:t>
                    </m:r>
                  </m:oMath>
                </a14:m>
                <a:r>
                  <a:rPr lang="en-US" altLang="zh-CN" sz="1200" i="1" kern="1200" dirty="0">
                    <a:solidFill>
                      <a:schemeClr val="tx1"/>
                    </a:solidFill>
                    <a:effectLst/>
                    <a:latin typeface="Arial" charset="0"/>
                    <a:ea typeface="宋体" pitchFamily="2" charset="-122"/>
                    <a:cs typeface="+mn-cs"/>
                  </a:rPr>
                  <a:t> </a:t>
                </a:r>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 0</a:t>
                </a:r>
                <a:r>
                  <a:rPr lang="zh-CN" altLang="zh-CN" sz="1200" kern="1200" dirty="0">
                    <a:solidFill>
                      <a:schemeClr val="tx1"/>
                    </a:solidFill>
                    <a:effectLst/>
                    <a:latin typeface="Arial" charset="0"/>
                    <a:ea typeface="宋体" pitchFamily="2" charset="-122"/>
                    <a:cs typeface="+mn-cs"/>
                  </a:rPr>
                  <a:t>。即相邻原子在做同步运动，原胞中两种原子的运动是完全一致的，振幅和位相没有任何差别。</a:t>
                </a:r>
              </a:p>
              <a:p>
                <a:pPr eaLnBrk="1" hangingPunct="1"/>
                <a:endParaRPr lang="zh-CN" altLang="en-US" dirty="0">
                  <a:latin typeface="Arial" panose="020B0604020202020204" pitchFamily="34" charset="0"/>
                </a:endParaRPr>
              </a:p>
            </p:txBody>
          </p:sp>
        </mc:Choice>
        <mc:Fallback xmlns="">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a:solidFill>
                      <a:schemeClr val="tx1"/>
                    </a:solidFill>
                    <a:effectLst/>
                    <a:latin typeface="Arial" charset="0"/>
                    <a:ea typeface="宋体" pitchFamily="2" charset="-122"/>
                    <a:cs typeface="+mn-cs"/>
                  </a:rPr>
                  <a:t>与单原子链式（</a:t>
                </a:r>
                <a:r>
                  <a:rPr lang="en-US" altLang="zh-CN" sz="1200" kern="1200">
                    <a:solidFill>
                      <a:schemeClr val="tx1"/>
                    </a:solidFill>
                    <a:effectLst/>
                    <a:latin typeface="Arial" charset="0"/>
                    <a:ea typeface="宋体" pitchFamily="2" charset="-122"/>
                    <a:cs typeface="+mn-cs"/>
                  </a:rPr>
                  <a:t>7-27</a:t>
                </a:r>
                <a:r>
                  <a:rPr lang="zh-CN" altLang="zh-CN" sz="1200" kern="1200">
                    <a:solidFill>
                      <a:schemeClr val="tx1"/>
                    </a:solidFill>
                    <a:effectLst/>
                    <a:latin typeface="Arial" charset="0"/>
                    <a:ea typeface="宋体" pitchFamily="2" charset="-122"/>
                    <a:cs typeface="+mn-cs"/>
                  </a:rPr>
                  <a:t>）相同。这时长声学波频率正比于波数，类似于连续介质的弹性波，相速度等于群速度。由式（</a:t>
                </a:r>
                <a:r>
                  <a:rPr lang="en-US" altLang="zh-CN" sz="1200" kern="1200">
                    <a:solidFill>
                      <a:schemeClr val="tx1"/>
                    </a:solidFill>
                    <a:effectLst/>
                    <a:latin typeface="Arial" charset="0"/>
                    <a:ea typeface="宋体" pitchFamily="2" charset="-122"/>
                    <a:cs typeface="+mn-cs"/>
                  </a:rPr>
                  <a:t>7-39</a:t>
                </a:r>
                <a:r>
                  <a:rPr lang="zh-CN" altLang="zh-CN" sz="1200" kern="1200">
                    <a:solidFill>
                      <a:schemeClr val="tx1"/>
                    </a:solidFill>
                    <a:effectLst/>
                    <a:latin typeface="Arial" charset="0"/>
                    <a:ea typeface="宋体" pitchFamily="2" charset="-122"/>
                    <a:cs typeface="+mn-cs"/>
                  </a:rPr>
                  <a:t>）可知，对应</a:t>
                </a:r>
                <a:r>
                  <a:rPr lang="en-US" altLang="zh-CN" sz="1200" i="1" kern="1200">
                    <a:solidFill>
                      <a:schemeClr val="tx1"/>
                    </a:solidFill>
                    <a:effectLst/>
                    <a:latin typeface="Arial" charset="0"/>
                    <a:ea typeface="宋体" pitchFamily="2" charset="-122"/>
                    <a:cs typeface="+mn-cs"/>
                  </a:rPr>
                  <a:t>P</a:t>
                </a:r>
                <a:r>
                  <a:rPr lang="zh-CN" altLang="zh-CN" sz="1200" kern="1200">
                    <a:solidFill>
                      <a:schemeClr val="tx1"/>
                    </a:solidFill>
                    <a:effectLst/>
                    <a:latin typeface="Arial" charset="0"/>
                    <a:ea typeface="宋体" pitchFamily="2" charset="-122"/>
                    <a:cs typeface="+mn-cs"/>
                  </a:rPr>
                  <a:t>和</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的格波振幅</a:t>
                </a:r>
                <a:r>
                  <a:rPr lang="en-US" altLang="zh-CN" sz="1200" i="1" kern="1200">
                    <a:solidFill>
                      <a:schemeClr val="tx1"/>
                    </a:solidFill>
                    <a:effectLst/>
                    <a:latin typeface="Arial" charset="0"/>
                    <a:ea typeface="宋体" pitchFamily="2" charset="-122"/>
                    <a:cs typeface="+mn-cs"/>
                  </a:rPr>
                  <a:t>A</a:t>
                </a:r>
                <a:r>
                  <a:rPr lang="zh-CN" altLang="zh-CN" sz="1200" kern="1200">
                    <a:solidFill>
                      <a:schemeClr val="tx1"/>
                    </a:solidFill>
                    <a:effectLst/>
                    <a:latin typeface="Arial" charset="0"/>
                    <a:ea typeface="宋体" pitchFamily="2" charset="-122"/>
                    <a:cs typeface="+mn-cs"/>
                  </a:rPr>
                  <a:t>和</a:t>
                </a:r>
                <a:r>
                  <a:rPr lang="en-US" altLang="zh-CN" sz="1200" i="1" kern="1200">
                    <a:solidFill>
                      <a:schemeClr val="tx1"/>
                    </a:solidFill>
                    <a:effectLst/>
                    <a:latin typeface="Arial" charset="0"/>
                    <a:ea typeface="宋体" pitchFamily="2" charset="-122"/>
                    <a:cs typeface="+mn-cs"/>
                  </a:rPr>
                  <a:t>B</a:t>
                </a:r>
                <a:r>
                  <a:rPr lang="zh-CN" altLang="zh-CN" sz="1200" kern="1200">
                    <a:solidFill>
                      <a:schemeClr val="tx1"/>
                    </a:solidFill>
                    <a:effectLst/>
                    <a:latin typeface="Arial" charset="0"/>
                    <a:ea typeface="宋体" pitchFamily="2" charset="-122"/>
                    <a:cs typeface="+mn-cs"/>
                  </a:rPr>
                  <a:t>的比值：</a:t>
                </a:r>
              </a:p>
              <a:p>
                <a:r>
                  <a:rPr lang="en-US" altLang="zh-CN" sz="120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−^2−2𝛽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2𝛽 𝑐𝑜𝑠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 𝑞</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(7-51)</a:t>
                </a:r>
                <a:endParaRPr lang="zh-CN" altLang="zh-CN" sz="1200" kern="1200">
                  <a:solidFill>
                    <a:schemeClr val="tx1"/>
                  </a:solidFill>
                  <a:effectLst/>
                  <a:latin typeface="Arial" charset="0"/>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当</a:t>
                </a:r>
                <a:r>
                  <a:rPr lang="en-US" altLang="zh-CN" sz="1200" i="1" kern="1200">
                    <a:solidFill>
                      <a:schemeClr val="tx1"/>
                    </a:solidFill>
                    <a:effectLst/>
                    <a:latin typeface="Arial" charset="0"/>
                    <a:ea typeface="宋体" pitchFamily="2" charset="-122"/>
                    <a:cs typeface="+mn-cs"/>
                  </a:rPr>
                  <a:t>q</a:t>
                </a:r>
                <a:r>
                  <a:rPr lang="en-US" altLang="zh-CN" sz="1200" kern="1200">
                    <a:solidFill>
                      <a:schemeClr val="tx1"/>
                    </a:solidFill>
                    <a:effectLst/>
                    <a:latin typeface="Arial" charset="0"/>
                    <a:ea typeface="宋体" pitchFamily="2" charset="-122"/>
                    <a:cs typeface="+mn-cs"/>
                    <a:sym typeface="Symbol" panose="05050102010706020507" pitchFamily="18" charset="2"/>
                  </a:rPr>
                  <a:t></a:t>
                </a:r>
                <a:r>
                  <a:rPr lang="en-US" altLang="zh-CN" sz="1200" kern="1200">
                    <a:solidFill>
                      <a:schemeClr val="tx1"/>
                    </a:solidFill>
                    <a:effectLst/>
                    <a:latin typeface="Arial" charset="0"/>
                    <a:ea typeface="宋体" pitchFamily="2" charset="-122"/>
                    <a:cs typeface="+mn-cs"/>
                  </a:rPr>
                  <a:t>0</a:t>
                </a:r>
                <a:r>
                  <a:rPr lang="zh-CN" altLang="zh-CN" sz="1200" kern="1200">
                    <a:solidFill>
                      <a:schemeClr val="tx1"/>
                    </a:solidFill>
                    <a:effectLst/>
                    <a:latin typeface="Arial" charset="0"/>
                    <a:ea typeface="宋体" pitchFamily="2" charset="-122"/>
                    <a:cs typeface="+mn-cs"/>
                  </a:rPr>
                  <a:t>时</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sym typeface="Symbol" panose="05050102010706020507" pitchFamily="18" charset="2"/>
                  </a:rPr>
                  <a:t></a:t>
                </a:r>
                <a:r>
                  <a:rPr lang="en-US" altLang="zh-CN" sz="1200" kern="1200">
                    <a:solidFill>
                      <a:schemeClr val="tx1"/>
                    </a:solidFill>
                    <a:effectLst/>
                    <a:latin typeface="Arial" charset="0"/>
                    <a:ea typeface="宋体" pitchFamily="2" charset="-122"/>
                    <a:cs typeface="+mn-cs"/>
                  </a:rPr>
                  <a:t>0</a:t>
                </a:r>
                <a:r>
                  <a:rPr lang="zh-CN" altLang="zh-CN" sz="120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sym typeface="Symbol" panose="05050102010706020507" pitchFamily="18" charset="2"/>
                  </a:rPr>
                  <a:t></a:t>
                </a:r>
                <a:r>
                  <a:rPr lang="en-US" altLang="zh-CN" sz="1200" kern="1200">
                    <a:solidFill>
                      <a:schemeClr val="tx1"/>
                    </a:solidFill>
                    <a:effectLst/>
                    <a:latin typeface="Arial" charset="0"/>
                    <a:ea typeface="宋体" pitchFamily="2" charset="-122"/>
                    <a:cs typeface="+mn-cs"/>
                  </a:rPr>
                  <a:t> 1</a:t>
                </a:r>
                <a:r>
                  <a:rPr lang="zh-CN" altLang="zh-CN" sz="1200" kern="1200">
                    <a:solidFill>
                      <a:schemeClr val="tx1"/>
                    </a:solidFill>
                    <a:effectLst/>
                    <a:latin typeface="Arial" charset="0"/>
                    <a:ea typeface="宋体" pitchFamily="2" charset="-122"/>
                    <a:cs typeface="+mn-cs"/>
                  </a:rPr>
                  <a:t>，相位差</a:t>
                </a:r>
                <a:r>
                  <a:rPr lang="en-US" altLang="zh-CN" sz="1200" i="1" kern="1200">
                    <a:solidFill>
                      <a:schemeClr val="tx1"/>
                    </a:solidFill>
                    <a:effectLst/>
                    <a:latin typeface="Arial" charset="0"/>
                    <a:ea typeface="宋体" pitchFamily="2" charset="-122"/>
                    <a:cs typeface="+mn-cs"/>
                  </a:rPr>
                  <a:t>qa </a:t>
                </a:r>
                <a:r>
                  <a:rPr lang="en-US" altLang="zh-CN" sz="1200" kern="1200">
                    <a:solidFill>
                      <a:schemeClr val="tx1"/>
                    </a:solidFill>
                    <a:effectLst/>
                    <a:latin typeface="Arial" charset="0"/>
                    <a:ea typeface="宋体" pitchFamily="2" charset="-122"/>
                    <a:cs typeface="+mn-cs"/>
                    <a:sym typeface="Symbol" panose="05050102010706020507" pitchFamily="18" charset="2"/>
                  </a:rPr>
                  <a:t></a:t>
                </a:r>
                <a:r>
                  <a:rPr lang="en-US" altLang="zh-CN" sz="1200" kern="1200">
                    <a:solidFill>
                      <a:schemeClr val="tx1"/>
                    </a:solidFill>
                    <a:effectLst/>
                    <a:latin typeface="Arial" charset="0"/>
                    <a:ea typeface="宋体" pitchFamily="2" charset="-122"/>
                    <a:cs typeface="+mn-cs"/>
                  </a:rPr>
                  <a:t> 0</a:t>
                </a:r>
                <a:r>
                  <a:rPr lang="zh-CN" altLang="zh-CN" sz="1200" kern="1200">
                    <a:solidFill>
                      <a:schemeClr val="tx1"/>
                    </a:solidFill>
                    <a:effectLst/>
                    <a:latin typeface="Arial" charset="0"/>
                    <a:ea typeface="宋体" pitchFamily="2" charset="-122"/>
                    <a:cs typeface="+mn-cs"/>
                  </a:rPr>
                  <a:t>。即相邻原子在做同步运动，原胞中两种原子的运动是完全一致的，振幅和位相没有任何差别，与图</a:t>
                </a:r>
                <a:r>
                  <a:rPr lang="en-US" altLang="zh-CN" sz="1200" kern="1200">
                    <a:solidFill>
                      <a:schemeClr val="tx1"/>
                    </a:solidFill>
                    <a:effectLst/>
                    <a:latin typeface="Arial" charset="0"/>
                    <a:ea typeface="宋体" pitchFamily="2" charset="-122"/>
                    <a:cs typeface="+mn-cs"/>
                  </a:rPr>
                  <a:t>7.8(a)</a:t>
                </a:r>
                <a:r>
                  <a:rPr lang="zh-CN" altLang="zh-CN" sz="1200" kern="1200">
                    <a:solidFill>
                      <a:schemeClr val="tx1"/>
                    </a:solidFill>
                    <a:effectLst/>
                    <a:latin typeface="Arial" charset="0"/>
                    <a:ea typeface="宋体" pitchFamily="2" charset="-122"/>
                    <a:cs typeface="+mn-cs"/>
                  </a:rPr>
                  <a:t>描述的情况相同。</a:t>
                </a:r>
              </a:p>
              <a:p>
                <a:pPr eaLnBrk="1" hangingPunct="1"/>
                <a:endParaRPr lang="zh-CN" altLang="en-US" dirty="0">
                  <a:latin typeface="Arial" panose="020B0604020202020204" pitchFamily="34" charset="0"/>
                </a:endParaRPr>
              </a:p>
            </p:txBody>
          </p:sp>
        </mc:Fallback>
      </mc:AlternateContent>
    </p:spTree>
    <p:extLst>
      <p:ext uri="{BB962C8B-B14F-4D97-AF65-F5344CB8AC3E}">
        <p14:creationId xmlns:p14="http://schemas.microsoft.com/office/powerpoint/2010/main" val="10993718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0F68D35F-FC37-473F-AA8C-54CAA1D8F902}" type="slidenum">
              <a:rPr lang="en-US" altLang="zh-CN" sz="1300">
                <a:solidFill>
                  <a:srgbClr val="000000"/>
                </a:solidFill>
                <a:ea typeface="楷体_GB2312" pitchFamily="49" charset="-122"/>
                <a:cs typeface="+mn-cs"/>
              </a:rPr>
              <a:pPr algn="r">
                <a:spcBef>
                  <a:spcPct val="0"/>
                </a:spcBef>
              </a:pPr>
              <a:t>55</a:t>
            </a:fld>
            <a:endParaRPr lang="en-US" altLang="zh-CN" sz="1300">
              <a:solidFill>
                <a:srgbClr val="000000"/>
              </a:solidFill>
              <a:ea typeface="楷体_GB2312" pitchFamily="49" charset="-122"/>
              <a:cs typeface="+mn-cs"/>
            </a:endParaRPr>
          </a:p>
        </p:txBody>
      </p:sp>
      <p:sp>
        <p:nvSpPr>
          <p:cNvPr id="98307"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98308"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Sub>
                  </m:oMath>
                </a14:m>
                <a:r>
                  <a:rPr lang="zh-CN" altLang="zh-CN" sz="1200" kern="1200" dirty="0">
                    <a:solidFill>
                      <a:schemeClr val="tx1"/>
                    </a:solidFill>
                    <a:effectLst/>
                    <a:latin typeface="Arial" charset="0"/>
                    <a:ea typeface="宋体" pitchFamily="2" charset="-122"/>
                    <a:cs typeface="+mn-cs"/>
                  </a:rPr>
                  <a:t>支，光学波的色散关系：</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up>
                        <m:r>
                          <a:rPr lang="en-US" altLang="zh-CN" sz="1200" i="1" kern="1200">
                            <a:solidFill>
                              <a:schemeClr val="tx1"/>
                            </a:solidFill>
                            <a:effectLst/>
                            <a:latin typeface="Cambria Math" panose="02040503050406030204" pitchFamily="18" charset="0"/>
                            <a:ea typeface="宋体" pitchFamily="2" charset="-122"/>
                            <a:cs typeface="+mn-cs"/>
                          </a:rPr>
                          <m:t>2</m:t>
                        </m:r>
                      </m:sup>
                    </m:sSub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𝛽</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𝑀</m:t>
                        </m:r>
                      </m:num>
                      <m:den>
                        <m:r>
                          <a:rPr lang="en-US" altLang="zh-CN" sz="1200" i="1" kern="1200">
                            <a:solidFill>
                              <a:schemeClr val="tx1"/>
                            </a:solidFill>
                            <a:effectLst/>
                            <a:latin typeface="Cambria Math" panose="02040503050406030204" pitchFamily="18" charset="0"/>
                            <a:ea typeface="宋体" pitchFamily="2" charset="-122"/>
                            <a:cs typeface="+mn-cs"/>
                          </a:rPr>
                          <m:t>𝑚𝑀</m:t>
                        </m:r>
                      </m:den>
                    </m:f>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1+</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1−</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4</m:t>
                                    </m:r>
                                    <m:r>
                                      <a:rPr lang="en-US" altLang="zh-CN" sz="1200" i="1" kern="1200">
                                        <a:solidFill>
                                          <a:schemeClr val="tx1"/>
                                        </a:solidFill>
                                        <a:effectLst/>
                                        <a:latin typeface="Cambria Math" panose="02040503050406030204" pitchFamily="18" charset="0"/>
                                        <a:ea typeface="宋体" pitchFamily="2" charset="-122"/>
                                        <a:cs typeface="+mn-cs"/>
                                      </a:rPr>
                                      <m:t>𝑚𝑀</m:t>
                                    </m:r>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𝑀</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𝑠𝑖𝑛</m:t>
                                        </m:r>
                                      </m:e>
                                      <m:sup>
                                        <m:r>
                                          <a:rPr lang="en-US" altLang="zh-CN" sz="1200" i="1" kern="1200">
                                            <a:solidFill>
                                              <a:schemeClr val="tx1"/>
                                            </a:solidFill>
                                            <a:effectLst/>
                                            <a:latin typeface="Cambria Math" panose="02040503050406030204" pitchFamily="18" charset="0"/>
                                            <a:ea typeface="宋体" pitchFamily="2" charset="-122"/>
                                            <a:cs typeface="+mn-cs"/>
                                          </a:rPr>
                                          <m:t>2</m:t>
                                        </m:r>
                                      </m:sup>
                                    </m:sSup>
                                  </m:fName>
                                  <m:e>
                                    <m:r>
                                      <a:rPr lang="en-US" altLang="zh-CN" sz="1200" i="1" kern="1200">
                                        <a:solidFill>
                                          <a:schemeClr val="tx1"/>
                                        </a:solidFill>
                                        <a:effectLst/>
                                        <a:latin typeface="Cambria Math" panose="02040503050406030204" pitchFamily="18" charset="0"/>
                                        <a:ea typeface="宋体" pitchFamily="2" charset="-122"/>
                                        <a:cs typeface="+mn-cs"/>
                                      </a:rPr>
                                      <m:t>𝑎</m:t>
                                    </m:r>
                                  </m:e>
                                </m:func>
                                <m:r>
                                  <a:rPr lang="en-US" altLang="zh-CN" sz="1200" i="1" kern="1200">
                                    <a:solidFill>
                                      <a:schemeClr val="tx1"/>
                                    </a:solidFill>
                                    <a:effectLst/>
                                    <a:latin typeface="Cambria Math" panose="02040503050406030204" pitchFamily="18" charset="0"/>
                                    <a:ea typeface="宋体" pitchFamily="2" charset="-122"/>
                                    <a:cs typeface="+mn-cs"/>
                                  </a:rPr>
                                  <m:t>𝑞</m:t>
                                </m:r>
                              </m:e>
                            </m:d>
                          </m:e>
                          <m:sup>
                            <m:r>
                              <a:rPr lang="en-US" altLang="zh-CN" sz="1200" i="1" kern="1200">
                                <a:solidFill>
                                  <a:schemeClr val="tx1"/>
                                </a:solidFill>
                                <a:effectLst/>
                                <a:latin typeface="Cambria Math" panose="02040503050406030204" pitchFamily="18" charset="0"/>
                                <a:ea typeface="宋体" pitchFamily="2" charset="-122"/>
                                <a:cs typeface="+mn-cs"/>
                              </a:rPr>
                              <m:t>1/2</m:t>
                            </m:r>
                          </m:sup>
                        </m:sSup>
                      </m:e>
                    </m: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当</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𝑞</m:t>
                    </m:r>
                  </m:oMath>
                </a14:m>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时对应的是长光学波，这时格波的频率趋于最高值：</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up>
                        <m:r>
                          <a:rPr lang="en-US" altLang="zh-CN" sz="1200" i="1" kern="1200">
                            <a:solidFill>
                              <a:schemeClr val="tx1"/>
                            </a:solidFill>
                            <a:effectLst/>
                            <a:latin typeface="Cambria Math" panose="02040503050406030204" pitchFamily="18" charset="0"/>
                            <a:ea typeface="宋体" pitchFamily="2" charset="-122"/>
                            <a:cs typeface="+mn-cs"/>
                          </a:rPr>
                          <m:t>2</m:t>
                        </m:r>
                      </m:sup>
                    </m:sSubSup>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𝑀</m:t>
                        </m:r>
                      </m:num>
                      <m:den>
                        <m:r>
                          <a:rPr lang="en-US" altLang="zh-CN" sz="1200" i="1" kern="1200">
                            <a:solidFill>
                              <a:schemeClr val="tx1"/>
                            </a:solidFill>
                            <a:effectLst/>
                            <a:latin typeface="Cambria Math" panose="02040503050406030204" pitchFamily="18" charset="0"/>
                            <a:ea typeface="宋体" pitchFamily="2" charset="-122"/>
                            <a:cs typeface="+mn-cs"/>
                          </a:rPr>
                          <m:t>𝑚𝑀</m:t>
                        </m:r>
                      </m:den>
                    </m:f>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Sub>
                    <m:r>
                      <a:rPr lang="en-US" altLang="zh-CN" sz="1200" i="1" kern="1200">
                        <a:solidFill>
                          <a:schemeClr val="tx1"/>
                        </a:solidFill>
                        <a:effectLst/>
                        <a:latin typeface="Cambria Math" panose="02040503050406030204" pitchFamily="18" charset="0"/>
                        <a:ea typeface="宋体" pitchFamily="2" charset="-122"/>
                        <a:cs typeface="+mn-cs"/>
                      </a:rPr>
                      <m:t>→</m:t>
                    </m:r>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num>
                          <m:den>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𝑚𝑀</m:t>
                                    </m:r>
                                  </m:num>
                                  <m:den>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𝑀</m:t>
                                    </m:r>
                                  </m:den>
                                </m:f>
                              </m:e>
                            </m:d>
                          </m:den>
                        </m:f>
                      </m:e>
                    </m:ra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eaLnBrk="1" hangingPunct="1"/>
                <a:endParaRPr lang="zh-CN" altLang="en-US" dirty="0">
                  <a:latin typeface="Arial" panose="020B0604020202020204" pitchFamily="34" charset="0"/>
                  <a:sym typeface="Symbol" panose="05050102010706020507" pitchFamily="18" charset="2"/>
                </a:endParaRPr>
              </a:p>
            </p:txBody>
          </p:sp>
        </mc:Choice>
        <mc:Fallback xmlns="">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支，光学波的色散关系：</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+^2=𝛽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1−4𝑚𝑀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𝑠𝑖𝑛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 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a:t>
                </a:r>
                <a:r>
                  <a:rPr lang="en-US" altLang="zh-CN" sz="1200" kern="1200">
                    <a:solidFill>
                      <a:schemeClr val="tx1"/>
                    </a:solidFill>
                    <a:effectLst/>
                    <a:latin typeface="Arial" charset="0"/>
                    <a:ea typeface="宋体" pitchFamily="2" charset="-122"/>
                    <a:cs typeface="+mn-cs"/>
                  </a:rPr>
                  <a:t> 	(7-52)</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当</a:t>
                </a:r>
                <a:r>
                  <a:rPr lang="en-US" altLang="zh-CN" sz="1200" i="1" kern="1200">
                    <a:solidFill>
                      <a:schemeClr val="tx1"/>
                    </a:solidFill>
                    <a:effectLst/>
                    <a:latin typeface="Arial" charset="0"/>
                    <a:ea typeface="宋体" pitchFamily="2" charset="-122"/>
                    <a:cs typeface="+mn-cs"/>
                  </a:rPr>
                  <a:t>q</a:t>
                </a:r>
                <a:r>
                  <a:rPr lang="en-US" altLang="zh-CN" sz="1200" kern="1200">
                    <a:solidFill>
                      <a:schemeClr val="tx1"/>
                    </a:solidFill>
                    <a:effectLst/>
                    <a:latin typeface="Arial" charset="0"/>
                    <a:ea typeface="宋体" pitchFamily="2" charset="-122"/>
                    <a:cs typeface="+mn-cs"/>
                    <a:sym typeface="Symbol" panose="05050102010706020507" pitchFamily="18" charset="2"/>
                  </a:rPr>
                  <a:t></a:t>
                </a:r>
                <a:r>
                  <a:rPr lang="en-US" altLang="zh-CN" sz="1200" kern="1200">
                    <a:solidFill>
                      <a:schemeClr val="tx1"/>
                    </a:solidFill>
                    <a:effectLst/>
                    <a:latin typeface="Arial" charset="0"/>
                    <a:ea typeface="宋体" pitchFamily="2" charset="-122"/>
                    <a:cs typeface="+mn-cs"/>
                  </a:rPr>
                  <a:t>0</a:t>
                </a:r>
                <a:r>
                  <a:rPr lang="zh-CN" altLang="zh-CN" sz="1200" kern="1200">
                    <a:solidFill>
                      <a:schemeClr val="tx1"/>
                    </a:solidFill>
                    <a:effectLst/>
                    <a:latin typeface="Arial" charset="0"/>
                    <a:ea typeface="宋体" pitchFamily="2" charset="-122"/>
                    <a:cs typeface="+mn-cs"/>
                  </a:rPr>
                  <a:t>时对应的是长光学波，这时格波的频率趋于最高值：</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+^2→2𝛽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(7-53)</a:t>
                </a:r>
                <a:endParaRPr lang="zh-CN" altLang="zh-CN" sz="1200" kern="1200">
                  <a:solidFill>
                    <a:schemeClr val="tx1"/>
                  </a:solidFill>
                  <a:effectLst/>
                  <a:latin typeface="Arial" charset="0"/>
                  <a:ea typeface="宋体" pitchFamily="2" charset="-122"/>
                  <a:cs typeface="+mn-cs"/>
                </a:endParaRPr>
              </a:p>
              <a:p>
                <a:pPr eaLnBrk="1" hangingPunct="1"/>
                <a:endParaRPr lang="zh-CN" altLang="en-US" dirty="0">
                  <a:latin typeface="Arial" panose="020B0604020202020204" pitchFamily="34" charset="0"/>
                  <a:sym typeface="Symbol" panose="05050102010706020507" pitchFamily="18" charset="2"/>
                </a:endParaRPr>
              </a:p>
            </p:txBody>
          </p:sp>
        </mc:Fallback>
      </mc:AlternateContent>
    </p:spTree>
    <p:extLst>
      <p:ext uri="{BB962C8B-B14F-4D97-AF65-F5344CB8AC3E}">
        <p14:creationId xmlns:p14="http://schemas.microsoft.com/office/powerpoint/2010/main" val="42456252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874BF50F-13E1-438F-BB93-0BF6D0C58284}" type="slidenum">
              <a:rPr lang="en-US" altLang="zh-CN" sz="1300">
                <a:solidFill>
                  <a:srgbClr val="000000"/>
                </a:solidFill>
                <a:ea typeface="楷体_GB2312" pitchFamily="49" charset="-122"/>
                <a:cs typeface="+mn-cs"/>
              </a:rPr>
              <a:pPr algn="r">
                <a:spcBef>
                  <a:spcPct val="0"/>
                </a:spcBef>
              </a:pPr>
              <a:t>56</a:t>
            </a:fld>
            <a:endParaRPr lang="en-US" altLang="zh-CN" sz="1300">
              <a:solidFill>
                <a:srgbClr val="000000"/>
              </a:solidFill>
              <a:ea typeface="楷体_GB2312" pitchFamily="49" charset="-122"/>
              <a:cs typeface="+mn-cs"/>
            </a:endParaRPr>
          </a:p>
        </p:txBody>
      </p:sp>
      <p:sp>
        <p:nvSpPr>
          <p:cNvPr id="100355"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00356"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en-US" sz="1200" kern="1200" dirty="0">
                    <a:solidFill>
                      <a:schemeClr val="tx1"/>
                    </a:solidFill>
                    <a:effectLst/>
                    <a:latin typeface="Arial" charset="0"/>
                    <a:ea typeface="宋体" pitchFamily="2" charset="-122"/>
                    <a:cs typeface="+mn-cs"/>
                  </a:rPr>
                  <a:t>有</a:t>
                </a:r>
                <a:r>
                  <a:rPr lang="zh-CN" altLang="zh-CN" sz="1200" kern="1200" dirty="0">
                    <a:solidFill>
                      <a:schemeClr val="tx1"/>
                    </a:solidFill>
                    <a:effectLst/>
                    <a:latin typeface="Arial" charset="0"/>
                    <a:ea typeface="宋体" pitchFamily="2" charset="-122"/>
                    <a:cs typeface="+mn-cs"/>
                  </a:rPr>
                  <a:t>：</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𝐵</m:t>
                                </m:r>
                              </m:num>
                              <m:den>
                                <m:r>
                                  <a:rPr lang="en-US" altLang="zh-CN" sz="1200" i="1" kern="1200">
                                    <a:solidFill>
                                      <a:schemeClr val="tx1"/>
                                    </a:solidFill>
                                    <a:effectLst/>
                                    <a:latin typeface="Cambria Math" panose="02040503050406030204" pitchFamily="18" charset="0"/>
                                    <a:ea typeface="宋体" pitchFamily="2" charset="-122"/>
                                    <a:cs typeface="+mn-cs"/>
                                  </a:rPr>
                                  <m:t>𝐴</m:t>
                                </m:r>
                              </m:den>
                            </m:f>
                          </m:e>
                        </m:d>
                      </m:e>
                      <m:sub>
                        <m:r>
                          <a:rPr lang="en-US" altLang="zh-CN" sz="1200" i="1" kern="1200">
                            <a:solidFill>
                              <a:schemeClr val="tx1"/>
                            </a:solidFill>
                            <a:effectLst/>
                            <a:latin typeface="Cambria Math" panose="02040503050406030204" pitchFamily="18" charset="0"/>
                            <a:ea typeface="宋体" pitchFamily="2" charset="-122"/>
                            <a:cs typeface="+mn-cs"/>
                          </a:rPr>
                          <m:t>+</m:t>
                        </m:r>
                      </m:sub>
                    </m:sSub>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𝑚</m:t>
                        </m:r>
                        <m:sSubSup>
                          <m:sSubSupPr>
                            <m:ctrlPr>
                              <a:rPr lang="zh-CN" altLang="zh-CN" sz="1200" i="1" kern="1200">
                                <a:solidFill>
                                  <a:schemeClr val="tx1"/>
                                </a:solidFill>
                                <a:effectLst/>
                                <a:latin typeface="Cambria Math" panose="02040503050406030204" pitchFamily="18" charset="0"/>
                                <a:ea typeface="宋体" pitchFamily="2" charset="-122"/>
                                <a:cs typeface="+mn-cs"/>
                              </a:rPr>
                            </m:ctrlPr>
                          </m:sSubSup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up>
                            <m:r>
                              <a:rPr lang="en-US" altLang="zh-CN" sz="1200" i="1" kern="1200">
                                <a:solidFill>
                                  <a:schemeClr val="tx1"/>
                                </a:solidFill>
                                <a:effectLst/>
                                <a:latin typeface="Cambria Math" panose="02040503050406030204" pitchFamily="18" charset="0"/>
                                <a:ea typeface="宋体" pitchFamily="2" charset="-122"/>
                                <a:cs typeface="+mn-cs"/>
                              </a:rPr>
                              <m:t>2</m:t>
                            </m:r>
                          </m:sup>
                        </m:sSubSup>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r>
                              <a:rPr lang="en-US" altLang="zh-CN" sz="1200" i="1" kern="1200">
                                <a:solidFill>
                                  <a:schemeClr val="tx1"/>
                                </a:solidFill>
                                <a:effectLst/>
                                <a:latin typeface="Cambria Math" panose="02040503050406030204" pitchFamily="18" charset="0"/>
                                <a:ea typeface="宋体" pitchFamily="2" charset="-122"/>
                                <a:cs typeface="+mn-cs"/>
                              </a:rPr>
                              <m:t>𝑐𝑜𝑠</m:t>
                            </m:r>
                          </m:fName>
                          <m:e>
                            <m:r>
                              <a:rPr lang="en-US" altLang="zh-CN" sz="1200" i="1" kern="1200">
                                <a:solidFill>
                                  <a:schemeClr val="tx1"/>
                                </a:solidFill>
                                <a:effectLst/>
                                <a:latin typeface="Cambria Math" panose="02040503050406030204" pitchFamily="18" charset="0"/>
                                <a:ea typeface="宋体" pitchFamily="2" charset="-122"/>
                                <a:cs typeface="+mn-cs"/>
                              </a:rPr>
                              <m:t>𝛼</m:t>
                            </m:r>
                          </m:e>
                        </m:func>
                        <m:r>
                          <a:rPr lang="en-US" altLang="zh-CN" sz="1200" i="1" kern="1200">
                            <a:solidFill>
                              <a:schemeClr val="tx1"/>
                            </a:solidFill>
                            <a:effectLst/>
                            <a:latin typeface="Cambria Math" panose="02040503050406030204" pitchFamily="18" charset="0"/>
                            <a:ea typeface="宋体" pitchFamily="2" charset="-122"/>
                            <a:cs typeface="+mn-cs"/>
                          </a:rPr>
                          <m:t>𝑞</m:t>
                        </m:r>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𝑚</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num>
                          <m:den>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𝑚𝑀</m:t>
                                    </m:r>
                                  </m:num>
                                  <m:den>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𝑀</m:t>
                                    </m:r>
                                  </m:den>
                                </m:f>
                              </m:e>
                            </m:d>
                          </m:den>
                        </m:f>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𝑚</m:t>
                        </m:r>
                      </m:num>
                      <m:den>
                        <m:r>
                          <a:rPr lang="en-US" altLang="zh-CN" sz="1200" i="1" kern="1200">
                            <a:solidFill>
                              <a:schemeClr val="tx1"/>
                            </a:solidFill>
                            <a:effectLst/>
                            <a:latin typeface="Cambria Math" panose="02040503050406030204" pitchFamily="18" charset="0"/>
                            <a:ea typeface="宋体" pitchFamily="2" charset="-122"/>
                            <a:cs typeface="+mn-cs"/>
                          </a:rPr>
                          <m:t>𝑀</m:t>
                        </m:r>
                      </m:den>
                    </m:f>
                  </m:oMath>
                </a14:m>
                <a:r>
                  <a:rPr lang="en-US" altLang="zh-CN" sz="1200" kern="1200" dirty="0">
                    <a:solidFill>
                      <a:schemeClr val="tx1"/>
                    </a:solidFill>
                    <a:effectLst/>
                    <a:latin typeface="Arial" charset="0"/>
                    <a:ea typeface="宋体" pitchFamily="2" charset="-122"/>
                    <a:cs typeface="+mn-cs"/>
                  </a:rPr>
                  <a:t> 	</a:t>
                </a:r>
              </a:p>
              <a:p>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即相邻原子振动相反，振幅反比于原子质量，整体原子振动为零。</a:t>
                </a:r>
                <a:endParaRPr lang="zh-CN" altLang="en-US" dirty="0">
                  <a:latin typeface="Arial" panose="020B0604020202020204" pitchFamily="34" charset="0"/>
                  <a:sym typeface="Symbol" panose="05050102010706020507" pitchFamily="18" charset="2"/>
                </a:endParaRPr>
              </a:p>
            </p:txBody>
          </p:sp>
        </mc:Choice>
        <mc:Fallback xmlns="">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a:solidFill>
                      <a:schemeClr val="tx1"/>
                    </a:solidFill>
                    <a:effectLst/>
                    <a:latin typeface="Arial" charset="0"/>
                    <a:ea typeface="宋体" pitchFamily="2" charset="-122"/>
                    <a:cs typeface="+mn-cs"/>
                  </a:rPr>
                  <a:t>代入式（</a:t>
                </a:r>
                <a:r>
                  <a:rPr lang="en-US" altLang="zh-CN" sz="1200" kern="1200">
                    <a:solidFill>
                      <a:schemeClr val="tx1"/>
                    </a:solidFill>
                    <a:effectLst/>
                    <a:latin typeface="Arial" charset="0"/>
                    <a:ea typeface="宋体" pitchFamily="2" charset="-122"/>
                    <a:cs typeface="+mn-cs"/>
                  </a:rPr>
                  <a:t>7-51</a:t>
                </a:r>
                <a:r>
                  <a:rPr lang="zh-CN" altLang="zh-CN" sz="1200" kern="1200">
                    <a:solidFill>
                      <a:schemeClr val="tx1"/>
                    </a:solidFill>
                    <a:effectLst/>
                    <a:latin typeface="Arial" charset="0"/>
                    <a:ea typeface="宋体" pitchFamily="2" charset="-122"/>
                    <a:cs typeface="+mn-cs"/>
                  </a:rPr>
                  <a:t>），得到：</a:t>
                </a:r>
              </a:p>
              <a:p>
                <a:r>
                  <a:rPr lang="en-US" altLang="zh-CN" sz="120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+^2−2𝛽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2𝛽 𝑐𝑜𝑠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𝛼 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 2𝛽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𝑚+𝑀</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−2𝛽</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2𝛽=−𝑚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𝑀</a:t>
                </a:r>
                <a:r>
                  <a:rPr lang="en-US" altLang="zh-CN" sz="1200" kern="1200">
                    <a:solidFill>
                      <a:schemeClr val="tx1"/>
                    </a:solidFill>
                    <a:effectLst/>
                    <a:latin typeface="Arial" charset="0"/>
                    <a:ea typeface="宋体" pitchFamily="2" charset="-122"/>
                    <a:cs typeface="+mn-cs"/>
                  </a:rPr>
                  <a:t> 	(7-54)</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即相邻原子振动相反，振幅反比于原子质量，整体原子振动为零。</a:t>
                </a:r>
                <a:endParaRPr lang="zh-CN" altLang="en-US" dirty="0">
                  <a:latin typeface="Arial" panose="020B0604020202020204" pitchFamily="34" charset="0"/>
                  <a:sym typeface="Symbol" panose="05050102010706020507" pitchFamily="18" charset="2"/>
                </a:endParaRPr>
              </a:p>
            </p:txBody>
          </p:sp>
        </mc:Fallback>
      </mc:AlternateContent>
    </p:spTree>
    <p:extLst>
      <p:ext uri="{BB962C8B-B14F-4D97-AF65-F5344CB8AC3E}">
        <p14:creationId xmlns:p14="http://schemas.microsoft.com/office/powerpoint/2010/main" val="17032804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283AD5A5-8BCE-4365-8777-820845D57114}" type="slidenum">
              <a:rPr lang="en-US" altLang="zh-CN" sz="1300">
                <a:solidFill>
                  <a:srgbClr val="000000"/>
                </a:solidFill>
                <a:ea typeface="楷体_GB2312" pitchFamily="49" charset="-122"/>
                <a:cs typeface="+mn-cs"/>
              </a:rPr>
              <a:pPr algn="r">
                <a:spcBef>
                  <a:spcPct val="0"/>
                </a:spcBef>
              </a:pPr>
              <a:t>57</a:t>
            </a:fld>
            <a:endParaRPr lang="en-US" altLang="zh-CN" sz="1300">
              <a:solidFill>
                <a:srgbClr val="000000"/>
              </a:solidFill>
              <a:ea typeface="楷体_GB2312" pitchFamily="49" charset="-122"/>
              <a:cs typeface="+mn-cs"/>
            </a:endParaRPr>
          </a:p>
        </p:txBody>
      </p:sp>
      <p:sp>
        <p:nvSpPr>
          <p:cNvPr id="10445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04452"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这时同种原子具有相同的位相，每一种原子（</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𝑃</m:t>
                    </m:r>
                  </m:oMath>
                </a14:m>
                <a:r>
                  <a:rPr lang="zh-CN" altLang="zh-CN" sz="1200" kern="1200" dirty="0">
                    <a:solidFill>
                      <a:schemeClr val="tx1"/>
                    </a:solidFill>
                    <a:effectLst/>
                    <a:latin typeface="Arial" charset="0"/>
                    <a:ea typeface="宋体" pitchFamily="2" charset="-122"/>
                    <a:cs typeface="+mn-cs"/>
                  </a:rPr>
                  <a:t>原子或</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𝑄</m:t>
                    </m:r>
                  </m:oMath>
                </a14:m>
                <a:r>
                  <a:rPr lang="zh-CN" altLang="zh-CN" sz="1200" kern="1200" dirty="0">
                    <a:solidFill>
                      <a:schemeClr val="tx1"/>
                    </a:solidFill>
                    <a:effectLst/>
                    <a:latin typeface="Arial" charset="0"/>
                    <a:ea typeface="宋体" pitchFamily="2" charset="-122"/>
                    <a:cs typeface="+mn-cs"/>
                  </a:rPr>
                  <a:t>原子）形成的格子像一个刚体一样整体地振动；两种原子的振动具有完全相反的位相。长光学波的极限实际上是</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𝑃</m:t>
                    </m:r>
                  </m:oMath>
                </a14:m>
                <a:r>
                  <a:rPr lang="zh-CN" altLang="zh-CN" sz="1200" kern="1200" dirty="0">
                    <a:solidFill>
                      <a:schemeClr val="tx1"/>
                    </a:solidFill>
                    <a:effectLst/>
                    <a:latin typeface="Arial" charset="0"/>
                    <a:ea typeface="宋体" pitchFamily="2" charset="-122"/>
                    <a:cs typeface="+mn-cs"/>
                  </a:rPr>
                  <a:t>或</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𝑄</m:t>
                    </m:r>
                  </m:oMath>
                </a14:m>
                <a:r>
                  <a:rPr lang="zh-CN" altLang="zh-CN" sz="1200" kern="1200" dirty="0">
                    <a:solidFill>
                      <a:schemeClr val="tx1"/>
                    </a:solidFill>
                    <a:effectLst/>
                    <a:latin typeface="Arial" charset="0"/>
                    <a:ea typeface="宋体" pitchFamily="2" charset="-122"/>
                    <a:cs typeface="+mn-cs"/>
                  </a:rPr>
                  <a:t>两个格</a:t>
                </a:r>
                <a:r>
                  <a:rPr lang="zh-CN" altLang="en-US" sz="1200" kern="1200" dirty="0">
                    <a:solidFill>
                      <a:schemeClr val="tx1"/>
                    </a:solidFill>
                    <a:effectLst/>
                    <a:latin typeface="Arial" charset="0"/>
                    <a:ea typeface="宋体" pitchFamily="2" charset="-122"/>
                    <a:cs typeface="+mn-cs"/>
                  </a:rPr>
                  <a:t>点</a:t>
                </a:r>
                <a:r>
                  <a:rPr lang="zh-CN" altLang="zh-CN" sz="1200" kern="1200" dirty="0">
                    <a:solidFill>
                      <a:schemeClr val="tx1"/>
                    </a:solidFill>
                    <a:effectLst/>
                    <a:latin typeface="Arial" charset="0"/>
                    <a:ea typeface="宋体" pitchFamily="2" charset="-122"/>
                    <a:cs typeface="+mn-cs"/>
                  </a:rPr>
                  <a:t>的相对振动，振动中保持质心不变。</a:t>
                </a:r>
                <a:endParaRPr lang="zh-CN" altLang="en-US" dirty="0">
                  <a:latin typeface="Arial" panose="020B0604020202020204" pitchFamily="34" charset="0"/>
                  <a:sym typeface="Symbol" panose="05050102010706020507" pitchFamily="18" charset="2"/>
                </a:endParaRPr>
              </a:p>
              <a:p>
                <a:pPr eaLnBrk="1" hangingPunct="1"/>
                <a:endParaRPr lang="zh-CN" altLang="zh-CN" dirty="0">
                  <a:latin typeface="Arial" panose="020B0604020202020204" pitchFamily="34" charset="0"/>
                  <a:sym typeface="Symbol" panose="05050102010706020507" pitchFamily="18" charset="2"/>
                </a:endParaRPr>
              </a:p>
              <a:p>
                <a:pPr eaLnBrk="1" hangingPunct="1"/>
                <a:endParaRPr lang="zh-CN" altLang="en-US" dirty="0">
                  <a:latin typeface="Arial" panose="020B0604020202020204" pitchFamily="34" charset="0"/>
                  <a:sym typeface="Symbol" panose="05050102010706020507" pitchFamily="18" charset="2"/>
                </a:endParaRPr>
              </a:p>
            </p:txBody>
          </p:sp>
        </mc:Choice>
        <mc:Fallback xmlns="">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这时同种原子具有相同的位相，每一种原子（</a:t>
                </a:r>
                <a:r>
                  <a:rPr lang="en-US" altLang="zh-CN" sz="1200" b="0" i="0" kern="1200">
                    <a:solidFill>
                      <a:schemeClr val="tx1"/>
                    </a:solidFill>
                    <a:effectLst/>
                    <a:latin typeface="Cambria Math" panose="02040503050406030204" pitchFamily="18" charset="0"/>
                    <a:ea typeface="宋体" pitchFamily="2" charset="-122"/>
                    <a:cs typeface="+mn-cs"/>
                  </a:rPr>
                  <a:t>𝑃</a:t>
                </a:r>
                <a:r>
                  <a:rPr lang="zh-CN" altLang="zh-CN" sz="1200" kern="1200" dirty="0">
                    <a:solidFill>
                      <a:schemeClr val="tx1"/>
                    </a:solidFill>
                    <a:effectLst/>
                    <a:latin typeface="Arial" charset="0"/>
                    <a:ea typeface="宋体" pitchFamily="2" charset="-122"/>
                    <a:cs typeface="+mn-cs"/>
                  </a:rPr>
                  <a:t>原子或</a:t>
                </a:r>
                <a:r>
                  <a:rPr lang="en-US" altLang="zh-CN" sz="1200" b="0" i="0" kern="1200">
                    <a:solidFill>
                      <a:schemeClr val="tx1"/>
                    </a:solidFill>
                    <a:effectLst/>
                    <a:latin typeface="Cambria Math" panose="02040503050406030204" pitchFamily="18" charset="0"/>
                    <a:ea typeface="宋体" pitchFamily="2" charset="-122"/>
                    <a:cs typeface="+mn-cs"/>
                  </a:rPr>
                  <a:t>𝑄</a:t>
                </a:r>
                <a:r>
                  <a:rPr lang="zh-CN" altLang="zh-CN" sz="1200" kern="1200" dirty="0">
                    <a:solidFill>
                      <a:schemeClr val="tx1"/>
                    </a:solidFill>
                    <a:effectLst/>
                    <a:latin typeface="Arial" charset="0"/>
                    <a:ea typeface="宋体" pitchFamily="2" charset="-122"/>
                    <a:cs typeface="+mn-cs"/>
                  </a:rPr>
                  <a:t>原子）形成的格子像一个刚体一样整体地振动；两种原子的振动具有完全相反的位相。长光学波的极限实际上是</a:t>
                </a:r>
                <a:r>
                  <a:rPr lang="en-US" altLang="zh-CN" sz="1200" b="0" i="0" kern="1200">
                    <a:solidFill>
                      <a:schemeClr val="tx1"/>
                    </a:solidFill>
                    <a:effectLst/>
                    <a:latin typeface="Cambria Math" panose="02040503050406030204" pitchFamily="18" charset="0"/>
                    <a:ea typeface="宋体" pitchFamily="2" charset="-122"/>
                    <a:cs typeface="+mn-cs"/>
                  </a:rPr>
                  <a:t>𝑃</a:t>
                </a:r>
                <a:r>
                  <a:rPr lang="zh-CN" altLang="zh-CN" sz="1200" kern="1200" dirty="0">
                    <a:solidFill>
                      <a:schemeClr val="tx1"/>
                    </a:solidFill>
                    <a:effectLst/>
                    <a:latin typeface="Arial" charset="0"/>
                    <a:ea typeface="宋体" pitchFamily="2" charset="-122"/>
                    <a:cs typeface="+mn-cs"/>
                  </a:rPr>
                  <a:t>或</a:t>
                </a:r>
                <a:r>
                  <a:rPr lang="en-US" altLang="zh-CN" sz="1200" b="0" i="0" kern="1200">
                    <a:solidFill>
                      <a:schemeClr val="tx1"/>
                    </a:solidFill>
                    <a:effectLst/>
                    <a:latin typeface="Cambria Math" panose="02040503050406030204" pitchFamily="18" charset="0"/>
                    <a:ea typeface="宋体" pitchFamily="2" charset="-122"/>
                    <a:cs typeface="+mn-cs"/>
                  </a:rPr>
                  <a:t>𝑄</a:t>
                </a:r>
                <a:r>
                  <a:rPr lang="zh-CN" altLang="zh-CN" sz="1200" kern="1200" dirty="0">
                    <a:solidFill>
                      <a:schemeClr val="tx1"/>
                    </a:solidFill>
                    <a:effectLst/>
                    <a:latin typeface="Arial" charset="0"/>
                    <a:ea typeface="宋体" pitchFamily="2" charset="-122"/>
                    <a:cs typeface="+mn-cs"/>
                  </a:rPr>
                  <a:t>两个格</a:t>
                </a:r>
                <a:r>
                  <a:rPr lang="zh-CN" altLang="en-US" sz="1200" kern="1200" dirty="0">
                    <a:solidFill>
                      <a:schemeClr val="tx1"/>
                    </a:solidFill>
                    <a:effectLst/>
                    <a:latin typeface="Arial" charset="0"/>
                    <a:ea typeface="宋体" pitchFamily="2" charset="-122"/>
                    <a:cs typeface="+mn-cs"/>
                  </a:rPr>
                  <a:t>点</a:t>
                </a:r>
                <a:r>
                  <a:rPr lang="zh-CN" altLang="zh-CN" sz="1200" kern="1200" dirty="0">
                    <a:solidFill>
                      <a:schemeClr val="tx1"/>
                    </a:solidFill>
                    <a:effectLst/>
                    <a:latin typeface="Arial" charset="0"/>
                    <a:ea typeface="宋体" pitchFamily="2" charset="-122"/>
                    <a:cs typeface="+mn-cs"/>
                  </a:rPr>
                  <a:t>的相对振动，振动中保持质心不变。</a:t>
                </a:r>
                <a:endParaRPr lang="zh-CN" altLang="en-US" dirty="0">
                  <a:latin typeface="Arial" panose="020B0604020202020204" pitchFamily="34" charset="0"/>
                  <a:sym typeface="Symbol" panose="05050102010706020507" pitchFamily="18" charset="2"/>
                </a:endParaRPr>
              </a:p>
              <a:p>
                <a:pPr eaLnBrk="1" hangingPunct="1"/>
                <a:endParaRPr lang="zh-CN" altLang="zh-CN" dirty="0">
                  <a:latin typeface="Arial" panose="020B0604020202020204" pitchFamily="34" charset="0"/>
                  <a:sym typeface="Symbol" panose="05050102010706020507" pitchFamily="18" charset="2"/>
                </a:endParaRPr>
              </a:p>
              <a:p>
                <a:pPr eaLnBrk="1" hangingPunct="1"/>
                <a:endParaRPr lang="zh-CN" altLang="en-US" dirty="0">
                  <a:latin typeface="Arial" panose="020B0604020202020204" pitchFamily="34" charset="0"/>
                  <a:sym typeface="Symbol" panose="05050102010706020507" pitchFamily="18" charset="2"/>
                </a:endParaRPr>
              </a:p>
            </p:txBody>
          </p:sp>
        </mc:Fallback>
      </mc:AlternateContent>
    </p:spTree>
    <p:extLst>
      <p:ext uri="{BB962C8B-B14F-4D97-AF65-F5344CB8AC3E}">
        <p14:creationId xmlns:p14="http://schemas.microsoft.com/office/powerpoint/2010/main" val="3603980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283AD5A5-8BCE-4365-8777-820845D57114}" type="slidenum">
              <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58</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sym typeface="Symbol" panose="05050102010706020507" pitchFamily="18" charset="2"/>
              </a:rPr>
              <a:t>如图所示。</a:t>
            </a:r>
          </a:p>
        </p:txBody>
      </p:sp>
    </p:spTree>
    <p:extLst>
      <p:ext uri="{BB962C8B-B14F-4D97-AF65-F5344CB8AC3E}">
        <p14:creationId xmlns:p14="http://schemas.microsoft.com/office/powerpoint/2010/main" val="25045370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考虑</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𝜋</m:t>
                        </m:r>
                      </m:num>
                      <m:den>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𝑎</m:t>
                        </m:r>
                      </m:den>
                    </m:f>
                  </m:oMath>
                </a14:m>
                <a:r>
                  <a:rPr lang="zh-CN" altLang="zh-CN" sz="1200" kern="1200" dirty="0">
                    <a:solidFill>
                      <a:schemeClr val="tx1"/>
                    </a:solidFill>
                    <a:effectLst/>
                    <a:latin typeface="Arial" charset="0"/>
                    <a:ea typeface="宋体" pitchFamily="2" charset="-122"/>
                    <a:cs typeface="+mn-cs"/>
                  </a:rPr>
                  <a:t>布里渊边界时的情况。这时正好是布拉格反射条件。由于发生布拉格反射，反射波和反射波叠加形成驻波，因而群速度为零。这时声学波和光学波的频率分别为：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Sub>
                    <m:r>
                      <a:rPr lang="en-US" altLang="zh-CN" sz="1200" i="1" kern="1200">
                        <a:solidFill>
                          <a:schemeClr val="tx1"/>
                        </a:solidFill>
                        <a:effectLst/>
                        <a:latin typeface="Cambria Math" panose="02040503050406030204" pitchFamily="18" charset="0"/>
                        <a:ea typeface="宋体" pitchFamily="2" charset="-122"/>
                        <a:cs typeface="+mn-cs"/>
                      </a:rPr>
                      <m:t>=</m:t>
                    </m:r>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𝑀</m:t>
                            </m:r>
                          </m:den>
                        </m:f>
                      </m:e>
                    </m:rad>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Sub>
                    <m:r>
                      <a:rPr lang="en-US" altLang="zh-CN" sz="1200" i="1" kern="1200">
                        <a:solidFill>
                          <a:schemeClr val="tx1"/>
                        </a:solidFill>
                        <a:effectLst/>
                        <a:latin typeface="Cambria Math" panose="02040503050406030204" pitchFamily="18" charset="0"/>
                        <a:ea typeface="宋体" pitchFamily="2" charset="-122"/>
                        <a:cs typeface="+mn-cs"/>
                      </a:rPr>
                      <m:t>=</m:t>
                    </m:r>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𝛽</m:t>
                            </m:r>
                          </m:num>
                          <m:den>
                            <m:r>
                              <a:rPr lang="en-US" altLang="zh-CN" sz="1200" i="1" kern="1200">
                                <a:solidFill>
                                  <a:schemeClr val="tx1"/>
                                </a:solidFill>
                                <a:effectLst/>
                                <a:latin typeface="Cambria Math" panose="02040503050406030204" pitchFamily="18" charset="0"/>
                                <a:ea typeface="宋体" pitchFamily="2" charset="-122"/>
                                <a:cs typeface="+mn-cs"/>
                              </a:rPr>
                              <m:t>𝑚</m:t>
                            </m:r>
                          </m:den>
                        </m:f>
                      </m:e>
                    </m:ra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Arial"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图</a:t>
                </a:r>
                <a:r>
                  <a:rPr lang="zh-CN" altLang="en-US" sz="1200" kern="1200" dirty="0">
                    <a:solidFill>
                      <a:schemeClr val="tx1"/>
                    </a:solidFill>
                    <a:effectLst/>
                    <a:latin typeface="Arial" charset="0"/>
                    <a:ea typeface="宋体" pitchFamily="2" charset="-122"/>
                    <a:cs typeface="+mn-cs"/>
                  </a:rPr>
                  <a:t>中</a:t>
                </a:r>
                <a:r>
                  <a:rPr lang="zh-CN" altLang="zh-CN" sz="1200" kern="1200" dirty="0">
                    <a:solidFill>
                      <a:schemeClr val="tx1"/>
                    </a:solidFill>
                    <a:effectLst/>
                    <a:latin typeface="Arial" charset="0"/>
                    <a:ea typeface="宋体" pitchFamily="2" charset="-122"/>
                    <a:cs typeface="+mn-cs"/>
                  </a:rPr>
                  <a:t>给出了此时</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Sub>
                  </m:oMath>
                </a14:m>
                <a:r>
                  <a:rPr lang="zh-CN" altLang="zh-CN" sz="1200" kern="1200" dirty="0">
                    <a:solidFill>
                      <a:schemeClr val="tx1"/>
                    </a:solidFill>
                    <a:effectLst/>
                    <a:latin typeface="Arial" charset="0"/>
                    <a:ea typeface="宋体" pitchFamily="2" charset="-122"/>
                    <a:cs typeface="+mn-cs"/>
                  </a:rPr>
                  <a:t>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m:t>
                        </m:r>
                      </m:sub>
                    </m:sSub>
                  </m:oMath>
                </a14:m>
                <a:r>
                  <a:rPr lang="zh-CN" altLang="zh-CN" sz="1200" kern="1200" dirty="0">
                    <a:solidFill>
                      <a:schemeClr val="tx1"/>
                    </a:solidFill>
                    <a:effectLst/>
                    <a:latin typeface="Arial" charset="0"/>
                    <a:ea typeface="宋体" pitchFamily="2" charset="-122"/>
                    <a:cs typeface="+mn-cs"/>
                  </a:rPr>
                  <a:t>对应的晶格振动模式示意图。</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驻波有波腹和波节，处在波节处的原子是不动的。可以看出，声学波对应的是质量小（</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𝑚</m:t>
                    </m:r>
                  </m:oMath>
                </a14:m>
                <a:r>
                  <a:rPr lang="zh-CN" altLang="zh-CN" sz="1200" kern="1200" dirty="0">
                    <a:solidFill>
                      <a:schemeClr val="tx1"/>
                    </a:solidFill>
                    <a:effectLst/>
                    <a:latin typeface="Arial" charset="0"/>
                    <a:ea typeface="宋体" pitchFamily="2" charset="-122"/>
                    <a:cs typeface="+mn-cs"/>
                  </a:rPr>
                  <a:t>）的原子处在波节处的情况，光学波对应的则是质量大（</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𝑀</m:t>
                    </m:r>
                  </m:oMath>
                </a14:m>
                <a:r>
                  <a:rPr lang="zh-CN" altLang="zh-CN" sz="1200" kern="1200" dirty="0">
                    <a:solidFill>
                      <a:schemeClr val="tx1"/>
                    </a:solidFill>
                    <a:effectLst/>
                    <a:latin typeface="Arial" charset="0"/>
                    <a:ea typeface="宋体" pitchFamily="2" charset="-122"/>
                    <a:cs typeface="+mn-cs"/>
                  </a:rPr>
                  <a:t>）的原子处在波节处的情况。</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图</a:t>
                </a:r>
                <a:r>
                  <a:rPr lang="en-US" altLang="zh-CN" sz="1200" kern="1200">
                    <a:solidFill>
                      <a:schemeClr val="tx1"/>
                    </a:solidFill>
                    <a:effectLst/>
                    <a:latin typeface="Arial" charset="0"/>
                    <a:ea typeface="宋体" pitchFamily="2" charset="-122"/>
                    <a:cs typeface="+mn-cs"/>
                  </a:rPr>
                  <a:t>7.14</a:t>
                </a:r>
                <a:r>
                  <a:rPr lang="zh-CN" altLang="zh-CN" sz="1200" kern="1200">
                    <a:solidFill>
                      <a:schemeClr val="tx1"/>
                    </a:solidFill>
                    <a:effectLst/>
                    <a:latin typeface="Arial" charset="0"/>
                    <a:ea typeface="宋体" pitchFamily="2" charset="-122"/>
                    <a:cs typeface="+mn-cs"/>
                  </a:rPr>
                  <a:t>给出了此时</a:t>
                </a:r>
                <a:r>
                  <a:rPr lang="en-US" altLang="zh-CN" sz="1200" i="0" kern="1200">
                    <a:solidFill>
                      <a:schemeClr val="tx1"/>
                    </a:solidFill>
                    <a:effectLst/>
                    <a:latin typeface="Cambria Math" panose="02040503050406030204" pitchFamily="18" charset="0"/>
                    <a:ea typeface="宋体" pitchFamily="2" charset="-122"/>
                    <a:cs typeface="+mn-cs"/>
                  </a:rPr>
                  <a:t>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kern="1200">
                    <a:solidFill>
                      <a:schemeClr val="tx1"/>
                    </a:solidFill>
                    <a:effectLst/>
                    <a:latin typeface="Arial" charset="0"/>
                    <a:ea typeface="宋体" pitchFamily="2" charset="-122"/>
                    <a:cs typeface="+mn-cs"/>
                  </a:rPr>
                  <a:t>和</a:t>
                </a:r>
                <a:r>
                  <a:rPr lang="en-US" altLang="zh-CN" sz="1200" i="0" kern="1200">
                    <a:solidFill>
                      <a:schemeClr val="tx1"/>
                    </a:solidFill>
                    <a:effectLst/>
                    <a:latin typeface="Cambria Math" panose="02040503050406030204" pitchFamily="18" charset="0"/>
                    <a:ea typeface="宋体" pitchFamily="2" charset="-122"/>
                    <a:cs typeface="+mn-cs"/>
                  </a:rPr>
                  <a:t>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kern="1200">
                    <a:solidFill>
                      <a:schemeClr val="tx1"/>
                    </a:solidFill>
                    <a:effectLst/>
                    <a:latin typeface="Arial" charset="0"/>
                    <a:ea typeface="宋体" pitchFamily="2" charset="-122"/>
                    <a:cs typeface="+mn-cs"/>
                  </a:rPr>
                  <a:t>对应的晶格振动模式示意图。</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驻波有波腹和波节，处在波节处的原子是不动的。可以看出，声学波对应的是质量小（</a:t>
                </a:r>
                <a:r>
                  <a:rPr lang="en-US" altLang="zh-CN" sz="1200" i="1" kern="1200">
                    <a:solidFill>
                      <a:schemeClr val="tx1"/>
                    </a:solidFill>
                    <a:effectLst/>
                    <a:latin typeface="Arial" charset="0"/>
                    <a:ea typeface="宋体" pitchFamily="2" charset="-122"/>
                    <a:cs typeface="+mn-cs"/>
                  </a:rPr>
                  <a:t>m</a:t>
                </a:r>
                <a:r>
                  <a:rPr lang="zh-CN" altLang="zh-CN" sz="1200" kern="1200">
                    <a:solidFill>
                      <a:schemeClr val="tx1"/>
                    </a:solidFill>
                    <a:effectLst/>
                    <a:latin typeface="Arial" charset="0"/>
                    <a:ea typeface="宋体" pitchFamily="2" charset="-122"/>
                    <a:cs typeface="+mn-cs"/>
                  </a:rPr>
                  <a:t>）的原子处在波节处的情况，光学波对应的则是质量大（</a:t>
                </a:r>
                <a:r>
                  <a:rPr lang="en-US" altLang="zh-CN" sz="1200" i="1" kern="1200">
                    <a:solidFill>
                      <a:schemeClr val="tx1"/>
                    </a:solidFill>
                    <a:effectLst/>
                    <a:latin typeface="Arial" charset="0"/>
                    <a:ea typeface="宋体" pitchFamily="2" charset="-122"/>
                    <a:cs typeface="+mn-cs"/>
                  </a:rPr>
                  <a:t>M</a:t>
                </a:r>
                <a:r>
                  <a:rPr lang="zh-CN" altLang="zh-CN" sz="1200" kern="1200">
                    <a:solidFill>
                      <a:schemeClr val="tx1"/>
                    </a:solidFill>
                    <a:effectLst/>
                    <a:latin typeface="Arial" charset="0"/>
                    <a:ea typeface="宋体" pitchFamily="2" charset="-122"/>
                    <a:cs typeface="+mn-cs"/>
                  </a:rPr>
                  <a:t>）的原子处在波节处的情况。</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59</a:t>
            </a:fld>
            <a:endParaRPr lang="en-US" altLang="zh-CN"/>
          </a:p>
        </p:txBody>
      </p:sp>
    </p:spTree>
    <p:extLst>
      <p:ext uri="{BB962C8B-B14F-4D97-AF65-F5344CB8AC3E}">
        <p14:creationId xmlns:p14="http://schemas.microsoft.com/office/powerpoint/2010/main" val="2938615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换言之，绝对零度永远无法达到，只可无限逼近。</a:t>
            </a:r>
          </a:p>
          <a:p>
            <a:endParaRPr lang="zh-CN" altLang="en-US"/>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6</a:t>
            </a:fld>
            <a:endParaRPr lang="en-US" altLang="zh-CN"/>
          </a:p>
        </p:txBody>
      </p:sp>
    </p:spTree>
    <p:extLst>
      <p:ext uri="{BB962C8B-B14F-4D97-AF65-F5344CB8AC3E}">
        <p14:creationId xmlns:p14="http://schemas.microsoft.com/office/powerpoint/2010/main" val="20915475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总结</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en-US" altLang="zh-CN" sz="1200" dirty="0">
                    <a:solidFill>
                      <a:srgbClr val="000000"/>
                    </a:solidFill>
                    <a:ea typeface="微软雅黑" panose="020B0503020204020204" pitchFamily="34" charset="-122"/>
                    <a:cs typeface="+mn-cs"/>
                    <a:sym typeface="Symbol" panose="05050102010706020507" pitchFamily="18" charset="2"/>
                  </a:rPr>
                  <a:t>0</a:t>
                </a:r>
                <a:r>
                  <a:rPr lang="zh-CN" altLang="en-US" sz="1200" dirty="0">
                    <a:solidFill>
                      <a:srgbClr val="000000"/>
                    </a:solidFill>
                    <a:ea typeface="微软雅黑" panose="020B0503020204020204" pitchFamily="34" charset="-122"/>
                    <a:cs typeface="+mn-cs"/>
                    <a:sym typeface="Symbol" panose="05050102010706020507" pitchFamily="18" charset="2"/>
                  </a:rPr>
                  <a:t>时</a:t>
                </a:r>
                <a:r>
                  <a:rPr lang="zh-CN" altLang="en-US" sz="1200" dirty="0">
                    <a:solidFill>
                      <a:srgbClr val="660066"/>
                    </a:solidFill>
                    <a:effectLst>
                      <a:outerShdw blurRad="38100" dist="38100" dir="2700000" algn="tl">
                        <a:srgbClr val="C0C0C0"/>
                      </a:outerShdw>
                    </a:effectLst>
                    <a:ea typeface="微软雅黑" pitchFamily="34" charset="-122"/>
                    <a:cs typeface="+mn-cs"/>
                  </a:rPr>
                  <a:t>声学波与光学波的区别：</a:t>
                </a:r>
                <a:endParaRPr lang="en-US" altLang="zh-CN" sz="1200" dirty="0">
                  <a:solidFill>
                    <a:srgbClr val="660066"/>
                  </a:solidFill>
                  <a:effectLst>
                    <a:outerShdw blurRad="38100" dist="38100" dir="2700000" algn="tl">
                      <a:srgbClr val="C0C0C0"/>
                    </a:outerShdw>
                  </a:effectLst>
                  <a:ea typeface="微软雅黑"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663300"/>
                    </a:solidFill>
                    <a:ea typeface="微软雅黑" panose="020B0503020204020204" pitchFamily="34" charset="-122"/>
                    <a:cs typeface="+mn-cs"/>
                  </a:rPr>
                  <a:t>长光学支格波（光学波）的特征是每个原胞内的不同原子做相对振动</a:t>
                </a:r>
                <a:r>
                  <a:rPr lang="en-US" altLang="zh-CN" sz="1200" dirty="0">
                    <a:solidFill>
                      <a:srgbClr val="663300"/>
                    </a:solidFill>
                    <a:ea typeface="微软雅黑" panose="020B0503020204020204" pitchFamily="34" charset="-122"/>
                    <a:cs typeface="+mn-cs"/>
                  </a:rPr>
                  <a:t>, </a:t>
                </a:r>
                <a:r>
                  <a:rPr lang="zh-CN" altLang="en-US" sz="1200" dirty="0">
                    <a:solidFill>
                      <a:srgbClr val="663300"/>
                    </a:solidFill>
                    <a:ea typeface="微软雅黑" panose="020B0503020204020204" pitchFamily="34" charset="-122"/>
                    <a:cs typeface="+mn-cs"/>
                  </a:rPr>
                  <a:t>振动频率较高</a:t>
                </a:r>
                <a:r>
                  <a:rPr lang="en-US" altLang="zh-CN" sz="1200" dirty="0">
                    <a:solidFill>
                      <a:srgbClr val="663300"/>
                    </a:solidFill>
                    <a:ea typeface="微软雅黑" panose="020B0503020204020204" pitchFamily="34" charset="-122"/>
                    <a:cs typeface="+mn-cs"/>
                  </a:rPr>
                  <a:t>, </a:t>
                </a:r>
                <a:r>
                  <a:rPr lang="zh-CN" altLang="en-US" sz="1200" dirty="0">
                    <a:solidFill>
                      <a:srgbClr val="663300"/>
                    </a:solidFill>
                    <a:ea typeface="微软雅黑" panose="020B0503020204020204" pitchFamily="34" charset="-122"/>
                    <a:cs typeface="+mn-cs"/>
                  </a:rPr>
                  <a:t>它包含了晶格振动频率最高的振动模式。</a:t>
                </a:r>
                <a:endParaRPr lang="en-US" altLang="zh-CN" sz="1200" dirty="0">
                  <a:solidFill>
                    <a:srgbClr val="663300"/>
                  </a:solidFill>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663300"/>
                    </a:solidFill>
                    <a:ea typeface="微软雅黑" panose="020B0503020204020204" pitchFamily="34" charset="-122"/>
                    <a:cs typeface="+mn-cs"/>
                  </a:rPr>
                  <a:t>长声学支格波（声学波）的特征是原胞内的不同原子没有相对位移</a:t>
                </a:r>
                <a:r>
                  <a:rPr lang="en-US" altLang="zh-CN" sz="1200" dirty="0">
                    <a:solidFill>
                      <a:srgbClr val="663300"/>
                    </a:solidFill>
                    <a:ea typeface="微软雅黑" panose="020B0503020204020204" pitchFamily="34" charset="-122"/>
                    <a:cs typeface="+mn-cs"/>
                  </a:rPr>
                  <a:t>, </a:t>
                </a:r>
                <a:r>
                  <a:rPr lang="zh-CN" altLang="en-US" sz="1200" dirty="0">
                    <a:solidFill>
                      <a:srgbClr val="663300"/>
                    </a:solidFill>
                    <a:ea typeface="微软雅黑" panose="020B0503020204020204" pitchFamily="34" charset="-122"/>
                    <a:cs typeface="+mn-cs"/>
                  </a:rPr>
                  <a:t>原胞做整体运动</a:t>
                </a:r>
                <a:r>
                  <a:rPr lang="en-US" altLang="zh-CN" sz="1200" dirty="0">
                    <a:solidFill>
                      <a:srgbClr val="663300"/>
                    </a:solidFill>
                    <a:ea typeface="微软雅黑" panose="020B0503020204020204" pitchFamily="34" charset="-122"/>
                    <a:cs typeface="+mn-cs"/>
                  </a:rPr>
                  <a:t>, </a:t>
                </a:r>
                <a:r>
                  <a:rPr lang="zh-CN" altLang="en-US" sz="1200" dirty="0">
                    <a:solidFill>
                      <a:srgbClr val="663300"/>
                    </a:solidFill>
                    <a:ea typeface="微软雅黑" panose="020B0503020204020204" pitchFamily="34" charset="-122"/>
                    <a:cs typeface="+mn-cs"/>
                  </a:rPr>
                  <a:t>振动频率较低</a:t>
                </a:r>
                <a:r>
                  <a:rPr lang="en-US" altLang="zh-CN" sz="1200" dirty="0">
                    <a:solidFill>
                      <a:srgbClr val="663300"/>
                    </a:solidFill>
                    <a:ea typeface="微软雅黑" panose="020B0503020204020204" pitchFamily="34" charset="-122"/>
                    <a:cs typeface="+mn-cs"/>
                  </a:rPr>
                  <a:t>, </a:t>
                </a:r>
                <a:r>
                  <a:rPr lang="zh-CN" altLang="en-US" sz="1200" dirty="0">
                    <a:solidFill>
                      <a:srgbClr val="663300"/>
                    </a:solidFill>
                    <a:ea typeface="微软雅黑" panose="020B0503020204020204" pitchFamily="34" charset="-122"/>
                    <a:cs typeface="+mn-cs"/>
                  </a:rPr>
                  <a:t>它包含了晶格振动频率最低的振动模式</a:t>
                </a:r>
                <a:r>
                  <a:rPr lang="en-US" altLang="zh-CN" sz="1200" dirty="0">
                    <a:solidFill>
                      <a:srgbClr val="663300"/>
                    </a:solidFill>
                    <a:ea typeface="微软雅黑" panose="020B0503020204020204" pitchFamily="34" charset="-122"/>
                    <a:cs typeface="+mn-cs"/>
                  </a:rPr>
                  <a:t>, </a:t>
                </a:r>
                <a:r>
                  <a:rPr lang="zh-CN" altLang="en-US" sz="1200" dirty="0">
                    <a:solidFill>
                      <a:srgbClr val="663300"/>
                    </a:solidFill>
                    <a:ea typeface="微软雅黑" panose="020B0503020204020204" pitchFamily="34" charset="-122"/>
                    <a:cs typeface="+mn-cs"/>
                  </a:rPr>
                  <a:t>波速是一常数。</a:t>
                </a:r>
                <a:endParaRPr lang="en-US" altLang="zh-CN" sz="1200" dirty="0">
                  <a:solidFill>
                    <a:srgbClr val="663300"/>
                  </a:solidFill>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663300"/>
                    </a:solidFill>
                    <a:ea typeface="微软雅黑" panose="020B0503020204020204" pitchFamily="34" charset="-122"/>
                    <a:cs typeface="+mn-cs"/>
                  </a:rPr>
                  <a:t>任何晶体都存在声学支格波</a:t>
                </a:r>
                <a:r>
                  <a:rPr lang="en-US" altLang="zh-CN" sz="1200" dirty="0">
                    <a:solidFill>
                      <a:srgbClr val="663300"/>
                    </a:solidFill>
                    <a:ea typeface="微软雅黑" panose="020B0503020204020204" pitchFamily="34" charset="-122"/>
                    <a:cs typeface="+mn-cs"/>
                  </a:rPr>
                  <a:t>, </a:t>
                </a:r>
                <a:r>
                  <a:rPr lang="zh-CN" altLang="en-US" sz="1200" dirty="0">
                    <a:solidFill>
                      <a:srgbClr val="663300"/>
                    </a:solidFill>
                    <a:ea typeface="微软雅黑" panose="020B0503020204020204" pitchFamily="34" charset="-122"/>
                    <a:cs typeface="+mn-cs"/>
                  </a:rPr>
                  <a:t>但简单晶格</a:t>
                </a:r>
                <a:r>
                  <a:rPr lang="en-US" altLang="zh-CN" sz="1200" dirty="0">
                    <a:solidFill>
                      <a:srgbClr val="663300"/>
                    </a:solidFill>
                    <a:ea typeface="微软雅黑" panose="020B0503020204020204" pitchFamily="34" charset="-122"/>
                    <a:cs typeface="+mn-cs"/>
                  </a:rPr>
                  <a:t>(</a:t>
                </a:r>
                <a:r>
                  <a:rPr lang="zh-CN" altLang="en-US" sz="1200" dirty="0">
                    <a:solidFill>
                      <a:srgbClr val="663300"/>
                    </a:solidFill>
                    <a:ea typeface="微软雅黑" panose="020B0503020204020204" pitchFamily="34" charset="-122"/>
                    <a:cs typeface="+mn-cs"/>
                  </a:rPr>
                  <a:t>非复式格子</a:t>
                </a:r>
                <a:r>
                  <a:rPr lang="en-US" altLang="zh-CN" sz="1200" dirty="0">
                    <a:solidFill>
                      <a:srgbClr val="663300"/>
                    </a:solidFill>
                    <a:ea typeface="微软雅黑" panose="020B0503020204020204" pitchFamily="34" charset="-122"/>
                    <a:cs typeface="+mn-cs"/>
                  </a:rPr>
                  <a:t>)</a:t>
                </a:r>
                <a:r>
                  <a:rPr lang="zh-CN" altLang="en-US" sz="1200" dirty="0">
                    <a:solidFill>
                      <a:srgbClr val="663300"/>
                    </a:solidFill>
                    <a:ea typeface="微软雅黑" panose="020B0503020204020204" pitchFamily="34" charset="-122"/>
                    <a:cs typeface="+mn-cs"/>
                  </a:rPr>
                  <a:t>晶体不存在光学支格波。</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rgbClr val="663300"/>
                  </a:solidFill>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rgbClr val="663300"/>
                  </a:solidFill>
                  <a:ea typeface="微软雅黑" panose="020B0503020204020204" pitchFamily="34" charset="-122"/>
                  <a:cs typeface="+mn-cs"/>
                </a:endParaRPr>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总结</a:t>
                </a:r>
                <a:r>
                  <a:rPr lang="en-US" altLang="zh-CN" sz="1200" i="0" kern="1200">
                    <a:solidFill>
                      <a:schemeClr val="tx1"/>
                    </a:solidFill>
                    <a:effectLst/>
                    <a:latin typeface="Cambria Math" panose="02040503050406030204" pitchFamily="18" charset="0"/>
                    <a:ea typeface="宋体" pitchFamily="2" charset="-122"/>
                    <a:cs typeface="+mn-cs"/>
                  </a:rPr>
                  <a:t>𝑞</a:t>
                </a:r>
                <a:r>
                  <a:rPr lang="en-US" altLang="zh-CN" sz="1200" dirty="0">
                    <a:solidFill>
                      <a:srgbClr val="000000"/>
                    </a:solidFill>
                    <a:ea typeface="微软雅黑" panose="020B0503020204020204" pitchFamily="34" charset="-122"/>
                    <a:cs typeface="+mn-cs"/>
                    <a:sym typeface="Symbol" panose="05050102010706020507" pitchFamily="18" charset="2"/>
                  </a:rPr>
                  <a:t>0</a:t>
                </a:r>
                <a:r>
                  <a:rPr lang="zh-CN" altLang="en-US" sz="1200" dirty="0">
                    <a:solidFill>
                      <a:srgbClr val="000000"/>
                    </a:solidFill>
                    <a:ea typeface="微软雅黑" panose="020B0503020204020204" pitchFamily="34" charset="-122"/>
                    <a:cs typeface="+mn-cs"/>
                    <a:sym typeface="Symbol" panose="05050102010706020507" pitchFamily="18" charset="2"/>
                  </a:rPr>
                  <a:t>时</a:t>
                </a:r>
                <a:r>
                  <a:rPr lang="zh-CN" altLang="en-US" sz="1200" dirty="0">
                    <a:solidFill>
                      <a:srgbClr val="660066"/>
                    </a:solidFill>
                    <a:effectLst>
                      <a:outerShdw blurRad="38100" dist="38100" dir="2700000" algn="tl">
                        <a:srgbClr val="C0C0C0"/>
                      </a:outerShdw>
                    </a:effectLst>
                    <a:ea typeface="微软雅黑" pitchFamily="34" charset="-122"/>
                    <a:cs typeface="+mn-cs"/>
                  </a:rPr>
                  <a:t>声学波与光学波的区别：</a:t>
                </a:r>
                <a:endParaRPr lang="en-US" altLang="zh-CN" sz="1200" dirty="0">
                  <a:solidFill>
                    <a:srgbClr val="660066"/>
                  </a:solidFill>
                  <a:effectLst>
                    <a:outerShdw blurRad="38100" dist="38100" dir="2700000" algn="tl">
                      <a:srgbClr val="C0C0C0"/>
                    </a:outerShdw>
                  </a:effectLst>
                  <a:ea typeface="微软雅黑"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663300"/>
                    </a:solidFill>
                    <a:ea typeface="微软雅黑" panose="020B0503020204020204" pitchFamily="34" charset="-122"/>
                    <a:cs typeface="+mn-cs"/>
                  </a:rPr>
                  <a:t>长光学支格波（光学波）的特征是每个原胞内的不同原子做相对振动</a:t>
                </a:r>
                <a:r>
                  <a:rPr lang="en-US" altLang="zh-CN" sz="1200" dirty="0">
                    <a:solidFill>
                      <a:srgbClr val="663300"/>
                    </a:solidFill>
                    <a:ea typeface="微软雅黑" panose="020B0503020204020204" pitchFamily="34" charset="-122"/>
                    <a:cs typeface="+mn-cs"/>
                  </a:rPr>
                  <a:t>, </a:t>
                </a:r>
                <a:r>
                  <a:rPr lang="zh-CN" altLang="en-US" sz="1200" dirty="0">
                    <a:solidFill>
                      <a:srgbClr val="663300"/>
                    </a:solidFill>
                    <a:ea typeface="微软雅黑" panose="020B0503020204020204" pitchFamily="34" charset="-122"/>
                    <a:cs typeface="+mn-cs"/>
                  </a:rPr>
                  <a:t>振动频率较高</a:t>
                </a:r>
                <a:r>
                  <a:rPr lang="en-US" altLang="zh-CN" sz="1200" dirty="0">
                    <a:solidFill>
                      <a:srgbClr val="663300"/>
                    </a:solidFill>
                    <a:ea typeface="微软雅黑" panose="020B0503020204020204" pitchFamily="34" charset="-122"/>
                    <a:cs typeface="+mn-cs"/>
                  </a:rPr>
                  <a:t>, </a:t>
                </a:r>
                <a:r>
                  <a:rPr lang="zh-CN" altLang="en-US" sz="1200" dirty="0">
                    <a:solidFill>
                      <a:srgbClr val="663300"/>
                    </a:solidFill>
                    <a:ea typeface="微软雅黑" panose="020B0503020204020204" pitchFamily="34" charset="-122"/>
                    <a:cs typeface="+mn-cs"/>
                  </a:rPr>
                  <a:t>它包含了晶格振动频率最高的振动模式。</a:t>
                </a:r>
                <a:endParaRPr lang="en-US" altLang="zh-CN" sz="1200" dirty="0">
                  <a:solidFill>
                    <a:srgbClr val="663300"/>
                  </a:solidFill>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663300"/>
                    </a:solidFill>
                    <a:ea typeface="微软雅黑" panose="020B0503020204020204" pitchFamily="34" charset="-122"/>
                    <a:cs typeface="+mn-cs"/>
                  </a:rPr>
                  <a:t>长声学支格波（声学波）的特征是原胞内的不同原子没有相对位移</a:t>
                </a:r>
                <a:r>
                  <a:rPr lang="en-US" altLang="zh-CN" sz="1200" dirty="0">
                    <a:solidFill>
                      <a:srgbClr val="663300"/>
                    </a:solidFill>
                    <a:ea typeface="微软雅黑" panose="020B0503020204020204" pitchFamily="34" charset="-122"/>
                    <a:cs typeface="+mn-cs"/>
                  </a:rPr>
                  <a:t>, </a:t>
                </a:r>
                <a:r>
                  <a:rPr lang="zh-CN" altLang="en-US" sz="1200" dirty="0">
                    <a:solidFill>
                      <a:srgbClr val="663300"/>
                    </a:solidFill>
                    <a:ea typeface="微软雅黑" panose="020B0503020204020204" pitchFamily="34" charset="-122"/>
                    <a:cs typeface="+mn-cs"/>
                  </a:rPr>
                  <a:t>原胞做整体运动</a:t>
                </a:r>
                <a:r>
                  <a:rPr lang="en-US" altLang="zh-CN" sz="1200" dirty="0">
                    <a:solidFill>
                      <a:srgbClr val="663300"/>
                    </a:solidFill>
                    <a:ea typeface="微软雅黑" panose="020B0503020204020204" pitchFamily="34" charset="-122"/>
                    <a:cs typeface="+mn-cs"/>
                  </a:rPr>
                  <a:t>, </a:t>
                </a:r>
                <a:r>
                  <a:rPr lang="zh-CN" altLang="en-US" sz="1200" dirty="0">
                    <a:solidFill>
                      <a:srgbClr val="663300"/>
                    </a:solidFill>
                    <a:ea typeface="微软雅黑" panose="020B0503020204020204" pitchFamily="34" charset="-122"/>
                    <a:cs typeface="+mn-cs"/>
                  </a:rPr>
                  <a:t>振动频率较低</a:t>
                </a:r>
                <a:r>
                  <a:rPr lang="en-US" altLang="zh-CN" sz="1200" dirty="0">
                    <a:solidFill>
                      <a:srgbClr val="663300"/>
                    </a:solidFill>
                    <a:ea typeface="微软雅黑" panose="020B0503020204020204" pitchFamily="34" charset="-122"/>
                    <a:cs typeface="+mn-cs"/>
                  </a:rPr>
                  <a:t>, </a:t>
                </a:r>
                <a:r>
                  <a:rPr lang="zh-CN" altLang="en-US" sz="1200" dirty="0">
                    <a:solidFill>
                      <a:srgbClr val="663300"/>
                    </a:solidFill>
                    <a:ea typeface="微软雅黑" panose="020B0503020204020204" pitchFamily="34" charset="-122"/>
                    <a:cs typeface="+mn-cs"/>
                  </a:rPr>
                  <a:t>它包含了晶格振动频率最低的振动模式</a:t>
                </a:r>
                <a:r>
                  <a:rPr lang="en-US" altLang="zh-CN" sz="1200" dirty="0">
                    <a:solidFill>
                      <a:srgbClr val="663300"/>
                    </a:solidFill>
                    <a:ea typeface="微软雅黑" panose="020B0503020204020204" pitchFamily="34" charset="-122"/>
                    <a:cs typeface="+mn-cs"/>
                  </a:rPr>
                  <a:t>, </a:t>
                </a:r>
                <a:r>
                  <a:rPr lang="zh-CN" altLang="en-US" sz="1200" dirty="0">
                    <a:solidFill>
                      <a:srgbClr val="663300"/>
                    </a:solidFill>
                    <a:ea typeface="微软雅黑" panose="020B0503020204020204" pitchFamily="34" charset="-122"/>
                    <a:cs typeface="+mn-cs"/>
                  </a:rPr>
                  <a:t>波速是一常数。</a:t>
                </a:r>
                <a:endParaRPr lang="en-US" altLang="zh-CN" sz="1200" dirty="0">
                  <a:solidFill>
                    <a:srgbClr val="663300"/>
                  </a:solidFill>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663300"/>
                    </a:solidFill>
                    <a:ea typeface="微软雅黑" panose="020B0503020204020204" pitchFamily="34" charset="-122"/>
                    <a:cs typeface="+mn-cs"/>
                  </a:rPr>
                  <a:t>任何晶体都存在声学支格波</a:t>
                </a:r>
                <a:r>
                  <a:rPr lang="en-US" altLang="zh-CN" sz="1200" dirty="0">
                    <a:solidFill>
                      <a:srgbClr val="663300"/>
                    </a:solidFill>
                    <a:ea typeface="微软雅黑" panose="020B0503020204020204" pitchFamily="34" charset="-122"/>
                    <a:cs typeface="+mn-cs"/>
                  </a:rPr>
                  <a:t>, </a:t>
                </a:r>
                <a:r>
                  <a:rPr lang="zh-CN" altLang="en-US" sz="1200" dirty="0">
                    <a:solidFill>
                      <a:srgbClr val="663300"/>
                    </a:solidFill>
                    <a:ea typeface="微软雅黑" panose="020B0503020204020204" pitchFamily="34" charset="-122"/>
                    <a:cs typeface="+mn-cs"/>
                  </a:rPr>
                  <a:t>但简单晶格</a:t>
                </a:r>
                <a:r>
                  <a:rPr lang="en-US" altLang="zh-CN" sz="1200" dirty="0">
                    <a:solidFill>
                      <a:srgbClr val="663300"/>
                    </a:solidFill>
                    <a:ea typeface="微软雅黑" panose="020B0503020204020204" pitchFamily="34" charset="-122"/>
                    <a:cs typeface="+mn-cs"/>
                  </a:rPr>
                  <a:t>(</a:t>
                </a:r>
                <a:r>
                  <a:rPr lang="zh-CN" altLang="en-US" sz="1200" dirty="0">
                    <a:solidFill>
                      <a:srgbClr val="663300"/>
                    </a:solidFill>
                    <a:ea typeface="微软雅黑" panose="020B0503020204020204" pitchFamily="34" charset="-122"/>
                    <a:cs typeface="+mn-cs"/>
                  </a:rPr>
                  <a:t>非复式格子</a:t>
                </a:r>
                <a:r>
                  <a:rPr lang="en-US" altLang="zh-CN" sz="1200" dirty="0">
                    <a:solidFill>
                      <a:srgbClr val="663300"/>
                    </a:solidFill>
                    <a:ea typeface="微软雅黑" panose="020B0503020204020204" pitchFamily="34" charset="-122"/>
                    <a:cs typeface="+mn-cs"/>
                  </a:rPr>
                  <a:t>)</a:t>
                </a:r>
                <a:r>
                  <a:rPr lang="zh-CN" altLang="en-US" sz="1200" dirty="0">
                    <a:solidFill>
                      <a:srgbClr val="663300"/>
                    </a:solidFill>
                    <a:ea typeface="微软雅黑" panose="020B0503020204020204" pitchFamily="34" charset="-122"/>
                    <a:cs typeface="+mn-cs"/>
                  </a:rPr>
                  <a:t>晶体不存在光学支格波。</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rgbClr val="663300"/>
                  </a:solidFill>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rgbClr val="663300"/>
                  </a:solidFill>
                  <a:ea typeface="微软雅黑" panose="020B0503020204020204" pitchFamily="34" charset="-122"/>
                  <a:cs typeface="+mn-cs"/>
                </a:endParaRPr>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60</a:t>
            </a:fld>
            <a:endParaRPr lang="en-US" altLang="zh-CN"/>
          </a:p>
        </p:txBody>
      </p:sp>
    </p:spTree>
    <p:extLst>
      <p:ext uri="{BB962C8B-B14F-4D97-AF65-F5344CB8AC3E}">
        <p14:creationId xmlns:p14="http://schemas.microsoft.com/office/powerpoint/2010/main" val="20834868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若晶体有</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个原胞，每个原胞含</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个原子，则格波波矢</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的数目等于</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，每个格波波矢</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对应</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个频率，再考虑三个偏振方向，总的格波数目等于</a:t>
                </a:r>
                <a:r>
                  <a:rPr lang="en-US" altLang="zh-CN" sz="1200" kern="1200" dirty="0">
                    <a:solidFill>
                      <a:schemeClr val="tx1"/>
                    </a:solidFill>
                    <a:effectLst/>
                    <a:latin typeface="Arial" charset="0"/>
                    <a:ea typeface="宋体" pitchFamily="2" charset="-122"/>
                    <a:cs typeface="+mn-cs"/>
                  </a:rPr>
                  <a:t>3</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𝑁𝑛</m:t>
                    </m:r>
                  </m:oMath>
                </a14:m>
                <a:r>
                  <a:rPr lang="zh-CN" altLang="zh-CN" sz="1200" kern="1200" dirty="0">
                    <a:solidFill>
                      <a:schemeClr val="tx1"/>
                    </a:solidFill>
                    <a:effectLst/>
                    <a:latin typeface="Arial" charset="0"/>
                    <a:ea typeface="宋体" pitchFamily="2" charset="-122"/>
                    <a:cs typeface="+mn-cs"/>
                  </a:rPr>
                  <a:t>；这</a:t>
                </a:r>
                <a:r>
                  <a:rPr lang="en-US" altLang="zh-CN" sz="1200" kern="1200" dirty="0">
                    <a:solidFill>
                      <a:schemeClr val="tx1"/>
                    </a:solidFill>
                    <a:effectLst/>
                    <a:latin typeface="Arial" charset="0"/>
                    <a:ea typeface="宋体" pitchFamily="2" charset="-122"/>
                    <a:cs typeface="+mn-cs"/>
                  </a:rPr>
                  <a:t>3</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𝑁𝑛</m:t>
                    </m:r>
                  </m:oMath>
                </a14:m>
                <a:r>
                  <a:rPr lang="zh-CN" altLang="zh-CN" sz="1200" kern="1200" dirty="0">
                    <a:solidFill>
                      <a:schemeClr val="tx1"/>
                    </a:solidFill>
                    <a:effectLst/>
                    <a:latin typeface="Arial" charset="0"/>
                    <a:ea typeface="宋体" pitchFamily="2" charset="-122"/>
                    <a:cs typeface="+mn-cs"/>
                  </a:rPr>
                  <a:t>个格波又可分为</a:t>
                </a:r>
                <a:r>
                  <a:rPr lang="en-US" altLang="zh-CN" sz="1200" kern="1200" dirty="0">
                    <a:solidFill>
                      <a:schemeClr val="tx1"/>
                    </a:solidFill>
                    <a:effectLst/>
                    <a:latin typeface="Arial" charset="0"/>
                    <a:ea typeface="宋体" pitchFamily="2" charset="-122"/>
                    <a:cs typeface="+mn-cs"/>
                  </a:rPr>
                  <a:t>3</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支，每支含</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个格波波矢</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，构成一条色散关系曲线，共有</a:t>
                </a:r>
                <a:r>
                  <a:rPr lang="en-US" altLang="zh-CN" sz="1200" kern="1200" dirty="0">
                    <a:solidFill>
                      <a:schemeClr val="tx1"/>
                    </a:solidFill>
                    <a:effectLst/>
                    <a:latin typeface="Arial" charset="0"/>
                    <a:ea typeface="宋体" pitchFamily="2" charset="-122"/>
                    <a:cs typeface="+mn-cs"/>
                  </a:rPr>
                  <a:t>3</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条色散曲线。</a:t>
                </a:r>
                <a:r>
                  <a:rPr lang="en-US" altLang="zh-CN" sz="1200" kern="1200" dirty="0">
                    <a:solidFill>
                      <a:schemeClr val="tx1"/>
                    </a:solidFill>
                    <a:effectLst/>
                    <a:latin typeface="Arial" charset="0"/>
                    <a:ea typeface="宋体" pitchFamily="2" charset="-122"/>
                    <a:cs typeface="+mn-cs"/>
                  </a:rPr>
                  <a:t>3</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支中有</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支是声学波，其余</a:t>
                </a:r>
                <a:r>
                  <a:rPr lang="en-US" altLang="zh-CN" sz="1200" kern="1200" dirty="0">
                    <a:solidFill>
                      <a:schemeClr val="tx1"/>
                    </a:solidFill>
                    <a:effectLst/>
                    <a:latin typeface="Arial" charset="0"/>
                    <a:ea typeface="宋体" pitchFamily="2" charset="-122"/>
                    <a:cs typeface="+mn-cs"/>
                  </a:rPr>
                  <a:t>3(</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𝑛</m:t>
                    </m:r>
                  </m:oMath>
                </a14:m>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支是光学波。</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若晶体有</a:t>
                </a:r>
                <a:r>
                  <a:rPr lang="en-US" altLang="zh-CN" sz="1200" b="0" i="0" kern="1200">
                    <a:solidFill>
                      <a:schemeClr val="tx1"/>
                    </a:solidFill>
                    <a:effectLst/>
                    <a:latin typeface="Cambria Math" panose="02040503050406030204" pitchFamily="18" charset="0"/>
                    <a:ea typeface="宋体" pitchFamily="2" charset="-122"/>
                    <a:cs typeface="+mn-cs"/>
                  </a:rPr>
                  <a:t>𝑁</a:t>
                </a:r>
                <a:r>
                  <a:rPr lang="zh-CN" altLang="zh-CN" sz="1200" kern="1200" dirty="0">
                    <a:solidFill>
                      <a:schemeClr val="tx1"/>
                    </a:solidFill>
                    <a:effectLst/>
                    <a:latin typeface="Arial" charset="0"/>
                    <a:ea typeface="宋体" pitchFamily="2" charset="-122"/>
                    <a:cs typeface="+mn-cs"/>
                  </a:rPr>
                  <a:t>个原胞，每个原胞含</a:t>
                </a:r>
                <a:r>
                  <a:rPr lang="en-US" altLang="zh-CN" sz="1200" b="0" i="0" kern="1200">
                    <a:solidFill>
                      <a:schemeClr val="tx1"/>
                    </a:solidFill>
                    <a:effectLst/>
                    <a:latin typeface="Cambria Math" panose="02040503050406030204" pitchFamily="18"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个原子，则格波波矢</a:t>
                </a:r>
                <a:r>
                  <a:rPr lang="en-US" altLang="zh-CN" sz="1200" i="0" kern="1200">
                    <a:solidFill>
                      <a:schemeClr val="tx1"/>
                    </a:solidFill>
                    <a:effectLst/>
                    <a:latin typeface="Cambria Math" panose="02040503050406030204" pitchFamily="18" charset="0"/>
                    <a:ea typeface="宋体" pitchFamily="2" charset="-122"/>
                    <a:cs typeface="+mn-cs"/>
                  </a:rPr>
                  <a:t>𝑞</a:t>
                </a:r>
                <a:r>
                  <a:rPr lang="zh-CN" altLang="zh-CN" sz="1200" kern="1200" dirty="0">
                    <a:solidFill>
                      <a:schemeClr val="tx1"/>
                    </a:solidFill>
                    <a:effectLst/>
                    <a:latin typeface="Arial" charset="0"/>
                    <a:ea typeface="宋体" pitchFamily="2" charset="-122"/>
                    <a:cs typeface="+mn-cs"/>
                  </a:rPr>
                  <a:t>的数目等于</a:t>
                </a:r>
                <a:r>
                  <a:rPr lang="en-US" altLang="zh-CN" sz="1200" b="0" i="0" kern="1200">
                    <a:solidFill>
                      <a:schemeClr val="tx1"/>
                    </a:solidFill>
                    <a:effectLst/>
                    <a:latin typeface="Cambria Math" panose="02040503050406030204" pitchFamily="18" charset="0"/>
                    <a:ea typeface="宋体" pitchFamily="2" charset="-122"/>
                    <a:cs typeface="+mn-cs"/>
                  </a:rPr>
                  <a:t>𝑁</a:t>
                </a:r>
                <a:r>
                  <a:rPr lang="zh-CN" altLang="zh-CN" sz="1200" kern="1200" dirty="0">
                    <a:solidFill>
                      <a:schemeClr val="tx1"/>
                    </a:solidFill>
                    <a:effectLst/>
                    <a:latin typeface="Arial" charset="0"/>
                    <a:ea typeface="宋体" pitchFamily="2" charset="-122"/>
                    <a:cs typeface="+mn-cs"/>
                  </a:rPr>
                  <a:t>，每个格波波矢</a:t>
                </a:r>
                <a:r>
                  <a:rPr lang="en-US" altLang="zh-CN" sz="1200" i="0" kern="1200">
                    <a:solidFill>
                      <a:schemeClr val="tx1"/>
                    </a:solidFill>
                    <a:effectLst/>
                    <a:latin typeface="Cambria Math" panose="02040503050406030204" pitchFamily="18" charset="0"/>
                    <a:ea typeface="宋体" pitchFamily="2" charset="-122"/>
                    <a:cs typeface="+mn-cs"/>
                  </a:rPr>
                  <a:t>𝑞</a:t>
                </a:r>
                <a:r>
                  <a:rPr lang="zh-CN" altLang="zh-CN" sz="1200" kern="1200" dirty="0">
                    <a:solidFill>
                      <a:schemeClr val="tx1"/>
                    </a:solidFill>
                    <a:effectLst/>
                    <a:latin typeface="Arial" charset="0"/>
                    <a:ea typeface="宋体" pitchFamily="2" charset="-122"/>
                    <a:cs typeface="+mn-cs"/>
                  </a:rPr>
                  <a:t>对应</a:t>
                </a:r>
                <a:r>
                  <a:rPr lang="en-US" altLang="zh-CN" sz="1200" b="0" i="0" kern="1200">
                    <a:solidFill>
                      <a:schemeClr val="tx1"/>
                    </a:solidFill>
                    <a:effectLst/>
                    <a:latin typeface="Cambria Math" panose="02040503050406030204" pitchFamily="18"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个频率，再考虑三个偏振方向，总的格波数目等于</a:t>
                </a:r>
                <a:r>
                  <a:rPr lang="en-US" altLang="zh-CN" sz="1200" kern="1200" dirty="0">
                    <a:solidFill>
                      <a:schemeClr val="tx1"/>
                    </a:solidFill>
                    <a:effectLst/>
                    <a:latin typeface="Arial" charset="0"/>
                    <a:ea typeface="宋体" pitchFamily="2" charset="-122"/>
                    <a:cs typeface="+mn-cs"/>
                  </a:rPr>
                  <a:t>3</a:t>
                </a:r>
                <a:r>
                  <a:rPr lang="en-US" altLang="zh-CN" sz="1200" b="0" i="0" kern="1200">
                    <a:solidFill>
                      <a:schemeClr val="tx1"/>
                    </a:solidFill>
                    <a:effectLst/>
                    <a:latin typeface="Cambria Math" panose="02040503050406030204" pitchFamily="18" charset="0"/>
                    <a:ea typeface="宋体" pitchFamily="2" charset="-122"/>
                    <a:cs typeface="+mn-cs"/>
                  </a:rPr>
                  <a:t>𝑁𝑛</a:t>
                </a:r>
                <a:r>
                  <a:rPr lang="zh-CN" altLang="zh-CN" sz="1200" kern="1200" dirty="0">
                    <a:solidFill>
                      <a:schemeClr val="tx1"/>
                    </a:solidFill>
                    <a:effectLst/>
                    <a:latin typeface="Arial" charset="0"/>
                    <a:ea typeface="宋体" pitchFamily="2" charset="-122"/>
                    <a:cs typeface="+mn-cs"/>
                  </a:rPr>
                  <a:t>；这</a:t>
                </a:r>
                <a:r>
                  <a:rPr lang="en-US" altLang="zh-CN" sz="1200" kern="1200" dirty="0">
                    <a:solidFill>
                      <a:schemeClr val="tx1"/>
                    </a:solidFill>
                    <a:effectLst/>
                    <a:latin typeface="Arial" charset="0"/>
                    <a:ea typeface="宋体" pitchFamily="2" charset="-122"/>
                    <a:cs typeface="+mn-cs"/>
                  </a:rPr>
                  <a:t>3</a:t>
                </a:r>
                <a:r>
                  <a:rPr lang="en-US" altLang="zh-CN" sz="1200" b="0" i="0" kern="1200">
                    <a:solidFill>
                      <a:schemeClr val="tx1"/>
                    </a:solidFill>
                    <a:effectLst/>
                    <a:latin typeface="Cambria Math" panose="02040503050406030204" pitchFamily="18" charset="0"/>
                    <a:ea typeface="宋体" pitchFamily="2" charset="-122"/>
                    <a:cs typeface="+mn-cs"/>
                  </a:rPr>
                  <a:t>𝑁𝑛</a:t>
                </a:r>
                <a:r>
                  <a:rPr lang="zh-CN" altLang="zh-CN" sz="1200" kern="1200" dirty="0">
                    <a:solidFill>
                      <a:schemeClr val="tx1"/>
                    </a:solidFill>
                    <a:effectLst/>
                    <a:latin typeface="Arial" charset="0"/>
                    <a:ea typeface="宋体" pitchFamily="2" charset="-122"/>
                    <a:cs typeface="+mn-cs"/>
                  </a:rPr>
                  <a:t>个格波又可分为</a:t>
                </a:r>
                <a:r>
                  <a:rPr lang="en-US" altLang="zh-CN" sz="1200" kern="1200" dirty="0">
                    <a:solidFill>
                      <a:schemeClr val="tx1"/>
                    </a:solidFill>
                    <a:effectLst/>
                    <a:latin typeface="Arial" charset="0"/>
                    <a:ea typeface="宋体" pitchFamily="2" charset="-122"/>
                    <a:cs typeface="+mn-cs"/>
                  </a:rPr>
                  <a:t>3</a:t>
                </a:r>
                <a:r>
                  <a:rPr lang="en-US" altLang="zh-CN" sz="1200" b="0" i="0" kern="1200">
                    <a:solidFill>
                      <a:schemeClr val="tx1"/>
                    </a:solidFill>
                    <a:effectLst/>
                    <a:latin typeface="Cambria Math" panose="02040503050406030204" pitchFamily="18"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支，每支含</a:t>
                </a:r>
                <a:r>
                  <a:rPr lang="en-US" altLang="zh-CN" sz="1200" b="0" i="0" kern="1200">
                    <a:solidFill>
                      <a:schemeClr val="tx1"/>
                    </a:solidFill>
                    <a:effectLst/>
                    <a:latin typeface="Cambria Math" panose="02040503050406030204" pitchFamily="18" charset="0"/>
                    <a:ea typeface="宋体" pitchFamily="2" charset="-122"/>
                    <a:cs typeface="+mn-cs"/>
                  </a:rPr>
                  <a:t>𝑁</a:t>
                </a:r>
                <a:r>
                  <a:rPr lang="zh-CN" altLang="zh-CN" sz="1200" kern="1200" dirty="0">
                    <a:solidFill>
                      <a:schemeClr val="tx1"/>
                    </a:solidFill>
                    <a:effectLst/>
                    <a:latin typeface="Arial" charset="0"/>
                    <a:ea typeface="宋体" pitchFamily="2" charset="-122"/>
                    <a:cs typeface="+mn-cs"/>
                  </a:rPr>
                  <a:t>个格波波矢</a:t>
                </a:r>
                <a:r>
                  <a:rPr lang="en-US" altLang="zh-CN" sz="1200" i="0" kern="1200">
                    <a:solidFill>
                      <a:schemeClr val="tx1"/>
                    </a:solidFill>
                    <a:effectLst/>
                    <a:latin typeface="Cambria Math" panose="02040503050406030204" pitchFamily="18" charset="0"/>
                    <a:ea typeface="宋体" pitchFamily="2" charset="-122"/>
                    <a:cs typeface="+mn-cs"/>
                  </a:rPr>
                  <a:t>𝑞</a:t>
                </a:r>
                <a:r>
                  <a:rPr lang="zh-CN" altLang="zh-CN" sz="1200" kern="1200" dirty="0">
                    <a:solidFill>
                      <a:schemeClr val="tx1"/>
                    </a:solidFill>
                    <a:effectLst/>
                    <a:latin typeface="Arial" charset="0"/>
                    <a:ea typeface="宋体" pitchFamily="2" charset="-122"/>
                    <a:cs typeface="+mn-cs"/>
                  </a:rPr>
                  <a:t>，构成一条色散关系曲线，共有</a:t>
                </a:r>
                <a:r>
                  <a:rPr lang="en-US" altLang="zh-CN" sz="1200" kern="1200" dirty="0">
                    <a:solidFill>
                      <a:schemeClr val="tx1"/>
                    </a:solidFill>
                    <a:effectLst/>
                    <a:latin typeface="Arial" charset="0"/>
                    <a:ea typeface="宋体" pitchFamily="2" charset="-122"/>
                    <a:cs typeface="+mn-cs"/>
                  </a:rPr>
                  <a:t>3</a:t>
                </a:r>
                <a:r>
                  <a:rPr lang="en-US" altLang="zh-CN" sz="1200" b="0" i="0" kern="1200">
                    <a:solidFill>
                      <a:schemeClr val="tx1"/>
                    </a:solidFill>
                    <a:effectLst/>
                    <a:latin typeface="Cambria Math" panose="02040503050406030204" pitchFamily="18"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条色散曲线。</a:t>
                </a:r>
                <a:r>
                  <a:rPr lang="en-US" altLang="zh-CN" sz="1200" kern="1200" dirty="0">
                    <a:solidFill>
                      <a:schemeClr val="tx1"/>
                    </a:solidFill>
                    <a:effectLst/>
                    <a:latin typeface="Arial" charset="0"/>
                    <a:ea typeface="宋体" pitchFamily="2" charset="-122"/>
                    <a:cs typeface="+mn-cs"/>
                  </a:rPr>
                  <a:t>3</a:t>
                </a:r>
                <a:r>
                  <a:rPr lang="en-US" altLang="zh-CN" sz="1200" b="0" i="0" kern="1200">
                    <a:solidFill>
                      <a:schemeClr val="tx1"/>
                    </a:solidFill>
                    <a:effectLst/>
                    <a:latin typeface="Cambria Math" panose="02040503050406030204" pitchFamily="18"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支中有</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支是声学波，其余</a:t>
                </a:r>
                <a:r>
                  <a:rPr lang="en-US" altLang="zh-CN" sz="1200" kern="1200" dirty="0">
                    <a:solidFill>
                      <a:schemeClr val="tx1"/>
                    </a:solidFill>
                    <a:effectLst/>
                    <a:latin typeface="Arial" charset="0"/>
                    <a:ea typeface="宋体" pitchFamily="2" charset="-122"/>
                    <a:cs typeface="+mn-cs"/>
                  </a:rPr>
                  <a:t>3(</a:t>
                </a:r>
                <a:r>
                  <a:rPr lang="en-US" altLang="zh-CN" sz="1200" b="0" i="0" kern="1200">
                    <a:solidFill>
                      <a:schemeClr val="tx1"/>
                    </a:solidFill>
                    <a:effectLst/>
                    <a:latin typeface="Cambria Math" panose="02040503050406030204" pitchFamily="18" charset="0"/>
                    <a:ea typeface="宋体" pitchFamily="2" charset="-122"/>
                    <a:cs typeface="+mn-cs"/>
                  </a:rPr>
                  <a:t>𝑛</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支是光学波。</a:t>
                </a:r>
              </a:p>
              <a:p>
                <a:endParaRPr lang="zh-CN" altLang="en-US" dirty="0"/>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61</a:t>
            </a:fld>
            <a:endParaRPr lang="en-US" altLang="zh-CN"/>
          </a:p>
        </p:txBody>
      </p:sp>
    </p:spTree>
    <p:extLst>
      <p:ext uri="{BB962C8B-B14F-4D97-AF65-F5344CB8AC3E}">
        <p14:creationId xmlns:p14="http://schemas.microsoft.com/office/powerpoint/2010/main" val="38008445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举例说明。</a:t>
            </a:r>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62</a:t>
            </a:fld>
            <a:endParaRPr lang="en-US" altLang="zh-CN"/>
          </a:p>
        </p:txBody>
      </p:sp>
    </p:spTree>
    <p:extLst>
      <p:ext uri="{BB962C8B-B14F-4D97-AF65-F5344CB8AC3E}">
        <p14:creationId xmlns:p14="http://schemas.microsoft.com/office/powerpoint/2010/main" val="11456941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本节讲</a:t>
            </a:r>
            <a:r>
              <a:rPr kumimoji="0" lang="zh-C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晶格振动的量子化，声子的概念。 </a:t>
            </a:r>
            <a:endParaRPr lang="zh-CN" altLang="en-US" b="0"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63</a:t>
            </a:fld>
            <a:endParaRPr lang="en-US" altLang="zh-CN"/>
          </a:p>
        </p:txBody>
      </p:sp>
    </p:spTree>
    <p:extLst>
      <p:ext uri="{BB962C8B-B14F-4D97-AF65-F5344CB8AC3E}">
        <p14:creationId xmlns:p14="http://schemas.microsoft.com/office/powerpoint/2010/main" val="8884381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简谐振动可以近似描述晶格振动，原子可以看成一个线性谐振子。</a:t>
                </a:r>
              </a:p>
              <a:p>
                <a:r>
                  <a:rPr lang="zh-CN" altLang="zh-CN" sz="1200" kern="1200" dirty="0">
                    <a:solidFill>
                      <a:schemeClr val="tx1"/>
                    </a:solidFill>
                    <a:effectLst/>
                    <a:latin typeface="Arial" charset="0"/>
                    <a:ea typeface="宋体" pitchFamily="2" charset="-122"/>
                    <a:cs typeface="+mn-cs"/>
                  </a:rPr>
                  <a:t>我们知道，一维线性谐振子是量子力学中一个可以精确求解的能量本征值问题。用薛定谔能量本征方程可以求出线性谐振子的能量本征值和本征函数。取谐振子的平衡位置为坐标原点，并选原点为势能的零点，根据</a:t>
                </a:r>
                <a:r>
                  <a:rPr lang="en-US" altLang="zh-CN" sz="1200" kern="1200" dirty="0">
                    <a:solidFill>
                      <a:schemeClr val="tx1"/>
                    </a:solidFill>
                    <a:effectLst/>
                    <a:latin typeface="Arial" charset="0"/>
                    <a:ea typeface="宋体" pitchFamily="2" charset="-122"/>
                    <a:cs typeface="+mn-cs"/>
                  </a:rPr>
                  <a:t>Hooke</a:t>
                </a:r>
                <a:r>
                  <a:rPr lang="zh-CN" altLang="zh-CN" sz="1200" kern="1200" dirty="0">
                    <a:solidFill>
                      <a:schemeClr val="tx1"/>
                    </a:solidFill>
                    <a:effectLst/>
                    <a:latin typeface="Arial" charset="0"/>
                    <a:ea typeface="宋体" pitchFamily="2" charset="-122"/>
                    <a:cs typeface="+mn-cs"/>
                  </a:rPr>
                  <a:t>定律：</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𝐹</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𝑑𝑉</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𝑑𝑥</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𝐾𝑥</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即，谐振子受力的大小总是与偏离平衡位置的距离成正比，并且受力方向总是指向平衡位置。一维线性谐振子的势能可表示为：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𝑉</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𝑥</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2</m:t>
                        </m:r>
                      </m:den>
                    </m:f>
                    <m:r>
                      <a:rPr lang="en-US" altLang="zh-CN" sz="1200" i="1" kern="1200">
                        <a:solidFill>
                          <a:schemeClr val="tx1"/>
                        </a:solidFill>
                        <a:effectLst/>
                        <a:latin typeface="Cambria Math" panose="02040503050406030204" pitchFamily="18" charset="0"/>
                        <a:ea typeface="宋体" pitchFamily="2" charset="-122"/>
                        <a:cs typeface="+mn-cs"/>
                      </a:rPr>
                      <m:t>𝐾</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𝑥</m:t>
                        </m:r>
                      </m:e>
                      <m:sup>
                        <m:r>
                          <a:rPr lang="en-US" altLang="zh-CN" sz="1200" i="1" kern="1200">
                            <a:solidFill>
                              <a:schemeClr val="tx1"/>
                            </a:solidFill>
                            <a:effectLst/>
                            <a:latin typeface="Cambria Math" panose="02040503050406030204" pitchFamily="18" charset="0"/>
                            <a:ea typeface="宋体" pitchFamily="2" charset="-122"/>
                            <a:cs typeface="+mn-cs"/>
                          </a:rPr>
                          <m:t>2</m:t>
                        </m:r>
                      </m:sup>
                    </m:sSup>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令：</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r>
                          <a:rPr lang="en-US" altLang="zh-CN" sz="1200" i="1" kern="1200">
                            <a:solidFill>
                              <a:schemeClr val="tx1"/>
                            </a:solidFill>
                            <a:effectLst/>
                            <a:latin typeface="Cambria Math" panose="02040503050406030204" pitchFamily="18" charset="0"/>
                            <a:ea typeface="宋体" pitchFamily="2" charset="-122"/>
                            <a:cs typeface="+mn-cs"/>
                          </a:rPr>
                          <m:t>𝐾</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𝑚</m:t>
                        </m:r>
                      </m:e>
                    </m:ra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则得到一维谐振子的能量本征值方程：</a:t>
                </a:r>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ℏ</m:t>
                                </m:r>
                              </m:e>
                              <m:sup>
                                <m:r>
                                  <a:rPr lang="en-US" altLang="zh-CN" sz="1200" i="1" kern="1200">
                                    <a:solidFill>
                                      <a:schemeClr val="tx1"/>
                                    </a:solidFill>
                                    <a:effectLst/>
                                    <a:latin typeface="Cambria Math" panose="02040503050406030204" pitchFamily="18" charset="0"/>
                                    <a:ea typeface="宋体" pitchFamily="2" charset="-122"/>
                                    <a:cs typeface="+mn-cs"/>
                                  </a:rPr>
                                  <m:t>2</m:t>
                                </m:r>
                              </m:sup>
                            </m:sSup>
                          </m:num>
                          <m:den>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𝑚</m:t>
                            </m:r>
                          </m:den>
                        </m:f>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𝑑</m:t>
                                </m:r>
                              </m:e>
                              <m:sup>
                                <m:r>
                                  <a:rPr lang="en-US" altLang="zh-CN" sz="1200" i="1" kern="1200">
                                    <a:solidFill>
                                      <a:schemeClr val="tx1"/>
                                    </a:solidFill>
                                    <a:effectLst/>
                                    <a:latin typeface="Cambria Math" panose="02040503050406030204" pitchFamily="18" charset="0"/>
                                    <a:ea typeface="宋体" pitchFamily="2" charset="-122"/>
                                    <a:cs typeface="+mn-cs"/>
                                  </a:rPr>
                                  <m:t>2</m:t>
                                </m:r>
                              </m:sup>
                            </m:sSup>
                          </m:num>
                          <m:den>
                            <m:r>
                              <a:rPr lang="en-US" altLang="zh-CN" sz="1200" i="1" kern="1200">
                                <a:solidFill>
                                  <a:schemeClr val="tx1"/>
                                </a:solidFill>
                                <a:effectLst/>
                                <a:latin typeface="Cambria Math" panose="02040503050406030204" pitchFamily="18" charset="0"/>
                                <a:ea typeface="宋体" pitchFamily="2" charset="-122"/>
                                <a:cs typeface="+mn-cs"/>
                              </a:rPr>
                              <m:t>𝑑</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𝑥</m:t>
                                </m:r>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2</m:t>
                            </m:r>
                          </m:den>
                        </m:f>
                        <m:r>
                          <a:rPr lang="en-US" altLang="zh-CN" sz="1200" i="1" kern="1200">
                            <a:solidFill>
                              <a:schemeClr val="tx1"/>
                            </a:solidFill>
                            <a:effectLst/>
                            <a:latin typeface="Cambria Math" panose="02040503050406030204" pitchFamily="18" charset="0"/>
                            <a:ea typeface="宋体" pitchFamily="2" charset="-122"/>
                            <a:cs typeface="+mn-cs"/>
                          </a:rPr>
                          <m:t>𝑚</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2</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𝑥</m:t>
                            </m:r>
                          </m:e>
                          <m:sup>
                            <m:r>
                              <a:rPr lang="en-US" altLang="zh-CN" sz="1200" i="1" kern="1200">
                                <a:solidFill>
                                  <a:schemeClr val="tx1"/>
                                </a:solidFill>
                                <a:effectLst/>
                                <a:latin typeface="Cambria Math" panose="02040503050406030204" pitchFamily="18" charset="0"/>
                                <a:ea typeface="宋体" pitchFamily="2" charset="-122"/>
                                <a:cs typeface="+mn-cs"/>
                              </a:rPr>
                              <m:t>2</m:t>
                            </m:r>
                          </m:sup>
                        </m:sSup>
                      </m:e>
                    </m:d>
                    <m:r>
                      <a:rPr lang="en-US" altLang="zh-CN" sz="1200" i="1" kern="1200">
                        <a:solidFill>
                          <a:schemeClr val="tx1"/>
                        </a:solidFill>
                        <a:effectLst/>
                        <a:latin typeface="Cambria Math" panose="02040503050406030204" pitchFamily="18" charset="0"/>
                        <a:ea typeface="宋体" pitchFamily="2" charset="-122"/>
                        <a:cs typeface="+mn-cs"/>
                      </a:rPr>
                      <m:t>𝜓</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𝑥</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𝐸</m:t>
                    </m:r>
                    <m:r>
                      <a:rPr lang="en-US" altLang="zh-CN" sz="1200" i="1" kern="1200">
                        <a:solidFill>
                          <a:schemeClr val="tx1"/>
                        </a:solidFill>
                        <a:effectLst/>
                        <a:latin typeface="Cambria Math" panose="02040503050406030204" pitchFamily="18" charset="0"/>
                        <a:ea typeface="宋体" pitchFamily="2" charset="-122"/>
                        <a:cs typeface="+mn-cs"/>
                      </a:rPr>
                      <m:t>𝜓</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𝑥</m:t>
                    </m:r>
                    <m:r>
                      <a:rPr lang="en-US" altLang="zh-CN" sz="1200" i="1" kern="120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图</a:t>
                </a:r>
                <a:r>
                  <a:rPr lang="en-US" altLang="zh-CN" sz="1200" kern="1200">
                    <a:solidFill>
                      <a:schemeClr val="tx1"/>
                    </a:solidFill>
                    <a:effectLst/>
                    <a:latin typeface="Arial" charset="0"/>
                    <a:ea typeface="宋体" pitchFamily="2" charset="-122"/>
                    <a:cs typeface="+mn-cs"/>
                  </a:rPr>
                  <a:t>7.2</a:t>
                </a:r>
                <a:r>
                  <a:rPr lang="zh-CN" altLang="zh-CN" sz="1200" kern="1200">
                    <a:solidFill>
                      <a:schemeClr val="tx1"/>
                    </a:solidFill>
                    <a:effectLst/>
                    <a:latin typeface="Arial" charset="0"/>
                    <a:ea typeface="宋体" pitchFamily="2" charset="-122"/>
                    <a:cs typeface="+mn-cs"/>
                  </a:rPr>
                  <a:t>所示的简谐振动可以近似描述晶格振动，原子可以看成一个线性谐振子。</a:t>
                </a:r>
              </a:p>
              <a:p>
                <a:r>
                  <a:rPr lang="zh-CN" altLang="zh-CN" sz="1200" kern="1200">
                    <a:solidFill>
                      <a:schemeClr val="tx1"/>
                    </a:solidFill>
                    <a:effectLst/>
                    <a:latin typeface="Arial" charset="0"/>
                    <a:ea typeface="宋体" pitchFamily="2" charset="-122"/>
                    <a:cs typeface="+mn-cs"/>
                  </a:rPr>
                  <a:t>我们知道，一维线性谐振子是量子力学中一个可以精确求解的能量本征值问题。用薛定谔能量本征方程可以求出线性谐振子的能量本征值和本征函数。取谐振子的平衡位置为坐标原点，并选原点为势能的零点，根据</a:t>
                </a:r>
                <a:r>
                  <a:rPr lang="en-US" altLang="zh-CN" sz="1200" kern="1200">
                    <a:solidFill>
                      <a:schemeClr val="tx1"/>
                    </a:solidFill>
                    <a:effectLst/>
                    <a:latin typeface="Arial" charset="0"/>
                    <a:ea typeface="宋体" pitchFamily="2" charset="-122"/>
                    <a:cs typeface="+mn-cs"/>
                  </a:rPr>
                  <a:t>Hooke</a:t>
                </a:r>
                <a:r>
                  <a:rPr lang="zh-CN" altLang="zh-CN" sz="1200" kern="1200">
                    <a:solidFill>
                      <a:schemeClr val="tx1"/>
                    </a:solidFill>
                    <a:effectLst/>
                    <a:latin typeface="Arial" charset="0"/>
                    <a:ea typeface="宋体" pitchFamily="2" charset="-122"/>
                    <a:cs typeface="+mn-cs"/>
                  </a:rPr>
                  <a:t>定律：</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𝐹=−𝑑𝑉/𝑑𝑥=−𝐾𝑥</a:t>
                </a:r>
                <a:r>
                  <a:rPr lang="en-US" altLang="zh-CN" sz="1200" kern="1200">
                    <a:solidFill>
                      <a:schemeClr val="tx1"/>
                    </a:solidFill>
                    <a:effectLst/>
                    <a:latin typeface="Arial" charset="0"/>
                    <a:ea typeface="宋体" pitchFamily="2" charset="-122"/>
                    <a:cs typeface="+mn-cs"/>
                  </a:rPr>
                  <a:t> 	 (7-56)</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即，谐振子受力的大小总是与偏离平衡位置的距离成正比，并且受力方向总是指向平衡位置。一维线性谐振子的势能可表示为：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𝑉(𝑥)=1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𝐾𝑥</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en-US" altLang="zh-CN" sz="1200" kern="1200">
                    <a:solidFill>
                      <a:schemeClr val="tx1"/>
                    </a:solidFill>
                    <a:effectLst/>
                    <a:latin typeface="Arial" charset="0"/>
                    <a:ea typeface="宋体" pitchFamily="2" charset="-122"/>
                    <a:cs typeface="+mn-cs"/>
                  </a:rPr>
                  <a:t> 	(7-57)</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令：</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𝐾/𝑚</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(7-58)</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则得到一维谐振子的能量本征值方程：</a:t>
                </a:r>
                <a:r>
                  <a:rPr lang="en-US" altLang="zh-CN" sz="1200" kern="1200">
                    <a:solidFill>
                      <a:schemeClr val="tx1"/>
                    </a:solidFill>
                    <a:effectLst/>
                    <a:latin typeface="Arial" charset="0"/>
                    <a:ea typeface="宋体" pitchFamily="2" charset="-122"/>
                    <a:cs typeface="+mn-cs"/>
                  </a:rPr>
                  <a:t>    </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2𝑚</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𝑑</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𝑑𝑥</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𝑚𝜔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𝑥</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2 ]𝜓(𝑥)=𝐸𝜓(𝑥)</a:t>
                </a:r>
                <a:r>
                  <a:rPr lang="en-US" altLang="zh-CN" sz="1200" kern="1200">
                    <a:solidFill>
                      <a:schemeClr val="tx1"/>
                    </a:solidFill>
                    <a:effectLst/>
                    <a:latin typeface="Arial" charset="0"/>
                    <a:ea typeface="宋体" pitchFamily="2" charset="-122"/>
                    <a:cs typeface="+mn-cs"/>
                  </a:rPr>
                  <a:t> 	(7-59)</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64</a:t>
            </a:fld>
            <a:endParaRPr lang="en-US" altLang="zh-CN"/>
          </a:p>
        </p:txBody>
      </p:sp>
    </p:spTree>
    <p:extLst>
      <p:ext uri="{BB962C8B-B14F-4D97-AF65-F5344CB8AC3E}">
        <p14:creationId xmlns:p14="http://schemas.microsoft.com/office/powerpoint/2010/main" val="31351896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理想的谐振子势是一个无限深的势阱，只存在束缚态</a:t>
                </a:r>
                <a:r>
                  <a:rPr lang="en-US" altLang="zh-CN" sz="1200" kern="1200" dirty="0">
                    <a:solidFill>
                      <a:schemeClr val="tx1"/>
                    </a:solidFill>
                    <a:effectLst/>
                    <a:latin typeface="Arial"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𝑥</m:t>
                        </m:r>
                      </m:e>
                    </m:d>
                    <m:r>
                      <a:rPr lang="en-US" altLang="zh-CN" sz="1200" i="1" kern="1200">
                        <a:solidFill>
                          <a:schemeClr val="tx1"/>
                        </a:solidFill>
                        <a:effectLst/>
                        <a:latin typeface="Cambria Math" panose="02040503050406030204" pitchFamily="18" charset="0"/>
                        <a:ea typeface="宋体" pitchFamily="2" charset="-122"/>
                        <a:cs typeface="+mn-cs"/>
                      </a:rPr>
                      <m:t>→∞</m:t>
                    </m:r>
                    <m:m>
                      <m:mPr>
                        <m:mcs>
                          <m:mc>
                            <m:mcPr>
                              <m:count m:val="2"/>
                              <m:mcJc m:val="center"/>
                            </m:mcPr>
                          </m:mc>
                        </m:mcs>
                        <m:ctrlPr>
                          <a:rPr lang="zh-CN" altLang="zh-CN" sz="1200" i="1" kern="1200">
                            <a:solidFill>
                              <a:schemeClr val="tx1"/>
                            </a:solidFill>
                            <a:effectLst/>
                            <a:latin typeface="Cambria Math" panose="02040503050406030204" pitchFamily="18" charset="0"/>
                            <a:ea typeface="宋体" pitchFamily="2" charset="-122"/>
                            <a:cs typeface="+mn-cs"/>
                          </a:rPr>
                        </m:ctrlPr>
                      </m:mPr>
                      <m:mr>
                        <m:e/>
                        <m:e/>
                      </m:mr>
                    </m:m>
                    <m:r>
                      <a:rPr lang="en-US" altLang="zh-CN" sz="1200" i="1" kern="1200">
                        <a:solidFill>
                          <a:schemeClr val="tx1"/>
                        </a:solidFill>
                        <a:effectLst/>
                        <a:latin typeface="Cambria Math" panose="02040503050406030204" pitchFamily="18" charset="0"/>
                        <a:ea typeface="宋体" pitchFamily="2" charset="-122"/>
                        <a:cs typeface="+mn-cs"/>
                      </a:rPr>
                      <m:t>𝜓</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𝑥</m:t>
                    </m:r>
                    <m:r>
                      <a:rPr lang="en-US" altLang="zh-CN" sz="1200" i="1" kern="1200">
                        <a:solidFill>
                          <a:schemeClr val="tx1"/>
                        </a:solidFill>
                        <a:effectLst/>
                        <a:latin typeface="Cambria Math" panose="02040503050406030204" pitchFamily="18" charset="0"/>
                        <a:ea typeface="宋体" pitchFamily="2" charset="-122"/>
                        <a:cs typeface="+mn-cs"/>
                      </a:rPr>
                      <m:t>)→0</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为了简化，这里引入无量纲参量：</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𝜉</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𝛼</m:t>
                    </m:r>
                    <m:r>
                      <a:rPr lang="en-US" altLang="zh-CN" sz="1200" i="1" kern="1200">
                        <a:solidFill>
                          <a:schemeClr val="tx1"/>
                        </a:solidFill>
                        <a:effectLst/>
                        <a:latin typeface="Cambria Math" panose="02040503050406030204" pitchFamily="18" charset="0"/>
                        <a:ea typeface="宋体" pitchFamily="2" charset="-122"/>
                        <a:cs typeface="+mn-cs"/>
                      </a:rPr>
                      <m:t>𝑥</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𝛼</m:t>
                    </m:r>
                    <m:r>
                      <a:rPr lang="en-US" altLang="zh-CN" sz="1200" i="1" kern="1200">
                        <a:solidFill>
                          <a:schemeClr val="tx1"/>
                        </a:solidFill>
                        <a:effectLst/>
                        <a:latin typeface="Cambria Math" panose="02040503050406030204" pitchFamily="18" charset="0"/>
                        <a:ea typeface="宋体" pitchFamily="2" charset="-122"/>
                        <a:cs typeface="+mn-cs"/>
                      </a:rPr>
                      <m:t>=</m:t>
                    </m:r>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/ℏ</m:t>
                        </m:r>
                      </m:e>
                    </m:rad>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𝜆</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𝐸</m:t>
                        </m:r>
                      </m:num>
                      <m:den>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2</m:t>
                            </m:r>
                          </m:den>
                        </m:f>
                      </m:den>
                    </m:f>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得到</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𝑑</m:t>
                            </m:r>
                          </m:e>
                          <m:sup>
                            <m:r>
                              <a:rPr lang="en-US" altLang="zh-CN" sz="1200" i="1" kern="1200">
                                <a:solidFill>
                                  <a:schemeClr val="tx1"/>
                                </a:solidFill>
                                <a:effectLst/>
                                <a:latin typeface="Cambria Math" panose="02040503050406030204" pitchFamily="18" charset="0"/>
                                <a:ea typeface="宋体" pitchFamily="2" charset="-122"/>
                                <a:cs typeface="+mn-cs"/>
                              </a:rPr>
                              <m:t>2</m:t>
                            </m:r>
                          </m:sup>
                        </m:sSup>
                      </m:num>
                      <m:den>
                        <m:r>
                          <a:rPr lang="en-US" altLang="zh-CN" sz="1200" i="1" kern="1200">
                            <a:solidFill>
                              <a:schemeClr val="tx1"/>
                            </a:solidFill>
                            <a:effectLst/>
                            <a:latin typeface="Cambria Math" panose="02040503050406030204" pitchFamily="18" charset="0"/>
                            <a:ea typeface="宋体" pitchFamily="2" charset="-122"/>
                            <a:cs typeface="+mn-cs"/>
                          </a:rPr>
                          <m:t>𝑑</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𝜉</m:t>
                            </m:r>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r>
                      <a:rPr lang="en-US" altLang="zh-CN" sz="1200" i="1" kern="1200">
                        <a:solidFill>
                          <a:schemeClr val="tx1"/>
                        </a:solidFill>
                        <a:effectLst/>
                        <a:latin typeface="Cambria Math" panose="02040503050406030204" pitchFamily="18" charset="0"/>
                        <a:ea typeface="宋体" pitchFamily="2" charset="-122"/>
                        <a:cs typeface="+mn-cs"/>
                      </a:rPr>
                      <m:t>𝜓</m:t>
                    </m:r>
                    <m:r>
                      <a:rPr lang="en-US" altLang="zh-CN" sz="1200" i="1" kern="1200">
                        <a:solidFill>
                          <a:schemeClr val="tx1"/>
                        </a:solidFill>
                        <a:effectLst/>
                        <a:latin typeface="Cambria Math" panose="02040503050406030204" pitchFamily="18" charset="0"/>
                        <a:ea typeface="宋体" pitchFamily="2" charset="-122"/>
                        <a:cs typeface="+mn-cs"/>
                      </a:rPr>
                      <m:t>+</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𝜆</m:t>
                        </m:r>
                        <m:r>
                          <a:rPr lang="en-US" altLang="zh-CN" sz="1200" i="1" kern="1200">
                            <a:solidFill>
                              <a:schemeClr val="tx1"/>
                            </a:solidFill>
                            <a:effectLst/>
                            <a:latin typeface="Cambria Math" panose="02040503050406030204" pitchFamily="18"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𝜉</m:t>
                            </m:r>
                          </m:e>
                          <m:sup>
                            <m:r>
                              <a:rPr lang="en-US" altLang="zh-CN" sz="1200" i="1" kern="1200">
                                <a:solidFill>
                                  <a:schemeClr val="tx1"/>
                                </a:solidFill>
                                <a:effectLst/>
                                <a:latin typeface="Cambria Math" panose="02040503050406030204" pitchFamily="18" charset="0"/>
                                <a:ea typeface="宋体" pitchFamily="2" charset="-122"/>
                                <a:cs typeface="+mn-cs"/>
                              </a:rPr>
                              <m:t>2</m:t>
                            </m:r>
                          </m:sup>
                        </m:sSup>
                      </m:e>
                    </m:d>
                    <m:r>
                      <a:rPr lang="en-US" altLang="zh-CN" sz="1200" i="1" kern="1200">
                        <a:solidFill>
                          <a:schemeClr val="tx1"/>
                        </a:solidFill>
                        <a:effectLst/>
                        <a:latin typeface="Cambria Math" panose="02040503050406030204" pitchFamily="18" charset="0"/>
                        <a:ea typeface="宋体" pitchFamily="2" charset="-122"/>
                        <a:cs typeface="+mn-cs"/>
                      </a:rPr>
                      <m:t>𝜓</m:t>
                    </m:r>
                    <m:r>
                      <a:rPr lang="en-US" altLang="zh-CN" sz="1200" i="1" kern="1200">
                        <a:solidFill>
                          <a:schemeClr val="tx1"/>
                        </a:solidFill>
                        <a:effectLst/>
                        <a:latin typeface="Cambria Math" panose="02040503050406030204" pitchFamily="18" charset="0"/>
                        <a:ea typeface="宋体" pitchFamily="2" charset="-122"/>
                        <a:cs typeface="+mn-cs"/>
                      </a:rPr>
                      <m:t>=0</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当</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𝜉</m:t>
                    </m:r>
                    <m:r>
                      <a:rPr lang="en-US" altLang="zh-CN" sz="1200" i="1" kern="1200">
                        <a:solidFill>
                          <a:schemeClr val="tx1"/>
                        </a:solidFill>
                        <a:effectLst/>
                        <a:latin typeface="Cambria Math" panose="02040503050406030204" pitchFamily="18" charset="0"/>
                        <a:ea typeface="宋体" pitchFamily="2" charset="-122"/>
                        <a:cs typeface="+mn-cs"/>
                      </a:rPr>
                      <m:t>→±∞</m:t>
                    </m:r>
                  </m:oMath>
                </a14:m>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𝑑</m:t>
                            </m:r>
                          </m:e>
                          <m:sup>
                            <m:r>
                              <a:rPr lang="en-US" altLang="zh-CN" sz="1200" i="1" kern="1200">
                                <a:solidFill>
                                  <a:schemeClr val="tx1"/>
                                </a:solidFill>
                                <a:effectLst/>
                                <a:latin typeface="Cambria Math" panose="02040503050406030204" pitchFamily="18" charset="0"/>
                                <a:ea typeface="宋体" pitchFamily="2" charset="-122"/>
                                <a:cs typeface="+mn-cs"/>
                              </a:rPr>
                              <m:t>2</m:t>
                            </m:r>
                          </m:sup>
                        </m:sSup>
                      </m:num>
                      <m:den>
                        <m:r>
                          <a:rPr lang="en-US" altLang="zh-CN" sz="1200" i="1" kern="1200">
                            <a:solidFill>
                              <a:schemeClr val="tx1"/>
                            </a:solidFill>
                            <a:effectLst/>
                            <a:latin typeface="Cambria Math" panose="02040503050406030204" pitchFamily="18" charset="0"/>
                            <a:ea typeface="宋体" pitchFamily="2" charset="-122"/>
                            <a:cs typeface="+mn-cs"/>
                          </a:rPr>
                          <m:t>𝑑</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𝜉</m:t>
                            </m:r>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r>
                      <a:rPr lang="en-US" altLang="zh-CN" sz="1200" i="1" kern="1200">
                        <a:solidFill>
                          <a:schemeClr val="tx1"/>
                        </a:solidFill>
                        <a:effectLst/>
                        <a:latin typeface="Cambria Math" panose="02040503050406030204" pitchFamily="18" charset="0"/>
                        <a:ea typeface="宋体" pitchFamily="2" charset="-122"/>
                        <a:cs typeface="+mn-cs"/>
                      </a:rPr>
                      <m:t>𝜓</m:t>
                    </m:r>
                    <m:r>
                      <a:rPr lang="en-US" altLang="zh-CN" sz="1200" i="1" kern="1200">
                        <a:solidFill>
                          <a:schemeClr val="tx1"/>
                        </a:solidFill>
                        <a:effectLst/>
                        <a:latin typeface="Cambria Math" panose="02040503050406030204" pitchFamily="18"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𝜉</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𝜓</m:t>
                    </m:r>
                    <m:r>
                      <a:rPr lang="en-US" altLang="zh-CN" sz="1200" i="1" kern="1200">
                        <a:solidFill>
                          <a:schemeClr val="tx1"/>
                        </a:solidFill>
                        <a:effectLst/>
                        <a:latin typeface="Cambria Math" panose="02040503050406030204" pitchFamily="18" charset="0"/>
                        <a:ea typeface="宋体" pitchFamily="2" charset="-122"/>
                        <a:cs typeface="+mn-cs"/>
                      </a:rPr>
                      <m:t>=0</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理想的谐振子势是一个无限深的势阱，只存在束缚态</a:t>
                </a:r>
                <a:r>
                  <a:rPr lang="en-US" altLang="zh-CN" sz="1200" kern="1200">
                    <a:solidFill>
                      <a:schemeClr val="tx1"/>
                    </a:solidFill>
                    <a:effectLst/>
                    <a:latin typeface="Arial" charset="0"/>
                    <a:ea typeface="宋体" pitchFamily="2" charset="-122"/>
                    <a:cs typeface="+mn-cs"/>
                  </a:rPr>
                  <a:t>:</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𝑥|→∞</a:t>
                </a:r>
                <a:r>
                  <a:rPr lang="zh-CN" altLang="zh-CN" sz="1200" i="0" kern="1200">
                    <a:solidFill>
                      <a:schemeClr val="tx1"/>
                    </a:solidFill>
                    <a:effectLst/>
                    <a:latin typeface="Arial" charset="0"/>
                    <a:ea typeface="宋体" pitchFamily="2" charset="-122"/>
                    <a:cs typeface="+mn-cs"/>
                  </a:rPr>
                  <a:t>■8(&amp;)</a:t>
                </a:r>
                <a:r>
                  <a:rPr lang="en-US" altLang="zh-CN" sz="1200" i="0" kern="1200">
                    <a:solidFill>
                      <a:schemeClr val="tx1"/>
                    </a:solidFill>
                    <a:effectLst/>
                    <a:latin typeface="Arial" charset="0"/>
                    <a:ea typeface="宋体" pitchFamily="2" charset="-122"/>
                    <a:cs typeface="+mn-cs"/>
                  </a:rPr>
                  <a:t>𝜓(𝑥)→0</a:t>
                </a:r>
                <a:r>
                  <a:rPr lang="en-US" altLang="zh-CN" sz="1200" kern="1200">
                    <a:solidFill>
                      <a:schemeClr val="tx1"/>
                    </a:solidFill>
                    <a:effectLst/>
                    <a:latin typeface="Arial" charset="0"/>
                    <a:ea typeface="宋体" pitchFamily="2" charset="-122"/>
                    <a:cs typeface="+mn-cs"/>
                  </a:rPr>
                  <a:t> 	(7-60)</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为了简化式（</a:t>
                </a:r>
                <a:r>
                  <a:rPr lang="en-US" altLang="zh-CN" sz="1200" kern="1200">
                    <a:solidFill>
                      <a:schemeClr val="tx1"/>
                    </a:solidFill>
                    <a:effectLst/>
                    <a:latin typeface="Arial" charset="0"/>
                    <a:ea typeface="宋体" pitchFamily="2" charset="-122"/>
                    <a:cs typeface="+mn-cs"/>
                  </a:rPr>
                  <a:t>7-59</a:t>
                </a:r>
                <a:r>
                  <a:rPr lang="zh-CN" altLang="zh-CN" sz="1200" kern="1200">
                    <a:solidFill>
                      <a:schemeClr val="tx1"/>
                    </a:solidFill>
                    <a:effectLst/>
                    <a:latin typeface="Arial" charset="0"/>
                    <a:ea typeface="宋体" pitchFamily="2" charset="-122"/>
                    <a:cs typeface="+mn-cs"/>
                  </a:rPr>
                  <a:t>），这里引入无量纲参量：</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𝜉=𝛼𝑥,𝛼=</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𝑚𝜔/ℏ</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(7-61)</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𝜆=𝐸</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ℏ𝜔</a:t>
                </a:r>
                <a:r>
                  <a:rPr lang="en-US" altLang="zh-CN" sz="1200" kern="1200">
                    <a:solidFill>
                      <a:schemeClr val="tx1"/>
                    </a:solidFill>
                    <a:effectLst/>
                    <a:latin typeface="Arial" charset="0"/>
                    <a:ea typeface="宋体" pitchFamily="2" charset="-122"/>
                    <a:cs typeface="+mn-cs"/>
                  </a:rPr>
                  <a:t> 	(7-62)</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得到</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𝑑</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𝑑𝜉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𝜓+</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𝜆−𝜉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2 )𝜓=0</a:t>
                </a:r>
                <a:r>
                  <a:rPr lang="en-US" altLang="zh-CN" sz="1200" kern="1200">
                    <a:solidFill>
                      <a:schemeClr val="tx1"/>
                    </a:solidFill>
                    <a:effectLst/>
                    <a:latin typeface="Arial" charset="0"/>
                    <a:ea typeface="宋体" pitchFamily="2" charset="-122"/>
                    <a:cs typeface="+mn-cs"/>
                  </a:rPr>
                  <a:t> 	(7-63)</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当</a:t>
                </a:r>
                <a:r>
                  <a:rPr lang="en-US" altLang="zh-CN" sz="1200" i="0" kern="1200">
                    <a:solidFill>
                      <a:schemeClr val="tx1"/>
                    </a:solidFill>
                    <a:effectLst/>
                    <a:latin typeface="Arial" charset="0"/>
                    <a:ea typeface="宋体" pitchFamily="2" charset="-122"/>
                    <a:cs typeface="+mn-cs"/>
                  </a:rPr>
                  <a:t>𝜉→±∞</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𝑑</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𝑑𝜉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𝜓−𝜉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𝜓=0</a:t>
                </a:r>
                <a:r>
                  <a:rPr lang="en-US" altLang="zh-CN" sz="1200" kern="1200">
                    <a:solidFill>
                      <a:schemeClr val="tx1"/>
                    </a:solidFill>
                    <a:effectLst/>
                    <a:latin typeface="Arial" charset="0"/>
                    <a:ea typeface="宋体" pitchFamily="2" charset="-122"/>
                    <a:cs typeface="+mn-cs"/>
                  </a:rPr>
                  <a:t> 	(7-64)</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65</a:t>
            </a:fld>
            <a:endParaRPr lang="en-US" altLang="zh-CN"/>
          </a:p>
        </p:txBody>
      </p:sp>
    </p:spTree>
    <p:extLst>
      <p:ext uri="{BB962C8B-B14F-4D97-AF65-F5344CB8AC3E}">
        <p14:creationId xmlns:p14="http://schemas.microsoft.com/office/powerpoint/2010/main" val="29269956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令</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𝜓</m:t>
                    </m:r>
                    <m:r>
                      <a:rPr lang="en-US" altLang="zh-CN" sz="1200" i="1" kern="1200">
                        <a:solidFill>
                          <a:schemeClr val="tx1"/>
                        </a:solidFill>
                        <a:effectLst/>
                        <a:latin typeface="Cambria Math" panose="02040503050406030204" pitchFamily="18"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𝜉</m:t>
                                </m:r>
                              </m:e>
                              <m:sup>
                                <m:r>
                                  <a:rPr lang="en-US" altLang="zh-CN" sz="1200" i="1" kern="1200">
                                    <a:solidFill>
                                      <a:schemeClr val="tx1"/>
                                    </a:solidFill>
                                    <a:effectLst/>
                                    <a:latin typeface="Cambria Math" panose="02040503050406030204" pitchFamily="18" charset="0"/>
                                    <a:ea typeface="宋体" pitchFamily="2" charset="-122"/>
                                    <a:cs typeface="+mn-cs"/>
                                  </a:rPr>
                                  <m:t>2</m:t>
                                </m:r>
                              </m:sup>
                            </m:sSup>
                          </m:num>
                          <m:den>
                            <m:r>
                              <a:rPr lang="en-US" altLang="zh-CN" sz="1200" i="1" kern="1200">
                                <a:solidFill>
                                  <a:schemeClr val="tx1"/>
                                </a:solidFill>
                                <a:effectLst/>
                                <a:latin typeface="Cambria Math" panose="02040503050406030204" pitchFamily="18" charset="0"/>
                                <a:ea typeface="宋体" pitchFamily="2" charset="-122"/>
                                <a:cs typeface="+mn-cs"/>
                              </a:rPr>
                              <m:t>2</m:t>
                            </m:r>
                          </m:den>
                        </m:f>
                      </m:sup>
                    </m:sSup>
                    <m:r>
                      <a:rPr lang="en-US" altLang="zh-CN" sz="1200" i="1" kern="1200">
                        <a:solidFill>
                          <a:schemeClr val="tx1"/>
                        </a:solidFill>
                        <a:effectLst/>
                        <a:latin typeface="Cambria Math" panose="02040503050406030204" pitchFamily="18" charset="0"/>
                        <a:ea typeface="宋体" pitchFamily="2" charset="-122"/>
                        <a:cs typeface="+mn-cs"/>
                      </a:rPr>
                      <m:t>𝑢</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𝜉</m:t>
                        </m:r>
                      </m:e>
                    </m:d>
                  </m:oMath>
                </a14:m>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𝑑</m:t>
                            </m:r>
                          </m:e>
                          <m:sup>
                            <m:r>
                              <a:rPr lang="en-US" altLang="zh-CN" sz="1200" i="1" kern="1200">
                                <a:solidFill>
                                  <a:schemeClr val="tx1"/>
                                </a:solidFill>
                                <a:effectLst/>
                                <a:latin typeface="Cambria Math" panose="02040503050406030204" pitchFamily="18" charset="0"/>
                                <a:ea typeface="宋体" pitchFamily="2" charset="-122"/>
                                <a:cs typeface="+mn-cs"/>
                              </a:rPr>
                              <m:t>2</m:t>
                            </m:r>
                          </m:sup>
                        </m:sSup>
                      </m:num>
                      <m:den>
                        <m:r>
                          <a:rPr lang="en-US" altLang="zh-CN" sz="1200" i="1" kern="1200">
                            <a:solidFill>
                              <a:schemeClr val="tx1"/>
                            </a:solidFill>
                            <a:effectLst/>
                            <a:latin typeface="Cambria Math" panose="02040503050406030204" pitchFamily="18" charset="0"/>
                            <a:ea typeface="宋体" pitchFamily="2" charset="-122"/>
                            <a:cs typeface="+mn-cs"/>
                          </a:rPr>
                          <m:t>𝑑</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𝜉</m:t>
                            </m:r>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r>
                      <a:rPr lang="en-US" altLang="zh-CN" sz="1200" i="1" kern="1200">
                        <a:solidFill>
                          <a:schemeClr val="tx1"/>
                        </a:solidFill>
                        <a:effectLst/>
                        <a:latin typeface="Cambria Math" panose="02040503050406030204" pitchFamily="18" charset="0"/>
                        <a:ea typeface="宋体" pitchFamily="2" charset="-122"/>
                        <a:cs typeface="+mn-cs"/>
                      </a:rPr>
                      <m:t>𝑢</m:t>
                    </m:r>
                    <m:r>
                      <a:rPr lang="en-US" altLang="zh-CN" sz="1200" i="1"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𝜉</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𝑑</m:t>
                        </m:r>
                      </m:num>
                      <m:den>
                        <m:r>
                          <a:rPr lang="en-US" altLang="zh-CN" sz="1200" i="1" kern="1200">
                            <a:solidFill>
                              <a:schemeClr val="tx1"/>
                            </a:solidFill>
                            <a:effectLst/>
                            <a:latin typeface="Cambria Math" panose="02040503050406030204" pitchFamily="18" charset="0"/>
                            <a:ea typeface="宋体" pitchFamily="2" charset="-122"/>
                            <a:cs typeface="+mn-cs"/>
                          </a:rPr>
                          <m:t>𝑑</m:t>
                        </m:r>
                        <m:r>
                          <a:rPr lang="en-US" altLang="zh-CN" sz="1200" i="1" kern="1200">
                            <a:solidFill>
                              <a:schemeClr val="tx1"/>
                            </a:solidFill>
                            <a:effectLst/>
                            <a:latin typeface="Cambria Math" panose="02040503050406030204" pitchFamily="18" charset="0"/>
                            <a:ea typeface="宋体" pitchFamily="2" charset="-122"/>
                            <a:cs typeface="+mn-cs"/>
                          </a:rPr>
                          <m:t>𝜉</m:t>
                        </m:r>
                      </m:den>
                    </m:f>
                    <m:r>
                      <a:rPr lang="en-US" altLang="zh-CN" sz="1200" i="1" kern="1200">
                        <a:solidFill>
                          <a:schemeClr val="tx1"/>
                        </a:solidFill>
                        <a:effectLst/>
                        <a:latin typeface="Cambria Math" panose="02040503050406030204" pitchFamily="18" charset="0"/>
                        <a:ea typeface="宋体" pitchFamily="2" charset="-122"/>
                        <a:cs typeface="+mn-cs"/>
                      </a:rPr>
                      <m:t>𝑢</m:t>
                    </m:r>
                    <m:r>
                      <a:rPr lang="en-US" altLang="zh-CN" sz="1200" i="1" kern="1200">
                        <a:solidFill>
                          <a:schemeClr val="tx1"/>
                        </a:solidFill>
                        <a:effectLst/>
                        <a:latin typeface="Cambria Math" panose="02040503050406030204" pitchFamily="18" charset="0"/>
                        <a:ea typeface="宋体" pitchFamily="2" charset="-122"/>
                        <a:cs typeface="+mn-cs"/>
                      </a:rPr>
                      <m:t>+</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𝜆</m:t>
                        </m:r>
                        <m:r>
                          <a:rPr lang="en-US" altLang="zh-CN" sz="1200" i="1" kern="1200">
                            <a:solidFill>
                              <a:schemeClr val="tx1"/>
                            </a:solidFill>
                            <a:effectLst/>
                            <a:latin typeface="Cambria Math" panose="02040503050406030204" pitchFamily="18" charset="0"/>
                            <a:ea typeface="宋体" pitchFamily="2" charset="-122"/>
                            <a:cs typeface="+mn-cs"/>
                          </a:rPr>
                          <m:t>−1</m:t>
                        </m:r>
                      </m:e>
                    </m:d>
                    <m:r>
                      <a:rPr lang="en-US" altLang="zh-CN" sz="1200" i="1" kern="1200">
                        <a:solidFill>
                          <a:schemeClr val="tx1"/>
                        </a:solidFill>
                        <a:effectLst/>
                        <a:latin typeface="Cambria Math" panose="02040503050406030204" pitchFamily="18" charset="0"/>
                        <a:ea typeface="宋体" pitchFamily="2" charset="-122"/>
                        <a:cs typeface="+mn-cs"/>
                      </a:rPr>
                      <m:t>𝑢</m:t>
                    </m:r>
                    <m:r>
                      <a:rPr lang="en-US" altLang="zh-CN" sz="1200" i="1" kern="1200">
                        <a:solidFill>
                          <a:schemeClr val="tx1"/>
                        </a:solidFill>
                        <a:effectLst/>
                        <a:latin typeface="Cambria Math" panose="02040503050406030204" pitchFamily="18" charset="0"/>
                        <a:ea typeface="宋体" pitchFamily="2" charset="-122"/>
                        <a:cs typeface="+mn-cs"/>
                      </a:rPr>
                      <m:t>=0</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上式只有当</a:t>
                </a:r>
                <a14:m>
                  <m:oMath xmlns:m="http://schemas.openxmlformats.org/officeDocument/2006/math">
                    <m:r>
                      <a:rPr lang="zh-CN" altLang="en-US" sz="1200" i="1" kern="1200" smtClean="0">
                        <a:solidFill>
                          <a:schemeClr val="tx1"/>
                        </a:solidFill>
                        <a:latin typeface="Cambria Math" panose="02040503050406030204" pitchFamily="18" charset="0"/>
                        <a:ea typeface="宋体" pitchFamily="2" charset="-122"/>
                        <a:cs typeface="+mn-cs"/>
                      </a:rPr>
                      <m:t>𝜆</m:t>
                    </m:r>
                    <m:r>
                      <a:rPr lang="zh-CN" altLang="en-US" sz="1200" i="0" kern="1200">
                        <a:solidFill>
                          <a:schemeClr val="tx1"/>
                        </a:solidFill>
                        <a:latin typeface="Cambria Math" panose="02040503050406030204" pitchFamily="18" charset="0"/>
                        <a:ea typeface="宋体" pitchFamily="2" charset="-122"/>
                        <a:cs typeface="+mn-cs"/>
                      </a:rPr>
                      <m:t>−1=2</m:t>
                    </m:r>
                    <m:r>
                      <a:rPr lang="zh-CN" altLang="en-US" sz="1200" i="1" kern="1200">
                        <a:solidFill>
                          <a:schemeClr val="tx1"/>
                        </a:solidFill>
                        <a:latin typeface="Cambria Math" panose="02040503050406030204" pitchFamily="18" charset="0"/>
                        <a:ea typeface="宋体" pitchFamily="2" charset="-122"/>
                        <a:cs typeface="+mn-cs"/>
                      </a:rPr>
                      <m:t>𝑛</m:t>
                    </m:r>
                    <m:r>
                      <a:rPr lang="zh-CN" altLang="en-US" sz="1200" i="0" kern="1200">
                        <a:solidFill>
                          <a:schemeClr val="tx1"/>
                        </a:solidFill>
                        <a:latin typeface="Cambria Math" panose="02040503050406030204" pitchFamily="18" charset="0"/>
                        <a:ea typeface="宋体" pitchFamily="2" charset="-122"/>
                        <a:cs typeface="+mn-cs"/>
                      </a:rPr>
                      <m:t>,</m:t>
                    </m:r>
                    <m:r>
                      <m:rPr>
                        <m:nor/>
                      </m:rPr>
                      <a:rPr lang="zh-CN" altLang="en-US" sz="1200" i="1" kern="1200">
                        <a:solidFill>
                          <a:schemeClr val="tx1"/>
                        </a:solidFill>
                        <a:latin typeface="Arial" charset="0"/>
                        <a:ea typeface="宋体" pitchFamily="2" charset="-122"/>
                        <a:cs typeface="+mn-cs"/>
                      </a:rPr>
                      <m:t> </m:t>
                    </m:r>
                    <m:r>
                      <a:rPr lang="zh-CN" altLang="en-US" sz="1200" i="1" kern="1200">
                        <a:solidFill>
                          <a:schemeClr val="tx1"/>
                        </a:solidFill>
                        <a:latin typeface="Cambria Math" panose="02040503050406030204" pitchFamily="18" charset="0"/>
                        <a:ea typeface="宋体" pitchFamily="2" charset="-122"/>
                        <a:cs typeface="+mn-cs"/>
                      </a:rPr>
                      <m:t>𝑛</m:t>
                    </m:r>
                    <m:r>
                      <a:rPr lang="zh-CN" altLang="en-US" sz="1200" i="0" kern="1200">
                        <a:solidFill>
                          <a:schemeClr val="tx1"/>
                        </a:solidFill>
                        <a:latin typeface="Cambria Math" panose="02040503050406030204" pitchFamily="18" charset="0"/>
                        <a:ea typeface="宋体" pitchFamily="2" charset="-122"/>
                        <a:cs typeface="+mn-cs"/>
                      </a:rPr>
                      <m:t>=0,1,2,⋅⋅⋅,</m:t>
                    </m:r>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时有解。</a:t>
                </a:r>
                <a:endParaRPr lang="en-US" altLang="zh-CN" sz="1200" kern="1200" dirty="0">
                  <a:solidFill>
                    <a:schemeClr val="tx1"/>
                  </a:solidFill>
                  <a:effectLst/>
                  <a:latin typeface="Arial" charset="0"/>
                  <a:ea typeface="宋体" pitchFamily="2" charset="-122"/>
                  <a:cs typeface="+mn-cs"/>
                </a:endParaRPr>
              </a:p>
              <a:p>
                <a:r>
                  <a:rPr lang="zh-CN" altLang="en-US" sz="1200" kern="1200" dirty="0">
                    <a:solidFill>
                      <a:schemeClr val="tx1"/>
                    </a:solidFill>
                    <a:effectLst/>
                    <a:latin typeface="Arial" charset="0"/>
                    <a:ea typeface="宋体" pitchFamily="2" charset="-122"/>
                    <a:cs typeface="+mn-cs"/>
                  </a:rPr>
                  <a:t>可</a:t>
                </a:r>
                <a:r>
                  <a:rPr lang="zh-CN" altLang="zh-CN" sz="1200" kern="1200" dirty="0">
                    <a:solidFill>
                      <a:schemeClr val="tx1"/>
                    </a:solidFill>
                    <a:effectLst/>
                    <a:latin typeface="Arial" charset="0"/>
                    <a:ea typeface="宋体" pitchFamily="2" charset="-122"/>
                    <a:cs typeface="+mn-cs"/>
                  </a:rPr>
                  <a:t>得谐振子的能量本征值：</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𝐸</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𝑛</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2</m:t>
                        </m:r>
                      </m:den>
                    </m:f>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 </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𝑛</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=0,1,2,⋅⋅⋅,</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由上式可知，描述晶格振动的谐振子的能级是均匀分布的，相邻两条能级的间距为</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令</a:t>
                </a:r>
                <a:r>
                  <a:rPr lang="en-US" altLang="zh-CN" sz="1200" i="0" kern="1200">
                    <a:solidFill>
                      <a:schemeClr val="tx1"/>
                    </a:solidFill>
                    <a:effectLst/>
                    <a:latin typeface="Arial" charset="0"/>
                    <a:ea typeface="宋体" pitchFamily="2" charset="-122"/>
                    <a:cs typeface="+mn-cs"/>
                  </a:rPr>
                  <a:t>𝜓=𝑒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𝑢</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𝜉)</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𝑑</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𝑑𝜉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𝑢−2𝜉 𝑑</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𝑑𝜉 𝑢+</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𝜆−1)𝑢=0</a:t>
                </a:r>
                <a:r>
                  <a:rPr lang="en-US" altLang="zh-CN" sz="1200" kern="1200">
                    <a:solidFill>
                      <a:schemeClr val="tx1"/>
                    </a:solidFill>
                    <a:effectLst/>
                    <a:latin typeface="Arial" charset="0"/>
                    <a:ea typeface="宋体" pitchFamily="2" charset="-122"/>
                    <a:cs typeface="+mn-cs"/>
                  </a:rPr>
                  <a:t> 	(7-65)</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上式只有当</a:t>
                </a:r>
                <a:r>
                  <a:rPr lang="en-US" altLang="zh-CN" sz="1200"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时有解。由式（</a:t>
                </a:r>
                <a:r>
                  <a:rPr lang="en-US" altLang="zh-CN" sz="1200" kern="1200">
                    <a:solidFill>
                      <a:schemeClr val="tx1"/>
                    </a:solidFill>
                    <a:effectLst/>
                    <a:latin typeface="Arial" charset="0"/>
                    <a:ea typeface="宋体" pitchFamily="2" charset="-122"/>
                    <a:cs typeface="+mn-cs"/>
                  </a:rPr>
                  <a:t>7-62</a:t>
                </a:r>
                <a:r>
                  <a:rPr lang="zh-CN" altLang="zh-CN" sz="1200" kern="1200">
                    <a:solidFill>
                      <a:schemeClr val="tx1"/>
                    </a:solidFill>
                    <a:effectLst/>
                    <a:latin typeface="Arial" charset="0"/>
                    <a:ea typeface="宋体" pitchFamily="2" charset="-122"/>
                    <a:cs typeface="+mn-cs"/>
                  </a:rPr>
                  <a:t>）得谐振子的能量本征值：</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𝐸</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𝑛=(𝑛</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 𝑛</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ℎ=0,1,2,⋅⋅⋅,</a:t>
                </a:r>
                <a:r>
                  <a:rPr lang="en-US" altLang="zh-CN" sz="1200" kern="1200">
                    <a:solidFill>
                      <a:schemeClr val="tx1"/>
                    </a:solidFill>
                    <a:effectLst/>
                    <a:latin typeface="Arial" charset="0"/>
                    <a:ea typeface="宋体" pitchFamily="2" charset="-122"/>
                    <a:cs typeface="+mn-cs"/>
                  </a:rPr>
                  <a:t> 	(7-66)</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由上式可知，描述晶格振动的谐振子的能级是均匀分布的，相邻两条能级的间距为</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kern="1200">
                    <a:solidFill>
                      <a:schemeClr val="tx1"/>
                    </a:solidFill>
                    <a:effectLst/>
                    <a:latin typeface="Arial" charset="0"/>
                    <a:ea typeface="宋体" pitchFamily="2" charset="-122"/>
                    <a:cs typeface="+mn-cs"/>
                  </a:rPr>
                  <a:t>。</a:t>
                </a:r>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66</a:t>
            </a:fld>
            <a:endParaRPr lang="en-US" altLang="zh-CN"/>
          </a:p>
        </p:txBody>
      </p:sp>
    </p:spTree>
    <p:extLst>
      <p:ext uri="{BB962C8B-B14F-4D97-AF65-F5344CB8AC3E}">
        <p14:creationId xmlns:p14="http://schemas.microsoft.com/office/powerpoint/2010/main" val="29588499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即这些晶格振动的能量是不连续的，是量子化的，只能取</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的整数倍。相应的能态</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𝐸</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zh-CN" altLang="zh-CN" sz="1200" kern="1200" dirty="0">
                    <a:solidFill>
                      <a:schemeClr val="tx1"/>
                    </a:solidFill>
                    <a:effectLst/>
                    <a:latin typeface="Arial" charset="0"/>
                    <a:ea typeface="宋体" pitchFamily="2" charset="-122"/>
                    <a:cs typeface="+mn-cs"/>
                  </a:rPr>
                  <a:t>就可以认为是由</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个能量为</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的</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激发量子</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相加而成。而这种量子化了的晶格振动能量的最小单位</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称</a:t>
                </a:r>
                <a:r>
                  <a:rPr lang="zh-CN" altLang="zh-CN" sz="1200" b="0" kern="1200" dirty="0">
                    <a:solidFill>
                      <a:schemeClr val="tx1"/>
                    </a:solidFill>
                    <a:effectLst/>
                    <a:latin typeface="Arial" charset="0"/>
                    <a:ea typeface="宋体" pitchFamily="2" charset="-122"/>
                    <a:cs typeface="+mn-cs"/>
                  </a:rPr>
                  <a:t>作声子。</a:t>
                </a:r>
                <a:endParaRPr lang="zh-CN" altLang="en-US" b="0"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即这些晶格振动的能量是不连续的，是量子化的，只能取</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kern="1200">
                    <a:solidFill>
                      <a:schemeClr val="tx1"/>
                    </a:solidFill>
                    <a:effectLst/>
                    <a:latin typeface="Arial" charset="0"/>
                    <a:ea typeface="宋体" pitchFamily="2" charset="-122"/>
                    <a:cs typeface="+mn-cs"/>
                  </a:rPr>
                  <a:t>的整数倍。相应的能态</a:t>
                </a:r>
                <a:r>
                  <a:rPr lang="en-US" altLang="zh-CN" sz="1200" i="1" kern="1200">
                    <a:solidFill>
                      <a:schemeClr val="tx1"/>
                    </a:solidFill>
                    <a:effectLst/>
                    <a:latin typeface="Arial" charset="0"/>
                    <a:ea typeface="宋体" pitchFamily="2" charset="-122"/>
                    <a:cs typeface="+mn-cs"/>
                  </a:rPr>
                  <a:t>E</a:t>
                </a:r>
                <a:r>
                  <a:rPr lang="en-US" altLang="zh-CN" sz="1200" i="1" kern="1200" baseline="-250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就可以认为是由</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个能量为</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kern="1200">
                    <a:solidFill>
                      <a:schemeClr val="tx1"/>
                    </a:solidFill>
                    <a:effectLst/>
                    <a:latin typeface="Arial" charset="0"/>
                    <a:ea typeface="宋体" pitchFamily="2" charset="-122"/>
                    <a:cs typeface="+mn-cs"/>
                  </a:rPr>
                  <a:t>的</a:t>
                </a:r>
                <a:r>
                  <a:rPr lang="en-US" altLang="zh-CN" sz="120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激发量子</a:t>
                </a:r>
                <a:r>
                  <a:rPr lang="en-US" altLang="zh-CN" sz="120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相加而成。而这种量子化了的晶格振动能量的最小单位</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kern="1200">
                    <a:solidFill>
                      <a:schemeClr val="tx1"/>
                    </a:solidFill>
                    <a:effectLst/>
                    <a:latin typeface="Arial" charset="0"/>
                    <a:ea typeface="宋体" pitchFamily="2" charset="-122"/>
                    <a:cs typeface="+mn-cs"/>
                  </a:rPr>
                  <a:t>称作</a:t>
                </a:r>
                <a:r>
                  <a:rPr lang="zh-CN" altLang="zh-CN" sz="1200" b="1" kern="1200">
                    <a:solidFill>
                      <a:schemeClr val="tx1"/>
                    </a:solidFill>
                    <a:effectLst/>
                    <a:latin typeface="Arial" charset="0"/>
                    <a:ea typeface="宋体" pitchFamily="2" charset="-122"/>
                    <a:cs typeface="+mn-cs"/>
                  </a:rPr>
                  <a:t>声子</a:t>
                </a:r>
                <a:r>
                  <a:rPr lang="zh-CN" altLang="zh-CN" sz="1200" kern="1200">
                    <a:solidFill>
                      <a:schemeClr val="tx1"/>
                    </a:solidFill>
                    <a:effectLst/>
                    <a:latin typeface="Arial" charset="0"/>
                    <a:ea typeface="宋体" pitchFamily="2" charset="-122"/>
                    <a:cs typeface="+mn-cs"/>
                  </a:rPr>
                  <a:t>。</a:t>
                </a:r>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67</a:t>
            </a:fld>
            <a:endParaRPr lang="en-US" altLang="zh-CN"/>
          </a:p>
        </p:txBody>
      </p:sp>
    </p:spTree>
    <p:extLst>
      <p:ext uri="{BB962C8B-B14F-4D97-AF65-F5344CB8AC3E}">
        <p14:creationId xmlns:p14="http://schemas.microsoft.com/office/powerpoint/2010/main" val="21624432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EB8662F2-6BCB-439E-9D25-71D0500B5633}" type="slidenum">
              <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68</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132099"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32100"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zh-CN" altLang="zh-CN" sz="1200" kern="1200" dirty="0">
                    <a:solidFill>
                      <a:schemeClr val="tx1"/>
                    </a:solidFill>
                    <a:effectLst/>
                    <a:latin typeface="Arial" charset="0"/>
                    <a:ea typeface="宋体" pitchFamily="2" charset="-122"/>
                    <a:cs typeface="+mn-cs"/>
                  </a:rPr>
                  <a:t>电磁波可以认为是光子流，同样，弹性声波可以认为是声子流；光子携带光波的能量和动量，声子则携带声波的能量和动量，若格波频率为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，波矢为</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，则声子的能量是</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，动量为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ℏ</m:t>
                    </m:r>
                    <m:r>
                      <a:rPr lang="en-US" altLang="zh-CN" sz="1200" b="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。当电子、光子与晶格相互作用时，交换能量以声子为单元，电子获得能量，即吸收一个声子。</a:t>
                </a:r>
                <a:endParaRPr lang="zh-CN" altLang="en-US" dirty="0">
                  <a:latin typeface="华文中宋" panose="02010600040101010101" pitchFamily="2" charset="-122"/>
                  <a:cs typeface="Times New Roman" panose="02020603050405020304" pitchFamily="18" charset="0"/>
                </a:endParaRPr>
              </a:p>
            </p:txBody>
          </p:sp>
        </mc:Choice>
        <mc:Fallback xmlns="">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200" kern="1200">
                    <a:solidFill>
                      <a:schemeClr val="tx1"/>
                    </a:solidFill>
                    <a:effectLst/>
                    <a:latin typeface="Arial" charset="0"/>
                    <a:ea typeface="宋体" pitchFamily="2" charset="-122"/>
                    <a:cs typeface="+mn-cs"/>
                  </a:rPr>
                  <a:t>电磁波可以认为是光子流，同样，弹性声波可以认为是声子流；光子携带光波的能量和动量，声子则携带声波的能量和动量，若格波频率为</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kern="1200">
                    <a:solidFill>
                      <a:schemeClr val="tx1"/>
                    </a:solidFill>
                    <a:effectLst/>
                    <a:latin typeface="Arial" charset="0"/>
                    <a:ea typeface="宋体" pitchFamily="2" charset="-122"/>
                    <a:cs typeface="+mn-cs"/>
                  </a:rPr>
                  <a:t>，波矢为</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，则声子的能量是</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kern="1200">
                    <a:solidFill>
                      <a:schemeClr val="tx1"/>
                    </a:solidFill>
                    <a:effectLst/>
                    <a:latin typeface="Arial" charset="0"/>
                    <a:ea typeface="宋体" pitchFamily="2" charset="-122"/>
                    <a:cs typeface="+mn-cs"/>
                  </a:rPr>
                  <a:t>，动量为</a:t>
                </a:r>
                <a:r>
                  <a:rPr lang="en-US" altLang="zh-CN" sz="1200" i="1" kern="1200">
                    <a:solidFill>
                      <a:schemeClr val="tx1"/>
                    </a:solidFill>
                    <a:effectLst/>
                    <a:latin typeface="Arial" charset="0"/>
                    <a:ea typeface="宋体" pitchFamily="2" charset="-122"/>
                    <a:cs typeface="+mn-cs"/>
                  </a:rPr>
                  <a:t>hq</a:t>
                </a:r>
                <a:r>
                  <a:rPr lang="zh-CN" altLang="zh-CN" sz="1200" kern="1200">
                    <a:solidFill>
                      <a:schemeClr val="tx1"/>
                    </a:solidFill>
                    <a:effectLst/>
                    <a:latin typeface="Arial" charset="0"/>
                    <a:ea typeface="宋体" pitchFamily="2" charset="-122"/>
                    <a:cs typeface="+mn-cs"/>
                  </a:rPr>
                  <a:t>。当电子、光子与晶格相互作用时，交换能量以声子为单元，电子获得能量，即吸收一个声子。</a:t>
                </a:r>
                <a:endParaRPr lang="zh-CN" altLang="en-US" dirty="0">
                  <a:latin typeface="华文中宋" panose="02010600040101010101" pitchFamily="2" charset="-122"/>
                  <a:cs typeface="Times New Roman" panose="02020603050405020304" pitchFamily="18" charset="0"/>
                </a:endParaRPr>
              </a:p>
            </p:txBody>
          </p:sp>
        </mc:Fallback>
      </mc:AlternateContent>
    </p:spTree>
    <p:extLst>
      <p:ext uri="{BB962C8B-B14F-4D97-AF65-F5344CB8AC3E}">
        <p14:creationId xmlns:p14="http://schemas.microsoft.com/office/powerpoint/2010/main" val="22624252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663300"/>
                </a:solidFill>
                <a:ea typeface="微软雅黑" panose="020B0503020204020204" pitchFamily="34" charset="-122"/>
                <a:cs typeface="Times New Roman" panose="02020603050405020304" pitchFamily="18" charset="0"/>
              </a:rPr>
              <a:t>对于声子，我们不熟悉，但是对于光子我们要熟悉得多。因此，我们在理解声子的时候，不妨想象成光子，对于帮助我们加深理解声子、格波，应该有相当的帮助。</a:t>
            </a:r>
          </a:p>
          <a:p>
            <a:endParaRPr lang="zh-CN" altLang="en-US"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69</a:t>
            </a:fld>
            <a:endParaRPr lang="en-US" altLang="zh-CN"/>
          </a:p>
        </p:txBody>
      </p:sp>
    </p:spTree>
    <p:extLst>
      <p:ext uri="{BB962C8B-B14F-4D97-AF65-F5344CB8AC3E}">
        <p14:creationId xmlns:p14="http://schemas.microsoft.com/office/powerpoint/2010/main" val="82468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b="0" i="0" u="none" strike="noStrike" kern="1200" cap="none" spc="0" normalizeH="0" noProof="0" dirty="0">
                <a:ln>
                  <a:noFill/>
                </a:ln>
                <a:solidFill>
                  <a:srgbClr val="C00000"/>
                </a:solidFill>
                <a:effectLst/>
                <a:uLnTx/>
                <a:uFillTx/>
                <a:latin typeface="Times New Roman" panose="02020603050405020304" pitchFamily="18" charset="0"/>
                <a:ea typeface="微软雅黑" panose="020B0503020204020204" pitchFamily="34" charset="-122"/>
                <a:cs typeface="+mn-cs"/>
              </a:rPr>
              <a:t>静止模型只能是一种近似。</a:t>
            </a:r>
          </a:p>
          <a:p>
            <a:endParaRPr lang="zh-CN" altLang="en-US"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7</a:t>
            </a:fld>
            <a:endParaRPr lang="en-US" altLang="zh-CN"/>
          </a:p>
        </p:txBody>
      </p:sp>
    </p:spTree>
    <p:extLst>
      <p:ext uri="{BB962C8B-B14F-4D97-AF65-F5344CB8AC3E}">
        <p14:creationId xmlns:p14="http://schemas.microsoft.com/office/powerpoint/2010/main" val="4175974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C3EA49AD-F3C5-47AE-BC47-D36D5CF3265A}" type="slidenum">
              <a:rPr lang="en-US" altLang="zh-CN" sz="1300">
                <a:solidFill>
                  <a:srgbClr val="000000"/>
                </a:solidFill>
                <a:ea typeface="楷体_GB2312" pitchFamily="49" charset="-122"/>
                <a:cs typeface="+mn-cs"/>
              </a:rPr>
              <a:pPr algn="r">
                <a:spcBef>
                  <a:spcPct val="0"/>
                </a:spcBef>
              </a:pPr>
              <a:t>70</a:t>
            </a:fld>
            <a:endParaRPr lang="en-US" altLang="zh-CN" sz="1300">
              <a:solidFill>
                <a:srgbClr val="000000"/>
              </a:solidFill>
              <a:ea typeface="楷体_GB2312" pitchFamily="49" charset="-122"/>
              <a:cs typeface="+mn-cs"/>
            </a:endParaRPr>
          </a:p>
        </p:txBody>
      </p:sp>
      <p:sp>
        <p:nvSpPr>
          <p:cNvPr id="13517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35172"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一个格波对应一个简谐振动，也对应一种声子。格波的波矢和频率决定了这种声子动量和能量。晶格振动处于本征态</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宋体" pitchFamily="2" charset="-122"/>
                            <a:cs typeface="+mn-cs"/>
                          </a:rPr>
                        </m:ctrlPr>
                      </m:sSubPr>
                      <m:e>
                        <m:r>
                          <a:rPr lang="zh-CN" altLang="en-US" sz="1200" i="1" kern="1200" smtClean="0">
                            <a:solidFill>
                              <a:schemeClr val="tx1"/>
                            </a:solidFill>
                            <a:latin typeface="Cambria Math" panose="02040503050406030204" pitchFamily="18" charset="0"/>
                            <a:ea typeface="宋体" pitchFamily="2" charset="-122"/>
                            <a:cs typeface="+mn-cs"/>
                          </a:rPr>
                          <m:t>（</m:t>
                        </m:r>
                        <m:r>
                          <a:rPr lang="zh-CN" altLang="en-US" sz="1200" i="1" kern="1200">
                            <a:solidFill>
                              <a:schemeClr val="tx1"/>
                            </a:solidFill>
                            <a:latin typeface="Cambria Math" panose="02040503050406030204" pitchFamily="18" charset="0"/>
                            <a:ea typeface="宋体" pitchFamily="2" charset="-122"/>
                            <a:cs typeface="+mn-cs"/>
                          </a:rPr>
                          <m:t>𝑛</m:t>
                        </m:r>
                      </m:e>
                      <m:sub>
                        <m:r>
                          <a:rPr lang="zh-CN" altLang="en-US" sz="1200" i="1" kern="1200">
                            <a:solidFill>
                              <a:schemeClr val="tx1"/>
                            </a:solidFill>
                            <a:latin typeface="Cambria Math" panose="02040503050406030204" pitchFamily="18" charset="0"/>
                            <a:ea typeface="宋体" pitchFamily="2" charset="-122"/>
                            <a:cs typeface="+mn-cs"/>
                          </a:rPr>
                          <m:t>h</m:t>
                        </m:r>
                      </m:sub>
                    </m:sSub>
                    <m:r>
                      <a:rPr lang="zh-CN" altLang="en-US" sz="1200" i="0" kern="1200">
                        <a:solidFill>
                          <a:schemeClr val="tx1"/>
                        </a:solidFill>
                        <a:latin typeface="Cambria Math" panose="02040503050406030204" pitchFamily="18" charset="0"/>
                        <a:ea typeface="宋体" pitchFamily="2" charset="-122"/>
                        <a:cs typeface="+mn-cs"/>
                      </a:rPr>
                      <m:t>+</m:t>
                    </m:r>
                    <m:f>
                      <m:fPr>
                        <m:ctrlPr>
                          <a:rPr lang="zh-CN" altLang="en-US" sz="1200" i="1" kern="1200">
                            <a:solidFill>
                              <a:schemeClr val="tx1"/>
                            </a:solidFill>
                            <a:latin typeface="Cambria Math" panose="02040503050406030204" pitchFamily="18" charset="0"/>
                            <a:ea typeface="宋体" pitchFamily="2" charset="-122"/>
                            <a:cs typeface="+mn-cs"/>
                          </a:rPr>
                        </m:ctrlPr>
                      </m:fPr>
                      <m:num>
                        <m:r>
                          <a:rPr lang="zh-CN" altLang="en-US" sz="1200" i="0" kern="1200">
                            <a:solidFill>
                              <a:schemeClr val="tx1"/>
                            </a:solidFill>
                            <a:latin typeface="Cambria Math" panose="02040503050406030204" pitchFamily="18" charset="0"/>
                            <a:ea typeface="宋体" pitchFamily="2" charset="-122"/>
                            <a:cs typeface="+mn-cs"/>
                          </a:rPr>
                          <m:t>1</m:t>
                        </m:r>
                      </m:num>
                      <m:den>
                        <m:r>
                          <a:rPr lang="zh-CN" altLang="en-US" sz="1200" i="0" kern="1200">
                            <a:solidFill>
                              <a:schemeClr val="tx1"/>
                            </a:solidFill>
                            <a:latin typeface="Cambria Math" panose="02040503050406030204" pitchFamily="18" charset="0"/>
                            <a:ea typeface="宋体" pitchFamily="2" charset="-122"/>
                            <a:cs typeface="+mn-cs"/>
                          </a:rPr>
                          <m:t>2</m:t>
                        </m:r>
                      </m:den>
                    </m:f>
                    <m:r>
                      <a:rPr lang="zh-CN" altLang="en-US" sz="1200" i="1" kern="1200">
                        <a:solidFill>
                          <a:schemeClr val="tx1"/>
                        </a:solidFill>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，则意味着有</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宋体" pitchFamily="2" charset="-122"/>
                            <a:cs typeface="+mn-cs"/>
                          </a:rPr>
                        </m:ctrlPr>
                      </m:sSubPr>
                      <m:e>
                        <m:r>
                          <a:rPr lang="zh-CN" altLang="en-US" sz="1200" i="1" kern="1200">
                            <a:solidFill>
                              <a:schemeClr val="tx1"/>
                            </a:solidFill>
                            <a:latin typeface="Cambria Math" panose="02040503050406030204" pitchFamily="18" charset="0"/>
                            <a:ea typeface="宋体" pitchFamily="2" charset="-122"/>
                            <a:cs typeface="+mn-cs"/>
                          </a:rPr>
                          <m:t>𝑛</m:t>
                        </m:r>
                      </m:e>
                      <m:sub>
                        <m:r>
                          <a:rPr lang="zh-CN" altLang="en-US" sz="1200" i="1" kern="1200">
                            <a:solidFill>
                              <a:schemeClr val="tx1"/>
                            </a:solidFill>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个能量为</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，动量为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ℏ</m:t>
                    </m:r>
                    <m:r>
                      <a:rPr lang="en-US" altLang="zh-CN" sz="1200" b="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的声子，这里声子数</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宋体" pitchFamily="2" charset="-122"/>
                            <a:cs typeface="+mn-cs"/>
                          </a:rPr>
                        </m:ctrlPr>
                      </m:sSubPr>
                      <m:e>
                        <m:r>
                          <a:rPr lang="zh-CN" altLang="en-US" sz="1200" i="1" kern="1200">
                            <a:solidFill>
                              <a:schemeClr val="tx1"/>
                            </a:solidFill>
                            <a:latin typeface="Cambria Math" panose="02040503050406030204" pitchFamily="18" charset="0"/>
                            <a:ea typeface="宋体" pitchFamily="2" charset="-122"/>
                            <a:cs typeface="+mn-cs"/>
                          </a:rPr>
                          <m:t>𝑛</m:t>
                        </m:r>
                      </m:e>
                      <m:sub>
                        <m:r>
                          <a:rPr lang="zh-CN" altLang="en-US" sz="1200" i="1" kern="1200">
                            <a:solidFill>
                              <a:schemeClr val="tx1"/>
                            </a:solidFill>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对应着格波的振幅，晶格振动的总能量是所有格波能量之和。按照前面的分析，对于有</a:t>
                </a:r>
                <a14:m>
                  <m:oMath xmlns:m="http://schemas.openxmlformats.org/officeDocument/2006/math">
                    <m:r>
                      <a:rPr lang="en-US" altLang="zh-CN" sz="1200" b="0" i="1" kern="1200" smtClean="0">
                        <a:solidFill>
                          <a:schemeClr val="tx1"/>
                        </a:solidFill>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个原子的系统，有</a:t>
                </a:r>
                <a:r>
                  <a:rPr lang="en-US" altLang="zh-CN" sz="1200" kern="1200" dirty="0">
                    <a:solidFill>
                      <a:schemeClr val="tx1"/>
                    </a:solidFill>
                    <a:effectLst/>
                    <a:latin typeface="Arial" charset="0"/>
                    <a:ea typeface="宋体" pitchFamily="2" charset="-122"/>
                    <a:cs typeface="+mn-cs"/>
                  </a:rPr>
                  <a:t>3</a:t>
                </a:r>
                <a14:m>
                  <m:oMath xmlns:m="http://schemas.openxmlformats.org/officeDocument/2006/math">
                    <m:r>
                      <a:rPr lang="en-US" altLang="zh-CN" sz="1200" b="0" i="1" kern="1200" smtClean="0">
                        <a:solidFill>
                          <a:schemeClr val="tx1"/>
                        </a:solidFill>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个格波，即有</a:t>
                </a:r>
                <a:r>
                  <a:rPr lang="en-US" altLang="zh-CN" sz="1200" kern="1200" dirty="0">
                    <a:solidFill>
                      <a:schemeClr val="tx1"/>
                    </a:solidFill>
                    <a:effectLst/>
                    <a:latin typeface="Arial" charset="0"/>
                    <a:ea typeface="宋体" pitchFamily="2" charset="-122"/>
                    <a:cs typeface="+mn-cs"/>
                  </a:rPr>
                  <a:t>3</a:t>
                </a:r>
                <a14:m>
                  <m:oMath xmlns:m="http://schemas.openxmlformats.org/officeDocument/2006/math">
                    <m:r>
                      <a:rPr lang="en-US" altLang="zh-CN" sz="1200" b="0" i="1" kern="1200" smtClean="0">
                        <a:solidFill>
                          <a:schemeClr val="tx1"/>
                        </a:solidFill>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种能量或动量不同的声子，每种声子（格波）又含有不同的声子数</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宋体" pitchFamily="2" charset="-122"/>
                            <a:cs typeface="+mn-cs"/>
                          </a:rPr>
                        </m:ctrlPr>
                      </m:sSubPr>
                      <m:e>
                        <m:r>
                          <a:rPr lang="zh-CN" altLang="en-US" sz="1200" i="1" kern="1200">
                            <a:solidFill>
                              <a:schemeClr val="tx1"/>
                            </a:solidFill>
                            <a:latin typeface="Cambria Math" panose="02040503050406030204" pitchFamily="18" charset="0"/>
                            <a:ea typeface="宋体" pitchFamily="2" charset="-122"/>
                            <a:cs typeface="+mn-cs"/>
                          </a:rPr>
                          <m:t>𝑛</m:t>
                        </m:r>
                      </m:e>
                      <m:sub>
                        <m:r>
                          <a:rPr lang="zh-CN" altLang="en-US" sz="1200" i="1" kern="1200">
                            <a:solidFill>
                              <a:schemeClr val="tx1"/>
                            </a:solidFill>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，所以晶格振动的总能量为：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𝐸</m:t>
                    </m:r>
                    <m:r>
                      <a:rPr lang="en-US" altLang="zh-CN" sz="1200" i="1" kern="1200">
                        <a:solidFill>
                          <a:schemeClr val="tx1"/>
                        </a:solidFill>
                        <a:effectLst/>
                        <a:latin typeface="Cambria Math" panose="02040503050406030204" pitchFamily="18" charset="0"/>
                        <a:ea typeface="宋体" pitchFamily="2" charset="-122"/>
                        <a:cs typeface="+mn-cs"/>
                      </a:rPr>
                      <m:t>=</m:t>
                    </m:r>
                    <m:nary>
                      <m:naryPr>
                        <m:chr m:val="∑"/>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h</m:t>
                        </m:r>
                        <m:r>
                          <a:rPr lang="en-US" altLang="zh-CN" sz="1200" i="1"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sup>
                      <m:e>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𝑛</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2</m:t>
                            </m:r>
                          </m:den>
                        </m:f>
                        <m:r>
                          <a:rPr lang="en-US" altLang="zh-CN" sz="1200" i="1" kern="1200">
                            <a:solidFill>
                              <a:schemeClr val="tx1"/>
                            </a:solidFill>
                            <a:effectLst/>
                            <a:latin typeface="Cambria Math" panose="02040503050406030204" pitchFamily="18" charset="0"/>
                            <a:ea typeface="宋体" pitchFamily="2" charset="-122"/>
                            <a:cs typeface="+mn-cs"/>
                          </a:rPr>
                          <m:t>)</m:t>
                        </m:r>
                      </m:e>
                    </m:nary>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eaLnBrk="1" hangingPunct="1"/>
                <a:endParaRPr lang="zh-CN" altLang="en-US" dirty="0">
                  <a:latin typeface="华文中宋" panose="02010600040101010101" pitchFamily="2" charset="-122"/>
                  <a:cs typeface="Times New Roman" panose="02020603050405020304" pitchFamily="18" charset="0"/>
                </a:endParaRPr>
              </a:p>
            </p:txBody>
          </p:sp>
        </mc:Choice>
        <mc:Fallback xmlns="">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a:solidFill>
                      <a:schemeClr val="tx1"/>
                    </a:solidFill>
                    <a:effectLst/>
                    <a:latin typeface="Arial" charset="0"/>
                    <a:ea typeface="宋体" pitchFamily="2" charset="-122"/>
                    <a:cs typeface="+mn-cs"/>
                  </a:rPr>
                  <a:t>一个格波对应一个简谐振动，也对应一种声子。格波的波矢和频率决定了这种声子动量和能量。晶格振动处于本征态</a:t>
                </a:r>
                <a:r>
                  <a:rPr lang="en-US" altLang="zh-CN" sz="1200" kern="1200">
                    <a:solidFill>
                      <a:schemeClr val="tx1"/>
                    </a:solidFill>
                    <a:effectLst/>
                    <a:latin typeface="Arial" charset="0"/>
                    <a:ea typeface="宋体" pitchFamily="2" charset="-122"/>
                    <a:cs typeface="+mn-cs"/>
                  </a:rPr>
                  <a:t>(</a:t>
                </a:r>
                <a:r>
                  <a:rPr lang="en-US" altLang="zh-CN" sz="1200" i="1" kern="1200">
                    <a:solidFill>
                      <a:schemeClr val="tx1"/>
                    </a:solidFill>
                    <a:effectLst/>
                    <a:latin typeface="Arial" charset="0"/>
                    <a:ea typeface="宋体" pitchFamily="2" charset="-122"/>
                    <a:cs typeface="+mn-cs"/>
                  </a:rPr>
                  <a:t>n</a:t>
                </a:r>
                <a:r>
                  <a:rPr lang="en-US" altLang="zh-CN" sz="1200" i="1" kern="1200" baseline="-25000">
                    <a:solidFill>
                      <a:schemeClr val="tx1"/>
                    </a:solidFill>
                    <a:effectLst/>
                    <a:latin typeface="Arial" charset="0"/>
                    <a:ea typeface="宋体" pitchFamily="2" charset="-122"/>
                    <a:cs typeface="+mn-cs"/>
                  </a:rPr>
                  <a:t>h</a:t>
                </a:r>
                <a:r>
                  <a:rPr lang="en-US" altLang="zh-CN" sz="1200" kern="1200">
                    <a:solidFill>
                      <a:schemeClr val="tx1"/>
                    </a:solidFill>
                    <a:effectLst/>
                    <a:latin typeface="Arial" charset="0"/>
                    <a:ea typeface="宋体" pitchFamily="2" charset="-122"/>
                    <a:cs typeface="+mn-cs"/>
                  </a:rPr>
                  <a:t>+1/2)</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kern="1200">
                    <a:solidFill>
                      <a:schemeClr val="tx1"/>
                    </a:solidFill>
                    <a:effectLst/>
                    <a:latin typeface="Arial" charset="0"/>
                    <a:ea typeface="宋体" pitchFamily="2" charset="-122"/>
                    <a:cs typeface="+mn-cs"/>
                  </a:rPr>
                  <a:t>，则意味着有</a:t>
                </a:r>
                <a:r>
                  <a:rPr lang="en-US" altLang="zh-CN" sz="1200" i="1" kern="1200">
                    <a:solidFill>
                      <a:schemeClr val="tx1"/>
                    </a:solidFill>
                    <a:effectLst/>
                    <a:latin typeface="Arial" charset="0"/>
                    <a:ea typeface="宋体" pitchFamily="2" charset="-122"/>
                    <a:cs typeface="+mn-cs"/>
                  </a:rPr>
                  <a:t>n</a:t>
                </a:r>
                <a:r>
                  <a:rPr lang="en-US" altLang="zh-CN" sz="1200" i="1" kern="1200" baseline="-25000">
                    <a:solidFill>
                      <a:schemeClr val="tx1"/>
                    </a:solidFill>
                    <a:effectLst/>
                    <a:latin typeface="Arial" charset="0"/>
                    <a:ea typeface="宋体" pitchFamily="2" charset="-122"/>
                    <a:cs typeface="+mn-cs"/>
                  </a:rPr>
                  <a:t>h</a:t>
                </a:r>
                <a:r>
                  <a:rPr lang="zh-CN" altLang="zh-CN" sz="1200" kern="1200">
                    <a:solidFill>
                      <a:schemeClr val="tx1"/>
                    </a:solidFill>
                    <a:effectLst/>
                    <a:latin typeface="Arial" charset="0"/>
                    <a:ea typeface="宋体" pitchFamily="2" charset="-122"/>
                    <a:cs typeface="+mn-cs"/>
                  </a:rPr>
                  <a:t>个能量为</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kern="1200">
                    <a:solidFill>
                      <a:schemeClr val="tx1"/>
                    </a:solidFill>
                    <a:effectLst/>
                    <a:latin typeface="Arial" charset="0"/>
                    <a:ea typeface="宋体" pitchFamily="2" charset="-122"/>
                    <a:cs typeface="+mn-cs"/>
                  </a:rPr>
                  <a:t>，动量为</a:t>
                </a:r>
                <a:r>
                  <a:rPr lang="en-US" altLang="zh-CN" sz="1200" i="1" kern="1200">
                    <a:solidFill>
                      <a:schemeClr val="tx1"/>
                    </a:solidFill>
                    <a:effectLst/>
                    <a:latin typeface="Arial" charset="0"/>
                    <a:ea typeface="宋体" pitchFamily="2" charset="-122"/>
                    <a:cs typeface="+mn-cs"/>
                  </a:rPr>
                  <a:t>hq</a:t>
                </a:r>
                <a:r>
                  <a:rPr lang="zh-CN" altLang="zh-CN" sz="1200" kern="1200">
                    <a:solidFill>
                      <a:schemeClr val="tx1"/>
                    </a:solidFill>
                    <a:effectLst/>
                    <a:latin typeface="Arial" charset="0"/>
                    <a:ea typeface="宋体" pitchFamily="2" charset="-122"/>
                    <a:cs typeface="+mn-cs"/>
                  </a:rPr>
                  <a:t>的声子，这里声子数</a:t>
                </a:r>
                <a:r>
                  <a:rPr lang="en-US" altLang="zh-CN" sz="1200" i="1" kern="1200">
                    <a:solidFill>
                      <a:schemeClr val="tx1"/>
                    </a:solidFill>
                    <a:effectLst/>
                    <a:latin typeface="Arial" charset="0"/>
                    <a:ea typeface="宋体" pitchFamily="2" charset="-122"/>
                    <a:cs typeface="+mn-cs"/>
                  </a:rPr>
                  <a:t>n</a:t>
                </a:r>
                <a:r>
                  <a:rPr lang="en-US" altLang="zh-CN" sz="1200" i="1" kern="1200" baseline="-25000">
                    <a:solidFill>
                      <a:schemeClr val="tx1"/>
                    </a:solidFill>
                    <a:effectLst/>
                    <a:latin typeface="Arial" charset="0"/>
                    <a:ea typeface="宋体" pitchFamily="2" charset="-122"/>
                    <a:cs typeface="+mn-cs"/>
                  </a:rPr>
                  <a:t>h</a:t>
                </a:r>
                <a:r>
                  <a:rPr lang="zh-CN" altLang="zh-CN" sz="1200" kern="1200">
                    <a:solidFill>
                      <a:schemeClr val="tx1"/>
                    </a:solidFill>
                    <a:effectLst/>
                    <a:latin typeface="Arial" charset="0"/>
                    <a:ea typeface="宋体" pitchFamily="2" charset="-122"/>
                    <a:cs typeface="+mn-cs"/>
                  </a:rPr>
                  <a:t>对应着格波的振幅，晶格振动的总能量是所有格波能量之和。按照前面的分析，对于有</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个原子的系统，有</a:t>
                </a:r>
                <a:r>
                  <a:rPr lang="en-US" altLang="zh-CN" sz="1200" kern="1200">
                    <a:solidFill>
                      <a:schemeClr val="tx1"/>
                    </a:solidFill>
                    <a:effectLst/>
                    <a:latin typeface="Arial" charset="0"/>
                    <a:ea typeface="宋体" pitchFamily="2" charset="-122"/>
                    <a:cs typeface="+mn-cs"/>
                  </a:rPr>
                  <a:t>3</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个格波，即有</a:t>
                </a:r>
                <a:r>
                  <a:rPr lang="en-US" altLang="zh-CN" sz="1200" kern="1200">
                    <a:solidFill>
                      <a:schemeClr val="tx1"/>
                    </a:solidFill>
                    <a:effectLst/>
                    <a:latin typeface="Arial" charset="0"/>
                    <a:ea typeface="宋体" pitchFamily="2" charset="-122"/>
                    <a:cs typeface="+mn-cs"/>
                  </a:rPr>
                  <a:t>3</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种能量或动量不同的声子，每种声子（格波）又含有不同的声子数</a:t>
                </a:r>
                <a:r>
                  <a:rPr lang="en-US" altLang="zh-CN" sz="1200" i="1" kern="1200">
                    <a:solidFill>
                      <a:schemeClr val="tx1"/>
                    </a:solidFill>
                    <a:effectLst/>
                    <a:latin typeface="Arial" charset="0"/>
                    <a:ea typeface="宋体" pitchFamily="2" charset="-122"/>
                    <a:cs typeface="+mn-cs"/>
                  </a:rPr>
                  <a:t>n</a:t>
                </a:r>
                <a:r>
                  <a:rPr lang="en-US" altLang="zh-CN" sz="1200" i="1" kern="1200" baseline="-25000">
                    <a:solidFill>
                      <a:schemeClr val="tx1"/>
                    </a:solidFill>
                    <a:effectLst/>
                    <a:latin typeface="Arial" charset="0"/>
                    <a:ea typeface="宋体" pitchFamily="2" charset="-122"/>
                    <a:cs typeface="+mn-cs"/>
                  </a:rPr>
                  <a:t>h</a:t>
                </a:r>
                <a:r>
                  <a:rPr lang="zh-CN" altLang="zh-CN" sz="1200" kern="1200">
                    <a:solidFill>
                      <a:schemeClr val="tx1"/>
                    </a:solidFill>
                    <a:effectLst/>
                    <a:latin typeface="Arial" charset="0"/>
                    <a:ea typeface="宋体" pitchFamily="2" charset="-122"/>
                    <a:cs typeface="+mn-cs"/>
                  </a:rPr>
                  <a:t>，所以晶格振动的总能量为：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𝐸=</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ℎ=1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^3𝑁▒〖(𝑛</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en-US" altLang="zh-CN" sz="1200" kern="1200">
                    <a:solidFill>
                      <a:schemeClr val="tx1"/>
                    </a:solidFill>
                    <a:effectLst/>
                    <a:latin typeface="Arial" charset="0"/>
                    <a:ea typeface="宋体" pitchFamily="2" charset="-122"/>
                    <a:cs typeface="+mn-cs"/>
                  </a:rPr>
                  <a:t> 	(7-67)</a:t>
                </a:r>
                <a:endParaRPr lang="zh-CN" altLang="zh-CN" sz="1200" kern="1200">
                  <a:solidFill>
                    <a:schemeClr val="tx1"/>
                  </a:solidFill>
                  <a:effectLst/>
                  <a:latin typeface="Arial" charset="0"/>
                  <a:ea typeface="宋体" pitchFamily="2" charset="-122"/>
                  <a:cs typeface="+mn-cs"/>
                </a:endParaRPr>
              </a:p>
              <a:p>
                <a:pPr eaLnBrk="1" hangingPunct="1"/>
                <a:endParaRPr lang="zh-CN" altLang="en-US">
                  <a:latin typeface="华文中宋" panose="02010600040101010101" pitchFamily="2" charset="-122"/>
                  <a:cs typeface="Times New Roman" panose="02020603050405020304" pitchFamily="18" charset="0"/>
                </a:endParaRPr>
              </a:p>
            </p:txBody>
          </p:sp>
        </mc:Fallback>
      </mc:AlternateContent>
    </p:spTree>
    <p:extLst>
      <p:ext uri="{BB962C8B-B14F-4D97-AF65-F5344CB8AC3E}">
        <p14:creationId xmlns:p14="http://schemas.microsoft.com/office/powerpoint/2010/main" val="11644565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a:spcBef>
                <a:spcPct val="0"/>
              </a:spcBef>
            </a:pPr>
            <a:fld id="{CFD7046B-7FD0-4BC9-9A89-C784465BD4B5}" type="slidenum">
              <a:rPr lang="en-US" altLang="zh-CN" sz="1300">
                <a:solidFill>
                  <a:srgbClr val="000000"/>
                </a:solidFill>
                <a:ea typeface="楷体_GB2312" pitchFamily="49" charset="-122"/>
                <a:cs typeface="+mn-cs"/>
              </a:rPr>
              <a:pPr algn="r">
                <a:spcBef>
                  <a:spcPct val="0"/>
                </a:spcBef>
              </a:pPr>
              <a:t>71</a:t>
            </a:fld>
            <a:endParaRPr lang="en-US" altLang="zh-CN" sz="1300">
              <a:solidFill>
                <a:srgbClr val="000000"/>
              </a:solidFill>
              <a:ea typeface="楷体_GB2312" pitchFamily="49" charset="-122"/>
              <a:cs typeface="+mn-cs"/>
            </a:endParaRPr>
          </a:p>
        </p:txBody>
      </p:sp>
      <p:sp>
        <p:nvSpPr>
          <p:cNvPr id="137219"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37220"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pitchFamily="2" charset="-122"/>
                    <a:cs typeface="+mn-cs"/>
                  </a:rPr>
                  <a:t>声子具有粒子性，声子和物质相互作用过程中服从能量和动量守恒定律，就像具有能量</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和动量</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的粒子一样。但声子不是普通意义下的真实粒子，而是</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准粒子</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。反映了晶体集体运动状态。声子的动量</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ℏ</m:t>
                    </m:r>
                    <m:r>
                      <a:rPr lang="en-US" altLang="zh-CN" sz="1200" b="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是准动量，不同于真实粒子的物理动量。声子是准粒子的另一个表现是系统中声子数目不守恒，声子是一种玻色子，服从玻色</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爱因斯坦统计，具有能量为</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的声子的平均数为：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𝑛</m:t>
                        </m:r>
                      </m:e>
                    </m:acc>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r>
                              <a:rPr lang="en-US" altLang="zh-CN" sz="1200" i="1" kern="1200">
                                <a:solidFill>
                                  <a:schemeClr val="tx1"/>
                                </a:solidFill>
                                <a:effectLst/>
                                <a:latin typeface="Cambria Math" panose="02040503050406030204" pitchFamily="18" charset="0"/>
                                <a:ea typeface="宋体" pitchFamily="2" charset="-122"/>
                                <a:cs typeface="+mn-cs"/>
                              </a:rPr>
                              <m:t>𝑒𝑥𝑝</m:t>
                            </m:r>
                          </m:fName>
                          <m:e>
                            <m:r>
                              <a:rPr lang="en-US" altLang="zh-CN" sz="1200" i="1" kern="1200">
                                <a:solidFill>
                                  <a:schemeClr val="tx1"/>
                                </a:solidFill>
                                <a:effectLst/>
                                <a:latin typeface="Cambria Math" panose="02040503050406030204" pitchFamily="18" charset="0"/>
                                <a:ea typeface="宋体" pitchFamily="2" charset="-122"/>
                                <a:cs typeface="+mn-cs"/>
                              </a:rPr>
                              <m:t>(</m:t>
                            </m:r>
                          </m:e>
                        </m:func>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r>
                          <a:rPr lang="en-US" altLang="zh-CN" sz="1200" i="1" kern="1200">
                            <a:solidFill>
                              <a:schemeClr val="tx1"/>
                            </a:solidFill>
                            <a:effectLst/>
                            <a:latin typeface="Cambria Math" panose="02040503050406030204" pitchFamily="18" charset="0"/>
                            <a:ea typeface="宋体" pitchFamily="2" charset="-122"/>
                            <a:cs typeface="+mn-cs"/>
                          </a:rPr>
                          <m:t>)−1</m:t>
                        </m:r>
                      </m:den>
                    </m:f>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eaLnBrk="1" hangingPunct="1"/>
                <a:r>
                  <a:rPr lang="zh-CN" altLang="zh-CN" sz="1200" kern="1200" dirty="0">
                    <a:solidFill>
                      <a:schemeClr val="tx1"/>
                    </a:solidFill>
                    <a:effectLst/>
                    <a:latin typeface="Arial" charset="0"/>
                    <a:ea typeface="宋体" pitchFamily="2" charset="-122"/>
                    <a:cs typeface="+mn-cs"/>
                  </a:rPr>
                  <a:t>即为一个振动模式平均的声子占据数。</a:t>
                </a:r>
                <a:endParaRPr lang="zh-CN" altLang="en-US" dirty="0">
                  <a:latin typeface="华文中宋" panose="02010600040101010101" pitchFamily="2" charset="-122"/>
                  <a:cs typeface="Times New Roman" panose="02020603050405020304" pitchFamily="18" charset="0"/>
                </a:endParaRPr>
              </a:p>
            </p:txBody>
          </p:sp>
        </mc:Choice>
        <mc:Fallback xmlns="">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a:solidFill>
                      <a:schemeClr val="tx1"/>
                    </a:solidFill>
                    <a:effectLst/>
                    <a:latin typeface="Arial" charset="0"/>
                    <a:ea typeface="宋体" pitchFamily="2" charset="-122"/>
                    <a:cs typeface="+mn-cs"/>
                  </a:rPr>
                  <a:t>声子具有粒子性，声子和物质相互作用过程中服从能量和动量守恒定律，就像具有能量</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kern="1200">
                    <a:solidFill>
                      <a:schemeClr val="tx1"/>
                    </a:solidFill>
                    <a:effectLst/>
                    <a:latin typeface="Arial" charset="0"/>
                    <a:ea typeface="宋体" pitchFamily="2" charset="-122"/>
                    <a:cs typeface="+mn-cs"/>
                  </a:rPr>
                  <a:t>和动量</a:t>
                </a:r>
                <a:r>
                  <a:rPr lang="en-US" altLang="zh-CN" sz="1200"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的粒子一样。但声子不是普通意义下的真实粒子，而是</a:t>
                </a:r>
                <a:r>
                  <a:rPr lang="en-US" altLang="zh-CN" sz="120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准粒子</a:t>
                </a:r>
                <a:r>
                  <a:rPr lang="en-US" altLang="zh-CN" sz="1200"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。反映了晶体集体运动状态。声子的动量</a:t>
                </a:r>
                <a:r>
                  <a:rPr lang="en-US" altLang="zh-CN" sz="1200" i="1" kern="1200">
                    <a:solidFill>
                      <a:schemeClr val="tx1"/>
                    </a:solidFill>
                    <a:effectLst/>
                    <a:latin typeface="Arial" charset="0"/>
                    <a:ea typeface="宋体" pitchFamily="2" charset="-122"/>
                    <a:cs typeface="+mn-cs"/>
                  </a:rPr>
                  <a:t>ħq</a:t>
                </a:r>
                <a:r>
                  <a:rPr lang="zh-CN" altLang="zh-CN" sz="1200" kern="1200">
                    <a:solidFill>
                      <a:schemeClr val="tx1"/>
                    </a:solidFill>
                    <a:effectLst/>
                    <a:latin typeface="Arial" charset="0"/>
                    <a:ea typeface="宋体" pitchFamily="2" charset="-122"/>
                    <a:cs typeface="+mn-cs"/>
                  </a:rPr>
                  <a:t>是准动量，不同于真实粒子的物理动量。声子是准粒子的另一个表现是系统中声子数目不守恒，声子是一种玻色子，服从玻色</a:t>
                </a:r>
                <a:r>
                  <a:rPr lang="en-US" altLang="zh-CN" sz="120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爱因斯坦统计，具有能量为</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kern="1200">
                    <a:solidFill>
                      <a:schemeClr val="tx1"/>
                    </a:solidFill>
                    <a:effectLst/>
                    <a:latin typeface="Arial" charset="0"/>
                    <a:ea typeface="宋体" pitchFamily="2" charset="-122"/>
                    <a:cs typeface="+mn-cs"/>
                  </a:rPr>
                  <a:t>的声子的平均数为：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𝑒𝑥𝑝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𝑇)−1</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(7-68)</a:t>
                </a:r>
                <a:endParaRPr lang="zh-CN" altLang="zh-CN" sz="1200" kern="1200">
                  <a:solidFill>
                    <a:schemeClr val="tx1"/>
                  </a:solidFill>
                  <a:effectLst/>
                  <a:latin typeface="Arial" charset="0"/>
                  <a:ea typeface="宋体" pitchFamily="2" charset="-122"/>
                  <a:cs typeface="+mn-cs"/>
                </a:endParaRPr>
              </a:p>
              <a:p>
                <a:pPr eaLnBrk="1" hangingPunct="1"/>
                <a:r>
                  <a:rPr lang="zh-CN" altLang="zh-CN" sz="1200" kern="1200">
                    <a:solidFill>
                      <a:schemeClr val="tx1"/>
                    </a:solidFill>
                    <a:effectLst/>
                    <a:latin typeface="Arial" charset="0"/>
                    <a:ea typeface="宋体" pitchFamily="2" charset="-122"/>
                    <a:cs typeface="+mn-cs"/>
                  </a:rPr>
                  <a:t>即为一个振动模式平均的声子占据数。</a:t>
                </a:r>
                <a:endParaRPr lang="zh-CN" altLang="en-US" dirty="0">
                  <a:latin typeface="华文中宋" panose="02010600040101010101" pitchFamily="2" charset="-122"/>
                  <a:cs typeface="Times New Roman" panose="02020603050405020304" pitchFamily="18" charset="0"/>
                </a:endParaRPr>
              </a:p>
            </p:txBody>
          </p:sp>
        </mc:Fallback>
      </mc:AlternateContent>
    </p:spTree>
    <p:extLst>
      <p:ext uri="{BB962C8B-B14F-4D97-AF65-F5344CB8AC3E}">
        <p14:creationId xmlns:p14="http://schemas.microsoft.com/office/powerpoint/2010/main" val="38180566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声子对材料性质的影响。</a:t>
            </a:r>
            <a:endParaRPr lang="zh-CN" altLang="en-US" b="0"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72</a:t>
            </a:fld>
            <a:endParaRPr lang="en-US" altLang="zh-CN"/>
          </a:p>
        </p:txBody>
      </p:sp>
    </p:spTree>
    <p:extLst>
      <p:ext uri="{BB962C8B-B14F-4D97-AF65-F5344CB8AC3E}">
        <p14:creationId xmlns:p14="http://schemas.microsoft.com/office/powerpoint/2010/main" val="18962550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晶格振动频率与波矢之间的函数关系（</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关系）称为格波的色散关系，也称为晶格振动谱，如图所示，图中横坐标的</a:t>
            </a:r>
            <a:r>
              <a:rPr lang="en-US" altLang="zh-CN" sz="1200" kern="1200" dirty="0">
                <a:solidFill>
                  <a:schemeClr val="tx1"/>
                </a:solidFill>
                <a:effectLst/>
                <a:latin typeface="Arial" charset="0"/>
                <a:ea typeface="宋体" pitchFamily="2" charset="-122"/>
                <a:cs typeface="+mn-cs"/>
              </a:rPr>
              <a:t>G</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K</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M</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A</a:t>
            </a:r>
            <a:r>
              <a:rPr lang="zh-CN" altLang="zh-CN" sz="1200" kern="1200" dirty="0">
                <a:solidFill>
                  <a:schemeClr val="tx1"/>
                </a:solidFill>
                <a:effectLst/>
                <a:latin typeface="Arial" charset="0"/>
                <a:ea typeface="宋体" pitchFamily="2" charset="-122"/>
                <a:cs typeface="+mn-cs"/>
              </a:rPr>
              <a:t>表示格波波矢在空间不同方向上的分布。晶格振动谱关系着晶体的许多性质，具重要意义。</a:t>
            </a:r>
            <a:endParaRPr lang="zh-CN" altLang="en-US"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73</a:t>
            </a:fld>
            <a:endParaRPr lang="en-US" altLang="zh-CN"/>
          </a:p>
        </p:txBody>
      </p:sp>
    </p:spTree>
    <p:extLst>
      <p:ext uri="{BB962C8B-B14F-4D97-AF65-F5344CB8AC3E}">
        <p14:creationId xmlns:p14="http://schemas.microsoft.com/office/powerpoint/2010/main" val="1151989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晶格振动谱的测量是借助格波与探测波之间的相互作用来进行的，最主要的方法是中子的非弹性散射法</a:t>
            </a:r>
            <a:r>
              <a:rPr lang="zh-CN" altLang="en-US" sz="1200" kern="1200">
                <a:solidFill>
                  <a:schemeClr val="tx1"/>
                </a:solidFill>
                <a:effectLst/>
                <a:latin typeface="Arial" charset="0"/>
                <a:ea typeface="宋体" pitchFamily="2" charset="-122"/>
                <a:cs typeface="+mn-cs"/>
              </a:rPr>
              <a:t>。</a:t>
            </a:r>
            <a:endParaRPr lang="zh-CN" altLang="en-US"/>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74</a:t>
            </a:fld>
            <a:endParaRPr lang="en-US" altLang="zh-CN"/>
          </a:p>
        </p:txBody>
      </p:sp>
    </p:spTree>
    <p:extLst>
      <p:ext uri="{BB962C8B-B14F-4D97-AF65-F5344CB8AC3E}">
        <p14:creationId xmlns:p14="http://schemas.microsoft.com/office/powerpoint/2010/main" val="32127920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我们知道，两粒子在发生碰撞过程中只有动能的交换，粒子类型、其内部运动状态和数目并无变化时，称为弹性散射或弹性碰撞；如果碰撞过程中除了有动能交换外，粒子的数目、类型和内部状态有所改变或者该粒子转化成为其它粒子时，则称为非弹性散射或非弹性碰撞。</a:t>
            </a:r>
            <a:endParaRPr lang="zh-CN" altLang="en-US"/>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75</a:t>
            </a:fld>
            <a:endParaRPr lang="en-US" altLang="zh-CN"/>
          </a:p>
        </p:txBody>
      </p:sp>
    </p:spTree>
    <p:extLst>
      <p:ext uri="{BB962C8B-B14F-4D97-AF65-F5344CB8AC3E}">
        <p14:creationId xmlns:p14="http://schemas.microsoft.com/office/powerpoint/2010/main" val="7934734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当中子流穿过晶体时，格波振动可以引起部分中子的非弹性散射，这种非弹性散射可以看成是吸收或发射声子的过程。受散射的这部分中子的能量、动量都会发生相应的改变。设入射中子束动量</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𝑝</m:t>
                    </m:r>
                  </m:oMath>
                </a14:m>
                <a:r>
                  <a:rPr lang="zh-CN" altLang="zh-CN" sz="1200" kern="1200" dirty="0">
                    <a:solidFill>
                      <a:schemeClr val="tx1"/>
                    </a:solidFill>
                    <a:effectLst/>
                    <a:latin typeface="Arial" charset="0"/>
                    <a:ea typeface="宋体" pitchFamily="2" charset="-122"/>
                    <a:cs typeface="+mn-cs"/>
                  </a:rPr>
                  <a:t>，能量为：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𝐸</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𝑝</m:t>
                            </m:r>
                          </m:e>
                          <m:sup>
                            <m:r>
                              <a:rPr lang="en-US" altLang="zh-CN" sz="1200" i="1" kern="1200">
                                <a:solidFill>
                                  <a:schemeClr val="tx1"/>
                                </a:solidFill>
                                <a:effectLst/>
                                <a:latin typeface="Cambria Math" panose="02040503050406030204" pitchFamily="18" charset="0"/>
                                <a:ea typeface="宋体" pitchFamily="2" charset="-122"/>
                                <a:cs typeface="+mn-cs"/>
                              </a:rPr>
                              <m:t>2</m:t>
                            </m:r>
                          </m:sup>
                        </m:sSup>
                      </m:num>
                      <m:den>
                        <m:r>
                          <a:rPr lang="en-US" altLang="zh-CN" sz="1200" i="1" kern="1200">
                            <a:solidFill>
                              <a:schemeClr val="tx1"/>
                            </a:solidFill>
                            <a:effectLst/>
                            <a:latin typeface="Cambria Math" panose="02040503050406030204" pitchFamily="18" charset="0"/>
                            <a:ea typeface="宋体" pitchFamily="2" charset="-122"/>
                            <a:cs typeface="+mn-cs"/>
                          </a:rPr>
                          <m:t>2</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𝑀</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den>
                    </m:f>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其中</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𝑀</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zh-CN" altLang="zh-CN" sz="1200" kern="1200" dirty="0">
                    <a:solidFill>
                      <a:schemeClr val="tx1"/>
                    </a:solidFill>
                    <a:effectLst/>
                    <a:latin typeface="Arial" charset="0"/>
                    <a:ea typeface="宋体" pitchFamily="2" charset="-122"/>
                    <a:cs typeface="+mn-cs"/>
                  </a:rPr>
                  <a:t>为中子的质量，出射后的中子动量为</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𝑝</m:t>
                        </m:r>
                      </m:e>
                      <m:sup>
                        <m:r>
                          <a:rPr lang="en-US" altLang="zh-CN" sz="1200" i="1" kern="1200">
                            <a:solidFill>
                              <a:schemeClr val="tx1"/>
                            </a:solidFill>
                            <a:effectLst/>
                            <a:latin typeface="Cambria Math" panose="02040503050406030204" pitchFamily="18" charset="0"/>
                            <a:ea typeface="宋体" pitchFamily="2" charset="-122"/>
                            <a:cs typeface="+mn-cs"/>
                          </a:rPr>
                          <m:t>′</m:t>
                        </m:r>
                      </m:sup>
                    </m:sSup>
                  </m:oMath>
                </a14:m>
                <a:r>
                  <a:rPr lang="zh-CN" altLang="zh-CN" sz="1200" kern="1200" dirty="0">
                    <a:solidFill>
                      <a:schemeClr val="tx1"/>
                    </a:solidFill>
                    <a:effectLst/>
                    <a:latin typeface="Arial" charset="0"/>
                    <a:ea typeface="宋体" pitchFamily="2" charset="-122"/>
                    <a:cs typeface="+mn-cs"/>
                  </a:rPr>
                  <a:t>，能量变为：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𝐸</m:t>
                        </m:r>
                      </m:e>
                      <m:sup>
                        <m:r>
                          <a:rPr lang="en-US" altLang="zh-CN" sz="1200" i="1" kern="1200">
                            <a:solidFill>
                              <a:schemeClr val="tx1"/>
                            </a:solidFill>
                            <a:effectLst/>
                            <a:latin typeface="Cambria Math" panose="02040503050406030204" pitchFamily="18" charset="0"/>
                            <a:ea typeface="宋体" pitchFamily="2" charset="-122"/>
                            <a:cs typeface="+mn-cs"/>
                          </a:rPr>
                          <m:t>′</m:t>
                        </m:r>
                      </m:sup>
                    </m:sSup>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𝑝</m:t>
                                </m:r>
                              </m:e>
                              <m:sup>
                                <m:r>
                                  <a:rPr lang="en-US" altLang="zh-CN" sz="1200" i="1" kern="1200">
                                    <a:solidFill>
                                      <a:schemeClr val="tx1"/>
                                    </a:solidFill>
                                    <a:effectLst/>
                                    <a:latin typeface="Cambria Math" panose="02040503050406030204" pitchFamily="18" charset="0"/>
                                    <a:ea typeface="宋体" pitchFamily="2" charset="-122"/>
                                    <a:cs typeface="+mn-cs"/>
                                  </a:rPr>
                                  <m:t>′</m:t>
                                </m:r>
                              </m:sup>
                            </m:sSup>
                          </m:e>
                          <m:sup>
                            <m:r>
                              <a:rPr lang="en-US" altLang="zh-CN" sz="1200" i="1" kern="1200">
                                <a:solidFill>
                                  <a:schemeClr val="tx1"/>
                                </a:solidFill>
                                <a:effectLst/>
                                <a:latin typeface="Cambria Math" panose="02040503050406030204" pitchFamily="18" charset="0"/>
                                <a:ea typeface="宋体" pitchFamily="2" charset="-122"/>
                                <a:cs typeface="+mn-cs"/>
                              </a:rPr>
                              <m:t>2</m:t>
                            </m:r>
                          </m:sup>
                        </m:sSup>
                      </m:num>
                      <m:den>
                        <m:r>
                          <a:rPr lang="en-US" altLang="zh-CN" sz="1200" i="1" kern="1200">
                            <a:solidFill>
                              <a:schemeClr val="tx1"/>
                            </a:solidFill>
                            <a:effectLst/>
                            <a:latin typeface="Cambria Math" panose="02040503050406030204" pitchFamily="18" charset="0"/>
                            <a:ea typeface="宋体" pitchFamily="2" charset="-122"/>
                            <a:cs typeface="+mn-cs"/>
                          </a:rPr>
                          <m:t>2</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𝑀</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den>
                    </m:f>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这个过程遵循能量守恒动量守恒，即：</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𝑝</m:t>
                                </m:r>
                              </m:e>
                              <m:sup>
                                <m:r>
                                  <a:rPr lang="en-US" altLang="zh-CN" sz="1200" i="1" kern="1200">
                                    <a:solidFill>
                                      <a:schemeClr val="tx1"/>
                                    </a:solidFill>
                                    <a:effectLst/>
                                    <a:latin typeface="Cambria Math" panose="02040503050406030204" pitchFamily="18" charset="0"/>
                                    <a:ea typeface="宋体" pitchFamily="2" charset="-122"/>
                                    <a:cs typeface="+mn-cs"/>
                                  </a:rPr>
                                  <m:t>′</m:t>
                                </m:r>
                              </m:sup>
                            </m:sSup>
                          </m:e>
                          <m:sup>
                            <m:r>
                              <a:rPr lang="en-US" altLang="zh-CN" sz="1200" i="1" kern="1200">
                                <a:solidFill>
                                  <a:schemeClr val="tx1"/>
                                </a:solidFill>
                                <a:effectLst/>
                                <a:latin typeface="Cambria Math" panose="02040503050406030204" pitchFamily="18" charset="0"/>
                                <a:ea typeface="宋体" pitchFamily="2" charset="-122"/>
                                <a:cs typeface="+mn-cs"/>
                              </a:rPr>
                              <m:t>2</m:t>
                            </m:r>
                          </m:sup>
                        </m:sSup>
                      </m:num>
                      <m:den>
                        <m:r>
                          <a:rPr lang="en-US" altLang="zh-CN" sz="1200" i="1" kern="1200">
                            <a:solidFill>
                              <a:schemeClr val="tx1"/>
                            </a:solidFill>
                            <a:effectLst/>
                            <a:latin typeface="Cambria Math" panose="02040503050406030204" pitchFamily="18" charset="0"/>
                            <a:ea typeface="宋体" pitchFamily="2" charset="-122"/>
                            <a:cs typeface="+mn-cs"/>
                          </a:rPr>
                          <m:t>2</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𝑀</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𝑝</m:t>
                            </m:r>
                          </m:e>
                          <m:sup>
                            <m:r>
                              <a:rPr lang="en-US" altLang="zh-CN" sz="1200" i="1" kern="1200">
                                <a:solidFill>
                                  <a:schemeClr val="tx1"/>
                                </a:solidFill>
                                <a:effectLst/>
                                <a:latin typeface="Cambria Math" panose="02040503050406030204" pitchFamily="18" charset="0"/>
                                <a:ea typeface="宋体" pitchFamily="2" charset="-122"/>
                                <a:cs typeface="+mn-cs"/>
                              </a:rPr>
                              <m:t>2</m:t>
                            </m:r>
                          </m:sup>
                        </m:sSup>
                      </m:num>
                      <m:den>
                        <m:r>
                          <a:rPr lang="en-US" altLang="zh-CN" sz="1200" i="1" kern="1200">
                            <a:solidFill>
                              <a:schemeClr val="tx1"/>
                            </a:solidFill>
                            <a:effectLst/>
                            <a:latin typeface="Cambria Math" panose="02040503050406030204" pitchFamily="18" charset="0"/>
                            <a:ea typeface="宋体" pitchFamily="2" charset="-122"/>
                            <a:cs typeface="+mn-cs"/>
                          </a:rPr>
                          <m:t>2</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𝑀</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den>
                    </m:f>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𝑝</m:t>
                        </m:r>
                      </m:e>
                      <m:sup>
                        <m:r>
                          <a:rPr lang="en-US" altLang="zh-CN" sz="1200" i="1" kern="1200">
                            <a:solidFill>
                              <a:schemeClr val="tx1"/>
                            </a:solidFill>
                            <a:effectLst/>
                            <a:latin typeface="Cambria Math" panose="02040503050406030204" pitchFamily="18" charset="0"/>
                            <a:ea typeface="宋体" pitchFamily="2" charset="-122"/>
                            <a:cs typeface="+mn-cs"/>
                          </a:rPr>
                          <m:t>′</m:t>
                        </m:r>
                      </m:sup>
                    </m:sSup>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𝑝</m:t>
                    </m:r>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𝑞</m:t>
                    </m:r>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𝐺</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上式中的“</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”号表示吸收声子，“</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”号表示发射声子。通过测试散射前后中子能量、动量的变化，根据式（</a:t>
                </a:r>
                <a:r>
                  <a:rPr lang="en-US" altLang="zh-CN" sz="1200" kern="1200" dirty="0">
                    <a:solidFill>
                      <a:schemeClr val="tx1"/>
                    </a:solidFill>
                    <a:effectLst/>
                    <a:latin typeface="Arial" charset="0"/>
                    <a:ea typeface="宋体" pitchFamily="2" charset="-122"/>
                    <a:cs typeface="+mn-cs"/>
                  </a:rPr>
                  <a:t>7-71</a:t>
                </a:r>
                <a:r>
                  <a:rPr lang="zh-CN" altLang="zh-CN" sz="1200" kern="1200" dirty="0">
                    <a:solidFill>
                      <a:schemeClr val="tx1"/>
                    </a:solidFill>
                    <a:effectLst/>
                    <a:latin typeface="Arial" charset="0"/>
                    <a:ea typeface="宋体" pitchFamily="2" charset="-122"/>
                    <a:cs typeface="+mn-cs"/>
                  </a:rPr>
                  <a:t>）和（</a:t>
                </a:r>
                <a:r>
                  <a:rPr lang="en-US" altLang="zh-CN" sz="1200" kern="1200" dirty="0">
                    <a:solidFill>
                      <a:schemeClr val="tx1"/>
                    </a:solidFill>
                    <a:effectLst/>
                    <a:latin typeface="Arial" charset="0"/>
                    <a:ea typeface="宋体" pitchFamily="2" charset="-122"/>
                    <a:cs typeface="+mn-cs"/>
                  </a:rPr>
                  <a:t>7-72</a:t>
                </a:r>
                <a:r>
                  <a:rPr lang="zh-CN" altLang="zh-CN" sz="1200" kern="1200" dirty="0">
                    <a:solidFill>
                      <a:schemeClr val="tx1"/>
                    </a:solidFill>
                    <a:effectLst/>
                    <a:latin typeface="Arial" charset="0"/>
                    <a:ea typeface="宋体" pitchFamily="2" charset="-122"/>
                    <a:cs typeface="+mn-cs"/>
                  </a:rPr>
                  <a:t>）即可确定格波波矢</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和能量</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，从而获得晶格振动谱。</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当中子流穿过晶体时，格波振动可以引起部分中子的非弹性散射，这种非弹性散射可以看成是吸收或发射声子的过程。受散射的这部分中子的能量、动量都会发生相应的改变。设入射中子束动量</a:t>
                </a:r>
                <a:r>
                  <a:rPr lang="en-US" altLang="zh-CN" sz="1200" i="1" kern="1200">
                    <a:solidFill>
                      <a:schemeClr val="tx1"/>
                    </a:solidFill>
                    <a:effectLst/>
                    <a:latin typeface="Arial" charset="0"/>
                    <a:ea typeface="宋体" pitchFamily="2" charset="-122"/>
                    <a:cs typeface="+mn-cs"/>
                  </a:rPr>
                  <a:t>p</a:t>
                </a:r>
                <a:r>
                  <a:rPr lang="zh-CN" altLang="zh-CN" sz="1200" kern="1200">
                    <a:solidFill>
                      <a:schemeClr val="tx1"/>
                    </a:solidFill>
                    <a:effectLst/>
                    <a:latin typeface="Arial" charset="0"/>
                    <a:ea typeface="宋体" pitchFamily="2" charset="-122"/>
                    <a:cs typeface="+mn-cs"/>
                  </a:rPr>
                  <a:t>，能量为：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𝐸=𝑝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2𝑀</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 </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(7-69)</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其中</a:t>
                </a:r>
                <a:r>
                  <a:rPr lang="en-US" altLang="zh-CN" sz="1200" i="1" kern="1200">
                    <a:solidFill>
                      <a:schemeClr val="tx1"/>
                    </a:solidFill>
                    <a:effectLst/>
                    <a:latin typeface="Arial" charset="0"/>
                    <a:ea typeface="宋体" pitchFamily="2" charset="-122"/>
                    <a:cs typeface="+mn-cs"/>
                  </a:rPr>
                  <a:t>M</a:t>
                </a:r>
                <a:r>
                  <a:rPr lang="en-US" altLang="zh-CN" sz="1200" i="1" kern="1200" baseline="-250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为中子的质量，出射后的中子动量为</a:t>
                </a:r>
                <a:r>
                  <a:rPr lang="en-US" altLang="zh-CN" sz="1200" i="0" kern="1200">
                    <a:solidFill>
                      <a:schemeClr val="tx1"/>
                    </a:solidFill>
                    <a:effectLst/>
                    <a:latin typeface="Arial" charset="0"/>
                    <a:ea typeface="宋体" pitchFamily="2" charset="-122"/>
                    <a:cs typeface="+mn-cs"/>
                  </a:rPr>
                  <a:t>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，能量变为：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𝐸</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2𝑀</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 </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(7-70)</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这个过程遵循能量守恒动量守恒，即：</a:t>
                </a:r>
              </a:p>
              <a:p>
                <a:r>
                  <a:rPr lang="en-US" altLang="zh-CN" sz="120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2𝑀</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2𝑀</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en-US" altLang="zh-CN" sz="1200" kern="1200">
                    <a:solidFill>
                      <a:schemeClr val="tx1"/>
                    </a:solidFill>
                    <a:effectLst/>
                    <a:latin typeface="Arial" charset="0"/>
                    <a:ea typeface="宋体" pitchFamily="2" charset="-122"/>
                    <a:cs typeface="+mn-cs"/>
                  </a:rPr>
                  <a:t> 	(7-71)</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′−𝑝=±ℏ𝑞+ℏ𝐺</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en-US" altLang="zh-CN" sz="1200" kern="1200">
                    <a:solidFill>
                      <a:schemeClr val="tx1"/>
                    </a:solidFill>
                    <a:effectLst/>
                    <a:latin typeface="Arial" charset="0"/>
                    <a:ea typeface="宋体" pitchFamily="2" charset="-122"/>
                    <a:cs typeface="+mn-cs"/>
                  </a:rPr>
                  <a:t> 	(7-72)</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上式中的“</a:t>
                </a:r>
                <a:r>
                  <a:rPr lang="en-US" altLang="zh-CN" sz="120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”号表示吸收声子，“</a:t>
                </a:r>
                <a:r>
                  <a:rPr lang="en-US" altLang="zh-CN" sz="120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”号表示发射声子。通过测试散射前后中子能量、动量的变化，根据式（</a:t>
                </a:r>
                <a:r>
                  <a:rPr lang="en-US" altLang="zh-CN" sz="1200" kern="1200">
                    <a:solidFill>
                      <a:schemeClr val="tx1"/>
                    </a:solidFill>
                    <a:effectLst/>
                    <a:latin typeface="Arial" charset="0"/>
                    <a:ea typeface="宋体" pitchFamily="2" charset="-122"/>
                    <a:cs typeface="+mn-cs"/>
                  </a:rPr>
                  <a:t>7-71</a:t>
                </a:r>
                <a:r>
                  <a:rPr lang="zh-CN" altLang="zh-CN" sz="1200" kern="1200">
                    <a:solidFill>
                      <a:schemeClr val="tx1"/>
                    </a:solidFill>
                    <a:effectLst/>
                    <a:latin typeface="Arial" charset="0"/>
                    <a:ea typeface="宋体" pitchFamily="2" charset="-122"/>
                    <a:cs typeface="+mn-cs"/>
                  </a:rPr>
                  <a:t>）和（</a:t>
                </a:r>
                <a:r>
                  <a:rPr lang="en-US" altLang="zh-CN" sz="1200" kern="1200">
                    <a:solidFill>
                      <a:schemeClr val="tx1"/>
                    </a:solidFill>
                    <a:effectLst/>
                    <a:latin typeface="Arial" charset="0"/>
                    <a:ea typeface="宋体" pitchFamily="2" charset="-122"/>
                    <a:cs typeface="+mn-cs"/>
                  </a:rPr>
                  <a:t>7-72</a:t>
                </a:r>
                <a:r>
                  <a:rPr lang="zh-CN" altLang="zh-CN" sz="1200" kern="1200">
                    <a:solidFill>
                      <a:schemeClr val="tx1"/>
                    </a:solidFill>
                    <a:effectLst/>
                    <a:latin typeface="Arial" charset="0"/>
                    <a:ea typeface="宋体" pitchFamily="2" charset="-122"/>
                    <a:cs typeface="+mn-cs"/>
                  </a:rPr>
                  <a:t>）即可确定格波波矢</a:t>
                </a:r>
                <a:r>
                  <a:rPr lang="en-US" altLang="zh-CN" sz="1200" i="1" kern="1200">
                    <a:solidFill>
                      <a:schemeClr val="tx1"/>
                    </a:solidFill>
                    <a:effectLst/>
                    <a:latin typeface="Arial" charset="0"/>
                    <a:ea typeface="宋体" pitchFamily="2" charset="-122"/>
                    <a:cs typeface="+mn-cs"/>
                  </a:rPr>
                  <a:t>q</a:t>
                </a:r>
                <a:r>
                  <a:rPr lang="en-US" altLang="zh-CN" sz="1200"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和能量</a:t>
                </a:r>
                <a:r>
                  <a:rPr lang="en-US" altLang="zh-CN" sz="1200" i="1" kern="1200">
                    <a:solidFill>
                      <a:schemeClr val="tx1"/>
                    </a:solidFill>
                    <a:effectLst/>
                    <a:latin typeface="Arial" charset="0"/>
                    <a:ea typeface="宋体" pitchFamily="2" charset="-122"/>
                    <a:cs typeface="+mn-cs"/>
                  </a:rPr>
                  <a:t>ħ</a:t>
                </a:r>
                <a:r>
                  <a:rPr lang="en-US" altLang="zh-CN" sz="1200" i="1" kern="1200">
                    <a:solidFill>
                      <a:schemeClr val="tx1"/>
                    </a:solidFill>
                    <a:effectLst/>
                    <a:latin typeface="Arial" charset="0"/>
                    <a:ea typeface="宋体" pitchFamily="2" charset="-122"/>
                    <a:cs typeface="+mn-cs"/>
                    <a:sym typeface="Symbol" panose="05050102010706020507" pitchFamily="18" charset="2"/>
                  </a:rPr>
                  <a:t></a:t>
                </a:r>
                <a:r>
                  <a:rPr lang="en-US" altLang="zh-CN" sz="1200" i="1" kern="1200" baseline="-25000">
                    <a:solidFill>
                      <a:schemeClr val="tx1"/>
                    </a:solidFill>
                    <a:effectLst/>
                    <a:latin typeface="Arial" charset="0"/>
                    <a:ea typeface="宋体" pitchFamily="2" charset="-122"/>
                    <a:cs typeface="+mn-cs"/>
                  </a:rPr>
                  <a:t>h</a:t>
                </a:r>
                <a:r>
                  <a:rPr lang="zh-CN" altLang="zh-CN" sz="1200" kern="1200">
                    <a:solidFill>
                      <a:schemeClr val="tx1"/>
                    </a:solidFill>
                    <a:effectLst/>
                    <a:latin typeface="Arial" charset="0"/>
                    <a:ea typeface="宋体" pitchFamily="2" charset="-122"/>
                    <a:cs typeface="+mn-cs"/>
                  </a:rPr>
                  <a:t>，从而获得晶格振动谱。</a:t>
                </a:r>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76</a:t>
            </a:fld>
            <a:endParaRPr lang="en-US" altLang="zh-CN"/>
          </a:p>
        </p:txBody>
      </p:sp>
    </p:spTree>
    <p:extLst>
      <p:ext uri="{BB962C8B-B14F-4D97-AF65-F5344CB8AC3E}">
        <p14:creationId xmlns:p14="http://schemas.microsoft.com/office/powerpoint/2010/main" val="22710852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由于中子和声子的能量、动量均比较接近，采用中子衍射测量声子代表的格波最为有利。但是中子衍射测量的缺点是需要核反应堆，建设和使用都不容易。</a:t>
            </a:r>
          </a:p>
          <a:p>
            <a:endParaRPr lang="zh-CN" altLang="en-US"/>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77</a:t>
            </a:fld>
            <a:endParaRPr lang="en-US" altLang="zh-CN"/>
          </a:p>
        </p:txBody>
      </p:sp>
    </p:spTree>
    <p:extLst>
      <p:ext uri="{BB962C8B-B14F-4D97-AF65-F5344CB8AC3E}">
        <p14:creationId xmlns:p14="http://schemas.microsoft.com/office/powerpoint/2010/main" val="22048975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另一种测量晶格振动谱的方法是光学散射法，利用光波与晶格振动相互作用过程中的能量守恒和动量守恒。与中子衍射测量法类似，通过测量入射光子能量</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oMath>
                </a14:m>
                <a:r>
                  <a:rPr lang="zh-CN" altLang="zh-CN" sz="1200" kern="1200" dirty="0">
                    <a:solidFill>
                      <a:schemeClr val="tx1"/>
                    </a:solidFill>
                    <a:effectLst/>
                    <a:latin typeface="Arial" charset="0"/>
                    <a:ea typeface="宋体" pitchFamily="2" charset="-122"/>
                    <a:cs typeface="+mn-cs"/>
                  </a:rPr>
                  <a:t>和出射光子能量</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𝜔</m:t>
                        </m:r>
                      </m:e>
                      <m:sup>
                        <m:r>
                          <a:rPr lang="en-US" altLang="zh-CN" sz="1200" i="1" kern="1200">
                            <a:solidFill>
                              <a:schemeClr val="tx1"/>
                            </a:solidFill>
                            <a:effectLst/>
                            <a:latin typeface="Cambria Math" panose="02040503050406030204" pitchFamily="18" charset="0"/>
                            <a:ea typeface="宋体" pitchFamily="2" charset="-122"/>
                            <a:cs typeface="+mn-cs"/>
                          </a:rPr>
                          <m:t>′</m:t>
                        </m:r>
                      </m:sup>
                    </m:sSup>
                  </m:oMath>
                </a14:m>
                <a:r>
                  <a:rPr lang="zh-CN" altLang="zh-CN" sz="1200" kern="1200" dirty="0">
                    <a:solidFill>
                      <a:schemeClr val="tx1"/>
                    </a:solidFill>
                    <a:effectLst/>
                    <a:latin typeface="Arial" charset="0"/>
                    <a:ea typeface="宋体" pitchFamily="2" charset="-122"/>
                    <a:cs typeface="+mn-cs"/>
                  </a:rPr>
                  <a:t>，以及入射光子动量</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和出射光子动量</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𝑞</m:t>
                        </m:r>
                      </m:e>
                      <m:sup>
                        <m:r>
                          <a:rPr lang="en-US" altLang="zh-CN" sz="1200" i="1" kern="1200">
                            <a:solidFill>
                              <a:schemeClr val="tx1"/>
                            </a:solidFill>
                            <a:effectLst/>
                            <a:latin typeface="Cambria Math" panose="02040503050406030204" pitchFamily="18" charset="0"/>
                            <a:ea typeface="宋体" pitchFamily="2" charset="-122"/>
                            <a:cs typeface="+mn-cs"/>
                          </a:rPr>
                          <m:t>′</m:t>
                        </m:r>
                      </m:sup>
                    </m:sSup>
                  </m:oMath>
                </a14:m>
                <a:r>
                  <a:rPr lang="zh-CN" altLang="zh-CN" sz="1200" kern="1200" dirty="0">
                    <a:solidFill>
                      <a:schemeClr val="tx1"/>
                    </a:solidFill>
                    <a:effectLst/>
                    <a:latin typeface="Arial" charset="0"/>
                    <a:ea typeface="宋体" pitchFamily="2" charset="-122"/>
                    <a:cs typeface="+mn-cs"/>
                  </a:rPr>
                  <a:t>，获得声子的频率和相应的格波波矢。</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另一种测量晶格振动谱的方法是光学散射法，利用光波与晶格振动相互作用过程中的能量守恒和动量守恒。与中子衍射测量法类似，通过测量入射光子能量</a:t>
                </a:r>
                <a:r>
                  <a:rPr lang="en-US" altLang="zh-CN" sz="1200" i="0" kern="1200">
                    <a:solidFill>
                      <a:schemeClr val="tx1"/>
                    </a:solidFill>
                    <a:effectLst/>
                    <a:latin typeface="Arial" charset="0"/>
                    <a:ea typeface="宋体" pitchFamily="2" charset="-122"/>
                    <a:cs typeface="+mn-cs"/>
                  </a:rPr>
                  <a:t>ℏ𝜔</a:t>
                </a:r>
                <a:r>
                  <a:rPr lang="zh-CN" altLang="zh-CN" sz="1200" kern="1200">
                    <a:solidFill>
                      <a:schemeClr val="tx1"/>
                    </a:solidFill>
                    <a:effectLst/>
                    <a:latin typeface="Arial" charset="0"/>
                    <a:ea typeface="宋体" pitchFamily="2" charset="-122"/>
                    <a:cs typeface="+mn-cs"/>
                  </a:rPr>
                  <a:t>和出射光子能量</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，以及入射光子动量</a:t>
                </a:r>
                <a:r>
                  <a:rPr lang="en-US" altLang="zh-CN" sz="1200" kern="1200">
                    <a:solidFill>
                      <a:schemeClr val="tx1"/>
                    </a:solidFill>
                    <a:effectLst/>
                    <a:latin typeface="Arial" charset="0"/>
                    <a:ea typeface="宋体" pitchFamily="2" charset="-122"/>
                    <a:cs typeface="+mn-cs"/>
                  </a:rPr>
                  <a:t> </a:t>
                </a:r>
                <a:r>
                  <a:rPr lang="zh-CN" altLang="zh-CN" sz="1200" kern="1200">
                    <a:solidFill>
                      <a:schemeClr val="tx1"/>
                    </a:solidFill>
                    <a:effectLst/>
                    <a:latin typeface="Arial" charset="0"/>
                    <a:ea typeface="宋体" pitchFamily="2" charset="-122"/>
                    <a:cs typeface="+mn-cs"/>
                  </a:rPr>
                  <a:t>和出射光子动量</a:t>
                </a:r>
                <a:r>
                  <a:rPr lang="en-US" altLang="zh-CN" sz="1200" i="0" kern="1200">
                    <a:solidFill>
                      <a:schemeClr val="tx1"/>
                    </a:solidFill>
                    <a:effectLst/>
                    <a:latin typeface="Arial" charset="0"/>
                    <a:ea typeface="宋体" pitchFamily="2" charset="-122"/>
                    <a:cs typeface="+mn-cs"/>
                  </a:rPr>
                  <a:t>ℏ𝑞</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，获得声子的频率和相应的格波波矢。</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78</a:t>
            </a:fld>
            <a:endParaRPr lang="en-US" altLang="zh-CN"/>
          </a:p>
        </p:txBody>
      </p:sp>
    </p:spTree>
    <p:extLst>
      <p:ext uri="{BB962C8B-B14F-4D97-AF65-F5344CB8AC3E}">
        <p14:creationId xmlns:p14="http://schemas.microsoft.com/office/powerpoint/2010/main" val="17574483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光波与格波声学波的相互作用称为布里渊散射，一般布里渊散射的频移很小；光波与格波光学波的相互作用称为拉曼散射，频率移动通常在</a:t>
                </a:r>
                <a:r>
                  <a:rPr lang="en-US" altLang="zh-CN" sz="1200" kern="1200" dirty="0">
                    <a:solidFill>
                      <a:schemeClr val="tx1"/>
                    </a:solidFill>
                    <a:effectLst/>
                    <a:latin typeface="Arial" charset="0"/>
                    <a:ea typeface="宋体" pitchFamily="2" charset="-122"/>
                    <a:cs typeface="+mn-cs"/>
                  </a:rPr>
                  <a:t>3</a:t>
                </a:r>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10</a:t>
                </a:r>
                <a:r>
                  <a:rPr lang="en-US" altLang="zh-CN" sz="1200" kern="1200" baseline="30000" dirty="0">
                    <a:solidFill>
                      <a:schemeClr val="tx1"/>
                    </a:solidFill>
                    <a:effectLst/>
                    <a:latin typeface="Arial" charset="0"/>
                    <a:ea typeface="宋体" pitchFamily="2" charset="-122"/>
                    <a:cs typeface="+mn-cs"/>
                  </a:rPr>
                  <a:t>10</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10</a:t>
                </a:r>
                <a:r>
                  <a:rPr lang="en-US" altLang="zh-CN" sz="1200" kern="1200" baseline="30000" dirty="0">
                    <a:solidFill>
                      <a:schemeClr val="tx1"/>
                    </a:solidFill>
                    <a:effectLst/>
                    <a:latin typeface="Arial" charset="0"/>
                    <a:ea typeface="宋体" pitchFamily="2" charset="-122"/>
                    <a:cs typeface="+mn-cs"/>
                  </a:rPr>
                  <a:t>13</a:t>
                </a:r>
                <a:r>
                  <a:rPr lang="en-US" altLang="zh-CN" sz="1200" kern="1200" dirty="0">
                    <a:solidFill>
                      <a:schemeClr val="tx1"/>
                    </a:solidFill>
                    <a:effectLst/>
                    <a:latin typeface="Arial" charset="0"/>
                    <a:ea typeface="宋体" pitchFamily="2" charset="-122"/>
                    <a:cs typeface="+mn-cs"/>
                  </a:rPr>
                  <a:t> Hz</a:t>
                </a:r>
                <a:r>
                  <a:rPr lang="zh-CN" altLang="zh-CN" sz="1200" kern="1200" dirty="0">
                    <a:solidFill>
                      <a:schemeClr val="tx1"/>
                    </a:solidFill>
                    <a:effectLst/>
                    <a:latin typeface="Arial" charset="0"/>
                    <a:ea typeface="宋体" pitchFamily="2" charset="-122"/>
                    <a:cs typeface="+mn-cs"/>
                  </a:rPr>
                  <a:t>。根据光波频率的移动量，又分为斯塔克斯散射（出射频率小于入射频率）和反斯塔克斯散射（出射频率大于入射频率）两种。光学散射法测试晶格振动谱的缺点是只能测试长波声子，原因是光子的波矢</a:t>
                </a:r>
                <a:r>
                  <a:rPr lang="en-US"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b="1" i="1" kern="1200" smtClean="0">
                        <a:solidFill>
                          <a:schemeClr val="tx1"/>
                        </a:solidFill>
                        <a:effectLst/>
                        <a:latin typeface="Cambria Math" panose="02040503050406030204" pitchFamily="18" charset="0"/>
                        <a:ea typeface="宋体" pitchFamily="2" charset="-122"/>
                        <a:cs typeface="+mn-cs"/>
                      </a:rPr>
                      <m:t>𝒌</m:t>
                    </m:r>
                  </m:oMath>
                </a14:m>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很小，对应声波的</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很小。</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光波与格波声学波的相互作用称为布里渊散射，一般布里渊散射的频移很小；光波与格波光学波的相互作用称为拉曼散射，频率移动通常在</a:t>
                </a:r>
                <a:r>
                  <a:rPr lang="en-US" altLang="zh-CN" sz="1200" kern="1200" dirty="0">
                    <a:solidFill>
                      <a:schemeClr val="tx1"/>
                    </a:solidFill>
                    <a:effectLst/>
                    <a:latin typeface="Arial" charset="0"/>
                    <a:ea typeface="宋体" pitchFamily="2" charset="-122"/>
                    <a:cs typeface="+mn-cs"/>
                  </a:rPr>
                  <a:t>3</a:t>
                </a:r>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10</a:t>
                </a:r>
                <a:r>
                  <a:rPr lang="en-US" altLang="zh-CN" sz="1200" kern="1200" baseline="30000" dirty="0">
                    <a:solidFill>
                      <a:schemeClr val="tx1"/>
                    </a:solidFill>
                    <a:effectLst/>
                    <a:latin typeface="Arial" charset="0"/>
                    <a:ea typeface="宋体" pitchFamily="2" charset="-122"/>
                    <a:cs typeface="+mn-cs"/>
                  </a:rPr>
                  <a:t>10</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en-US" altLang="zh-CN" sz="1200" kern="1200" dirty="0">
                    <a:solidFill>
                      <a:schemeClr val="tx1"/>
                    </a:solidFill>
                    <a:effectLst/>
                    <a:latin typeface="Arial" charset="0"/>
                    <a:ea typeface="宋体" pitchFamily="2" charset="-122"/>
                    <a:cs typeface="+mn-cs"/>
                    <a:sym typeface="Symbol" panose="05050102010706020507" pitchFamily="18" charset="2"/>
                  </a:rPr>
                  <a:t></a:t>
                </a:r>
                <a:r>
                  <a:rPr lang="en-US" altLang="zh-CN" sz="1200" kern="1200" dirty="0">
                    <a:solidFill>
                      <a:schemeClr val="tx1"/>
                    </a:solidFill>
                    <a:effectLst/>
                    <a:latin typeface="Arial" charset="0"/>
                    <a:ea typeface="宋体" pitchFamily="2" charset="-122"/>
                    <a:cs typeface="+mn-cs"/>
                  </a:rPr>
                  <a:t>10</a:t>
                </a:r>
                <a:r>
                  <a:rPr lang="en-US" altLang="zh-CN" sz="1200" kern="1200" baseline="30000" dirty="0">
                    <a:solidFill>
                      <a:schemeClr val="tx1"/>
                    </a:solidFill>
                    <a:effectLst/>
                    <a:latin typeface="Arial" charset="0"/>
                    <a:ea typeface="宋体" pitchFamily="2" charset="-122"/>
                    <a:cs typeface="+mn-cs"/>
                  </a:rPr>
                  <a:t>13</a:t>
                </a:r>
                <a:r>
                  <a:rPr lang="en-US" altLang="zh-CN" sz="1200" kern="1200" dirty="0">
                    <a:solidFill>
                      <a:schemeClr val="tx1"/>
                    </a:solidFill>
                    <a:effectLst/>
                    <a:latin typeface="Arial" charset="0"/>
                    <a:ea typeface="宋体" pitchFamily="2" charset="-122"/>
                    <a:cs typeface="+mn-cs"/>
                  </a:rPr>
                  <a:t> Hz</a:t>
                </a:r>
                <a:r>
                  <a:rPr lang="zh-CN" altLang="zh-CN" sz="1200" kern="1200" dirty="0">
                    <a:solidFill>
                      <a:schemeClr val="tx1"/>
                    </a:solidFill>
                    <a:effectLst/>
                    <a:latin typeface="Arial" charset="0"/>
                    <a:ea typeface="宋体" pitchFamily="2" charset="-122"/>
                    <a:cs typeface="+mn-cs"/>
                  </a:rPr>
                  <a:t>。根据光波频率的移动量，又分为斯塔克斯散射（出射频率小于入射频率）和反斯塔克斯散射（出射频率大于入射频率）两种。光学散射法测试晶格振动谱的缺点是只能测试长波声子，原因是光子的波矢</a:t>
                </a:r>
                <a:r>
                  <a:rPr lang="en-US" altLang="zh-CN" sz="1200" kern="1200" dirty="0">
                    <a:solidFill>
                      <a:schemeClr val="tx1"/>
                    </a:solidFill>
                    <a:effectLst/>
                    <a:latin typeface="Arial" charset="0"/>
                    <a:ea typeface="宋体" pitchFamily="2" charset="-122"/>
                    <a:cs typeface="+mn-cs"/>
                  </a:rPr>
                  <a:t>|</a:t>
                </a:r>
                <a:r>
                  <a:rPr lang="en-US" altLang="zh-CN" sz="1200" b="1" i="0" kern="1200">
                    <a:solidFill>
                      <a:schemeClr val="tx1"/>
                    </a:solidFill>
                    <a:effectLst/>
                    <a:latin typeface="Cambria Math" panose="02040503050406030204" pitchFamily="18" charset="0"/>
                    <a:ea typeface="宋体" pitchFamily="2" charset="-122"/>
                    <a:cs typeface="+mn-cs"/>
                  </a:rPr>
                  <a:t>𝒌</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很小，对应声波的</a:t>
                </a:r>
                <a:r>
                  <a:rPr lang="en-US" altLang="zh-CN" sz="1200" i="0" kern="1200">
                    <a:solidFill>
                      <a:schemeClr val="tx1"/>
                    </a:solidFill>
                    <a:effectLst/>
                    <a:latin typeface="Cambria Math" panose="02040503050406030204" pitchFamily="18" charset="0"/>
                    <a:ea typeface="宋体" pitchFamily="2" charset="-122"/>
                    <a:cs typeface="+mn-cs"/>
                  </a:rPr>
                  <a:t>𝑞</a:t>
                </a:r>
                <a:r>
                  <a:rPr lang="zh-CN" altLang="zh-CN" sz="1200" kern="1200" dirty="0">
                    <a:solidFill>
                      <a:schemeClr val="tx1"/>
                    </a:solidFill>
                    <a:effectLst/>
                    <a:latin typeface="Arial" charset="0"/>
                    <a:ea typeface="宋体" pitchFamily="2" charset="-122"/>
                    <a:cs typeface="+mn-cs"/>
                  </a:rPr>
                  <a:t>很小。</a:t>
                </a:r>
                <a:endParaRPr lang="zh-CN" altLang="en-US" dirty="0"/>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79</a:t>
            </a:fld>
            <a:endParaRPr lang="en-US" altLang="zh-CN"/>
          </a:p>
        </p:txBody>
      </p:sp>
    </p:spTree>
    <p:extLst>
      <p:ext uri="{BB962C8B-B14F-4D97-AF65-F5344CB8AC3E}">
        <p14:creationId xmlns:p14="http://schemas.microsoft.com/office/powerpoint/2010/main" val="41985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本章将考虑晶格振动替代静止晶格模型，着重研究晶格振动对于固体特性，特别是热特性的影响。这里采用“绝热近似”，即认为电子可以迅速跟上原子核位置的变化，原子核在运动过程中保持电中性。</a:t>
            </a:r>
          </a:p>
          <a:p>
            <a:endParaRPr lang="zh-CN" altLang="en-US"/>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8</a:t>
            </a:fld>
            <a:endParaRPr lang="en-US" altLang="zh-CN"/>
          </a:p>
        </p:txBody>
      </p:sp>
    </p:spTree>
    <p:extLst>
      <p:ext uri="{BB962C8B-B14F-4D97-AF65-F5344CB8AC3E}">
        <p14:creationId xmlns:p14="http://schemas.microsoft.com/office/powerpoint/2010/main" val="225688565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本章是固体热特性。</a:t>
            </a:r>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80</a:t>
            </a:fld>
            <a:endParaRPr lang="en-US" altLang="zh-CN"/>
          </a:p>
        </p:txBody>
      </p:sp>
    </p:spTree>
    <p:extLst>
      <p:ext uri="{BB962C8B-B14F-4D97-AF65-F5344CB8AC3E}">
        <p14:creationId xmlns:p14="http://schemas.microsoft.com/office/powerpoint/2010/main" val="7723071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固体的热特性是人类最早接触到的自然现象之一。虽然人类很早就会用火，会在一定程度上控制固体的温度，但是对热的本质却一直到上个世纪才逐步有了清晰的认识。最初，人们认为热是一种元素，提出所谓的“热素说”，认为“热”这种元素可以从一个物体转移到另外一个物体去。这从一个角度解释了热传导现象，但却解释不了为什么摩擦会生热。图</a:t>
            </a:r>
            <a:r>
              <a:rPr lang="zh-CN" altLang="en-US" sz="1200" kern="1200" dirty="0">
                <a:solidFill>
                  <a:schemeClr val="tx1"/>
                </a:solidFill>
                <a:effectLst/>
                <a:latin typeface="Arial" charset="0"/>
                <a:ea typeface="宋体" pitchFamily="2" charset="-122"/>
                <a:cs typeface="+mn-cs"/>
              </a:rPr>
              <a:t>中</a:t>
            </a:r>
            <a:r>
              <a:rPr lang="zh-CN" altLang="zh-CN" sz="1200" kern="1200" dirty="0">
                <a:solidFill>
                  <a:schemeClr val="tx1"/>
                </a:solidFill>
                <a:effectLst/>
                <a:latin typeface="Arial" charset="0"/>
                <a:ea typeface="宋体" pitchFamily="2" charset="-122"/>
                <a:cs typeface="+mn-cs"/>
              </a:rPr>
              <a:t>标出了人类认识热现象的历史。最早开始关于热现象研究的是伽利略和托里切利</a:t>
            </a:r>
            <a:r>
              <a:rPr lang="zh-CN" altLang="en-US"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他们在十六世纪制造出了温度计，藉此人们可以科学地度量温度了；</a:t>
            </a:r>
            <a:r>
              <a:rPr lang="en-US" altLang="zh-CN" sz="1200" kern="1200" dirty="0">
                <a:solidFill>
                  <a:schemeClr val="tx1"/>
                </a:solidFill>
                <a:effectLst/>
                <a:latin typeface="Arial" charset="0"/>
                <a:ea typeface="宋体" pitchFamily="2" charset="-122"/>
                <a:cs typeface="+mn-cs"/>
              </a:rPr>
              <a:t>1819</a:t>
            </a:r>
            <a:r>
              <a:rPr lang="zh-CN" altLang="zh-CN" sz="1200" kern="1200" dirty="0">
                <a:solidFill>
                  <a:schemeClr val="tx1"/>
                </a:solidFill>
                <a:effectLst/>
                <a:latin typeface="Arial" charset="0"/>
                <a:ea typeface="宋体" pitchFamily="2" charset="-122"/>
                <a:cs typeface="+mn-cs"/>
              </a:rPr>
              <a:t>年</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杜隆和珀替提出了第一个关于热学的实验定律——杜隆</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珀替定律；</a:t>
            </a:r>
            <a:r>
              <a:rPr lang="en-US" altLang="zh-CN" sz="1200" kern="1200" dirty="0">
                <a:solidFill>
                  <a:schemeClr val="tx1"/>
                </a:solidFill>
                <a:effectLst/>
                <a:latin typeface="Arial" charset="0"/>
                <a:ea typeface="宋体" pitchFamily="2" charset="-122"/>
                <a:cs typeface="+mn-cs"/>
              </a:rPr>
              <a:t>1840</a:t>
            </a:r>
            <a:r>
              <a:rPr lang="zh-CN" altLang="zh-CN" sz="1200" kern="1200" dirty="0">
                <a:solidFill>
                  <a:schemeClr val="tx1"/>
                </a:solidFill>
                <a:effectLst/>
                <a:latin typeface="Arial" charset="0"/>
                <a:ea typeface="宋体" pitchFamily="2" charset="-122"/>
                <a:cs typeface="+mn-cs"/>
              </a:rPr>
              <a:t>年，德国的迈尔提出热是能量的一种形式，这一论点给后来的科学家很重要的启示；焦耳通过机械摩擦转换为热的实验给出了最精确的热功当量系数：</a:t>
            </a:r>
            <a:r>
              <a:rPr lang="en-US" altLang="zh-CN" sz="1200" kern="1200" dirty="0">
                <a:solidFill>
                  <a:schemeClr val="tx1"/>
                </a:solidFill>
                <a:effectLst/>
                <a:latin typeface="Arial" charset="0"/>
                <a:ea typeface="宋体" pitchFamily="2" charset="-122"/>
                <a:cs typeface="+mn-cs"/>
              </a:rPr>
              <a:t>1cal=4.18J</a:t>
            </a:r>
            <a:r>
              <a:rPr lang="zh-CN" altLang="zh-CN" sz="1200" kern="1200" dirty="0">
                <a:solidFill>
                  <a:schemeClr val="tx1"/>
                </a:solidFill>
                <a:effectLst/>
                <a:latin typeface="Arial" charset="0"/>
                <a:ea typeface="宋体" pitchFamily="2" charset="-122"/>
                <a:cs typeface="+mn-cs"/>
              </a:rPr>
              <a:t>，焦耳这一工作为能量守恒定律，也就是热力学第一动力提供了不可动摇的实验基础，能量守恒定律是很少几条在经典物理和量子物理中都严格成立的定律；之后，普鲁士人克劳修斯提出热是物质运动的一种形式，并且和英国的开尔文一起提出并完善了热力学第二定律。</a:t>
            </a:r>
          </a:p>
          <a:p>
            <a:endParaRPr lang="zh-CN" altLang="en-US"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81</a:t>
            </a:fld>
            <a:endParaRPr lang="en-US" altLang="zh-CN"/>
          </a:p>
        </p:txBody>
      </p:sp>
    </p:spTree>
    <p:extLst>
      <p:ext uri="{BB962C8B-B14F-4D97-AF65-F5344CB8AC3E}">
        <p14:creationId xmlns:p14="http://schemas.microsoft.com/office/powerpoint/2010/main" val="324639882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玻尔兹曼建立了宏观物理量熵与微观状态的几率之间的关系，将热力学发展为统计物理学，并为量子物理的发展打开了大门</a:t>
                </a:r>
                <a:r>
                  <a:rPr lang="en-US" altLang="zh-CN" sz="1200" kern="1200" dirty="0">
                    <a:solidFill>
                      <a:schemeClr val="tx1"/>
                    </a:solidFill>
                    <a:effectLst/>
                    <a:latin typeface="Arial" charset="0"/>
                    <a:ea typeface="宋体" pitchFamily="2" charset="-122"/>
                    <a:cs typeface="+mn-cs"/>
                  </a:rPr>
                  <a:t>——1900</a:t>
                </a:r>
                <a:r>
                  <a:rPr lang="zh-CN" altLang="zh-CN" sz="1200" kern="1200" dirty="0">
                    <a:solidFill>
                      <a:schemeClr val="tx1"/>
                    </a:solidFill>
                    <a:effectLst/>
                    <a:latin typeface="Arial" charset="0"/>
                    <a:ea typeface="宋体" pitchFamily="2" charset="-122"/>
                    <a:cs typeface="+mn-cs"/>
                  </a:rPr>
                  <a:t>年普朗克在解释黑体辐射定律时，确定了两个重要物理常数：普朗克常数</a:t>
                </a:r>
                <a:r>
                  <a:rPr lang="en-US" altLang="zh-CN" sz="1200" i="1" kern="1200" dirty="0">
                    <a:solidFill>
                      <a:schemeClr val="tx1"/>
                    </a:solidFill>
                    <a:effectLst/>
                    <a:latin typeface="Arial" charset="0"/>
                    <a:ea typeface="宋体" pitchFamily="2" charset="-122"/>
                    <a:cs typeface="+mn-cs"/>
                  </a:rPr>
                  <a:t>h</a:t>
                </a:r>
                <a:r>
                  <a:rPr lang="zh-CN" altLang="zh-CN" sz="1200" kern="1200" dirty="0">
                    <a:solidFill>
                      <a:schemeClr val="tx1"/>
                    </a:solidFill>
                    <a:effectLst/>
                    <a:latin typeface="Arial" charset="0"/>
                    <a:ea typeface="宋体" pitchFamily="2" charset="-122"/>
                    <a:cs typeface="+mn-cs"/>
                  </a:rPr>
                  <a:t>和玻尔兹曼常数</a:t>
                </a:r>
                <a14:m>
                  <m:oMath xmlns:m="http://schemas.openxmlformats.org/officeDocument/2006/math">
                    <m:r>
                      <a:rPr lang="zh-CN" altLang="en-US" sz="1200" i="1" kern="1200" smtClean="0">
                        <a:solidFill>
                          <a:schemeClr val="tx1"/>
                        </a:solidFill>
                        <a:latin typeface="Cambria Math" panose="02040503050406030204" pitchFamily="18" charset="0"/>
                        <a:ea typeface="宋体" pitchFamily="2" charset="-122"/>
                        <a:cs typeface="+mn-cs"/>
                      </a:rPr>
                      <m:t>𝑘</m:t>
                    </m:r>
                  </m:oMath>
                </a14:m>
                <a:r>
                  <a:rPr lang="en-US" altLang="zh-CN" sz="1200" kern="1200" baseline="-25000" dirty="0">
                    <a:solidFill>
                      <a:schemeClr val="tx1"/>
                    </a:solidFill>
                    <a:effectLst/>
                    <a:latin typeface="Arial" charset="0"/>
                    <a:ea typeface="宋体" pitchFamily="2" charset="-122"/>
                    <a:cs typeface="+mn-cs"/>
                  </a:rPr>
                  <a:t>B</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随着量子力学的发展，到了</a:t>
                </a:r>
                <a:r>
                  <a:rPr lang="en-US" altLang="zh-CN" sz="1200" kern="1200" dirty="0">
                    <a:solidFill>
                      <a:schemeClr val="tx1"/>
                    </a:solidFill>
                    <a:effectLst/>
                    <a:latin typeface="Arial" charset="0"/>
                    <a:ea typeface="宋体" pitchFamily="2" charset="-122"/>
                    <a:cs typeface="+mn-cs"/>
                  </a:rPr>
                  <a:t>1907</a:t>
                </a:r>
                <a:r>
                  <a:rPr lang="zh-CN" altLang="zh-CN" sz="1200" kern="1200" dirty="0">
                    <a:solidFill>
                      <a:schemeClr val="tx1"/>
                    </a:solidFill>
                    <a:effectLst/>
                    <a:latin typeface="Arial" charset="0"/>
                    <a:ea typeface="宋体" pitchFamily="2" charset="-122"/>
                    <a:cs typeface="+mn-cs"/>
                  </a:rPr>
                  <a:t>年，爱因斯坦提出了准粒子</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声子的概念，给出了描述晶格振动的声子模型；</a:t>
                </a:r>
                <a:r>
                  <a:rPr lang="en-US" altLang="zh-CN" sz="1200" kern="1200" dirty="0">
                    <a:solidFill>
                      <a:schemeClr val="tx1"/>
                    </a:solidFill>
                    <a:effectLst/>
                    <a:latin typeface="Arial" charset="0"/>
                    <a:ea typeface="宋体" pitchFamily="2" charset="-122"/>
                    <a:cs typeface="+mn-cs"/>
                  </a:rPr>
                  <a:t>1911</a:t>
                </a:r>
                <a:r>
                  <a:rPr lang="zh-CN" altLang="zh-CN" sz="1200" kern="1200" dirty="0">
                    <a:solidFill>
                      <a:schemeClr val="tx1"/>
                    </a:solidFill>
                    <a:effectLst/>
                    <a:latin typeface="Arial" charset="0"/>
                    <a:ea typeface="宋体" pitchFamily="2" charset="-122"/>
                    <a:cs typeface="+mn-cs"/>
                  </a:rPr>
                  <a:t>年，德拜提出了另一种声子模型，更好地解释了固体的热容；之后波恩与黄昆先生一起发展了晶格动力学，从理论上阐明了各种热现象的物理机理。</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玻尔兹曼建立了宏观物理量熵与微观状态的几率之间的关系，将热力学发展为统计物理学，并为量子物理的发展打开了大门</a:t>
                </a:r>
                <a:r>
                  <a:rPr lang="en-US" altLang="zh-CN" sz="1200" kern="1200" dirty="0">
                    <a:solidFill>
                      <a:schemeClr val="tx1"/>
                    </a:solidFill>
                    <a:effectLst/>
                    <a:latin typeface="Arial" charset="0"/>
                    <a:ea typeface="宋体" pitchFamily="2" charset="-122"/>
                    <a:cs typeface="+mn-cs"/>
                  </a:rPr>
                  <a:t>——1900</a:t>
                </a:r>
                <a:r>
                  <a:rPr lang="zh-CN" altLang="zh-CN" sz="1200" kern="1200" dirty="0">
                    <a:solidFill>
                      <a:schemeClr val="tx1"/>
                    </a:solidFill>
                    <a:effectLst/>
                    <a:latin typeface="Arial" charset="0"/>
                    <a:ea typeface="宋体" pitchFamily="2" charset="-122"/>
                    <a:cs typeface="+mn-cs"/>
                  </a:rPr>
                  <a:t>年普朗克在解释黑体辐射定律时，确定了两个重要物理常数：普朗克常数</a:t>
                </a:r>
                <a:r>
                  <a:rPr lang="en-US" altLang="zh-CN" sz="1200" i="1" kern="1200" dirty="0">
                    <a:solidFill>
                      <a:schemeClr val="tx1"/>
                    </a:solidFill>
                    <a:effectLst/>
                    <a:latin typeface="Arial" charset="0"/>
                    <a:ea typeface="宋体" pitchFamily="2" charset="-122"/>
                    <a:cs typeface="+mn-cs"/>
                  </a:rPr>
                  <a:t>h</a:t>
                </a:r>
                <a:r>
                  <a:rPr lang="zh-CN" altLang="zh-CN" sz="1200" kern="1200" dirty="0">
                    <a:solidFill>
                      <a:schemeClr val="tx1"/>
                    </a:solidFill>
                    <a:effectLst/>
                    <a:latin typeface="Arial" charset="0"/>
                    <a:ea typeface="宋体" pitchFamily="2" charset="-122"/>
                    <a:cs typeface="+mn-cs"/>
                  </a:rPr>
                  <a:t>和玻尔兹曼常数</a:t>
                </a:r>
                <a:r>
                  <a:rPr lang="zh-CN" altLang="en-US" sz="1200" i="0" kern="1200">
                    <a:solidFill>
                      <a:schemeClr val="tx1"/>
                    </a:solidFill>
                    <a:latin typeface="Arial" charset="0"/>
                    <a:ea typeface="宋体" pitchFamily="2" charset="-122"/>
                    <a:cs typeface="+mn-cs"/>
                  </a:rPr>
                  <a:t>𝑘</a:t>
                </a:r>
                <a:r>
                  <a:rPr lang="en-US" altLang="zh-CN" sz="1200" kern="1200" baseline="-25000" dirty="0">
                    <a:solidFill>
                      <a:schemeClr val="tx1"/>
                    </a:solidFill>
                    <a:effectLst/>
                    <a:latin typeface="Arial" charset="0"/>
                    <a:ea typeface="宋体" pitchFamily="2" charset="-122"/>
                    <a:cs typeface="+mn-cs"/>
                  </a:rPr>
                  <a:t>B</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随着量子力学的发展，到了</a:t>
                </a:r>
                <a:r>
                  <a:rPr lang="en-US" altLang="zh-CN" sz="1200" kern="1200" dirty="0">
                    <a:solidFill>
                      <a:schemeClr val="tx1"/>
                    </a:solidFill>
                    <a:effectLst/>
                    <a:latin typeface="Arial" charset="0"/>
                    <a:ea typeface="宋体" pitchFamily="2" charset="-122"/>
                    <a:cs typeface="+mn-cs"/>
                  </a:rPr>
                  <a:t>1907</a:t>
                </a:r>
                <a:r>
                  <a:rPr lang="zh-CN" altLang="zh-CN" sz="1200" kern="1200" dirty="0">
                    <a:solidFill>
                      <a:schemeClr val="tx1"/>
                    </a:solidFill>
                    <a:effectLst/>
                    <a:latin typeface="Arial" charset="0"/>
                    <a:ea typeface="宋体" pitchFamily="2" charset="-122"/>
                    <a:cs typeface="+mn-cs"/>
                  </a:rPr>
                  <a:t>年，爱因斯坦提出了准粒子</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声子的概念，给出了描述晶格振动的声子模型；</a:t>
                </a:r>
                <a:r>
                  <a:rPr lang="en-US" altLang="zh-CN" sz="1200" kern="1200" dirty="0">
                    <a:solidFill>
                      <a:schemeClr val="tx1"/>
                    </a:solidFill>
                    <a:effectLst/>
                    <a:latin typeface="Arial" charset="0"/>
                    <a:ea typeface="宋体" pitchFamily="2" charset="-122"/>
                    <a:cs typeface="+mn-cs"/>
                  </a:rPr>
                  <a:t>1911</a:t>
                </a:r>
                <a:r>
                  <a:rPr lang="zh-CN" altLang="zh-CN" sz="1200" kern="1200" dirty="0">
                    <a:solidFill>
                      <a:schemeClr val="tx1"/>
                    </a:solidFill>
                    <a:effectLst/>
                    <a:latin typeface="Arial" charset="0"/>
                    <a:ea typeface="宋体" pitchFamily="2" charset="-122"/>
                    <a:cs typeface="+mn-cs"/>
                  </a:rPr>
                  <a:t>年，德拜提出了另一种声子模型，更好地解释了固体的热容；之后波恩与黄昆先生一起发展了晶格动力学，从理论上阐明了各种热现象的物理机理。</a:t>
                </a:r>
                <a:endParaRPr lang="zh-CN" altLang="en-US" dirty="0"/>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82</a:t>
            </a:fld>
            <a:endParaRPr lang="en-US" altLang="zh-CN"/>
          </a:p>
        </p:txBody>
      </p:sp>
    </p:spTree>
    <p:extLst>
      <p:ext uri="{BB962C8B-B14F-4D97-AF65-F5344CB8AC3E}">
        <p14:creationId xmlns:p14="http://schemas.microsoft.com/office/powerpoint/2010/main" val="170432305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本小节讲一下热容。</a:t>
            </a:r>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83</a:t>
            </a:fld>
            <a:endParaRPr lang="en-US" altLang="zh-CN"/>
          </a:p>
        </p:txBody>
      </p:sp>
    </p:spTree>
    <p:extLst>
      <p:ext uri="{BB962C8B-B14F-4D97-AF65-F5344CB8AC3E}">
        <p14:creationId xmlns:p14="http://schemas.microsoft.com/office/powerpoint/2010/main" val="20156792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固体热容（定体积热容）定义为：</a:t>
                </a:r>
              </a:p>
              <a:p>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𝑉</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m:t>
                                </m:r>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𝐸</m:t>
                                    </m:r>
                                  </m:e>
                                </m:acc>
                              </m:num>
                              <m:den>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𝑇</m:t>
                                </m:r>
                              </m:den>
                            </m:f>
                          </m:e>
                        </m:d>
                      </m:e>
                      <m:sub>
                        <m:r>
                          <a:rPr lang="en-US" altLang="zh-CN" sz="1200" i="1" kern="1200">
                            <a:solidFill>
                              <a:schemeClr val="tx1"/>
                            </a:solidFill>
                            <a:effectLst/>
                            <a:latin typeface="Cambria Math" panose="02040503050406030204" pitchFamily="18" charset="0"/>
                            <a:ea typeface="宋体" pitchFamily="2" charset="-122"/>
                            <a:cs typeface="+mn-cs"/>
                          </a:rPr>
                          <m:t>𝑉</m:t>
                        </m:r>
                      </m:sub>
                    </m:sSub>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比热容</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𝑐</m:t>
                    </m:r>
                  </m:oMath>
                </a14:m>
                <a:r>
                  <a:rPr lang="en-US" altLang="zh-CN" sz="1200" i="1" kern="1200" baseline="-25000" dirty="0">
                    <a:solidFill>
                      <a:schemeClr val="tx1"/>
                    </a:solidFill>
                    <a:effectLst/>
                    <a:latin typeface="Arial" charset="0"/>
                    <a:ea typeface="宋体" pitchFamily="2" charset="-122"/>
                    <a:cs typeface="+mn-cs"/>
                  </a:rPr>
                  <a:t>v</a:t>
                </a:r>
                <a:r>
                  <a:rPr lang="zh-CN" altLang="zh-CN" sz="1200" kern="1200" dirty="0">
                    <a:solidFill>
                      <a:schemeClr val="tx1"/>
                    </a:solidFill>
                    <a:effectLst/>
                    <a:latin typeface="Arial" charset="0"/>
                    <a:ea typeface="宋体" pitchFamily="2" charset="-122"/>
                    <a:cs typeface="+mn-cs"/>
                  </a:rPr>
                  <a:t>，又称比热容量，简称比热，是单位质量物质的热容量，即单位质量物体改变单位温度时吸收或释放的内能。</a:t>
                </a:r>
              </a:p>
              <a:p>
                <a:r>
                  <a:rPr lang="zh-CN" altLang="zh-CN" sz="1200" kern="1200" dirty="0">
                    <a:solidFill>
                      <a:schemeClr val="tx1"/>
                    </a:solidFill>
                    <a:effectLst/>
                    <a:latin typeface="Arial" charset="0"/>
                    <a:ea typeface="宋体" pitchFamily="2" charset="-122"/>
                    <a:cs typeface="+mn-cs"/>
                  </a:rPr>
                  <a:t>固体热容主要包含晶格热容和电子热容两部分。晶格热容来源于固体的晶格热运动，电子热容则来源于电子的热运动。一般情况下，电子热容相比晶格热容要小很多，可忽略不计，仅在极低温时金属材料中的电子热容比较显著，不可忽略。</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固体热容（定体积热容）定义为：</a:t>
                </a:r>
              </a:p>
              <a:p>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𝑉=</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𝜕𝐸</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𝑉</a:t>
                </a:r>
                <a:r>
                  <a:rPr lang="en-US" altLang="zh-CN" sz="1200" kern="1200">
                    <a:solidFill>
                      <a:schemeClr val="tx1"/>
                    </a:solidFill>
                    <a:effectLst/>
                    <a:latin typeface="Arial" charset="0"/>
                    <a:ea typeface="宋体" pitchFamily="2" charset="-122"/>
                    <a:cs typeface="+mn-cs"/>
                  </a:rPr>
                  <a:t>                               (7-73) </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比热容</a:t>
                </a:r>
                <a:r>
                  <a:rPr lang="en-US" altLang="zh-CN" sz="1200" i="1" kern="1200">
                    <a:solidFill>
                      <a:schemeClr val="tx1"/>
                    </a:solidFill>
                    <a:effectLst/>
                    <a:latin typeface="Arial" charset="0"/>
                    <a:ea typeface="宋体" pitchFamily="2" charset="-122"/>
                    <a:cs typeface="+mn-cs"/>
                  </a:rPr>
                  <a:t>c</a:t>
                </a:r>
                <a:r>
                  <a:rPr lang="en-US" altLang="zh-CN" sz="1200" i="1" kern="1200" baseline="-25000">
                    <a:solidFill>
                      <a:schemeClr val="tx1"/>
                    </a:solidFill>
                    <a:effectLst/>
                    <a:latin typeface="Arial" charset="0"/>
                    <a:ea typeface="宋体" pitchFamily="2" charset="-122"/>
                    <a:cs typeface="+mn-cs"/>
                  </a:rPr>
                  <a:t>v</a:t>
                </a:r>
                <a:r>
                  <a:rPr lang="zh-CN" altLang="zh-CN" sz="1200" kern="1200">
                    <a:solidFill>
                      <a:schemeClr val="tx1"/>
                    </a:solidFill>
                    <a:effectLst/>
                    <a:latin typeface="Arial" charset="0"/>
                    <a:ea typeface="宋体" pitchFamily="2" charset="-122"/>
                    <a:cs typeface="+mn-cs"/>
                  </a:rPr>
                  <a:t>，又称比热容量，简称比热，是单位质量物质的热容量，即单位质量物体改变单位温度时吸收或释放的内能。</a:t>
                </a:r>
              </a:p>
              <a:p>
                <a:r>
                  <a:rPr lang="zh-CN" altLang="zh-CN" sz="1200" kern="1200">
                    <a:solidFill>
                      <a:schemeClr val="tx1"/>
                    </a:solidFill>
                    <a:effectLst/>
                    <a:latin typeface="Arial" charset="0"/>
                    <a:ea typeface="宋体" pitchFamily="2" charset="-122"/>
                    <a:cs typeface="+mn-cs"/>
                  </a:rPr>
                  <a:t>固体热容主要包含晶格热容和电子热容两部分。晶格热容来源于固体的晶格热运动，电子热容则来源于电子的热运动。一般情况下，电子热容相比晶格热容要小很多，可忽略不计，仅在极低温时金属材料中的电子热容比较显著，不可忽略。</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84</a:t>
            </a:fld>
            <a:endParaRPr lang="en-US" altLang="zh-CN"/>
          </a:p>
        </p:txBody>
      </p:sp>
    </p:spTree>
    <p:extLst>
      <p:ext uri="{BB962C8B-B14F-4D97-AF65-F5344CB8AC3E}">
        <p14:creationId xmlns:p14="http://schemas.microsoft.com/office/powerpoint/2010/main" val="24824029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固体的热容量是原子振动在宏观性质上的一个最直接的表现。实验表明，在室温和更高的温度，几乎全部单原子固体的比热容接近</a:t>
                </a:r>
                <a:r>
                  <a:rPr lang="en-US" altLang="zh-CN" sz="1200" kern="1200" dirty="0">
                    <a:solidFill>
                      <a:schemeClr val="tx1"/>
                    </a:solidFill>
                    <a:effectLst/>
                    <a:latin typeface="Arial" charset="0"/>
                    <a:ea typeface="宋体" pitchFamily="2" charset="-122"/>
                    <a:cs typeface="+mn-cs"/>
                  </a:rPr>
                  <a:t>3</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𝑁𝑘</m:t>
                    </m:r>
                  </m:oMath>
                </a14:m>
                <a:r>
                  <a:rPr lang="en-US" altLang="zh-CN" sz="1200" i="1" kern="1200" baseline="-25000" dirty="0">
                    <a:solidFill>
                      <a:schemeClr val="tx1"/>
                    </a:solidFill>
                    <a:effectLst/>
                    <a:latin typeface="Arial" charset="0"/>
                    <a:ea typeface="宋体" pitchFamily="2" charset="-122"/>
                    <a:cs typeface="+mn-cs"/>
                  </a:rPr>
                  <a:t>B</a:t>
                </a:r>
                <a:r>
                  <a:rPr lang="zh-CN" altLang="zh-CN" sz="1200" kern="1200" dirty="0">
                    <a:solidFill>
                      <a:schemeClr val="tx1"/>
                    </a:solidFill>
                    <a:effectLst/>
                    <a:latin typeface="Arial" charset="0"/>
                    <a:ea typeface="宋体" pitchFamily="2" charset="-122"/>
                    <a:cs typeface="+mn-cs"/>
                  </a:rPr>
                  <a:t>（杜隆</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珀替定律）；而在低温，热容随着温度的三次方（</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𝑇</m:t>
                    </m:r>
                  </m:oMath>
                </a14:m>
                <a:r>
                  <a:rPr lang="en-US" altLang="zh-CN" sz="1200" kern="1200" baseline="300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）减小趋于零。</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固体的热容量是原子振动在宏观性质上的一个最直接的表现。实验表明，在室温和更高的温度，几乎全部单原子固体的比热容接近</a:t>
                </a:r>
                <a:r>
                  <a:rPr lang="en-US" altLang="zh-CN" sz="1200" kern="1200" dirty="0">
                    <a:solidFill>
                      <a:schemeClr val="tx1"/>
                    </a:solidFill>
                    <a:effectLst/>
                    <a:latin typeface="Arial" charset="0"/>
                    <a:ea typeface="宋体" pitchFamily="2" charset="-122"/>
                    <a:cs typeface="+mn-cs"/>
                  </a:rPr>
                  <a:t>3</a:t>
                </a:r>
                <a:r>
                  <a:rPr lang="en-US" altLang="zh-CN" sz="1200" b="0" i="0" kern="1200">
                    <a:solidFill>
                      <a:schemeClr val="tx1"/>
                    </a:solidFill>
                    <a:effectLst/>
                    <a:latin typeface="Cambria Math" panose="02040503050406030204" pitchFamily="18" charset="0"/>
                    <a:ea typeface="宋体" pitchFamily="2" charset="-122"/>
                    <a:cs typeface="+mn-cs"/>
                  </a:rPr>
                  <a:t>𝑁𝑘</a:t>
                </a:r>
                <a:r>
                  <a:rPr lang="en-US" altLang="zh-CN" sz="1200" i="1" kern="1200" baseline="-25000" dirty="0">
                    <a:solidFill>
                      <a:schemeClr val="tx1"/>
                    </a:solidFill>
                    <a:effectLst/>
                    <a:latin typeface="Arial" charset="0"/>
                    <a:ea typeface="宋体" pitchFamily="2" charset="-122"/>
                    <a:cs typeface="+mn-cs"/>
                  </a:rPr>
                  <a:t>B</a:t>
                </a:r>
                <a:r>
                  <a:rPr lang="zh-CN" altLang="zh-CN" sz="1200" kern="1200" dirty="0">
                    <a:solidFill>
                      <a:schemeClr val="tx1"/>
                    </a:solidFill>
                    <a:effectLst/>
                    <a:latin typeface="Arial" charset="0"/>
                    <a:ea typeface="宋体" pitchFamily="2" charset="-122"/>
                    <a:cs typeface="+mn-cs"/>
                  </a:rPr>
                  <a:t>（杜隆</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珀替定律）；而在低温，热容随着温度的三次方（</a:t>
                </a:r>
                <a:r>
                  <a:rPr lang="en-US" altLang="zh-CN" sz="1200" b="0" i="0" kern="1200">
                    <a:solidFill>
                      <a:schemeClr val="tx1"/>
                    </a:solidFill>
                    <a:effectLst/>
                    <a:latin typeface="Cambria Math" panose="02040503050406030204" pitchFamily="18" charset="0"/>
                    <a:ea typeface="宋体" pitchFamily="2" charset="-122"/>
                    <a:cs typeface="+mn-cs"/>
                  </a:rPr>
                  <a:t>𝑇</a:t>
                </a:r>
                <a:r>
                  <a:rPr lang="en-US" altLang="zh-CN" sz="1200" kern="1200" baseline="300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）减小趋于零。</a:t>
                </a:r>
                <a:endParaRPr lang="zh-CN" altLang="en-US" dirty="0"/>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85</a:t>
            </a:fld>
            <a:endParaRPr lang="en-US" altLang="zh-CN"/>
          </a:p>
        </p:txBody>
      </p:sp>
    </p:spTree>
    <p:extLst>
      <p:ext uri="{BB962C8B-B14F-4D97-AF65-F5344CB8AC3E}">
        <p14:creationId xmlns:p14="http://schemas.microsoft.com/office/powerpoint/2010/main" val="2666200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a:ln>
                  <a:noFill/>
                </a:ln>
                <a:solidFill>
                  <a:srgbClr val="660066"/>
                </a:solidFill>
                <a:effectLst/>
                <a:uLnTx/>
                <a:uFillTx/>
                <a:latin typeface="Times New Roman" panose="02020603050405020304" pitchFamily="18" charset="0"/>
                <a:ea typeface="微软雅黑" panose="020B0503020204020204" pitchFamily="34" charset="-122"/>
                <a:cs typeface="+mn-cs"/>
              </a:rPr>
              <a:t>固体的热容量的实验结果如图所示。</a:t>
            </a:r>
            <a:endParaRPr lang="zh-CN" altLang="en-US" b="0"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86</a:t>
            </a:fld>
            <a:endParaRPr lang="en-US" altLang="zh-CN"/>
          </a:p>
        </p:txBody>
      </p:sp>
    </p:spTree>
    <p:extLst>
      <p:ext uri="{BB962C8B-B14F-4D97-AF65-F5344CB8AC3E}">
        <p14:creationId xmlns:p14="http://schemas.microsoft.com/office/powerpoint/2010/main" val="26022083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热容的经典理论即杜隆</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珀替定律，认为热容是一个跟温度和材料性质无关的常数。每一个简谐振动的平均能量为</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b="0" i="1" kern="1200" smtClean="0">
                        <a:solidFill>
                          <a:schemeClr val="tx1"/>
                        </a:solidFill>
                        <a:effectLst/>
                        <a:latin typeface="Cambria Math" panose="02040503050406030204" pitchFamily="18" charset="0"/>
                        <a:ea typeface="宋体" pitchFamily="2" charset="-122"/>
                        <a:cs typeface="+mn-cs"/>
                      </a:rPr>
                      <m:t>𝑇</m:t>
                    </m:r>
                  </m:oMath>
                </a14:m>
                <a:r>
                  <a:rPr lang="zh-CN" altLang="zh-CN" sz="1200" kern="1200" dirty="0">
                    <a:solidFill>
                      <a:schemeClr val="tx1"/>
                    </a:solidFill>
                    <a:effectLst/>
                    <a:latin typeface="Arial" charset="0"/>
                    <a:ea typeface="宋体" pitchFamily="2" charset="-122"/>
                    <a:cs typeface="+mn-cs"/>
                  </a:rPr>
                  <a:t>，设单位体积固体中含有</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个原子，则有</a:t>
                </a:r>
                <a:r>
                  <a:rPr lang="en-US" altLang="zh-CN" sz="1200" kern="1200" dirty="0">
                    <a:solidFill>
                      <a:schemeClr val="tx1"/>
                    </a:solidFill>
                    <a:effectLst/>
                    <a:latin typeface="Arial" charset="0"/>
                    <a:ea typeface="宋体" pitchFamily="2" charset="-122"/>
                    <a:cs typeface="+mn-cs"/>
                  </a:rPr>
                  <a:t>3</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个简谐振动模式。总能量为：</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𝐸</m:t>
                    </m:r>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sSub>
                      <m:sSubPr>
                        <m:ctrlPr>
                          <a:rPr lang="zh-CN" altLang="zh-CN" sz="1200" i="1" kern="1200" smtClean="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代入式，则有：</a:t>
                </a:r>
              </a:p>
              <a:p>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𝑉</m:t>
                        </m:r>
                      </m:sub>
                    </m:sSub>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高温时，经典理论热容与实验结果吻合得很好；但是低温时，实验测得的热容不再保持常数，而随温度三次方下降，最后趋近于零，如图所示。这与经典模型推导出来的</a:t>
                </a:r>
                <a:r>
                  <a:rPr lang="zh-CN" altLang="en-US" sz="1200" kern="1200" dirty="0">
                    <a:solidFill>
                      <a:schemeClr val="tx1"/>
                    </a:solidFill>
                    <a:effectLst/>
                    <a:latin typeface="Arial" charset="0"/>
                    <a:ea typeface="宋体" pitchFamily="2" charset="-122"/>
                    <a:cs typeface="+mn-cs"/>
                  </a:rPr>
                  <a:t>结果</a:t>
                </a:r>
                <a:r>
                  <a:rPr lang="zh-CN" altLang="zh-CN" sz="1200" kern="1200" dirty="0">
                    <a:solidFill>
                      <a:schemeClr val="tx1"/>
                    </a:solidFill>
                    <a:effectLst/>
                    <a:latin typeface="Arial" charset="0"/>
                    <a:ea typeface="宋体" pitchFamily="2" charset="-122"/>
                    <a:cs typeface="+mn-cs"/>
                  </a:rPr>
                  <a:t>所不符。</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热容的经典理论即杜隆</a:t>
                </a:r>
                <a:r>
                  <a:rPr lang="en-US" altLang="zh-CN" sz="120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珀替定律，认为热容是一个跟温度和材料性质无关的常数。每一个简谐振动的平均能量为</a:t>
                </a:r>
                <a:r>
                  <a:rPr lang="en-US" altLang="zh-CN" sz="1200" i="1" kern="1200">
                    <a:solidFill>
                      <a:schemeClr val="tx1"/>
                    </a:solidFill>
                    <a:effectLst/>
                    <a:latin typeface="Arial" charset="0"/>
                    <a:ea typeface="宋体" pitchFamily="2" charset="-122"/>
                    <a:cs typeface="+mn-cs"/>
                  </a:rPr>
                  <a:t>k</a:t>
                </a:r>
                <a:r>
                  <a:rPr lang="en-US" altLang="zh-CN" sz="1200" i="1" kern="1200" baseline="-25000">
                    <a:solidFill>
                      <a:schemeClr val="tx1"/>
                    </a:solidFill>
                    <a:effectLst/>
                    <a:latin typeface="Arial" charset="0"/>
                    <a:ea typeface="宋体" pitchFamily="2" charset="-122"/>
                    <a:cs typeface="+mn-cs"/>
                  </a:rPr>
                  <a:t>B</a:t>
                </a:r>
                <a:r>
                  <a:rPr lang="en-US" altLang="zh-CN" sz="1200" i="1" kern="1200">
                    <a:solidFill>
                      <a:schemeClr val="tx1"/>
                    </a:solidFill>
                    <a:effectLst/>
                    <a:latin typeface="Arial" charset="0"/>
                    <a:ea typeface="宋体" pitchFamily="2" charset="-122"/>
                    <a:cs typeface="+mn-cs"/>
                  </a:rPr>
                  <a:t>T</a:t>
                </a:r>
                <a:r>
                  <a:rPr lang="zh-CN" altLang="zh-CN" sz="1200" kern="1200">
                    <a:solidFill>
                      <a:schemeClr val="tx1"/>
                    </a:solidFill>
                    <a:effectLst/>
                    <a:latin typeface="Arial" charset="0"/>
                    <a:ea typeface="宋体" pitchFamily="2" charset="-122"/>
                    <a:cs typeface="+mn-cs"/>
                  </a:rPr>
                  <a:t>，设单位体积固体中含有</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个原子，则有</a:t>
                </a:r>
                <a:r>
                  <a:rPr lang="en-US" altLang="zh-CN" sz="1200" kern="1200">
                    <a:solidFill>
                      <a:schemeClr val="tx1"/>
                    </a:solidFill>
                    <a:effectLst/>
                    <a:latin typeface="Arial" charset="0"/>
                    <a:ea typeface="宋体" pitchFamily="2" charset="-122"/>
                    <a:cs typeface="+mn-cs"/>
                  </a:rPr>
                  <a:t>3</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个简谐振动模式。总能量为：</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𝐸=3𝑁𝑘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en-US" altLang="zh-CN" sz="1200" kern="1200">
                    <a:solidFill>
                      <a:schemeClr val="tx1"/>
                    </a:solidFill>
                    <a:effectLst/>
                    <a:latin typeface="Arial" charset="0"/>
                    <a:ea typeface="宋体" pitchFamily="2" charset="-122"/>
                    <a:cs typeface="+mn-cs"/>
                  </a:rPr>
                  <a:t>                              (7-74)</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代入式（</a:t>
                </a:r>
                <a:r>
                  <a:rPr lang="en-US" altLang="zh-CN" sz="1200" kern="1200">
                    <a:solidFill>
                      <a:schemeClr val="tx1"/>
                    </a:solidFill>
                    <a:effectLst/>
                    <a:latin typeface="Arial" charset="0"/>
                    <a:ea typeface="宋体" pitchFamily="2" charset="-122"/>
                    <a:cs typeface="+mn-cs"/>
                  </a:rPr>
                  <a:t>7-73</a:t>
                </a:r>
                <a:r>
                  <a:rPr lang="zh-CN" altLang="zh-CN" sz="1200" kern="1200">
                    <a:solidFill>
                      <a:schemeClr val="tx1"/>
                    </a:solidFill>
                    <a:effectLst/>
                    <a:latin typeface="Arial" charset="0"/>
                    <a:ea typeface="宋体" pitchFamily="2" charset="-122"/>
                    <a:cs typeface="+mn-cs"/>
                  </a:rPr>
                  <a:t>），则有：</a:t>
                </a:r>
              </a:p>
              <a:p>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𝑉=3𝑁𝑘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en-US" altLang="zh-CN" sz="1200" kern="1200">
                    <a:solidFill>
                      <a:schemeClr val="tx1"/>
                    </a:solidFill>
                    <a:effectLst/>
                    <a:latin typeface="Arial" charset="0"/>
                    <a:ea typeface="宋体" pitchFamily="2" charset="-122"/>
                    <a:cs typeface="+mn-cs"/>
                  </a:rPr>
                  <a:t>                              (7-75)</a:t>
                </a:r>
                <a:endParaRPr lang="zh-CN" altLang="zh-CN" sz="1200" kern="1200">
                  <a:solidFill>
                    <a:schemeClr val="tx1"/>
                  </a:solidFill>
                  <a:effectLst/>
                  <a:latin typeface="Arial"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高温时，经典理论热容与实验结果吻合得很好；但是低温时，实验测得的热容不再保持常数，而随温度三次方下降，最后趋近于零，如图</a:t>
                </a:r>
                <a:r>
                  <a:rPr lang="en-US" altLang="zh-CN" sz="1200" kern="1200">
                    <a:solidFill>
                      <a:schemeClr val="tx1"/>
                    </a:solidFill>
                    <a:effectLst/>
                    <a:latin typeface="Arial" charset="0"/>
                    <a:ea typeface="宋体" pitchFamily="2" charset="-122"/>
                    <a:cs typeface="+mn-cs"/>
                  </a:rPr>
                  <a:t>7.17</a:t>
                </a:r>
                <a:r>
                  <a:rPr lang="zh-CN" altLang="zh-CN" sz="1200" kern="1200">
                    <a:solidFill>
                      <a:schemeClr val="tx1"/>
                    </a:solidFill>
                    <a:effectLst/>
                    <a:latin typeface="Arial" charset="0"/>
                    <a:ea typeface="宋体" pitchFamily="2" charset="-122"/>
                    <a:cs typeface="+mn-cs"/>
                  </a:rPr>
                  <a:t>所示。这与经典模型推导出来的式（</a:t>
                </a:r>
                <a:r>
                  <a:rPr lang="en-US" altLang="zh-CN" sz="1200" kern="1200">
                    <a:solidFill>
                      <a:schemeClr val="tx1"/>
                    </a:solidFill>
                    <a:effectLst/>
                    <a:latin typeface="Arial" charset="0"/>
                    <a:ea typeface="宋体" pitchFamily="2" charset="-122"/>
                    <a:cs typeface="+mn-cs"/>
                  </a:rPr>
                  <a:t>7-75</a:t>
                </a:r>
                <a:r>
                  <a:rPr lang="zh-CN" altLang="zh-CN" sz="1200" kern="1200">
                    <a:solidFill>
                      <a:schemeClr val="tx1"/>
                    </a:solidFill>
                    <a:effectLst/>
                    <a:latin typeface="Arial" charset="0"/>
                    <a:ea typeface="宋体" pitchFamily="2" charset="-122"/>
                    <a:cs typeface="+mn-cs"/>
                  </a:rPr>
                  <a:t>）所不符。</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87</a:t>
            </a:fld>
            <a:endParaRPr lang="en-US" altLang="zh-CN"/>
          </a:p>
        </p:txBody>
      </p:sp>
    </p:spTree>
    <p:extLst>
      <p:ext uri="{BB962C8B-B14F-4D97-AF65-F5344CB8AC3E}">
        <p14:creationId xmlns:p14="http://schemas.microsoft.com/office/powerpoint/2010/main" val="423081886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爱因斯坦发展了普朗克的量子假说，第一次提出了量子的热容理论，这项成就在量子理论的发展中占有重要的地位。这里，各个简谐振动的能量本征值是量子化的：</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𝐸</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𝑈</m:t>
                    </m:r>
                    <m:r>
                      <a:rPr lang="en-US" altLang="zh-CN" sz="1200" i="1" kern="1200">
                        <a:solidFill>
                          <a:schemeClr val="tx1"/>
                        </a:solidFill>
                        <a:effectLst/>
                        <a:latin typeface="Cambria Math" panose="02040503050406030204" pitchFamily="18" charset="0"/>
                        <a:ea typeface="宋体" pitchFamily="2" charset="-122"/>
                        <a:cs typeface="+mn-cs"/>
                      </a:rPr>
                      <m:t>+</m:t>
                    </m:r>
                    <m:nary>
                      <m:naryPr>
                        <m:chr m:val="∑"/>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h</m:t>
                        </m:r>
                        <m:r>
                          <a:rPr lang="en-US" altLang="zh-CN" sz="1200" i="1"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sup>
                      <m:e>
                        <m:r>
                          <a:rPr lang="en-US" altLang="zh-CN" sz="1200" i="1" kern="1200">
                            <a:solidFill>
                              <a:schemeClr val="tx1"/>
                            </a:solidFill>
                            <a:effectLst/>
                            <a:latin typeface="Cambria Math" panose="02040503050406030204" pitchFamily="18" charset="0"/>
                            <a:ea typeface="宋体" pitchFamily="2" charset="-122"/>
                            <a:cs typeface="+mn-cs"/>
                          </a:rPr>
                          <m:t>(</m:t>
                        </m:r>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𝑛</m:t>
                            </m:r>
                          </m:e>
                        </m:acc>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2</m:t>
                            </m:r>
                          </m:den>
                        </m:f>
                        <m:r>
                          <a:rPr lang="en-US" altLang="zh-CN" sz="1200" i="1" kern="1200">
                            <a:solidFill>
                              <a:schemeClr val="tx1"/>
                            </a:solidFill>
                            <a:effectLst/>
                            <a:latin typeface="Cambria Math" panose="02040503050406030204" pitchFamily="18" charset="0"/>
                            <a:ea typeface="宋体" pitchFamily="2" charset="-122"/>
                            <a:cs typeface="+mn-cs"/>
                          </a:rPr>
                          <m:t>)</m:t>
                        </m:r>
                      </m:e>
                    </m:nary>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𝑈</m:t>
                    </m:r>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2</m:t>
                        </m:r>
                      </m:den>
                    </m:f>
                    <m:nary>
                      <m:naryPr>
                        <m:chr m:val="∑"/>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h</m:t>
                        </m:r>
                        <m:r>
                          <a:rPr lang="en-US" altLang="zh-CN" sz="1200" i="1"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sup>
                      <m:e>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e>
                    </m:nary>
                    <m:r>
                      <a:rPr lang="en-US" altLang="zh-CN" sz="1200" i="1" kern="1200">
                        <a:solidFill>
                          <a:schemeClr val="tx1"/>
                        </a:solidFill>
                        <a:effectLst/>
                        <a:latin typeface="Cambria Math" panose="02040503050406030204" pitchFamily="18" charset="0"/>
                        <a:ea typeface="宋体" pitchFamily="2" charset="-122"/>
                        <a:cs typeface="+mn-cs"/>
                      </a:rPr>
                      <m:t>+</m:t>
                    </m:r>
                    <m:nary>
                      <m:naryPr>
                        <m:chr m:val="∑"/>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h</m:t>
                        </m:r>
                        <m:r>
                          <a:rPr lang="en-US" altLang="zh-CN" sz="1200" i="1"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sup>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num>
                          <m:den>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r>
                                  <a:rPr lang="en-US" altLang="zh-CN" sz="1200" i="1" kern="1200">
                                    <a:solidFill>
                                      <a:schemeClr val="tx1"/>
                                    </a:solidFill>
                                    <a:effectLst/>
                                    <a:latin typeface="Cambria Math" panose="02040503050406030204" pitchFamily="18" charset="0"/>
                                    <a:ea typeface="宋体" pitchFamily="2" charset="-122"/>
                                    <a:cs typeface="+mn-cs"/>
                                  </a:rPr>
                                  <m:t>𝑒𝑥𝑝</m:t>
                                </m:r>
                              </m:fName>
                              <m:e>
                                <m:r>
                                  <a:rPr lang="en-US" altLang="zh-CN" sz="1200" i="1" kern="1200">
                                    <a:solidFill>
                                      <a:schemeClr val="tx1"/>
                                    </a:solidFill>
                                    <a:effectLst/>
                                    <a:latin typeface="Cambria Math" panose="02040503050406030204" pitchFamily="18" charset="0"/>
                                    <a:ea typeface="宋体" pitchFamily="2" charset="-122"/>
                                    <a:cs typeface="+mn-cs"/>
                                  </a:rPr>
                                  <m:t>(</m:t>
                                </m:r>
                              </m:e>
                            </m:func>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r>
                              <a:rPr lang="en-US" altLang="zh-CN" sz="1200" i="1" kern="1200">
                                <a:solidFill>
                                  <a:schemeClr val="tx1"/>
                                </a:solidFill>
                                <a:effectLst/>
                                <a:latin typeface="Cambria Math" panose="02040503050406030204" pitchFamily="18" charset="0"/>
                                <a:ea typeface="宋体" pitchFamily="2" charset="-122"/>
                                <a:cs typeface="+mn-cs"/>
                              </a:rPr>
                              <m:t>)−1</m:t>
                            </m:r>
                          </m:den>
                        </m:f>
                      </m:e>
                    </m:nary>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其中代入了：</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𝑛</m:t>
                        </m:r>
                      </m:e>
                    </m:acc>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r>
                              <a:rPr lang="en-US" altLang="zh-CN" sz="1200" i="1" kern="1200">
                                <a:solidFill>
                                  <a:schemeClr val="tx1"/>
                                </a:solidFill>
                                <a:effectLst/>
                                <a:latin typeface="Cambria Math" panose="02040503050406030204" pitchFamily="18" charset="0"/>
                                <a:ea typeface="宋体" pitchFamily="2" charset="-122"/>
                                <a:cs typeface="+mn-cs"/>
                              </a:rPr>
                              <m:t>𝑒𝑥𝑝</m:t>
                            </m:r>
                          </m:fName>
                          <m:e>
                            <m:r>
                              <a:rPr lang="en-US" altLang="zh-CN" sz="1200" i="1" kern="1200">
                                <a:solidFill>
                                  <a:schemeClr val="tx1"/>
                                </a:solidFill>
                                <a:effectLst/>
                                <a:latin typeface="Cambria Math" panose="02040503050406030204" pitchFamily="18" charset="0"/>
                                <a:ea typeface="宋体" pitchFamily="2" charset="-122"/>
                                <a:cs typeface="+mn-cs"/>
                              </a:rPr>
                              <m:t>(</m:t>
                            </m:r>
                          </m:e>
                        </m:func>
                        <m:r>
                          <a:rPr lang="en-US" altLang="zh-CN" sz="1200" i="1" kern="1200">
                            <a:solidFill>
                              <a:schemeClr val="tx1"/>
                            </a:solidFill>
                            <a:effectLst/>
                            <a:latin typeface="Cambria Math" panose="02040503050406030204" pitchFamily="18" charset="0"/>
                            <a:ea typeface="宋体" pitchFamily="2" charset="-122"/>
                            <a:cs typeface="+mn-cs"/>
                          </a:rPr>
                          <m:t>ℏ</m:t>
                        </m:r>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r>
                          <a:rPr lang="en-US" altLang="zh-CN" sz="1200" i="1" kern="1200">
                            <a:solidFill>
                              <a:schemeClr val="tx1"/>
                            </a:solidFill>
                            <a:effectLst/>
                            <a:latin typeface="Cambria Math" panose="02040503050406030204" pitchFamily="18" charset="0"/>
                            <a:ea typeface="宋体" pitchFamily="2" charset="-122"/>
                            <a:cs typeface="+mn-cs"/>
                          </a:rPr>
                          <m:t>)−1</m:t>
                        </m:r>
                      </m:den>
                    </m:f>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因而可得：</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𝑣</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𝐸</m:t>
                                </m:r>
                              </m:num>
                              <m:den>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𝑇</m:t>
                                </m:r>
                              </m:den>
                            </m:f>
                          </m:e>
                        </m:d>
                      </m:e>
                      <m:sub>
                        <m:r>
                          <a:rPr lang="en-US" altLang="zh-CN" sz="1200" i="1" kern="1200">
                            <a:solidFill>
                              <a:schemeClr val="tx1"/>
                            </a:solidFill>
                            <a:effectLst/>
                            <a:latin typeface="Cambria Math" panose="02040503050406030204" pitchFamily="18" charset="0"/>
                            <a:ea typeface="宋体" pitchFamily="2" charset="-122"/>
                            <a:cs typeface="+mn-cs"/>
                          </a:rPr>
                          <m:t>𝑣</m:t>
                        </m:r>
                      </m:sub>
                    </m:sSub>
                    <m:r>
                      <a:rPr lang="en-US" altLang="zh-CN" sz="1200" i="1" kern="1200">
                        <a:solidFill>
                          <a:schemeClr val="tx1"/>
                        </a:solidFill>
                        <a:effectLst/>
                        <a:latin typeface="Cambria Math" panose="02040503050406030204" pitchFamily="18" charset="0"/>
                        <a:ea typeface="宋体" pitchFamily="2" charset="-122"/>
                        <a:cs typeface="+mn-cs"/>
                      </a:rPr>
                      <m:t>=</m:t>
                    </m:r>
                    <m:nary>
                      <m:naryPr>
                        <m:chr m:val="∑"/>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h</m:t>
                        </m:r>
                        <m:r>
                          <a:rPr lang="en-US" altLang="zh-CN" sz="1200" i="1"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sup>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m:t>
                            </m:r>
                          </m:num>
                          <m:den>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𝑇</m:t>
                            </m:r>
                          </m:den>
                        </m:f>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num>
                              <m:den>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r>
                                      <a:rPr lang="en-US" altLang="zh-CN" sz="1200" i="1" kern="1200">
                                        <a:solidFill>
                                          <a:schemeClr val="tx1"/>
                                        </a:solidFill>
                                        <a:effectLst/>
                                        <a:latin typeface="Cambria Math" panose="02040503050406030204" pitchFamily="18" charset="0"/>
                                        <a:ea typeface="宋体" pitchFamily="2" charset="-122"/>
                                        <a:cs typeface="+mn-cs"/>
                                      </a:rPr>
                                      <m:t>𝑒𝑥𝑝</m:t>
                                    </m:r>
                                  </m:fName>
                                  <m:e>
                                    <m:r>
                                      <a:rPr lang="en-US" altLang="zh-CN" sz="1200" i="1" kern="1200">
                                        <a:solidFill>
                                          <a:schemeClr val="tx1"/>
                                        </a:solidFill>
                                        <a:effectLst/>
                                        <a:latin typeface="Cambria Math" panose="02040503050406030204" pitchFamily="18" charset="0"/>
                                        <a:ea typeface="宋体" pitchFamily="2" charset="-122"/>
                                        <a:cs typeface="+mn-cs"/>
                                      </a:rPr>
                                      <m:t>(</m:t>
                                    </m:r>
                                  </m:e>
                                </m:func>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r>
                                  <a:rPr lang="en-US" altLang="zh-CN" sz="1200" i="1" kern="1200">
                                    <a:solidFill>
                                      <a:schemeClr val="tx1"/>
                                    </a:solidFill>
                                    <a:effectLst/>
                                    <a:latin typeface="Cambria Math" panose="02040503050406030204" pitchFamily="18" charset="0"/>
                                    <a:ea typeface="宋体" pitchFamily="2" charset="-122"/>
                                    <a:cs typeface="+mn-cs"/>
                                  </a:rPr>
                                  <m:t>)−1</m:t>
                                </m:r>
                              </m:den>
                            </m:f>
                          </m:e>
                        </m:d>
                      </m:e>
                    </m:nary>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nary>
                      <m:naryPr>
                        <m:chr m:val="∑"/>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h</m:t>
                        </m:r>
                        <m:r>
                          <a:rPr lang="en-US" altLang="zh-CN" sz="1200" i="1"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sup>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m:t>
                                </m:r>
                              </m:e>
                              <m:sup>
                                <m:r>
                                  <a:rPr lang="en-US" altLang="zh-CN" sz="1200" i="1" kern="1200">
                                    <a:solidFill>
                                      <a:schemeClr val="tx1"/>
                                    </a:solidFill>
                                    <a:effectLst/>
                                    <a:latin typeface="Cambria Math" panose="02040503050406030204" pitchFamily="18" charset="0"/>
                                    <a:ea typeface="宋体" pitchFamily="2" charset="-122"/>
                                    <a:cs typeface="+mn-cs"/>
                                  </a:rPr>
                                  <m:t>2</m:t>
                                </m:r>
                              </m:sup>
                            </m:sSup>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r>
                                  <a:rPr lang="en-US" altLang="zh-CN" sz="1200" i="1" kern="1200">
                                    <a:solidFill>
                                      <a:schemeClr val="tx1"/>
                                    </a:solidFill>
                                    <a:effectLst/>
                                    <a:latin typeface="Cambria Math" panose="02040503050406030204" pitchFamily="18" charset="0"/>
                                    <a:ea typeface="宋体" pitchFamily="2" charset="-122"/>
                                    <a:cs typeface="+mn-cs"/>
                                  </a:rPr>
                                  <m:t>𝑒𝑥𝑝</m:t>
                                </m:r>
                              </m:fName>
                              <m:e>
                                <m:r>
                                  <a:rPr lang="en-US" altLang="zh-CN" sz="1200" i="1" kern="1200">
                                    <a:solidFill>
                                      <a:schemeClr val="tx1"/>
                                    </a:solidFill>
                                    <a:effectLst/>
                                    <a:latin typeface="Cambria Math" panose="02040503050406030204" pitchFamily="18" charset="0"/>
                                    <a:ea typeface="宋体" pitchFamily="2" charset="-122"/>
                                    <a:cs typeface="+mn-cs"/>
                                  </a:rPr>
                                  <m:t>(</m:t>
                                </m:r>
                              </m:e>
                            </m:func>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r>
                              <a:rPr lang="en-US" altLang="zh-CN" sz="1200" i="1" kern="1200">
                                <a:solidFill>
                                  <a:schemeClr val="tx1"/>
                                </a:solidFill>
                                <a:effectLst/>
                                <a:latin typeface="Cambria Math" panose="02040503050406030204" pitchFamily="18" charset="0"/>
                                <a:ea typeface="宋体" pitchFamily="2" charset="-122"/>
                                <a:cs typeface="+mn-cs"/>
                              </a:rPr>
                              <m:t>)</m:t>
                            </m:r>
                          </m:num>
                          <m:den>
                            <m:r>
                              <a:rPr lang="en-US" altLang="zh-CN" sz="1200" i="1" kern="1200">
                                <a:solidFill>
                                  <a:schemeClr val="tx1"/>
                                </a:solidFill>
                                <a:effectLst/>
                                <a:latin typeface="Cambria Math" panose="02040503050406030204" pitchFamily="18" charset="0"/>
                                <a:ea typeface="宋体" pitchFamily="2" charset="-122"/>
                                <a:cs typeface="+mn-cs"/>
                              </a:rPr>
                              <m:t>[</m:t>
                            </m:r>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r>
                                  <a:rPr lang="en-US" altLang="zh-CN" sz="1200" i="1" kern="1200">
                                    <a:solidFill>
                                      <a:schemeClr val="tx1"/>
                                    </a:solidFill>
                                    <a:effectLst/>
                                    <a:latin typeface="Cambria Math" panose="02040503050406030204" pitchFamily="18" charset="0"/>
                                    <a:ea typeface="宋体" pitchFamily="2" charset="-122"/>
                                    <a:cs typeface="+mn-cs"/>
                                  </a:rPr>
                                  <m:t>𝑒𝑥𝑝</m:t>
                                </m:r>
                              </m:fName>
                              <m:e>
                                <m:r>
                                  <a:rPr lang="en-US" altLang="zh-CN" sz="1200" i="1" kern="1200">
                                    <a:solidFill>
                                      <a:schemeClr val="tx1"/>
                                    </a:solidFill>
                                    <a:effectLst/>
                                    <a:latin typeface="Cambria Math" panose="02040503050406030204" pitchFamily="18" charset="0"/>
                                    <a:ea typeface="宋体" pitchFamily="2" charset="-122"/>
                                    <a:cs typeface="+mn-cs"/>
                                  </a:rPr>
                                  <m:t>(</m:t>
                                </m:r>
                              </m:e>
                            </m:func>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r>
                              <a:rPr lang="en-US" altLang="zh-CN" sz="1200" i="1" kern="1200">
                                <a:solidFill>
                                  <a:schemeClr val="tx1"/>
                                </a:solidFill>
                                <a:effectLst/>
                                <a:latin typeface="Cambria Math" panose="02040503050406030204" pitchFamily="18" charset="0"/>
                                <a:ea typeface="宋体" pitchFamily="2" charset="-122"/>
                                <a:cs typeface="+mn-cs"/>
                              </a:rPr>
                              <m:t>)−1</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m:t>
                                </m:r>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e>
                    </m:nary>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爱因斯坦发展了普朗克的量子假说，第一次提出了量子的热容理论，这项成就在量子理论的发展中占有重要的地位。这里，各个简谐振动的能量本征值是量子化的：</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𝐸=𝑈+</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ℎ=1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^3𝑁▒〖(𝑛</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ℎ=𝑈+1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ℎ=1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^3𝑁▒〖ℏ𝜔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ℎ=1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^3𝑁▒</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𝑒𝑥𝑝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𝑇)−1</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(7-76)</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其中代入了：</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𝑒𝑥𝑝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ℏ𝜔/𝑘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𝑇)−1</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(7-77)</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因而可得：</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𝑣=</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𝜕𝐸</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𝑣=</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ℎ=1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^3𝑁▒〖𝜕</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𝑒𝑥𝑝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ℎ=1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^3𝑁▒</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 𝑒𝑥𝑝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[𝑒𝑥𝑝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(7-78)</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88</a:t>
            </a:fld>
            <a:endParaRPr lang="en-US" altLang="zh-CN"/>
          </a:p>
        </p:txBody>
      </p:sp>
    </p:spTree>
    <p:extLst>
      <p:ext uri="{BB962C8B-B14F-4D97-AF65-F5344CB8AC3E}">
        <p14:creationId xmlns:p14="http://schemas.microsoft.com/office/powerpoint/2010/main" val="31772714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分析</a:t>
                </a:r>
                <a:r>
                  <a:rPr lang="zh-CN" altLang="en-US" sz="1200" kern="1200" dirty="0">
                    <a:solidFill>
                      <a:schemeClr val="tx1"/>
                    </a:solidFill>
                    <a:effectLst/>
                    <a:latin typeface="Arial" charset="0"/>
                    <a:ea typeface="宋体" pitchFamily="2" charset="-122"/>
                    <a:cs typeface="+mn-cs"/>
                  </a:rPr>
                  <a:t>该</a:t>
                </a:r>
                <a:r>
                  <a:rPr lang="zh-CN" altLang="zh-CN" sz="1200" kern="1200" dirty="0">
                    <a:solidFill>
                      <a:schemeClr val="tx1"/>
                    </a:solidFill>
                    <a:effectLst/>
                    <a:latin typeface="Arial" charset="0"/>
                    <a:ea typeface="宋体" pitchFamily="2" charset="-122"/>
                    <a:cs typeface="+mn-cs"/>
                  </a:rPr>
                  <a:t>式，对于高温极限的情况，由</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r>
                      <a:rPr lang="en-US" altLang="zh-CN" sz="1200" i="1" kern="1200">
                        <a:solidFill>
                          <a:schemeClr val="tx1"/>
                        </a:solidFill>
                        <a:effectLst/>
                        <a:latin typeface="Cambria Math" panose="02040503050406030204" pitchFamily="18" charset="0"/>
                        <a:ea typeface="宋体" pitchFamily="2" charset="-122"/>
                        <a:cs typeface="+mn-cs"/>
                      </a:rPr>
                      <m:t>&gt;&gt;ℏ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可得</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r>
                      <a:rPr lang="en-US" altLang="zh-CN" sz="1200" i="1" kern="1200">
                        <a:solidFill>
                          <a:schemeClr val="tx1"/>
                        </a:solidFill>
                        <a:effectLst/>
                        <a:latin typeface="Cambria Math" panose="02040503050406030204" pitchFamily="18" charset="0"/>
                        <a:ea typeface="宋体" pitchFamily="2" charset="-122"/>
                        <a:cs typeface="+mn-cs"/>
                      </a:rPr>
                      <m:t>&lt;&lt;1</m:t>
                    </m:r>
                  </m:oMath>
                </a14:m>
                <a:r>
                  <a:rPr lang="zh-CN" altLang="zh-CN" sz="1200" kern="1200" dirty="0">
                    <a:solidFill>
                      <a:schemeClr val="tx1"/>
                    </a:solidFill>
                    <a:effectLst/>
                    <a:latin typeface="Arial" charset="0"/>
                    <a:ea typeface="宋体" pitchFamily="2" charset="-122"/>
                    <a:cs typeface="+mn-cs"/>
                  </a:rPr>
                  <a:t>，则单个振动模式的热容：</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den>
                                </m:f>
                              </m:e>
                            </m:d>
                          </m:e>
                          <m:sup>
                            <m:r>
                              <a:rPr lang="en-US" altLang="zh-CN" sz="1200" i="1" kern="1200">
                                <a:solidFill>
                                  <a:schemeClr val="tx1"/>
                                </a:solidFill>
                                <a:effectLst/>
                                <a:latin typeface="Cambria Math" panose="02040503050406030204" pitchFamily="18" charset="0"/>
                                <a:ea typeface="宋体" pitchFamily="2" charset="-122"/>
                                <a:cs typeface="+mn-cs"/>
                              </a:rPr>
                              <m:t>2</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up>
                        </m:sSup>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up>
                                </m:sSup>
                                <m:r>
                                  <a:rPr lang="en-US" altLang="zh-CN" sz="1200" i="1" kern="1200">
                                    <a:solidFill>
                                      <a:schemeClr val="tx1"/>
                                    </a:solidFill>
                                    <a:effectLst/>
                                    <a:latin typeface="Cambria Math" panose="02040503050406030204" pitchFamily="18" charset="0"/>
                                    <a:ea typeface="宋体" pitchFamily="2" charset="-122"/>
                                    <a:cs typeface="+mn-cs"/>
                                  </a:rPr>
                                  <m:t>−1</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den>
                                </m:f>
                              </m:e>
                            </m:d>
                          </m:e>
                          <m:sup>
                            <m:r>
                              <a:rPr lang="en-US" altLang="zh-CN" sz="1200" i="1" kern="1200">
                                <a:solidFill>
                                  <a:schemeClr val="tx1"/>
                                </a:solidFill>
                                <a:effectLst/>
                                <a:latin typeface="Cambria Math" panose="02040503050406030204" pitchFamily="18" charset="0"/>
                                <a:ea typeface="宋体" pitchFamily="2" charset="-122"/>
                                <a:cs typeface="+mn-cs"/>
                              </a:rPr>
                              <m:t>2</m:t>
                            </m:r>
                          </m:sup>
                        </m:s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1+</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den>
                            </m:f>
                            <m:r>
                              <a:rPr lang="en-US" altLang="zh-CN" sz="1200" i="1" kern="1200">
                                <a:solidFill>
                                  <a:schemeClr val="tx1"/>
                                </a:solidFill>
                                <a:effectLst/>
                                <a:latin typeface="Cambria Math" panose="02040503050406030204" pitchFamily="18" charset="0"/>
                                <a:ea typeface="宋体" pitchFamily="2" charset="-122"/>
                                <a:cs typeface="+mn-cs"/>
                              </a:rPr>
                              <m:t>+⋯</m:t>
                            </m:r>
                          </m:e>
                        </m:d>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den>
                                </m:f>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1</m:t>
                                    </m:r>
                                  </m:num>
                                  <m:den>
                                    <m:r>
                                      <a:rPr lang="en-US" altLang="zh-CN" sz="1200" i="1" kern="1200">
                                        <a:solidFill>
                                          <a:schemeClr val="tx1"/>
                                        </a:solidFill>
                                        <a:effectLst/>
                                        <a:latin typeface="Cambria Math" panose="02040503050406030204" pitchFamily="18" charset="0"/>
                                        <a:ea typeface="宋体" pitchFamily="2" charset="-122"/>
                                        <a:cs typeface="+mn-cs"/>
                                      </a:rPr>
                                      <m:t>2</m:t>
                                    </m:r>
                                  </m:den>
                                </m:f>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den>
                                        </m:f>
                                      </m:e>
                                    </m:d>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分析式（</a:t>
                </a:r>
                <a:r>
                  <a:rPr lang="en-US" altLang="zh-CN" sz="1200" kern="1200">
                    <a:solidFill>
                      <a:schemeClr val="tx1"/>
                    </a:solidFill>
                    <a:effectLst/>
                    <a:latin typeface="Arial" charset="0"/>
                    <a:ea typeface="宋体" pitchFamily="2" charset="-122"/>
                    <a:cs typeface="+mn-cs"/>
                  </a:rPr>
                  <a:t>7-78</a:t>
                </a:r>
                <a:r>
                  <a:rPr lang="zh-CN" altLang="zh-CN" sz="1200" kern="1200">
                    <a:solidFill>
                      <a:schemeClr val="tx1"/>
                    </a:solidFill>
                    <a:effectLst/>
                    <a:latin typeface="Arial" charset="0"/>
                    <a:ea typeface="宋体" pitchFamily="2" charset="-122"/>
                    <a:cs typeface="+mn-cs"/>
                  </a:rPr>
                  <a:t>），对于高温极限的情况，由</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𝑇&gt;&gt;ℏ𝜔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kern="1200">
                    <a:solidFill>
                      <a:schemeClr val="tx1"/>
                    </a:solidFill>
                    <a:effectLst/>
                    <a:latin typeface="Arial" charset="0"/>
                    <a:ea typeface="宋体" pitchFamily="2" charset="-122"/>
                    <a:cs typeface="+mn-cs"/>
                  </a:rPr>
                  <a:t>可得</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𝑇&lt;&lt;1</a:t>
                </a:r>
                <a:r>
                  <a:rPr lang="zh-CN" altLang="zh-CN" sz="1200" kern="1200">
                    <a:solidFill>
                      <a:schemeClr val="tx1"/>
                    </a:solidFill>
                    <a:effectLst/>
                    <a:latin typeface="Arial" charset="0"/>
                    <a:ea typeface="宋体" pitchFamily="2" charset="-122"/>
                    <a:cs typeface="+mn-cs"/>
                  </a:rPr>
                  <a:t>，则单个振动模式的热容：</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en-US" altLang="zh-CN" sz="1200" kern="1200">
                    <a:solidFill>
                      <a:schemeClr val="tx1"/>
                    </a:solidFill>
                    <a:effectLst/>
                    <a:latin typeface="Arial" charset="0"/>
                    <a:ea typeface="宋体" pitchFamily="2" charset="-122"/>
                    <a:cs typeface="+mn-cs"/>
                  </a:rPr>
                  <a:t>              (7-79)</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89</a:t>
            </a:fld>
            <a:endParaRPr lang="en-US" altLang="zh-CN"/>
          </a:p>
        </p:txBody>
      </p:sp>
    </p:spTree>
    <p:extLst>
      <p:ext uri="{BB962C8B-B14F-4D97-AF65-F5344CB8AC3E}">
        <p14:creationId xmlns:p14="http://schemas.microsoft.com/office/powerpoint/2010/main" val="1885022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000000"/>
                </a:solidFill>
                <a:ea typeface="微软雅黑" panose="020B0503020204020204" pitchFamily="34" charset="-122"/>
                <a:cs typeface="+mn-cs"/>
              </a:rPr>
              <a:t>固体内部的原子振动波</a:t>
            </a:r>
            <a:r>
              <a:rPr lang="en-US" altLang="zh-CN" dirty="0">
                <a:solidFill>
                  <a:srgbClr val="000000"/>
                </a:solidFill>
                <a:ea typeface="微软雅黑" panose="020B0503020204020204" pitchFamily="34" charset="-122"/>
                <a:cs typeface="+mn-cs"/>
              </a:rPr>
              <a:t>—</a:t>
            </a:r>
            <a:r>
              <a:rPr lang="zh-CN" altLang="en-US" sz="1400" dirty="0">
                <a:solidFill>
                  <a:srgbClr val="A50021"/>
                </a:solidFill>
                <a:ea typeface="微软雅黑" panose="020B0503020204020204" pitchFamily="34" charset="-122"/>
                <a:cs typeface="+mn-cs"/>
              </a:rPr>
              <a:t>声子</a:t>
            </a:r>
            <a:r>
              <a:rPr lang="zh-CN" altLang="en-US" dirty="0">
                <a:solidFill>
                  <a:srgbClr val="000000"/>
                </a:solidFill>
                <a:ea typeface="微软雅黑" panose="020B0503020204020204" pitchFamily="34" charset="-122"/>
                <a:cs typeface="+mn-cs"/>
              </a:rPr>
              <a:t>显示了热运动准粒子的波粒二象性。</a:t>
            </a:r>
          </a:p>
          <a:p>
            <a:endParaRPr lang="zh-CN" altLang="en-US"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9</a:t>
            </a:fld>
            <a:endParaRPr lang="en-US" altLang="zh-CN"/>
          </a:p>
        </p:txBody>
      </p:sp>
    </p:spTree>
    <p:extLst>
      <p:ext uri="{BB962C8B-B14F-4D97-AF65-F5344CB8AC3E}">
        <p14:creationId xmlns:p14="http://schemas.microsoft.com/office/powerpoint/2010/main" val="30594241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即在较高温度时，得到了和杜隆</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珀替定律相同的表达式。也就是说，当振子的能量远远大于能量的量子</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时，量子化效应就可以忽略，量子模型趋同于经典模型。</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即在较高温度时，得到了和杜隆</a:t>
                </a:r>
                <a:r>
                  <a:rPr lang="en-US" altLang="zh-CN" sz="1200" kern="1200">
                    <a:solidFill>
                      <a:schemeClr val="tx1"/>
                    </a:solidFill>
                    <a:effectLst/>
                    <a:latin typeface="Arial" charset="0"/>
                    <a:ea typeface="宋体" pitchFamily="2" charset="-122"/>
                    <a:cs typeface="+mn-cs"/>
                  </a:rPr>
                  <a:t>-</a:t>
                </a:r>
                <a:r>
                  <a:rPr lang="zh-CN" altLang="zh-CN" sz="1200" kern="1200">
                    <a:solidFill>
                      <a:schemeClr val="tx1"/>
                    </a:solidFill>
                    <a:effectLst/>
                    <a:latin typeface="Arial" charset="0"/>
                    <a:ea typeface="宋体" pitchFamily="2" charset="-122"/>
                    <a:cs typeface="+mn-cs"/>
                  </a:rPr>
                  <a:t>珀替定律（式（</a:t>
                </a:r>
                <a:r>
                  <a:rPr lang="en-US" altLang="zh-CN" sz="1200" kern="1200">
                    <a:solidFill>
                      <a:schemeClr val="tx1"/>
                    </a:solidFill>
                    <a:effectLst/>
                    <a:latin typeface="Arial" charset="0"/>
                    <a:ea typeface="宋体" pitchFamily="2" charset="-122"/>
                    <a:cs typeface="+mn-cs"/>
                  </a:rPr>
                  <a:t>7-75</a:t>
                </a:r>
                <a:r>
                  <a:rPr lang="zh-CN" altLang="zh-CN" sz="1200" kern="1200">
                    <a:solidFill>
                      <a:schemeClr val="tx1"/>
                    </a:solidFill>
                    <a:effectLst/>
                    <a:latin typeface="Arial" charset="0"/>
                    <a:ea typeface="宋体" pitchFamily="2" charset="-122"/>
                    <a:cs typeface="+mn-cs"/>
                  </a:rPr>
                  <a:t>））相同的表达式。也就是说，当振子的能量远远大于能量的量子</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kern="1200">
                    <a:solidFill>
                      <a:schemeClr val="tx1"/>
                    </a:solidFill>
                    <a:effectLst/>
                    <a:latin typeface="Arial" charset="0"/>
                    <a:ea typeface="宋体" pitchFamily="2" charset="-122"/>
                    <a:cs typeface="+mn-cs"/>
                  </a:rPr>
                  <a:t>时，量子化效应就可以忽略，量子模型趋同于经典模型。</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90</a:t>
            </a:fld>
            <a:endParaRPr lang="en-US" altLang="zh-CN"/>
          </a:p>
        </p:txBody>
      </p:sp>
    </p:spTree>
    <p:extLst>
      <p:ext uri="{BB962C8B-B14F-4D97-AF65-F5344CB8AC3E}">
        <p14:creationId xmlns:p14="http://schemas.microsoft.com/office/powerpoint/2010/main" val="208600878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对于低温极限的情况，这时</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r>
                      <a:rPr lang="en-US" altLang="zh-CN" sz="1200" i="1" kern="1200">
                        <a:solidFill>
                          <a:schemeClr val="tx1"/>
                        </a:solidFill>
                        <a:effectLst/>
                        <a:latin typeface="Cambria Math" panose="02040503050406030204" pitchFamily="18" charset="0"/>
                        <a:ea typeface="宋体" pitchFamily="2" charset="-122"/>
                        <a:cs typeface="+mn-cs"/>
                      </a:rPr>
                      <m:t>&lt;&lt;ℏ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，单个振动模式的热容：</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num>
                          <m:den>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den>
                        </m:f>
                      </m:e>
                    </m:d>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up>
                    </m:sSup>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这时由于（</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oMath>
                </a14:m>
                <a:r>
                  <a:rPr lang="zh-CN" altLang="zh-CN" sz="1200" kern="1200" dirty="0">
                    <a:solidFill>
                      <a:schemeClr val="tx1"/>
                    </a:solidFill>
                    <a:effectLst/>
                    <a:latin typeface="Arial" charset="0"/>
                    <a:ea typeface="宋体" pitchFamily="2" charset="-122"/>
                    <a:cs typeface="+mn-cs"/>
                  </a:rPr>
                  <a:t>）为很大的负值，振子对热容的贡献将十分小。根据量子理论，当温度</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𝑇</m:t>
                    </m:r>
                  </m:oMath>
                </a14:m>
                <a:r>
                  <a:rPr lang="zh-CN" altLang="zh-CN" sz="1200" kern="1200" dirty="0">
                    <a:solidFill>
                      <a:schemeClr val="tx1"/>
                    </a:solidFill>
                    <a:effectLst/>
                    <a:latin typeface="Arial" charset="0"/>
                    <a:ea typeface="宋体" pitchFamily="2" charset="-122"/>
                    <a:cs typeface="+mn-cs"/>
                  </a:rPr>
                  <a:t>趋于零时，晶体的热容将趋于零。从物理上看，声子被冻结在基态，很难被激发，因而对热容的贡献趋向于零。</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对于低温极限的情况，这时</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𝑇&lt;&lt;ℏ𝜔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kern="1200">
                    <a:solidFill>
                      <a:schemeClr val="tx1"/>
                    </a:solidFill>
                    <a:effectLst/>
                    <a:latin typeface="Arial" charset="0"/>
                    <a:ea typeface="宋体" pitchFamily="2" charset="-122"/>
                    <a:cs typeface="+mn-cs"/>
                  </a:rPr>
                  <a:t>，单个振动模式的热容：</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(7-80)</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这时由于（</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kern="1200">
                    <a:solidFill>
                      <a:schemeClr val="tx1"/>
                    </a:solidFill>
                    <a:effectLst/>
                    <a:latin typeface="Arial" charset="0"/>
                    <a:ea typeface="宋体" pitchFamily="2" charset="-122"/>
                    <a:cs typeface="+mn-cs"/>
                  </a:rPr>
                  <a:t>）为很大的负值，振子对热容的贡献将十分小。根据量子理论，当温度</a:t>
                </a:r>
                <a:r>
                  <a:rPr lang="en-US" altLang="zh-CN" sz="1200" i="1" kern="1200">
                    <a:solidFill>
                      <a:schemeClr val="tx1"/>
                    </a:solidFill>
                    <a:effectLst/>
                    <a:latin typeface="Arial" charset="0"/>
                    <a:ea typeface="宋体" pitchFamily="2" charset="-122"/>
                    <a:cs typeface="+mn-cs"/>
                  </a:rPr>
                  <a:t>T</a:t>
                </a:r>
                <a:r>
                  <a:rPr lang="zh-CN" altLang="zh-CN" sz="1200" kern="1200">
                    <a:solidFill>
                      <a:schemeClr val="tx1"/>
                    </a:solidFill>
                    <a:effectLst/>
                    <a:latin typeface="Arial" charset="0"/>
                    <a:ea typeface="宋体" pitchFamily="2" charset="-122"/>
                    <a:cs typeface="+mn-cs"/>
                  </a:rPr>
                  <a:t>趋于零时，晶体的热容将趋于零。从物理上看，声子被冻结在基态，很难被激发，因而对热容的贡献趋向于零。</a:t>
                </a:r>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91</a:t>
            </a:fld>
            <a:endParaRPr lang="en-US" altLang="zh-CN"/>
          </a:p>
        </p:txBody>
      </p:sp>
    </p:spTree>
    <p:extLst>
      <p:ext uri="{BB962C8B-B14F-4D97-AF65-F5344CB8AC3E}">
        <p14:creationId xmlns:p14="http://schemas.microsoft.com/office/powerpoint/2010/main" val="39300751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charset="0"/>
                    <a:ea typeface="宋体" pitchFamily="2" charset="-122"/>
                    <a:cs typeface="+mn-cs"/>
                  </a:rPr>
                  <a:t>该</a:t>
                </a:r>
                <a:r>
                  <a:rPr lang="zh-CN" altLang="zh-CN" sz="1200" kern="1200" dirty="0">
                    <a:solidFill>
                      <a:schemeClr val="tx1"/>
                    </a:solidFill>
                    <a:effectLst/>
                    <a:latin typeface="Arial" charset="0"/>
                    <a:ea typeface="宋体" pitchFamily="2" charset="-122"/>
                    <a:cs typeface="+mn-cs"/>
                  </a:rPr>
                  <a:t>式很好地描述了固体的热容。但是对于实际晶体，要精确计算每一个</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oMath>
                </a14:m>
                <a:r>
                  <a:rPr lang="zh-CN" altLang="zh-CN" sz="1200" kern="1200" dirty="0">
                    <a:solidFill>
                      <a:schemeClr val="tx1"/>
                    </a:solidFill>
                    <a:effectLst/>
                    <a:latin typeface="Arial" charset="0"/>
                    <a:ea typeface="宋体" pitchFamily="2" charset="-122"/>
                    <a:cs typeface="+mn-cs"/>
                  </a:rPr>
                  <a:t>是很困难的，需要采用近似模型处理。一般采用爱因斯坦近似模型和德拜近似模型。</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charset="0"/>
                    <a:ea typeface="宋体" pitchFamily="2" charset="-122"/>
                    <a:cs typeface="+mn-cs"/>
                  </a:rPr>
                  <a:t>式（</a:t>
                </a:r>
                <a:r>
                  <a:rPr lang="en-US" altLang="zh-CN" sz="1200" kern="1200">
                    <a:solidFill>
                      <a:schemeClr val="tx1"/>
                    </a:solidFill>
                    <a:effectLst/>
                    <a:latin typeface="Arial" charset="0"/>
                    <a:ea typeface="宋体" pitchFamily="2" charset="-122"/>
                    <a:cs typeface="+mn-cs"/>
                  </a:rPr>
                  <a:t>7-79</a:t>
                </a:r>
                <a:r>
                  <a:rPr lang="zh-CN" altLang="zh-CN" sz="120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7-80</a:t>
                </a:r>
                <a:r>
                  <a:rPr lang="zh-CN" altLang="zh-CN" sz="1200" kern="1200">
                    <a:solidFill>
                      <a:schemeClr val="tx1"/>
                    </a:solidFill>
                    <a:effectLst/>
                    <a:latin typeface="Arial" charset="0"/>
                    <a:ea typeface="宋体" pitchFamily="2" charset="-122"/>
                    <a:cs typeface="+mn-cs"/>
                  </a:rPr>
                  <a:t>）很好地描述了固体的热容。但是对于实际晶体，要精确计算每一个</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a:t>
                </a:r>
                <a:r>
                  <a:rPr lang="zh-CN" altLang="zh-CN" sz="1200" kern="1200">
                    <a:solidFill>
                      <a:schemeClr val="tx1"/>
                    </a:solidFill>
                    <a:effectLst/>
                    <a:latin typeface="Arial" charset="0"/>
                    <a:ea typeface="宋体" pitchFamily="2" charset="-122"/>
                    <a:cs typeface="+mn-cs"/>
                  </a:rPr>
                  <a:t>是很困难的，需要采用近似模型处理。一般采用爱因斯坦近似模型和德拜近似模型。</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92</a:t>
            </a:fld>
            <a:endParaRPr lang="en-US" altLang="zh-CN"/>
          </a:p>
        </p:txBody>
      </p:sp>
    </p:spTree>
    <p:extLst>
      <p:ext uri="{BB962C8B-B14F-4D97-AF65-F5344CB8AC3E}">
        <p14:creationId xmlns:p14="http://schemas.microsoft.com/office/powerpoint/2010/main" val="120250828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爱因斯坦近似模型的基本假设：</a:t>
                </a:r>
              </a:p>
              <a:p>
                <a:pPr lvl="0"/>
                <a:r>
                  <a:rPr lang="zh-CN" altLang="zh-CN" sz="1200" kern="1200" dirty="0">
                    <a:solidFill>
                      <a:schemeClr val="tx1"/>
                    </a:solidFill>
                    <a:effectLst/>
                    <a:latin typeface="Arial" charset="0"/>
                    <a:ea typeface="宋体" pitchFamily="2" charset="-122"/>
                    <a:cs typeface="+mn-cs"/>
                  </a:rPr>
                  <a:t>晶格中所有原子都具有统一振动频率</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0</m:t>
                        </m:r>
                      </m:sub>
                    </m:sSub>
                  </m:oMath>
                </a14:m>
                <a:r>
                  <a:rPr lang="zh-CN" altLang="zh-CN" sz="1200" kern="1200" dirty="0">
                    <a:solidFill>
                      <a:schemeClr val="tx1"/>
                    </a:solidFill>
                    <a:effectLst/>
                    <a:latin typeface="Arial" charset="0"/>
                    <a:ea typeface="宋体" pitchFamily="2" charset="-122"/>
                    <a:cs typeface="+mn-cs"/>
                  </a:rPr>
                  <a:t>；</a:t>
                </a:r>
              </a:p>
              <a:p>
                <a:pPr lvl="0"/>
                <a:r>
                  <a:rPr lang="zh-CN" altLang="zh-CN" sz="1200" kern="1200" dirty="0">
                    <a:solidFill>
                      <a:schemeClr val="tx1"/>
                    </a:solidFill>
                    <a:effectLst/>
                    <a:latin typeface="Arial" charset="0"/>
                    <a:ea typeface="宋体" pitchFamily="2" charset="-122"/>
                    <a:cs typeface="+mn-cs"/>
                  </a:rPr>
                  <a:t>所有原子的振动是独立的；</a:t>
                </a:r>
              </a:p>
              <a:p>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）设固体中有</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个原胞，每个原胞有</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𝑙</m:t>
                    </m:r>
                  </m:oMath>
                </a14:m>
                <a:r>
                  <a:rPr lang="zh-CN" altLang="zh-CN" sz="1200" kern="1200" dirty="0">
                    <a:solidFill>
                      <a:schemeClr val="tx1"/>
                    </a:solidFill>
                    <a:effectLst/>
                    <a:latin typeface="Arial" charset="0"/>
                    <a:ea typeface="宋体" pitchFamily="2" charset="-122"/>
                    <a:cs typeface="+mn-cs"/>
                  </a:rPr>
                  <a:t>个原子。</a:t>
                </a:r>
              </a:p>
              <a:p>
                <a:r>
                  <a:rPr lang="zh-CN" altLang="zh-CN" sz="1200" kern="1200" dirty="0">
                    <a:solidFill>
                      <a:schemeClr val="tx1"/>
                    </a:solidFill>
                    <a:effectLst/>
                    <a:latin typeface="Arial" charset="0"/>
                    <a:ea typeface="宋体" pitchFamily="2" charset="-122"/>
                    <a:cs typeface="+mn-cs"/>
                  </a:rPr>
                  <a:t>（显然，爱因斯坦近似模型的基本假设与格波理论不同，格波中所有原子的振动是相联系的，同一模式下的原子振动相位是由原子间位置关系决定，不同模式下的格波频率不同。而这里把晶格中所有原子的振动频率近似看成是一样的</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0</m:t>
                        </m:r>
                      </m:sub>
                    </m:sSub>
                  </m:oMath>
                </a14:m>
                <a:r>
                  <a:rPr lang="zh-CN" altLang="zh-CN" sz="1200" kern="1200" dirty="0">
                    <a:solidFill>
                      <a:schemeClr val="tx1"/>
                    </a:solidFill>
                    <a:effectLst/>
                    <a:latin typeface="Arial" charset="0"/>
                    <a:ea typeface="宋体" pitchFamily="2" charset="-122"/>
                    <a:cs typeface="+mn-cs"/>
                  </a:rPr>
                  <a:t>）</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爱因斯坦近似模型的基本假设：</a:t>
                </a:r>
              </a:p>
              <a:p>
                <a:pPr lvl="0"/>
                <a:r>
                  <a:rPr lang="zh-CN" altLang="zh-CN" sz="1200" kern="1200">
                    <a:solidFill>
                      <a:schemeClr val="tx1"/>
                    </a:solidFill>
                    <a:effectLst/>
                    <a:latin typeface="Arial" charset="0"/>
                    <a:ea typeface="宋体" pitchFamily="2" charset="-122"/>
                    <a:cs typeface="+mn-cs"/>
                  </a:rPr>
                  <a:t>晶格中所有原子都具有统一振动频率</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0</a:t>
                </a:r>
                <a:r>
                  <a:rPr lang="zh-CN" altLang="zh-CN" sz="1200" kern="1200">
                    <a:solidFill>
                      <a:schemeClr val="tx1"/>
                    </a:solidFill>
                    <a:effectLst/>
                    <a:latin typeface="Arial" charset="0"/>
                    <a:ea typeface="宋体" pitchFamily="2" charset="-122"/>
                    <a:cs typeface="+mn-cs"/>
                  </a:rPr>
                  <a:t>；</a:t>
                </a:r>
              </a:p>
              <a:p>
                <a:pPr lvl="0"/>
                <a:r>
                  <a:rPr lang="zh-CN" altLang="zh-CN" sz="1200" kern="1200">
                    <a:solidFill>
                      <a:schemeClr val="tx1"/>
                    </a:solidFill>
                    <a:effectLst/>
                    <a:latin typeface="Arial" charset="0"/>
                    <a:ea typeface="宋体" pitchFamily="2" charset="-122"/>
                    <a:cs typeface="+mn-cs"/>
                  </a:rPr>
                  <a:t>所有原子的振动是独立的；</a:t>
                </a:r>
              </a:p>
              <a:p>
                <a:r>
                  <a:rPr lang="en-US" altLang="zh-CN" sz="1200" kern="1200">
                    <a:solidFill>
                      <a:schemeClr val="tx1"/>
                    </a:solidFill>
                    <a:effectLst/>
                    <a:latin typeface="Arial" charset="0"/>
                    <a:ea typeface="宋体" pitchFamily="2" charset="-122"/>
                    <a:cs typeface="+mn-cs"/>
                  </a:rPr>
                  <a:t>3</a:t>
                </a:r>
                <a:r>
                  <a:rPr lang="zh-CN" altLang="zh-CN" sz="1200" kern="1200">
                    <a:solidFill>
                      <a:schemeClr val="tx1"/>
                    </a:solidFill>
                    <a:effectLst/>
                    <a:latin typeface="Arial" charset="0"/>
                    <a:ea typeface="宋体" pitchFamily="2" charset="-122"/>
                    <a:cs typeface="+mn-cs"/>
                  </a:rPr>
                  <a:t>）设固体中有</a:t>
                </a:r>
                <a:r>
                  <a:rPr lang="en-US" altLang="zh-CN" sz="1200" i="1" kern="1200">
                    <a:solidFill>
                      <a:schemeClr val="tx1"/>
                    </a:solidFill>
                    <a:effectLst/>
                    <a:latin typeface="Arial" charset="0"/>
                    <a:ea typeface="宋体" pitchFamily="2" charset="-122"/>
                    <a:cs typeface="+mn-cs"/>
                  </a:rPr>
                  <a:t>N</a:t>
                </a:r>
                <a:r>
                  <a:rPr lang="zh-CN" altLang="zh-CN" sz="1200" kern="1200">
                    <a:solidFill>
                      <a:schemeClr val="tx1"/>
                    </a:solidFill>
                    <a:effectLst/>
                    <a:latin typeface="Arial" charset="0"/>
                    <a:ea typeface="宋体" pitchFamily="2" charset="-122"/>
                    <a:cs typeface="+mn-cs"/>
                  </a:rPr>
                  <a:t>个原胞，每个原胞有</a:t>
                </a:r>
                <a:r>
                  <a:rPr lang="en-US" altLang="zh-CN" sz="1200" i="1" kern="1200">
                    <a:solidFill>
                      <a:schemeClr val="tx1"/>
                    </a:solidFill>
                    <a:effectLst/>
                    <a:latin typeface="Arial" charset="0"/>
                    <a:ea typeface="宋体" pitchFamily="2" charset="-122"/>
                    <a:cs typeface="+mn-cs"/>
                  </a:rPr>
                  <a:t>l</a:t>
                </a:r>
                <a:r>
                  <a:rPr lang="zh-CN" altLang="zh-CN" sz="1200" kern="1200">
                    <a:solidFill>
                      <a:schemeClr val="tx1"/>
                    </a:solidFill>
                    <a:effectLst/>
                    <a:latin typeface="Arial" charset="0"/>
                    <a:ea typeface="宋体" pitchFamily="2" charset="-122"/>
                    <a:cs typeface="+mn-cs"/>
                  </a:rPr>
                  <a:t>个原子。</a:t>
                </a:r>
              </a:p>
              <a:p>
                <a:r>
                  <a:rPr lang="zh-CN" altLang="zh-CN" sz="1200" kern="1200">
                    <a:solidFill>
                      <a:schemeClr val="tx1"/>
                    </a:solidFill>
                    <a:effectLst/>
                    <a:latin typeface="Arial" charset="0"/>
                    <a:ea typeface="宋体" pitchFamily="2" charset="-122"/>
                    <a:cs typeface="+mn-cs"/>
                  </a:rPr>
                  <a:t>（显然，爱因斯坦近似模型的基本假设与格波理论不同，格波中所有原子的振动是相联系的，同一模式下的原子振动相位是由原子间位置关系决定，不同模式下的格波频率不同。而这里把晶格中所有原子的振动频率近似看成是一样的</a:t>
                </a:r>
                <a:r>
                  <a:rPr lang="en-US" altLang="zh-CN" sz="1200" i="0" kern="1200">
                    <a:solidFill>
                      <a:schemeClr val="tx1"/>
                    </a:solidFill>
                    <a:effectLst/>
                    <a:latin typeface="Arial" charset="0"/>
                    <a:ea typeface="宋体" pitchFamily="2" charset="-122"/>
                    <a:cs typeface="+mn-cs"/>
                  </a:rPr>
                  <a:t>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0</a:t>
                </a:r>
                <a:r>
                  <a:rPr lang="zh-CN" altLang="zh-CN" sz="1200" kern="1200">
                    <a:solidFill>
                      <a:schemeClr val="tx1"/>
                    </a:solidFill>
                    <a:effectLst/>
                    <a:latin typeface="Arial" charset="0"/>
                    <a:ea typeface="宋体" pitchFamily="2" charset="-122"/>
                    <a:cs typeface="+mn-cs"/>
                  </a:rPr>
                  <a:t>）</a:t>
                </a: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93</a:t>
            </a:fld>
            <a:endParaRPr lang="en-US" altLang="zh-CN"/>
          </a:p>
        </p:txBody>
      </p:sp>
    </p:spTree>
    <p:extLst>
      <p:ext uri="{BB962C8B-B14F-4D97-AF65-F5344CB8AC3E}">
        <p14:creationId xmlns:p14="http://schemas.microsoft.com/office/powerpoint/2010/main" val="16685900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于是，</a:t>
                </a:r>
                <a:r>
                  <a:rPr lang="zh-CN" altLang="en-US" sz="1200" kern="1200" dirty="0">
                    <a:solidFill>
                      <a:schemeClr val="tx1"/>
                    </a:solidFill>
                    <a:effectLst/>
                    <a:latin typeface="Arial" charset="0"/>
                    <a:ea typeface="宋体" pitchFamily="2" charset="-122"/>
                    <a:cs typeface="+mn-cs"/>
                  </a:rPr>
                  <a:t>该</a:t>
                </a:r>
                <a:r>
                  <a:rPr lang="zh-CN" altLang="zh-CN" sz="1200" kern="1200" dirty="0">
                    <a:solidFill>
                      <a:schemeClr val="tx1"/>
                    </a:solidFill>
                    <a:effectLst/>
                    <a:latin typeface="Arial" charset="0"/>
                    <a:ea typeface="宋体" pitchFamily="2" charset="-122"/>
                    <a:cs typeface="+mn-cs"/>
                  </a:rPr>
                  <a:t>式可以写成：</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𝑣</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nary>
                      <m:naryPr>
                        <m:chr m:val="∑"/>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h</m:t>
                        </m:r>
                        <m:r>
                          <a:rPr lang="en-US" altLang="zh-CN" sz="1200" i="1"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𝑁</m:t>
                        </m:r>
                      </m:sup>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m:t>
                                </m:r>
                              </m:e>
                              <m:sup>
                                <m:r>
                                  <a:rPr lang="en-US" altLang="zh-CN" sz="1200" i="1" kern="1200">
                                    <a:solidFill>
                                      <a:schemeClr val="tx1"/>
                                    </a:solidFill>
                                    <a:effectLst/>
                                    <a:latin typeface="Cambria Math" panose="02040503050406030204" pitchFamily="18" charset="0"/>
                                    <a:ea typeface="宋体" pitchFamily="2" charset="-122"/>
                                    <a:cs typeface="+mn-cs"/>
                                  </a:rPr>
                                  <m:t>2</m:t>
                                </m:r>
                              </m:sup>
                            </m:sSup>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r>
                                  <a:rPr lang="en-US" altLang="zh-CN" sz="1200" i="1" kern="1200">
                                    <a:solidFill>
                                      <a:schemeClr val="tx1"/>
                                    </a:solidFill>
                                    <a:effectLst/>
                                    <a:latin typeface="Cambria Math" panose="02040503050406030204" pitchFamily="18" charset="0"/>
                                    <a:ea typeface="宋体" pitchFamily="2" charset="-122"/>
                                    <a:cs typeface="+mn-cs"/>
                                  </a:rPr>
                                  <m:t>𝑒𝑥𝑝</m:t>
                                </m:r>
                              </m:fName>
                              <m:e>
                                <m:r>
                                  <a:rPr lang="en-US" altLang="zh-CN" sz="1200" i="1" kern="1200">
                                    <a:solidFill>
                                      <a:schemeClr val="tx1"/>
                                    </a:solidFill>
                                    <a:effectLst/>
                                    <a:latin typeface="Cambria Math" panose="02040503050406030204" pitchFamily="18" charset="0"/>
                                    <a:ea typeface="宋体" pitchFamily="2" charset="-122"/>
                                    <a:cs typeface="+mn-cs"/>
                                  </a:rPr>
                                  <m:t>(</m:t>
                                </m:r>
                              </m:e>
                            </m:func>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r>
                              <a:rPr lang="en-US" altLang="zh-CN" sz="1200" i="1" kern="1200">
                                <a:solidFill>
                                  <a:schemeClr val="tx1"/>
                                </a:solidFill>
                                <a:effectLst/>
                                <a:latin typeface="Cambria Math" panose="02040503050406030204" pitchFamily="18" charset="0"/>
                                <a:ea typeface="宋体" pitchFamily="2" charset="-122"/>
                                <a:cs typeface="+mn-cs"/>
                              </a:rPr>
                              <m:t>)</m:t>
                            </m:r>
                          </m:num>
                          <m:den>
                            <m:r>
                              <a:rPr lang="en-US" altLang="zh-CN" sz="1200" i="1" kern="1200">
                                <a:solidFill>
                                  <a:schemeClr val="tx1"/>
                                </a:solidFill>
                                <a:effectLst/>
                                <a:latin typeface="Cambria Math" panose="02040503050406030204" pitchFamily="18" charset="0"/>
                                <a:ea typeface="宋体" pitchFamily="2" charset="-122"/>
                                <a:cs typeface="+mn-cs"/>
                              </a:rPr>
                              <m:t>[</m:t>
                            </m:r>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r>
                                  <a:rPr lang="en-US" altLang="zh-CN" sz="1200" i="1" kern="1200">
                                    <a:solidFill>
                                      <a:schemeClr val="tx1"/>
                                    </a:solidFill>
                                    <a:effectLst/>
                                    <a:latin typeface="Cambria Math" panose="02040503050406030204" pitchFamily="18" charset="0"/>
                                    <a:ea typeface="宋体" pitchFamily="2" charset="-122"/>
                                    <a:cs typeface="+mn-cs"/>
                                  </a:rPr>
                                  <m:t>𝑒𝑥𝑝</m:t>
                                </m:r>
                              </m:fName>
                              <m:e>
                                <m:r>
                                  <a:rPr lang="en-US" altLang="zh-CN" sz="1200" i="1" kern="1200">
                                    <a:solidFill>
                                      <a:schemeClr val="tx1"/>
                                    </a:solidFill>
                                    <a:effectLst/>
                                    <a:latin typeface="Cambria Math" panose="02040503050406030204" pitchFamily="18" charset="0"/>
                                    <a:ea typeface="宋体" pitchFamily="2" charset="-122"/>
                                    <a:cs typeface="+mn-cs"/>
                                  </a:rPr>
                                  <m:t>(</m:t>
                                </m:r>
                              </m:e>
                            </m:func>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h</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r>
                              <a:rPr lang="en-US" altLang="zh-CN" sz="1200" i="1" kern="1200">
                                <a:solidFill>
                                  <a:schemeClr val="tx1"/>
                                </a:solidFill>
                                <a:effectLst/>
                                <a:latin typeface="Cambria Math" panose="02040503050406030204" pitchFamily="18" charset="0"/>
                                <a:ea typeface="宋体" pitchFamily="2" charset="-122"/>
                                <a:cs typeface="+mn-cs"/>
                              </a:rPr>
                              <m:t>)−1</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m:t>
                                </m:r>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e>
                    </m:nary>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𝑙𝑁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0</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0</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up>
                        </m:sSup>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0</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r>
                                      <a:rPr lang="en-US" altLang="zh-CN" sz="1200" i="1" kern="1200">
                                        <a:solidFill>
                                          <a:schemeClr val="tx1"/>
                                        </a:solidFill>
                                        <a:effectLst/>
                                        <a:latin typeface="Cambria Math" panose="02040503050406030204" pitchFamily="18" charset="0"/>
                                        <a:ea typeface="宋体" pitchFamily="2" charset="-122"/>
                                        <a:cs typeface="+mn-cs"/>
                                      </a:rPr>
                                      <m:t>𝑇</m:t>
                                    </m:r>
                                  </m:sup>
                                </m:sSup>
                                <m:r>
                                  <a:rPr lang="en-US" altLang="zh-CN" sz="1200" i="1" kern="1200">
                                    <a:solidFill>
                                      <a:schemeClr val="tx1"/>
                                    </a:solidFill>
                                    <a:effectLst/>
                                    <a:latin typeface="Cambria Math" panose="02040503050406030204" pitchFamily="18" charset="0"/>
                                    <a:ea typeface="宋体" pitchFamily="2" charset="-122"/>
                                    <a:cs typeface="+mn-cs"/>
                                  </a:rPr>
                                  <m:t>−1</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𝑙𝑁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𝜃</m:t>
                                    </m:r>
                                  </m:e>
                                  <m:sub>
                                    <m:r>
                                      <a:rPr lang="en-US" altLang="zh-CN" sz="1200" i="1" kern="1200">
                                        <a:solidFill>
                                          <a:schemeClr val="tx1"/>
                                        </a:solidFill>
                                        <a:effectLst/>
                                        <a:latin typeface="Cambria Math" panose="02040503050406030204" pitchFamily="18" charset="0"/>
                                        <a:ea typeface="宋体" pitchFamily="2" charset="-122"/>
                                        <a:cs typeface="+mn-cs"/>
                                      </a:rPr>
                                      <m:t>𝐸</m:t>
                                    </m:r>
                                  </m:sub>
                                </m:sSub>
                              </m:num>
                              <m:den>
                                <m:r>
                                  <a:rPr lang="en-US" altLang="zh-CN" sz="1200" i="1" kern="1200">
                                    <a:solidFill>
                                      <a:schemeClr val="tx1"/>
                                    </a:solidFill>
                                    <a:effectLst/>
                                    <a:latin typeface="Cambria Math" panose="02040503050406030204" pitchFamily="18" charset="0"/>
                                    <a:ea typeface="宋体" pitchFamily="2" charset="-122"/>
                                    <a:cs typeface="+mn-cs"/>
                                  </a:rPr>
                                  <m:t>𝑇</m:t>
                                </m:r>
                              </m:den>
                            </m:f>
                          </m:e>
                        </m:d>
                      </m:e>
                      <m:sup>
                        <m:r>
                          <a:rPr lang="en-US" altLang="zh-CN" sz="1200" i="1" kern="1200">
                            <a:solidFill>
                              <a:schemeClr val="tx1"/>
                            </a:solidFill>
                            <a:effectLst/>
                            <a:latin typeface="Cambria Math" panose="02040503050406030204" pitchFamily="18" charset="0"/>
                            <a:ea typeface="宋体" pitchFamily="2" charset="-122"/>
                            <a:cs typeface="+mn-cs"/>
                          </a:rPr>
                          <m:t>2</m:t>
                        </m:r>
                      </m:sup>
                    </m:sSup>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f>
                              <m:fPr>
                                <m:ctrlPr>
                                  <a:rPr lang="zh-CN" altLang="zh-CN" sz="1200" i="1" kern="1200">
                                    <a:solidFill>
                                      <a:schemeClr val="tx1"/>
                                    </a:solidFill>
                                    <a:effectLst/>
                                    <a:latin typeface="Cambria Math" panose="02040503050406030204" pitchFamily="18" charset="0"/>
                                    <a:ea typeface="宋体"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𝜃</m:t>
                                    </m:r>
                                  </m:e>
                                  <m:sub>
                                    <m:r>
                                      <a:rPr lang="en-US" altLang="zh-CN" sz="1200" i="1" kern="1200">
                                        <a:solidFill>
                                          <a:schemeClr val="tx1"/>
                                        </a:solidFill>
                                        <a:effectLst/>
                                        <a:latin typeface="Cambria Math" panose="02040503050406030204" pitchFamily="18" charset="0"/>
                                        <a:ea typeface="宋体" pitchFamily="2" charset="-122"/>
                                        <a:cs typeface="+mn-cs"/>
                                      </a:rPr>
                                      <m:t>𝐸</m:t>
                                    </m:r>
                                  </m:sub>
                                </m:sSub>
                              </m:num>
                              <m:den>
                                <m:r>
                                  <a:rPr lang="en-US" altLang="zh-CN" sz="1200" i="1" kern="1200">
                                    <a:solidFill>
                                      <a:schemeClr val="tx1"/>
                                    </a:solidFill>
                                    <a:effectLst/>
                                    <a:latin typeface="Cambria Math" panose="02040503050406030204" pitchFamily="18" charset="0"/>
                                    <a:ea typeface="宋体" pitchFamily="2" charset="-122"/>
                                    <a:cs typeface="+mn-cs"/>
                                  </a:rPr>
                                  <m:t>𝑇</m:t>
                                </m:r>
                              </m:den>
                            </m:f>
                          </m:sup>
                        </m:sSup>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f>
                                      <m:fPr>
                                        <m:ctrlPr>
                                          <a:rPr lang="zh-CN" altLang="zh-CN" sz="1200" i="1" kern="1200">
                                            <a:solidFill>
                                              <a:schemeClr val="tx1"/>
                                            </a:solidFill>
                                            <a:effectLst/>
                                            <a:latin typeface="Cambria Math" panose="02040503050406030204" pitchFamily="18" charset="0"/>
                                            <a:ea typeface="宋体"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𝜃</m:t>
                                            </m:r>
                                          </m:e>
                                          <m:sub>
                                            <m:r>
                                              <a:rPr lang="en-US" altLang="zh-CN" sz="1200" i="1" kern="1200">
                                                <a:solidFill>
                                                  <a:schemeClr val="tx1"/>
                                                </a:solidFill>
                                                <a:effectLst/>
                                                <a:latin typeface="Cambria Math" panose="02040503050406030204" pitchFamily="18" charset="0"/>
                                                <a:ea typeface="宋体" pitchFamily="2" charset="-122"/>
                                                <a:cs typeface="+mn-cs"/>
                                              </a:rPr>
                                              <m:t>𝐸</m:t>
                                            </m:r>
                                          </m:sub>
                                        </m:sSub>
                                      </m:num>
                                      <m:den>
                                        <m:r>
                                          <a:rPr lang="en-US" altLang="zh-CN" sz="1200" i="1" kern="1200">
                                            <a:solidFill>
                                              <a:schemeClr val="tx1"/>
                                            </a:solidFill>
                                            <a:effectLst/>
                                            <a:latin typeface="Cambria Math" panose="02040503050406030204" pitchFamily="18" charset="0"/>
                                            <a:ea typeface="宋体" pitchFamily="2" charset="-122"/>
                                            <a:cs typeface="+mn-cs"/>
                                          </a:rPr>
                                          <m:t>𝑇</m:t>
                                        </m:r>
                                      </m:den>
                                    </m:f>
                                  </m:sup>
                                </m:sSup>
                                <m:r>
                                  <a:rPr lang="en-US" altLang="zh-CN" sz="1200" i="1" kern="1200">
                                    <a:solidFill>
                                      <a:schemeClr val="tx1"/>
                                    </a:solidFill>
                                    <a:effectLst/>
                                    <a:latin typeface="Cambria Math" panose="02040503050406030204" pitchFamily="18" charset="0"/>
                                    <a:ea typeface="宋体" pitchFamily="2" charset="-122"/>
                                    <a:cs typeface="+mn-cs"/>
                                  </a:rPr>
                                  <m:t>−1</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其中</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𝜃</m:t>
                        </m:r>
                      </m:e>
                      <m:sub>
                        <m:r>
                          <a:rPr lang="en-US" altLang="zh-CN" sz="1200" i="1" kern="1200">
                            <a:solidFill>
                              <a:schemeClr val="tx1"/>
                            </a:solidFill>
                            <a:effectLst/>
                            <a:latin typeface="Cambria Math" panose="02040503050406030204" pitchFamily="18" charset="0"/>
                            <a:ea typeface="宋体" pitchFamily="2" charset="-122"/>
                            <a:cs typeface="+mn-cs"/>
                          </a:rPr>
                          <m:t>𝐸</m:t>
                        </m:r>
                      </m:sub>
                    </m:sSub>
                    <m:r>
                      <a:rPr lang="en-US" altLang="zh-CN" sz="1200" i="1" kern="1200">
                        <a:solidFill>
                          <a:schemeClr val="tx1"/>
                        </a:solidFill>
                        <a:effectLst/>
                        <a:latin typeface="Cambria Math" panose="02040503050406030204" pitchFamily="18" charset="0"/>
                        <a:ea typeface="宋体" pitchFamily="2" charset="-122"/>
                        <a:cs typeface="+mn-cs"/>
                      </a:rPr>
                      <m:t>=ℏ</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𝜔</m:t>
                        </m:r>
                      </m:e>
                      <m:sub>
                        <m:r>
                          <a:rPr lang="en-US" altLang="zh-CN" sz="1200" i="1" kern="1200">
                            <a:solidFill>
                              <a:schemeClr val="tx1"/>
                            </a:solidFill>
                            <a:effectLst/>
                            <a:latin typeface="Cambria Math" panose="02040503050406030204" pitchFamily="18" charset="0"/>
                            <a:ea typeface="宋体" pitchFamily="2" charset="-122"/>
                            <a:cs typeface="+mn-cs"/>
                          </a:rPr>
                          <m:t>0</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oMath>
                </a14:m>
                <a:r>
                  <a:rPr lang="zh-CN" altLang="zh-CN" sz="1200" kern="1200" dirty="0">
                    <a:solidFill>
                      <a:schemeClr val="tx1"/>
                    </a:solidFill>
                    <a:effectLst/>
                    <a:latin typeface="Arial" charset="0"/>
                    <a:ea typeface="宋体" pitchFamily="2" charset="-122"/>
                    <a:cs typeface="+mn-cs"/>
                  </a:rPr>
                  <a:t>称为爱因斯坦温度。</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于是，式（</a:t>
                </a:r>
                <a:r>
                  <a:rPr lang="en-US" altLang="zh-CN" sz="1200" kern="1200">
                    <a:solidFill>
                      <a:schemeClr val="tx1"/>
                    </a:solidFill>
                    <a:effectLst/>
                    <a:latin typeface="Arial" charset="0"/>
                    <a:ea typeface="宋体" pitchFamily="2" charset="-122"/>
                    <a:cs typeface="+mn-cs"/>
                  </a:rPr>
                  <a:t>7-78</a:t>
                </a:r>
                <a:r>
                  <a:rPr lang="zh-CN" altLang="zh-CN" sz="1200" kern="1200">
                    <a:solidFill>
                      <a:schemeClr val="tx1"/>
                    </a:solidFill>
                    <a:effectLst/>
                    <a:latin typeface="Arial" charset="0"/>
                    <a:ea typeface="宋体" pitchFamily="2" charset="-122"/>
                    <a:cs typeface="+mn-cs"/>
                  </a:rPr>
                  <a:t>）可以写成：</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𝑣=𝑘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ℎ=1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^3𝑁▒</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 𝑒𝑥𝑝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[𝑒𝑥𝑝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ℎ/𝑘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=3𝑙𝑁𝑘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0/𝑘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0/𝑘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0/𝑘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 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=3𝑙𝑁𝑘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𝜃</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𝐸</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𝜃</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𝐸</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𝜃</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𝐸</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en-US" altLang="zh-CN" sz="1200" kern="1200">
                    <a:solidFill>
                      <a:schemeClr val="tx1"/>
                    </a:solidFill>
                    <a:effectLst/>
                    <a:latin typeface="Arial" charset="0"/>
                    <a:ea typeface="宋体" pitchFamily="2" charset="-122"/>
                    <a:cs typeface="+mn-cs"/>
                  </a:rPr>
                  <a:t>          (7-81)</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其中</a:t>
                </a:r>
                <a:r>
                  <a:rPr lang="en-US" altLang="zh-CN" sz="1200" i="0" kern="1200">
                    <a:solidFill>
                      <a:schemeClr val="tx1"/>
                    </a:solidFill>
                    <a:effectLst/>
                    <a:latin typeface="Arial" charset="0"/>
                    <a:ea typeface="宋体" pitchFamily="2" charset="-122"/>
                    <a:cs typeface="+mn-cs"/>
                  </a:rPr>
                  <a:t>𝜃</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𝐸=ℏ𝜔</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0/𝑘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kern="1200">
                    <a:solidFill>
                      <a:schemeClr val="tx1"/>
                    </a:solidFill>
                    <a:effectLst/>
                    <a:latin typeface="Arial" charset="0"/>
                    <a:ea typeface="宋体" pitchFamily="2" charset="-122"/>
                    <a:cs typeface="+mn-cs"/>
                  </a:rPr>
                  <a:t>称为爱因斯坦温度。</a:t>
                </a:r>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94</a:t>
            </a:fld>
            <a:endParaRPr lang="en-US" altLang="zh-CN"/>
          </a:p>
        </p:txBody>
      </p:sp>
    </p:spTree>
    <p:extLst>
      <p:ext uri="{BB962C8B-B14F-4D97-AF65-F5344CB8AC3E}">
        <p14:creationId xmlns:p14="http://schemas.microsoft.com/office/powerpoint/2010/main" val="391974698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分析式，高温时近似为： </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𝑉</m:t>
                        </m:r>
                      </m:sub>
                    </m:sSub>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𝑙𝑁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𝜃</m:t>
                                    </m:r>
                                  </m:e>
                                  <m:sub>
                                    <m:r>
                                      <a:rPr lang="en-US" altLang="zh-CN" sz="1200" i="1" kern="1200">
                                        <a:solidFill>
                                          <a:schemeClr val="tx1"/>
                                        </a:solidFill>
                                        <a:effectLst/>
                                        <a:latin typeface="Cambria Math" panose="02040503050406030204" pitchFamily="18" charset="0"/>
                                        <a:ea typeface="宋体" pitchFamily="2" charset="-122"/>
                                        <a:cs typeface="+mn-cs"/>
                                      </a:rPr>
                                      <m:t>𝐸</m:t>
                                    </m:r>
                                  </m:sub>
                                </m:sSub>
                              </m:num>
                              <m:den>
                                <m:r>
                                  <a:rPr lang="en-US" altLang="zh-CN" sz="1200" i="1" kern="1200">
                                    <a:solidFill>
                                      <a:schemeClr val="tx1"/>
                                    </a:solidFill>
                                    <a:effectLst/>
                                    <a:latin typeface="Cambria Math" panose="02040503050406030204" pitchFamily="18" charset="0"/>
                                    <a:ea typeface="宋体" pitchFamily="2" charset="-122"/>
                                    <a:cs typeface="+mn-cs"/>
                                  </a:rPr>
                                  <m:t>𝑇</m:t>
                                </m:r>
                              </m:den>
                            </m:f>
                          </m:e>
                        </m:d>
                      </m:e>
                      <m:sup>
                        <m:r>
                          <a:rPr lang="en-US" altLang="zh-CN" sz="1200" i="1" kern="1200">
                            <a:solidFill>
                              <a:schemeClr val="tx1"/>
                            </a:solidFill>
                            <a:effectLst/>
                            <a:latin typeface="Cambria Math" panose="02040503050406030204" pitchFamily="18" charset="0"/>
                            <a:ea typeface="宋体" pitchFamily="2" charset="-122"/>
                            <a:cs typeface="+mn-cs"/>
                          </a:rPr>
                          <m:t>2</m:t>
                        </m:r>
                      </m:sup>
                    </m:sSup>
                    <m:f>
                      <m:fPr>
                        <m:ctrlPr>
                          <a:rPr lang="zh-CN" altLang="zh-CN" sz="1200" i="1" kern="1200">
                            <a:solidFill>
                              <a:schemeClr val="tx1"/>
                            </a:solidFill>
                            <a:effectLst/>
                            <a:latin typeface="Cambria Math" panose="02040503050406030204" pitchFamily="18" charset="0"/>
                            <a:ea typeface="宋体"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f>
                              <m:fPr>
                                <m:ctrlPr>
                                  <a:rPr lang="zh-CN" altLang="zh-CN" sz="1200" i="1" kern="1200">
                                    <a:solidFill>
                                      <a:schemeClr val="tx1"/>
                                    </a:solidFill>
                                    <a:effectLst/>
                                    <a:latin typeface="Cambria Math" panose="02040503050406030204" pitchFamily="18" charset="0"/>
                                    <a:ea typeface="宋体"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𝜃</m:t>
                                    </m:r>
                                  </m:e>
                                  <m:sub>
                                    <m:r>
                                      <a:rPr lang="en-US" altLang="zh-CN" sz="1200" i="1" kern="1200">
                                        <a:solidFill>
                                          <a:schemeClr val="tx1"/>
                                        </a:solidFill>
                                        <a:effectLst/>
                                        <a:latin typeface="Cambria Math" panose="02040503050406030204" pitchFamily="18" charset="0"/>
                                        <a:ea typeface="宋体" pitchFamily="2" charset="-122"/>
                                        <a:cs typeface="+mn-cs"/>
                                      </a:rPr>
                                      <m:t>𝐸</m:t>
                                    </m:r>
                                  </m:sub>
                                </m:sSub>
                              </m:num>
                              <m:den>
                                <m:r>
                                  <a:rPr lang="en-US" altLang="zh-CN" sz="1200" i="1" kern="1200">
                                    <a:solidFill>
                                      <a:schemeClr val="tx1"/>
                                    </a:solidFill>
                                    <a:effectLst/>
                                    <a:latin typeface="Cambria Math" panose="02040503050406030204" pitchFamily="18" charset="0"/>
                                    <a:ea typeface="宋体" pitchFamily="2" charset="-122"/>
                                    <a:cs typeface="+mn-cs"/>
                                  </a:rPr>
                                  <m:t>𝑇</m:t>
                                </m:r>
                              </m:den>
                            </m:f>
                          </m:sup>
                        </m:sSup>
                      </m:num>
                      <m:den>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f>
                                      <m:fPr>
                                        <m:ctrlPr>
                                          <a:rPr lang="zh-CN" altLang="zh-CN" sz="1200" i="1" kern="1200">
                                            <a:solidFill>
                                              <a:schemeClr val="tx1"/>
                                            </a:solidFill>
                                            <a:effectLst/>
                                            <a:latin typeface="Cambria Math" panose="02040503050406030204" pitchFamily="18" charset="0"/>
                                            <a:ea typeface="宋体"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𝜃</m:t>
                                            </m:r>
                                          </m:e>
                                          <m:sub>
                                            <m:r>
                                              <a:rPr lang="en-US" altLang="zh-CN" sz="1200" i="1" kern="1200">
                                                <a:solidFill>
                                                  <a:schemeClr val="tx1"/>
                                                </a:solidFill>
                                                <a:effectLst/>
                                                <a:latin typeface="Cambria Math" panose="02040503050406030204" pitchFamily="18" charset="0"/>
                                                <a:ea typeface="宋体" pitchFamily="2" charset="-122"/>
                                                <a:cs typeface="+mn-cs"/>
                                              </a:rPr>
                                              <m:t>𝐸</m:t>
                                            </m:r>
                                          </m:sub>
                                        </m:sSub>
                                      </m:num>
                                      <m:den>
                                        <m:r>
                                          <a:rPr lang="en-US" altLang="zh-CN" sz="1200" i="1" kern="1200">
                                            <a:solidFill>
                                              <a:schemeClr val="tx1"/>
                                            </a:solidFill>
                                            <a:effectLst/>
                                            <a:latin typeface="Cambria Math" panose="02040503050406030204" pitchFamily="18" charset="0"/>
                                            <a:ea typeface="宋体" pitchFamily="2" charset="-122"/>
                                            <a:cs typeface="+mn-cs"/>
                                          </a:rPr>
                                          <m:t>𝑇</m:t>
                                        </m:r>
                                      </m:den>
                                    </m:f>
                                  </m:sup>
                                </m:sSup>
                                <m:r>
                                  <a:rPr lang="en-US" altLang="zh-CN" sz="1200" i="1" kern="1200">
                                    <a:solidFill>
                                      <a:schemeClr val="tx1"/>
                                    </a:solidFill>
                                    <a:effectLst/>
                                    <a:latin typeface="Cambria Math" panose="02040503050406030204" pitchFamily="18" charset="0"/>
                                    <a:ea typeface="宋体" pitchFamily="2" charset="-122"/>
                                    <a:cs typeface="+mn-cs"/>
                                  </a:rPr>
                                  <m:t>−1</m:t>
                                </m:r>
                              </m:e>
                            </m:d>
                          </m:e>
                          <m:sup>
                            <m:r>
                              <a:rPr lang="en-US" altLang="zh-CN" sz="1200" i="1" kern="1200">
                                <a:solidFill>
                                  <a:schemeClr val="tx1"/>
                                </a:solidFill>
                                <a:effectLst/>
                                <a:latin typeface="Cambria Math" panose="02040503050406030204" pitchFamily="18" charset="0"/>
                                <a:ea typeface="宋体" pitchFamily="2" charset="-122"/>
                                <a:cs typeface="+mn-cs"/>
                              </a:rPr>
                              <m:t>2</m:t>
                            </m:r>
                          </m:sup>
                        </m:sSup>
                      </m:den>
                    </m:f>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𝑙𝑁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oMath>
                </a14:m>
                <a:r>
                  <a:rPr lang="en-US" altLang="zh-CN" sz="1200" kern="1200" dirty="0">
                    <a:solidFill>
                      <a:schemeClr val="tx1"/>
                    </a:solidFill>
                    <a:effectLst/>
                    <a:latin typeface="Arial" charset="0"/>
                    <a:ea typeface="宋体" pitchFamily="2" charset="-122"/>
                    <a:cs typeface="+mn-cs"/>
                  </a:rPr>
                  <a:t>                </a:t>
                </a:r>
              </a:p>
              <a:p>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得到与经典理论式相吻合的结果</a:t>
                </a:r>
                <a:r>
                  <a:rPr lang="zh-CN" altLang="en-US" sz="1200" kern="1200" dirty="0">
                    <a:solidFill>
                      <a:schemeClr val="tx1"/>
                    </a:solidFill>
                    <a:effectLst/>
                    <a:latin typeface="Arial"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低温近似为： </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𝑉</m:t>
                        </m:r>
                      </m:sub>
                    </m:sSub>
                    <m:r>
                      <a:rPr lang="en-US" altLang="zh-CN" sz="1200" i="1" kern="1200">
                        <a:solidFill>
                          <a:schemeClr val="tx1"/>
                        </a:solidFill>
                        <a:effectLst/>
                        <a:latin typeface="Cambria Math" panose="02040503050406030204" pitchFamily="18" charset="0"/>
                        <a:ea typeface="宋体" pitchFamily="2" charset="-122"/>
                        <a:cs typeface="+mn-cs"/>
                      </a:rPr>
                      <m:t>≈3</m:t>
                    </m:r>
                    <m:r>
                      <a:rPr lang="en-US" altLang="zh-CN" sz="1200" i="1" kern="1200">
                        <a:solidFill>
                          <a:schemeClr val="tx1"/>
                        </a:solidFill>
                        <a:effectLst/>
                        <a:latin typeface="Cambria Math" panose="02040503050406030204" pitchFamily="18" charset="0"/>
                        <a:ea typeface="宋体" pitchFamily="2" charset="-122"/>
                        <a:cs typeface="+mn-cs"/>
                      </a:rPr>
                      <m:t>𝑙𝑁</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m:t>
                        </m:r>
                      </m:e>
                      <m:sub>
                        <m:r>
                          <a:rPr lang="en-US" altLang="zh-CN" sz="1200" i="1" kern="1200">
                            <a:solidFill>
                              <a:schemeClr val="tx1"/>
                            </a:solidFill>
                            <a:effectLst/>
                            <a:latin typeface="Cambria Math" panose="02040503050406030204" pitchFamily="18" charset="0"/>
                            <a:ea typeface="宋体" pitchFamily="2" charset="-122"/>
                            <a:cs typeface="+mn-cs"/>
                          </a:rPr>
                          <m:t>𝐵</m:t>
                        </m:r>
                      </m:sub>
                    </m:sSub>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d>
                          <m:dPr>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𝜃</m:t>
                                    </m:r>
                                  </m:e>
                                  <m:sub>
                                    <m:r>
                                      <a:rPr lang="en-US" altLang="zh-CN" sz="1200" i="1" kern="1200">
                                        <a:solidFill>
                                          <a:schemeClr val="tx1"/>
                                        </a:solidFill>
                                        <a:effectLst/>
                                        <a:latin typeface="Cambria Math" panose="02040503050406030204" pitchFamily="18" charset="0"/>
                                        <a:ea typeface="宋体" pitchFamily="2" charset="-122"/>
                                        <a:cs typeface="+mn-cs"/>
                                      </a:rPr>
                                      <m:t>𝐸</m:t>
                                    </m:r>
                                  </m:sub>
                                </m:sSub>
                              </m:num>
                              <m:den>
                                <m:r>
                                  <a:rPr lang="en-US" altLang="zh-CN" sz="1200" i="1" kern="1200">
                                    <a:solidFill>
                                      <a:schemeClr val="tx1"/>
                                    </a:solidFill>
                                    <a:effectLst/>
                                    <a:latin typeface="Cambria Math" panose="02040503050406030204" pitchFamily="18" charset="0"/>
                                    <a:ea typeface="宋体" pitchFamily="2" charset="-122"/>
                                    <a:cs typeface="+mn-cs"/>
                                  </a:rPr>
                                  <m:t>𝑇</m:t>
                                </m:r>
                              </m:den>
                            </m:f>
                          </m:e>
                        </m:d>
                      </m:e>
                      <m:sup>
                        <m:r>
                          <a:rPr lang="en-US" altLang="zh-CN" sz="1200" i="1" kern="1200">
                            <a:solidFill>
                              <a:schemeClr val="tx1"/>
                            </a:solidFill>
                            <a:effectLst/>
                            <a:latin typeface="Cambria Math" panose="02040503050406030204" pitchFamily="18" charset="0"/>
                            <a:ea typeface="宋体" pitchFamily="2" charset="-122"/>
                            <a:cs typeface="+mn-cs"/>
                          </a:rPr>
                          <m:t>2</m:t>
                        </m:r>
                      </m:sup>
                    </m:sSup>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en-US" altLang="zh-CN" sz="1200" i="1"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𝜃</m:t>
                                </m:r>
                              </m:e>
                              <m:sub>
                                <m:r>
                                  <a:rPr lang="en-US" altLang="zh-CN" sz="1200" i="1" kern="1200">
                                    <a:solidFill>
                                      <a:schemeClr val="tx1"/>
                                    </a:solidFill>
                                    <a:effectLst/>
                                    <a:latin typeface="Cambria Math" panose="02040503050406030204" pitchFamily="18" charset="0"/>
                                    <a:ea typeface="宋体" pitchFamily="2" charset="-122"/>
                                    <a:cs typeface="+mn-cs"/>
                                  </a:rPr>
                                  <m:t>𝐸</m:t>
                                </m:r>
                              </m:sub>
                            </m:sSub>
                          </m:num>
                          <m:den>
                            <m:r>
                              <a:rPr lang="en-US" altLang="zh-CN" sz="1200" i="1" kern="1200">
                                <a:solidFill>
                                  <a:schemeClr val="tx1"/>
                                </a:solidFill>
                                <a:effectLst/>
                                <a:latin typeface="Cambria Math" panose="02040503050406030204" pitchFamily="18" charset="0"/>
                                <a:ea typeface="宋体" pitchFamily="2" charset="-122"/>
                                <a:cs typeface="+mn-cs"/>
                              </a:rPr>
                              <m:t>𝑇</m:t>
                            </m:r>
                          </m:den>
                        </m:f>
                      </m:sup>
                    </m:sSup>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分析式（</a:t>
                </a:r>
                <a:r>
                  <a:rPr lang="en-US" altLang="zh-CN" sz="1200" kern="1200">
                    <a:solidFill>
                      <a:schemeClr val="tx1"/>
                    </a:solidFill>
                    <a:effectLst/>
                    <a:latin typeface="Arial" charset="0"/>
                    <a:ea typeface="宋体" pitchFamily="2" charset="-122"/>
                    <a:cs typeface="+mn-cs"/>
                  </a:rPr>
                  <a:t>7-81</a:t>
                </a:r>
                <a:r>
                  <a:rPr lang="zh-CN" altLang="zh-CN" sz="1200" kern="1200">
                    <a:solidFill>
                      <a:schemeClr val="tx1"/>
                    </a:solidFill>
                    <a:effectLst/>
                    <a:latin typeface="Arial" charset="0"/>
                    <a:ea typeface="宋体" pitchFamily="2" charset="-122"/>
                    <a:cs typeface="+mn-cs"/>
                  </a:rPr>
                  <a:t>），高温时近似为： </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𝑉=3𝑙𝑁𝑘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𝜃</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𝐸</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𝜃</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𝐸</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𝜃</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𝐸</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=3𝑙𝑁𝑘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en-US" altLang="zh-CN" sz="1200" kern="1200">
                    <a:solidFill>
                      <a:schemeClr val="tx1"/>
                    </a:solidFill>
                    <a:effectLst/>
                    <a:latin typeface="Arial" charset="0"/>
                    <a:ea typeface="宋体" pitchFamily="2" charset="-122"/>
                    <a:cs typeface="+mn-cs"/>
                  </a:rPr>
                  <a:t>                (7-82)</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得到与经典理论式（</a:t>
                </a:r>
                <a:r>
                  <a:rPr lang="en-US" altLang="zh-CN" sz="1200" kern="1200">
                    <a:solidFill>
                      <a:schemeClr val="tx1"/>
                    </a:solidFill>
                    <a:effectLst/>
                    <a:latin typeface="Arial" charset="0"/>
                    <a:ea typeface="宋体" pitchFamily="2" charset="-122"/>
                    <a:cs typeface="+mn-cs"/>
                  </a:rPr>
                  <a:t>7-75</a:t>
                </a:r>
                <a:r>
                  <a:rPr lang="zh-CN" altLang="zh-CN" sz="1200" kern="1200">
                    <a:solidFill>
                      <a:schemeClr val="tx1"/>
                    </a:solidFill>
                    <a:effectLst/>
                    <a:latin typeface="Arial" charset="0"/>
                    <a:ea typeface="宋体" pitchFamily="2" charset="-122"/>
                    <a:cs typeface="+mn-cs"/>
                  </a:rPr>
                  <a:t>）相吻合的结果</a:t>
                </a:r>
              </a:p>
              <a:p>
                <a:r>
                  <a:rPr lang="zh-CN" altLang="zh-CN" sz="1200" kern="1200">
                    <a:solidFill>
                      <a:schemeClr val="tx1"/>
                    </a:solidFill>
                    <a:effectLst/>
                    <a:latin typeface="Arial" charset="0"/>
                    <a:ea typeface="宋体" pitchFamily="2" charset="-122"/>
                    <a:cs typeface="+mn-cs"/>
                  </a:rPr>
                  <a:t>低温近似为： </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𝑉≈3𝑙𝑁𝑘</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𝜃</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𝐸</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−𝜃</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𝐸</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a:t>
                </a:r>
                <a:r>
                  <a:rPr lang="zh-CN" altLang="zh-CN" sz="1200" i="0" kern="1200">
                    <a:solidFill>
                      <a:schemeClr val="tx1"/>
                    </a:solidFill>
                    <a:effectLst/>
                    <a:latin typeface="Arial" charset="0"/>
                    <a:ea typeface="宋体" pitchFamily="2" charset="-122"/>
                    <a:cs typeface="+mn-cs"/>
                  </a:rPr>
                  <a:t>)</a:t>
                </a:r>
                <a:r>
                  <a:rPr lang="en-US" altLang="zh-CN" sz="1200" kern="1200">
                    <a:solidFill>
                      <a:schemeClr val="tx1"/>
                    </a:solidFill>
                    <a:effectLst/>
                    <a:latin typeface="Arial" charset="0"/>
                    <a:ea typeface="宋体" pitchFamily="2" charset="-122"/>
                    <a:cs typeface="+mn-cs"/>
                  </a:rPr>
                  <a:t>                        (7-83)</a:t>
                </a:r>
                <a:endParaRPr lang="zh-CN" altLang="zh-CN" sz="1200" kern="1200">
                  <a:solidFill>
                    <a:schemeClr val="tx1"/>
                  </a:solidFill>
                  <a:effectLst/>
                  <a:latin typeface="Arial" charset="0"/>
                  <a:ea typeface="宋体"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95</a:t>
            </a:fld>
            <a:endParaRPr lang="en-US" altLang="zh-CN"/>
          </a:p>
        </p:txBody>
      </p:sp>
    </p:spTree>
    <p:extLst>
      <p:ext uri="{BB962C8B-B14F-4D97-AF65-F5344CB8AC3E}">
        <p14:creationId xmlns:p14="http://schemas.microsoft.com/office/powerpoint/2010/main" val="141317977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爱因斯坦近似模型较经典模型有了明显改进，阐明了低温时固体热容趋于零的基本原因。但是</a:t>
                </a:r>
                <a:r>
                  <a:rPr lang="zh-CN" altLang="en-US" sz="1200" kern="1200" dirty="0">
                    <a:solidFill>
                      <a:schemeClr val="tx1"/>
                    </a:solidFill>
                    <a:effectLst/>
                    <a:latin typeface="Arial" charset="0"/>
                    <a:ea typeface="宋体" pitchFamily="2" charset="-122"/>
                    <a:cs typeface="+mn-cs"/>
                  </a:rPr>
                  <a:t>该模型</a:t>
                </a:r>
                <a:r>
                  <a:rPr lang="zh-CN" altLang="zh-CN" sz="1200" kern="1200" dirty="0">
                    <a:solidFill>
                      <a:schemeClr val="tx1"/>
                    </a:solidFill>
                    <a:effectLst/>
                    <a:latin typeface="Arial" charset="0"/>
                    <a:ea typeface="宋体" pitchFamily="2" charset="-122"/>
                    <a:cs typeface="+mn-cs"/>
                  </a:rPr>
                  <a:t>描述的低温段热容是以指数形式下降，仍然存在与实验值不相符的问题。原因是爱因斯坦近似模型中，把固体中各原子的振动看作相互独立，</a:t>
                </a:r>
                <a:r>
                  <a:rPr lang="en-US" altLang="zh-CN" sz="1200" kern="1200" dirty="0">
                    <a:solidFill>
                      <a:schemeClr val="tx1"/>
                    </a:solidFill>
                    <a:effectLst/>
                    <a:latin typeface="Arial" charset="0"/>
                    <a:ea typeface="宋体" pitchFamily="2" charset="-122"/>
                    <a:cs typeface="+mn-cs"/>
                  </a:rPr>
                  <a:t>3</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𝑙</m:t>
                    </m:r>
                    <m:r>
                      <a:rPr lang="en-US" altLang="zh-CN" sz="1200" i="1" kern="1200" smtClean="0">
                        <a:solidFill>
                          <a:schemeClr val="tx1"/>
                        </a:solidFill>
                        <a:effectLst/>
                        <a:latin typeface="Cambria Math" panose="02040503050406030204" pitchFamily="18" charset="0"/>
                        <a:ea typeface="宋体" pitchFamily="2" charset="-122"/>
                        <a:cs typeface="+mn-cs"/>
                      </a:rPr>
                      <m:t>𝑁</m:t>
                    </m:r>
                  </m:oMath>
                </a14:m>
                <a:r>
                  <a:rPr lang="zh-CN" altLang="zh-CN" sz="1200" kern="1200" dirty="0">
                    <a:solidFill>
                      <a:schemeClr val="tx1"/>
                    </a:solidFill>
                    <a:effectLst/>
                    <a:latin typeface="Arial" charset="0"/>
                    <a:ea typeface="宋体" pitchFamily="2" charset="-122"/>
                    <a:cs typeface="+mn-cs"/>
                  </a:rPr>
                  <a:t>个振动频率是相等的；而实际的晶体中原子与原子间的相互作用是很强的，晶格振动是以格波的形式存在，不同格波之间的频率不完全相同，而且有一定分布。爱因斯坦近似模型等效于所有的格波频率相同这一假设过于简单，偏离了物理实际。</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爱因斯坦近似模型较经典模型有了明显改进，阐明了低温时固体热容趋于零的基本原因。但是</a:t>
                </a:r>
                <a:r>
                  <a:rPr lang="zh-CN" altLang="en-US" sz="1200" kern="1200" dirty="0">
                    <a:solidFill>
                      <a:schemeClr val="tx1"/>
                    </a:solidFill>
                    <a:effectLst/>
                    <a:latin typeface="Arial" charset="0"/>
                    <a:ea typeface="宋体" pitchFamily="2" charset="-122"/>
                    <a:cs typeface="+mn-cs"/>
                  </a:rPr>
                  <a:t>该模型</a:t>
                </a:r>
                <a:r>
                  <a:rPr lang="zh-CN" altLang="zh-CN" sz="1200" kern="1200" dirty="0">
                    <a:solidFill>
                      <a:schemeClr val="tx1"/>
                    </a:solidFill>
                    <a:effectLst/>
                    <a:latin typeface="Arial" charset="0"/>
                    <a:ea typeface="宋体" pitchFamily="2" charset="-122"/>
                    <a:cs typeface="+mn-cs"/>
                  </a:rPr>
                  <a:t>描述的低温段热容是以指数形式下降，仍然存在与实验值不相符的问题。原因是爱因斯坦近似模型中，把固体中各原子的振动看作相互独立，</a:t>
                </a:r>
                <a:r>
                  <a:rPr lang="en-US" altLang="zh-CN" sz="1200" kern="1200" dirty="0">
                    <a:solidFill>
                      <a:schemeClr val="tx1"/>
                    </a:solidFill>
                    <a:effectLst/>
                    <a:latin typeface="Arial" charset="0"/>
                    <a:ea typeface="宋体" pitchFamily="2" charset="-122"/>
                    <a:cs typeface="+mn-cs"/>
                  </a:rPr>
                  <a:t>3</a:t>
                </a:r>
                <a:r>
                  <a:rPr lang="en-US" altLang="zh-CN" sz="1200" b="0" i="0" kern="1200">
                    <a:solidFill>
                      <a:schemeClr val="tx1"/>
                    </a:solidFill>
                    <a:effectLst/>
                    <a:latin typeface="Cambria Math" panose="02040503050406030204" pitchFamily="18" charset="0"/>
                    <a:ea typeface="宋体" pitchFamily="2" charset="-122"/>
                    <a:cs typeface="+mn-cs"/>
                  </a:rPr>
                  <a:t>𝑙</a:t>
                </a:r>
                <a:r>
                  <a:rPr lang="en-US" altLang="zh-CN" sz="1200" i="0" kern="1200">
                    <a:solidFill>
                      <a:schemeClr val="tx1"/>
                    </a:solidFill>
                    <a:effectLst/>
                    <a:latin typeface="Cambria Math" panose="02040503050406030204" pitchFamily="18" charset="0"/>
                    <a:ea typeface="宋体" pitchFamily="2" charset="-122"/>
                    <a:cs typeface="+mn-cs"/>
                  </a:rPr>
                  <a:t>𝑁</a:t>
                </a:r>
                <a:r>
                  <a:rPr lang="zh-CN" altLang="zh-CN" sz="1200" kern="1200" dirty="0">
                    <a:solidFill>
                      <a:schemeClr val="tx1"/>
                    </a:solidFill>
                    <a:effectLst/>
                    <a:latin typeface="Arial" charset="0"/>
                    <a:ea typeface="宋体" pitchFamily="2" charset="-122"/>
                    <a:cs typeface="+mn-cs"/>
                  </a:rPr>
                  <a:t>个振动频率是相等的；而实际的晶体中原子与原子间的相互作用是很强的，晶格振动是以格波的形式存在，不同格波之间的频率不完全相同，而且有一定分布。爱因斯坦近似模型等效于所有的格波频率相同这一假设过于简单，偏离了物理实际。</a:t>
                </a:r>
                <a:endParaRPr lang="zh-CN" altLang="en-US" dirty="0"/>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96</a:t>
            </a:fld>
            <a:endParaRPr lang="en-US" altLang="zh-CN"/>
          </a:p>
        </p:txBody>
      </p:sp>
    </p:spTree>
    <p:extLst>
      <p:ext uri="{BB962C8B-B14F-4D97-AF65-F5344CB8AC3E}">
        <p14:creationId xmlns:p14="http://schemas.microsoft.com/office/powerpoint/2010/main" val="185317651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99"/>
                </a:solidFill>
                <a:ea typeface="微软雅黑" panose="020B0503020204020204" pitchFamily="34" charset="-122"/>
                <a:cs typeface="+mn-cs"/>
              </a:rPr>
              <a:t>于是，德拜提出了“德拜模型”。 </a:t>
            </a:r>
          </a:p>
          <a:p>
            <a:endParaRPr lang="zh-CN" altLang="en-US" dirty="0"/>
          </a:p>
        </p:txBody>
      </p:sp>
      <p:sp>
        <p:nvSpPr>
          <p:cNvPr id="4" name="灯片编号占位符 3"/>
          <p:cNvSpPr>
            <a:spLocks noGrp="1"/>
          </p:cNvSpPr>
          <p:nvPr>
            <p:ph type="sldNum" sz="quarter" idx="5"/>
          </p:nvPr>
        </p:nvSpPr>
        <p:spPr/>
        <p:txBody>
          <a:bodyPr/>
          <a:lstStyle/>
          <a:p>
            <a:fld id="{8AAA2DB7-8973-4964-8E83-0FC396AC9B6B}" type="slidenum">
              <a:rPr lang="en-US" altLang="zh-CN" smtClean="0"/>
              <a:pPr/>
              <a:t>97</a:t>
            </a:fld>
            <a:endParaRPr lang="en-US" altLang="zh-CN"/>
          </a:p>
        </p:txBody>
      </p:sp>
    </p:spTree>
    <p:extLst>
      <p:ext uri="{BB962C8B-B14F-4D97-AF65-F5344CB8AC3E}">
        <p14:creationId xmlns:p14="http://schemas.microsoft.com/office/powerpoint/2010/main" val="298810791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德拜早期从事固体物理的研究工作，</a:t>
                </a:r>
                <a:r>
                  <a:rPr lang="en-US" altLang="zh-CN" sz="1200" kern="1200" dirty="0">
                    <a:solidFill>
                      <a:schemeClr val="tx1"/>
                    </a:solidFill>
                    <a:effectLst/>
                    <a:latin typeface="Arial" charset="0"/>
                    <a:ea typeface="宋体" pitchFamily="2" charset="-122"/>
                    <a:cs typeface="+mn-cs"/>
                  </a:rPr>
                  <a:t>1912</a:t>
                </a:r>
                <a:r>
                  <a:rPr lang="zh-CN" altLang="zh-CN" sz="1200" kern="1200" dirty="0">
                    <a:solidFill>
                      <a:schemeClr val="tx1"/>
                    </a:solidFill>
                    <a:effectLst/>
                    <a:latin typeface="Arial" charset="0"/>
                    <a:ea typeface="宋体" pitchFamily="2" charset="-122"/>
                    <a:cs typeface="+mn-cs"/>
                  </a:rPr>
                  <a:t>年他改进了爱因斯坦近似模型，得出与实验结果吻合很好的比热容公式：在常温时服从杜隆</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珀替定律，在温度</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𝑇</m:t>
                    </m:r>
                  </m:oMath>
                </a14:m>
                <a:r>
                  <a:rPr lang="zh-CN" altLang="zh-CN" sz="1200" kern="1200" dirty="0">
                    <a:solidFill>
                      <a:schemeClr val="tx1"/>
                    </a:solidFill>
                    <a:effectLst/>
                    <a:latin typeface="Arial" charset="0"/>
                    <a:ea typeface="宋体" pitchFamily="2" charset="-122"/>
                    <a:cs typeface="+mn-cs"/>
                  </a:rPr>
                  <a:t>趋于</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时，热容与温度三次方</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itchFamily="2" charset="-122"/>
                        <a:cs typeface="+mn-cs"/>
                      </a:rPr>
                      <m:t>𝑇</m:t>
                    </m:r>
                  </m:oMath>
                </a14:m>
                <a:r>
                  <a:rPr lang="en-US" altLang="zh-CN" sz="1200" kern="1200" baseline="300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成正比减小。德拜在导出这个公式时，引进了德拜温度</a:t>
                </a:r>
                <a:r>
                  <a:rPr lang="en-US" altLang="zh-CN" sz="1200" kern="1200" dirty="0">
                    <a:solidFill>
                      <a:schemeClr val="tx1"/>
                    </a:solidFill>
                    <a:effectLst/>
                    <a:latin typeface="Arial" charset="0"/>
                    <a:ea typeface="宋体" pitchFamily="2" charset="-122"/>
                    <a:cs typeface="+mn-cs"/>
                  </a:rPr>
                  <a:t>Θ</a:t>
                </a:r>
                <a:r>
                  <a:rPr lang="en-US" altLang="zh-CN" sz="1200" kern="1200" baseline="-25000" dirty="0">
                    <a:solidFill>
                      <a:schemeClr val="tx1"/>
                    </a:solidFill>
                    <a:effectLst/>
                    <a:latin typeface="Arial" charset="0"/>
                    <a:ea typeface="宋体" pitchFamily="2" charset="-122"/>
                    <a:cs typeface="+mn-cs"/>
                  </a:rPr>
                  <a:t>D</a:t>
                </a:r>
                <a:r>
                  <a:rPr lang="zh-CN" altLang="zh-CN" sz="1200" kern="1200" dirty="0">
                    <a:solidFill>
                      <a:schemeClr val="tx1"/>
                    </a:solidFill>
                    <a:effectLst/>
                    <a:latin typeface="Arial" charset="0"/>
                    <a:ea typeface="宋体" pitchFamily="2" charset="-122"/>
                    <a:cs typeface="+mn-cs"/>
                  </a:rPr>
                  <a:t>的概念，每种固体都有自己的</a:t>
                </a:r>
                <a:r>
                  <a:rPr lang="en-US" altLang="zh-CN" sz="1200" kern="1200" dirty="0">
                    <a:solidFill>
                      <a:schemeClr val="tx1"/>
                    </a:solidFill>
                    <a:effectLst/>
                    <a:latin typeface="Arial" charset="0"/>
                    <a:ea typeface="宋体" pitchFamily="2" charset="-122"/>
                    <a:cs typeface="+mn-cs"/>
                  </a:rPr>
                  <a:t>Θ</a:t>
                </a:r>
                <a:r>
                  <a:rPr lang="en-US" altLang="zh-CN" sz="1200" kern="1200" baseline="-25000" dirty="0">
                    <a:solidFill>
                      <a:schemeClr val="tx1"/>
                    </a:solidFill>
                    <a:effectLst/>
                    <a:latin typeface="Arial" charset="0"/>
                    <a:ea typeface="宋体" pitchFamily="2" charset="-122"/>
                    <a:cs typeface="+mn-cs"/>
                  </a:rPr>
                  <a:t>D</a:t>
                </a:r>
                <a:r>
                  <a:rPr lang="zh-CN" altLang="zh-CN" sz="1200" kern="1200" dirty="0">
                    <a:solidFill>
                      <a:schemeClr val="tx1"/>
                    </a:solidFill>
                    <a:effectLst/>
                    <a:latin typeface="Arial" charset="0"/>
                    <a:ea typeface="宋体" pitchFamily="2" charset="-122"/>
                    <a:cs typeface="+mn-cs"/>
                  </a:rPr>
                  <a:t>值。</a:t>
                </a:r>
              </a:p>
              <a:p>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德拜早期从事固体物理的研究工作，</a:t>
                </a:r>
                <a:r>
                  <a:rPr lang="en-US" altLang="zh-CN" sz="1200" kern="1200" dirty="0">
                    <a:solidFill>
                      <a:schemeClr val="tx1"/>
                    </a:solidFill>
                    <a:effectLst/>
                    <a:latin typeface="Arial" charset="0"/>
                    <a:ea typeface="宋体" pitchFamily="2" charset="-122"/>
                    <a:cs typeface="+mn-cs"/>
                  </a:rPr>
                  <a:t>1912</a:t>
                </a:r>
                <a:r>
                  <a:rPr lang="zh-CN" altLang="zh-CN" sz="1200" kern="1200" dirty="0">
                    <a:solidFill>
                      <a:schemeClr val="tx1"/>
                    </a:solidFill>
                    <a:effectLst/>
                    <a:latin typeface="Arial" charset="0"/>
                    <a:ea typeface="宋体" pitchFamily="2" charset="-122"/>
                    <a:cs typeface="+mn-cs"/>
                  </a:rPr>
                  <a:t>年他改进了爱因斯坦近似模型，得出与实验结果吻合很好的比热容公式：在常温时服从杜隆</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珀替定律，在温度</a:t>
                </a:r>
                <a:r>
                  <a:rPr lang="en-US" altLang="zh-CN" sz="1200" b="0" i="0" kern="1200">
                    <a:solidFill>
                      <a:schemeClr val="tx1"/>
                    </a:solidFill>
                    <a:effectLst/>
                    <a:latin typeface="Cambria Math" panose="02040503050406030204" pitchFamily="18" charset="0"/>
                    <a:ea typeface="宋体" pitchFamily="2" charset="-122"/>
                    <a:cs typeface="+mn-cs"/>
                  </a:rPr>
                  <a:t>𝑇</a:t>
                </a:r>
                <a:r>
                  <a:rPr lang="zh-CN" altLang="zh-CN" sz="1200" kern="1200" dirty="0">
                    <a:solidFill>
                      <a:schemeClr val="tx1"/>
                    </a:solidFill>
                    <a:effectLst/>
                    <a:latin typeface="Arial" charset="0"/>
                    <a:ea typeface="宋体" pitchFamily="2" charset="-122"/>
                    <a:cs typeface="+mn-cs"/>
                  </a:rPr>
                  <a:t>趋于</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时，热容与温度三次方</a:t>
                </a:r>
                <a:r>
                  <a:rPr lang="en-US" altLang="zh-CN" sz="1200" b="0" i="0" kern="1200">
                    <a:solidFill>
                      <a:schemeClr val="tx1"/>
                    </a:solidFill>
                    <a:effectLst/>
                    <a:latin typeface="Cambria Math" panose="02040503050406030204" pitchFamily="18" charset="0"/>
                    <a:ea typeface="宋体" pitchFamily="2" charset="-122"/>
                    <a:cs typeface="+mn-cs"/>
                  </a:rPr>
                  <a:t>𝑇</a:t>
                </a:r>
                <a:r>
                  <a:rPr lang="en-US" altLang="zh-CN" sz="1200" kern="1200" baseline="300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成正比减小。德拜在导出这个公式时，引进了德拜温度</a:t>
                </a:r>
                <a:r>
                  <a:rPr lang="en-US" altLang="zh-CN" sz="1200" kern="1200" dirty="0">
                    <a:solidFill>
                      <a:schemeClr val="tx1"/>
                    </a:solidFill>
                    <a:effectLst/>
                    <a:latin typeface="Arial" charset="0"/>
                    <a:ea typeface="宋体" pitchFamily="2" charset="-122"/>
                    <a:cs typeface="+mn-cs"/>
                  </a:rPr>
                  <a:t>Θ</a:t>
                </a:r>
                <a:r>
                  <a:rPr lang="en-US" altLang="zh-CN" sz="1200" kern="1200" baseline="-25000" dirty="0">
                    <a:solidFill>
                      <a:schemeClr val="tx1"/>
                    </a:solidFill>
                    <a:effectLst/>
                    <a:latin typeface="Arial" charset="0"/>
                    <a:ea typeface="宋体" pitchFamily="2" charset="-122"/>
                    <a:cs typeface="+mn-cs"/>
                  </a:rPr>
                  <a:t>D</a:t>
                </a:r>
                <a:r>
                  <a:rPr lang="zh-CN" altLang="zh-CN" sz="1200" kern="1200" dirty="0">
                    <a:solidFill>
                      <a:schemeClr val="tx1"/>
                    </a:solidFill>
                    <a:effectLst/>
                    <a:latin typeface="Arial" charset="0"/>
                    <a:ea typeface="宋体" pitchFamily="2" charset="-122"/>
                    <a:cs typeface="+mn-cs"/>
                  </a:rPr>
                  <a:t>的概念，每种固体都有自己的</a:t>
                </a:r>
                <a:r>
                  <a:rPr lang="en-US" altLang="zh-CN" sz="1200" kern="1200" dirty="0">
                    <a:solidFill>
                      <a:schemeClr val="tx1"/>
                    </a:solidFill>
                    <a:effectLst/>
                    <a:latin typeface="Arial" charset="0"/>
                    <a:ea typeface="宋体" pitchFamily="2" charset="-122"/>
                    <a:cs typeface="+mn-cs"/>
                  </a:rPr>
                  <a:t>Θ</a:t>
                </a:r>
                <a:r>
                  <a:rPr lang="en-US" altLang="zh-CN" sz="1200" kern="1200" baseline="-25000" dirty="0">
                    <a:solidFill>
                      <a:schemeClr val="tx1"/>
                    </a:solidFill>
                    <a:effectLst/>
                    <a:latin typeface="Arial" charset="0"/>
                    <a:ea typeface="宋体" pitchFamily="2" charset="-122"/>
                    <a:cs typeface="+mn-cs"/>
                  </a:rPr>
                  <a:t>D</a:t>
                </a:r>
                <a:r>
                  <a:rPr lang="zh-CN" altLang="zh-CN" sz="1200" kern="1200" dirty="0">
                    <a:solidFill>
                      <a:schemeClr val="tx1"/>
                    </a:solidFill>
                    <a:effectLst/>
                    <a:latin typeface="Arial" charset="0"/>
                    <a:ea typeface="宋体" pitchFamily="2" charset="-122"/>
                    <a:cs typeface="+mn-cs"/>
                  </a:rPr>
                  <a:t>值。</a:t>
                </a:r>
              </a:p>
              <a:p>
                <a:endParaRPr lang="zh-CN" altLang="en-US" dirty="0"/>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98</a:t>
            </a:fld>
            <a:endParaRPr lang="en-US" altLang="zh-CN"/>
          </a:p>
        </p:txBody>
      </p:sp>
    </p:spTree>
    <p:extLst>
      <p:ext uri="{BB962C8B-B14F-4D97-AF65-F5344CB8AC3E}">
        <p14:creationId xmlns:p14="http://schemas.microsoft.com/office/powerpoint/2010/main" val="238518869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德拜近似模型与爱因斯坦近似模型最大的不同是考虑到了格波的频率分布，这里把晶体当作弹性介质来处理（即长波极限），一个确定的波数矢量</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，对应于一个纵波和两个独立的横波。</a:t>
                </a:r>
              </a:p>
              <a:p>
                <a:r>
                  <a:rPr lang="zh-CN" altLang="zh-CN" sz="1200" kern="1200" dirty="0">
                    <a:solidFill>
                      <a:schemeClr val="tx1"/>
                    </a:solidFill>
                    <a:effectLst/>
                    <a:latin typeface="Arial" charset="0"/>
                    <a:ea typeface="宋体" pitchFamily="2" charset="-122"/>
                    <a:cs typeface="+mn-cs"/>
                  </a:rPr>
                  <a:t>纵波的频率：</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𝑙</m:t>
                        </m:r>
                      </m:sub>
                    </m:sSub>
                    <m:r>
                      <a:rPr lang="en-US" altLang="zh-CN" sz="1200" i="1" kern="1200">
                        <a:solidFill>
                          <a:schemeClr val="tx1"/>
                        </a:solidFill>
                        <a:effectLst/>
                        <a:latin typeface="Cambria Math" panose="02040503050406030204" pitchFamily="18" charset="0"/>
                        <a:ea typeface="宋体" pitchFamily="2" charset="-122"/>
                        <a:cs typeface="+mn-cs"/>
                      </a:rPr>
                      <m:t>𝑞</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两个独立横波的频率：</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𝜔</m:t>
                    </m:r>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𝑡</m:t>
                        </m:r>
                      </m:sub>
                    </m:sSub>
                    <m:r>
                      <a:rPr lang="en-US" altLang="zh-CN" sz="1200" i="1" kern="1200">
                        <a:solidFill>
                          <a:schemeClr val="tx1"/>
                        </a:solidFill>
                        <a:effectLst/>
                        <a:latin typeface="Cambria Math" panose="02040503050406030204" pitchFamily="18" charset="0"/>
                        <a:ea typeface="宋体" pitchFamily="2" charset="-122"/>
                        <a:cs typeface="+mn-cs"/>
                      </a:rPr>
                      <m:t>𝑞</m:t>
                    </m:r>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不同波矢</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𝑞</m:t>
                    </m:r>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的纵波和横波构成晶格的全部振动模式。</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charset="0"/>
                    <a:ea typeface="宋体" pitchFamily="2" charset="-122"/>
                    <a:cs typeface="+mn-cs"/>
                  </a:rPr>
                  <a:t>德拜近似模型与爱因斯坦近似模型最大的不同是考虑到了格波的频率分布，这里把晶体当作弹性介质来处理（即长波极限），一个确定的波数矢量</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，对应于一个纵波和两个独立的横波。</a:t>
                </a:r>
              </a:p>
              <a:p>
                <a:r>
                  <a:rPr lang="zh-CN" altLang="zh-CN" sz="1200" kern="1200">
                    <a:solidFill>
                      <a:schemeClr val="tx1"/>
                    </a:solidFill>
                    <a:effectLst/>
                    <a:latin typeface="Arial" charset="0"/>
                    <a:ea typeface="宋体" pitchFamily="2" charset="-122"/>
                    <a:cs typeface="+mn-cs"/>
                  </a:rPr>
                  <a:t>纵波的频率：</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𝑙 𝑞</a:t>
                </a:r>
                <a:r>
                  <a:rPr lang="en-US" altLang="zh-CN" sz="1200" kern="1200">
                    <a:solidFill>
                      <a:schemeClr val="tx1"/>
                    </a:solidFill>
                    <a:effectLst/>
                    <a:latin typeface="Arial" charset="0"/>
                    <a:ea typeface="宋体" pitchFamily="2" charset="-122"/>
                    <a:cs typeface="+mn-cs"/>
                  </a:rPr>
                  <a:t>                           (7-84)</a:t>
                </a:r>
                <a:endParaRPr lang="zh-CN" altLang="zh-CN" sz="1200" kern="1200">
                  <a:solidFill>
                    <a:schemeClr val="tx1"/>
                  </a:solidFill>
                  <a:effectLst/>
                  <a:latin typeface="Arial" charset="0"/>
                  <a:ea typeface="宋体" pitchFamily="2" charset="-122"/>
                  <a:cs typeface="+mn-cs"/>
                </a:endParaRPr>
              </a:p>
              <a:p>
                <a:r>
                  <a:rPr lang="en-US" altLang="zh-CN" sz="1200" kern="1200">
                    <a:solidFill>
                      <a:schemeClr val="tx1"/>
                    </a:solidFill>
                    <a:effectLst/>
                    <a:latin typeface="Arial" charset="0"/>
                    <a:ea typeface="宋体" pitchFamily="2" charset="-122"/>
                    <a:cs typeface="+mn-cs"/>
                  </a:rPr>
                  <a:t> </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两个独立横波的频率：</a:t>
                </a:r>
              </a:p>
              <a:p>
                <a:r>
                  <a:rPr lang="en-US" altLang="zh-CN" sz="120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𝜔=𝐶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𝑡 𝑞</a:t>
                </a:r>
                <a:r>
                  <a:rPr lang="en-US" altLang="zh-CN" sz="1200" kern="1200">
                    <a:solidFill>
                      <a:schemeClr val="tx1"/>
                    </a:solidFill>
                    <a:effectLst/>
                    <a:latin typeface="Arial" charset="0"/>
                    <a:ea typeface="宋体" pitchFamily="2" charset="-122"/>
                    <a:cs typeface="+mn-cs"/>
                  </a:rPr>
                  <a:t>                             (7-85)</a:t>
                </a:r>
                <a:endParaRPr lang="zh-CN" altLang="zh-CN" sz="1200" kern="1200">
                  <a:solidFill>
                    <a:schemeClr val="tx1"/>
                  </a:solidFill>
                  <a:effectLst/>
                  <a:latin typeface="Arial" charset="0"/>
                  <a:ea typeface="宋体" pitchFamily="2" charset="-122"/>
                  <a:cs typeface="+mn-cs"/>
                </a:endParaRPr>
              </a:p>
              <a:p>
                <a:r>
                  <a:rPr lang="zh-CN" altLang="zh-CN" sz="1200" kern="1200">
                    <a:solidFill>
                      <a:schemeClr val="tx1"/>
                    </a:solidFill>
                    <a:effectLst/>
                    <a:latin typeface="Arial" charset="0"/>
                    <a:ea typeface="宋体" pitchFamily="2" charset="-122"/>
                    <a:cs typeface="+mn-cs"/>
                  </a:rPr>
                  <a:t>不同波矢</a:t>
                </a:r>
                <a:r>
                  <a:rPr lang="en-US" altLang="zh-CN" sz="1200" i="1" kern="1200">
                    <a:solidFill>
                      <a:schemeClr val="tx1"/>
                    </a:solidFill>
                    <a:effectLst/>
                    <a:latin typeface="Arial" charset="0"/>
                    <a:ea typeface="宋体" pitchFamily="2" charset="-122"/>
                    <a:cs typeface="+mn-cs"/>
                  </a:rPr>
                  <a:t>q</a:t>
                </a:r>
                <a:r>
                  <a:rPr lang="zh-CN" altLang="zh-CN" sz="1200" kern="1200">
                    <a:solidFill>
                      <a:schemeClr val="tx1"/>
                    </a:solidFill>
                    <a:effectLst/>
                    <a:latin typeface="Arial" charset="0"/>
                    <a:ea typeface="宋体" pitchFamily="2" charset="-122"/>
                    <a:cs typeface="+mn-cs"/>
                  </a:rPr>
                  <a:t>的纵波和横波构成晶格的全部振动模式。</a:t>
                </a:r>
                <a:endParaRPr lang="zh-CN" altLang="en-US"/>
              </a:p>
            </p:txBody>
          </p:sp>
        </mc:Fallback>
      </mc:AlternateContent>
      <p:sp>
        <p:nvSpPr>
          <p:cNvPr id="4" name="灯片编号占位符 3"/>
          <p:cNvSpPr>
            <a:spLocks noGrp="1"/>
          </p:cNvSpPr>
          <p:nvPr>
            <p:ph type="sldNum" sz="quarter" idx="5"/>
          </p:nvPr>
        </p:nvSpPr>
        <p:spPr/>
        <p:txBody>
          <a:bodyPr/>
          <a:lstStyle/>
          <a:p>
            <a:fld id="{8AAA2DB7-8973-4964-8E83-0FC396AC9B6B}" type="slidenum">
              <a:rPr lang="en-US" altLang="zh-CN" smtClean="0"/>
              <a:pPr/>
              <a:t>99</a:t>
            </a:fld>
            <a:endParaRPr lang="en-US" altLang="zh-CN"/>
          </a:p>
        </p:txBody>
      </p:sp>
    </p:spTree>
    <p:extLst>
      <p:ext uri="{BB962C8B-B14F-4D97-AF65-F5344CB8AC3E}">
        <p14:creationId xmlns:p14="http://schemas.microsoft.com/office/powerpoint/2010/main" val="4047231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12EFA93-C425-46AA-AA81-CA439BD0989E}" type="datetime1">
              <a:rPr lang="zh-CN" altLang="en-US" smtClean="0">
                <a:solidFill>
                  <a:prstClr val="black">
                    <a:tint val="75000"/>
                  </a:prstClr>
                </a:solidFill>
              </a:rPr>
              <a:t>2022/10/26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99066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F86745B-4121-4B5E-AE89-D2B3C556144E}" type="datetime1">
              <a:rPr lang="zh-CN" altLang="en-US" smtClean="0">
                <a:solidFill>
                  <a:prstClr val="black">
                    <a:tint val="75000"/>
                  </a:prstClr>
                </a:solidFill>
              </a:rPr>
              <a:t>2022/10/26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138575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03D7FD-F252-49C2-982F-A0664E45E2E6}" type="datetime1">
              <a:rPr lang="zh-CN" altLang="en-US" smtClean="0">
                <a:solidFill>
                  <a:prstClr val="black">
                    <a:tint val="75000"/>
                  </a:prstClr>
                </a:solidFill>
              </a:rPr>
              <a:t>2022/10/26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22409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812468-F880-4E9B-956D-193F57263CF1}" type="datetime1">
              <a:rPr lang="zh-CN" altLang="en-US" smtClean="0">
                <a:solidFill>
                  <a:prstClr val="black">
                    <a:tint val="75000"/>
                  </a:prstClr>
                </a:solidFill>
              </a:rPr>
              <a:t>2022/10/26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63175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C51E3EC-640B-4FEE-911C-4BD8475DB94A}" type="datetime1">
              <a:rPr lang="zh-CN" altLang="en-US" smtClean="0">
                <a:solidFill>
                  <a:prstClr val="black">
                    <a:tint val="75000"/>
                  </a:prstClr>
                </a:solidFill>
              </a:rPr>
              <a:t>2022/10/26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410015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B998C9-0EDE-4CFE-9617-C6952D58A533}" type="datetime1">
              <a:rPr lang="zh-CN" altLang="en-US" smtClean="0">
                <a:solidFill>
                  <a:prstClr val="black">
                    <a:tint val="75000"/>
                  </a:prstClr>
                </a:solidFill>
              </a:rPr>
              <a:t>2022/10/26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7" name="灯片编号占位符 6"/>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128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D6155F9-F4E1-40DA-9912-C5FC058FF18D}" type="datetime1">
              <a:rPr lang="zh-CN" altLang="en-US" smtClean="0">
                <a:solidFill>
                  <a:prstClr val="black">
                    <a:tint val="75000"/>
                  </a:prstClr>
                </a:solidFill>
              </a:rPr>
              <a:t>2022/10/26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9" name="灯片编号占位符 8"/>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91347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8225C7-9D46-4CDD-A2AA-E23F061A3C0C}" type="datetime1">
              <a:rPr lang="zh-CN" altLang="en-US" smtClean="0">
                <a:solidFill>
                  <a:prstClr val="black">
                    <a:tint val="75000"/>
                  </a:prstClr>
                </a:solidFill>
              </a:rPr>
              <a:t>2022/10/26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5" name="灯片编号占位符 4"/>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7349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68D283-46CE-44A6-9646-BA491FA18A36}" type="datetime1">
              <a:rPr lang="zh-CN" altLang="en-US" smtClean="0">
                <a:solidFill>
                  <a:prstClr val="black">
                    <a:tint val="75000"/>
                  </a:prstClr>
                </a:solidFill>
              </a:rPr>
              <a:t>2022/10/26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88781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052FFC-9314-4BBA-A964-0B5A72A15FFF}" type="datetime1">
              <a:rPr lang="zh-CN" altLang="en-US" smtClean="0">
                <a:solidFill>
                  <a:prstClr val="black">
                    <a:tint val="75000"/>
                  </a:prstClr>
                </a:solidFill>
              </a:rPr>
              <a:t>2022/10/26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7" name="灯片编号占位符 6"/>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01899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6630E19-4E50-44EF-A9A9-4E1F50D200E6}" type="datetime1">
              <a:rPr lang="zh-CN" altLang="en-US" smtClean="0">
                <a:solidFill>
                  <a:prstClr val="black">
                    <a:tint val="75000"/>
                  </a:prstClr>
                </a:solidFill>
              </a:rPr>
              <a:t>2022/10/26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7" name="灯片编号占位符 6"/>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113936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AA7FC0F-6E8D-4A6F-A600-35F31B5DAA9C}" type="datetime1">
              <a:rPr lang="zh-CN" altLang="en-US" smtClean="0">
                <a:solidFill>
                  <a:prstClr val="black">
                    <a:tint val="75000"/>
                  </a:prstClr>
                </a:solidFill>
              </a:rPr>
              <a:t>2022/10/26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4F8680-455F-4FDD-AA7B-B71BD83FB6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9975364"/>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7" Type="http://schemas.openxmlformats.org/officeDocument/2006/relationships/image" Target="../media/image159.wmf"/><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oleObject" Target="../embeddings/oleObject159.bin"/><Relationship Id="rId5" Type="http://schemas.openxmlformats.org/officeDocument/2006/relationships/image" Target="../media/image158.wmf"/><Relationship Id="rId4" Type="http://schemas.openxmlformats.org/officeDocument/2006/relationships/oleObject" Target="../embeddings/oleObject158.bin"/></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162.bin"/><Relationship Id="rId3" Type="http://schemas.openxmlformats.org/officeDocument/2006/relationships/notesSlide" Target="../notesSlides/notesSlide101.xml"/><Relationship Id="rId7" Type="http://schemas.openxmlformats.org/officeDocument/2006/relationships/image" Target="../media/image161.w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oleObject" Target="../embeddings/oleObject161.bin"/><Relationship Id="rId11" Type="http://schemas.openxmlformats.org/officeDocument/2006/relationships/image" Target="../media/image163.wmf"/><Relationship Id="rId5" Type="http://schemas.openxmlformats.org/officeDocument/2006/relationships/image" Target="../media/image160.wmf"/><Relationship Id="rId10" Type="http://schemas.openxmlformats.org/officeDocument/2006/relationships/oleObject" Target="../embeddings/oleObject163.bin"/><Relationship Id="rId4" Type="http://schemas.openxmlformats.org/officeDocument/2006/relationships/oleObject" Target="../embeddings/oleObject160.bin"/><Relationship Id="rId9" Type="http://schemas.openxmlformats.org/officeDocument/2006/relationships/image" Target="../media/image162.wmf"/></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7" Type="http://schemas.openxmlformats.org/officeDocument/2006/relationships/image" Target="../media/image165.wmf"/><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oleObject" Target="../embeddings/oleObject165.bin"/><Relationship Id="rId5" Type="http://schemas.openxmlformats.org/officeDocument/2006/relationships/image" Target="../media/image164.wmf"/><Relationship Id="rId4" Type="http://schemas.openxmlformats.org/officeDocument/2006/relationships/oleObject" Target="../embeddings/oleObject164.bin"/></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7.xml"/><Relationship Id="rId1" Type="http://schemas.openxmlformats.org/officeDocument/2006/relationships/vmlDrawing" Target="../drawings/vmlDrawing64.vml"/><Relationship Id="rId5" Type="http://schemas.openxmlformats.org/officeDocument/2006/relationships/image" Target="../media/image166.wmf"/><Relationship Id="rId4" Type="http://schemas.openxmlformats.org/officeDocument/2006/relationships/oleObject" Target="../embeddings/oleObject166.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7.xml"/><Relationship Id="rId1" Type="http://schemas.openxmlformats.org/officeDocument/2006/relationships/vmlDrawing" Target="../drawings/vmlDrawing65.vml"/><Relationship Id="rId5" Type="http://schemas.openxmlformats.org/officeDocument/2006/relationships/image" Target="../media/image167.wmf"/><Relationship Id="rId4" Type="http://schemas.openxmlformats.org/officeDocument/2006/relationships/oleObject" Target="../embeddings/oleObject167.bin"/></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notesSlide" Target="../notesSlides/notesSlide105.xml"/><Relationship Id="rId7" Type="http://schemas.openxmlformats.org/officeDocument/2006/relationships/image" Target="../media/image169.w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oleObject" Target="../embeddings/oleObject169.bin"/><Relationship Id="rId11" Type="http://schemas.openxmlformats.org/officeDocument/2006/relationships/image" Target="../media/image171.wmf"/><Relationship Id="rId5" Type="http://schemas.openxmlformats.org/officeDocument/2006/relationships/image" Target="../media/image168.wmf"/><Relationship Id="rId10" Type="http://schemas.openxmlformats.org/officeDocument/2006/relationships/oleObject" Target="../embeddings/oleObject171.bin"/><Relationship Id="rId4" Type="http://schemas.openxmlformats.org/officeDocument/2006/relationships/oleObject" Target="../embeddings/oleObject168.bin"/><Relationship Id="rId9" Type="http://schemas.openxmlformats.org/officeDocument/2006/relationships/image" Target="../media/image170.wmf"/></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7" Type="http://schemas.openxmlformats.org/officeDocument/2006/relationships/image" Target="../media/image173.w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oleObject" Target="../embeddings/oleObject173.bin"/><Relationship Id="rId5" Type="http://schemas.openxmlformats.org/officeDocument/2006/relationships/image" Target="../media/image172.wmf"/><Relationship Id="rId4" Type="http://schemas.openxmlformats.org/officeDocument/2006/relationships/oleObject" Target="../embeddings/oleObject172.bin"/></Relationships>
</file>

<file path=ppt/slides/_rels/slide107.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7.xml"/><Relationship Id="rId1" Type="http://schemas.openxmlformats.org/officeDocument/2006/relationships/vmlDrawing" Target="../drawings/vmlDrawing68.vml"/><Relationship Id="rId5" Type="http://schemas.openxmlformats.org/officeDocument/2006/relationships/image" Target="../media/image175.wmf"/><Relationship Id="rId4" Type="http://schemas.openxmlformats.org/officeDocument/2006/relationships/oleObject" Target="../embeddings/oleObject174.bin"/></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7.xml"/><Relationship Id="rId1" Type="http://schemas.openxmlformats.org/officeDocument/2006/relationships/vmlDrawing" Target="../drawings/vmlDrawing69.vml"/><Relationship Id="rId5" Type="http://schemas.openxmlformats.org/officeDocument/2006/relationships/image" Target="../media/image176.wmf"/><Relationship Id="rId4" Type="http://schemas.openxmlformats.org/officeDocument/2006/relationships/oleObject" Target="../embeddings/oleObject175.bin"/></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7" Type="http://schemas.openxmlformats.org/officeDocument/2006/relationships/image" Target="../media/image176.wmf"/><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oleObject" Target="../embeddings/oleObject177.bin"/><Relationship Id="rId5" Type="http://schemas.openxmlformats.org/officeDocument/2006/relationships/image" Target="../media/image177.wmf"/><Relationship Id="rId4" Type="http://schemas.openxmlformats.org/officeDocument/2006/relationships/oleObject" Target="../embeddings/oleObject176.bin"/></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7" Type="http://schemas.openxmlformats.org/officeDocument/2006/relationships/image" Target="../media/image177.wmf"/><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oleObject" Target="../embeddings/oleObject179.bin"/><Relationship Id="rId5" Type="http://schemas.openxmlformats.org/officeDocument/2006/relationships/image" Target="../media/image178.wmf"/><Relationship Id="rId4" Type="http://schemas.openxmlformats.org/officeDocument/2006/relationships/oleObject" Target="../embeddings/oleObject178.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7.xml"/><Relationship Id="rId1" Type="http://schemas.openxmlformats.org/officeDocument/2006/relationships/vmlDrawing" Target="../drawings/vmlDrawing72.vml"/><Relationship Id="rId5" Type="http://schemas.openxmlformats.org/officeDocument/2006/relationships/image" Target="../media/image179.wmf"/><Relationship Id="rId4" Type="http://schemas.openxmlformats.org/officeDocument/2006/relationships/oleObject" Target="../embeddings/oleObject180.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7" Type="http://schemas.openxmlformats.org/officeDocument/2006/relationships/image" Target="../media/image181.wmf"/><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oleObject" Target="../embeddings/oleObject182.bin"/><Relationship Id="rId5" Type="http://schemas.openxmlformats.org/officeDocument/2006/relationships/image" Target="../media/image180.wmf"/><Relationship Id="rId4" Type="http://schemas.openxmlformats.org/officeDocument/2006/relationships/oleObject" Target="../embeddings/oleObject181.bin"/></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7.xml"/><Relationship Id="rId1" Type="http://schemas.openxmlformats.org/officeDocument/2006/relationships/vmlDrawing" Target="../drawings/vmlDrawing74.vml"/><Relationship Id="rId5" Type="http://schemas.openxmlformats.org/officeDocument/2006/relationships/image" Target="../media/image182.wmf"/><Relationship Id="rId4" Type="http://schemas.openxmlformats.org/officeDocument/2006/relationships/oleObject" Target="../embeddings/oleObject183.bin"/></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7.xml"/><Relationship Id="rId1" Type="http://schemas.openxmlformats.org/officeDocument/2006/relationships/vmlDrawing" Target="../drawings/vmlDrawing75.vml"/><Relationship Id="rId5" Type="http://schemas.openxmlformats.org/officeDocument/2006/relationships/image" Target="../media/image183.wmf"/><Relationship Id="rId4" Type="http://schemas.openxmlformats.org/officeDocument/2006/relationships/oleObject" Target="../embeddings/oleObject184.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image" Target="../media/image184.wmf"/><Relationship Id="rId5" Type="http://schemas.openxmlformats.org/officeDocument/2006/relationships/oleObject" Target="../embeddings/oleObject185.bin"/><Relationship Id="rId4" Type="http://schemas.openxmlformats.org/officeDocument/2006/relationships/image" Target="../media/image18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6.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 Id="rId9"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21.xml"/><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image" Target="../media/image13.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24.xml"/><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5.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5.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9.bin"/><Relationship Id="rId11" Type="http://schemas.openxmlformats.org/officeDocument/2006/relationships/image" Target="../media/image23.wmf"/><Relationship Id="rId5" Type="http://schemas.openxmlformats.org/officeDocument/2006/relationships/image" Target="../media/image19.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2.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6.xml"/><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3.wmf"/><Relationship Id="rId4" Type="http://schemas.openxmlformats.org/officeDocument/2006/relationships/oleObject" Target="../embeddings/oleObject22.bin"/><Relationship Id="rId9" Type="http://schemas.openxmlformats.org/officeDocument/2006/relationships/image" Target="../media/image25.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7.xml"/><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3.bin"/><Relationship Id="rId5" Type="http://schemas.openxmlformats.org/officeDocument/2006/relationships/image" Target="../media/image23.wmf"/><Relationship Id="rId4" Type="http://schemas.openxmlformats.org/officeDocument/2006/relationships/oleObject" Target="../embeddings/oleObject22.bin"/><Relationship Id="rId9" Type="http://schemas.openxmlformats.org/officeDocument/2006/relationships/image" Target="../media/image25.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29.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27.wmf"/><Relationship Id="rId10" Type="http://schemas.openxmlformats.org/officeDocument/2006/relationships/image" Target="../media/image25.wmf"/><Relationship Id="rId4" Type="http://schemas.openxmlformats.org/officeDocument/2006/relationships/oleObject" Target="../embeddings/oleObject25.bin"/><Relationship Id="rId9" Type="http://schemas.openxmlformats.org/officeDocument/2006/relationships/oleObject" Target="../embeddings/oleObject24.bin"/></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25.wmf"/><Relationship Id="rId3" Type="http://schemas.openxmlformats.org/officeDocument/2006/relationships/notesSlide" Target="../notesSlides/notesSlide30.xml"/><Relationship Id="rId7" Type="http://schemas.openxmlformats.org/officeDocument/2006/relationships/image" Target="../media/image30.wmf"/><Relationship Id="rId12"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8.bin"/><Relationship Id="rId11" Type="http://schemas.openxmlformats.org/officeDocument/2006/relationships/image" Target="../media/image27.wmf"/><Relationship Id="rId5" Type="http://schemas.openxmlformats.org/officeDocument/2006/relationships/image" Target="../media/image29.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1.wmf"/></Relationships>
</file>

<file path=ppt/slides/_rels/slide3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31.xml"/><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4.jpe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39.wmf"/><Relationship Id="rId3" Type="http://schemas.openxmlformats.org/officeDocument/2006/relationships/notesSlide" Target="../notesSlides/notesSlide32.xml"/><Relationship Id="rId7" Type="http://schemas.openxmlformats.org/officeDocument/2006/relationships/image" Target="../media/image36.wmf"/><Relationship Id="rId12"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34.bin"/><Relationship Id="rId11" Type="http://schemas.openxmlformats.org/officeDocument/2006/relationships/image" Target="../media/image38.wmf"/><Relationship Id="rId5" Type="http://schemas.openxmlformats.org/officeDocument/2006/relationships/image" Target="../media/image35.wmf"/><Relationship Id="rId15" Type="http://schemas.openxmlformats.org/officeDocument/2006/relationships/image" Target="../media/image23.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7.wmf"/><Relationship Id="rId14" Type="http://schemas.openxmlformats.org/officeDocument/2006/relationships/oleObject" Target="../embeddings/oleObject38.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33.xml"/><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0.bin"/><Relationship Id="rId5" Type="http://schemas.openxmlformats.org/officeDocument/2006/relationships/image" Target="../media/image40.wmf"/><Relationship Id="rId4" Type="http://schemas.openxmlformats.org/officeDocument/2006/relationships/oleObject" Target="../embeddings/oleObject39.bin"/><Relationship Id="rId9" Type="http://schemas.openxmlformats.org/officeDocument/2006/relationships/image" Target="../media/image42.wmf"/></Relationships>
</file>

<file path=ppt/slides/_rels/slide34.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notesSlide" Target="../notesSlides/notesSlide34.xml"/><Relationship Id="rId7" Type="http://schemas.openxmlformats.org/officeDocument/2006/relationships/oleObject" Target="../embeddings/oleObject43.bin"/><Relationship Id="rId12"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3.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45.wmf"/><Relationship Id="rId4" Type="http://schemas.openxmlformats.org/officeDocument/2006/relationships/image" Target="../media/image46.png"/><Relationship Id="rId9" Type="http://schemas.openxmlformats.org/officeDocument/2006/relationships/oleObject" Target="../embeddings/oleObject44.bin"/></Relationships>
</file>

<file path=ppt/slides/_rels/slide3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notesSlide" Target="../notesSlides/notesSlide35.xml"/><Relationship Id="rId7"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47.bin"/><Relationship Id="rId5" Type="http://schemas.openxmlformats.org/officeDocument/2006/relationships/image" Target="../media/image47.wmf"/><Relationship Id="rId4" Type="http://schemas.openxmlformats.org/officeDocument/2006/relationships/oleObject" Target="../embeddings/oleObject46.bin"/></Relationships>
</file>

<file path=ppt/slides/_rels/slide36.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1.wmf"/><Relationship Id="rId3" Type="http://schemas.openxmlformats.org/officeDocument/2006/relationships/notesSlide" Target="../notesSlides/notesSlide36.xml"/><Relationship Id="rId7" Type="http://schemas.openxmlformats.org/officeDocument/2006/relationships/image" Target="../media/image48.wmf"/><Relationship Id="rId12"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47.bin"/><Relationship Id="rId11" Type="http://schemas.openxmlformats.org/officeDocument/2006/relationships/image" Target="../media/image52.png"/><Relationship Id="rId5" Type="http://schemas.openxmlformats.org/officeDocument/2006/relationships/image" Target="../media/image47.wmf"/><Relationship Id="rId10" Type="http://schemas.openxmlformats.org/officeDocument/2006/relationships/image" Target="../media/image50.wmf"/><Relationship Id="rId4" Type="http://schemas.openxmlformats.org/officeDocument/2006/relationships/oleObject" Target="../embeddings/oleObject46.bin"/><Relationship Id="rId9" Type="http://schemas.openxmlformats.org/officeDocument/2006/relationships/oleObject" Target="../embeddings/oleObject48.bin"/></Relationships>
</file>

<file path=ppt/slides/_rels/slide3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notesSlide" Target="../notesSlides/notesSlide37.xml"/><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7.wmf"/><Relationship Id="rId11" Type="http://schemas.openxmlformats.org/officeDocument/2006/relationships/image" Target="../media/image53.wmf"/><Relationship Id="rId5" Type="http://schemas.openxmlformats.org/officeDocument/2006/relationships/oleObject" Target="../embeddings/oleObject46.bin"/><Relationship Id="rId10" Type="http://schemas.openxmlformats.org/officeDocument/2006/relationships/oleObject" Target="../embeddings/oleObject50.bin"/><Relationship Id="rId4" Type="http://schemas.openxmlformats.org/officeDocument/2006/relationships/image" Target="../media/image54.png"/><Relationship Id="rId9"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39.xml"/><Relationship Id="rId7"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51.bin"/><Relationship Id="rId11" Type="http://schemas.openxmlformats.org/officeDocument/2006/relationships/image" Target="../media/image59.wmf"/><Relationship Id="rId5" Type="http://schemas.openxmlformats.org/officeDocument/2006/relationships/image" Target="../media/image54.png"/><Relationship Id="rId10" Type="http://schemas.openxmlformats.org/officeDocument/2006/relationships/oleObject" Target="../embeddings/oleObject53.bin"/><Relationship Id="rId4" Type="http://schemas.openxmlformats.org/officeDocument/2006/relationships/image" Target="../media/image52.png"/><Relationship Id="rId9" Type="http://schemas.openxmlformats.org/officeDocument/2006/relationships/image" Target="../media/image50.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notesSlide" Target="../notesSlides/notesSlide41.xml"/><Relationship Id="rId7" Type="http://schemas.openxmlformats.org/officeDocument/2006/relationships/image" Target="../media/image61.wmf"/><Relationship Id="rId12"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55.bin"/><Relationship Id="rId11" Type="http://schemas.openxmlformats.org/officeDocument/2006/relationships/oleObject" Target="../embeddings/oleObject57.bin"/><Relationship Id="rId5" Type="http://schemas.openxmlformats.org/officeDocument/2006/relationships/image" Target="../media/image60.wmf"/><Relationship Id="rId10" Type="http://schemas.openxmlformats.org/officeDocument/2006/relationships/image" Target="../media/image62.wmf"/><Relationship Id="rId4" Type="http://schemas.openxmlformats.org/officeDocument/2006/relationships/oleObject" Target="../embeddings/oleObject54.bin"/><Relationship Id="rId9" Type="http://schemas.openxmlformats.org/officeDocument/2006/relationships/oleObject" Target="../embeddings/oleObject56.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42.xml"/><Relationship Id="rId7" Type="http://schemas.openxmlformats.org/officeDocument/2006/relationships/image" Target="../media/image66.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59.bin"/><Relationship Id="rId11" Type="http://schemas.openxmlformats.org/officeDocument/2006/relationships/image" Target="../media/image68.wmf"/><Relationship Id="rId5" Type="http://schemas.openxmlformats.org/officeDocument/2006/relationships/image" Target="../media/image65.w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67.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notesSlide" Target="../notesSlides/notesSlide45.xml"/><Relationship Id="rId7" Type="http://schemas.openxmlformats.org/officeDocument/2006/relationships/image" Target="../media/image71.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63.bin"/><Relationship Id="rId5" Type="http://schemas.openxmlformats.org/officeDocument/2006/relationships/image" Target="../media/image70.wmf"/><Relationship Id="rId4" Type="http://schemas.openxmlformats.org/officeDocument/2006/relationships/oleObject" Target="../embeddings/oleObject62.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74.wmf"/><Relationship Id="rId3" Type="http://schemas.openxmlformats.org/officeDocument/2006/relationships/notesSlide" Target="../notesSlides/notesSlide46.xml"/><Relationship Id="rId7" Type="http://schemas.openxmlformats.org/officeDocument/2006/relationships/image" Target="../media/image73.wmf"/><Relationship Id="rId12"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65.bin"/><Relationship Id="rId11" Type="http://schemas.openxmlformats.org/officeDocument/2006/relationships/image" Target="../media/image71.wmf"/><Relationship Id="rId5" Type="http://schemas.openxmlformats.org/officeDocument/2006/relationships/image" Target="../media/image72.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70.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76.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70.bin"/><Relationship Id="rId5" Type="http://schemas.openxmlformats.org/officeDocument/2006/relationships/image" Target="../media/image75.wmf"/><Relationship Id="rId4" Type="http://schemas.openxmlformats.org/officeDocument/2006/relationships/oleObject" Target="../embeddings/oleObject69.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75.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72.bin"/><Relationship Id="rId5" Type="http://schemas.openxmlformats.org/officeDocument/2006/relationships/image" Target="../media/image77.wmf"/><Relationship Id="rId4" Type="http://schemas.openxmlformats.org/officeDocument/2006/relationships/oleObject" Target="../embeddings/oleObject71.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notesSlide" Target="../notesSlides/notesSlide49.xml"/><Relationship Id="rId7"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74.bin"/><Relationship Id="rId11" Type="http://schemas.openxmlformats.org/officeDocument/2006/relationships/image" Target="../media/image72.wmf"/><Relationship Id="rId5" Type="http://schemas.openxmlformats.org/officeDocument/2006/relationships/image" Target="../media/image78.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80.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notesSlide" Target="../notesSlides/notesSlide50.xml"/><Relationship Id="rId7"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74.bin"/><Relationship Id="rId11" Type="http://schemas.openxmlformats.org/officeDocument/2006/relationships/image" Target="../media/image72.wmf"/><Relationship Id="rId5" Type="http://schemas.openxmlformats.org/officeDocument/2006/relationships/image" Target="../media/image78.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80.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notesSlide" Target="../notesSlides/notesSlide52.xml"/><Relationship Id="rId7"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78.bin"/><Relationship Id="rId5" Type="http://schemas.openxmlformats.org/officeDocument/2006/relationships/image" Target="../media/image81.wmf"/><Relationship Id="rId4" Type="http://schemas.openxmlformats.org/officeDocument/2006/relationships/oleObject" Target="../embeddings/oleObject77.bin"/><Relationship Id="rId9" Type="http://schemas.openxmlformats.org/officeDocument/2006/relationships/image" Target="../media/image83.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notesSlide" Target="../notesSlides/notesSlide53.xml"/><Relationship Id="rId7"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78.bin"/><Relationship Id="rId5" Type="http://schemas.openxmlformats.org/officeDocument/2006/relationships/image" Target="../media/image81.wmf"/><Relationship Id="rId10" Type="http://schemas.openxmlformats.org/officeDocument/2006/relationships/image" Target="../media/image84.png"/><Relationship Id="rId4" Type="http://schemas.openxmlformats.org/officeDocument/2006/relationships/oleObject" Target="../embeddings/oleObject77.bin"/><Relationship Id="rId9" Type="http://schemas.openxmlformats.org/officeDocument/2006/relationships/image" Target="../media/image83.wmf"/></Relationships>
</file>

<file path=ppt/slides/_rels/slide54.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notesSlide" Target="../notesSlides/notesSlide54.xml"/><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73.wmf"/><Relationship Id="rId5" Type="http://schemas.openxmlformats.org/officeDocument/2006/relationships/oleObject" Target="../embeddings/oleObject80.bin"/><Relationship Id="rId10" Type="http://schemas.openxmlformats.org/officeDocument/2006/relationships/image" Target="../media/image86.wmf"/><Relationship Id="rId4" Type="http://schemas.openxmlformats.org/officeDocument/2006/relationships/image" Target="../media/image87.png"/><Relationship Id="rId9" Type="http://schemas.openxmlformats.org/officeDocument/2006/relationships/oleObject" Target="../embeddings/oleObject82.bin"/></Relationships>
</file>

<file path=ppt/slides/_rels/slide5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notesSlide" Target="../notesSlides/notesSlide55.xml"/><Relationship Id="rId7" Type="http://schemas.openxmlformats.org/officeDocument/2006/relationships/image" Target="../media/image89.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84.bin"/><Relationship Id="rId5" Type="http://schemas.openxmlformats.org/officeDocument/2006/relationships/image" Target="../media/image88.wmf"/><Relationship Id="rId4" Type="http://schemas.openxmlformats.org/officeDocument/2006/relationships/oleObject" Target="../embeddings/oleObject83.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notesSlide" Target="../notesSlides/notesSlide56.xml"/><Relationship Id="rId7" Type="http://schemas.openxmlformats.org/officeDocument/2006/relationships/image" Target="../media/image90.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86.bin"/><Relationship Id="rId5" Type="http://schemas.openxmlformats.org/officeDocument/2006/relationships/image" Target="../media/image73.wmf"/><Relationship Id="rId4" Type="http://schemas.openxmlformats.org/officeDocument/2006/relationships/oleObject" Target="../embeddings/oleObject85.bin"/><Relationship Id="rId9" Type="http://schemas.openxmlformats.org/officeDocument/2006/relationships/image" Target="../media/image91.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89.bin"/><Relationship Id="rId5" Type="http://schemas.openxmlformats.org/officeDocument/2006/relationships/image" Target="../media/image90.wmf"/><Relationship Id="rId4" Type="http://schemas.openxmlformats.org/officeDocument/2006/relationships/oleObject" Target="../embeddings/oleObject88.bin"/></Relationships>
</file>

<file path=ppt/slides/_rels/slide58.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notesSlide" Target="../notesSlides/notesSlide58.xml"/><Relationship Id="rId7"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89.bin"/><Relationship Id="rId5" Type="http://schemas.openxmlformats.org/officeDocument/2006/relationships/image" Target="../media/image90.wmf"/><Relationship Id="rId4" Type="http://schemas.openxmlformats.org/officeDocument/2006/relationships/oleObject" Target="../embeddings/oleObject88.bin"/></Relationships>
</file>

<file path=ppt/slides/_rels/slide59.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notesSlide" Target="../notesSlides/notesSlide59.xml"/><Relationship Id="rId7"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93.wmf"/><Relationship Id="rId5" Type="http://schemas.openxmlformats.org/officeDocument/2006/relationships/oleObject" Target="../embeddings/oleObject90.bin"/><Relationship Id="rId4" Type="http://schemas.openxmlformats.org/officeDocument/2006/relationships/image" Target="../media/image69.png"/></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notesSlide" Target="../notesSlides/notesSlide64.xml"/><Relationship Id="rId7"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93.bin"/><Relationship Id="rId11" Type="http://schemas.openxmlformats.org/officeDocument/2006/relationships/image" Target="../media/image98.wmf"/><Relationship Id="rId5" Type="http://schemas.openxmlformats.org/officeDocument/2006/relationships/image" Target="../media/image95.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97.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image" Target="../media/image101.wmf"/><Relationship Id="rId3" Type="http://schemas.openxmlformats.org/officeDocument/2006/relationships/notesSlide" Target="../notesSlides/notesSlide65.xml"/><Relationship Id="rId7" Type="http://schemas.openxmlformats.org/officeDocument/2006/relationships/image" Target="../media/image98.wmf"/><Relationship Id="rId12" Type="http://schemas.openxmlformats.org/officeDocument/2006/relationships/oleObject" Target="../embeddings/oleObject100.bin"/><Relationship Id="rId17" Type="http://schemas.openxmlformats.org/officeDocument/2006/relationships/image" Target="../media/image103.wmf"/><Relationship Id="rId2" Type="http://schemas.openxmlformats.org/officeDocument/2006/relationships/slideLayout" Target="../slideLayouts/slideLayout7.xml"/><Relationship Id="rId16" Type="http://schemas.openxmlformats.org/officeDocument/2006/relationships/oleObject" Target="../embeddings/oleObject102.bin"/><Relationship Id="rId1" Type="http://schemas.openxmlformats.org/officeDocument/2006/relationships/vmlDrawing" Target="../drawings/vmlDrawing40.vml"/><Relationship Id="rId6" Type="http://schemas.openxmlformats.org/officeDocument/2006/relationships/oleObject" Target="../embeddings/oleObject97.bin"/><Relationship Id="rId11" Type="http://schemas.openxmlformats.org/officeDocument/2006/relationships/image" Target="../media/image100.wmf"/><Relationship Id="rId5" Type="http://schemas.openxmlformats.org/officeDocument/2006/relationships/image" Target="../media/image97.wmf"/><Relationship Id="rId15" Type="http://schemas.openxmlformats.org/officeDocument/2006/relationships/image" Target="../media/image102.wmf"/><Relationship Id="rId10" Type="http://schemas.openxmlformats.org/officeDocument/2006/relationships/oleObject" Target="../embeddings/oleObject99.bin"/><Relationship Id="rId4" Type="http://schemas.openxmlformats.org/officeDocument/2006/relationships/oleObject" Target="../embeddings/oleObject96.bin"/><Relationship Id="rId9" Type="http://schemas.openxmlformats.org/officeDocument/2006/relationships/image" Target="../media/image99.wmf"/><Relationship Id="rId14" Type="http://schemas.openxmlformats.org/officeDocument/2006/relationships/oleObject" Target="../embeddings/oleObject101.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107.wmf"/><Relationship Id="rId18" Type="http://schemas.openxmlformats.org/officeDocument/2006/relationships/oleObject" Target="../embeddings/oleObject110.bin"/><Relationship Id="rId3" Type="http://schemas.openxmlformats.org/officeDocument/2006/relationships/notesSlide" Target="../notesSlides/notesSlide66.xml"/><Relationship Id="rId21" Type="http://schemas.openxmlformats.org/officeDocument/2006/relationships/image" Target="../media/image110.wmf"/><Relationship Id="rId7" Type="http://schemas.openxmlformats.org/officeDocument/2006/relationships/image" Target="../media/image104.wmf"/><Relationship Id="rId12" Type="http://schemas.openxmlformats.org/officeDocument/2006/relationships/oleObject" Target="../embeddings/oleObject107.bin"/><Relationship Id="rId17" Type="http://schemas.openxmlformats.org/officeDocument/2006/relationships/image" Target="../media/image100.wmf"/><Relationship Id="rId2" Type="http://schemas.openxmlformats.org/officeDocument/2006/relationships/slideLayout" Target="../slideLayouts/slideLayout7.xml"/><Relationship Id="rId16" Type="http://schemas.openxmlformats.org/officeDocument/2006/relationships/oleObject" Target="../embeddings/oleObject109.bin"/><Relationship Id="rId20" Type="http://schemas.openxmlformats.org/officeDocument/2006/relationships/oleObject" Target="../embeddings/oleObject111.bin"/><Relationship Id="rId1" Type="http://schemas.openxmlformats.org/officeDocument/2006/relationships/vmlDrawing" Target="../drawings/vmlDrawing41.vml"/><Relationship Id="rId6" Type="http://schemas.openxmlformats.org/officeDocument/2006/relationships/oleObject" Target="../embeddings/oleObject104.bin"/><Relationship Id="rId11" Type="http://schemas.openxmlformats.org/officeDocument/2006/relationships/image" Target="../media/image106.wmf"/><Relationship Id="rId5" Type="http://schemas.openxmlformats.org/officeDocument/2006/relationships/image" Target="../media/image103.wmf"/><Relationship Id="rId15" Type="http://schemas.openxmlformats.org/officeDocument/2006/relationships/image" Target="../media/image108.wmf"/><Relationship Id="rId10" Type="http://schemas.openxmlformats.org/officeDocument/2006/relationships/oleObject" Target="../embeddings/oleObject106.bin"/><Relationship Id="rId19" Type="http://schemas.openxmlformats.org/officeDocument/2006/relationships/image" Target="../media/image109.wmf"/><Relationship Id="rId4" Type="http://schemas.openxmlformats.org/officeDocument/2006/relationships/oleObject" Target="../embeddings/oleObject103.bin"/><Relationship Id="rId9" Type="http://schemas.openxmlformats.org/officeDocument/2006/relationships/image" Target="../media/image105.wmf"/><Relationship Id="rId14" Type="http://schemas.openxmlformats.org/officeDocument/2006/relationships/oleObject" Target="../embeddings/oleObject108.bin"/></Relationships>
</file>

<file path=ppt/slides/_rels/slide67.xml.rels><?xml version="1.0" encoding="UTF-8" standalone="yes"?>
<Relationships xmlns="http://schemas.openxmlformats.org/package/2006/relationships"><Relationship Id="rId8" Type="http://schemas.openxmlformats.org/officeDocument/2006/relationships/image" Target="../media/image153.png"/><Relationship Id="rId3" Type="http://schemas.openxmlformats.org/officeDocument/2006/relationships/notesSlide" Target="../notesSlides/notesSlide67.xml"/><Relationship Id="rId7" Type="http://schemas.openxmlformats.org/officeDocument/2006/relationships/image" Target="../media/image112.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113.bin"/><Relationship Id="rId5" Type="http://schemas.openxmlformats.org/officeDocument/2006/relationships/image" Target="../media/image111.wmf"/><Relationship Id="rId4" Type="http://schemas.openxmlformats.org/officeDocument/2006/relationships/oleObject" Target="../embeddings/oleObject112.bin"/><Relationship Id="rId9" Type="http://schemas.openxmlformats.org/officeDocument/2006/relationships/oleObject" Target="../embeddings/oleObject114.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vmlDrawing" Target="../drawings/vmlDrawing43.vml"/><Relationship Id="rId5" Type="http://schemas.openxmlformats.org/officeDocument/2006/relationships/image" Target="../media/image113.wmf"/><Relationship Id="rId4" Type="http://schemas.openxmlformats.org/officeDocument/2006/relationships/oleObject" Target="../embeddings/oleObject115.bin"/></Relationships>
</file>

<file path=ppt/slides/_rels/slide69.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notesSlide" Target="../notesSlides/notesSlide70.xml"/><Relationship Id="rId7" Type="http://schemas.openxmlformats.org/officeDocument/2006/relationships/image" Target="../media/image116.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117.bin"/><Relationship Id="rId11" Type="http://schemas.openxmlformats.org/officeDocument/2006/relationships/image" Target="../media/image118.wmf"/><Relationship Id="rId5" Type="http://schemas.openxmlformats.org/officeDocument/2006/relationships/image" Target="../media/image115.wmf"/><Relationship Id="rId10" Type="http://schemas.openxmlformats.org/officeDocument/2006/relationships/oleObject" Target="../embeddings/oleObject119.bin"/><Relationship Id="rId4" Type="http://schemas.openxmlformats.org/officeDocument/2006/relationships/oleObject" Target="../embeddings/oleObject116.bin"/><Relationship Id="rId9" Type="http://schemas.openxmlformats.org/officeDocument/2006/relationships/image" Target="../media/image117.w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notesSlide" Target="../notesSlides/notesSlide71.xml"/><Relationship Id="rId7" Type="http://schemas.openxmlformats.org/officeDocument/2006/relationships/image" Target="../media/image120.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121.bin"/><Relationship Id="rId5" Type="http://schemas.openxmlformats.org/officeDocument/2006/relationships/image" Target="../media/image119.wmf"/><Relationship Id="rId10" Type="http://schemas.openxmlformats.org/officeDocument/2006/relationships/oleObject" Target="../embeddings/oleObject123.bin"/><Relationship Id="rId4" Type="http://schemas.openxmlformats.org/officeDocument/2006/relationships/oleObject" Target="../embeddings/oleObject120.bin"/><Relationship Id="rId9" Type="http://schemas.openxmlformats.org/officeDocument/2006/relationships/image" Target="../media/image121.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126.bin"/><Relationship Id="rId3" Type="http://schemas.openxmlformats.org/officeDocument/2006/relationships/notesSlide" Target="../notesSlides/notesSlide74.xml"/><Relationship Id="rId7" Type="http://schemas.openxmlformats.org/officeDocument/2006/relationships/image" Target="../media/image124.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125.bin"/><Relationship Id="rId5" Type="http://schemas.openxmlformats.org/officeDocument/2006/relationships/image" Target="../media/image123.wmf"/><Relationship Id="rId4" Type="http://schemas.openxmlformats.org/officeDocument/2006/relationships/oleObject" Target="../embeddings/oleObject124.bin"/><Relationship Id="rId9" Type="http://schemas.openxmlformats.org/officeDocument/2006/relationships/image" Target="../media/image125.wmf"/></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127.w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128.bin"/><Relationship Id="rId5" Type="http://schemas.openxmlformats.org/officeDocument/2006/relationships/image" Target="../media/image126.wmf"/><Relationship Id="rId4" Type="http://schemas.openxmlformats.org/officeDocument/2006/relationships/oleObject" Target="../embeddings/oleObject127.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notesSlide" Target="../notesSlides/notesSlide78.xml"/><Relationship Id="rId7"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130.bin"/><Relationship Id="rId11" Type="http://schemas.openxmlformats.org/officeDocument/2006/relationships/image" Target="../media/image130.wmf"/><Relationship Id="rId5" Type="http://schemas.openxmlformats.org/officeDocument/2006/relationships/image" Target="../media/image120.w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129.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hyperlink" Target="http://baike.baidu.com/image/f6428f8f08d27aca513d92d4" TargetMode="External"/><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131.jpeg"/></Relationships>
</file>

<file path=ppt/slides/_rels/slide82.xml.rels><?xml version="1.0" encoding="UTF-8" standalone="yes"?>
<Relationships xmlns="http://schemas.openxmlformats.org/package/2006/relationships"><Relationship Id="rId3" Type="http://schemas.openxmlformats.org/officeDocument/2006/relationships/hyperlink" Target="http://baike.baidu.com/image/4bac30735cf296228701b0c2" TargetMode="External"/><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132.jpe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vmlDrawing" Target="../drawings/vmlDrawing49.vml"/><Relationship Id="rId5" Type="http://schemas.openxmlformats.org/officeDocument/2006/relationships/image" Target="../media/image133.wmf"/><Relationship Id="rId4" Type="http://schemas.openxmlformats.org/officeDocument/2006/relationships/oleObject" Target="../embeddings/oleObject133.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vmlDrawing" Target="../drawings/vmlDrawing50.vml"/><Relationship Id="rId5" Type="http://schemas.openxmlformats.org/officeDocument/2006/relationships/image" Target="../media/image133.wmf"/><Relationship Id="rId4" Type="http://schemas.openxmlformats.org/officeDocument/2006/relationships/oleObject" Target="../embeddings/oleObject134.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34.png"/><Relationship Id="rId5" Type="http://schemas.openxmlformats.org/officeDocument/2006/relationships/image" Target="../media/image133.wmf"/><Relationship Id="rId4" Type="http://schemas.openxmlformats.org/officeDocument/2006/relationships/oleObject" Target="../embeddings/oleObject134.bin"/></Relationships>
</file>

<file path=ppt/slides/_rels/slide87.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notesSlide" Target="../notesSlides/notesSlide87.xml"/><Relationship Id="rId7" Type="http://schemas.openxmlformats.org/officeDocument/2006/relationships/image" Target="../media/image136.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136.bin"/><Relationship Id="rId5" Type="http://schemas.openxmlformats.org/officeDocument/2006/relationships/image" Target="../media/image135.wmf"/><Relationship Id="rId4" Type="http://schemas.openxmlformats.org/officeDocument/2006/relationships/oleObject" Target="../embeddings/oleObject135.bin"/></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139.bin"/><Relationship Id="rId3" Type="http://schemas.openxmlformats.org/officeDocument/2006/relationships/notesSlide" Target="../notesSlides/notesSlide88.xml"/><Relationship Id="rId7" Type="http://schemas.openxmlformats.org/officeDocument/2006/relationships/image" Target="../media/image138.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oleObject" Target="../embeddings/oleObject138.bin"/><Relationship Id="rId5" Type="http://schemas.openxmlformats.org/officeDocument/2006/relationships/image" Target="../media/image137.wmf"/><Relationship Id="rId4" Type="http://schemas.openxmlformats.org/officeDocument/2006/relationships/oleObject" Target="../embeddings/oleObject137.bin"/><Relationship Id="rId9" Type="http://schemas.openxmlformats.org/officeDocument/2006/relationships/image" Target="../media/image139.wmf"/></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142.bin"/><Relationship Id="rId3" Type="http://schemas.openxmlformats.org/officeDocument/2006/relationships/notesSlide" Target="../notesSlides/notesSlide89.xml"/><Relationship Id="rId7" Type="http://schemas.openxmlformats.org/officeDocument/2006/relationships/image" Target="../media/image141.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141.bin"/><Relationship Id="rId5" Type="http://schemas.openxmlformats.org/officeDocument/2006/relationships/image" Target="../media/image140.wmf"/><Relationship Id="rId4" Type="http://schemas.openxmlformats.org/officeDocument/2006/relationships/oleObject" Target="../embeddings/oleObject140.bin"/><Relationship Id="rId9" Type="http://schemas.openxmlformats.org/officeDocument/2006/relationships/image" Target="../media/image142.wmf"/></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142.bin"/><Relationship Id="rId3" Type="http://schemas.openxmlformats.org/officeDocument/2006/relationships/notesSlide" Target="../notesSlides/notesSlide90.xml"/><Relationship Id="rId7" Type="http://schemas.openxmlformats.org/officeDocument/2006/relationships/image" Target="../media/image141.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141.bin"/><Relationship Id="rId11" Type="http://schemas.openxmlformats.org/officeDocument/2006/relationships/image" Target="../media/image143.wmf"/><Relationship Id="rId5" Type="http://schemas.openxmlformats.org/officeDocument/2006/relationships/image" Target="../media/image140.wmf"/><Relationship Id="rId10" Type="http://schemas.openxmlformats.org/officeDocument/2006/relationships/oleObject" Target="../embeddings/oleObject143.bin"/><Relationship Id="rId4" Type="http://schemas.openxmlformats.org/officeDocument/2006/relationships/oleObject" Target="../embeddings/oleObject140.bin"/><Relationship Id="rId9" Type="http://schemas.openxmlformats.org/officeDocument/2006/relationships/image" Target="../media/image142.wmf"/></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146.bin"/><Relationship Id="rId3" Type="http://schemas.openxmlformats.org/officeDocument/2006/relationships/notesSlide" Target="../notesSlides/notesSlide91.xml"/><Relationship Id="rId7" Type="http://schemas.openxmlformats.org/officeDocument/2006/relationships/image" Target="../media/image142.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145.bin"/><Relationship Id="rId11" Type="http://schemas.openxmlformats.org/officeDocument/2006/relationships/image" Target="../media/image146.wmf"/><Relationship Id="rId5" Type="http://schemas.openxmlformats.org/officeDocument/2006/relationships/image" Target="../media/image144.wmf"/><Relationship Id="rId10" Type="http://schemas.openxmlformats.org/officeDocument/2006/relationships/oleObject" Target="../embeddings/oleObject147.bin"/><Relationship Id="rId4" Type="http://schemas.openxmlformats.org/officeDocument/2006/relationships/oleObject" Target="../embeddings/oleObject144.bin"/><Relationship Id="rId9" Type="http://schemas.openxmlformats.org/officeDocument/2006/relationships/image" Target="../media/image145.wmf"/></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150.bin"/><Relationship Id="rId3" Type="http://schemas.openxmlformats.org/officeDocument/2006/relationships/notesSlide" Target="../notesSlides/notesSlide92.xml"/><Relationship Id="rId7" Type="http://schemas.openxmlformats.org/officeDocument/2006/relationships/image" Target="../media/image148.w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oleObject" Target="../embeddings/oleObject149.bin"/><Relationship Id="rId5" Type="http://schemas.openxmlformats.org/officeDocument/2006/relationships/image" Target="../media/image147.wmf"/><Relationship Id="rId4" Type="http://schemas.openxmlformats.org/officeDocument/2006/relationships/oleObject" Target="../embeddings/oleObject148.bin"/><Relationship Id="rId9" Type="http://schemas.openxmlformats.org/officeDocument/2006/relationships/image" Target="../media/image149.w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153.bin"/><Relationship Id="rId3" Type="http://schemas.openxmlformats.org/officeDocument/2006/relationships/notesSlide" Target="../notesSlides/notesSlide94.xml"/><Relationship Id="rId7" Type="http://schemas.openxmlformats.org/officeDocument/2006/relationships/image" Target="../media/image150.w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oleObject" Target="../embeddings/oleObject152.bin"/><Relationship Id="rId5" Type="http://schemas.openxmlformats.org/officeDocument/2006/relationships/image" Target="../media/image142.wmf"/><Relationship Id="rId4" Type="http://schemas.openxmlformats.org/officeDocument/2006/relationships/oleObject" Target="../embeddings/oleObject151.bin"/><Relationship Id="rId9" Type="http://schemas.openxmlformats.org/officeDocument/2006/relationships/image" Target="../media/image151.wmf"/></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7" Type="http://schemas.openxmlformats.org/officeDocument/2006/relationships/image" Target="../media/image153.wmf"/><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oleObject" Target="../embeddings/oleObject155.bin"/><Relationship Id="rId5" Type="http://schemas.openxmlformats.org/officeDocument/2006/relationships/image" Target="../media/image152.wmf"/><Relationship Id="rId4" Type="http://schemas.openxmlformats.org/officeDocument/2006/relationships/oleObject" Target="../embeddings/oleObject154.bin"/></Relationships>
</file>

<file path=ppt/slides/_rels/slide96.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hyperlink" Target="http://baike.baidu.com/image/034965f46c91cbe6f2d385a5" TargetMode="External"/><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image" Target="../media/image155.jpe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7" Type="http://schemas.openxmlformats.org/officeDocument/2006/relationships/image" Target="../media/image157.wmf"/><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oleObject" Target="../embeddings/oleObject157.bin"/><Relationship Id="rId5" Type="http://schemas.openxmlformats.org/officeDocument/2006/relationships/image" Target="../media/image156.wmf"/><Relationship Id="rId4" Type="http://schemas.openxmlformats.org/officeDocument/2006/relationships/oleObject" Target="../embeddings/oleObject15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ctrTitle" idx="4294967295"/>
          </p:nvPr>
        </p:nvSpPr>
        <p:spPr bwMode="auto">
          <a:xfrm>
            <a:off x="755576" y="1997968"/>
            <a:ext cx="8135937"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p>
            <a:pPr eaLnBrk="1" hangingPunct="1"/>
            <a:r>
              <a:rPr lang="zh-CN" altLang="en-US" sz="40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第七章 晶格振动和固体的热性质</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a:t>
            </a:fld>
            <a:endParaRPr lang="zh-CN" altLang="en-US">
              <a:solidFill>
                <a:prstClr val="black">
                  <a:tint val="75000"/>
                </a:prstClr>
              </a:solidFill>
            </a:endParaRPr>
          </a:p>
        </p:txBody>
      </p:sp>
    </p:spTree>
    <p:extLst>
      <p:ext uri="{BB962C8B-B14F-4D97-AF65-F5344CB8AC3E}">
        <p14:creationId xmlns:p14="http://schemas.microsoft.com/office/powerpoint/2010/main" val="9548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ChangeArrowheads="1"/>
          </p:cNvSpPr>
          <p:nvPr/>
        </p:nvSpPr>
        <p:spPr bwMode="auto">
          <a:xfrm>
            <a:off x="2428143" y="1343900"/>
            <a:ext cx="4752975" cy="5746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6627" name="Rectangle 3"/>
          <p:cNvSpPr>
            <a:spLocks noChangeArrowheads="1"/>
          </p:cNvSpPr>
          <p:nvPr/>
        </p:nvSpPr>
        <p:spPr bwMode="auto">
          <a:xfrm>
            <a:off x="2483768" y="1268760"/>
            <a:ext cx="5472608" cy="472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lnSpc>
                <a:spcPct val="130000"/>
              </a:lnSpc>
            </a:pPr>
            <a:r>
              <a:rPr lang="en-US" altLang="zh-CN" dirty="0">
                <a:solidFill>
                  <a:srgbClr val="000000"/>
                </a:solidFill>
                <a:ea typeface="微软雅黑" panose="020B0503020204020204" pitchFamily="34" charset="-122"/>
                <a:cs typeface="+mn-cs"/>
              </a:rPr>
              <a:t>7.1 </a:t>
            </a:r>
            <a:r>
              <a:rPr lang="zh-CN" altLang="en-US" dirty="0">
                <a:solidFill>
                  <a:srgbClr val="000000"/>
                </a:solidFill>
                <a:ea typeface="微软雅黑" panose="020B0503020204020204" pitchFamily="34" charset="-122"/>
                <a:cs typeface="+mn-cs"/>
              </a:rPr>
              <a:t>一维原子链的晶格振动 </a:t>
            </a:r>
            <a:endParaRPr lang="en-US" altLang="zh-CN" dirty="0">
              <a:solidFill>
                <a:srgbClr val="000000"/>
              </a:solidFill>
              <a:ea typeface="微软雅黑" panose="020B0503020204020204" pitchFamily="34" charset="-122"/>
              <a:cs typeface="+mn-cs"/>
            </a:endParaRPr>
          </a:p>
          <a:p>
            <a:pPr algn="just">
              <a:lnSpc>
                <a:spcPct val="130000"/>
              </a:lnSpc>
            </a:pPr>
            <a:r>
              <a:rPr lang="en-US" altLang="zh-CN" dirty="0">
                <a:solidFill>
                  <a:srgbClr val="000000"/>
                </a:solidFill>
                <a:ea typeface="微软雅黑" panose="020B0503020204020204" pitchFamily="34" charset="-122"/>
                <a:cs typeface="+mn-cs"/>
              </a:rPr>
              <a:t>   </a:t>
            </a:r>
            <a:r>
              <a:rPr lang="en-US" altLang="zh-CN" sz="2400" dirty="0">
                <a:solidFill>
                  <a:srgbClr val="000000"/>
                </a:solidFill>
                <a:ea typeface="微软雅黑" panose="020B0503020204020204" pitchFamily="34" charset="-122"/>
                <a:cs typeface="+mn-cs"/>
              </a:rPr>
              <a:t>7.1.1 </a:t>
            </a:r>
            <a:r>
              <a:rPr lang="zh-CN" altLang="en-US" sz="2400" dirty="0">
                <a:solidFill>
                  <a:srgbClr val="000000"/>
                </a:solidFill>
                <a:ea typeface="微软雅黑" panose="020B0503020204020204" pitchFamily="34" charset="-122"/>
                <a:cs typeface="+mn-cs"/>
              </a:rPr>
              <a:t>晶格振动的简谐近似</a:t>
            </a:r>
            <a:endParaRPr lang="en-US" altLang="zh-CN" sz="2400" dirty="0">
              <a:solidFill>
                <a:srgbClr val="000000"/>
              </a:solidFill>
              <a:ea typeface="微软雅黑" panose="020B0503020204020204" pitchFamily="34" charset="-122"/>
              <a:cs typeface="+mn-cs"/>
            </a:endParaRPr>
          </a:p>
          <a:p>
            <a:pPr algn="just">
              <a:lnSpc>
                <a:spcPct val="130000"/>
              </a:lnSpc>
            </a:pPr>
            <a:r>
              <a:rPr lang="en-US" altLang="zh-CN" sz="2400" dirty="0">
                <a:solidFill>
                  <a:srgbClr val="000000"/>
                </a:solidFill>
                <a:ea typeface="微软雅黑" panose="020B0503020204020204" pitchFamily="34" charset="-122"/>
                <a:cs typeface="+mn-cs"/>
              </a:rPr>
              <a:t>   7.1.2 </a:t>
            </a:r>
            <a:r>
              <a:rPr lang="zh-CN" altLang="en-US" sz="2400" dirty="0">
                <a:solidFill>
                  <a:srgbClr val="000000"/>
                </a:solidFill>
                <a:ea typeface="微软雅黑" panose="020B0503020204020204" pitchFamily="34" charset="-122"/>
                <a:cs typeface="+mn-cs"/>
              </a:rPr>
              <a:t>一维单原子链的晶格振动</a:t>
            </a:r>
            <a:endParaRPr lang="en-US" altLang="zh-CN" sz="2400" dirty="0">
              <a:solidFill>
                <a:srgbClr val="000000"/>
              </a:solidFill>
              <a:ea typeface="微软雅黑" panose="020B0503020204020204" pitchFamily="34" charset="-122"/>
              <a:cs typeface="+mn-cs"/>
            </a:endParaRPr>
          </a:p>
          <a:p>
            <a:pPr algn="just">
              <a:lnSpc>
                <a:spcPct val="130000"/>
              </a:lnSpc>
            </a:pPr>
            <a:r>
              <a:rPr lang="en-US" altLang="zh-CN" sz="2400" dirty="0">
                <a:solidFill>
                  <a:srgbClr val="000000"/>
                </a:solidFill>
                <a:ea typeface="微软雅黑" panose="020B0503020204020204" pitchFamily="34" charset="-122"/>
                <a:cs typeface="+mn-cs"/>
              </a:rPr>
              <a:t>   7.1.3</a:t>
            </a:r>
            <a:r>
              <a:rPr lang="zh-CN" altLang="en-US" sz="2400" dirty="0">
                <a:solidFill>
                  <a:srgbClr val="000000"/>
                </a:solidFill>
                <a:ea typeface="微软雅黑" panose="020B0503020204020204" pitchFamily="34" charset="-122"/>
              </a:rPr>
              <a:t>一维双原子链的晶格振动</a:t>
            </a:r>
            <a:endParaRPr lang="en-US" altLang="zh-CN" sz="2400" dirty="0">
              <a:solidFill>
                <a:srgbClr val="000000"/>
              </a:solidFill>
              <a:ea typeface="微软雅黑" panose="020B0503020204020204" pitchFamily="34" charset="-122"/>
            </a:endParaRPr>
          </a:p>
          <a:p>
            <a:pPr algn="just">
              <a:lnSpc>
                <a:spcPct val="130000"/>
              </a:lnSpc>
            </a:pPr>
            <a:r>
              <a:rPr lang="en-US" altLang="zh-CN" dirty="0">
                <a:solidFill>
                  <a:srgbClr val="000000"/>
                </a:solidFill>
                <a:ea typeface="微软雅黑" panose="020B0503020204020204" pitchFamily="34" charset="-122"/>
                <a:cs typeface="+mn-cs"/>
              </a:rPr>
              <a:t>7.2  </a:t>
            </a:r>
            <a:r>
              <a:rPr lang="zh-CN" altLang="en-US" dirty="0">
                <a:solidFill>
                  <a:srgbClr val="000000"/>
                </a:solidFill>
                <a:ea typeface="微软雅黑" panose="020B0503020204020204" pitchFamily="34" charset="-122"/>
                <a:cs typeface="+mn-cs"/>
              </a:rPr>
              <a:t>晶格振动的量子化</a:t>
            </a:r>
            <a:r>
              <a:rPr lang="en-US" altLang="zh-CN" dirty="0">
                <a:solidFill>
                  <a:srgbClr val="000000"/>
                </a:solidFill>
                <a:ea typeface="微软雅黑" panose="020B0503020204020204" pitchFamily="34" charset="-122"/>
                <a:cs typeface="+mn-cs"/>
              </a:rPr>
              <a:t>-</a:t>
            </a:r>
            <a:r>
              <a:rPr lang="zh-CN" altLang="en-US" dirty="0">
                <a:solidFill>
                  <a:srgbClr val="000000"/>
                </a:solidFill>
                <a:ea typeface="微软雅黑" panose="020B0503020204020204" pitchFamily="34" charset="-122"/>
                <a:cs typeface="+mn-cs"/>
              </a:rPr>
              <a:t>声子 </a:t>
            </a:r>
          </a:p>
          <a:p>
            <a:pPr algn="just">
              <a:lnSpc>
                <a:spcPct val="130000"/>
              </a:lnSpc>
            </a:pPr>
            <a:r>
              <a:rPr lang="en-US" altLang="zh-CN" dirty="0">
                <a:solidFill>
                  <a:srgbClr val="000000"/>
                </a:solidFill>
                <a:ea typeface="微软雅黑" panose="020B0503020204020204" pitchFamily="34" charset="-122"/>
                <a:cs typeface="+mn-cs"/>
              </a:rPr>
              <a:t>7.3  </a:t>
            </a:r>
            <a:r>
              <a:rPr lang="zh-CN" altLang="en-US" dirty="0">
                <a:solidFill>
                  <a:srgbClr val="000000"/>
                </a:solidFill>
                <a:ea typeface="微软雅黑" panose="020B0503020204020204" pitchFamily="34" charset="-122"/>
                <a:cs typeface="+mn-cs"/>
              </a:rPr>
              <a:t>固体热特性</a:t>
            </a:r>
            <a:endParaRPr lang="en-US" altLang="zh-CN" dirty="0">
              <a:solidFill>
                <a:srgbClr val="000000"/>
              </a:solidFill>
              <a:ea typeface="微软雅黑" panose="020B0503020204020204" pitchFamily="34" charset="-122"/>
              <a:cs typeface="+mn-cs"/>
            </a:endParaRPr>
          </a:p>
          <a:p>
            <a:pPr algn="just">
              <a:lnSpc>
                <a:spcPct val="130000"/>
              </a:lnSpc>
            </a:pPr>
            <a:r>
              <a:rPr lang="en-US" altLang="zh-CN" dirty="0">
                <a:solidFill>
                  <a:srgbClr val="000000"/>
                </a:solidFill>
                <a:ea typeface="微软雅黑" panose="020B0503020204020204" pitchFamily="34" charset="-122"/>
                <a:cs typeface="+mn-cs"/>
              </a:rPr>
              <a:t>    </a:t>
            </a:r>
            <a:r>
              <a:rPr lang="en-US" altLang="zh-CN" sz="2400" dirty="0">
                <a:solidFill>
                  <a:srgbClr val="000000"/>
                </a:solidFill>
                <a:ea typeface="微软雅黑" panose="020B0503020204020204" pitchFamily="34" charset="-122"/>
                <a:cs typeface="+mn-cs"/>
              </a:rPr>
              <a:t>7.3.1 </a:t>
            </a:r>
            <a:r>
              <a:rPr lang="zh-CN" altLang="en-US" sz="2400" dirty="0">
                <a:solidFill>
                  <a:srgbClr val="000000"/>
                </a:solidFill>
                <a:ea typeface="微软雅黑" panose="020B0503020204020204" pitchFamily="34" charset="-122"/>
                <a:cs typeface="+mn-cs"/>
              </a:rPr>
              <a:t>热容</a:t>
            </a:r>
            <a:endParaRPr lang="en-US" altLang="zh-CN" sz="2400" dirty="0">
              <a:solidFill>
                <a:srgbClr val="000000"/>
              </a:solidFill>
              <a:ea typeface="微软雅黑" panose="020B0503020204020204" pitchFamily="34" charset="-122"/>
              <a:cs typeface="+mn-cs"/>
            </a:endParaRPr>
          </a:p>
          <a:p>
            <a:pPr algn="just">
              <a:lnSpc>
                <a:spcPct val="130000"/>
              </a:lnSpc>
            </a:pPr>
            <a:r>
              <a:rPr lang="en-US" altLang="zh-CN" sz="2400" dirty="0">
                <a:solidFill>
                  <a:srgbClr val="000000"/>
                </a:solidFill>
                <a:ea typeface="微软雅黑" panose="020B0503020204020204" pitchFamily="34" charset="-122"/>
                <a:cs typeface="+mn-cs"/>
              </a:rPr>
              <a:t>    7.3.2 </a:t>
            </a:r>
            <a:r>
              <a:rPr lang="zh-CN" altLang="en-US" sz="2400" dirty="0">
                <a:solidFill>
                  <a:srgbClr val="000000"/>
                </a:solidFill>
                <a:ea typeface="微软雅黑" panose="020B0503020204020204" pitchFamily="34" charset="-122"/>
                <a:cs typeface="+mn-cs"/>
              </a:rPr>
              <a:t>热传导</a:t>
            </a:r>
            <a:endParaRPr lang="en-US" altLang="zh-CN" sz="2400" dirty="0">
              <a:solidFill>
                <a:srgbClr val="000000"/>
              </a:solidFill>
              <a:ea typeface="微软雅黑" panose="020B0503020204020204" pitchFamily="34" charset="-122"/>
              <a:cs typeface="+mn-cs"/>
            </a:endParaRPr>
          </a:p>
          <a:p>
            <a:pPr algn="just">
              <a:lnSpc>
                <a:spcPct val="130000"/>
              </a:lnSpc>
            </a:pPr>
            <a:r>
              <a:rPr lang="en-US" altLang="zh-CN" sz="2400" dirty="0">
                <a:solidFill>
                  <a:srgbClr val="000000"/>
                </a:solidFill>
                <a:ea typeface="微软雅黑" panose="020B0503020204020204" pitchFamily="34" charset="-122"/>
                <a:cs typeface="+mn-cs"/>
              </a:rPr>
              <a:t>    7.3.3 </a:t>
            </a:r>
            <a:r>
              <a:rPr lang="zh-CN" altLang="en-US" sz="2400" dirty="0">
                <a:solidFill>
                  <a:srgbClr val="000000"/>
                </a:solidFill>
                <a:ea typeface="微软雅黑" panose="020B0503020204020204" pitchFamily="34" charset="-122"/>
                <a:cs typeface="+mn-cs"/>
              </a:rPr>
              <a:t>非简谐效应</a:t>
            </a:r>
          </a:p>
        </p:txBody>
      </p:sp>
      <p:sp>
        <p:nvSpPr>
          <p:cNvPr id="26628" name="Rectangle 2"/>
          <p:cNvSpPr>
            <a:spLocks noRot="1" noChangeArrowheads="1"/>
          </p:cNvSpPr>
          <p:nvPr/>
        </p:nvSpPr>
        <p:spPr bwMode="auto">
          <a:xfrm>
            <a:off x="1619572" y="255187"/>
            <a:ext cx="7200900" cy="1143000"/>
          </a:xfrm>
          <a:prstGeom prst="rect">
            <a:avLst/>
          </a:prstGeom>
          <a:noFill/>
          <a:ln>
            <a:noFill/>
          </a:ln>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第七章 晶格振动和固体热性质</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Rectangle 37"/>
          <p:cNvSpPr>
            <a:spLocks noChangeArrowheads="1"/>
          </p:cNvSpPr>
          <p:nvPr/>
        </p:nvSpPr>
        <p:spPr bwMode="auto">
          <a:xfrm flipV="1">
            <a:off x="50636" y="112474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10</a:t>
            </a:fld>
            <a:endParaRPr lang="zh-CN" altLang="en-US">
              <a:solidFill>
                <a:prstClr val="black">
                  <a:tint val="75000"/>
                </a:prstClr>
              </a:solidFill>
            </a:endParaRPr>
          </a:p>
        </p:txBody>
      </p:sp>
      <p:cxnSp>
        <p:nvCxnSpPr>
          <p:cNvPr id="8" name="直接连接符 7"/>
          <p:cNvCxnSpPr>
            <a:cxnSpLocks noChangeShapeType="1"/>
          </p:cNvCxnSpPr>
          <p:nvPr/>
        </p:nvCxnSpPr>
        <p:spPr bwMode="auto">
          <a:xfrm>
            <a:off x="2867831" y="2396311"/>
            <a:ext cx="3456384" cy="0"/>
          </a:xfrm>
          <a:prstGeom prst="line">
            <a:avLst/>
          </a:prstGeom>
          <a:noFill/>
          <a:ln w="76200"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9623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8210"/>
                                        </p:tgtEl>
                                        <p:attrNameLst>
                                          <p:attrName>style.visibility</p:attrName>
                                        </p:attrNameLst>
                                      </p:cBhvr>
                                      <p:to>
                                        <p:strVal val="visible"/>
                                      </p:to>
                                    </p:set>
                                    <p:animEffect transition="in" filter="dissolve">
                                      <p:cBhvr>
                                        <p:cTn id="7" dur="500"/>
                                        <p:tgtEl>
                                          <p:spTgt spid="17582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ppt_x</p:attrName>
                                        </p:attrNameLst>
                                      </p:cBhvr>
                                      <p:tavLst>
                                        <p:tav tm="0">
                                          <p:val>
                                            <p:strVal val="#ppt_x-#ppt_w*1.125000"/>
                                          </p:val>
                                        </p:tav>
                                        <p:tav tm="100000">
                                          <p:val>
                                            <p:strVal val="#ppt_x"/>
                                          </p:val>
                                        </p:tav>
                                      </p:tavLst>
                                    </p:anim>
                                    <p:animEffect transition="in" filter="wipe(righ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210"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Rot="1" noChangeArrowheads="1"/>
          </p:cNvSpPr>
          <p:nvPr>
            <p:ph type="title" idx="4294967295"/>
          </p:nvPr>
        </p:nvSpPr>
        <p:spPr bwMode="auto">
          <a:xfrm>
            <a:off x="1966118" y="26857"/>
            <a:ext cx="5338763"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振动模在</a:t>
            </a:r>
            <a:r>
              <a:rPr lang="en-US" altLang="zh-CN" sz="3600" b="1" i="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q</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空间的分布</a:t>
            </a:r>
          </a:p>
        </p:txBody>
      </p:sp>
      <p:sp>
        <p:nvSpPr>
          <p:cNvPr id="176132" name="Rectangle 3"/>
          <p:cNvSpPr>
            <a:spLocks noGrp="1" noRot="1" noChangeArrowheads="1"/>
          </p:cNvSpPr>
          <p:nvPr>
            <p:ph type="body" idx="4294967295"/>
          </p:nvPr>
        </p:nvSpPr>
        <p:spPr bwMode="auto">
          <a:xfrm>
            <a:off x="641120" y="1169857"/>
            <a:ext cx="8229600" cy="22606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en-US" altLang="zh-CN" sz="2600" b="1" i="1" dirty="0">
                <a:latin typeface="Times New Roman" panose="02020603050405020304" pitchFamily="18" charset="0"/>
                <a:ea typeface="微软雅黑" panose="020B0503020204020204" pitchFamily="34" charset="-122"/>
              </a:rPr>
              <a:t>q</a:t>
            </a:r>
            <a:r>
              <a:rPr lang="zh-CN" altLang="en-US" sz="2600" b="1" dirty="0">
                <a:latin typeface="Times New Roman" panose="02020603050405020304" pitchFamily="18" charset="0"/>
                <a:ea typeface="微软雅黑" panose="020B0503020204020204" pitchFamily="34" charset="-122"/>
              </a:rPr>
              <a:t>值的密度</a:t>
            </a:r>
            <a:r>
              <a:rPr lang="en-US" altLang="zh-CN" sz="2600" b="1" dirty="0">
                <a:latin typeface="Times New Roman" panose="02020603050405020304" pitchFamily="18" charset="0"/>
                <a:ea typeface="微软雅黑" panose="020B0503020204020204" pitchFamily="34" charset="-122"/>
              </a:rPr>
              <a:t>(</a:t>
            </a:r>
            <a:r>
              <a:rPr lang="zh-CN" altLang="en-US" sz="2600" b="1" dirty="0">
                <a:latin typeface="Times New Roman" panose="02020603050405020304" pitchFamily="18" charset="0"/>
                <a:ea typeface="微软雅黑" panose="020B0503020204020204" pitchFamily="34" charset="-122"/>
              </a:rPr>
              <a:t>只考虑声学波）</a:t>
            </a:r>
          </a:p>
          <a:p>
            <a:pPr lvl="1" eaLnBrk="1" hangingPunct="1"/>
            <a:r>
              <a:rPr lang="zh-CN" altLang="en-US" sz="2600" b="1" dirty="0">
                <a:latin typeface="Times New Roman" panose="02020603050405020304" pitchFamily="18" charset="0"/>
                <a:ea typeface="微软雅黑" panose="020B0503020204020204" pitchFamily="34" charset="-122"/>
              </a:rPr>
              <a:t>“</a:t>
            </a:r>
            <a:r>
              <a:rPr lang="en-US" altLang="zh-CN" sz="2600" b="1" i="1" dirty="0">
                <a:latin typeface="Times New Roman" panose="02020603050405020304" pitchFamily="18" charset="0"/>
                <a:ea typeface="微软雅黑" panose="020B0503020204020204" pitchFamily="34" charset="-122"/>
              </a:rPr>
              <a:t>q</a:t>
            </a:r>
            <a:r>
              <a:rPr lang="zh-CN" altLang="en-US" sz="2600" b="1" dirty="0">
                <a:latin typeface="Times New Roman" panose="02020603050405020304" pitchFamily="18" charset="0"/>
                <a:ea typeface="微软雅黑" panose="020B0503020204020204" pitchFamily="34" charset="-122"/>
              </a:rPr>
              <a:t>空间”形成均匀分布的点，密度为</a:t>
            </a:r>
          </a:p>
          <a:p>
            <a:pPr eaLnBrk="1" hangingPunct="1">
              <a:buFont typeface="Wingdings" panose="05000000000000000000" pitchFamily="2" charset="2"/>
              <a:buNone/>
            </a:pPr>
            <a:r>
              <a:rPr lang="zh-CN" altLang="en-US" sz="2600" b="1" dirty="0">
                <a:latin typeface="Times New Roman" panose="02020603050405020304" pitchFamily="18" charset="0"/>
                <a:ea typeface="微软雅黑" panose="020B0503020204020204" pitchFamily="34" charset="-122"/>
              </a:rPr>
              <a:t>准连续近似</a:t>
            </a:r>
          </a:p>
          <a:p>
            <a:pPr lvl="1" eaLnBrk="1" hangingPunct="1"/>
            <a:r>
              <a:rPr lang="zh-CN" altLang="en-US" sz="2600" b="1" dirty="0">
                <a:latin typeface="Times New Roman" panose="02020603050405020304" pitchFamily="18" charset="0"/>
                <a:ea typeface="微软雅黑" panose="020B0503020204020204" pitchFamily="34" charset="-122"/>
              </a:rPr>
              <a:t>在</a:t>
            </a:r>
            <a:r>
              <a:rPr lang="zh-CN" altLang="en-US" sz="2600" b="1" i="1" dirty="0">
                <a:latin typeface="Times New Roman" panose="02020603050405020304" pitchFamily="18" charset="0"/>
                <a:ea typeface="微软雅黑" panose="020B0503020204020204" pitchFamily="34" charset="-122"/>
                <a:sym typeface="Symbol" panose="05050102010706020507" pitchFamily="18" charset="2"/>
              </a:rPr>
              <a:t></a:t>
            </a:r>
            <a:r>
              <a:rPr lang="zh-CN" altLang="en-US" sz="2600" b="1" dirty="0">
                <a:latin typeface="Times New Roman" panose="02020603050405020304" pitchFamily="18" charset="0"/>
                <a:ea typeface="微软雅黑" panose="020B0503020204020204" pitchFamily="34" charset="-122"/>
              </a:rPr>
              <a:t>到</a:t>
            </a:r>
            <a:r>
              <a:rPr lang="zh-CN" altLang="en-US" sz="2600" b="1" i="1" dirty="0">
                <a:latin typeface="Times New Roman" panose="02020603050405020304" pitchFamily="18" charset="0"/>
                <a:ea typeface="微软雅黑" panose="020B0503020204020204" pitchFamily="34" charset="-122"/>
                <a:sym typeface="Symbol" panose="05050102010706020507" pitchFamily="18" charset="2"/>
              </a:rPr>
              <a:t></a:t>
            </a:r>
            <a:r>
              <a:rPr lang="en-US" altLang="zh-CN" sz="2600" b="1" dirty="0">
                <a:latin typeface="Times New Roman" panose="02020603050405020304" pitchFamily="18" charset="0"/>
                <a:ea typeface="微软雅黑" panose="020B0503020204020204" pitchFamily="34" charset="-122"/>
              </a:rPr>
              <a:t>+</a:t>
            </a:r>
            <a:r>
              <a:rPr lang="en-US" altLang="zh-CN" sz="2600" b="1" i="1" dirty="0">
                <a:latin typeface="Times New Roman" panose="02020603050405020304" pitchFamily="18" charset="0"/>
                <a:ea typeface="微软雅黑" panose="020B0503020204020204" pitchFamily="34" charset="-122"/>
              </a:rPr>
              <a:t>d</a:t>
            </a:r>
            <a:r>
              <a:rPr lang="en-US" altLang="zh-CN" sz="2600" b="1" i="1" dirty="0">
                <a:latin typeface="Times New Roman" panose="02020603050405020304" pitchFamily="18" charset="0"/>
                <a:ea typeface="微软雅黑" panose="020B0503020204020204" pitchFamily="34" charset="-122"/>
                <a:sym typeface="Symbol" panose="05050102010706020507" pitchFamily="18" charset="2"/>
              </a:rPr>
              <a:t></a:t>
            </a:r>
            <a:r>
              <a:rPr lang="zh-CN" altLang="en-US" sz="2600" b="1" dirty="0">
                <a:latin typeface="Times New Roman" panose="02020603050405020304" pitchFamily="18" charset="0"/>
                <a:ea typeface="微软雅黑" panose="020B0503020204020204" pitchFamily="34" charset="-122"/>
              </a:rPr>
              <a:t>区间内的振动模的数目</a:t>
            </a:r>
          </a:p>
          <a:p>
            <a:pPr lvl="1" eaLnBrk="1" hangingPunct="1"/>
            <a:endParaRPr lang="zh-CN" altLang="en-US" sz="2600" b="1" dirty="0">
              <a:latin typeface="Times New Roman" panose="02020603050405020304" pitchFamily="18" charset="0"/>
              <a:ea typeface="微软雅黑" panose="020B0503020204020204" pitchFamily="34" charset="-122"/>
            </a:endParaRPr>
          </a:p>
          <a:p>
            <a:pPr lvl="1" eaLnBrk="1" hangingPunct="1">
              <a:buFont typeface="Wingdings" panose="05000000000000000000" pitchFamily="2" charset="2"/>
              <a:buNone/>
            </a:pPr>
            <a:endParaRPr lang="zh-CN" altLang="en-US" sz="2600" b="1" i="1" dirty="0">
              <a:latin typeface="Times New Roman" panose="02020603050405020304" pitchFamily="18" charset="0"/>
              <a:ea typeface="微软雅黑" panose="020B0503020204020204" pitchFamily="34" charset="-122"/>
            </a:endParaRPr>
          </a:p>
        </p:txBody>
      </p:sp>
      <p:graphicFrame>
        <p:nvGraphicFramePr>
          <p:cNvPr id="176133" name="Object 4"/>
          <p:cNvGraphicFramePr>
            <a:graphicFrameLocks noChangeAspect="1"/>
          </p:cNvGraphicFramePr>
          <p:nvPr>
            <p:extLst>
              <p:ext uri="{D42A27DB-BD31-4B8C-83A1-F6EECF244321}">
                <p14:modId xmlns:p14="http://schemas.microsoft.com/office/powerpoint/2010/main" val="4208127795"/>
              </p:ext>
            </p:extLst>
          </p:nvPr>
        </p:nvGraphicFramePr>
        <p:xfrm>
          <a:off x="6859587" y="1445700"/>
          <a:ext cx="890588" cy="935037"/>
        </p:xfrm>
        <a:graphic>
          <a:graphicData uri="http://schemas.openxmlformats.org/presentationml/2006/ole">
            <mc:AlternateContent xmlns:mc="http://schemas.openxmlformats.org/markup-compatibility/2006">
              <mc:Choice xmlns:v="urn:schemas-microsoft-com:vml" Requires="v">
                <p:oleObj spid="_x0000_s76042" name="公式" r:id="rId4" imgW="406224" imgH="431613" progId="Equation.3">
                  <p:embed/>
                </p:oleObj>
              </mc:Choice>
              <mc:Fallback>
                <p:oleObj name="公式" r:id="rId4" imgW="406224"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9587" y="1445700"/>
                        <a:ext cx="890588"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134" name="Object 6"/>
          <p:cNvGraphicFramePr>
            <a:graphicFrameLocks noChangeAspect="1"/>
          </p:cNvGraphicFramePr>
          <p:nvPr>
            <p:extLst>
              <p:ext uri="{D42A27DB-BD31-4B8C-83A1-F6EECF244321}">
                <p14:modId xmlns:p14="http://schemas.microsoft.com/office/powerpoint/2010/main" val="182037352"/>
              </p:ext>
            </p:extLst>
          </p:nvPr>
        </p:nvGraphicFramePr>
        <p:xfrm>
          <a:off x="2843808" y="3443410"/>
          <a:ext cx="2305050" cy="576262"/>
        </p:xfrm>
        <a:graphic>
          <a:graphicData uri="http://schemas.openxmlformats.org/presentationml/2006/ole">
            <mc:AlternateContent xmlns:mc="http://schemas.openxmlformats.org/markup-compatibility/2006">
              <mc:Choice xmlns:v="urn:schemas-microsoft-com:vml" Requires="v">
                <p:oleObj spid="_x0000_s76043" name="公式" r:id="rId6" imgW="875920" imgH="215806" progId="Equation.3">
                  <p:embed/>
                </p:oleObj>
              </mc:Choice>
              <mc:Fallback>
                <p:oleObj name="公式" r:id="rId6" imgW="875920" imgH="21580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808" y="3443410"/>
                        <a:ext cx="23050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4039" name="Text Box 7"/>
          <p:cNvSpPr txBox="1">
            <a:spLocks noChangeArrowheads="1"/>
          </p:cNvSpPr>
          <p:nvPr/>
        </p:nvSpPr>
        <p:spPr bwMode="auto">
          <a:xfrm>
            <a:off x="827088" y="4311203"/>
            <a:ext cx="761682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dirty="0">
                <a:solidFill>
                  <a:srgbClr val="000000"/>
                </a:solidFill>
                <a:ea typeface="微软雅黑" panose="020B0503020204020204" pitchFamily="34" charset="-122"/>
                <a:cs typeface="+mn-cs"/>
              </a:rPr>
              <a:t>g</a:t>
            </a:r>
            <a:r>
              <a:rPr lang="en-US" altLang="zh-CN" dirty="0">
                <a:solidFill>
                  <a:srgbClr val="000000"/>
                </a:solidFill>
                <a:ea typeface="微软雅黑" panose="020B0503020204020204" pitchFamily="34" charset="-122"/>
                <a:cs typeface="+mn-cs"/>
              </a:rPr>
              <a:t>(</a:t>
            </a:r>
            <a:r>
              <a:rPr lang="en-US" altLang="zh-CN" i="1" dirty="0">
                <a:solidFill>
                  <a:srgbClr val="000000"/>
                </a:solidFill>
                <a:ea typeface="微软雅黑" panose="020B0503020204020204" pitchFamily="34" charset="-122"/>
                <a:cs typeface="+mn-cs"/>
                <a:sym typeface="Symbol" panose="05050102010706020507" pitchFamily="18" charset="2"/>
              </a:rPr>
              <a:t></a:t>
            </a:r>
            <a:r>
              <a:rPr lang="en-US" altLang="zh-CN" dirty="0">
                <a:solidFill>
                  <a:srgbClr val="000000"/>
                </a:solidFill>
                <a:ea typeface="微软雅黑" panose="020B0503020204020204" pitchFamily="34" charset="-122"/>
                <a:cs typeface="+mn-cs"/>
              </a:rPr>
              <a:t>)</a:t>
            </a:r>
            <a:r>
              <a:rPr lang="zh-CN" altLang="en-US" dirty="0">
                <a:solidFill>
                  <a:srgbClr val="000000"/>
                </a:solidFill>
                <a:ea typeface="微软雅黑" panose="020B0503020204020204" pitchFamily="34" charset="-122"/>
                <a:cs typeface="+mn-cs"/>
              </a:rPr>
              <a:t>就是振动的频率分布函数或振动模的态密度函数，表征振动模频率的分布状况</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100</a:t>
            </a:fld>
            <a:endParaRPr lang="zh-CN" altLang="en-US">
              <a:solidFill>
                <a:prstClr val="black">
                  <a:tint val="75000"/>
                </a:prstClr>
              </a:solidFill>
            </a:endParaRPr>
          </a:p>
        </p:txBody>
      </p:sp>
      <p:sp>
        <p:nvSpPr>
          <p:cNvPr id="10" name="Rectangle 37"/>
          <p:cNvSpPr>
            <a:spLocks noChangeArrowheads="1"/>
          </p:cNvSpPr>
          <p:nvPr/>
        </p:nvSpPr>
        <p:spPr bwMode="auto">
          <a:xfrm flipV="1">
            <a:off x="79251" y="95490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426196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64039"/>
                                        </p:tgtEl>
                                        <p:attrNameLst>
                                          <p:attrName>style.visibility</p:attrName>
                                        </p:attrNameLst>
                                      </p:cBhvr>
                                      <p:to>
                                        <p:strVal val="visible"/>
                                      </p:to>
                                    </p:set>
                                    <p:animEffect transition="in" filter="slide(fromBottom)">
                                      <p:cBhvr>
                                        <p:cTn id="7" dur="500"/>
                                        <p:tgtEl>
                                          <p:spTgt spid="196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403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60032" y="5589240"/>
            <a:ext cx="504056" cy="50405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7155" name="Rectangle 2"/>
          <p:cNvSpPr>
            <a:spLocks noGrp="1" noRot="1" noChangeArrowheads="1"/>
          </p:cNvSpPr>
          <p:nvPr>
            <p:ph type="title" idx="4294967295"/>
          </p:nvPr>
        </p:nvSpPr>
        <p:spPr bwMode="auto">
          <a:xfrm>
            <a:off x="124085" y="125413"/>
            <a:ext cx="8795568"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振动模的态密度函数</a:t>
            </a: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g(</a:t>
            </a: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sym typeface="Symbol" panose="05050102010706020507" pitchFamily="18" charset="2"/>
              </a:rPr>
              <a:t></a:t>
            </a: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与</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sym typeface="Symbol" panose="05050102010706020507" pitchFamily="18" charset="2"/>
              </a:rPr>
              <a:t>成平方关系</a:t>
            </a:r>
          </a:p>
        </p:txBody>
      </p:sp>
      <p:sp>
        <p:nvSpPr>
          <p:cNvPr id="177156" name="Rectangle 3"/>
          <p:cNvSpPr>
            <a:spLocks noGrp="1" noRot="1" noChangeArrowheads="1"/>
          </p:cNvSpPr>
          <p:nvPr>
            <p:ph type="body" idx="4294967295"/>
          </p:nvPr>
        </p:nvSpPr>
        <p:spPr bwMode="auto">
          <a:xfrm>
            <a:off x="1090179" y="1272959"/>
            <a:ext cx="6596063" cy="1008063"/>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lnSpc>
                <a:spcPct val="90000"/>
              </a:lnSpc>
              <a:buNone/>
            </a:pPr>
            <a:r>
              <a:rPr lang="zh-CN" altLang="en-US" b="1" dirty="0">
                <a:latin typeface="Times New Roman" panose="02020603050405020304" pitchFamily="18" charset="0"/>
                <a:ea typeface="微软雅黑" panose="020B0503020204020204" pitchFamily="34" charset="-122"/>
              </a:rPr>
              <a:t>考虑纵波</a:t>
            </a:r>
          </a:p>
          <a:p>
            <a:pPr lvl="1" eaLnBrk="1" hangingPunct="1">
              <a:lnSpc>
                <a:spcPct val="90000"/>
              </a:lnSpc>
            </a:pPr>
            <a:r>
              <a:rPr lang="zh-CN" altLang="en-US" sz="2400" b="1" i="1" dirty="0">
                <a:latin typeface="Times New Roman" panose="02020603050405020304" pitchFamily="18" charset="0"/>
                <a:ea typeface="微软雅黑" panose="020B0503020204020204" pitchFamily="34" charset="-122"/>
                <a:sym typeface="Symbol" panose="05050102010706020507" pitchFamily="18" charset="2"/>
              </a:rPr>
              <a:t> </a:t>
            </a:r>
            <a:r>
              <a:rPr lang="zh-CN" altLang="en-US" sz="2400" b="1" dirty="0">
                <a:latin typeface="Times New Roman" panose="02020603050405020304" pitchFamily="18" charset="0"/>
                <a:ea typeface="微软雅黑" panose="020B0503020204020204" pitchFamily="34" charset="-122"/>
              </a:rPr>
              <a:t>到</a:t>
            </a:r>
            <a:r>
              <a:rPr lang="zh-CN" altLang="en-US" sz="2400" b="1" i="1" dirty="0">
                <a:latin typeface="Times New Roman" panose="02020603050405020304" pitchFamily="18" charset="0"/>
                <a:ea typeface="微软雅黑" panose="020B0503020204020204" pitchFamily="34" charset="-122"/>
                <a:sym typeface="Symbol" panose="05050102010706020507" pitchFamily="18" charset="2"/>
              </a:rPr>
              <a:t> </a:t>
            </a:r>
            <a:r>
              <a:rPr lang="en-US" altLang="zh-CN" sz="2400" b="1" dirty="0">
                <a:latin typeface="Times New Roman" panose="02020603050405020304" pitchFamily="18" charset="0"/>
                <a:ea typeface="微软雅黑" panose="020B0503020204020204" pitchFamily="34" charset="-122"/>
              </a:rPr>
              <a:t>+</a:t>
            </a:r>
            <a:r>
              <a:rPr lang="en-US" altLang="zh-CN" sz="2400" b="1" i="1" dirty="0">
                <a:latin typeface="Times New Roman" panose="02020603050405020304" pitchFamily="18" charset="0"/>
                <a:ea typeface="微软雅黑" panose="020B0503020204020204" pitchFamily="34" charset="-122"/>
              </a:rPr>
              <a:t>d</a:t>
            </a:r>
            <a:r>
              <a:rPr lang="en-US" altLang="zh-CN" sz="2400" b="1" i="1" dirty="0">
                <a:latin typeface="Times New Roman" panose="02020603050405020304" pitchFamily="18" charset="0"/>
                <a:ea typeface="微软雅黑" panose="020B0503020204020204" pitchFamily="34" charset="-122"/>
                <a:sym typeface="Symbol" panose="05050102010706020507" pitchFamily="18" charset="2"/>
              </a:rPr>
              <a:t></a:t>
            </a:r>
            <a:r>
              <a:rPr lang="zh-CN" altLang="en-US" sz="2400" b="1" dirty="0">
                <a:latin typeface="Times New Roman" panose="02020603050405020304" pitchFamily="18" charset="0"/>
                <a:ea typeface="微软雅黑" panose="020B0503020204020204" pitchFamily="34" charset="-122"/>
              </a:rPr>
              <a:t>，波数从</a:t>
            </a:r>
            <a:r>
              <a:rPr lang="en-US" altLang="zh-CN" sz="2400" b="1" i="1" dirty="0">
                <a:latin typeface="Times New Roman" panose="02020603050405020304" pitchFamily="18" charset="0"/>
                <a:ea typeface="微软雅黑" panose="020B0503020204020204" pitchFamily="34" charset="-122"/>
              </a:rPr>
              <a:t>q</a:t>
            </a:r>
            <a:r>
              <a:rPr lang="zh-CN" altLang="en-US" sz="2400" b="1" dirty="0">
                <a:latin typeface="Times New Roman" panose="02020603050405020304" pitchFamily="18" charset="0"/>
                <a:ea typeface="微软雅黑" panose="020B0503020204020204" pitchFamily="34" charset="-122"/>
              </a:rPr>
              <a:t>变化为</a:t>
            </a:r>
            <a:r>
              <a:rPr lang="en-US" altLang="zh-CN" sz="2400" b="1" i="1" dirty="0" err="1">
                <a:latin typeface="Times New Roman" panose="02020603050405020304" pitchFamily="18" charset="0"/>
                <a:ea typeface="微软雅黑" panose="020B0503020204020204" pitchFamily="34" charset="-122"/>
              </a:rPr>
              <a:t>dq+q</a:t>
            </a:r>
            <a:endParaRPr lang="en-US" altLang="zh-CN" sz="2400" b="1" i="1" dirty="0">
              <a:latin typeface="Times New Roman" panose="02020603050405020304" pitchFamily="18" charset="0"/>
              <a:ea typeface="微软雅黑" panose="020B0503020204020204" pitchFamily="34" charset="-122"/>
            </a:endParaRPr>
          </a:p>
          <a:p>
            <a:pPr lvl="1" eaLnBrk="1" hangingPunct="1">
              <a:lnSpc>
                <a:spcPct val="90000"/>
              </a:lnSpc>
            </a:pPr>
            <a:endParaRPr lang="en-US" altLang="zh-CN" sz="2400" b="1" i="1" dirty="0">
              <a:latin typeface="Times New Roman" panose="02020603050405020304" pitchFamily="18" charset="0"/>
              <a:ea typeface="微软雅黑" panose="020B0503020204020204" pitchFamily="34" charset="-122"/>
            </a:endParaRPr>
          </a:p>
          <a:p>
            <a:pPr lvl="1" eaLnBrk="1" hangingPunct="1">
              <a:lnSpc>
                <a:spcPct val="90000"/>
              </a:lnSpc>
            </a:pPr>
            <a:endParaRPr lang="en-US" altLang="zh-CN" b="1" i="1" dirty="0">
              <a:latin typeface="Times New Roman" panose="02020603050405020304" pitchFamily="18" charset="0"/>
              <a:ea typeface="微软雅黑" panose="020B0503020204020204" pitchFamily="34" charset="-122"/>
            </a:endParaRPr>
          </a:p>
          <a:p>
            <a:pPr lvl="1" eaLnBrk="1" hangingPunct="1">
              <a:lnSpc>
                <a:spcPct val="90000"/>
              </a:lnSpc>
            </a:pPr>
            <a:endParaRPr lang="en-US" altLang="zh-CN" b="1" i="1" dirty="0">
              <a:latin typeface="Times New Roman" panose="02020603050405020304" pitchFamily="18" charset="0"/>
              <a:ea typeface="微软雅黑" panose="020B0503020204020204" pitchFamily="34" charset="-122"/>
            </a:endParaRPr>
          </a:p>
          <a:p>
            <a:pPr eaLnBrk="1" hangingPunct="1">
              <a:lnSpc>
                <a:spcPct val="90000"/>
              </a:lnSpc>
            </a:pPr>
            <a:endParaRPr lang="zh-CN" altLang="en-US" b="1" dirty="0">
              <a:latin typeface="Times New Roman" panose="02020603050405020304" pitchFamily="18" charset="0"/>
              <a:ea typeface="微软雅黑" panose="020B0503020204020204" pitchFamily="34" charset="-122"/>
            </a:endParaRPr>
          </a:p>
        </p:txBody>
      </p:sp>
      <p:graphicFrame>
        <p:nvGraphicFramePr>
          <p:cNvPr id="177157" name="Object 4"/>
          <p:cNvGraphicFramePr>
            <a:graphicFrameLocks noChangeAspect="1"/>
          </p:cNvGraphicFramePr>
          <p:nvPr>
            <p:extLst>
              <p:ext uri="{D42A27DB-BD31-4B8C-83A1-F6EECF244321}">
                <p14:modId xmlns:p14="http://schemas.microsoft.com/office/powerpoint/2010/main" val="3376639258"/>
              </p:ext>
            </p:extLst>
          </p:nvPr>
        </p:nvGraphicFramePr>
        <p:xfrm>
          <a:off x="2016125" y="2205038"/>
          <a:ext cx="4356100" cy="909637"/>
        </p:xfrm>
        <a:graphic>
          <a:graphicData uri="http://schemas.openxmlformats.org/presentationml/2006/ole">
            <mc:AlternateContent xmlns:mc="http://schemas.openxmlformats.org/markup-compatibility/2006">
              <mc:Choice xmlns:v="urn:schemas-microsoft-com:vml" Requires="v">
                <p:oleObj spid="_x0000_s122102" name="Equation" r:id="rId4" imgW="2057400" imgH="431640" progId="Equation.DSMT4">
                  <p:embed/>
                </p:oleObj>
              </mc:Choice>
              <mc:Fallback>
                <p:oleObj name="Equation" r:id="rId4" imgW="2057400" imgH="431640" progId="Equation.DSMT4">
                  <p:embed/>
                  <p:pic>
                    <p:nvPicPr>
                      <p:cNvPr id="177157" name="Object 4"/>
                      <p:cNvPicPr>
                        <a:picLocks noChangeAspect="1" noChangeArrowheads="1"/>
                      </p:cNvPicPr>
                      <p:nvPr/>
                    </p:nvPicPr>
                    <p:blipFill>
                      <a:blip r:embed="rId5"/>
                      <a:srcRect/>
                      <a:stretch>
                        <a:fillRect/>
                      </a:stretch>
                    </p:blipFill>
                    <p:spPr bwMode="auto">
                      <a:xfrm>
                        <a:off x="2016125" y="2205038"/>
                        <a:ext cx="435610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7158" name="Rectangle 6"/>
          <p:cNvSpPr>
            <a:spLocks noChangeArrowheads="1"/>
          </p:cNvSpPr>
          <p:nvPr/>
        </p:nvSpPr>
        <p:spPr bwMode="auto">
          <a:xfrm>
            <a:off x="972913" y="3188791"/>
            <a:ext cx="20875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纵波数目为： </a:t>
            </a:r>
          </a:p>
        </p:txBody>
      </p:sp>
      <p:graphicFrame>
        <p:nvGraphicFramePr>
          <p:cNvPr id="177159" name="Object 7"/>
          <p:cNvGraphicFramePr>
            <a:graphicFrameLocks noChangeAspect="1"/>
          </p:cNvGraphicFramePr>
          <p:nvPr>
            <p:extLst/>
          </p:nvPr>
        </p:nvGraphicFramePr>
        <p:xfrm>
          <a:off x="2841625" y="3140968"/>
          <a:ext cx="4035425" cy="954087"/>
        </p:xfrm>
        <a:graphic>
          <a:graphicData uri="http://schemas.openxmlformats.org/presentationml/2006/ole">
            <mc:AlternateContent xmlns:mc="http://schemas.openxmlformats.org/markup-compatibility/2006">
              <mc:Choice xmlns:v="urn:schemas-microsoft-com:vml" Requires="v">
                <p:oleObj spid="_x0000_s122103" name="公式" r:id="rId6" imgW="1816100" imgH="431800" progId="Equation.3">
                  <p:embed/>
                </p:oleObj>
              </mc:Choice>
              <mc:Fallback>
                <p:oleObj name="公式" r:id="rId6" imgW="1816100" imgH="431800" progId="Equation.3">
                  <p:embed/>
                  <p:pic>
                    <p:nvPicPr>
                      <p:cNvPr id="17715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1625" y="3140968"/>
                        <a:ext cx="40354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7160" name="Object 9"/>
          <p:cNvGraphicFramePr>
            <a:graphicFrameLocks noChangeAspect="1"/>
          </p:cNvGraphicFramePr>
          <p:nvPr>
            <p:extLst/>
          </p:nvPr>
        </p:nvGraphicFramePr>
        <p:xfrm>
          <a:off x="4787681" y="4094478"/>
          <a:ext cx="1720850" cy="954088"/>
        </p:xfrm>
        <a:graphic>
          <a:graphicData uri="http://schemas.openxmlformats.org/presentationml/2006/ole">
            <mc:AlternateContent xmlns:mc="http://schemas.openxmlformats.org/markup-compatibility/2006">
              <mc:Choice xmlns:v="urn:schemas-microsoft-com:vml" Requires="v">
                <p:oleObj spid="_x0000_s122104" name="公式" r:id="rId8" imgW="774364" imgH="431613" progId="Equation.3">
                  <p:embed/>
                </p:oleObj>
              </mc:Choice>
              <mc:Fallback>
                <p:oleObj name="公式" r:id="rId8" imgW="774364" imgH="431613" progId="Equation.3">
                  <p:embed/>
                  <p:pic>
                    <p:nvPicPr>
                      <p:cNvPr id="17716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7681" y="4094478"/>
                        <a:ext cx="17208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7162" name="Object 10"/>
          <p:cNvGraphicFramePr>
            <a:graphicFrameLocks noChangeAspect="1"/>
          </p:cNvGraphicFramePr>
          <p:nvPr>
            <p:extLst/>
          </p:nvPr>
        </p:nvGraphicFramePr>
        <p:xfrm>
          <a:off x="1439416" y="4967595"/>
          <a:ext cx="6553200" cy="1249363"/>
        </p:xfrm>
        <a:graphic>
          <a:graphicData uri="http://schemas.openxmlformats.org/presentationml/2006/ole">
            <mc:AlternateContent xmlns:mc="http://schemas.openxmlformats.org/markup-compatibility/2006">
              <mc:Choice xmlns:v="urn:schemas-microsoft-com:vml" Requires="v">
                <p:oleObj spid="_x0000_s122105" name="公式" r:id="rId10" imgW="2527300" imgH="482600" progId="Equation.3">
                  <p:embed/>
                </p:oleObj>
              </mc:Choice>
              <mc:Fallback>
                <p:oleObj name="公式" r:id="rId10" imgW="2527300" imgH="482600" progId="Equation.3">
                  <p:embed/>
                  <p:pic>
                    <p:nvPicPr>
                      <p:cNvPr id="177162"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9416" y="4967595"/>
                        <a:ext cx="6553200" cy="1249363"/>
                      </a:xfrm>
                      <a:prstGeom prst="rect">
                        <a:avLst/>
                      </a:prstGeom>
                      <a:noFill/>
                      <a:ln>
                        <a:noFill/>
                      </a:ln>
                      <a:extLst/>
                    </p:spPr>
                  </p:pic>
                </p:oleObj>
              </mc:Fallback>
            </mc:AlternateContent>
          </a:graphicData>
        </a:graphic>
      </p:graphicFrame>
      <p:sp>
        <p:nvSpPr>
          <p:cNvPr id="12" name="矩形 11"/>
          <p:cNvSpPr/>
          <p:nvPr/>
        </p:nvSpPr>
        <p:spPr bwMode="auto">
          <a:xfrm>
            <a:off x="4756844" y="5011601"/>
            <a:ext cx="3313559" cy="1249363"/>
          </a:xfrm>
          <a:prstGeom prst="rect">
            <a:avLst/>
          </a:prstGeom>
          <a:noFill/>
          <a:ln w="76200"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4" name="Rectangle 37"/>
          <p:cNvSpPr>
            <a:spLocks noChangeArrowheads="1"/>
          </p:cNvSpPr>
          <p:nvPr/>
        </p:nvSpPr>
        <p:spPr bwMode="auto">
          <a:xfrm flipV="1">
            <a:off x="79251" y="101955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34300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39752" y="4389400"/>
            <a:ext cx="504056" cy="50405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8178" name="灯片编号占位符 5"/>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zh-CN" sz="1400" b="1" i="0" u="none" strike="noStrike" kern="1200" cap="none" spc="0" normalizeH="0" baseline="0" noProof="0" dirty="0">
              <a:ln>
                <a:noFill/>
              </a:ln>
              <a:solidFill>
                <a:srgbClr val="336666"/>
              </a:solidFill>
              <a:effectLst/>
              <a:uLnTx/>
              <a:uFillTx/>
              <a:latin typeface="Times New Roman" panose="02020603050405020304" pitchFamily="18" charset="0"/>
              <a:ea typeface="微软雅黑" panose="020B0503020204020204" pitchFamily="34" charset="-122"/>
              <a:cs typeface="+mn-cs"/>
            </a:endParaRPr>
          </a:p>
        </p:txBody>
      </p:sp>
      <p:sp>
        <p:nvSpPr>
          <p:cNvPr id="178179" name="Rectangle 2"/>
          <p:cNvSpPr>
            <a:spLocks noGrp="1" noRot="1" noChangeArrowheads="1"/>
          </p:cNvSpPr>
          <p:nvPr>
            <p:ph type="title" idx="4294967295"/>
          </p:nvPr>
        </p:nvSpPr>
        <p:spPr bwMode="auto">
          <a:xfrm>
            <a:off x="1547664" y="88899"/>
            <a:ext cx="6357937"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有限模式对</a:t>
            </a: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g(</a:t>
            </a: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sym typeface="Symbol" panose="05050102010706020507" pitchFamily="18" charset="2"/>
              </a:rPr>
              <a:t></a:t>
            </a: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的限制</a:t>
            </a:r>
          </a:p>
        </p:txBody>
      </p:sp>
      <p:sp>
        <p:nvSpPr>
          <p:cNvPr id="178180" name="Rectangle 3"/>
          <p:cNvSpPr>
            <a:spLocks noGrp="1" noRot="1" noChangeArrowheads="1"/>
          </p:cNvSpPr>
          <p:nvPr>
            <p:ph type="body" idx="4294967295"/>
          </p:nvPr>
        </p:nvSpPr>
        <p:spPr bwMode="auto">
          <a:xfrm>
            <a:off x="611832" y="1181917"/>
            <a:ext cx="8229600" cy="1684338"/>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600" b="1" dirty="0">
                <a:latin typeface="Times New Roman" panose="02020603050405020304" pitchFamily="18" charset="0"/>
                <a:ea typeface="微软雅黑" panose="020B0503020204020204" pitchFamily="34" charset="-122"/>
              </a:rPr>
              <a:t>晶体的声学波自由度只能是</a:t>
            </a:r>
            <a:r>
              <a:rPr lang="en-US" altLang="zh-CN" sz="2600" b="1" i="1" dirty="0">
                <a:latin typeface="Times New Roman" panose="02020603050405020304" pitchFamily="18" charset="0"/>
                <a:ea typeface="微软雅黑" panose="020B0503020204020204" pitchFamily="34" charset="-122"/>
              </a:rPr>
              <a:t>3N</a:t>
            </a:r>
            <a:r>
              <a:rPr lang="zh-CN" altLang="en-US" sz="2600" b="1" dirty="0">
                <a:latin typeface="Times New Roman" panose="02020603050405020304" pitchFamily="18" charset="0"/>
                <a:ea typeface="微软雅黑" panose="020B0503020204020204" pitchFamily="34" charset="-122"/>
              </a:rPr>
              <a:t>个</a:t>
            </a:r>
          </a:p>
          <a:p>
            <a:pPr eaLnBrk="1" hangingPunct="1"/>
            <a:r>
              <a:rPr lang="zh-CN" altLang="en-US" sz="2600" b="1" dirty="0">
                <a:latin typeface="Times New Roman" panose="02020603050405020304" pitchFamily="18" charset="0"/>
                <a:ea typeface="微软雅黑" panose="020B0503020204020204" pitchFamily="34" charset="-122"/>
              </a:rPr>
              <a:t>假设当</a:t>
            </a:r>
            <a:r>
              <a:rPr lang="zh-CN" altLang="en-US" sz="2600" i="1" dirty="0">
                <a:latin typeface="Times New Roman" panose="02020603050405020304" pitchFamily="18" charset="0"/>
                <a:ea typeface="微软雅黑" panose="020B0503020204020204" pitchFamily="34" charset="-122"/>
                <a:sym typeface="Symbol" panose="05050102010706020507" pitchFamily="18" charset="2"/>
              </a:rPr>
              <a:t></a:t>
            </a:r>
            <a:r>
              <a:rPr lang="zh-CN" altLang="en-US" sz="2600" b="1" dirty="0">
                <a:latin typeface="Times New Roman" panose="02020603050405020304" pitchFamily="18" charset="0"/>
                <a:ea typeface="微软雅黑" panose="020B0503020204020204" pitchFamily="34" charset="-122"/>
              </a:rPr>
              <a:t>大于某一个</a:t>
            </a:r>
            <a:r>
              <a:rPr lang="zh-CN" altLang="en-US" sz="2600" i="1" dirty="0">
                <a:latin typeface="Times New Roman" panose="02020603050405020304" pitchFamily="18" charset="0"/>
                <a:ea typeface="微软雅黑" panose="020B0503020204020204" pitchFamily="34" charset="-122"/>
                <a:sym typeface="Symbol" panose="05050102010706020507" pitchFamily="18" charset="2"/>
              </a:rPr>
              <a:t></a:t>
            </a:r>
            <a:r>
              <a:rPr lang="en-US" altLang="zh-CN" sz="2600" i="1" baseline="-25000"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600" b="1" dirty="0">
                <a:latin typeface="Times New Roman" panose="02020603050405020304" pitchFamily="18" charset="0"/>
                <a:ea typeface="微软雅黑" panose="020B0503020204020204" pitchFamily="34" charset="-122"/>
              </a:rPr>
              <a:t>的短波实际上不存在，而对于小于</a:t>
            </a:r>
            <a:r>
              <a:rPr lang="zh-CN" altLang="en-US" sz="2600" i="1" dirty="0">
                <a:latin typeface="Times New Roman" panose="02020603050405020304" pitchFamily="18" charset="0"/>
                <a:ea typeface="微软雅黑" panose="020B0503020204020204" pitchFamily="34" charset="-122"/>
                <a:sym typeface="Symbol" panose="05050102010706020507" pitchFamily="18" charset="2"/>
              </a:rPr>
              <a:t></a:t>
            </a:r>
            <a:r>
              <a:rPr lang="en-US" altLang="zh-CN" sz="2600" i="1" baseline="-25000"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600" b="1" dirty="0">
                <a:latin typeface="Times New Roman" panose="02020603050405020304" pitchFamily="18" charset="0"/>
                <a:ea typeface="微软雅黑" panose="020B0503020204020204" pitchFamily="34" charset="-122"/>
              </a:rPr>
              <a:t>的振动都应用弹性波近似</a:t>
            </a:r>
          </a:p>
        </p:txBody>
      </p:sp>
      <p:graphicFrame>
        <p:nvGraphicFramePr>
          <p:cNvPr id="630790" name="Object 6"/>
          <p:cNvGraphicFramePr>
            <a:graphicFrameLocks noGrp="1" noChangeAspect="1"/>
          </p:cNvGraphicFramePr>
          <p:nvPr>
            <p:ph sz="half" idx="4294967295"/>
            <p:extLst/>
          </p:nvPr>
        </p:nvGraphicFramePr>
        <p:xfrm>
          <a:off x="1691680" y="4077072"/>
          <a:ext cx="2551113" cy="1128713"/>
        </p:xfrm>
        <a:graphic>
          <a:graphicData uri="http://schemas.openxmlformats.org/presentationml/2006/ole">
            <mc:AlternateContent xmlns:mc="http://schemas.openxmlformats.org/markup-compatibility/2006">
              <mc:Choice xmlns:v="urn:schemas-microsoft-com:vml" Requires="v">
                <p:oleObj spid="_x0000_s123002" name="公式" r:id="rId4" imgW="1168400" imgH="469900" progId="Equation.3">
                  <p:embed/>
                </p:oleObj>
              </mc:Choice>
              <mc:Fallback>
                <p:oleObj name="公式" r:id="rId4" imgW="1168400" imgH="469900" progId="Equation.3">
                  <p:embed/>
                  <p:pic>
                    <p:nvPicPr>
                      <p:cNvPr id="63079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4077072"/>
                        <a:ext cx="2551113"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81" name="Object 4"/>
          <p:cNvGraphicFramePr>
            <a:graphicFrameLocks noChangeAspect="1"/>
          </p:cNvGraphicFramePr>
          <p:nvPr>
            <p:extLst/>
          </p:nvPr>
        </p:nvGraphicFramePr>
        <p:xfrm>
          <a:off x="1547664" y="2841240"/>
          <a:ext cx="5665787" cy="976312"/>
        </p:xfrm>
        <a:graphic>
          <a:graphicData uri="http://schemas.openxmlformats.org/presentationml/2006/ole">
            <mc:AlternateContent xmlns:mc="http://schemas.openxmlformats.org/markup-compatibility/2006">
              <mc:Choice xmlns:v="urn:schemas-microsoft-com:vml" Requires="v">
                <p:oleObj spid="_x0000_s123003" name="公式" r:id="rId6" imgW="2273300" imgH="393700" progId="Equation.3">
                  <p:embed/>
                </p:oleObj>
              </mc:Choice>
              <mc:Fallback>
                <p:oleObj name="公式" r:id="rId6" imgW="2273300" imgH="393700" progId="Equation.3">
                  <p:embed/>
                  <p:pic>
                    <p:nvPicPr>
                      <p:cNvPr id="178181"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664" y="2841240"/>
                        <a:ext cx="5665787"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9" name="Rectangle 37"/>
          <p:cNvSpPr>
            <a:spLocks noChangeArrowheads="1"/>
          </p:cNvSpPr>
          <p:nvPr/>
        </p:nvSpPr>
        <p:spPr bwMode="auto">
          <a:xfrm flipV="1">
            <a:off x="79251" y="95490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4" name="椭圆 3"/>
          <p:cNvSpPr/>
          <p:nvPr/>
        </p:nvSpPr>
        <p:spPr>
          <a:xfrm>
            <a:off x="1619672" y="4437112"/>
            <a:ext cx="576064" cy="576064"/>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7933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Rot="1" noChangeArrowheads="1"/>
          </p:cNvSpPr>
          <p:nvPr>
            <p:ph type="body" idx="4294967295"/>
          </p:nvPr>
        </p:nvSpPr>
        <p:spPr bwMode="auto">
          <a:xfrm>
            <a:off x="1104999" y="1375854"/>
            <a:ext cx="8229600" cy="576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latin typeface="Times New Roman" panose="02020603050405020304" pitchFamily="18" charset="0"/>
                <a:ea typeface="微软雅黑" panose="020B0503020204020204" pitchFamily="34" charset="-122"/>
              </a:rPr>
              <a:t>根据振动频率分布函数，可写出晶体的热容 </a:t>
            </a:r>
          </a:p>
        </p:txBody>
      </p:sp>
      <p:graphicFrame>
        <p:nvGraphicFramePr>
          <p:cNvPr id="179204" name="Object 5"/>
          <p:cNvGraphicFramePr>
            <a:graphicFrameLocks noChangeAspect="1"/>
          </p:cNvGraphicFramePr>
          <p:nvPr>
            <p:extLst/>
          </p:nvPr>
        </p:nvGraphicFramePr>
        <p:xfrm>
          <a:off x="1619248" y="1916832"/>
          <a:ext cx="5775325" cy="3933825"/>
        </p:xfrm>
        <a:graphic>
          <a:graphicData uri="http://schemas.openxmlformats.org/presentationml/2006/ole">
            <mc:AlternateContent xmlns:mc="http://schemas.openxmlformats.org/markup-compatibility/2006">
              <mc:Choice xmlns:v="urn:schemas-microsoft-com:vml" Requires="v">
                <p:oleObj spid="_x0000_s123966" name="公式" r:id="rId4" imgW="2197100" imgH="1498600" progId="Equation.3">
                  <p:embed/>
                </p:oleObj>
              </mc:Choice>
              <mc:Fallback>
                <p:oleObj name="公式" r:id="rId4" imgW="2197100" imgH="1498600" progId="Equation.3">
                  <p:embed/>
                  <p:pic>
                    <p:nvPicPr>
                      <p:cNvPr id="17920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48" y="1916832"/>
                        <a:ext cx="577532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06" name="Rectangle 2"/>
          <p:cNvSpPr>
            <a:spLocks noRot="1" noChangeArrowheads="1"/>
          </p:cNvSpPr>
          <p:nvPr/>
        </p:nvSpPr>
        <p:spPr bwMode="auto">
          <a:xfrm>
            <a:off x="1979712" y="188640"/>
            <a:ext cx="64801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根据德拜模型的晶格热容 </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8" name="Rectangle 37"/>
          <p:cNvSpPr>
            <a:spLocks noChangeArrowheads="1"/>
          </p:cNvSpPr>
          <p:nvPr/>
        </p:nvSpPr>
        <p:spPr bwMode="auto">
          <a:xfrm flipV="1">
            <a:off x="64293" y="102590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22945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4"/>
          <p:cNvSpPr>
            <a:spLocks noChangeArrowheads="1"/>
          </p:cNvSpPr>
          <p:nvPr/>
        </p:nvSpPr>
        <p:spPr bwMode="auto">
          <a:xfrm>
            <a:off x="0" y="2863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6666"/>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180228" name="Object 7"/>
          <p:cNvGraphicFramePr>
            <a:graphicFrameLocks noGrp="1" noChangeAspect="1"/>
          </p:cNvGraphicFramePr>
          <p:nvPr>
            <p:ph sz="half" idx="4294967295"/>
            <p:extLst/>
          </p:nvPr>
        </p:nvGraphicFramePr>
        <p:xfrm>
          <a:off x="1021600" y="1285875"/>
          <a:ext cx="7834312" cy="4886325"/>
        </p:xfrm>
        <a:graphic>
          <a:graphicData uri="http://schemas.openxmlformats.org/presentationml/2006/ole">
            <mc:AlternateContent xmlns:mc="http://schemas.openxmlformats.org/markup-compatibility/2006">
              <mc:Choice xmlns:v="urn:schemas-microsoft-com:vml" Requires="v">
                <p:oleObj spid="_x0000_s124990" name="公式" r:id="rId4" imgW="3543300" imgH="2209800" progId="Equation.3">
                  <p:embed/>
                </p:oleObj>
              </mc:Choice>
              <mc:Fallback>
                <p:oleObj name="公式" r:id="rId4" imgW="3543300" imgH="2209800" progId="Equation.3">
                  <p:embed/>
                  <p:pic>
                    <p:nvPicPr>
                      <p:cNvPr id="18022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600" y="1285875"/>
                        <a:ext cx="7834312" cy="4886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8" name="Rectangle 2"/>
          <p:cNvSpPr>
            <a:spLocks noRot="1" noChangeArrowheads="1"/>
          </p:cNvSpPr>
          <p:nvPr/>
        </p:nvSpPr>
        <p:spPr bwMode="auto">
          <a:xfrm>
            <a:off x="1979712" y="188640"/>
            <a:ext cx="64801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根据德拜模型的晶格热容 </a:t>
            </a:r>
          </a:p>
        </p:txBody>
      </p:sp>
      <p:sp>
        <p:nvSpPr>
          <p:cNvPr id="9" name="Rectangle 37"/>
          <p:cNvSpPr>
            <a:spLocks noChangeArrowheads="1"/>
          </p:cNvSpPr>
          <p:nvPr/>
        </p:nvSpPr>
        <p:spPr bwMode="auto">
          <a:xfrm flipV="1">
            <a:off x="64293" y="102590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90890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2"/>
          <p:cNvSpPr>
            <a:spLocks noGrp="1" noRot="1" noChangeArrowheads="1"/>
          </p:cNvSpPr>
          <p:nvPr>
            <p:ph type="title" idx="4294967295"/>
          </p:nvPr>
        </p:nvSpPr>
        <p:spPr bwMode="auto">
          <a:xfrm>
            <a:off x="2339752" y="163118"/>
            <a:ext cx="410527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德 拜 温 度</a:t>
            </a:r>
          </a:p>
        </p:txBody>
      </p:sp>
      <p:sp>
        <p:nvSpPr>
          <p:cNvPr id="181252" name="Rectangle 3"/>
          <p:cNvSpPr>
            <a:spLocks noGrp="1" noRot="1" noChangeArrowheads="1"/>
          </p:cNvSpPr>
          <p:nvPr>
            <p:ph type="body" idx="4294967295"/>
          </p:nvPr>
        </p:nvSpPr>
        <p:spPr bwMode="auto">
          <a:xfrm>
            <a:off x="277589" y="1356918"/>
            <a:ext cx="8229600" cy="452596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latin typeface="Times New Roman" panose="02020603050405020304" pitchFamily="18" charset="0"/>
                <a:ea typeface="微软雅黑" panose="020B0503020204020204" pitchFamily="34" charset="-122"/>
              </a:rPr>
              <a:t>德拜热容函数中只包含一个参数</a:t>
            </a:r>
            <a:r>
              <a:rPr lang="zh-CN" altLang="en-US" i="1" dirty="0">
                <a:latin typeface="Times New Roman" panose="02020603050405020304" pitchFamily="18" charset="0"/>
                <a:ea typeface="微软雅黑" panose="020B0503020204020204" pitchFamily="34" charset="-122"/>
                <a:sym typeface="Symbol" panose="05050102010706020507" pitchFamily="18" charset="2"/>
              </a:rPr>
              <a:t></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m</a:t>
            </a:r>
          </a:p>
          <a:p>
            <a:pPr eaLnBrk="1" hangingPunct="1"/>
            <a:r>
              <a:rPr lang="zh-CN" altLang="en-US" b="1" dirty="0">
                <a:latin typeface="Times New Roman" panose="02020603050405020304" pitchFamily="18" charset="0"/>
                <a:ea typeface="微软雅黑" panose="020B0503020204020204" pitchFamily="34" charset="-122"/>
              </a:rPr>
              <a:t>德拜温度</a:t>
            </a:r>
          </a:p>
          <a:p>
            <a:pPr eaLnBrk="1" hangingPunct="1"/>
            <a:endParaRPr lang="zh-CN" altLang="en-US" b="1" dirty="0">
              <a:latin typeface="Times New Roman" panose="02020603050405020304" pitchFamily="18" charset="0"/>
              <a:ea typeface="微软雅黑" panose="020B0503020204020204" pitchFamily="34" charset="-122"/>
            </a:endParaRPr>
          </a:p>
          <a:p>
            <a:pPr eaLnBrk="1" hangingPunct="1"/>
            <a:endParaRPr lang="zh-CN" altLang="en-US" b="1" dirty="0">
              <a:latin typeface="Times New Roman" panose="02020603050405020304" pitchFamily="18" charset="0"/>
              <a:ea typeface="微软雅黑" panose="020B0503020204020204" pitchFamily="34" charset="-122"/>
            </a:endParaRPr>
          </a:p>
          <a:p>
            <a:pPr eaLnBrk="1" hangingPunct="1"/>
            <a:r>
              <a:rPr lang="zh-CN" altLang="en-US" b="1" dirty="0">
                <a:latin typeface="Times New Roman" panose="02020603050405020304" pitchFamily="18" charset="0"/>
                <a:ea typeface="微软雅黑" panose="020B0503020204020204" pitchFamily="34" charset="-122"/>
              </a:rPr>
              <a:t>晶体的热容量特征完全可以由德拜温度确定</a:t>
            </a:r>
          </a:p>
        </p:txBody>
      </p:sp>
      <p:graphicFrame>
        <p:nvGraphicFramePr>
          <p:cNvPr id="181254" name="Object 4"/>
          <p:cNvGraphicFramePr>
            <a:graphicFrameLocks noChangeAspect="1"/>
          </p:cNvGraphicFramePr>
          <p:nvPr>
            <p:extLst/>
          </p:nvPr>
        </p:nvGraphicFramePr>
        <p:xfrm>
          <a:off x="2627313" y="2603500"/>
          <a:ext cx="1944687" cy="1203325"/>
        </p:xfrm>
        <a:graphic>
          <a:graphicData uri="http://schemas.openxmlformats.org/presentationml/2006/ole">
            <mc:AlternateContent xmlns:mc="http://schemas.openxmlformats.org/markup-compatibility/2006">
              <mc:Choice xmlns:v="urn:schemas-microsoft-com:vml" Requires="v">
                <p:oleObj spid="_x0000_s126194" name="公式" r:id="rId4" imgW="723586" imgH="444307" progId="Equation.3">
                  <p:embed/>
                </p:oleObj>
              </mc:Choice>
              <mc:Fallback>
                <p:oleObj name="公式" r:id="rId4" imgW="723586" imgH="444307" progId="Equation.3">
                  <p:embed/>
                  <p:pic>
                    <p:nvPicPr>
                      <p:cNvPr id="18125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2603500"/>
                        <a:ext cx="1944687" cy="1203325"/>
                      </a:xfrm>
                      <a:prstGeom prst="rect">
                        <a:avLst/>
                      </a:prstGeom>
                      <a:solidFill>
                        <a:srgbClr val="FFFF00"/>
                      </a:solidFill>
                      <a:ln>
                        <a:noFill/>
                      </a:ln>
                    </p:spPr>
                  </p:pic>
                </p:oleObj>
              </mc:Fallback>
            </mc:AlternateContent>
          </a:graphicData>
        </a:graphic>
      </p:graphicFrame>
      <p:graphicFrame>
        <p:nvGraphicFramePr>
          <p:cNvPr id="181256" name="Object 6"/>
          <p:cNvGraphicFramePr>
            <a:graphicFrameLocks noChangeAspect="1"/>
          </p:cNvGraphicFramePr>
          <p:nvPr>
            <p:extLst/>
          </p:nvPr>
        </p:nvGraphicFramePr>
        <p:xfrm>
          <a:off x="1763688" y="4354907"/>
          <a:ext cx="6305550" cy="1397000"/>
        </p:xfrm>
        <a:graphic>
          <a:graphicData uri="http://schemas.openxmlformats.org/presentationml/2006/ole">
            <mc:AlternateContent xmlns:mc="http://schemas.openxmlformats.org/markup-compatibility/2006">
              <mc:Choice xmlns:v="urn:schemas-microsoft-com:vml" Requires="v">
                <p:oleObj spid="_x0000_s126195" name="公式" r:id="rId6" imgW="2349500" imgH="520700" progId="Equation.3">
                  <p:embed/>
                </p:oleObj>
              </mc:Choice>
              <mc:Fallback>
                <p:oleObj name="公式" r:id="rId6" imgW="2349500" imgH="520700" progId="Equation.3">
                  <p:embed/>
                  <p:pic>
                    <p:nvPicPr>
                      <p:cNvPr id="18125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688" y="4354907"/>
                        <a:ext cx="6305550" cy="1397000"/>
                      </a:xfrm>
                      <a:prstGeom prst="rect">
                        <a:avLst/>
                      </a:prstGeom>
                      <a:noFill/>
                      <a:ln w="57150">
                        <a:solidFill>
                          <a:srgbClr val="FF00FF"/>
                        </a:solidFill>
                      </a:ln>
                    </p:spPr>
                  </p:pic>
                </p:oleObj>
              </mc:Fallback>
            </mc:AlternateContent>
          </a:graphicData>
        </a:graphic>
      </p:graphicFrame>
      <p:graphicFrame>
        <p:nvGraphicFramePr>
          <p:cNvPr id="10" name="Object 4"/>
          <p:cNvGraphicFramePr>
            <a:graphicFrameLocks noChangeAspect="1"/>
          </p:cNvGraphicFramePr>
          <p:nvPr>
            <p:extLst/>
          </p:nvPr>
        </p:nvGraphicFramePr>
        <p:xfrm>
          <a:off x="5083995" y="1986343"/>
          <a:ext cx="3602805" cy="928741"/>
        </p:xfrm>
        <a:graphic>
          <a:graphicData uri="http://schemas.openxmlformats.org/presentationml/2006/ole">
            <mc:AlternateContent xmlns:mc="http://schemas.openxmlformats.org/markup-compatibility/2006">
              <mc:Choice xmlns:v="urn:schemas-microsoft-com:vml" Requires="v">
                <p:oleObj spid="_x0000_s126196" name="Equation" r:id="rId8" imgW="1688760" imgH="431640" progId="Equation.DSMT4">
                  <p:embed/>
                </p:oleObj>
              </mc:Choice>
              <mc:Fallback>
                <p:oleObj name="Equation" r:id="rId8" imgW="1688760" imgH="431640" progId="Equation.DSMT4">
                  <p:embed/>
                  <p:pic>
                    <p:nvPicPr>
                      <p:cNvPr id="10" name="Object 4"/>
                      <p:cNvPicPr>
                        <a:picLocks noChangeAspect="1" noChangeArrowheads="1"/>
                      </p:cNvPicPr>
                      <p:nvPr/>
                    </p:nvPicPr>
                    <p:blipFill>
                      <a:blip r:embed="rId9"/>
                      <a:srcRect/>
                      <a:stretch>
                        <a:fillRect/>
                      </a:stretch>
                    </p:blipFill>
                    <p:spPr bwMode="auto">
                      <a:xfrm>
                        <a:off x="5083995" y="1986343"/>
                        <a:ext cx="3602805" cy="928741"/>
                      </a:xfrm>
                      <a:prstGeom prst="rect">
                        <a:avLst/>
                      </a:prstGeom>
                      <a:solidFill>
                        <a:srgbClr val="CCFFCC"/>
                      </a:solidFill>
                      <a:ln>
                        <a:noFill/>
                      </a:ln>
                    </p:spPr>
                  </p:pic>
                </p:oleObj>
              </mc:Fallback>
            </mc:AlternateContent>
          </a:graphicData>
        </a:graphic>
      </p:graphicFrame>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105</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2" name="Rectangle 37"/>
          <p:cNvSpPr>
            <a:spLocks noChangeArrowheads="1"/>
          </p:cNvSpPr>
          <p:nvPr/>
        </p:nvSpPr>
        <p:spPr bwMode="auto">
          <a:xfrm flipV="1">
            <a:off x="64293" y="102590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13" name="椭圆 12"/>
          <p:cNvSpPr/>
          <p:nvPr/>
        </p:nvSpPr>
        <p:spPr>
          <a:xfrm>
            <a:off x="3923327" y="2629098"/>
            <a:ext cx="576064" cy="576064"/>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aphicFrame>
        <p:nvGraphicFramePr>
          <p:cNvPr id="15" name="Object 4"/>
          <p:cNvGraphicFramePr>
            <a:graphicFrameLocks noChangeAspect="1"/>
          </p:cNvGraphicFramePr>
          <p:nvPr>
            <p:extLst/>
          </p:nvPr>
        </p:nvGraphicFramePr>
        <p:xfrm>
          <a:off x="7223125" y="3203234"/>
          <a:ext cx="1463675" cy="1036637"/>
        </p:xfrm>
        <a:graphic>
          <a:graphicData uri="http://schemas.openxmlformats.org/presentationml/2006/ole">
            <mc:AlternateContent xmlns:mc="http://schemas.openxmlformats.org/markup-compatibility/2006">
              <mc:Choice xmlns:v="urn:schemas-microsoft-com:vml" Requires="v">
                <p:oleObj spid="_x0000_s126197" name="Equation" r:id="rId10" imgW="685800" imgH="482400" progId="Equation.DSMT4">
                  <p:embed/>
                </p:oleObj>
              </mc:Choice>
              <mc:Fallback>
                <p:oleObj name="Equation" r:id="rId10" imgW="685800" imgH="482400" progId="Equation.DSMT4">
                  <p:embed/>
                  <p:pic>
                    <p:nvPicPr>
                      <p:cNvPr id="15" name="Object 4"/>
                      <p:cNvPicPr>
                        <a:picLocks noChangeAspect="1" noChangeArrowheads="1"/>
                      </p:cNvPicPr>
                      <p:nvPr/>
                    </p:nvPicPr>
                    <p:blipFill>
                      <a:blip r:embed="rId11"/>
                      <a:srcRect/>
                      <a:stretch>
                        <a:fillRect/>
                      </a:stretch>
                    </p:blipFill>
                    <p:spPr bwMode="auto">
                      <a:xfrm>
                        <a:off x="7223125" y="3203234"/>
                        <a:ext cx="1463675" cy="10366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5363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2"/>
          <p:cNvSpPr>
            <a:spLocks noGrp="1" noRot="1" noChangeArrowheads="1"/>
          </p:cNvSpPr>
          <p:nvPr>
            <p:ph type="title" idx="4294967295"/>
          </p:nvPr>
        </p:nvSpPr>
        <p:spPr bwMode="auto">
          <a:xfrm>
            <a:off x="1633537" y="117475"/>
            <a:ext cx="5986463"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德拜理论的高、低温极限</a:t>
            </a:r>
          </a:p>
        </p:txBody>
      </p:sp>
      <p:sp>
        <p:nvSpPr>
          <p:cNvPr id="183300" name="Rectangle 3"/>
          <p:cNvSpPr>
            <a:spLocks noGrp="1" noRot="1" noChangeArrowheads="1"/>
          </p:cNvSpPr>
          <p:nvPr>
            <p:ph type="body" idx="4294967295"/>
          </p:nvPr>
        </p:nvSpPr>
        <p:spPr bwMode="auto">
          <a:xfrm>
            <a:off x="457200" y="1315243"/>
            <a:ext cx="8229600" cy="452596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solidFill>
                  <a:srgbClr val="A50021"/>
                </a:solidFill>
                <a:latin typeface="Times New Roman" panose="02020603050405020304" pitchFamily="18" charset="0"/>
                <a:ea typeface="微软雅黑" panose="020B0503020204020204" pitchFamily="34" charset="-122"/>
              </a:rPr>
              <a:t>高温条件下</a:t>
            </a:r>
          </a:p>
          <a:p>
            <a:pPr eaLnBrk="1" hangingPunct="1"/>
            <a:endParaRPr lang="zh-CN" altLang="en-US" b="1" dirty="0">
              <a:solidFill>
                <a:srgbClr val="A50021"/>
              </a:solidFill>
              <a:latin typeface="Times New Roman" panose="02020603050405020304" pitchFamily="18" charset="0"/>
              <a:ea typeface="微软雅黑" panose="020B0503020204020204" pitchFamily="34" charset="-122"/>
            </a:endParaRPr>
          </a:p>
          <a:p>
            <a:pPr eaLnBrk="1" hangingPunct="1"/>
            <a:endParaRPr lang="zh-CN" altLang="en-US" dirty="0">
              <a:latin typeface="Times New Roman" panose="02020603050405020304" pitchFamily="18" charset="0"/>
              <a:ea typeface="微软雅黑" panose="020B0503020204020204" pitchFamily="34" charset="-122"/>
            </a:endParaRPr>
          </a:p>
          <a:p>
            <a:pPr eaLnBrk="1" hangingPunct="1"/>
            <a:endParaRPr lang="zh-CN" altLang="en-US" dirty="0">
              <a:latin typeface="Times New Roman" panose="02020603050405020304" pitchFamily="18" charset="0"/>
              <a:ea typeface="微软雅黑" panose="020B0503020204020204" pitchFamily="34" charset="-122"/>
            </a:endParaRPr>
          </a:p>
          <a:p>
            <a:pPr eaLnBrk="1" hangingPunct="1"/>
            <a:r>
              <a:rPr lang="zh-CN" altLang="en-US" b="1" dirty="0">
                <a:solidFill>
                  <a:srgbClr val="0000FF"/>
                </a:solidFill>
                <a:latin typeface="Times New Roman" panose="02020603050405020304" pitchFamily="18" charset="0"/>
                <a:ea typeface="微软雅黑" panose="020B0503020204020204" pitchFamily="34" charset="-122"/>
              </a:rPr>
              <a:t>低温条件下</a:t>
            </a:r>
          </a:p>
        </p:txBody>
      </p:sp>
      <p:graphicFrame>
        <p:nvGraphicFramePr>
          <p:cNvPr id="183303" name="Object 6"/>
          <p:cNvGraphicFramePr>
            <a:graphicFrameLocks noGrp="1" noChangeAspect="1"/>
          </p:cNvGraphicFramePr>
          <p:nvPr>
            <p:ph sz="half" idx="4294967295"/>
            <p:extLst/>
          </p:nvPr>
        </p:nvGraphicFramePr>
        <p:xfrm>
          <a:off x="2529681" y="1308102"/>
          <a:ext cx="6245225" cy="1911350"/>
        </p:xfrm>
        <a:graphic>
          <a:graphicData uri="http://schemas.openxmlformats.org/presentationml/2006/ole">
            <mc:AlternateContent xmlns:mc="http://schemas.openxmlformats.org/markup-compatibility/2006">
              <mc:Choice xmlns:v="urn:schemas-microsoft-com:vml" Requires="v">
                <p:oleObj spid="_x0000_s127098" name="Equation" r:id="rId4" imgW="3568700" imgH="1092200" progId="Equation.DSMT4">
                  <p:embed/>
                </p:oleObj>
              </mc:Choice>
              <mc:Fallback>
                <p:oleObj name="Equation" r:id="rId4" imgW="3568700" imgH="1092200" progId="Equation.DSMT4">
                  <p:embed/>
                  <p:pic>
                    <p:nvPicPr>
                      <p:cNvPr id="18330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9681" y="1308102"/>
                        <a:ext cx="6245225"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3301" name="Rectangle 5"/>
          <p:cNvSpPr>
            <a:spLocks noChangeArrowheads="1"/>
          </p:cNvSpPr>
          <p:nvPr/>
        </p:nvSpPr>
        <p:spPr bwMode="auto">
          <a:xfrm>
            <a:off x="0" y="30014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6666"/>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183302" name="Object 4"/>
          <p:cNvGraphicFramePr>
            <a:graphicFrameLocks noChangeAspect="1"/>
          </p:cNvGraphicFramePr>
          <p:nvPr>
            <p:extLst/>
          </p:nvPr>
        </p:nvGraphicFramePr>
        <p:xfrm>
          <a:off x="2123728" y="3734598"/>
          <a:ext cx="5761037" cy="1768475"/>
        </p:xfrm>
        <a:graphic>
          <a:graphicData uri="http://schemas.openxmlformats.org/presentationml/2006/ole">
            <mc:AlternateContent xmlns:mc="http://schemas.openxmlformats.org/markup-compatibility/2006">
              <mc:Choice xmlns:v="urn:schemas-microsoft-com:vml" Requires="v">
                <p:oleObj spid="_x0000_s127099" name="公式" r:id="rId6" imgW="3086100" imgH="939800" progId="Equation.3">
                  <p:embed/>
                </p:oleObj>
              </mc:Choice>
              <mc:Fallback>
                <p:oleObj name="公式" r:id="rId6" imgW="3086100" imgH="939800" progId="Equation.3">
                  <p:embed/>
                  <p:pic>
                    <p:nvPicPr>
                      <p:cNvPr id="18330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3728" y="3734598"/>
                        <a:ext cx="576103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3304" name="Rectangle 8"/>
          <p:cNvSpPr>
            <a:spLocks noChangeArrowheads="1"/>
          </p:cNvSpPr>
          <p:nvPr/>
        </p:nvSpPr>
        <p:spPr bwMode="auto">
          <a:xfrm>
            <a:off x="4500215" y="4599786"/>
            <a:ext cx="2160588" cy="935037"/>
          </a:xfrm>
          <a:prstGeom prst="rect">
            <a:avLst/>
          </a:prstGeom>
          <a:noFill/>
          <a:ln w="57150">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106</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1" name="Rectangle 37"/>
          <p:cNvSpPr>
            <a:spLocks noChangeArrowheads="1"/>
          </p:cNvSpPr>
          <p:nvPr/>
        </p:nvSpPr>
        <p:spPr bwMode="auto">
          <a:xfrm flipV="1">
            <a:off x="64293" y="102590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93895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2"/>
          <p:cNvSpPr>
            <a:spLocks noGrp="1" noRot="1" noChangeArrowheads="1"/>
          </p:cNvSpPr>
          <p:nvPr>
            <p:ph type="title" idx="4294967295"/>
          </p:nvPr>
        </p:nvSpPr>
        <p:spPr bwMode="auto">
          <a:xfrm>
            <a:off x="1968847" y="198438"/>
            <a:ext cx="505142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德拜理论与实验比较</a:t>
            </a:r>
          </a:p>
        </p:txBody>
      </p:sp>
      <p:pic>
        <p:nvPicPr>
          <p:cNvPr id="182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341438"/>
            <a:ext cx="4679950"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77" name="Rectangle 5"/>
          <p:cNvSpPr>
            <a:spLocks noChangeArrowheads="1"/>
          </p:cNvSpPr>
          <p:nvPr/>
        </p:nvSpPr>
        <p:spPr bwMode="auto">
          <a:xfrm>
            <a:off x="2209800" y="5689600"/>
            <a:ext cx="514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660066"/>
                </a:solidFill>
                <a:ea typeface="微软雅黑" panose="020B0503020204020204" pitchFamily="34" charset="-122"/>
                <a:cs typeface="+mn-cs"/>
              </a:rPr>
              <a:t>德拜理论与实验比较（镱的测量值） </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107</a:t>
            </a:fld>
            <a:endParaRPr lang="zh-CN" altLang="en-US">
              <a:solidFill>
                <a:prstClr val="black">
                  <a:tint val="75000"/>
                </a:prstClr>
              </a:solidFill>
            </a:endParaRPr>
          </a:p>
        </p:txBody>
      </p:sp>
      <p:sp>
        <p:nvSpPr>
          <p:cNvPr id="8" name="Rectangle 37"/>
          <p:cNvSpPr>
            <a:spLocks noChangeArrowheads="1"/>
          </p:cNvSpPr>
          <p:nvPr/>
        </p:nvSpPr>
        <p:spPr bwMode="auto">
          <a:xfrm flipV="1">
            <a:off x="64293" y="1081881"/>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38087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2"/>
          <p:cNvSpPr>
            <a:spLocks noGrp="1" noRot="1" noChangeArrowheads="1"/>
          </p:cNvSpPr>
          <p:nvPr>
            <p:ph type="title" idx="4294967295"/>
          </p:nvPr>
        </p:nvSpPr>
        <p:spPr bwMode="auto">
          <a:xfrm>
            <a:off x="3491880" y="246924"/>
            <a:ext cx="2736304"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电 子 热 容</a:t>
            </a:r>
            <a:endPar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endParaRPr>
          </a:p>
        </p:txBody>
      </p:sp>
      <p:graphicFrame>
        <p:nvGraphicFramePr>
          <p:cNvPr id="184324" name="Object 5"/>
          <p:cNvGraphicFramePr>
            <a:graphicFrameLocks noGrp="1" noChangeAspect="1"/>
          </p:cNvGraphicFramePr>
          <p:nvPr>
            <p:ph sz="quarter" idx="4294967295"/>
            <p:extLst>
              <p:ext uri="{D42A27DB-BD31-4B8C-83A1-F6EECF244321}">
                <p14:modId xmlns:p14="http://schemas.microsoft.com/office/powerpoint/2010/main" val="3067563646"/>
              </p:ext>
            </p:extLst>
          </p:nvPr>
        </p:nvGraphicFramePr>
        <p:xfrm>
          <a:off x="1930400" y="1545861"/>
          <a:ext cx="5689600" cy="2047875"/>
        </p:xfrm>
        <a:graphic>
          <a:graphicData uri="http://schemas.openxmlformats.org/presentationml/2006/ole">
            <mc:AlternateContent xmlns:mc="http://schemas.openxmlformats.org/markup-compatibility/2006">
              <mc:Choice xmlns:v="urn:schemas-microsoft-com:vml" Requires="v">
                <p:oleObj spid="_x0000_s83077" name="Equation" r:id="rId4" imgW="2794000" imgH="914400" progId="Equation.DSMT4">
                  <p:embed/>
                </p:oleObj>
              </mc:Choice>
              <mc:Fallback>
                <p:oleObj name="Equation" r:id="rId4" imgW="2794000" imgH="914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400" y="1545861"/>
                        <a:ext cx="56896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25" name="Rectangle 7"/>
          <p:cNvSpPr>
            <a:spLocks noGrp="1" noRot="1" noChangeArrowheads="1"/>
          </p:cNvSpPr>
          <p:nvPr>
            <p:ph type="body" sz="half" idx="4294967295"/>
          </p:nvPr>
        </p:nvSpPr>
        <p:spPr bwMode="auto">
          <a:xfrm>
            <a:off x="468313" y="3789363"/>
            <a:ext cx="8675687" cy="576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sz="2600" b="1" dirty="0">
                <a:latin typeface="Times New Roman" panose="02020603050405020304" pitchFamily="18" charset="0"/>
                <a:ea typeface="微软雅黑" panose="020B0503020204020204" pitchFamily="34" charset="-122"/>
              </a:rPr>
              <a:t>金属中自由电子贡献的热容约为理想气体常数的百分之一</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108</a:t>
            </a:fld>
            <a:endParaRPr lang="zh-CN" altLang="en-US">
              <a:solidFill>
                <a:prstClr val="black">
                  <a:tint val="75000"/>
                </a:prstClr>
              </a:solidFill>
            </a:endParaRPr>
          </a:p>
        </p:txBody>
      </p:sp>
      <p:sp>
        <p:nvSpPr>
          <p:cNvPr id="9" name="Rectangle 37"/>
          <p:cNvSpPr>
            <a:spLocks noChangeArrowheads="1"/>
          </p:cNvSpPr>
          <p:nvPr/>
        </p:nvSpPr>
        <p:spPr bwMode="auto">
          <a:xfrm flipV="1">
            <a:off x="64293" y="1153889"/>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54849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ChangeArrowheads="1"/>
          </p:cNvSpPr>
          <p:nvPr/>
        </p:nvSpPr>
        <p:spPr bwMode="auto">
          <a:xfrm>
            <a:off x="2428143" y="3862437"/>
            <a:ext cx="2719921" cy="5746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6627" name="Rectangle 3"/>
          <p:cNvSpPr>
            <a:spLocks noChangeArrowheads="1"/>
          </p:cNvSpPr>
          <p:nvPr/>
        </p:nvSpPr>
        <p:spPr bwMode="auto">
          <a:xfrm>
            <a:off x="2483768" y="1268760"/>
            <a:ext cx="5472608" cy="472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7.1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一维原子链的晶格振动 </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7.1.1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晶格振动的简谐近似</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7.1.2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一维单原子链的晶格振动</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7.1.3</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rPr>
              <a:t>一维双原子链的晶格振动</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7.2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晶格振动的量子化</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声子 </a:t>
            </a: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7.3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固体热特性</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7.3.1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热容</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7.3.2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热传导</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7.3.3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非简谐效应</a:t>
            </a:r>
          </a:p>
        </p:txBody>
      </p:sp>
      <p:sp>
        <p:nvSpPr>
          <p:cNvPr id="26628" name="Rectangle 2"/>
          <p:cNvSpPr>
            <a:spLocks noRot="1" noChangeArrowheads="1"/>
          </p:cNvSpPr>
          <p:nvPr/>
        </p:nvSpPr>
        <p:spPr bwMode="auto">
          <a:xfrm>
            <a:off x="1619572" y="255187"/>
            <a:ext cx="7200900" cy="1143000"/>
          </a:xfrm>
          <a:prstGeom prst="rect">
            <a:avLst/>
          </a:prstGeom>
          <a:noFill/>
          <a:ln>
            <a:noFill/>
          </a:ln>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第七章 晶格振动和固体热性质</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6" name="Rectangle 37"/>
          <p:cNvSpPr>
            <a:spLocks noChangeArrowheads="1"/>
          </p:cNvSpPr>
          <p:nvPr/>
        </p:nvSpPr>
        <p:spPr bwMode="auto">
          <a:xfrm flipV="1">
            <a:off x="50636" y="112474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109</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cxnSp>
        <p:nvCxnSpPr>
          <p:cNvPr id="8" name="直接连接符 7"/>
          <p:cNvCxnSpPr>
            <a:cxnSpLocks noChangeShapeType="1"/>
          </p:cNvCxnSpPr>
          <p:nvPr/>
        </p:nvCxnSpPr>
        <p:spPr bwMode="auto">
          <a:xfrm>
            <a:off x="2782916" y="5363980"/>
            <a:ext cx="1861092" cy="9236"/>
          </a:xfrm>
          <a:prstGeom prst="line">
            <a:avLst/>
          </a:prstGeom>
          <a:noFill/>
          <a:ln w="76200"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0379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8210"/>
                                        </p:tgtEl>
                                        <p:attrNameLst>
                                          <p:attrName>style.visibility</p:attrName>
                                        </p:attrNameLst>
                                      </p:cBhvr>
                                      <p:to>
                                        <p:strVal val="visible"/>
                                      </p:to>
                                    </p:set>
                                    <p:animEffect transition="in" filter="dissolve">
                                      <p:cBhvr>
                                        <p:cTn id="7" dur="500"/>
                                        <p:tgtEl>
                                          <p:spTgt spid="1758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2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 name="Group 45"/>
          <p:cNvGrpSpPr>
            <a:grpSpLocks/>
          </p:cNvGrpSpPr>
          <p:nvPr/>
        </p:nvGrpSpPr>
        <p:grpSpPr bwMode="auto">
          <a:xfrm>
            <a:off x="4427414" y="1098550"/>
            <a:ext cx="4249737" cy="3338513"/>
            <a:chOff x="2971" y="2115"/>
            <a:chExt cx="2677" cy="2103"/>
          </a:xfrm>
        </p:grpSpPr>
        <p:pic>
          <p:nvPicPr>
            <p:cNvPr id="20486" name="Picture 14" descr="ANd9GcSBvI1QSMczNC9v8ebx74Acq-vWr0DrRxscQTHrKbRwyDC0B6pW&amp;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 y="2115"/>
              <a:ext cx="2677" cy="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Oval 15"/>
            <p:cNvSpPr>
              <a:spLocks noChangeArrowheads="1"/>
            </p:cNvSpPr>
            <p:nvPr/>
          </p:nvSpPr>
          <p:spPr bwMode="auto">
            <a:xfrm>
              <a:off x="3081" y="2165"/>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488" name="Oval 16"/>
            <p:cNvSpPr>
              <a:spLocks noChangeArrowheads="1"/>
            </p:cNvSpPr>
            <p:nvPr/>
          </p:nvSpPr>
          <p:spPr bwMode="auto">
            <a:xfrm>
              <a:off x="3570" y="2175"/>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489" name="Oval 17"/>
            <p:cNvSpPr>
              <a:spLocks noChangeArrowheads="1"/>
            </p:cNvSpPr>
            <p:nvPr/>
          </p:nvSpPr>
          <p:spPr bwMode="auto">
            <a:xfrm>
              <a:off x="4049" y="2180"/>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490" name="Oval 18"/>
            <p:cNvSpPr>
              <a:spLocks noChangeArrowheads="1"/>
            </p:cNvSpPr>
            <p:nvPr/>
          </p:nvSpPr>
          <p:spPr bwMode="auto">
            <a:xfrm>
              <a:off x="4527" y="2191"/>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491" name="Oval 19"/>
            <p:cNvSpPr>
              <a:spLocks noChangeArrowheads="1"/>
            </p:cNvSpPr>
            <p:nvPr/>
          </p:nvSpPr>
          <p:spPr bwMode="auto">
            <a:xfrm>
              <a:off x="5016" y="2201"/>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492" name="Oval 20"/>
            <p:cNvSpPr>
              <a:spLocks noChangeArrowheads="1"/>
            </p:cNvSpPr>
            <p:nvPr/>
          </p:nvSpPr>
          <p:spPr bwMode="auto">
            <a:xfrm>
              <a:off x="5495" y="2206"/>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493" name="Oval 21"/>
            <p:cNvSpPr>
              <a:spLocks noChangeArrowheads="1"/>
            </p:cNvSpPr>
            <p:nvPr/>
          </p:nvSpPr>
          <p:spPr bwMode="auto">
            <a:xfrm>
              <a:off x="3077" y="2664"/>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494" name="Oval 22"/>
            <p:cNvSpPr>
              <a:spLocks noChangeArrowheads="1"/>
            </p:cNvSpPr>
            <p:nvPr/>
          </p:nvSpPr>
          <p:spPr bwMode="auto">
            <a:xfrm>
              <a:off x="3566" y="2674"/>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495" name="Oval 23"/>
            <p:cNvSpPr>
              <a:spLocks noChangeArrowheads="1"/>
            </p:cNvSpPr>
            <p:nvPr/>
          </p:nvSpPr>
          <p:spPr bwMode="auto">
            <a:xfrm>
              <a:off x="4045" y="2679"/>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496" name="Oval 24"/>
            <p:cNvSpPr>
              <a:spLocks noChangeArrowheads="1"/>
            </p:cNvSpPr>
            <p:nvPr/>
          </p:nvSpPr>
          <p:spPr bwMode="auto">
            <a:xfrm>
              <a:off x="4523" y="2690"/>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497" name="Oval 25"/>
            <p:cNvSpPr>
              <a:spLocks noChangeArrowheads="1"/>
            </p:cNvSpPr>
            <p:nvPr/>
          </p:nvSpPr>
          <p:spPr bwMode="auto">
            <a:xfrm>
              <a:off x="5012" y="2700"/>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498" name="Oval 26"/>
            <p:cNvSpPr>
              <a:spLocks noChangeArrowheads="1"/>
            </p:cNvSpPr>
            <p:nvPr/>
          </p:nvSpPr>
          <p:spPr bwMode="auto">
            <a:xfrm>
              <a:off x="5491" y="2705"/>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499" name="Oval 27"/>
            <p:cNvSpPr>
              <a:spLocks noChangeArrowheads="1"/>
            </p:cNvSpPr>
            <p:nvPr/>
          </p:nvSpPr>
          <p:spPr bwMode="auto">
            <a:xfrm>
              <a:off x="3087" y="3118"/>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00" name="Oval 28"/>
            <p:cNvSpPr>
              <a:spLocks noChangeArrowheads="1"/>
            </p:cNvSpPr>
            <p:nvPr/>
          </p:nvSpPr>
          <p:spPr bwMode="auto">
            <a:xfrm>
              <a:off x="3576" y="3128"/>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01" name="Oval 29"/>
            <p:cNvSpPr>
              <a:spLocks noChangeArrowheads="1"/>
            </p:cNvSpPr>
            <p:nvPr/>
          </p:nvSpPr>
          <p:spPr bwMode="auto">
            <a:xfrm>
              <a:off x="4055" y="3133"/>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02" name="Oval 30"/>
            <p:cNvSpPr>
              <a:spLocks noChangeArrowheads="1"/>
            </p:cNvSpPr>
            <p:nvPr/>
          </p:nvSpPr>
          <p:spPr bwMode="auto">
            <a:xfrm>
              <a:off x="4533" y="3144"/>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03" name="Oval 31"/>
            <p:cNvSpPr>
              <a:spLocks noChangeArrowheads="1"/>
            </p:cNvSpPr>
            <p:nvPr/>
          </p:nvSpPr>
          <p:spPr bwMode="auto">
            <a:xfrm>
              <a:off x="5022" y="3154"/>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04" name="Oval 32"/>
            <p:cNvSpPr>
              <a:spLocks noChangeArrowheads="1"/>
            </p:cNvSpPr>
            <p:nvPr/>
          </p:nvSpPr>
          <p:spPr bwMode="auto">
            <a:xfrm>
              <a:off x="5501" y="3159"/>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05" name="Oval 33"/>
            <p:cNvSpPr>
              <a:spLocks noChangeArrowheads="1"/>
            </p:cNvSpPr>
            <p:nvPr/>
          </p:nvSpPr>
          <p:spPr bwMode="auto">
            <a:xfrm>
              <a:off x="3081" y="3617"/>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06" name="Oval 34"/>
            <p:cNvSpPr>
              <a:spLocks noChangeArrowheads="1"/>
            </p:cNvSpPr>
            <p:nvPr/>
          </p:nvSpPr>
          <p:spPr bwMode="auto">
            <a:xfrm>
              <a:off x="3570" y="3627"/>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07" name="Oval 35"/>
            <p:cNvSpPr>
              <a:spLocks noChangeArrowheads="1"/>
            </p:cNvSpPr>
            <p:nvPr/>
          </p:nvSpPr>
          <p:spPr bwMode="auto">
            <a:xfrm>
              <a:off x="4049" y="3632"/>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08" name="Oval 36"/>
            <p:cNvSpPr>
              <a:spLocks noChangeArrowheads="1"/>
            </p:cNvSpPr>
            <p:nvPr/>
          </p:nvSpPr>
          <p:spPr bwMode="auto">
            <a:xfrm>
              <a:off x="4527" y="3643"/>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09" name="Oval 37"/>
            <p:cNvSpPr>
              <a:spLocks noChangeArrowheads="1"/>
            </p:cNvSpPr>
            <p:nvPr/>
          </p:nvSpPr>
          <p:spPr bwMode="auto">
            <a:xfrm>
              <a:off x="5016" y="3653"/>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10" name="Oval 38"/>
            <p:cNvSpPr>
              <a:spLocks noChangeArrowheads="1"/>
            </p:cNvSpPr>
            <p:nvPr/>
          </p:nvSpPr>
          <p:spPr bwMode="auto">
            <a:xfrm>
              <a:off x="5495" y="3658"/>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11" name="Oval 39"/>
            <p:cNvSpPr>
              <a:spLocks noChangeArrowheads="1"/>
            </p:cNvSpPr>
            <p:nvPr/>
          </p:nvSpPr>
          <p:spPr bwMode="auto">
            <a:xfrm>
              <a:off x="3077" y="4070"/>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12" name="Oval 40"/>
            <p:cNvSpPr>
              <a:spLocks noChangeArrowheads="1"/>
            </p:cNvSpPr>
            <p:nvPr/>
          </p:nvSpPr>
          <p:spPr bwMode="auto">
            <a:xfrm>
              <a:off x="3566" y="4080"/>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13" name="Oval 41"/>
            <p:cNvSpPr>
              <a:spLocks noChangeArrowheads="1"/>
            </p:cNvSpPr>
            <p:nvPr/>
          </p:nvSpPr>
          <p:spPr bwMode="auto">
            <a:xfrm>
              <a:off x="4045" y="4085"/>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14" name="Oval 42"/>
            <p:cNvSpPr>
              <a:spLocks noChangeArrowheads="1"/>
            </p:cNvSpPr>
            <p:nvPr/>
          </p:nvSpPr>
          <p:spPr bwMode="auto">
            <a:xfrm>
              <a:off x="4523" y="4096"/>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15" name="Oval 43"/>
            <p:cNvSpPr>
              <a:spLocks noChangeArrowheads="1"/>
            </p:cNvSpPr>
            <p:nvPr/>
          </p:nvSpPr>
          <p:spPr bwMode="auto">
            <a:xfrm>
              <a:off x="5012" y="4106"/>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0516" name="Oval 44"/>
            <p:cNvSpPr>
              <a:spLocks noChangeArrowheads="1"/>
            </p:cNvSpPr>
            <p:nvPr/>
          </p:nvSpPr>
          <p:spPr bwMode="auto">
            <a:xfrm>
              <a:off x="5491" y="4111"/>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sp>
        <p:nvSpPr>
          <p:cNvPr id="20484" name="Text Box 46"/>
          <p:cNvSpPr txBox="1">
            <a:spLocks noChangeArrowheads="1"/>
          </p:cNvSpPr>
          <p:nvPr/>
        </p:nvSpPr>
        <p:spPr bwMode="auto">
          <a:xfrm>
            <a:off x="516435" y="1279526"/>
            <a:ext cx="4061469" cy="209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nSpc>
                <a:spcPct val="110000"/>
              </a:lnSpc>
            </a:pPr>
            <a:r>
              <a:rPr lang="zh-CN" altLang="en-US" sz="2400" dirty="0">
                <a:solidFill>
                  <a:srgbClr val="000000"/>
                </a:solidFill>
                <a:ea typeface="微软雅黑" panose="020B0503020204020204" pitchFamily="34" charset="-122"/>
                <a:cs typeface="+mn-cs"/>
              </a:rPr>
              <a:t>原子通过其间的相互作用力而连系在一起，即它们各自的振动不是彼此独立的。原子之间的相互作用力一般可以很好地近似为弹性力</a:t>
            </a:r>
          </a:p>
        </p:txBody>
      </p:sp>
      <p:sp>
        <p:nvSpPr>
          <p:cNvPr id="20485" name="Text Box 47"/>
          <p:cNvSpPr txBox="1">
            <a:spLocks noChangeArrowheads="1"/>
          </p:cNvSpPr>
          <p:nvPr/>
        </p:nvSpPr>
        <p:spPr bwMode="auto">
          <a:xfrm>
            <a:off x="579785" y="4545302"/>
            <a:ext cx="820802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zh-CN" altLang="en-US" sz="2400" dirty="0">
                <a:solidFill>
                  <a:srgbClr val="663300"/>
                </a:solidFill>
                <a:ea typeface="微软雅黑" panose="020B0503020204020204" pitchFamily="34" charset="-122"/>
                <a:cs typeface="+mn-cs"/>
              </a:rPr>
              <a:t>形象地讲，若把原子比作小球的话，整个晶体犹如由许多规则排列的小球构成，而小球之间又彼此由弹簧连接起来一般，从而每个原子的振动都要牵动周围的原子，使振动以弹性波的形式在晶体中传播</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9" name="Rectangle 37"/>
          <p:cNvSpPr>
            <a:spLocks noChangeArrowheads="1"/>
          </p:cNvSpPr>
          <p:nvPr/>
        </p:nvSpPr>
        <p:spPr bwMode="auto">
          <a:xfrm flipV="1">
            <a:off x="179512" y="84596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11</a:t>
            </a:fld>
            <a:endParaRPr lang="zh-CN" altLang="en-US">
              <a:solidFill>
                <a:prstClr val="black">
                  <a:tint val="75000"/>
                </a:prstClr>
              </a:solidFill>
            </a:endParaRPr>
          </a:p>
        </p:txBody>
      </p:sp>
      <p:sp>
        <p:nvSpPr>
          <p:cNvPr id="40" name="Rectangle 2">
            <a:extLst>
              <a:ext uri="{FF2B5EF4-FFF2-40B4-BE49-F238E27FC236}">
                <a16:creationId xmlns:a16="http://schemas.microsoft.com/office/drawing/2014/main" id="{5D260631-36F2-48E6-BA52-76AFE35A92A5}"/>
              </a:ext>
            </a:extLst>
          </p:cNvPr>
          <p:cNvSpPr>
            <a:spLocks noRot="1" noChangeArrowheads="1"/>
          </p:cNvSpPr>
          <p:nvPr/>
        </p:nvSpPr>
        <p:spPr bwMode="auto">
          <a:xfrm>
            <a:off x="2483768" y="3434"/>
            <a:ext cx="59039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晶格振动的简谐近似</a:t>
            </a:r>
          </a:p>
        </p:txBody>
      </p:sp>
    </p:spTree>
    <p:extLst>
      <p:ext uri="{BB962C8B-B14F-4D97-AF65-F5344CB8AC3E}">
        <p14:creationId xmlns:p14="http://schemas.microsoft.com/office/powerpoint/2010/main" val="326496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Rot="1" noChangeArrowheads="1"/>
          </p:cNvSpPr>
          <p:nvPr>
            <p:ph type="body" idx="4294967295"/>
          </p:nvPr>
        </p:nvSpPr>
        <p:spPr bwMode="auto">
          <a:xfrm>
            <a:off x="539552" y="1480447"/>
            <a:ext cx="8229600" cy="1181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pPr>
            <a:r>
              <a:rPr lang="zh-CN" altLang="en-US" sz="2600" b="1" dirty="0">
                <a:latin typeface="Times New Roman" panose="02020603050405020304" pitchFamily="18" charset="0"/>
                <a:ea typeface="微软雅黑" panose="020B0503020204020204" pitchFamily="34" charset="-122"/>
              </a:rPr>
              <a:t>固体中温度分布不均匀时，将会有热能从高温区域流向低温区域，这种现象称为</a:t>
            </a:r>
            <a:r>
              <a:rPr lang="zh-CN" altLang="en-US" sz="2600" b="1" dirty="0">
                <a:solidFill>
                  <a:srgbClr val="663300"/>
                </a:solidFill>
                <a:latin typeface="Times New Roman" panose="02020603050405020304" pitchFamily="18" charset="0"/>
                <a:ea typeface="微软雅黑" panose="020B0503020204020204" pitchFamily="34" charset="-122"/>
              </a:rPr>
              <a:t>热传导现象</a:t>
            </a:r>
          </a:p>
        </p:txBody>
      </p:sp>
      <p:sp>
        <p:nvSpPr>
          <p:cNvPr id="186374" name="Rectangle 2"/>
          <p:cNvSpPr>
            <a:spLocks noGrp="1" noRot="1" noChangeArrowheads="1"/>
          </p:cNvSpPr>
          <p:nvPr>
            <p:ph type="title" idx="4294967295"/>
          </p:nvPr>
        </p:nvSpPr>
        <p:spPr bwMode="auto">
          <a:xfrm>
            <a:off x="1976437" y="338138"/>
            <a:ext cx="4824413"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热 传 导 现 象</a:t>
            </a:r>
          </a:p>
        </p:txBody>
      </p:sp>
      <p:sp>
        <p:nvSpPr>
          <p:cNvPr id="186372" name="Rectangle 5"/>
          <p:cNvSpPr>
            <a:spLocks noChangeArrowheads="1"/>
          </p:cNvSpPr>
          <p:nvPr/>
        </p:nvSpPr>
        <p:spPr bwMode="auto">
          <a:xfrm>
            <a:off x="0" y="30490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sz="1800" b="0">
              <a:solidFill>
                <a:srgbClr val="336666"/>
              </a:solidFill>
              <a:ea typeface="微软雅黑" panose="020B0503020204020204" pitchFamily="34" charset="-122"/>
              <a:cs typeface="+mn-cs"/>
            </a:endParaRPr>
          </a:p>
        </p:txBody>
      </p:sp>
      <p:graphicFrame>
        <p:nvGraphicFramePr>
          <p:cNvPr id="186373" name="Object 4"/>
          <p:cNvGraphicFramePr>
            <a:graphicFrameLocks noChangeAspect="1"/>
          </p:cNvGraphicFramePr>
          <p:nvPr>
            <p:extLst>
              <p:ext uri="{D42A27DB-BD31-4B8C-83A1-F6EECF244321}">
                <p14:modId xmlns:p14="http://schemas.microsoft.com/office/powerpoint/2010/main" val="3238753938"/>
              </p:ext>
            </p:extLst>
          </p:nvPr>
        </p:nvGraphicFramePr>
        <p:xfrm>
          <a:off x="4479925" y="3357563"/>
          <a:ext cx="1747838" cy="995362"/>
        </p:xfrm>
        <a:graphic>
          <a:graphicData uri="http://schemas.openxmlformats.org/presentationml/2006/ole">
            <mc:AlternateContent xmlns:mc="http://schemas.openxmlformats.org/markup-compatibility/2006">
              <mc:Choice xmlns:v="urn:schemas-microsoft-com:vml" Requires="v">
                <p:oleObj spid="_x0000_s84102" name="公式" r:id="rId4" imgW="685800" imgH="393700" progId="Equation.3">
                  <p:embed/>
                </p:oleObj>
              </mc:Choice>
              <mc:Fallback>
                <p:oleObj name="公式" r:id="rId4" imgW="6858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9925" y="3357563"/>
                        <a:ext cx="1747838"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6375" name="Text Box 7"/>
          <p:cNvSpPr txBox="1">
            <a:spLocks noChangeArrowheads="1"/>
          </p:cNvSpPr>
          <p:nvPr/>
        </p:nvSpPr>
        <p:spPr bwMode="auto">
          <a:xfrm>
            <a:off x="2484438" y="4508500"/>
            <a:ext cx="62134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lvl="1">
              <a:spcBef>
                <a:spcPct val="20000"/>
              </a:spcBef>
              <a:buClr>
                <a:srgbClr val="99CCCC"/>
              </a:buClr>
              <a:buSzPct val="75000"/>
              <a:buFont typeface="Wingdings" panose="05000000000000000000" pitchFamily="2" charset="2"/>
              <a:buNone/>
            </a:pPr>
            <a:r>
              <a:rPr lang="zh-CN" altLang="en-US" dirty="0">
                <a:solidFill>
                  <a:srgbClr val="000000"/>
                </a:solidFill>
                <a:ea typeface="微软雅黑" panose="020B0503020204020204" pitchFamily="34" charset="-122"/>
                <a:cs typeface="+mn-cs"/>
              </a:rPr>
              <a:t>比例系数</a:t>
            </a:r>
            <a:r>
              <a:rPr lang="zh-CN" altLang="en-US" i="1" dirty="0">
                <a:solidFill>
                  <a:srgbClr val="000000"/>
                </a:solidFill>
                <a:ea typeface="微软雅黑" panose="020B0503020204020204" pitchFamily="34" charset="-122"/>
                <a:cs typeface="+mn-cs"/>
                <a:sym typeface="Symbol" panose="05050102010706020507" pitchFamily="18" charset="2"/>
              </a:rPr>
              <a:t></a:t>
            </a:r>
            <a:r>
              <a:rPr lang="zh-CN" altLang="en-US" dirty="0">
                <a:solidFill>
                  <a:srgbClr val="000000"/>
                </a:solidFill>
                <a:ea typeface="微软雅黑" panose="020B0503020204020204" pitchFamily="34" charset="-122"/>
                <a:cs typeface="+mn-cs"/>
              </a:rPr>
              <a:t>称为热传导系数或者热导率 </a:t>
            </a:r>
          </a:p>
        </p:txBody>
      </p:sp>
      <p:sp>
        <p:nvSpPr>
          <p:cNvPr id="186376" name="Text Box 8"/>
          <p:cNvSpPr txBox="1">
            <a:spLocks noChangeArrowheads="1"/>
          </p:cNvSpPr>
          <p:nvPr/>
        </p:nvSpPr>
        <p:spPr bwMode="auto">
          <a:xfrm>
            <a:off x="807187" y="2614614"/>
            <a:ext cx="75296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rPr>
              <a:t>热流密度 </a:t>
            </a:r>
            <a:r>
              <a:rPr lang="en-US" altLang="zh-CN" i="1" dirty="0">
                <a:solidFill>
                  <a:srgbClr val="000000"/>
                </a:solidFill>
                <a:ea typeface="微软雅黑" panose="020B0503020204020204" pitchFamily="34" charset="-122"/>
                <a:cs typeface="+mn-cs"/>
              </a:rPr>
              <a:t>j</a:t>
            </a:r>
            <a:r>
              <a:rPr lang="zh-CN" altLang="en-US" i="1" dirty="0">
                <a:solidFill>
                  <a:srgbClr val="000000"/>
                </a:solidFill>
                <a:ea typeface="微软雅黑" panose="020B0503020204020204" pitchFamily="34" charset="-122"/>
                <a:cs typeface="+mn-cs"/>
              </a:rPr>
              <a:t>： </a:t>
            </a:r>
            <a:r>
              <a:rPr lang="zh-CN" altLang="en-US" dirty="0">
                <a:solidFill>
                  <a:srgbClr val="000000"/>
                </a:solidFill>
                <a:ea typeface="微软雅黑" panose="020B0503020204020204" pitchFamily="34" charset="-122"/>
                <a:cs typeface="+mn-cs"/>
              </a:rPr>
              <a:t>单位时间内通过单位截面传输的热能 </a:t>
            </a:r>
          </a:p>
        </p:txBody>
      </p:sp>
      <p:sp>
        <p:nvSpPr>
          <p:cNvPr id="186377" name="Text Box 9"/>
          <p:cNvSpPr txBox="1">
            <a:spLocks noChangeArrowheads="1"/>
          </p:cNvSpPr>
          <p:nvPr/>
        </p:nvSpPr>
        <p:spPr bwMode="auto">
          <a:xfrm>
            <a:off x="1363663" y="3351213"/>
            <a:ext cx="2921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热流密度 </a:t>
            </a:r>
            <a:r>
              <a:rPr lang="en-US" altLang="zh-CN" i="1">
                <a:solidFill>
                  <a:srgbClr val="000000"/>
                </a:solidFill>
                <a:ea typeface="微软雅黑" panose="020B0503020204020204" pitchFamily="34" charset="-122"/>
                <a:cs typeface="+mn-cs"/>
              </a:rPr>
              <a:t>j </a:t>
            </a:r>
            <a:r>
              <a:rPr lang="zh-CN" altLang="en-US">
                <a:solidFill>
                  <a:srgbClr val="000000"/>
                </a:solidFill>
                <a:ea typeface="微软雅黑" panose="020B0503020204020204" pitchFamily="34" charset="-122"/>
                <a:cs typeface="+mn-cs"/>
              </a:rPr>
              <a:t>与</a:t>
            </a:r>
          </a:p>
          <a:p>
            <a:r>
              <a:rPr lang="zh-CN" altLang="en-US">
                <a:solidFill>
                  <a:srgbClr val="000000"/>
                </a:solidFill>
                <a:ea typeface="微软雅黑" panose="020B0503020204020204" pitchFamily="34" charset="-122"/>
                <a:cs typeface="+mn-cs"/>
              </a:rPr>
              <a:t>温度梯度呈正比： </a:t>
            </a:r>
          </a:p>
        </p:txBody>
      </p:sp>
      <p:sp>
        <p:nvSpPr>
          <p:cNvPr id="186378" name="Text Box 10"/>
          <p:cNvSpPr txBox="1">
            <a:spLocks noChangeArrowheads="1"/>
          </p:cNvSpPr>
          <p:nvPr/>
        </p:nvSpPr>
        <p:spPr bwMode="auto">
          <a:xfrm>
            <a:off x="2924175" y="4964113"/>
            <a:ext cx="60721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负号表示热能传输总是从高温流向低温   </a:t>
            </a:r>
          </a:p>
        </p:txBody>
      </p:sp>
      <p:sp>
        <p:nvSpPr>
          <p:cNvPr id="2" name="页脚占位符 1"/>
          <p:cNvSpPr>
            <a:spLocks noGrp="1"/>
          </p:cNvSpPr>
          <p:nvPr>
            <p:ph type="ftr" sz="quarter" idx="11"/>
          </p:nvPr>
        </p:nvSpPr>
        <p:spPr/>
        <p:txBody>
          <a:bodyPr/>
          <a:lstStyle/>
          <a:p>
            <a:r>
              <a:rPr lang="zh-CN" altLang="en-US" dirty="0">
                <a:solidFill>
                  <a:prstClr val="black">
                    <a:tint val="75000"/>
                  </a:prstClr>
                </a:solidFill>
              </a:rPr>
              <a:t>清华大学电子工程系</a:t>
            </a:r>
            <a:r>
              <a:rPr lang="en-US" altLang="zh-CN" dirty="0">
                <a:solidFill>
                  <a:prstClr val="black">
                    <a:tint val="75000"/>
                  </a:prstClr>
                </a:solidFill>
              </a:rPr>
              <a:t>/</a:t>
            </a:r>
            <a:r>
              <a:rPr lang="zh-CN" altLang="en-US" dirty="0">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110</a:t>
            </a:fld>
            <a:endParaRPr lang="zh-CN" altLang="en-US">
              <a:solidFill>
                <a:prstClr val="black">
                  <a:tint val="75000"/>
                </a:prstClr>
              </a:solidFill>
            </a:endParaRPr>
          </a:p>
        </p:txBody>
      </p:sp>
      <p:sp>
        <p:nvSpPr>
          <p:cNvPr id="13" name="Rectangle 37"/>
          <p:cNvSpPr>
            <a:spLocks noChangeArrowheads="1"/>
          </p:cNvSpPr>
          <p:nvPr/>
        </p:nvSpPr>
        <p:spPr bwMode="auto">
          <a:xfrm flipV="1">
            <a:off x="50636" y="122589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70508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灯片编号占位符 5"/>
          <p:cNvSpPr txBox="1">
            <a:spLocks noGrp="1"/>
          </p:cNvSpPr>
          <p:nvPr/>
        </p:nvSpPr>
        <p:spPr bwMode="auto">
          <a:xfrm>
            <a:off x="6553200" y="6165304"/>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r"/>
            <a:endParaRPr lang="en-US" altLang="zh-CN" sz="2400" dirty="0">
              <a:solidFill>
                <a:srgbClr val="336666"/>
              </a:solidFill>
              <a:ea typeface="微软雅黑" panose="020B0503020204020204" pitchFamily="34" charset="-122"/>
              <a:cs typeface="+mn-cs"/>
            </a:endParaRPr>
          </a:p>
        </p:txBody>
      </p:sp>
      <p:sp>
        <p:nvSpPr>
          <p:cNvPr id="187395" name="Rectangle 2"/>
          <p:cNvSpPr>
            <a:spLocks noGrp="1" noRot="1" noChangeArrowheads="1"/>
          </p:cNvSpPr>
          <p:nvPr>
            <p:ph type="title" idx="4294967295"/>
          </p:nvPr>
        </p:nvSpPr>
        <p:spPr bwMode="auto">
          <a:xfrm>
            <a:off x="2113756" y="44624"/>
            <a:ext cx="47625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固体的热传导机制</a:t>
            </a:r>
          </a:p>
        </p:txBody>
      </p:sp>
      <p:sp>
        <p:nvSpPr>
          <p:cNvPr id="187396" name="Rectangle 3"/>
          <p:cNvSpPr>
            <a:spLocks noGrp="1" noRot="1" noChangeArrowheads="1"/>
          </p:cNvSpPr>
          <p:nvPr>
            <p:ph type="body" idx="4294967295"/>
          </p:nvPr>
        </p:nvSpPr>
        <p:spPr bwMode="auto">
          <a:xfrm>
            <a:off x="1727200" y="1124744"/>
            <a:ext cx="7416800" cy="1439862"/>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b="1" dirty="0">
                <a:latin typeface="Times New Roman" panose="02020603050405020304" pitchFamily="18" charset="0"/>
                <a:ea typeface="微软雅黑" panose="020B0503020204020204" pitchFamily="34" charset="-122"/>
              </a:rPr>
              <a:t>电子热导：电子运动传热</a:t>
            </a:r>
          </a:p>
          <a:p>
            <a:pPr eaLnBrk="1" hangingPunct="1">
              <a:lnSpc>
                <a:spcPct val="90000"/>
              </a:lnSpc>
            </a:pPr>
            <a:r>
              <a:rPr lang="zh-CN" altLang="en-US" b="1" dirty="0">
                <a:latin typeface="Times New Roman" panose="02020603050405020304" pitchFamily="18" charset="0"/>
                <a:ea typeface="微软雅黑" panose="020B0503020204020204" pitchFamily="34" charset="-122"/>
              </a:rPr>
              <a:t>晶格热导：格波传递热能</a:t>
            </a:r>
          </a:p>
          <a:p>
            <a:pPr lvl="1" eaLnBrk="1" hangingPunct="1">
              <a:lnSpc>
                <a:spcPct val="90000"/>
              </a:lnSpc>
              <a:buFont typeface="Wingdings" panose="05000000000000000000" pitchFamily="2" charset="2"/>
              <a:buNone/>
            </a:pPr>
            <a:r>
              <a:rPr lang="zh-CN" altLang="en-US" sz="2400" b="1" dirty="0">
                <a:latin typeface="Times New Roman" panose="02020603050405020304" pitchFamily="18" charset="0"/>
                <a:ea typeface="微软雅黑" panose="020B0503020204020204" pitchFamily="34" charset="-122"/>
              </a:rPr>
              <a:t>              （绝缘体和一般半导体的热传导）</a:t>
            </a:r>
          </a:p>
        </p:txBody>
      </p:sp>
      <p:sp>
        <p:nvSpPr>
          <p:cNvPr id="1975301" name="Text Box 5"/>
          <p:cNvSpPr txBox="1">
            <a:spLocks noChangeArrowheads="1"/>
          </p:cNvSpPr>
          <p:nvPr/>
        </p:nvSpPr>
        <p:spPr bwMode="auto">
          <a:xfrm>
            <a:off x="822231" y="2530651"/>
            <a:ext cx="74174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晶格热导不是格波的“自由”传播，属于无规则运动  </a:t>
            </a:r>
          </a:p>
        </p:txBody>
      </p:sp>
      <p:sp>
        <p:nvSpPr>
          <p:cNvPr id="1975302" name="Text Box 6"/>
          <p:cNvSpPr txBox="1">
            <a:spLocks noChangeArrowheads="1"/>
          </p:cNvSpPr>
          <p:nvPr/>
        </p:nvSpPr>
        <p:spPr bwMode="auto">
          <a:xfrm>
            <a:off x="511921" y="3489502"/>
            <a:ext cx="8640763" cy="12003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663300"/>
                </a:solidFill>
                <a:ea typeface="微软雅黑" panose="020B0503020204020204" pitchFamily="34" charset="-122"/>
                <a:cs typeface="+mn-cs"/>
              </a:rPr>
              <a:t>气体热传导的微观解释：当气体分子从温度高的区域运动到温度低的区域时，它将通过碰撞把携带的较高平均能量传给其它分子。反之，通过碰撞获得能量</a:t>
            </a:r>
            <a:endParaRPr lang="en-US" altLang="zh-CN" sz="2400" dirty="0">
              <a:solidFill>
                <a:srgbClr val="663300"/>
              </a:solidFill>
              <a:ea typeface="微软雅黑" panose="020B0503020204020204" pitchFamily="34" charset="-122"/>
              <a:cs typeface="+mn-cs"/>
            </a:endParaRPr>
          </a:p>
        </p:txBody>
      </p:sp>
      <p:sp>
        <p:nvSpPr>
          <p:cNvPr id="1975303" name="Text Box 7"/>
          <p:cNvSpPr txBox="1">
            <a:spLocks noChangeArrowheads="1"/>
          </p:cNvSpPr>
          <p:nvPr/>
        </p:nvSpPr>
        <p:spPr bwMode="auto">
          <a:xfrm>
            <a:off x="792956" y="2975469"/>
            <a:ext cx="4339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与气体的热传导有很相似之处  </a:t>
            </a:r>
          </a:p>
        </p:txBody>
      </p:sp>
      <p:sp>
        <p:nvSpPr>
          <p:cNvPr id="1975304" name="Text Box 8"/>
          <p:cNvSpPr txBox="1">
            <a:spLocks noChangeArrowheads="1"/>
          </p:cNvSpPr>
          <p:nvPr/>
        </p:nvSpPr>
        <p:spPr bwMode="auto">
          <a:xfrm>
            <a:off x="469900" y="4724589"/>
            <a:ext cx="4591050" cy="15696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zh-CN" altLang="en-US" sz="2400" dirty="0">
                <a:solidFill>
                  <a:schemeClr val="tx1"/>
                </a:solidFill>
                <a:ea typeface="微软雅黑" panose="020B0503020204020204" pitchFamily="34" charset="-122"/>
                <a:cs typeface="+mn-cs"/>
              </a:rPr>
              <a:t>分子间的碰撞对气体导热有决定作用。气体导热可以看做是在一个自由程内，冷热分子相互交换位置的结果</a:t>
            </a:r>
          </a:p>
        </p:txBody>
      </p:sp>
      <p:graphicFrame>
        <p:nvGraphicFramePr>
          <p:cNvPr id="1975305" name="Object 4"/>
          <p:cNvGraphicFramePr>
            <a:graphicFrameLocks noChangeAspect="1"/>
          </p:cNvGraphicFramePr>
          <p:nvPr>
            <p:extLst>
              <p:ext uri="{D42A27DB-BD31-4B8C-83A1-F6EECF244321}">
                <p14:modId xmlns:p14="http://schemas.microsoft.com/office/powerpoint/2010/main" val="2507619397"/>
              </p:ext>
            </p:extLst>
          </p:nvPr>
        </p:nvGraphicFramePr>
        <p:xfrm>
          <a:off x="5508625" y="4509120"/>
          <a:ext cx="1800225" cy="992188"/>
        </p:xfrm>
        <a:graphic>
          <a:graphicData uri="http://schemas.openxmlformats.org/presentationml/2006/ole">
            <mc:AlternateContent xmlns:mc="http://schemas.openxmlformats.org/markup-compatibility/2006">
              <mc:Choice xmlns:v="urn:schemas-microsoft-com:vml" Requires="v">
                <p:oleObj spid="_x0000_s85258" name="公式" r:id="rId4" imgW="710891" imgH="393529" progId="Equation.3">
                  <p:embed/>
                </p:oleObj>
              </mc:Choice>
              <mc:Fallback>
                <p:oleObj name="公式" r:id="rId4" imgW="710891"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4509120"/>
                        <a:ext cx="1800225" cy="992188"/>
                      </a:xfrm>
                      <a:prstGeom prst="rect">
                        <a:avLst/>
                      </a:prstGeom>
                      <a:solidFill>
                        <a:srgbClr val="FFFF66"/>
                      </a:solidFill>
                      <a:ln w="38100">
                        <a:solidFill>
                          <a:schemeClr val="bg1"/>
                        </a:solidFill>
                        <a:miter lim="800000"/>
                        <a:headEnd/>
                        <a:tailEnd/>
                      </a:ln>
                    </p:spPr>
                  </p:pic>
                </p:oleObj>
              </mc:Fallback>
            </mc:AlternateContent>
          </a:graphicData>
        </a:graphic>
      </p:graphicFrame>
      <p:grpSp>
        <p:nvGrpSpPr>
          <p:cNvPr id="1975306" name="Group 10"/>
          <p:cNvGrpSpPr>
            <a:grpSpLocks/>
          </p:cNvGrpSpPr>
          <p:nvPr/>
        </p:nvGrpSpPr>
        <p:grpSpPr bwMode="auto">
          <a:xfrm>
            <a:off x="7235825" y="4572623"/>
            <a:ext cx="1781175" cy="830263"/>
            <a:chOff x="4558" y="3198"/>
            <a:chExt cx="1122" cy="523"/>
          </a:xfrm>
        </p:grpSpPr>
        <p:sp>
          <p:nvSpPr>
            <p:cNvPr id="187410" name="Text Box 11"/>
            <p:cNvSpPr txBox="1">
              <a:spLocks noChangeArrowheads="1"/>
            </p:cNvSpPr>
            <p:nvPr/>
          </p:nvSpPr>
          <p:spPr bwMode="auto">
            <a:xfrm>
              <a:off x="4740" y="3198"/>
              <a:ext cx="940" cy="523"/>
            </a:xfrm>
            <a:prstGeom prst="rect">
              <a:avLst/>
            </a:prstGeom>
            <a:noFill/>
            <a:ln w="952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000000"/>
                  </a:solidFill>
                  <a:ea typeface="微软雅黑" panose="020B0503020204020204" pitchFamily="34" charset="-122"/>
                  <a:cs typeface="+mn-cs"/>
                </a:rPr>
                <a:t>热运动的 </a:t>
              </a:r>
            </a:p>
            <a:p>
              <a:r>
                <a:rPr lang="zh-CN" altLang="en-US" sz="2400">
                  <a:solidFill>
                    <a:srgbClr val="000000"/>
                  </a:solidFill>
                  <a:ea typeface="微软雅黑" panose="020B0503020204020204" pitchFamily="34" charset="-122"/>
                  <a:cs typeface="+mn-cs"/>
                </a:rPr>
                <a:t>平均速度</a:t>
              </a:r>
            </a:p>
          </p:txBody>
        </p:sp>
        <p:sp>
          <p:nvSpPr>
            <p:cNvPr id="187411" name="Line 12"/>
            <p:cNvSpPr>
              <a:spLocks noChangeShapeType="1"/>
            </p:cNvSpPr>
            <p:nvPr/>
          </p:nvSpPr>
          <p:spPr bwMode="auto">
            <a:xfrm flipH="1">
              <a:off x="4558" y="3475"/>
              <a:ext cx="182" cy="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400" b="1">
                <a:solidFill>
                  <a:srgbClr val="000000"/>
                </a:solidFill>
                <a:latin typeface="Times New Roman" panose="02020603050405020304" pitchFamily="18" charset="0"/>
                <a:ea typeface="微软雅黑" panose="020B0503020204020204" pitchFamily="34" charset="-122"/>
                <a:cs typeface="+mn-cs"/>
              </a:endParaRPr>
            </a:p>
          </p:txBody>
        </p:sp>
      </p:grpSp>
      <p:grpSp>
        <p:nvGrpSpPr>
          <p:cNvPr id="1975309" name="Group 13"/>
          <p:cNvGrpSpPr>
            <a:grpSpLocks/>
          </p:cNvGrpSpPr>
          <p:nvPr/>
        </p:nvGrpSpPr>
        <p:grpSpPr bwMode="auto">
          <a:xfrm>
            <a:off x="6227765" y="5156823"/>
            <a:ext cx="1184275" cy="989013"/>
            <a:chOff x="3923" y="3566"/>
            <a:chExt cx="746" cy="623"/>
          </a:xfrm>
        </p:grpSpPr>
        <p:sp>
          <p:nvSpPr>
            <p:cNvPr id="187408" name="Text Box 14"/>
            <p:cNvSpPr txBox="1">
              <a:spLocks noChangeArrowheads="1"/>
            </p:cNvSpPr>
            <p:nvPr/>
          </p:nvSpPr>
          <p:spPr bwMode="auto">
            <a:xfrm>
              <a:off x="3923" y="3898"/>
              <a:ext cx="746" cy="291"/>
            </a:xfrm>
            <a:prstGeom prst="rect">
              <a:avLst/>
            </a:prstGeom>
            <a:noFill/>
            <a:ln w="952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000000"/>
                  </a:solidFill>
                  <a:ea typeface="微软雅黑" panose="020B0503020204020204" pitchFamily="34" charset="-122"/>
                  <a:cs typeface="+mn-cs"/>
                </a:rPr>
                <a:t>自由程 </a:t>
              </a:r>
            </a:p>
          </p:txBody>
        </p:sp>
        <p:sp>
          <p:nvSpPr>
            <p:cNvPr id="187409" name="Line 15"/>
            <p:cNvSpPr>
              <a:spLocks noChangeShapeType="1"/>
            </p:cNvSpPr>
            <p:nvPr/>
          </p:nvSpPr>
          <p:spPr bwMode="auto">
            <a:xfrm flipV="1">
              <a:off x="4332" y="3566"/>
              <a:ext cx="0" cy="318"/>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400" b="1">
                <a:solidFill>
                  <a:srgbClr val="000000"/>
                </a:solidFill>
                <a:latin typeface="Times New Roman" panose="02020603050405020304" pitchFamily="18" charset="0"/>
                <a:ea typeface="微软雅黑" panose="020B0503020204020204" pitchFamily="34" charset="-122"/>
                <a:cs typeface="+mn-cs"/>
              </a:endParaRPr>
            </a:p>
          </p:txBody>
        </p:sp>
      </p:grpSp>
      <p:grpSp>
        <p:nvGrpSpPr>
          <p:cNvPr id="1975312" name="Group 16"/>
          <p:cNvGrpSpPr>
            <a:grpSpLocks/>
          </p:cNvGrpSpPr>
          <p:nvPr/>
        </p:nvGrpSpPr>
        <p:grpSpPr bwMode="auto">
          <a:xfrm>
            <a:off x="5164138" y="5156817"/>
            <a:ext cx="1352550" cy="1003300"/>
            <a:chOff x="3253" y="3566"/>
            <a:chExt cx="852" cy="632"/>
          </a:xfrm>
        </p:grpSpPr>
        <p:sp>
          <p:nvSpPr>
            <p:cNvPr id="187406" name="Text Box 17"/>
            <p:cNvSpPr txBox="1">
              <a:spLocks noChangeArrowheads="1"/>
            </p:cNvSpPr>
            <p:nvPr/>
          </p:nvSpPr>
          <p:spPr bwMode="auto">
            <a:xfrm>
              <a:off x="3253" y="3907"/>
              <a:ext cx="553" cy="291"/>
            </a:xfrm>
            <a:prstGeom prst="rect">
              <a:avLst/>
            </a:prstGeom>
            <a:solidFill>
              <a:schemeClr val="bg1"/>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000000"/>
                  </a:solidFill>
                  <a:ea typeface="微软雅黑" panose="020B0503020204020204" pitchFamily="34" charset="-122"/>
                  <a:cs typeface="+mn-cs"/>
                </a:rPr>
                <a:t>比热 </a:t>
              </a:r>
            </a:p>
          </p:txBody>
        </p:sp>
        <p:sp>
          <p:nvSpPr>
            <p:cNvPr id="187407" name="Line 18"/>
            <p:cNvSpPr>
              <a:spLocks noChangeShapeType="1"/>
            </p:cNvSpPr>
            <p:nvPr/>
          </p:nvSpPr>
          <p:spPr bwMode="auto">
            <a:xfrm flipV="1">
              <a:off x="3787" y="3566"/>
              <a:ext cx="318" cy="363"/>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400" b="1">
                <a:solidFill>
                  <a:srgbClr val="000000"/>
                </a:solidFill>
                <a:latin typeface="Times New Roman" panose="02020603050405020304" pitchFamily="18" charset="0"/>
                <a:ea typeface="微软雅黑" panose="020B0503020204020204" pitchFamily="34" charset="-122"/>
                <a:cs typeface="+mn-cs"/>
              </a:endParaRPr>
            </a:p>
          </p:txBody>
        </p:sp>
      </p:grpSp>
      <p:graphicFrame>
        <p:nvGraphicFramePr>
          <p:cNvPr id="1975315" name="Object 4"/>
          <p:cNvGraphicFramePr>
            <a:graphicFrameLocks noChangeAspect="1"/>
          </p:cNvGraphicFramePr>
          <p:nvPr>
            <p:extLst>
              <p:ext uri="{D42A27DB-BD31-4B8C-83A1-F6EECF244321}">
                <p14:modId xmlns:p14="http://schemas.microsoft.com/office/powerpoint/2010/main" val="1387763108"/>
              </p:ext>
            </p:extLst>
          </p:nvPr>
        </p:nvGraphicFramePr>
        <p:xfrm>
          <a:off x="6659563" y="993477"/>
          <a:ext cx="1747837" cy="995363"/>
        </p:xfrm>
        <a:graphic>
          <a:graphicData uri="http://schemas.openxmlformats.org/presentationml/2006/ole">
            <mc:AlternateContent xmlns:mc="http://schemas.openxmlformats.org/markup-compatibility/2006">
              <mc:Choice xmlns:v="urn:schemas-microsoft-com:vml" Requires="v">
                <p:oleObj spid="_x0000_s85259" name="公式" r:id="rId6" imgW="685800" imgH="393700" progId="Equation.3">
                  <p:embed/>
                </p:oleObj>
              </mc:Choice>
              <mc:Fallback>
                <p:oleObj name="公式" r:id="rId6" imgW="6858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9563" y="993477"/>
                        <a:ext cx="1747837" cy="995363"/>
                      </a:xfrm>
                      <a:prstGeom prst="rect">
                        <a:avLst/>
                      </a:prstGeom>
                      <a:gradFill rotWithShape="1">
                        <a:gsLst>
                          <a:gs pos="0">
                            <a:srgbClr val="CCFFCC"/>
                          </a:gs>
                          <a:gs pos="50000">
                            <a:srgbClr val="FCFFFC"/>
                          </a:gs>
                          <a:gs pos="100000">
                            <a:srgbClr val="CC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37"/>
          <p:cNvSpPr>
            <a:spLocks noChangeArrowheads="1"/>
          </p:cNvSpPr>
          <p:nvPr/>
        </p:nvSpPr>
        <p:spPr bwMode="auto">
          <a:xfrm flipV="1">
            <a:off x="7925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23" name="页脚占位符 1"/>
          <p:cNvSpPr>
            <a:spLocks noGrp="1"/>
          </p:cNvSpPr>
          <p:nvPr>
            <p:ph type="ftr" sz="quarter" idx="11"/>
          </p:nvPr>
        </p:nvSpPr>
        <p:spPr>
          <a:xfrm>
            <a:off x="3124200" y="6356352"/>
            <a:ext cx="2895600" cy="365125"/>
          </a:xfrm>
        </p:spPr>
        <p:txBody>
          <a:bodyPr/>
          <a:lstStyle/>
          <a:p>
            <a:r>
              <a:rPr lang="zh-CN" altLang="en-US" dirty="0">
                <a:solidFill>
                  <a:prstClr val="black">
                    <a:tint val="75000"/>
                  </a:prstClr>
                </a:solidFill>
              </a:rPr>
              <a:t>清华大学电子工程系</a:t>
            </a:r>
            <a:r>
              <a:rPr lang="en-US" altLang="zh-CN" dirty="0">
                <a:solidFill>
                  <a:prstClr val="black">
                    <a:tint val="75000"/>
                  </a:prstClr>
                </a:solidFill>
              </a:rPr>
              <a:t>/</a:t>
            </a:r>
            <a:r>
              <a:rPr lang="zh-CN" altLang="en-US" dirty="0">
                <a:solidFill>
                  <a:prstClr val="black">
                    <a:tint val="75000"/>
                  </a:prstClr>
                </a:solidFill>
              </a:rPr>
              <a:t>黄翊东</a:t>
            </a:r>
          </a:p>
        </p:txBody>
      </p:sp>
      <p:sp>
        <p:nvSpPr>
          <p:cNvPr id="24" name="灯片编号占位符 2"/>
          <p:cNvSpPr>
            <a:spLocks noGrp="1"/>
          </p:cNvSpPr>
          <p:nvPr>
            <p:ph type="sldNum" sz="quarter" idx="12"/>
          </p:nvPr>
        </p:nvSpPr>
        <p:spPr>
          <a:xfrm>
            <a:off x="6553200" y="6349456"/>
            <a:ext cx="2133600" cy="365125"/>
          </a:xfrm>
        </p:spPr>
        <p:txBody>
          <a:bodyPr/>
          <a:lstStyle/>
          <a:p>
            <a:fld id="{F04F8680-455F-4FDD-AA7B-B71BD83FB6DF}" type="slidenum">
              <a:rPr lang="zh-CN" altLang="en-US" smtClean="0">
                <a:solidFill>
                  <a:prstClr val="black">
                    <a:tint val="75000"/>
                  </a:prstClr>
                </a:solidFill>
              </a:rPr>
              <a:t>111</a:t>
            </a:fld>
            <a:endParaRPr lang="zh-CN" altLang="en-US">
              <a:solidFill>
                <a:prstClr val="black">
                  <a:tint val="75000"/>
                </a:prstClr>
              </a:solidFill>
            </a:endParaRPr>
          </a:p>
        </p:txBody>
      </p:sp>
    </p:spTree>
    <p:extLst>
      <p:ext uri="{BB962C8B-B14F-4D97-AF65-F5344CB8AC3E}">
        <p14:creationId xmlns:p14="http://schemas.microsoft.com/office/powerpoint/2010/main" val="92121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5301"/>
                                        </p:tgtEl>
                                        <p:attrNameLst>
                                          <p:attrName>style.visibility</p:attrName>
                                        </p:attrNameLst>
                                      </p:cBhvr>
                                      <p:to>
                                        <p:strVal val="visible"/>
                                      </p:to>
                                    </p:set>
                                    <p:animEffect transition="in" filter="dissolve">
                                      <p:cBhvr>
                                        <p:cTn id="7" dur="500"/>
                                        <p:tgtEl>
                                          <p:spTgt spid="1975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75303"/>
                                        </p:tgtEl>
                                        <p:attrNameLst>
                                          <p:attrName>style.visibility</p:attrName>
                                        </p:attrNameLst>
                                      </p:cBhvr>
                                      <p:to>
                                        <p:strVal val="visible"/>
                                      </p:to>
                                    </p:set>
                                    <p:animEffect transition="in" filter="dissolve">
                                      <p:cBhvr>
                                        <p:cTn id="12" dur="500"/>
                                        <p:tgtEl>
                                          <p:spTgt spid="19753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975302"/>
                                        </p:tgtEl>
                                        <p:attrNameLst>
                                          <p:attrName>style.visibility</p:attrName>
                                        </p:attrNameLst>
                                      </p:cBhvr>
                                      <p:to>
                                        <p:strVal val="visible"/>
                                      </p:to>
                                    </p:set>
                                    <p:animEffect transition="in" filter="slide(fromBottom)">
                                      <p:cBhvr>
                                        <p:cTn id="17" dur="500"/>
                                        <p:tgtEl>
                                          <p:spTgt spid="19753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75304"/>
                                        </p:tgtEl>
                                        <p:attrNameLst>
                                          <p:attrName>style.visibility</p:attrName>
                                        </p:attrNameLst>
                                      </p:cBhvr>
                                      <p:to>
                                        <p:strVal val="visible"/>
                                      </p:to>
                                    </p:set>
                                    <p:animEffect transition="in" filter="dissolve">
                                      <p:cBhvr>
                                        <p:cTn id="22" dur="500"/>
                                        <p:tgtEl>
                                          <p:spTgt spid="19753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75315"/>
                                        </p:tgtEl>
                                        <p:attrNameLst>
                                          <p:attrName>style.visibility</p:attrName>
                                        </p:attrNameLst>
                                      </p:cBhvr>
                                      <p:to>
                                        <p:strVal val="visible"/>
                                      </p:to>
                                    </p:set>
                                    <p:animEffect transition="in" filter="dissolve">
                                      <p:cBhvr>
                                        <p:cTn id="27" dur="500"/>
                                        <p:tgtEl>
                                          <p:spTgt spid="19753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75305"/>
                                        </p:tgtEl>
                                        <p:attrNameLst>
                                          <p:attrName>style.visibility</p:attrName>
                                        </p:attrNameLst>
                                      </p:cBhvr>
                                      <p:to>
                                        <p:strVal val="visible"/>
                                      </p:to>
                                    </p:set>
                                    <p:animEffect transition="in" filter="dissolve">
                                      <p:cBhvr>
                                        <p:cTn id="32" dur="500"/>
                                        <p:tgtEl>
                                          <p:spTgt spid="19753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975312"/>
                                        </p:tgtEl>
                                        <p:attrNameLst>
                                          <p:attrName>style.visibility</p:attrName>
                                        </p:attrNameLst>
                                      </p:cBhvr>
                                      <p:to>
                                        <p:strVal val="visible"/>
                                      </p:to>
                                    </p:set>
                                    <p:animEffect transition="in" filter="slide(fromBottom)">
                                      <p:cBhvr>
                                        <p:cTn id="37" dur="500"/>
                                        <p:tgtEl>
                                          <p:spTgt spid="19753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1975309"/>
                                        </p:tgtEl>
                                        <p:attrNameLst>
                                          <p:attrName>style.visibility</p:attrName>
                                        </p:attrNameLst>
                                      </p:cBhvr>
                                      <p:to>
                                        <p:strVal val="visible"/>
                                      </p:to>
                                    </p:set>
                                    <p:animEffect transition="in" filter="slide(fromBottom)">
                                      <p:cBhvr>
                                        <p:cTn id="42" dur="500"/>
                                        <p:tgtEl>
                                          <p:spTgt spid="19753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2" fill="hold" nodeType="clickEffect">
                                  <p:stCondLst>
                                    <p:cond delay="0"/>
                                  </p:stCondLst>
                                  <p:childTnLst>
                                    <p:set>
                                      <p:cBhvr>
                                        <p:cTn id="46" dur="1" fill="hold">
                                          <p:stCondLst>
                                            <p:cond delay="0"/>
                                          </p:stCondLst>
                                        </p:cTn>
                                        <p:tgtEl>
                                          <p:spTgt spid="1975306"/>
                                        </p:tgtEl>
                                        <p:attrNameLst>
                                          <p:attrName>style.visibility</p:attrName>
                                        </p:attrNameLst>
                                      </p:cBhvr>
                                      <p:to>
                                        <p:strVal val="visible"/>
                                      </p:to>
                                    </p:set>
                                    <p:animEffect transition="in" filter="slide(fromRight)">
                                      <p:cBhvr>
                                        <p:cTn id="47" dur="500"/>
                                        <p:tgtEl>
                                          <p:spTgt spid="1975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5301" grpId="0"/>
      <p:bldP spid="1975302" grpId="0"/>
      <p:bldP spid="1975303" grpId="0"/>
      <p:bldP spid="197530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Grp="1" noRot="1" noChangeArrowheads="1"/>
          </p:cNvSpPr>
          <p:nvPr>
            <p:ph type="title" idx="4294967295"/>
          </p:nvPr>
        </p:nvSpPr>
        <p:spPr bwMode="auto">
          <a:xfrm>
            <a:off x="683568" y="311150"/>
            <a:ext cx="7893050" cy="739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声子“气体”传热的物理过程</a:t>
            </a:r>
          </a:p>
        </p:txBody>
      </p:sp>
      <p:sp>
        <p:nvSpPr>
          <p:cNvPr id="188420" name="Rectangle 3"/>
          <p:cNvSpPr>
            <a:spLocks noGrp="1" noRot="1" noChangeArrowheads="1"/>
          </p:cNvSpPr>
          <p:nvPr>
            <p:ph type="body" idx="4294967295"/>
          </p:nvPr>
        </p:nvSpPr>
        <p:spPr bwMode="auto">
          <a:xfrm>
            <a:off x="665163" y="1268100"/>
            <a:ext cx="4868863" cy="484188"/>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 typeface="Wingdings" panose="05000000000000000000" pitchFamily="2" charset="2"/>
              <a:buNone/>
            </a:pPr>
            <a:r>
              <a:rPr lang="en-US" altLang="zh-CN" sz="2600" b="1" dirty="0">
                <a:solidFill>
                  <a:srgbClr val="A50021"/>
                </a:solidFill>
                <a:latin typeface="Times New Roman" panose="02020603050405020304" pitchFamily="18" charset="0"/>
                <a:ea typeface="微软雅黑" panose="020B0503020204020204" pitchFamily="34" charset="-122"/>
              </a:rPr>
              <a:t>“</a:t>
            </a:r>
            <a:r>
              <a:rPr lang="zh-CN" altLang="en-US" sz="2600" b="1" dirty="0">
                <a:solidFill>
                  <a:srgbClr val="A50021"/>
                </a:solidFill>
                <a:latin typeface="Times New Roman" panose="02020603050405020304" pitchFamily="18" charset="0"/>
                <a:ea typeface="微软雅黑" panose="020B0503020204020204" pitchFamily="34" charset="-122"/>
              </a:rPr>
              <a:t>声子”气体，模式平均声子数</a:t>
            </a:r>
          </a:p>
          <a:p>
            <a:pPr eaLnBrk="1" hangingPunct="1">
              <a:lnSpc>
                <a:spcPct val="90000"/>
              </a:lnSpc>
            </a:pPr>
            <a:endParaRPr lang="zh-CN" altLang="en-US" sz="2600" b="1" dirty="0">
              <a:solidFill>
                <a:srgbClr val="A50021"/>
              </a:solidFill>
              <a:latin typeface="Times New Roman" panose="02020603050405020304" pitchFamily="18" charset="0"/>
              <a:ea typeface="微软雅黑" panose="020B0503020204020204" pitchFamily="34" charset="-122"/>
            </a:endParaRPr>
          </a:p>
          <a:p>
            <a:pPr eaLnBrk="1" hangingPunct="1">
              <a:lnSpc>
                <a:spcPct val="90000"/>
              </a:lnSpc>
            </a:pPr>
            <a:endParaRPr lang="zh-CN" altLang="en-US" sz="2600" b="1" dirty="0">
              <a:solidFill>
                <a:srgbClr val="A50021"/>
              </a:solidFill>
              <a:latin typeface="Times New Roman" panose="02020603050405020304" pitchFamily="18" charset="0"/>
              <a:ea typeface="微软雅黑" panose="020B0503020204020204" pitchFamily="34" charset="-122"/>
            </a:endParaRPr>
          </a:p>
          <a:p>
            <a:pPr eaLnBrk="1" hangingPunct="1">
              <a:lnSpc>
                <a:spcPct val="90000"/>
              </a:lnSpc>
            </a:pPr>
            <a:endParaRPr lang="zh-CN" altLang="en-US" sz="2600" b="1" dirty="0">
              <a:solidFill>
                <a:srgbClr val="A50021"/>
              </a:solidFill>
              <a:latin typeface="Times New Roman" panose="02020603050405020304" pitchFamily="18" charset="0"/>
              <a:ea typeface="微软雅黑" panose="020B0503020204020204" pitchFamily="34" charset="-122"/>
            </a:endParaRPr>
          </a:p>
        </p:txBody>
      </p:sp>
      <p:graphicFrame>
        <p:nvGraphicFramePr>
          <p:cNvPr id="188421" name="Object 4"/>
          <p:cNvGraphicFramePr>
            <a:graphicFrameLocks noChangeAspect="1"/>
          </p:cNvGraphicFramePr>
          <p:nvPr>
            <p:extLst>
              <p:ext uri="{D42A27DB-BD31-4B8C-83A1-F6EECF244321}">
                <p14:modId xmlns:p14="http://schemas.microsoft.com/office/powerpoint/2010/main" val="10024583"/>
              </p:ext>
            </p:extLst>
          </p:nvPr>
        </p:nvGraphicFramePr>
        <p:xfrm>
          <a:off x="5534026" y="1050925"/>
          <a:ext cx="2368550" cy="1052512"/>
        </p:xfrm>
        <a:graphic>
          <a:graphicData uri="http://schemas.openxmlformats.org/presentationml/2006/ole">
            <mc:AlternateContent xmlns:mc="http://schemas.openxmlformats.org/markup-compatibility/2006">
              <mc:Choice xmlns:v="urn:schemas-microsoft-com:vml" Requires="v">
                <p:oleObj spid="_x0000_s86280" name="Equation" r:id="rId4" imgW="914003" imgH="406224" progId="Equation.DSMT4">
                  <p:embed/>
                </p:oleObj>
              </mc:Choice>
              <mc:Fallback>
                <p:oleObj name="Equation" r:id="rId4" imgW="914003" imgH="406224" progId="Equation.DSMT4">
                  <p:embed/>
                  <p:pic>
                    <p:nvPicPr>
                      <p:cNvPr id="18842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4026" y="1050925"/>
                        <a:ext cx="236855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76326" name="Text Box 6"/>
          <p:cNvSpPr txBox="1">
            <a:spLocks noChangeArrowheads="1"/>
          </p:cNvSpPr>
          <p:nvPr/>
        </p:nvSpPr>
        <p:spPr bwMode="auto">
          <a:xfrm>
            <a:off x="904514" y="2206937"/>
            <a:ext cx="7723187"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00"/>
                </a:solidFill>
                <a:effectLst/>
                <a:uLnTx/>
                <a:uFillTx/>
                <a:ea typeface="微软雅黑" panose="020B0503020204020204" pitchFamily="34" charset="-122"/>
                <a:cs typeface="+mn-cs"/>
              </a:rPr>
              <a:t>存在温度梯度，“声子气体”的密度分布不均匀</a:t>
            </a:r>
          </a:p>
          <a:p>
            <a:pPr marL="457200" marR="0" lvl="1" indent="0" algn="just"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00"/>
                </a:solidFill>
                <a:effectLst/>
                <a:uLnTx/>
                <a:uFillTx/>
                <a:ea typeface="微软雅黑" panose="020B0503020204020204" pitchFamily="34" charset="-122"/>
                <a:cs typeface="+mn-cs"/>
              </a:rPr>
              <a:t>高温区声子密度高，低温区声子密度低</a:t>
            </a:r>
          </a:p>
        </p:txBody>
      </p:sp>
      <p:graphicFrame>
        <p:nvGraphicFramePr>
          <p:cNvPr id="1976327" name="Object 4"/>
          <p:cNvGraphicFramePr>
            <a:graphicFrameLocks noChangeAspect="1"/>
          </p:cNvGraphicFramePr>
          <p:nvPr>
            <p:extLst>
              <p:ext uri="{D42A27DB-BD31-4B8C-83A1-F6EECF244321}">
                <p14:modId xmlns:p14="http://schemas.microsoft.com/office/powerpoint/2010/main" val="1668706113"/>
              </p:ext>
            </p:extLst>
          </p:nvPr>
        </p:nvGraphicFramePr>
        <p:xfrm>
          <a:off x="900113" y="4982046"/>
          <a:ext cx="2016125" cy="1111250"/>
        </p:xfrm>
        <a:graphic>
          <a:graphicData uri="http://schemas.openxmlformats.org/presentationml/2006/ole">
            <mc:AlternateContent xmlns:mc="http://schemas.openxmlformats.org/markup-compatibility/2006">
              <mc:Choice xmlns:v="urn:schemas-microsoft-com:vml" Requires="v">
                <p:oleObj spid="_x0000_s86281" name="Equation" r:id="rId6" imgW="710891" imgH="393529" progId="Equation.DSMT4">
                  <p:embed/>
                </p:oleObj>
              </mc:Choice>
              <mc:Fallback>
                <p:oleObj name="Equation" r:id="rId6" imgW="710891" imgH="393529" progId="Equation.DSMT4">
                  <p:embed/>
                  <p:pic>
                    <p:nvPicPr>
                      <p:cNvPr id="1976327"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4982046"/>
                        <a:ext cx="2016125" cy="1111250"/>
                      </a:xfrm>
                      <a:prstGeom prst="rect">
                        <a:avLst/>
                      </a:prstGeom>
                      <a:solidFill>
                        <a:srgbClr val="FFFF66"/>
                      </a:solidFill>
                      <a:ln w="38100">
                        <a:solidFill>
                          <a:schemeClr val="bg1"/>
                        </a:solidFill>
                        <a:miter lim="800000"/>
                        <a:headEnd/>
                        <a:tailEnd/>
                      </a:ln>
                    </p:spPr>
                  </p:pic>
                </p:oleObj>
              </mc:Fallback>
            </mc:AlternateContent>
          </a:graphicData>
        </a:graphic>
      </p:graphicFrame>
      <p:sp>
        <p:nvSpPr>
          <p:cNvPr id="1976329" name="Text Box 9"/>
          <p:cNvSpPr txBox="1">
            <a:spLocks noChangeArrowheads="1"/>
          </p:cNvSpPr>
          <p:nvPr/>
        </p:nvSpPr>
        <p:spPr bwMode="auto">
          <a:xfrm>
            <a:off x="79251" y="3109647"/>
            <a:ext cx="8675688"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00"/>
                </a:solidFill>
                <a:effectLst/>
                <a:uLnTx/>
                <a:uFillTx/>
                <a:ea typeface="微软雅黑" panose="020B0503020204020204" pitchFamily="34" charset="-122"/>
                <a:cs typeface="+mn-cs"/>
              </a:rPr>
              <a:t>“声子气体”在无规则的运动基础上产生平均定向运动，</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00"/>
                </a:solidFill>
                <a:effectLst/>
                <a:uLnTx/>
                <a:uFillTx/>
                <a:ea typeface="微软雅黑" panose="020B0503020204020204" pitchFamily="34" charset="-122"/>
                <a:cs typeface="+mn-cs"/>
              </a:rPr>
              <a:t>即扩散运动。声子是晶格振动的能量量子，声子的定向</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00"/>
                </a:solidFill>
                <a:effectLst/>
                <a:uLnTx/>
                <a:uFillTx/>
                <a:ea typeface="微软雅黑" panose="020B0503020204020204" pitchFamily="34" charset="-122"/>
                <a:cs typeface="+mn-cs"/>
              </a:rPr>
              <a:t>运动就以为这有热流，热流的方向就是声子平均的定向</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00"/>
                </a:solidFill>
                <a:effectLst/>
                <a:uLnTx/>
                <a:uFillTx/>
                <a:ea typeface="微软雅黑" panose="020B0503020204020204" pitchFamily="34" charset="-122"/>
                <a:cs typeface="+mn-cs"/>
              </a:rPr>
              <a:t>运动的方向，</a:t>
            </a:r>
            <a:r>
              <a:rPr kumimoji="0" lang="zh-CN" altLang="en-US" sz="2600" b="1" i="0" u="none" strike="noStrike" kern="1200" cap="none" spc="0" normalizeH="0" baseline="0" noProof="0" dirty="0">
                <a:ln>
                  <a:noFill/>
                </a:ln>
                <a:solidFill>
                  <a:srgbClr val="663300"/>
                </a:solidFill>
                <a:effectLst/>
                <a:uLnTx/>
                <a:uFillTx/>
                <a:ea typeface="微软雅黑" panose="020B0503020204020204" pitchFamily="34" charset="-122"/>
                <a:cs typeface="+mn-cs"/>
              </a:rPr>
              <a:t>晶格热传导可以看作声子扩散运动的结果</a:t>
            </a:r>
          </a:p>
        </p:txBody>
      </p:sp>
      <p:sp>
        <p:nvSpPr>
          <p:cNvPr id="1976330" name="Text Box 10"/>
          <p:cNvSpPr txBox="1">
            <a:spLocks noChangeArrowheads="1"/>
          </p:cNvSpPr>
          <p:nvPr/>
        </p:nvSpPr>
        <p:spPr bwMode="auto">
          <a:xfrm>
            <a:off x="2916238" y="4855046"/>
            <a:ext cx="5875326"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dirty="0">
                <a:ln>
                  <a:noFill/>
                </a:ln>
                <a:solidFill>
                  <a:srgbClr val="000000"/>
                </a:solidFill>
                <a:effectLst/>
                <a:uLnTx/>
                <a:uFillTx/>
                <a:ea typeface="微软雅黑" panose="020B0503020204020204" pitchFamily="34" charset="-122"/>
                <a:cs typeface="+mn-cs"/>
              </a:rPr>
              <a:t>c</a:t>
            </a:r>
            <a:r>
              <a:rPr kumimoji="0" lang="en-US" altLang="zh-CN" sz="2400" b="1" i="1" u="none" strike="noStrike" kern="1200" cap="none" spc="0" normalizeH="0" baseline="-25000" noProof="0" dirty="0">
                <a:ln>
                  <a:noFill/>
                </a:ln>
                <a:solidFill>
                  <a:srgbClr val="000000"/>
                </a:solidFill>
                <a:effectLst/>
                <a:uLnTx/>
                <a:uFillTx/>
                <a:ea typeface="微软雅黑" panose="020B0503020204020204" pitchFamily="34" charset="-122"/>
                <a:cs typeface="+mn-cs"/>
              </a:rPr>
              <a:t>v</a:t>
            </a:r>
            <a:r>
              <a:rPr kumimoji="0" lang="en-US" altLang="zh-CN" sz="2400" b="1" i="1" u="none" strike="noStrike" kern="1200" cap="none" spc="0" normalizeH="0" baseline="0" noProof="0" dirty="0">
                <a:ln>
                  <a:noFill/>
                </a:ln>
                <a:solidFill>
                  <a:srgbClr val="000000"/>
                </a:solidFill>
                <a:effectLst/>
                <a:uLnTx/>
                <a:uFillTx/>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000000"/>
                </a:solidFill>
                <a:effectLst/>
                <a:uLnTx/>
                <a:uFillTx/>
                <a:ea typeface="微软雅黑" panose="020B0503020204020204" pitchFamily="34" charset="-122"/>
                <a:cs typeface="+mn-cs"/>
              </a:rPr>
              <a:t>是声子（格波）决定的单位体积热容</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dirty="0">
                <a:ln>
                  <a:noFill/>
                </a:ln>
                <a:solidFill>
                  <a:srgbClr val="000000"/>
                </a:solidFill>
                <a:effectLst/>
                <a:uLnTx/>
                <a:uFillTx/>
                <a:ea typeface="微软雅黑" panose="020B0503020204020204" pitchFamily="34" charset="-122"/>
                <a:cs typeface="+mn-cs"/>
              </a:rPr>
              <a:t>v</a:t>
            </a:r>
            <a:r>
              <a:rPr kumimoji="0" lang="en-US" altLang="zh-CN" sz="2400" b="1" i="0" u="none" strike="noStrike" kern="1200" cap="none" spc="0" normalizeH="0" baseline="-25000" noProof="0" dirty="0">
                <a:ln>
                  <a:noFill/>
                </a:ln>
                <a:solidFill>
                  <a:srgbClr val="000000"/>
                </a:solidFill>
                <a:effectLst/>
                <a:uLnTx/>
                <a:uFillTx/>
                <a:ea typeface="微软雅黑" panose="020B0503020204020204" pitchFamily="34" charset="-122"/>
                <a:cs typeface="+mn-cs"/>
              </a:rPr>
              <a:t>0</a:t>
            </a:r>
            <a:r>
              <a:rPr kumimoji="0" lang="en-US" altLang="zh-CN" sz="2400" b="1" i="0" u="none" strike="noStrike" kern="1200" cap="none" spc="0" normalizeH="0" baseline="0" noProof="0" dirty="0">
                <a:ln>
                  <a:noFill/>
                </a:ln>
                <a:solidFill>
                  <a:srgbClr val="000000"/>
                </a:solidFill>
                <a:effectLst/>
                <a:uLnTx/>
                <a:uFillTx/>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000000"/>
                </a:solidFill>
                <a:effectLst/>
                <a:uLnTx/>
                <a:uFillTx/>
                <a:ea typeface="微软雅黑" panose="020B0503020204020204" pitchFamily="34" charset="-122"/>
                <a:cs typeface="+mn-cs"/>
              </a:rPr>
              <a:t>是声子速度（可用固体声速代替）</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zh-CN" altLang="en-US" sz="2400" b="1" i="1" u="none" strike="noStrike" kern="1200" cap="none" spc="0" normalizeH="0" baseline="0" noProof="0" dirty="0">
                <a:ln>
                  <a:noFill/>
                </a:ln>
                <a:solidFill>
                  <a:srgbClr val="000000"/>
                </a:solidFill>
                <a:effectLst/>
                <a:uLnTx/>
                <a:uFillTx/>
                <a:ea typeface="微软雅黑" panose="020B0503020204020204" pitchFamily="34" charset="-122"/>
                <a:cs typeface="+mn-cs"/>
                <a:sym typeface="Symbol" panose="05050102010706020507" pitchFamily="18" charset="2"/>
              </a:rPr>
              <a:t> </a:t>
            </a:r>
            <a:r>
              <a:rPr kumimoji="0" lang="zh-CN" altLang="en-US" sz="2400" b="1" i="0" u="none" strike="noStrike" kern="1200" cap="none" spc="0" normalizeH="0" baseline="0" noProof="0" dirty="0">
                <a:ln>
                  <a:noFill/>
                </a:ln>
                <a:solidFill>
                  <a:srgbClr val="000000"/>
                </a:solidFill>
                <a:effectLst/>
                <a:uLnTx/>
                <a:uFillTx/>
                <a:ea typeface="微软雅黑" panose="020B0503020204020204" pitchFamily="34" charset="-122"/>
                <a:cs typeface="+mn-cs"/>
                <a:sym typeface="Symbol" panose="05050102010706020507" pitchFamily="18" charset="2"/>
              </a:rPr>
              <a:t>是声子的平均自由程</a:t>
            </a:r>
          </a:p>
        </p:txBody>
      </p:sp>
      <p:sp>
        <p:nvSpPr>
          <p:cNvPr id="1976328" name="Line 8"/>
          <p:cNvSpPr>
            <a:spLocks noChangeShapeType="1"/>
          </p:cNvSpPr>
          <p:nvPr/>
        </p:nvSpPr>
        <p:spPr bwMode="auto">
          <a:xfrm>
            <a:off x="3419872" y="6005021"/>
            <a:ext cx="3024188" cy="0"/>
          </a:xfrm>
          <a:prstGeom prst="line">
            <a:avLst/>
          </a:prstGeom>
          <a:noFill/>
          <a:ln w="5715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112</a:t>
            </a:fld>
            <a:endParaRPr lang="zh-CN" altLang="en-US">
              <a:solidFill>
                <a:prstClr val="black">
                  <a:tint val="75000"/>
                </a:prstClr>
              </a:solidFill>
            </a:endParaRPr>
          </a:p>
        </p:txBody>
      </p:sp>
      <p:sp>
        <p:nvSpPr>
          <p:cNvPr id="13" name="Rectangle 37"/>
          <p:cNvSpPr>
            <a:spLocks noChangeArrowheads="1"/>
          </p:cNvSpPr>
          <p:nvPr/>
        </p:nvSpPr>
        <p:spPr bwMode="auto">
          <a:xfrm flipV="1">
            <a:off x="79251" y="95490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66516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326"/>
                                        </p:tgtEl>
                                        <p:attrNameLst>
                                          <p:attrName>style.visibility</p:attrName>
                                        </p:attrNameLst>
                                      </p:cBhvr>
                                      <p:to>
                                        <p:strVal val="visible"/>
                                      </p:to>
                                    </p:set>
                                    <p:animEffect transition="in" filter="dissolve">
                                      <p:cBhvr>
                                        <p:cTn id="7" dur="500"/>
                                        <p:tgtEl>
                                          <p:spTgt spid="19763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76329"/>
                                        </p:tgtEl>
                                        <p:attrNameLst>
                                          <p:attrName>style.visibility</p:attrName>
                                        </p:attrNameLst>
                                      </p:cBhvr>
                                      <p:to>
                                        <p:strVal val="visible"/>
                                      </p:to>
                                    </p:set>
                                    <p:animEffect transition="in" filter="dissolve">
                                      <p:cBhvr>
                                        <p:cTn id="12" dur="500"/>
                                        <p:tgtEl>
                                          <p:spTgt spid="19763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76327"/>
                                        </p:tgtEl>
                                        <p:attrNameLst>
                                          <p:attrName>style.visibility</p:attrName>
                                        </p:attrNameLst>
                                      </p:cBhvr>
                                      <p:to>
                                        <p:strVal val="visible"/>
                                      </p:to>
                                    </p:set>
                                    <p:animEffect transition="in" filter="dissolve">
                                      <p:cBhvr>
                                        <p:cTn id="17" dur="500"/>
                                        <p:tgtEl>
                                          <p:spTgt spid="19763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76330"/>
                                        </p:tgtEl>
                                        <p:attrNameLst>
                                          <p:attrName>style.visibility</p:attrName>
                                        </p:attrNameLst>
                                      </p:cBhvr>
                                      <p:to>
                                        <p:strVal val="visible"/>
                                      </p:to>
                                    </p:set>
                                    <p:animEffect transition="in" filter="dissolve">
                                      <p:cBhvr>
                                        <p:cTn id="22" dur="500"/>
                                        <p:tgtEl>
                                          <p:spTgt spid="19763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976328"/>
                                        </p:tgtEl>
                                        <p:attrNameLst>
                                          <p:attrName>style.visibility</p:attrName>
                                        </p:attrNameLst>
                                      </p:cBhvr>
                                      <p:to>
                                        <p:strVal val="visible"/>
                                      </p:to>
                                    </p:set>
                                    <p:animEffect transition="in" filter="slide(fromLeft)">
                                      <p:cBhvr>
                                        <p:cTn id="27" dur="500"/>
                                        <p:tgtEl>
                                          <p:spTgt spid="1976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26" grpId="0"/>
      <p:bldP spid="1976329" grpId="0"/>
      <p:bldP spid="1976330" grpId="0" animBg="1"/>
      <p:bldP spid="1976328"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2"/>
          <p:cNvSpPr>
            <a:spLocks noGrp="1" noRot="1" noChangeArrowheads="1"/>
          </p:cNvSpPr>
          <p:nvPr>
            <p:ph type="title" idx="4294967295"/>
          </p:nvPr>
        </p:nvSpPr>
        <p:spPr bwMode="auto">
          <a:xfrm>
            <a:off x="1996156" y="125760"/>
            <a:ext cx="5051425" cy="1143000"/>
          </a:xfrm>
          <a:prstGeom prst="rect">
            <a:avLst/>
          </a:prstGeom>
          <a:noFill/>
          <a:ln>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sym typeface="Symbol" panose="05050102010706020507" pitchFamily="18" charset="2"/>
              </a:rPr>
              <a:t>声子的平均自由程</a:t>
            </a:r>
          </a:p>
        </p:txBody>
      </p:sp>
      <p:sp>
        <p:nvSpPr>
          <p:cNvPr id="189444" name="Rectangle 3"/>
          <p:cNvSpPr>
            <a:spLocks noGrp="1" noRot="1" noChangeArrowheads="1"/>
          </p:cNvSpPr>
          <p:nvPr>
            <p:ph type="body" idx="4294967295"/>
          </p:nvPr>
        </p:nvSpPr>
        <p:spPr bwMode="auto">
          <a:xfrm>
            <a:off x="1025904" y="1384052"/>
            <a:ext cx="8229600" cy="15414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2600" b="1" dirty="0">
                <a:latin typeface="Times New Roman" panose="02020603050405020304" pitchFamily="18" charset="0"/>
                <a:ea typeface="微软雅黑" panose="020B0503020204020204" pitchFamily="34" charset="-122"/>
              </a:rPr>
              <a:t>声子平均自由程</a:t>
            </a:r>
            <a:r>
              <a:rPr lang="en-US" altLang="zh-CN" sz="2600" b="1" dirty="0">
                <a:latin typeface="Times New Roman" panose="02020603050405020304" pitchFamily="18" charset="0"/>
                <a:ea typeface="微软雅黑" panose="020B0503020204020204" pitchFamily="34" charset="-122"/>
              </a:rPr>
              <a:t>:</a:t>
            </a:r>
          </a:p>
          <a:p>
            <a:pPr lvl="1" eaLnBrk="1" hangingPunct="1">
              <a:lnSpc>
                <a:spcPct val="90000"/>
              </a:lnSpc>
            </a:pPr>
            <a:r>
              <a:rPr lang="zh-CN" altLang="en-US" sz="2600" b="1" dirty="0">
                <a:latin typeface="Times New Roman" panose="02020603050405020304" pitchFamily="18" charset="0"/>
                <a:ea typeface="微软雅黑" panose="020B0503020204020204" pitchFamily="34" charset="-122"/>
              </a:rPr>
              <a:t>声子之间的相互碰撞决定</a:t>
            </a:r>
            <a:r>
              <a:rPr lang="zh-CN" altLang="en-US" sz="2600" b="1" dirty="0">
                <a:latin typeface="Times New Roman" panose="02020603050405020304" pitchFamily="18" charset="0"/>
                <a:ea typeface="微软雅黑" panose="020B0503020204020204" pitchFamily="34" charset="-122"/>
                <a:sym typeface="Symbol" panose="05050102010706020507" pitchFamily="18" charset="2"/>
              </a:rPr>
              <a:t></a:t>
            </a:r>
            <a:r>
              <a:rPr lang="en-US" altLang="zh-CN" sz="2600" b="1" baseline="-25000" dirty="0">
                <a:latin typeface="Times New Roman" panose="02020603050405020304" pitchFamily="18" charset="0"/>
                <a:ea typeface="微软雅黑" panose="020B0503020204020204" pitchFamily="34" charset="-122"/>
                <a:sym typeface="Symbol" panose="05050102010706020507" pitchFamily="18" charset="2"/>
              </a:rPr>
              <a:t>1</a:t>
            </a:r>
          </a:p>
          <a:p>
            <a:pPr lvl="1" eaLnBrk="1" hangingPunct="1">
              <a:lnSpc>
                <a:spcPct val="90000"/>
              </a:lnSpc>
            </a:pPr>
            <a:r>
              <a:rPr lang="zh-CN" altLang="en-US" sz="2600" b="1" dirty="0">
                <a:latin typeface="Times New Roman" panose="02020603050405020304" pitchFamily="18" charset="0"/>
                <a:ea typeface="微软雅黑" panose="020B0503020204020204" pitchFamily="34" charset="-122"/>
              </a:rPr>
              <a:t>固体中缺陷和边界对声子的散射</a:t>
            </a:r>
            <a:r>
              <a:rPr lang="zh-CN" altLang="en-US" sz="2600" b="1" dirty="0">
                <a:latin typeface="Times New Roman" panose="02020603050405020304" pitchFamily="18" charset="0"/>
                <a:ea typeface="微软雅黑" panose="020B0503020204020204" pitchFamily="34" charset="-122"/>
                <a:sym typeface="Symbol" panose="05050102010706020507" pitchFamily="18" charset="2"/>
              </a:rPr>
              <a:t></a:t>
            </a:r>
            <a:r>
              <a:rPr lang="en-US" altLang="zh-CN" sz="2600" b="1" baseline="-25000" dirty="0">
                <a:latin typeface="Times New Roman" panose="02020603050405020304" pitchFamily="18" charset="0"/>
                <a:ea typeface="微软雅黑" panose="020B0503020204020204" pitchFamily="34" charset="-122"/>
                <a:sym typeface="Symbol" panose="05050102010706020507" pitchFamily="18" charset="2"/>
              </a:rPr>
              <a:t>2</a:t>
            </a:r>
            <a:endParaRPr lang="zh-CN" altLang="en-US" sz="2400" b="1" dirty="0">
              <a:latin typeface="Times New Roman" panose="02020603050405020304" pitchFamily="18" charset="0"/>
              <a:ea typeface="微软雅黑" panose="020B0503020204020204" pitchFamily="34" charset="-122"/>
              <a:sym typeface="Symbol" panose="05050102010706020507" pitchFamily="18" charset="2"/>
            </a:endParaRPr>
          </a:p>
        </p:txBody>
      </p:sp>
      <p:graphicFrame>
        <p:nvGraphicFramePr>
          <p:cNvPr id="1977349" name="Object 6"/>
          <p:cNvGraphicFramePr>
            <a:graphicFrameLocks noGrp="1" noChangeAspect="1"/>
          </p:cNvGraphicFramePr>
          <p:nvPr>
            <p:ph sz="half" idx="4294967295"/>
            <p:extLst>
              <p:ext uri="{D42A27DB-BD31-4B8C-83A1-F6EECF244321}">
                <p14:modId xmlns:p14="http://schemas.microsoft.com/office/powerpoint/2010/main" val="970741796"/>
              </p:ext>
            </p:extLst>
          </p:nvPr>
        </p:nvGraphicFramePr>
        <p:xfrm>
          <a:off x="3620168" y="3861048"/>
          <a:ext cx="1803400" cy="1322388"/>
        </p:xfrm>
        <a:graphic>
          <a:graphicData uri="http://schemas.openxmlformats.org/presentationml/2006/ole">
            <mc:AlternateContent xmlns:mc="http://schemas.openxmlformats.org/markup-compatibility/2006">
              <mc:Choice xmlns:v="urn:schemas-microsoft-com:vml" Requires="v">
                <p:oleObj spid="_x0000_s87173" name="公式" r:id="rId4" imgW="647700" imgH="431800" progId="Equation.3">
                  <p:embed/>
                </p:oleObj>
              </mc:Choice>
              <mc:Fallback>
                <p:oleObj name="公式" r:id="rId4" imgW="647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0168" y="3861048"/>
                        <a:ext cx="1803400" cy="132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7350" name="Text Box 6"/>
          <p:cNvSpPr txBox="1">
            <a:spLocks noChangeArrowheads="1"/>
          </p:cNvSpPr>
          <p:nvPr/>
        </p:nvSpPr>
        <p:spPr bwMode="auto">
          <a:xfrm>
            <a:off x="846517" y="2924944"/>
            <a:ext cx="7773987"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sym typeface="Symbol" panose="05050102010706020507" pitchFamily="18" charset="2"/>
              </a:rPr>
              <a:t>总平均自由程</a:t>
            </a:r>
            <a:r>
              <a:rPr lang="en-US" altLang="zh-CN">
                <a:solidFill>
                  <a:srgbClr val="000000"/>
                </a:solidFill>
                <a:ea typeface="微软雅黑" panose="020B0503020204020204" pitchFamily="34" charset="-122"/>
                <a:cs typeface="+mn-cs"/>
                <a:sym typeface="Symbol" panose="05050102010706020507" pitchFamily="18" charset="2"/>
              </a:rPr>
              <a:t>:</a:t>
            </a:r>
          </a:p>
          <a:p>
            <a:pPr lvl="1"/>
            <a:r>
              <a:rPr lang="zh-CN" altLang="en-US">
                <a:solidFill>
                  <a:srgbClr val="000000"/>
                </a:solidFill>
                <a:ea typeface="微软雅黑" panose="020B0503020204020204" pitchFamily="34" charset="-122"/>
                <a:cs typeface="+mn-cs"/>
                <a:sym typeface="Symbol" panose="05050102010706020507" pitchFamily="18" charset="2"/>
              </a:rPr>
              <a:t>总平均自由程的倒数等于各平均自由程倒数之和  </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113</a:t>
            </a:fld>
            <a:endParaRPr lang="zh-CN" altLang="en-US" dirty="0">
              <a:solidFill>
                <a:prstClr val="black">
                  <a:tint val="75000"/>
                </a:prstClr>
              </a:solidFill>
            </a:endParaRPr>
          </a:p>
        </p:txBody>
      </p:sp>
      <p:sp>
        <p:nvSpPr>
          <p:cNvPr id="9" name="Rectangle 37"/>
          <p:cNvSpPr>
            <a:spLocks noChangeArrowheads="1"/>
          </p:cNvSpPr>
          <p:nvPr/>
        </p:nvSpPr>
        <p:spPr bwMode="auto">
          <a:xfrm flipV="1">
            <a:off x="79251" y="99258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33245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77349"/>
                                        </p:tgtEl>
                                        <p:attrNameLst>
                                          <p:attrName>style.visibility</p:attrName>
                                        </p:attrNameLst>
                                      </p:cBhvr>
                                      <p:to>
                                        <p:strVal val="visible"/>
                                      </p:to>
                                    </p:set>
                                    <p:animEffect transition="in" filter="dissolve">
                                      <p:cBhvr>
                                        <p:cTn id="7" dur="500"/>
                                        <p:tgtEl>
                                          <p:spTgt spid="19773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77350"/>
                                        </p:tgtEl>
                                        <p:attrNameLst>
                                          <p:attrName>style.visibility</p:attrName>
                                        </p:attrNameLst>
                                      </p:cBhvr>
                                      <p:to>
                                        <p:strVal val="visible"/>
                                      </p:to>
                                    </p:set>
                                    <p:animEffect transition="in" filter="dissolve">
                                      <p:cBhvr>
                                        <p:cTn id="10" dur="500"/>
                                        <p:tgtEl>
                                          <p:spTgt spid="197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735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Rot="1" noChangeArrowheads="1"/>
          </p:cNvSpPr>
          <p:nvPr>
            <p:ph type="title" idx="4294967295"/>
          </p:nvPr>
        </p:nvSpPr>
        <p:spPr bwMode="auto">
          <a:xfrm>
            <a:off x="2555776" y="236538"/>
            <a:ext cx="4186238"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声子之间的碰撞</a:t>
            </a:r>
          </a:p>
        </p:txBody>
      </p:sp>
      <p:sp>
        <p:nvSpPr>
          <p:cNvPr id="191492" name="Rectangle 3"/>
          <p:cNvSpPr>
            <a:spLocks noGrp="1" noRot="1" noChangeArrowheads="1"/>
          </p:cNvSpPr>
          <p:nvPr>
            <p:ph type="body" idx="4294967295"/>
          </p:nvPr>
        </p:nvSpPr>
        <p:spPr bwMode="auto">
          <a:xfrm>
            <a:off x="472543" y="1286670"/>
            <a:ext cx="8229600" cy="1655762"/>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600" b="1" dirty="0">
                <a:latin typeface="Times New Roman" panose="02020603050405020304" pitchFamily="18" charset="0"/>
                <a:ea typeface="微软雅黑" panose="020B0503020204020204" pitchFamily="34" charset="-122"/>
              </a:rPr>
              <a:t>声子间的相互碰撞，即是不同格波之间的相互作用，属于非简谐作用</a:t>
            </a:r>
          </a:p>
          <a:p>
            <a:pPr lvl="1" eaLnBrk="1" hangingPunct="1"/>
            <a:r>
              <a:rPr lang="zh-CN" altLang="en-US" sz="2600" b="1" dirty="0">
                <a:latin typeface="Times New Roman" panose="02020603050405020304" pitchFamily="18" charset="0"/>
                <a:ea typeface="微软雅黑" panose="020B0503020204020204" pitchFamily="34" charset="-122"/>
              </a:rPr>
              <a:t>非谐作用使不同格波之间存在一定的耦合 </a:t>
            </a:r>
          </a:p>
        </p:txBody>
      </p:sp>
      <p:sp>
        <p:nvSpPr>
          <p:cNvPr id="1979397" name="Text Box 5"/>
          <p:cNvSpPr txBox="1">
            <a:spLocks noChangeArrowheads="1"/>
          </p:cNvSpPr>
          <p:nvPr/>
        </p:nvSpPr>
        <p:spPr bwMode="auto">
          <a:xfrm>
            <a:off x="1143644" y="4868863"/>
            <a:ext cx="7316788" cy="488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20000"/>
              </a:spcBef>
              <a:buClr>
                <a:srgbClr val="336666"/>
              </a:buClr>
              <a:buSzPct val="70000"/>
              <a:buFont typeface="Wingdings" panose="05000000000000000000" pitchFamily="2" charset="2"/>
              <a:buNone/>
            </a:pPr>
            <a:r>
              <a:rPr lang="zh-CN" altLang="en-US">
                <a:solidFill>
                  <a:srgbClr val="A50021"/>
                </a:solidFill>
                <a:ea typeface="微软雅黑" panose="020B0503020204020204" pitchFamily="34" charset="-122"/>
                <a:cs typeface="+mn-cs"/>
              </a:rPr>
              <a:t>声子的碰撞将限制声子自由程，降低晶格热导率  </a:t>
            </a:r>
          </a:p>
        </p:txBody>
      </p:sp>
      <p:grpSp>
        <p:nvGrpSpPr>
          <p:cNvPr id="191494" name="Group 6"/>
          <p:cNvGrpSpPr>
            <a:grpSpLocks/>
          </p:cNvGrpSpPr>
          <p:nvPr/>
        </p:nvGrpSpPr>
        <p:grpSpPr bwMode="auto">
          <a:xfrm>
            <a:off x="719534" y="2924944"/>
            <a:ext cx="7308850" cy="1712913"/>
            <a:chOff x="136" y="2714"/>
            <a:chExt cx="4604" cy="1079"/>
          </a:xfrm>
        </p:grpSpPr>
        <p:sp>
          <p:nvSpPr>
            <p:cNvPr id="191495" name="Text Box 7"/>
            <p:cNvSpPr txBox="1">
              <a:spLocks noChangeArrowheads="1"/>
            </p:cNvSpPr>
            <p:nvPr/>
          </p:nvSpPr>
          <p:spPr bwMode="auto">
            <a:xfrm>
              <a:off x="136" y="2714"/>
              <a:ext cx="426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FF"/>
                  </a:solidFill>
                  <a:ea typeface="微软雅黑" panose="020B0503020204020204" pitchFamily="34" charset="-122"/>
                  <a:cs typeface="+mn-cs"/>
                </a:rPr>
                <a:t>三声子过程</a:t>
              </a:r>
              <a:r>
                <a:rPr lang="en-US" altLang="zh-CN" dirty="0">
                  <a:solidFill>
                    <a:srgbClr val="0000FF"/>
                  </a:solidFill>
                  <a:ea typeface="微软雅黑" panose="020B0503020204020204" pitchFamily="34" charset="-122"/>
                  <a:cs typeface="+mn-cs"/>
                </a:rPr>
                <a:t>: </a:t>
              </a:r>
              <a:r>
                <a:rPr lang="zh-CN" altLang="en-US" dirty="0">
                  <a:solidFill>
                    <a:srgbClr val="000000"/>
                  </a:solidFill>
                  <a:ea typeface="微软雅黑" panose="020B0503020204020204" pitchFamily="34" charset="-122"/>
                  <a:cs typeface="+mn-cs"/>
                </a:rPr>
                <a:t>两个声子碰撞产生另外一个声子 </a:t>
              </a:r>
              <a:endParaRPr lang="en-US" altLang="zh-CN" dirty="0">
                <a:solidFill>
                  <a:srgbClr val="0000FF"/>
                </a:solidFill>
                <a:ea typeface="微软雅黑" panose="020B0503020204020204" pitchFamily="34" charset="-122"/>
                <a:cs typeface="+mn-cs"/>
              </a:endParaRPr>
            </a:p>
          </p:txBody>
        </p:sp>
        <p:graphicFrame>
          <p:nvGraphicFramePr>
            <p:cNvPr id="191496" name="Object 4"/>
            <p:cNvGraphicFramePr>
              <a:graphicFrameLocks noChangeAspect="1"/>
            </p:cNvGraphicFramePr>
            <p:nvPr/>
          </p:nvGraphicFramePr>
          <p:xfrm>
            <a:off x="2716" y="2958"/>
            <a:ext cx="2024" cy="419"/>
          </p:xfrm>
          <a:graphic>
            <a:graphicData uri="http://schemas.openxmlformats.org/presentationml/2006/ole">
              <mc:AlternateContent xmlns:mc="http://schemas.openxmlformats.org/markup-compatibility/2006">
                <mc:Choice xmlns:v="urn:schemas-microsoft-com:vml" Requires="v">
                  <p:oleObj spid="_x0000_s88328" name="公式" r:id="rId4" imgW="1168400" imgH="241300" progId="Equation.3">
                    <p:embed/>
                  </p:oleObj>
                </mc:Choice>
                <mc:Fallback>
                  <p:oleObj name="公式" r:id="rId4" imgW="11684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6" y="2958"/>
                          <a:ext cx="2024"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1497" name="Object 6"/>
            <p:cNvGraphicFramePr>
              <a:graphicFrameLocks noChangeAspect="1"/>
            </p:cNvGraphicFramePr>
            <p:nvPr/>
          </p:nvGraphicFramePr>
          <p:xfrm>
            <a:off x="2744" y="3412"/>
            <a:ext cx="1950" cy="371"/>
          </p:xfrm>
          <a:graphic>
            <a:graphicData uri="http://schemas.openxmlformats.org/presentationml/2006/ole">
              <mc:AlternateContent xmlns:mc="http://schemas.openxmlformats.org/markup-compatibility/2006">
                <mc:Choice xmlns:v="urn:schemas-microsoft-com:vml" Requires="v">
                  <p:oleObj spid="_x0000_s88329" name="公式" r:id="rId6" imgW="1320800" imgH="228600" progId="Equation.3">
                    <p:embed/>
                  </p:oleObj>
                </mc:Choice>
                <mc:Fallback>
                  <p:oleObj name="公式" r:id="rId6" imgW="13208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4" y="3412"/>
                          <a:ext cx="1950"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1498" name="Rectangle 10"/>
            <p:cNvSpPr>
              <a:spLocks noChangeArrowheads="1"/>
            </p:cNvSpPr>
            <p:nvPr/>
          </p:nvSpPr>
          <p:spPr bwMode="auto">
            <a:xfrm>
              <a:off x="1474" y="3004"/>
              <a:ext cx="116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663300"/>
                  </a:solidFill>
                  <a:ea typeface="微软雅黑" panose="020B0503020204020204" pitchFamily="34" charset="-122"/>
                  <a:cs typeface="+mn-cs"/>
                </a:rPr>
                <a:t>能量守恒</a:t>
              </a:r>
              <a:r>
                <a:rPr lang="zh-CN" altLang="en-US" dirty="0">
                  <a:solidFill>
                    <a:srgbClr val="660066"/>
                  </a:solidFill>
                  <a:ea typeface="微软雅黑" panose="020B0503020204020204" pitchFamily="34" charset="-122"/>
                  <a:cs typeface="+mn-cs"/>
                </a:rPr>
                <a:t>→</a:t>
              </a:r>
            </a:p>
          </p:txBody>
        </p:sp>
        <p:sp>
          <p:nvSpPr>
            <p:cNvPr id="191499" name="Text Box 11"/>
            <p:cNvSpPr txBox="1">
              <a:spLocks noChangeArrowheads="1"/>
            </p:cNvSpPr>
            <p:nvPr/>
          </p:nvSpPr>
          <p:spPr bwMode="auto">
            <a:xfrm>
              <a:off x="1292" y="3485"/>
              <a:ext cx="137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663300"/>
                  </a:solidFill>
                  <a:ea typeface="微软雅黑" panose="020B0503020204020204" pitchFamily="34" charset="-122"/>
                  <a:cs typeface="+mn-cs"/>
                </a:rPr>
                <a:t>准动量守恒→</a:t>
              </a:r>
            </a:p>
          </p:txBody>
        </p:sp>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114</a:t>
            </a:fld>
            <a:endParaRPr lang="zh-CN" altLang="en-US">
              <a:solidFill>
                <a:prstClr val="black">
                  <a:tint val="75000"/>
                </a:prstClr>
              </a:solidFill>
            </a:endParaRPr>
          </a:p>
        </p:txBody>
      </p:sp>
      <p:sp>
        <p:nvSpPr>
          <p:cNvPr id="14" name="Rectangle 37"/>
          <p:cNvSpPr>
            <a:spLocks noChangeArrowheads="1"/>
          </p:cNvSpPr>
          <p:nvPr/>
        </p:nvSpPr>
        <p:spPr bwMode="auto">
          <a:xfrm flipV="1">
            <a:off x="79251" y="112474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420252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79397"/>
                                        </p:tgtEl>
                                        <p:attrNameLst>
                                          <p:attrName>style.visibility</p:attrName>
                                        </p:attrNameLst>
                                      </p:cBhvr>
                                      <p:to>
                                        <p:strVal val="visible"/>
                                      </p:to>
                                    </p:set>
                                    <p:animEffect transition="in" filter="slide(fromBottom)">
                                      <p:cBhvr>
                                        <p:cTn id="7" dur="500"/>
                                        <p:tgtEl>
                                          <p:spTgt spid="197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939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2"/>
          <p:cNvSpPr>
            <a:spLocks noGrp="1" noRot="1" noChangeArrowheads="1"/>
          </p:cNvSpPr>
          <p:nvPr>
            <p:ph type="title" idx="4294967295"/>
          </p:nvPr>
        </p:nvSpPr>
        <p:spPr bwMode="auto">
          <a:xfrm>
            <a:off x="1114053" y="450736"/>
            <a:ext cx="7292975"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p>
            <a:pPr eaLnBrk="1" hangingPunct="1">
              <a:lnSpc>
                <a:spcPct val="120000"/>
              </a:lnSpc>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声子间碰撞决定的</a:t>
            </a:r>
            <a:b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b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声子自由程密切依赖于温度</a:t>
            </a:r>
          </a:p>
        </p:txBody>
      </p:sp>
      <p:sp>
        <p:nvSpPr>
          <p:cNvPr id="192516" name="Rectangle 3"/>
          <p:cNvSpPr>
            <a:spLocks noGrp="1" noRot="1" noChangeArrowheads="1"/>
          </p:cNvSpPr>
          <p:nvPr>
            <p:ph type="body" idx="4294967295"/>
          </p:nvPr>
        </p:nvSpPr>
        <p:spPr bwMode="auto">
          <a:xfrm>
            <a:off x="660256" y="1925310"/>
            <a:ext cx="8507412" cy="1181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sz="2600" b="1" dirty="0">
                <a:solidFill>
                  <a:srgbClr val="663300"/>
                </a:solidFill>
                <a:latin typeface="Times New Roman" panose="02020603050405020304" pitchFamily="18" charset="0"/>
                <a:ea typeface="微软雅黑" panose="020B0503020204020204" pitchFamily="34" charset="-122"/>
              </a:rPr>
              <a:t>温度很高时：</a:t>
            </a:r>
          </a:p>
          <a:p>
            <a:pPr eaLnBrk="1" hangingPunct="1">
              <a:buFont typeface="Wingdings" panose="05000000000000000000" pitchFamily="2" charset="2"/>
              <a:buNone/>
            </a:pPr>
            <a:r>
              <a:rPr lang="en-US" altLang="zh-CN" sz="2600" b="1" i="1" u="sng" dirty="0">
                <a:latin typeface="Times New Roman" panose="02020603050405020304" pitchFamily="18" charset="0"/>
                <a:ea typeface="微软雅黑" panose="020B0503020204020204" pitchFamily="34" charset="-122"/>
              </a:rPr>
              <a:t>T</a:t>
            </a:r>
            <a:r>
              <a:rPr lang="en-US" altLang="zh-CN" sz="2600" b="1" dirty="0">
                <a:latin typeface="Times New Roman" panose="02020603050405020304" pitchFamily="18" charset="0"/>
                <a:ea typeface="微软雅黑" panose="020B0503020204020204" pitchFamily="34" charset="-122"/>
              </a:rPr>
              <a:t>&gt;&gt;</a:t>
            </a:r>
            <a:r>
              <a:rPr lang="en-US" altLang="zh-CN" sz="2600" b="1" dirty="0">
                <a:latin typeface="Times New Roman" panose="02020603050405020304" pitchFamily="18" charset="0"/>
                <a:ea typeface="微软雅黑" panose="020B0503020204020204" pitchFamily="34" charset="-122"/>
                <a:sym typeface="Symbol" panose="05050102010706020507" pitchFamily="18" charset="2"/>
              </a:rPr>
              <a:t></a:t>
            </a:r>
            <a:r>
              <a:rPr lang="en-US" altLang="zh-CN" sz="2600" b="1" baseline="-25000" dirty="0">
                <a:latin typeface="Times New Roman" panose="02020603050405020304" pitchFamily="18" charset="0"/>
                <a:ea typeface="微软雅黑" panose="020B0503020204020204" pitchFamily="34" charset="-122"/>
              </a:rPr>
              <a:t>D</a:t>
            </a:r>
            <a:r>
              <a:rPr lang="zh-CN" altLang="en-US" sz="2600" b="1" baseline="-25000" dirty="0">
                <a:latin typeface="Times New Roman" panose="02020603050405020304" pitchFamily="18" charset="0"/>
                <a:ea typeface="微软雅黑" panose="020B0503020204020204" pitchFamily="34" charset="-122"/>
              </a:rPr>
              <a:t>，</a:t>
            </a:r>
            <a:r>
              <a:rPr lang="zh-CN" altLang="en-US" sz="2600" b="1" dirty="0">
                <a:latin typeface="Times New Roman" panose="02020603050405020304" pitchFamily="18" charset="0"/>
                <a:ea typeface="微软雅黑" panose="020B0503020204020204" pitchFamily="34" charset="-122"/>
              </a:rPr>
              <a:t>模式平均声子数正比于温度</a:t>
            </a:r>
            <a:r>
              <a:rPr lang="en-US" altLang="zh-CN" sz="2600" b="1" i="1" dirty="0">
                <a:latin typeface="Times New Roman" panose="02020603050405020304" pitchFamily="18" charset="0"/>
                <a:ea typeface="微软雅黑" panose="020B0503020204020204" pitchFamily="34" charset="-122"/>
              </a:rPr>
              <a:t>T</a:t>
            </a:r>
          </a:p>
        </p:txBody>
      </p:sp>
      <p:graphicFrame>
        <p:nvGraphicFramePr>
          <p:cNvPr id="192517" name="Object 4"/>
          <p:cNvGraphicFramePr>
            <a:graphicFrameLocks noChangeAspect="1"/>
          </p:cNvGraphicFramePr>
          <p:nvPr>
            <p:extLst>
              <p:ext uri="{D42A27DB-BD31-4B8C-83A1-F6EECF244321}">
                <p14:modId xmlns:p14="http://schemas.microsoft.com/office/powerpoint/2010/main" val="2673696431"/>
              </p:ext>
            </p:extLst>
          </p:nvPr>
        </p:nvGraphicFramePr>
        <p:xfrm>
          <a:off x="6372225" y="2074863"/>
          <a:ext cx="1511300" cy="1209675"/>
        </p:xfrm>
        <a:graphic>
          <a:graphicData uri="http://schemas.openxmlformats.org/presentationml/2006/ole">
            <mc:AlternateContent xmlns:mc="http://schemas.openxmlformats.org/markup-compatibility/2006">
              <mc:Choice xmlns:v="urn:schemas-microsoft-com:vml" Requires="v">
                <p:oleObj spid="_x0000_s89221" name="公式" r:id="rId4" imgW="571500" imgH="457200" progId="Equation.3">
                  <p:embed/>
                </p:oleObj>
              </mc:Choice>
              <mc:Fallback>
                <p:oleObj name="公式" r:id="rId4" imgW="5715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2074863"/>
                        <a:ext cx="15113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80422" name="Text Box 6"/>
          <p:cNvSpPr txBox="1">
            <a:spLocks noChangeArrowheads="1"/>
          </p:cNvSpPr>
          <p:nvPr/>
        </p:nvSpPr>
        <p:spPr bwMode="auto">
          <a:xfrm>
            <a:off x="696336" y="4012769"/>
            <a:ext cx="69850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663300"/>
                </a:solidFill>
                <a:ea typeface="微软雅黑" panose="020B0503020204020204" pitchFamily="34" charset="-122"/>
                <a:cs typeface="+mn-cs"/>
              </a:rPr>
              <a:t>温度很低时：</a:t>
            </a:r>
          </a:p>
          <a:p>
            <a:r>
              <a:rPr lang="en-US" altLang="zh-CN" dirty="0">
                <a:solidFill>
                  <a:srgbClr val="000000"/>
                </a:solidFill>
                <a:ea typeface="微软雅黑" panose="020B0503020204020204" pitchFamily="34" charset="-122"/>
                <a:cs typeface="+mn-cs"/>
              </a:rPr>
              <a:t>T&lt;&lt;</a:t>
            </a:r>
            <a:r>
              <a:rPr lang="en-US" altLang="zh-CN" dirty="0">
                <a:solidFill>
                  <a:srgbClr val="000000"/>
                </a:solidFill>
                <a:ea typeface="微软雅黑" panose="020B0503020204020204" pitchFamily="34" charset="-122"/>
                <a:cs typeface="+mn-cs"/>
                <a:sym typeface="Symbol" panose="05050102010706020507" pitchFamily="18" charset="2"/>
              </a:rPr>
              <a:t></a:t>
            </a:r>
            <a:r>
              <a:rPr lang="en-US" altLang="zh-CN" baseline="-25000" dirty="0">
                <a:solidFill>
                  <a:srgbClr val="000000"/>
                </a:solidFill>
                <a:ea typeface="微软雅黑" panose="020B0503020204020204" pitchFamily="34" charset="-122"/>
                <a:cs typeface="+mn-cs"/>
              </a:rPr>
              <a:t>D</a:t>
            </a:r>
            <a:r>
              <a:rPr lang="zh-CN" altLang="en-US" baseline="-25000" dirty="0">
                <a:solidFill>
                  <a:srgbClr val="000000"/>
                </a:solidFill>
                <a:ea typeface="微软雅黑" panose="020B0503020204020204" pitchFamily="34" charset="-122"/>
                <a:cs typeface="+mn-cs"/>
              </a:rPr>
              <a:t>，</a:t>
            </a:r>
            <a:r>
              <a:rPr lang="zh-CN" altLang="en-US" dirty="0">
                <a:solidFill>
                  <a:srgbClr val="000000"/>
                </a:solidFill>
                <a:ea typeface="微软雅黑" panose="020B0503020204020204" pitchFamily="34" charset="-122"/>
                <a:cs typeface="+mn-cs"/>
              </a:rPr>
              <a:t>每个模式的平均声子数趋于</a:t>
            </a:r>
            <a:r>
              <a:rPr lang="en-US" altLang="zh-CN" dirty="0">
                <a:solidFill>
                  <a:srgbClr val="000000"/>
                </a:solidFill>
                <a:ea typeface="微软雅黑" panose="020B0503020204020204" pitchFamily="34" charset="-122"/>
                <a:cs typeface="+mn-cs"/>
              </a:rPr>
              <a:t>0</a:t>
            </a:r>
          </a:p>
          <a:p>
            <a:pPr lvl="1"/>
            <a:r>
              <a:rPr lang="zh-CN" altLang="en-US" dirty="0">
                <a:solidFill>
                  <a:srgbClr val="000000"/>
                </a:solidFill>
                <a:ea typeface="微软雅黑" panose="020B0503020204020204" pitchFamily="34" charset="-122"/>
                <a:cs typeface="+mn-cs"/>
              </a:rPr>
              <a:t>自由程将很迅速地增大，晶格热导率增大 </a:t>
            </a:r>
          </a:p>
        </p:txBody>
      </p:sp>
      <p:sp>
        <p:nvSpPr>
          <p:cNvPr id="192519" name="Text Box 7"/>
          <p:cNvSpPr txBox="1">
            <a:spLocks noChangeArrowheads="1"/>
          </p:cNvSpPr>
          <p:nvPr/>
        </p:nvSpPr>
        <p:spPr bwMode="auto">
          <a:xfrm>
            <a:off x="950913" y="3328988"/>
            <a:ext cx="6413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lvl="1">
              <a:spcBef>
                <a:spcPct val="20000"/>
              </a:spcBef>
              <a:buClr>
                <a:srgbClr val="99CCCC"/>
              </a:buClr>
              <a:buSzPct val="75000"/>
              <a:buFont typeface="Wingdings" panose="05000000000000000000" pitchFamily="2" charset="2"/>
              <a:buNone/>
            </a:pPr>
            <a:endParaRPr lang="zh-CN" altLang="en-US">
              <a:solidFill>
                <a:srgbClr val="000000"/>
              </a:solidFill>
              <a:ea typeface="微软雅黑" panose="020B0503020204020204" pitchFamily="34" charset="-122"/>
              <a:cs typeface="+mn-cs"/>
            </a:endParaRPr>
          </a:p>
          <a:p>
            <a:endParaRPr lang="zh-CN" altLang="en-US">
              <a:solidFill>
                <a:srgbClr val="000000"/>
              </a:solidFill>
              <a:ea typeface="微软雅黑" panose="020B0503020204020204" pitchFamily="34" charset="-122"/>
              <a:cs typeface="+mn-cs"/>
            </a:endParaRPr>
          </a:p>
        </p:txBody>
      </p:sp>
      <p:sp>
        <p:nvSpPr>
          <p:cNvPr id="192520" name="Text Box 8"/>
          <p:cNvSpPr txBox="1">
            <a:spLocks noChangeArrowheads="1"/>
          </p:cNvSpPr>
          <p:nvPr/>
        </p:nvSpPr>
        <p:spPr bwMode="auto">
          <a:xfrm>
            <a:off x="1116013" y="3322638"/>
            <a:ext cx="73167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声子数增加，自由程减小，热导率与温度成反比  </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115</a:t>
            </a:fld>
            <a:endParaRPr lang="zh-CN" altLang="en-US">
              <a:solidFill>
                <a:prstClr val="black">
                  <a:tint val="75000"/>
                </a:prstClr>
              </a:solidFill>
            </a:endParaRPr>
          </a:p>
        </p:txBody>
      </p:sp>
      <p:sp>
        <p:nvSpPr>
          <p:cNvPr id="11" name="Rectangle 37"/>
          <p:cNvSpPr>
            <a:spLocks noChangeArrowheads="1"/>
          </p:cNvSpPr>
          <p:nvPr/>
        </p:nvSpPr>
        <p:spPr bwMode="auto">
          <a:xfrm flipV="1">
            <a:off x="79251" y="1005372"/>
            <a:ext cx="8885237" cy="51864"/>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56152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0422"/>
                                        </p:tgtEl>
                                        <p:attrNameLst>
                                          <p:attrName>style.visibility</p:attrName>
                                        </p:attrNameLst>
                                      </p:cBhvr>
                                      <p:to>
                                        <p:strVal val="visible"/>
                                      </p:to>
                                    </p:set>
                                    <p:animEffect transition="in" filter="dissolve">
                                      <p:cBhvr>
                                        <p:cTn id="7" dur="500"/>
                                        <p:tgtEl>
                                          <p:spTgt spid="198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042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2"/>
          <p:cNvSpPr>
            <a:spLocks noGrp="1" noRot="1" noChangeArrowheads="1"/>
          </p:cNvSpPr>
          <p:nvPr>
            <p:ph type="title" idx="4294967295"/>
          </p:nvPr>
        </p:nvSpPr>
        <p:spPr bwMode="auto">
          <a:xfrm>
            <a:off x="1115616" y="273051"/>
            <a:ext cx="7427912"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限制声子平均自由程的其他因素</a:t>
            </a:r>
          </a:p>
        </p:txBody>
      </p:sp>
      <p:sp>
        <p:nvSpPr>
          <p:cNvPr id="193540" name="Rectangle 3"/>
          <p:cNvSpPr>
            <a:spLocks noGrp="1" noRot="1" noChangeArrowheads="1"/>
          </p:cNvSpPr>
          <p:nvPr>
            <p:ph type="body" idx="4294967295"/>
          </p:nvPr>
        </p:nvSpPr>
        <p:spPr bwMode="auto">
          <a:xfrm>
            <a:off x="612775" y="1683088"/>
            <a:ext cx="8229600" cy="3341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600" b="1" dirty="0">
                <a:latin typeface="Times New Roman" panose="02020603050405020304" pitchFamily="18" charset="0"/>
                <a:ea typeface="微软雅黑" panose="020B0503020204020204" pitchFamily="34" charset="-122"/>
              </a:rPr>
              <a:t>固体中存在的缺陷（包括晶体的不均匀性、多晶体晶界、表面、杂质等） </a:t>
            </a:r>
          </a:p>
          <a:p>
            <a:pPr eaLnBrk="1" hangingPunct="1">
              <a:spcBef>
                <a:spcPts val="1200"/>
              </a:spcBef>
            </a:pPr>
            <a:r>
              <a:rPr lang="zh-CN" altLang="en-US" sz="2600" b="1" dirty="0">
                <a:latin typeface="Times New Roman" panose="02020603050405020304" pitchFamily="18" charset="0"/>
                <a:ea typeface="微软雅黑" panose="020B0503020204020204" pitchFamily="34" charset="-122"/>
              </a:rPr>
              <a:t>低温下</a:t>
            </a:r>
          </a:p>
          <a:p>
            <a:pPr lvl="1" eaLnBrk="1" hangingPunct="1"/>
            <a:r>
              <a:rPr lang="zh-CN" altLang="en-US" sz="2600" b="1" dirty="0">
                <a:latin typeface="Times New Roman" panose="02020603050405020304" pitchFamily="18" charset="0"/>
                <a:ea typeface="微软雅黑" panose="020B0503020204020204" pitchFamily="34" charset="-122"/>
              </a:rPr>
              <a:t>自由程将主要由声子与缺陷之间的散射决定 </a:t>
            </a:r>
          </a:p>
          <a:p>
            <a:pPr eaLnBrk="1" hangingPunct="1">
              <a:spcBef>
                <a:spcPts val="1200"/>
              </a:spcBef>
            </a:pPr>
            <a:r>
              <a:rPr lang="zh-CN" altLang="en-US" sz="2600" b="1" dirty="0">
                <a:latin typeface="Times New Roman" panose="02020603050405020304" pitchFamily="18" charset="0"/>
                <a:ea typeface="微软雅黑" panose="020B0503020204020204" pitchFamily="34" charset="-122"/>
              </a:rPr>
              <a:t>在更低温度下</a:t>
            </a:r>
          </a:p>
          <a:p>
            <a:pPr lvl="1" eaLnBrk="1" hangingPunct="1"/>
            <a:r>
              <a:rPr lang="zh-CN" altLang="en-US" sz="2600" b="1" dirty="0">
                <a:latin typeface="Times New Roman" panose="02020603050405020304" pitchFamily="18" charset="0"/>
                <a:ea typeface="微软雅黑" panose="020B0503020204020204" pitchFamily="34" charset="-122"/>
              </a:rPr>
              <a:t>样品表面散射已成为主要限制自由程的因素，尺寸小的样品自由程更短，热导更低 </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116</a:t>
            </a:fld>
            <a:endParaRPr lang="zh-CN" altLang="en-US">
              <a:solidFill>
                <a:prstClr val="black">
                  <a:tint val="75000"/>
                </a:prstClr>
              </a:solidFill>
            </a:endParaRPr>
          </a:p>
        </p:txBody>
      </p:sp>
      <p:sp>
        <p:nvSpPr>
          <p:cNvPr id="7" name="Rectangle 37"/>
          <p:cNvSpPr>
            <a:spLocks noChangeArrowheads="1"/>
          </p:cNvSpPr>
          <p:nvPr/>
        </p:nvSpPr>
        <p:spPr bwMode="auto">
          <a:xfrm flipV="1">
            <a:off x="79251" y="1153889"/>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271531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ChangeArrowheads="1"/>
          </p:cNvSpPr>
          <p:nvPr/>
        </p:nvSpPr>
        <p:spPr bwMode="auto">
          <a:xfrm>
            <a:off x="2428143" y="3862437"/>
            <a:ext cx="2719921" cy="5746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6627" name="Rectangle 3"/>
          <p:cNvSpPr>
            <a:spLocks noChangeArrowheads="1"/>
          </p:cNvSpPr>
          <p:nvPr/>
        </p:nvSpPr>
        <p:spPr bwMode="auto">
          <a:xfrm>
            <a:off x="2483768" y="1268760"/>
            <a:ext cx="5472608" cy="472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7.1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一维原子链的晶格振动 </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7.1.1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晶格振动的简谐近似</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7.1.2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一维单原子链的晶格振动</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7.1.3</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rPr>
              <a:t>一维双原子链的晶格振动</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7.2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晶格振动的量子化</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声子 </a:t>
            </a: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7.3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固体热特性</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7.3.1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热容</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7.3.2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热传导</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7.3.3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非简谐效应</a:t>
            </a:r>
          </a:p>
        </p:txBody>
      </p:sp>
      <p:sp>
        <p:nvSpPr>
          <p:cNvPr id="26628" name="Rectangle 2"/>
          <p:cNvSpPr>
            <a:spLocks noRot="1" noChangeArrowheads="1"/>
          </p:cNvSpPr>
          <p:nvPr/>
        </p:nvSpPr>
        <p:spPr bwMode="auto">
          <a:xfrm>
            <a:off x="1619572" y="255187"/>
            <a:ext cx="7200900" cy="1143000"/>
          </a:xfrm>
          <a:prstGeom prst="rect">
            <a:avLst/>
          </a:prstGeom>
          <a:noFill/>
          <a:ln>
            <a:noFill/>
          </a:ln>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第七章 晶格振动和固体热性质</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6" name="Rectangle 37"/>
          <p:cNvSpPr>
            <a:spLocks noChangeArrowheads="1"/>
          </p:cNvSpPr>
          <p:nvPr/>
        </p:nvSpPr>
        <p:spPr bwMode="auto">
          <a:xfrm flipV="1">
            <a:off x="50636" y="112474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117</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cxnSp>
        <p:nvCxnSpPr>
          <p:cNvPr id="8" name="直接连接符 7"/>
          <p:cNvCxnSpPr>
            <a:cxnSpLocks noChangeShapeType="1"/>
          </p:cNvCxnSpPr>
          <p:nvPr/>
        </p:nvCxnSpPr>
        <p:spPr bwMode="auto">
          <a:xfrm>
            <a:off x="2782916" y="5849564"/>
            <a:ext cx="2365148" cy="9236"/>
          </a:xfrm>
          <a:prstGeom prst="line">
            <a:avLst/>
          </a:prstGeom>
          <a:noFill/>
          <a:ln w="76200"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5670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8210"/>
                                        </p:tgtEl>
                                        <p:attrNameLst>
                                          <p:attrName>style.visibility</p:attrName>
                                        </p:attrNameLst>
                                      </p:cBhvr>
                                      <p:to>
                                        <p:strVal val="visible"/>
                                      </p:to>
                                    </p:set>
                                    <p:animEffect transition="in" filter="dissolve">
                                      <p:cBhvr>
                                        <p:cTn id="7" dur="500"/>
                                        <p:tgtEl>
                                          <p:spTgt spid="1758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210"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2"/>
          <p:cNvSpPr>
            <a:spLocks noGrp="1" noRot="1" noChangeArrowheads="1"/>
          </p:cNvSpPr>
          <p:nvPr>
            <p:ph type="title" idx="4294967295"/>
          </p:nvPr>
        </p:nvSpPr>
        <p:spPr bwMode="auto">
          <a:xfrm>
            <a:off x="822325" y="314325"/>
            <a:ext cx="74993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一维晶体中某两个原子平均距离 </a:t>
            </a:r>
          </a:p>
        </p:txBody>
      </p:sp>
      <p:sp>
        <p:nvSpPr>
          <p:cNvPr id="195588" name="Rectangle 3"/>
          <p:cNvSpPr>
            <a:spLocks noGrp="1" noRot="1" noChangeArrowheads="1"/>
          </p:cNvSpPr>
          <p:nvPr>
            <p:ph type="body" idx="4294967295"/>
          </p:nvPr>
        </p:nvSpPr>
        <p:spPr bwMode="auto">
          <a:xfrm>
            <a:off x="289502" y="1435100"/>
            <a:ext cx="8540750" cy="1100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latin typeface="Times New Roman" panose="02020603050405020304" pitchFamily="18" charset="0"/>
                <a:ea typeface="微软雅黑" panose="020B0503020204020204" pitchFamily="34" charset="-122"/>
              </a:rPr>
              <a:t>晶体中的</a:t>
            </a:r>
            <a:r>
              <a:rPr lang="en-US" altLang="zh-CN" b="1" i="1" dirty="0">
                <a:latin typeface="Times New Roman" panose="02020603050405020304" pitchFamily="18" charset="0"/>
                <a:ea typeface="微软雅黑" panose="020B0503020204020204" pitchFamily="34" charset="-122"/>
              </a:rPr>
              <a:t>A</a:t>
            </a:r>
            <a:r>
              <a:rPr lang="zh-CN" altLang="en-US" b="1" dirty="0">
                <a:latin typeface="Times New Roman" panose="02020603050405020304" pitchFamily="18" charset="0"/>
                <a:ea typeface="微软雅黑" panose="020B0503020204020204" pitchFamily="34" charset="-122"/>
              </a:rPr>
              <a:t>原子固定在原点，</a:t>
            </a:r>
            <a:r>
              <a:rPr lang="en-US" altLang="zh-CN" b="1" i="1" dirty="0">
                <a:latin typeface="Times New Roman" panose="02020603050405020304" pitchFamily="18" charset="0"/>
                <a:ea typeface="微软雅黑" panose="020B0503020204020204" pitchFamily="34" charset="-122"/>
              </a:rPr>
              <a:t>B</a:t>
            </a:r>
            <a:r>
              <a:rPr lang="zh-CN" altLang="en-US" b="1" dirty="0">
                <a:latin typeface="Times New Roman" panose="02020603050405020304" pitchFamily="18" charset="0"/>
                <a:ea typeface="微软雅黑" panose="020B0503020204020204" pitchFamily="34" charset="-122"/>
              </a:rPr>
              <a:t>原子的平衡位置在</a:t>
            </a:r>
            <a:r>
              <a:rPr lang="en-US" altLang="zh-CN" b="1" i="1" dirty="0">
                <a:latin typeface="Times New Roman" panose="02020603050405020304" pitchFamily="18" charset="0"/>
                <a:ea typeface="微软雅黑" panose="020B0503020204020204" pitchFamily="34" charset="-122"/>
              </a:rPr>
              <a:t>r</a:t>
            </a:r>
            <a:r>
              <a:rPr lang="en-US" altLang="zh-CN" b="1" baseline="-25000" dirty="0">
                <a:latin typeface="Times New Roman" panose="02020603050405020304" pitchFamily="18" charset="0"/>
                <a:ea typeface="微软雅黑" panose="020B0503020204020204" pitchFamily="34" charset="-122"/>
              </a:rPr>
              <a:t>0</a:t>
            </a:r>
            <a:r>
              <a:rPr lang="zh-CN" altLang="en-US" b="1" dirty="0">
                <a:latin typeface="Times New Roman" panose="02020603050405020304" pitchFamily="18" charset="0"/>
                <a:ea typeface="微软雅黑" panose="020B0503020204020204" pitchFamily="34" charset="-122"/>
              </a:rPr>
              <a:t>，两个原子的相互作用势能</a:t>
            </a:r>
            <a:r>
              <a:rPr lang="en-US" altLang="zh-CN" b="1" i="1" dirty="0">
                <a:latin typeface="Times New Roman" panose="02020603050405020304" pitchFamily="18" charset="0"/>
                <a:ea typeface="微软雅黑" panose="020B0503020204020204" pitchFamily="34" charset="-122"/>
              </a:rPr>
              <a:t>V</a:t>
            </a:r>
          </a:p>
          <a:p>
            <a:pPr eaLnBrk="1" hangingPunct="1"/>
            <a:endParaRPr lang="en-US" altLang="zh-CN" b="1" baseline="-25000" dirty="0">
              <a:latin typeface="Times New Roman" panose="02020603050405020304" pitchFamily="18" charset="0"/>
              <a:ea typeface="微软雅黑" panose="020B0503020204020204" pitchFamily="34" charset="-122"/>
            </a:endParaRPr>
          </a:p>
          <a:p>
            <a:pPr eaLnBrk="1" hangingPunct="1"/>
            <a:endParaRPr lang="en-US" altLang="zh-CN" b="1" baseline="-25000" dirty="0">
              <a:latin typeface="Times New Roman" panose="02020603050405020304" pitchFamily="18" charset="0"/>
              <a:ea typeface="微软雅黑" panose="020B0503020204020204" pitchFamily="34" charset="-122"/>
            </a:endParaRPr>
          </a:p>
        </p:txBody>
      </p:sp>
      <p:sp>
        <p:nvSpPr>
          <p:cNvPr id="195589" name="Rectangle 5"/>
          <p:cNvSpPr>
            <a:spLocks noChangeArrowheads="1"/>
          </p:cNvSpPr>
          <p:nvPr/>
        </p:nvSpPr>
        <p:spPr bwMode="auto">
          <a:xfrm>
            <a:off x="0" y="271304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sz="1800" b="0">
              <a:solidFill>
                <a:srgbClr val="336666"/>
              </a:solidFill>
              <a:ea typeface="微软雅黑" panose="020B0503020204020204" pitchFamily="34" charset="-122"/>
              <a:cs typeface="+mn-cs"/>
            </a:endParaRPr>
          </a:p>
        </p:txBody>
      </p:sp>
      <p:graphicFrame>
        <p:nvGraphicFramePr>
          <p:cNvPr id="195590" name="Object 4"/>
          <p:cNvGraphicFramePr>
            <a:graphicFrameLocks noChangeAspect="1"/>
          </p:cNvGraphicFramePr>
          <p:nvPr>
            <p:extLst>
              <p:ext uri="{D42A27DB-BD31-4B8C-83A1-F6EECF244321}">
                <p14:modId xmlns:p14="http://schemas.microsoft.com/office/powerpoint/2010/main" val="3739294665"/>
              </p:ext>
            </p:extLst>
          </p:nvPr>
        </p:nvGraphicFramePr>
        <p:xfrm>
          <a:off x="323850" y="2635250"/>
          <a:ext cx="8424863" cy="1057275"/>
        </p:xfrm>
        <a:graphic>
          <a:graphicData uri="http://schemas.openxmlformats.org/presentationml/2006/ole">
            <mc:AlternateContent xmlns:mc="http://schemas.openxmlformats.org/markup-compatibility/2006">
              <mc:Choice xmlns:v="urn:schemas-microsoft-com:vml" Requires="v">
                <p:oleObj spid="_x0000_s90245" name="Equation" r:id="rId4" imgW="3873500" imgH="482600" progId="Equation.DSMT4">
                  <p:embed/>
                </p:oleObj>
              </mc:Choice>
              <mc:Fallback>
                <p:oleObj name="Equation" r:id="rId4" imgW="3873500" imgH="482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2635250"/>
                        <a:ext cx="8424863" cy="1057275"/>
                      </a:xfrm>
                      <a:prstGeom prst="rect">
                        <a:avLst/>
                      </a:prstGeom>
                      <a:noFill/>
                      <a:ln>
                        <a:noFill/>
                      </a:ln>
                    </p:spPr>
                  </p:pic>
                </p:oleObj>
              </mc:Fallback>
            </mc:AlternateContent>
          </a:graphicData>
        </a:graphic>
      </p:graphicFrame>
      <p:sp>
        <p:nvSpPr>
          <p:cNvPr id="195591" name="Text Box 7"/>
          <p:cNvSpPr txBox="1">
            <a:spLocks noChangeArrowheads="1"/>
          </p:cNvSpPr>
          <p:nvPr/>
        </p:nvSpPr>
        <p:spPr bwMode="auto">
          <a:xfrm>
            <a:off x="622300" y="4711961"/>
            <a:ext cx="8042275"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lvl="1"/>
            <a:r>
              <a:rPr lang="zh-CN" altLang="en-US" dirty="0">
                <a:solidFill>
                  <a:srgbClr val="000000"/>
                </a:solidFill>
                <a:ea typeface="微软雅黑" panose="020B0503020204020204" pitchFamily="34" charset="-122"/>
                <a:cs typeface="+mn-cs"/>
              </a:rPr>
              <a:t>在任何温度下，原子做简谐振动</a:t>
            </a:r>
          </a:p>
          <a:p>
            <a:pPr lvl="1"/>
            <a:r>
              <a:rPr lang="zh-CN" altLang="en-US" dirty="0">
                <a:solidFill>
                  <a:srgbClr val="000000"/>
                </a:solidFill>
                <a:ea typeface="微软雅黑" panose="020B0503020204020204" pitchFamily="34" charset="-122"/>
                <a:cs typeface="+mn-cs"/>
              </a:rPr>
              <a:t>                     温度低振幅小，温度高振幅大，</a:t>
            </a:r>
          </a:p>
          <a:p>
            <a:pPr lvl="1"/>
            <a:r>
              <a:rPr lang="zh-CN" altLang="en-US" dirty="0">
                <a:solidFill>
                  <a:srgbClr val="000000"/>
                </a:solidFill>
                <a:ea typeface="微软雅黑" panose="020B0503020204020204" pitchFamily="34" charset="-122"/>
                <a:cs typeface="+mn-cs"/>
              </a:rPr>
              <a:t>                     但平均位置在</a:t>
            </a:r>
            <a:r>
              <a:rPr lang="en-US" altLang="zh-CN" i="1" dirty="0">
                <a:solidFill>
                  <a:srgbClr val="000000"/>
                </a:solidFill>
                <a:ea typeface="微软雅黑" panose="020B0503020204020204" pitchFamily="34" charset="-122"/>
                <a:cs typeface="+mn-cs"/>
              </a:rPr>
              <a:t>r</a:t>
            </a:r>
            <a:r>
              <a:rPr lang="en-US" altLang="zh-CN" baseline="-25000" dirty="0">
                <a:solidFill>
                  <a:srgbClr val="000000"/>
                </a:solidFill>
                <a:ea typeface="微软雅黑" panose="020B0503020204020204" pitchFamily="34" charset="-122"/>
                <a:cs typeface="+mn-cs"/>
              </a:rPr>
              <a:t>0</a:t>
            </a:r>
            <a:r>
              <a:rPr lang="zh-CN" altLang="en-US" dirty="0">
                <a:solidFill>
                  <a:srgbClr val="000000"/>
                </a:solidFill>
                <a:ea typeface="微软雅黑" panose="020B0503020204020204" pitchFamily="34" charset="-122"/>
                <a:cs typeface="+mn-cs"/>
              </a:rPr>
              <a:t>，所以无膨胀</a:t>
            </a:r>
          </a:p>
        </p:txBody>
      </p:sp>
      <p:sp>
        <p:nvSpPr>
          <p:cNvPr id="195592" name="Rectangle 8"/>
          <p:cNvSpPr>
            <a:spLocks noChangeArrowheads="1"/>
          </p:cNvSpPr>
          <p:nvPr/>
        </p:nvSpPr>
        <p:spPr bwMode="auto">
          <a:xfrm>
            <a:off x="1835150" y="2635771"/>
            <a:ext cx="4321175" cy="1152525"/>
          </a:xfrm>
          <a:prstGeom prst="rect">
            <a:avLst/>
          </a:prstGeom>
          <a:noFill/>
          <a:ln w="38100">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95593" name="Rectangle 9"/>
          <p:cNvSpPr>
            <a:spLocks noChangeArrowheads="1"/>
          </p:cNvSpPr>
          <p:nvPr/>
        </p:nvSpPr>
        <p:spPr bwMode="auto">
          <a:xfrm>
            <a:off x="6443663" y="2596084"/>
            <a:ext cx="2089150" cy="115252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95595" name="Text Box 11"/>
          <p:cNvSpPr txBox="1">
            <a:spLocks noChangeArrowheads="1"/>
          </p:cNvSpPr>
          <p:nvPr/>
        </p:nvSpPr>
        <p:spPr bwMode="auto">
          <a:xfrm>
            <a:off x="3132138" y="3905771"/>
            <a:ext cx="1511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A50021"/>
                </a:solidFill>
                <a:ea typeface="微软雅黑" panose="020B0503020204020204" pitchFamily="34" charset="-122"/>
                <a:cs typeface="+mn-cs"/>
              </a:rPr>
              <a:t>简谐近似</a:t>
            </a:r>
          </a:p>
        </p:txBody>
      </p:sp>
      <p:sp>
        <p:nvSpPr>
          <p:cNvPr id="195596" name="Text Box 12"/>
          <p:cNvSpPr txBox="1">
            <a:spLocks noChangeArrowheads="1"/>
          </p:cNvSpPr>
          <p:nvPr/>
        </p:nvSpPr>
        <p:spPr bwMode="auto">
          <a:xfrm>
            <a:off x="6473825" y="3861321"/>
            <a:ext cx="18430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FF"/>
                </a:solidFill>
                <a:ea typeface="微软雅黑" panose="020B0503020204020204" pitchFamily="34" charset="-122"/>
                <a:cs typeface="+mn-cs"/>
              </a:rPr>
              <a:t>非简谐近似</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118</a:t>
            </a:fld>
            <a:endParaRPr lang="zh-CN" altLang="en-US">
              <a:solidFill>
                <a:prstClr val="black">
                  <a:tint val="75000"/>
                </a:prstClr>
              </a:solidFill>
            </a:endParaRPr>
          </a:p>
        </p:txBody>
      </p:sp>
      <p:sp>
        <p:nvSpPr>
          <p:cNvPr id="15" name="Rectangle 37"/>
          <p:cNvSpPr>
            <a:spLocks noChangeArrowheads="1"/>
          </p:cNvSpPr>
          <p:nvPr/>
        </p:nvSpPr>
        <p:spPr bwMode="auto">
          <a:xfrm flipV="1">
            <a:off x="79251" y="118016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73223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610" name="Picture 2" descr="114314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12875"/>
            <a:ext cx="4968875"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6612" name="Object 5"/>
          <p:cNvGraphicFramePr>
            <a:graphicFrameLocks noChangeAspect="1"/>
          </p:cNvGraphicFramePr>
          <p:nvPr>
            <p:extLst>
              <p:ext uri="{D42A27DB-BD31-4B8C-83A1-F6EECF244321}">
                <p14:modId xmlns:p14="http://schemas.microsoft.com/office/powerpoint/2010/main" val="1255294584"/>
              </p:ext>
            </p:extLst>
          </p:nvPr>
        </p:nvGraphicFramePr>
        <p:xfrm>
          <a:off x="2987675" y="1431925"/>
          <a:ext cx="4321175" cy="628650"/>
        </p:xfrm>
        <a:graphic>
          <a:graphicData uri="http://schemas.openxmlformats.org/presentationml/2006/ole">
            <mc:AlternateContent xmlns:mc="http://schemas.openxmlformats.org/markup-compatibility/2006">
              <mc:Choice xmlns:v="urn:schemas-microsoft-com:vml" Requires="v">
                <p:oleObj spid="_x0000_s91269" name="Equation" r:id="rId5" imgW="1663700" imgH="241300" progId="Equation.DSMT4">
                  <p:embed/>
                </p:oleObj>
              </mc:Choice>
              <mc:Fallback>
                <p:oleObj name="Equation" r:id="rId5" imgW="16637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1431925"/>
                        <a:ext cx="43211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614" name="Text Box 6"/>
          <p:cNvSpPr txBox="1">
            <a:spLocks noChangeArrowheads="1"/>
          </p:cNvSpPr>
          <p:nvPr/>
        </p:nvSpPr>
        <p:spPr bwMode="auto">
          <a:xfrm>
            <a:off x="6588125" y="2874963"/>
            <a:ext cx="20081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非简谐近似  </a:t>
            </a:r>
          </a:p>
        </p:txBody>
      </p:sp>
      <p:sp>
        <p:nvSpPr>
          <p:cNvPr id="196615" name="Rectangle 7"/>
          <p:cNvSpPr>
            <a:spLocks noChangeArrowheads="1"/>
          </p:cNvSpPr>
          <p:nvPr/>
        </p:nvSpPr>
        <p:spPr bwMode="auto">
          <a:xfrm>
            <a:off x="1692275" y="5229225"/>
            <a:ext cx="6767513"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lvl="1"/>
            <a:r>
              <a:rPr lang="zh-CN" altLang="en-US">
                <a:solidFill>
                  <a:srgbClr val="000000"/>
                </a:solidFill>
                <a:ea typeface="微软雅黑" panose="020B0503020204020204" pitchFamily="34" charset="-122"/>
                <a:cs typeface="+mn-cs"/>
              </a:rPr>
              <a:t>当温度升高，原子平衡位置向右移动，</a:t>
            </a:r>
          </a:p>
          <a:p>
            <a:pPr lvl="1"/>
            <a:r>
              <a:rPr lang="zh-CN" altLang="en-US">
                <a:solidFill>
                  <a:srgbClr val="000000"/>
                </a:solidFill>
                <a:ea typeface="微软雅黑" panose="020B0503020204020204" pitchFamily="34" charset="-122"/>
                <a:cs typeface="+mn-cs"/>
              </a:rPr>
              <a:t>原子距离增大，显示出热膨胀</a:t>
            </a:r>
          </a:p>
        </p:txBody>
      </p:sp>
      <p:sp>
        <p:nvSpPr>
          <p:cNvPr id="196616" name="Text Box 8"/>
          <p:cNvSpPr txBox="1">
            <a:spLocks noChangeArrowheads="1"/>
          </p:cNvSpPr>
          <p:nvPr/>
        </p:nvSpPr>
        <p:spPr bwMode="auto">
          <a:xfrm>
            <a:off x="4716463" y="3429000"/>
            <a:ext cx="3881437" cy="1292225"/>
          </a:xfrm>
          <a:prstGeom prst="rect">
            <a:avLst/>
          </a:prstGeom>
          <a:noFill/>
          <a:ln w="952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势能曲线就不对称，原子振动的平衡位置就不再是原来的平衡位置</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119</a:t>
            </a:fld>
            <a:endParaRPr lang="zh-CN" altLang="en-US">
              <a:solidFill>
                <a:prstClr val="black">
                  <a:tint val="75000"/>
                </a:prstClr>
              </a:solidFill>
            </a:endParaRPr>
          </a:p>
        </p:txBody>
      </p:sp>
      <p:sp>
        <p:nvSpPr>
          <p:cNvPr id="11" name="Rectangle 2"/>
          <p:cNvSpPr txBox="1">
            <a:spLocks noRot="1" noChangeArrowheads="1"/>
          </p:cNvSpPr>
          <p:nvPr/>
        </p:nvSpPr>
        <p:spPr bwMode="auto">
          <a:xfrm>
            <a:off x="822325" y="314325"/>
            <a:ext cx="74993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fontAlgn="auto">
              <a:spcAft>
                <a:spcPts val="0"/>
              </a:spcAft>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一维晶体中某两个原子平均距离 </a:t>
            </a:r>
          </a:p>
        </p:txBody>
      </p:sp>
      <p:sp>
        <p:nvSpPr>
          <p:cNvPr id="12" name="Rectangle 37"/>
          <p:cNvSpPr>
            <a:spLocks noChangeArrowheads="1"/>
          </p:cNvSpPr>
          <p:nvPr/>
        </p:nvSpPr>
        <p:spPr bwMode="auto">
          <a:xfrm flipV="1">
            <a:off x="79251" y="118016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401749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7"/>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r"/>
            <a:fld id="{17CB5F2C-1815-44CC-9F6F-822F424154B5}" type="slidenum">
              <a:rPr lang="en-US" altLang="zh-CN" sz="1400">
                <a:solidFill>
                  <a:srgbClr val="336666"/>
                </a:solidFill>
                <a:ea typeface="微软雅黑" panose="020B0503020204020204" pitchFamily="34" charset="-122"/>
                <a:cs typeface="+mn-cs"/>
              </a:rPr>
              <a:pPr algn="r"/>
              <a:t>12</a:t>
            </a:fld>
            <a:endParaRPr lang="en-US" altLang="zh-CN" sz="1400">
              <a:solidFill>
                <a:srgbClr val="336666"/>
              </a:solidFill>
              <a:ea typeface="微软雅黑" panose="020B0503020204020204" pitchFamily="34" charset="-122"/>
              <a:cs typeface="+mn-cs"/>
            </a:endParaRPr>
          </a:p>
        </p:txBody>
      </p:sp>
      <p:sp>
        <p:nvSpPr>
          <p:cNvPr id="21507" name="Rectangle 2"/>
          <p:cNvSpPr>
            <a:spLocks noGrp="1" noRot="1" noChangeArrowheads="1"/>
          </p:cNvSpPr>
          <p:nvPr>
            <p:ph type="title" idx="4294967295"/>
          </p:nvPr>
        </p:nvSpPr>
        <p:spPr bwMode="auto">
          <a:xfrm>
            <a:off x="2051720" y="11111"/>
            <a:ext cx="5227638"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原子间的作用力</a:t>
            </a:r>
          </a:p>
        </p:txBody>
      </p:sp>
      <p:grpSp>
        <p:nvGrpSpPr>
          <p:cNvPr id="2" name="Group 4"/>
          <p:cNvGrpSpPr>
            <a:grpSpLocks/>
          </p:cNvGrpSpPr>
          <p:nvPr/>
        </p:nvGrpSpPr>
        <p:grpSpPr bwMode="auto">
          <a:xfrm>
            <a:off x="4500563" y="2708920"/>
            <a:ext cx="4248150" cy="2863850"/>
            <a:chOff x="3016" y="2619"/>
            <a:chExt cx="2314" cy="1526"/>
          </a:xfrm>
        </p:grpSpPr>
        <p:graphicFrame>
          <p:nvGraphicFramePr>
            <p:cNvPr id="21513" name="Object 5"/>
            <p:cNvGraphicFramePr>
              <a:graphicFrameLocks noChangeAspect="1"/>
            </p:cNvGraphicFramePr>
            <p:nvPr/>
          </p:nvGraphicFramePr>
          <p:xfrm>
            <a:off x="3332" y="2619"/>
            <a:ext cx="1834" cy="1175"/>
          </p:xfrm>
          <a:graphic>
            <a:graphicData uri="http://schemas.openxmlformats.org/presentationml/2006/ole">
              <mc:AlternateContent xmlns:mc="http://schemas.openxmlformats.org/markup-compatibility/2006">
                <mc:Choice xmlns:v="urn:schemas-microsoft-com:vml" Requires="v">
                  <p:oleObj spid="_x0000_s3334" name="Flash Movie" r:id="rId4" imgW="2940840" imgH="2292840" progId="Flash.Movie">
                    <p:embed/>
                  </p:oleObj>
                </mc:Choice>
                <mc:Fallback>
                  <p:oleObj name="Flash Movie" r:id="rId4" imgW="2940840" imgH="2292840" progId="Flash.Movi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2" y="2619"/>
                          <a:ext cx="1834"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4" name="Text Box 6"/>
            <p:cNvSpPr txBox="1">
              <a:spLocks noChangeArrowheads="1"/>
            </p:cNvSpPr>
            <p:nvPr/>
          </p:nvSpPr>
          <p:spPr bwMode="auto">
            <a:xfrm>
              <a:off x="3016" y="3884"/>
              <a:ext cx="231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dirty="0">
                  <a:solidFill>
                    <a:srgbClr val="000000"/>
                  </a:solidFill>
                  <a:ea typeface="微软雅黑" panose="020B0503020204020204" pitchFamily="34" charset="-122"/>
                  <a:cs typeface="+mn-cs"/>
                </a:rPr>
                <a:t>钟摆间加以弹簧链接</a:t>
              </a:r>
            </a:p>
          </p:txBody>
        </p:sp>
      </p:grpSp>
      <p:grpSp>
        <p:nvGrpSpPr>
          <p:cNvPr id="21509" name="Group 7"/>
          <p:cNvGrpSpPr>
            <a:grpSpLocks/>
          </p:cNvGrpSpPr>
          <p:nvPr/>
        </p:nvGrpSpPr>
        <p:grpSpPr bwMode="auto">
          <a:xfrm>
            <a:off x="468313" y="2060575"/>
            <a:ext cx="3673475" cy="2452688"/>
            <a:chOff x="2971" y="1104"/>
            <a:chExt cx="2314" cy="1545"/>
          </a:xfrm>
        </p:grpSpPr>
        <p:graphicFrame>
          <p:nvGraphicFramePr>
            <p:cNvPr id="21511" name="Object 8"/>
            <p:cNvGraphicFramePr>
              <a:graphicFrameLocks noChangeAspect="1"/>
            </p:cNvGraphicFramePr>
            <p:nvPr/>
          </p:nvGraphicFramePr>
          <p:xfrm>
            <a:off x="3334" y="1104"/>
            <a:ext cx="1832" cy="1173"/>
          </p:xfrm>
          <a:graphic>
            <a:graphicData uri="http://schemas.openxmlformats.org/presentationml/2006/ole">
              <mc:AlternateContent xmlns:mc="http://schemas.openxmlformats.org/markup-compatibility/2006">
                <mc:Choice xmlns:v="urn:schemas-microsoft-com:vml" Requires="v">
                  <p:oleObj spid="_x0000_s3335" name="Flash Movie" r:id="rId6" imgW="2940840" imgH="2292840" progId="Flash.Movie">
                    <p:embed/>
                  </p:oleObj>
                </mc:Choice>
                <mc:Fallback>
                  <p:oleObj name="Flash Movie" r:id="rId6" imgW="2940840" imgH="2292840" progId="Flash.Movi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4" y="1104"/>
                          <a:ext cx="1832" cy="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2" name="Text Box 9"/>
            <p:cNvSpPr txBox="1">
              <a:spLocks noChangeArrowheads="1"/>
            </p:cNvSpPr>
            <p:nvPr/>
          </p:nvSpPr>
          <p:spPr bwMode="auto">
            <a:xfrm>
              <a:off x="2971" y="2341"/>
              <a:ext cx="231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a:solidFill>
                    <a:srgbClr val="000000"/>
                  </a:solidFill>
                  <a:ea typeface="微软雅黑" panose="020B0503020204020204" pitchFamily="34" charset="-122"/>
                  <a:cs typeface="+mn-cs"/>
                </a:rPr>
                <a:t>独立的钟摆</a:t>
              </a:r>
            </a:p>
          </p:txBody>
        </p:sp>
      </p:grpSp>
      <p:sp>
        <p:nvSpPr>
          <p:cNvPr id="21510" name="Text Box 10"/>
          <p:cNvSpPr txBox="1">
            <a:spLocks noChangeArrowheads="1"/>
          </p:cNvSpPr>
          <p:nvPr/>
        </p:nvSpPr>
        <p:spPr bwMode="auto">
          <a:xfrm>
            <a:off x="3246314" y="1206890"/>
            <a:ext cx="28384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CC0000"/>
                </a:solidFill>
                <a:ea typeface="微软雅黑" panose="020B0503020204020204" pitchFamily="34" charset="-122"/>
                <a:cs typeface="+mn-cs"/>
              </a:rPr>
              <a:t>可用弹性力来描述</a:t>
            </a:r>
          </a:p>
        </p:txBody>
      </p:sp>
      <p:sp>
        <p:nvSpPr>
          <p:cNvPr id="3" name="页脚占位符 2"/>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12" name="Rectangle 37"/>
          <p:cNvSpPr>
            <a:spLocks noChangeArrowheads="1"/>
          </p:cNvSpPr>
          <p:nvPr/>
        </p:nvSpPr>
        <p:spPr bwMode="auto">
          <a:xfrm flipV="1">
            <a:off x="179512" y="86443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12</a:t>
            </a:fld>
            <a:endParaRPr lang="zh-CN" altLang="en-US">
              <a:solidFill>
                <a:prstClr val="black">
                  <a:tint val="75000"/>
                </a:prstClr>
              </a:solidFill>
            </a:endParaRPr>
          </a:p>
        </p:txBody>
      </p:sp>
    </p:spTree>
    <p:extLst>
      <p:ext uri="{BB962C8B-B14F-4D97-AF65-F5344CB8AC3E}">
        <p14:creationId xmlns:p14="http://schemas.microsoft.com/office/powerpoint/2010/main" val="3305527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052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678" y="2870173"/>
            <a:ext cx="4322763"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3"/>
          <p:cNvSpPr>
            <a:spLocks noGrp="1" noRot="1" noChangeArrowheads="1"/>
          </p:cNvSpPr>
          <p:nvPr>
            <p:ph type="body" idx="4294967295"/>
          </p:nvPr>
        </p:nvSpPr>
        <p:spPr bwMode="auto">
          <a:xfrm>
            <a:off x="334839" y="943604"/>
            <a:ext cx="8208963" cy="93662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buFont typeface="Wingdings" panose="05000000000000000000" pitchFamily="2" charset="2"/>
              <a:buNone/>
            </a:pPr>
            <a:r>
              <a:rPr lang="zh-CN" altLang="en-US" sz="2600" b="1" dirty="0">
                <a:solidFill>
                  <a:srgbClr val="663300"/>
                </a:solidFill>
                <a:latin typeface="Times New Roman" panose="02020603050405020304" pitchFamily="18" charset="0"/>
                <a:ea typeface="微软雅黑" panose="020B0503020204020204" pitchFamily="34" charset="-122"/>
              </a:rPr>
              <a:t>    经典力学分析：</a:t>
            </a:r>
            <a:endParaRPr lang="en-US" altLang="zh-CN" sz="2600" b="1" dirty="0">
              <a:solidFill>
                <a:srgbClr val="663300"/>
              </a:solidFill>
              <a:latin typeface="Times New Roman" panose="02020603050405020304" pitchFamily="18" charset="0"/>
              <a:ea typeface="微软雅黑" panose="020B0503020204020204" pitchFamily="34" charset="-122"/>
            </a:endParaRPr>
          </a:p>
          <a:p>
            <a:pPr eaLnBrk="1" hangingPunct="1">
              <a:buFont typeface="Wingdings" panose="05000000000000000000" pitchFamily="2" charset="2"/>
              <a:buNone/>
            </a:pPr>
            <a:r>
              <a:rPr lang="zh-CN" altLang="en-US" sz="2600" b="1" dirty="0">
                <a:solidFill>
                  <a:srgbClr val="663300"/>
                </a:solidFill>
                <a:latin typeface="Times New Roman" panose="02020603050405020304" pitchFamily="18" charset="0"/>
                <a:ea typeface="微软雅黑" panose="020B0503020204020204" pitchFamily="34" charset="-122"/>
              </a:rPr>
              <a:t>             晶格振动是小振动问题，可采用</a:t>
            </a:r>
            <a:r>
              <a:rPr lang="zh-CN" altLang="en-US" sz="2600" b="1" dirty="0">
                <a:solidFill>
                  <a:srgbClr val="FF0000"/>
                </a:solidFill>
                <a:latin typeface="Times New Roman" panose="02020603050405020304" pitchFamily="18" charset="0"/>
                <a:ea typeface="微软雅黑" panose="020B0503020204020204" pitchFamily="34" charset="-122"/>
              </a:rPr>
              <a:t>简谐振动</a:t>
            </a:r>
            <a:r>
              <a:rPr lang="zh-CN" altLang="en-US" sz="2600" b="1" dirty="0">
                <a:solidFill>
                  <a:srgbClr val="663300"/>
                </a:solidFill>
                <a:latin typeface="Times New Roman" panose="02020603050405020304" pitchFamily="18" charset="0"/>
                <a:ea typeface="微软雅黑" panose="020B0503020204020204" pitchFamily="34" charset="-122"/>
              </a:rPr>
              <a:t>近似</a:t>
            </a:r>
          </a:p>
        </p:txBody>
      </p:sp>
      <p:sp>
        <p:nvSpPr>
          <p:cNvPr id="19461" name="Rectangle 2"/>
          <p:cNvSpPr>
            <a:spLocks noRot="1" noChangeArrowheads="1"/>
          </p:cNvSpPr>
          <p:nvPr/>
        </p:nvSpPr>
        <p:spPr bwMode="auto">
          <a:xfrm>
            <a:off x="3615867" y="-27384"/>
            <a:ext cx="47196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简 谐 近 似</a:t>
            </a:r>
          </a:p>
        </p:txBody>
      </p:sp>
      <p:sp>
        <p:nvSpPr>
          <p:cNvPr id="1600524" name="Rectangle 12"/>
          <p:cNvSpPr>
            <a:spLocks noChangeArrowheads="1"/>
          </p:cNvSpPr>
          <p:nvPr/>
        </p:nvSpPr>
        <p:spPr bwMode="auto">
          <a:xfrm>
            <a:off x="652146" y="1825717"/>
            <a:ext cx="793996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简谐振动是物体在一个位置附近往复偏离该振动中心位置（平衡位置）进行运动，在这个振动形式下，物体受力的大小总是和他偏离平衡位置的距离成正比，并且受力方向总是指向平衡位置 </a:t>
            </a:r>
          </a:p>
        </p:txBody>
      </p:sp>
      <p:sp>
        <p:nvSpPr>
          <p:cNvPr id="1600528" name="Line 16"/>
          <p:cNvSpPr>
            <a:spLocks noChangeShapeType="1"/>
          </p:cNvSpPr>
          <p:nvPr/>
        </p:nvSpPr>
        <p:spPr bwMode="auto">
          <a:xfrm flipH="1">
            <a:off x="6804025" y="4365104"/>
            <a:ext cx="9366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1600529" name="Line 17"/>
          <p:cNvSpPr>
            <a:spLocks noChangeShapeType="1"/>
          </p:cNvSpPr>
          <p:nvPr/>
        </p:nvSpPr>
        <p:spPr bwMode="auto">
          <a:xfrm>
            <a:off x="5651500" y="5877272"/>
            <a:ext cx="9366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黄翊东</a:t>
            </a:r>
          </a:p>
        </p:txBody>
      </p:sp>
      <p:sp>
        <p:nvSpPr>
          <p:cNvPr id="10" name="Rectangle 37"/>
          <p:cNvSpPr>
            <a:spLocks noChangeArrowheads="1"/>
          </p:cNvSpPr>
          <p:nvPr/>
        </p:nvSpPr>
        <p:spPr bwMode="auto">
          <a:xfrm flipV="1">
            <a:off x="179512" y="84596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endParaRPr>
          </a:p>
        </p:txBody>
      </p:sp>
    </p:spTree>
    <p:extLst>
      <p:ext uri="{BB962C8B-B14F-4D97-AF65-F5344CB8AC3E}">
        <p14:creationId xmlns:p14="http://schemas.microsoft.com/office/powerpoint/2010/main" val="188613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00527"/>
                                        </p:tgtEl>
                                        <p:attrNameLst>
                                          <p:attrName>style.visibility</p:attrName>
                                        </p:attrNameLst>
                                      </p:cBhvr>
                                      <p:to>
                                        <p:strVal val="visible"/>
                                      </p:to>
                                    </p:set>
                                    <p:animEffect transition="in" filter="dissolve">
                                      <p:cBhvr>
                                        <p:cTn id="7" dur="500"/>
                                        <p:tgtEl>
                                          <p:spTgt spid="16005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1600528"/>
                                        </p:tgtEl>
                                        <p:attrNameLst>
                                          <p:attrName>style.visibility</p:attrName>
                                        </p:attrNameLst>
                                      </p:cBhvr>
                                      <p:to>
                                        <p:strVal val="visible"/>
                                      </p:to>
                                    </p:set>
                                    <p:animEffect transition="in" filter="slide(fromRight)">
                                      <p:cBhvr>
                                        <p:cTn id="12" dur="500"/>
                                        <p:tgtEl>
                                          <p:spTgt spid="16005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600529"/>
                                        </p:tgtEl>
                                        <p:attrNameLst>
                                          <p:attrName>style.visibility</p:attrName>
                                        </p:attrNameLst>
                                      </p:cBhvr>
                                      <p:to>
                                        <p:strVal val="visible"/>
                                      </p:to>
                                    </p:set>
                                    <p:animEffect transition="in" filter="slide(fromLeft)">
                                      <p:cBhvr>
                                        <p:cTn id="17" dur="500"/>
                                        <p:tgtEl>
                                          <p:spTgt spid="1600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28" grpId="0" animBg="1"/>
      <p:bldP spid="16005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Text Box 8"/>
          <p:cNvSpPr txBox="1">
            <a:spLocks noChangeArrowheads="1"/>
          </p:cNvSpPr>
          <p:nvPr/>
        </p:nvSpPr>
        <p:spPr bwMode="auto">
          <a:xfrm>
            <a:off x="719027" y="3967163"/>
            <a:ext cx="4152099"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nSpc>
                <a:spcPct val="120000"/>
              </a:lnSpc>
            </a:pPr>
            <a:r>
              <a:rPr lang="zh-CN" altLang="en-US" sz="2400" dirty="0">
                <a:solidFill>
                  <a:srgbClr val="000000"/>
                </a:solidFill>
                <a:ea typeface="微软雅黑" panose="020B0503020204020204" pitchFamily="34" charset="-122"/>
                <a:cs typeface="+mn-cs"/>
              </a:rPr>
              <a:t>把位移矢量</a:t>
            </a:r>
            <a:r>
              <a:rPr lang="en-US" altLang="zh-CN" sz="2400" i="1" dirty="0" err="1">
                <a:solidFill>
                  <a:srgbClr val="000000"/>
                </a:solidFill>
                <a:latin typeface="Symbol" panose="05050102010706020507" pitchFamily="18" charset="2"/>
                <a:ea typeface="微软雅黑" panose="020B0503020204020204" pitchFamily="34" charset="-122"/>
                <a:cs typeface="+mn-cs"/>
              </a:rPr>
              <a:t>m</a:t>
            </a:r>
            <a:r>
              <a:rPr lang="en-US" altLang="zh-CN" sz="2400" i="1" baseline="-25000" dirty="0" err="1">
                <a:solidFill>
                  <a:srgbClr val="000000"/>
                </a:solidFill>
                <a:ea typeface="微软雅黑" panose="020B0503020204020204" pitchFamily="34" charset="-122"/>
                <a:cs typeface="+mn-cs"/>
              </a:rPr>
              <a:t>n</a:t>
            </a:r>
            <a:r>
              <a:rPr lang="en-US" altLang="zh-CN" sz="2400" dirty="0">
                <a:solidFill>
                  <a:srgbClr val="000000"/>
                </a:solidFill>
                <a:ea typeface="微软雅黑" panose="020B0503020204020204" pitchFamily="34" charset="-122"/>
                <a:cs typeface="+mn-cs"/>
              </a:rPr>
              <a:t>(</a:t>
            </a:r>
            <a:r>
              <a:rPr lang="en-US" altLang="zh-CN" sz="2400" i="1" dirty="0">
                <a:solidFill>
                  <a:srgbClr val="000000"/>
                </a:solidFill>
                <a:ea typeface="微软雅黑" panose="020B0503020204020204" pitchFamily="34" charset="-122"/>
                <a:cs typeface="+mn-cs"/>
              </a:rPr>
              <a:t>t</a:t>
            </a:r>
            <a:r>
              <a:rPr lang="en-US" altLang="zh-CN" sz="2400" dirty="0">
                <a:solidFill>
                  <a:srgbClr val="000000"/>
                </a:solidFill>
                <a:ea typeface="微软雅黑" panose="020B0503020204020204" pitchFamily="34" charset="-122"/>
                <a:cs typeface="+mn-cs"/>
              </a:rPr>
              <a:t>)</a:t>
            </a:r>
            <a:r>
              <a:rPr lang="zh-CN" altLang="en-US" sz="2400" dirty="0">
                <a:solidFill>
                  <a:srgbClr val="000000"/>
                </a:solidFill>
                <a:ea typeface="微软雅黑" panose="020B0503020204020204" pitchFamily="34" charset="-122"/>
                <a:cs typeface="+mn-cs"/>
              </a:rPr>
              <a:t>用分量表示，</a:t>
            </a:r>
          </a:p>
          <a:p>
            <a:pPr>
              <a:lnSpc>
                <a:spcPct val="120000"/>
              </a:lnSpc>
            </a:pPr>
            <a:r>
              <a:rPr lang="en-US" altLang="zh-CN" sz="2400" i="1" dirty="0">
                <a:solidFill>
                  <a:srgbClr val="000000"/>
                </a:solidFill>
                <a:ea typeface="微软雅黑" panose="020B0503020204020204" pitchFamily="34" charset="-122"/>
                <a:cs typeface="+mn-cs"/>
              </a:rPr>
              <a:t>N</a:t>
            </a:r>
            <a:r>
              <a:rPr lang="zh-CN" altLang="en-US" sz="2400" dirty="0">
                <a:solidFill>
                  <a:srgbClr val="000000"/>
                </a:solidFill>
                <a:ea typeface="微软雅黑" panose="020B0503020204020204" pitchFamily="34" charset="-122"/>
                <a:cs typeface="+mn-cs"/>
              </a:rPr>
              <a:t>个原子共有</a:t>
            </a:r>
            <a:r>
              <a:rPr lang="en-US" altLang="zh-CN" sz="2400" dirty="0">
                <a:solidFill>
                  <a:srgbClr val="000000"/>
                </a:solidFill>
                <a:ea typeface="微软雅黑" panose="020B0503020204020204" pitchFamily="34" charset="-122"/>
                <a:cs typeface="+mn-cs"/>
              </a:rPr>
              <a:t>3</a:t>
            </a:r>
            <a:r>
              <a:rPr lang="en-US" altLang="zh-CN" sz="2400" i="1" dirty="0">
                <a:solidFill>
                  <a:srgbClr val="000000"/>
                </a:solidFill>
                <a:ea typeface="微软雅黑" panose="020B0503020204020204" pitchFamily="34" charset="-122"/>
                <a:cs typeface="+mn-cs"/>
              </a:rPr>
              <a:t>N</a:t>
            </a:r>
            <a:r>
              <a:rPr lang="zh-CN" altLang="en-US" sz="2400" dirty="0">
                <a:solidFill>
                  <a:srgbClr val="000000"/>
                </a:solidFill>
                <a:ea typeface="微软雅黑" panose="020B0503020204020204" pitchFamily="34" charset="-122"/>
                <a:cs typeface="+mn-cs"/>
              </a:rPr>
              <a:t>个分量，</a:t>
            </a:r>
          </a:p>
          <a:p>
            <a:pPr>
              <a:lnSpc>
                <a:spcPct val="120000"/>
              </a:lnSpc>
            </a:pPr>
            <a:r>
              <a:rPr lang="zh-CN" altLang="en-US" sz="2400" dirty="0">
                <a:solidFill>
                  <a:srgbClr val="000000"/>
                </a:solidFill>
                <a:ea typeface="微软雅黑" panose="020B0503020204020204" pitchFamily="34" charset="-122"/>
                <a:cs typeface="+mn-cs"/>
              </a:rPr>
              <a:t>写成</a:t>
            </a:r>
            <a:r>
              <a:rPr lang="en-US" altLang="zh-CN" sz="2400" i="1" dirty="0">
                <a:solidFill>
                  <a:srgbClr val="000000"/>
                </a:solidFill>
                <a:latin typeface="Symbol" panose="05050102010706020507" pitchFamily="18" charset="2"/>
                <a:ea typeface="微软雅黑" panose="020B0503020204020204" pitchFamily="34" charset="-122"/>
                <a:cs typeface="+mn-cs"/>
              </a:rPr>
              <a:t>m</a:t>
            </a:r>
            <a:r>
              <a:rPr lang="en-US" altLang="zh-CN" sz="2400" i="1" baseline="-25000" dirty="0">
                <a:solidFill>
                  <a:srgbClr val="000000"/>
                </a:solidFill>
                <a:ea typeface="微软雅黑" panose="020B0503020204020204" pitchFamily="34" charset="-122"/>
                <a:cs typeface="+mn-cs"/>
              </a:rPr>
              <a:t>i </a:t>
            </a:r>
            <a:r>
              <a:rPr lang="en-US" altLang="zh-CN" sz="2400" dirty="0">
                <a:solidFill>
                  <a:srgbClr val="000000"/>
                </a:solidFill>
                <a:ea typeface="微软雅黑" panose="020B0503020204020204" pitchFamily="34" charset="-122"/>
                <a:cs typeface="+mn-cs"/>
              </a:rPr>
              <a:t>(</a:t>
            </a:r>
            <a:r>
              <a:rPr lang="en-US" altLang="zh-CN" sz="2400" i="1" dirty="0" err="1">
                <a:solidFill>
                  <a:srgbClr val="000000"/>
                </a:solidFill>
                <a:ea typeface="微软雅黑" panose="020B0503020204020204" pitchFamily="34" charset="-122"/>
                <a:cs typeface="+mn-cs"/>
              </a:rPr>
              <a:t>i</a:t>
            </a:r>
            <a:r>
              <a:rPr lang="en-US" altLang="zh-CN" sz="2400" dirty="0">
                <a:solidFill>
                  <a:srgbClr val="000000"/>
                </a:solidFill>
                <a:ea typeface="微软雅黑" panose="020B0503020204020204" pitchFamily="34" charset="-122"/>
                <a:cs typeface="+mn-cs"/>
              </a:rPr>
              <a:t>=1,2,3….3</a:t>
            </a:r>
            <a:r>
              <a:rPr lang="en-US" altLang="zh-CN" sz="2400" i="1" dirty="0">
                <a:solidFill>
                  <a:srgbClr val="000000"/>
                </a:solidFill>
                <a:ea typeface="微软雅黑" panose="020B0503020204020204" pitchFamily="34" charset="-122"/>
                <a:cs typeface="+mn-cs"/>
              </a:rPr>
              <a:t>N</a:t>
            </a:r>
            <a:r>
              <a:rPr lang="en-US" altLang="zh-CN" sz="2400" dirty="0">
                <a:solidFill>
                  <a:srgbClr val="000000"/>
                </a:solidFill>
                <a:ea typeface="微软雅黑" panose="020B0503020204020204" pitchFamily="34" charset="-122"/>
                <a:cs typeface="+mn-cs"/>
              </a:rPr>
              <a:t>)</a:t>
            </a:r>
            <a:endParaRPr lang="zh-CN" altLang="en-US" sz="2400" dirty="0">
              <a:solidFill>
                <a:srgbClr val="000000"/>
              </a:solidFill>
              <a:ea typeface="微软雅黑" panose="020B0503020204020204" pitchFamily="34" charset="-122"/>
              <a:cs typeface="+mn-cs"/>
            </a:endParaRPr>
          </a:p>
        </p:txBody>
      </p:sp>
      <p:pic>
        <p:nvPicPr>
          <p:cNvPr id="2355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388742"/>
            <a:ext cx="3527425"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Rectangle 16"/>
          <p:cNvSpPr>
            <a:spLocks noChangeArrowheads="1"/>
          </p:cNvSpPr>
          <p:nvPr/>
        </p:nvSpPr>
        <p:spPr bwMode="auto">
          <a:xfrm>
            <a:off x="6084888" y="4292029"/>
            <a:ext cx="215900" cy="288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3561" name="Text Box 15"/>
          <p:cNvSpPr txBox="1">
            <a:spLocks noChangeArrowheads="1"/>
          </p:cNvSpPr>
          <p:nvPr/>
        </p:nvSpPr>
        <p:spPr bwMode="auto">
          <a:xfrm>
            <a:off x="5954713" y="4292029"/>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sz="2400" i="1">
                <a:solidFill>
                  <a:srgbClr val="660066"/>
                </a:solidFill>
                <a:ea typeface="微软雅黑" panose="020B0503020204020204" pitchFamily="34" charset="-122"/>
                <a:cs typeface="+mn-cs"/>
              </a:rPr>
              <a:t>R</a:t>
            </a:r>
            <a:r>
              <a:rPr lang="en-US" altLang="zh-CN" sz="2400">
                <a:solidFill>
                  <a:srgbClr val="660066"/>
                </a:solidFill>
                <a:ea typeface="微软雅黑" panose="020B0503020204020204" pitchFamily="34" charset="-122"/>
                <a:cs typeface="+mn-cs"/>
              </a:rPr>
              <a:t>’</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14</a:t>
            </a:fld>
            <a:endParaRPr lang="zh-CN" altLang="en-US">
              <a:solidFill>
                <a:prstClr val="black">
                  <a:tint val="75000"/>
                </a:prstClr>
              </a:solidFill>
            </a:endParaRPr>
          </a:p>
        </p:txBody>
      </p:sp>
      <p:sp>
        <p:nvSpPr>
          <p:cNvPr id="18" name="Text Box 5">
            <a:extLst>
              <a:ext uri="{FF2B5EF4-FFF2-40B4-BE49-F238E27FC236}">
                <a16:creationId xmlns:a16="http://schemas.microsoft.com/office/drawing/2014/main" id="{55A54250-8537-4D69-842F-351136D3B14F}"/>
              </a:ext>
            </a:extLst>
          </p:cNvPr>
          <p:cNvSpPr txBox="1">
            <a:spLocks noChangeArrowheads="1"/>
          </p:cNvSpPr>
          <p:nvPr/>
        </p:nvSpPr>
        <p:spPr bwMode="auto">
          <a:xfrm>
            <a:off x="755650" y="1884536"/>
            <a:ext cx="7704138"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如果晶格包含</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个原子，平衡位置为</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R</a:t>
            </a:r>
            <a:r>
              <a:rPr kumimoji="0"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，偏离平衡</a:t>
            </a:r>
          </a:p>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位置的位移矢量为</a:t>
            </a:r>
            <a:r>
              <a:rPr kumimoji="0" lang="en-US" altLang="zh-CN" sz="2400" b="1" i="1" u="none" strike="noStrike" kern="1200" cap="none" spc="0" normalizeH="0" baseline="0" noProof="0" dirty="0" err="1">
                <a:ln>
                  <a:noFill/>
                </a:ln>
                <a:solidFill>
                  <a:srgbClr val="000000"/>
                </a:solidFill>
                <a:effectLst/>
                <a:uLnTx/>
                <a:uFillTx/>
                <a:latin typeface="Symbol" panose="05050102010706020507" pitchFamily="18" charset="2"/>
                <a:ea typeface="微软雅黑" panose="020B0503020204020204" pitchFamily="34" charset="-122"/>
                <a:cs typeface="+mn-cs"/>
              </a:rPr>
              <a:t>m</a:t>
            </a:r>
            <a:r>
              <a:rPr kumimoji="0"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则原子的位置：</a:t>
            </a:r>
          </a:p>
        </p:txBody>
      </p:sp>
      <p:sp>
        <p:nvSpPr>
          <p:cNvPr id="20" name="Rectangle 3">
            <a:extLst>
              <a:ext uri="{FF2B5EF4-FFF2-40B4-BE49-F238E27FC236}">
                <a16:creationId xmlns:a16="http://schemas.microsoft.com/office/drawing/2014/main" id="{EC7459B6-73E0-41E1-A7A2-487C8FE0B2FA}"/>
              </a:ext>
            </a:extLst>
          </p:cNvPr>
          <p:cNvSpPr txBox="1">
            <a:spLocks noRot="1" noChangeArrowheads="1"/>
          </p:cNvSpPr>
          <p:nvPr/>
        </p:nvSpPr>
        <p:spPr bwMode="auto">
          <a:xfrm>
            <a:off x="334839" y="943604"/>
            <a:ext cx="8208963" cy="936625"/>
          </a:xfrm>
          <a:prstGeom prst="rect">
            <a:avLst/>
          </a:prstGeom>
          <a:noFill/>
          <a:extLst/>
        </p:spPr>
        <p:txBody>
          <a:bodyPr vert="horz" lIns="91440" tIns="45720" rIns="91440" bIns="45720" rtlCol="0">
            <a:normAutofit lnSpcReduction="10000"/>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57175" marR="0" lvl="0" indent="-257175" algn="l" defTabSz="6858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zh-CN" altLang="en-US" sz="2600" b="1" i="0"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rPr>
              <a:t>    经典力学分析：</a:t>
            </a:r>
            <a:endParaRPr kumimoji="0" lang="en-US" altLang="zh-CN" sz="2600" b="1" i="0"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endParaRPr>
          </a:p>
          <a:p>
            <a:pPr marL="257175" marR="0" lvl="0" indent="-257175" algn="l" defTabSz="6858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zh-CN" altLang="en-US" sz="2600" b="1" i="0"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rPr>
              <a:t>             晶格振动是小振动问题，可采用</a:t>
            </a:r>
            <a:r>
              <a:rPr kumimoji="0" lang="zh-CN" altLang="en-US" sz="2600" b="1" i="0" u="none" strike="noStrike" kern="1200" cap="none" spc="0" normalizeH="0" baseline="0" noProof="0">
                <a:ln>
                  <a:noFill/>
                </a:ln>
                <a:solidFill>
                  <a:srgbClr val="FF0000"/>
                </a:solidFill>
                <a:effectLst/>
                <a:uLnTx/>
                <a:uFillTx/>
                <a:latin typeface="Times New Roman" panose="02020603050405020304" pitchFamily="18" charset="0"/>
                <a:ea typeface="微软雅黑" panose="020B0503020204020204" pitchFamily="34" charset="-122"/>
                <a:cs typeface="+mn-cs"/>
              </a:rPr>
              <a:t>简谐振动</a:t>
            </a:r>
            <a:r>
              <a:rPr kumimoji="0" lang="zh-CN" altLang="en-US" sz="2600" b="1" i="0"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rPr>
              <a:t>近似</a:t>
            </a:r>
            <a:endParaRPr kumimoji="0" lang="zh-CN" altLang="en-US" sz="26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endParaRPr>
          </a:p>
        </p:txBody>
      </p:sp>
      <p:sp>
        <p:nvSpPr>
          <p:cNvPr id="21" name="Rectangle 2">
            <a:extLst>
              <a:ext uri="{FF2B5EF4-FFF2-40B4-BE49-F238E27FC236}">
                <a16:creationId xmlns:a16="http://schemas.microsoft.com/office/drawing/2014/main" id="{C3D770E1-A42D-42FD-A56C-E336EBC64D2A}"/>
              </a:ext>
            </a:extLst>
          </p:cNvPr>
          <p:cNvSpPr>
            <a:spLocks noRot="1" noChangeArrowheads="1"/>
          </p:cNvSpPr>
          <p:nvPr/>
        </p:nvSpPr>
        <p:spPr bwMode="auto">
          <a:xfrm>
            <a:off x="3615867" y="-27384"/>
            <a:ext cx="4719637" cy="1143000"/>
          </a:xfrm>
          <a:prstGeom prst="rect">
            <a:avLst/>
          </a:prstGeom>
          <a:noFill/>
          <a:ln>
            <a:noFill/>
          </a:ln>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简 谐 近 似</a:t>
            </a:r>
          </a:p>
        </p:txBody>
      </p:sp>
      <p:sp>
        <p:nvSpPr>
          <p:cNvPr id="22" name="Rectangle 37">
            <a:extLst>
              <a:ext uri="{FF2B5EF4-FFF2-40B4-BE49-F238E27FC236}">
                <a16:creationId xmlns:a16="http://schemas.microsoft.com/office/drawing/2014/main" id="{BB35960B-147A-4F59-8475-BA9B61FC87B6}"/>
              </a:ext>
            </a:extLst>
          </p:cNvPr>
          <p:cNvSpPr>
            <a:spLocks noChangeArrowheads="1"/>
          </p:cNvSpPr>
          <p:nvPr/>
        </p:nvSpPr>
        <p:spPr bwMode="auto">
          <a:xfrm flipV="1">
            <a:off x="179512" y="845964"/>
            <a:ext cx="8885237" cy="42863"/>
          </a:xfrm>
          <a:prstGeom prst="rect">
            <a:avLst/>
          </a:prstGeom>
          <a:no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23" name="Rectangle 37">
            <a:extLst>
              <a:ext uri="{FF2B5EF4-FFF2-40B4-BE49-F238E27FC236}">
                <a16:creationId xmlns:a16="http://schemas.microsoft.com/office/drawing/2014/main" id="{646BBF09-728F-41E8-88C1-CA56F2B6F99A}"/>
              </a:ext>
            </a:extLst>
          </p:cNvPr>
          <p:cNvSpPr>
            <a:spLocks noChangeArrowheads="1"/>
          </p:cNvSpPr>
          <p:nvPr/>
        </p:nvSpPr>
        <p:spPr bwMode="auto">
          <a:xfrm flipV="1">
            <a:off x="179512" y="86443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graphicFrame>
        <p:nvGraphicFramePr>
          <p:cNvPr id="5" name="对象 4">
            <a:extLst>
              <a:ext uri="{FF2B5EF4-FFF2-40B4-BE49-F238E27FC236}">
                <a16:creationId xmlns:a16="http://schemas.microsoft.com/office/drawing/2014/main" id="{2F52EE3E-313B-483A-8799-39D485104924}"/>
              </a:ext>
            </a:extLst>
          </p:cNvPr>
          <p:cNvGraphicFramePr>
            <a:graphicFrameLocks noChangeAspect="1"/>
          </p:cNvGraphicFramePr>
          <p:nvPr>
            <p:extLst>
              <p:ext uri="{D42A27DB-BD31-4B8C-83A1-F6EECF244321}">
                <p14:modId xmlns:p14="http://schemas.microsoft.com/office/powerpoint/2010/main" val="550057781"/>
              </p:ext>
            </p:extLst>
          </p:nvPr>
        </p:nvGraphicFramePr>
        <p:xfrm>
          <a:off x="2695904" y="3013208"/>
          <a:ext cx="3486832" cy="613564"/>
        </p:xfrm>
        <a:graphic>
          <a:graphicData uri="http://schemas.openxmlformats.org/presentationml/2006/ole">
            <mc:AlternateContent xmlns:mc="http://schemas.openxmlformats.org/markup-compatibility/2006">
              <mc:Choice xmlns:v="urn:schemas-microsoft-com:vml" Requires="v">
                <p:oleObj spid="_x0000_s4232" name="Equation" r:id="rId5" imgW="1104900" imgH="203200" progId="Equation.DSMT4">
                  <p:embed/>
                </p:oleObj>
              </mc:Choice>
              <mc:Fallback>
                <p:oleObj name="Equation" r:id="rId5" imgW="1104900" imgH="203200" progId="Equation.DSMT4">
                  <p:embed/>
                  <p:pic>
                    <p:nvPicPr>
                      <p:cNvPr id="0" name="Object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5904" y="3013208"/>
                        <a:ext cx="3486832" cy="613564"/>
                      </a:xfrm>
                      <a:prstGeom prst="rect">
                        <a:avLst/>
                      </a:prstGeom>
                      <a:noFill/>
                    </p:spPr>
                  </p:pic>
                </p:oleObj>
              </mc:Fallback>
            </mc:AlternateContent>
          </a:graphicData>
        </a:graphic>
      </p:graphicFrame>
    </p:spTree>
    <p:extLst>
      <p:ext uri="{BB962C8B-B14F-4D97-AF65-F5344CB8AC3E}">
        <p14:creationId xmlns:p14="http://schemas.microsoft.com/office/powerpoint/2010/main" val="374341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ext Box 5"/>
          <p:cNvSpPr txBox="1">
            <a:spLocks noChangeArrowheads="1"/>
          </p:cNvSpPr>
          <p:nvPr/>
        </p:nvSpPr>
        <p:spPr bwMode="auto">
          <a:xfrm>
            <a:off x="755650" y="1884536"/>
            <a:ext cx="7704138"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如果晶格包含</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个原子，平衡位置为</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R</a:t>
            </a:r>
            <a:r>
              <a:rPr kumimoji="0"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，偏离平衡</a:t>
            </a:r>
          </a:p>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位置的位移矢量为</a:t>
            </a:r>
            <a:r>
              <a:rPr kumimoji="0" lang="en-US" altLang="zh-CN" sz="2400" b="1" i="1" u="none" strike="noStrike" kern="1200" cap="none" spc="0" normalizeH="0" baseline="0" noProof="0" dirty="0" err="1">
                <a:ln>
                  <a:noFill/>
                </a:ln>
                <a:solidFill>
                  <a:srgbClr val="000000"/>
                </a:solidFill>
                <a:effectLst/>
                <a:uLnTx/>
                <a:uFillTx/>
                <a:latin typeface="Symbol" panose="05050102010706020507" pitchFamily="18" charset="2"/>
                <a:ea typeface="微软雅黑" panose="020B0503020204020204" pitchFamily="34" charset="-122"/>
                <a:cs typeface="+mn-cs"/>
              </a:rPr>
              <a:t>m</a:t>
            </a:r>
            <a:r>
              <a:rPr kumimoji="0"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则原子的位置：</a:t>
            </a:r>
          </a:p>
        </p:txBody>
      </p:sp>
      <p:sp>
        <p:nvSpPr>
          <p:cNvPr id="24585" name="Text Box 15"/>
          <p:cNvSpPr txBox="1">
            <a:spLocks noChangeArrowheads="1"/>
          </p:cNvSpPr>
          <p:nvPr/>
        </p:nvSpPr>
        <p:spPr bwMode="auto">
          <a:xfrm>
            <a:off x="604717" y="3609310"/>
            <a:ext cx="78710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个原子势能函数可以在平衡位置附近展开成泰勒级数： </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黄翊东</a:t>
            </a:r>
          </a:p>
        </p:txBody>
      </p:sp>
      <p:sp>
        <p:nvSpPr>
          <p:cNvPr id="11" name="Rectangle 3"/>
          <p:cNvSpPr txBox="1">
            <a:spLocks noRot="1" noChangeArrowheads="1"/>
          </p:cNvSpPr>
          <p:nvPr/>
        </p:nvSpPr>
        <p:spPr bwMode="auto">
          <a:xfrm>
            <a:off x="334839" y="943604"/>
            <a:ext cx="8208963" cy="936625"/>
          </a:xfrm>
          <a:prstGeom prst="rect">
            <a:avLst/>
          </a:prstGeom>
          <a:noFill/>
          <a:extLst/>
        </p:spPr>
        <p:txBody>
          <a:bodyPr vert="horz" lIns="91440" tIns="45720" rIns="91440" bIns="45720" rtlCol="0">
            <a:normAutofit lnSpcReduction="10000"/>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57175" marR="0" lvl="0" indent="-257175" algn="l" defTabSz="6858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zh-CN" altLang="en-US" sz="2600" b="1" i="0"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rPr>
              <a:t>    经典力学分析：</a:t>
            </a:r>
            <a:endParaRPr kumimoji="0" lang="en-US" altLang="zh-CN" sz="2600" b="1" i="0"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endParaRPr>
          </a:p>
          <a:p>
            <a:pPr marL="257175" marR="0" lvl="0" indent="-257175" algn="l" defTabSz="6858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zh-CN" altLang="en-US" sz="2600" b="1" i="0"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rPr>
              <a:t>             晶格振动是小振动问题，可采用</a:t>
            </a:r>
            <a:r>
              <a:rPr kumimoji="0" lang="zh-CN" altLang="en-US" sz="2600" b="1" i="0" u="none" strike="noStrike" kern="1200" cap="none" spc="0" normalizeH="0" baseline="0" noProof="0">
                <a:ln>
                  <a:noFill/>
                </a:ln>
                <a:solidFill>
                  <a:srgbClr val="FF0000"/>
                </a:solidFill>
                <a:effectLst/>
                <a:uLnTx/>
                <a:uFillTx/>
                <a:latin typeface="Times New Roman" panose="02020603050405020304" pitchFamily="18" charset="0"/>
                <a:ea typeface="微软雅黑" panose="020B0503020204020204" pitchFamily="34" charset="-122"/>
                <a:cs typeface="+mn-cs"/>
              </a:rPr>
              <a:t>简谐振动</a:t>
            </a:r>
            <a:r>
              <a:rPr kumimoji="0" lang="zh-CN" altLang="en-US" sz="2600" b="1" i="0"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rPr>
              <a:t>近似</a:t>
            </a:r>
            <a:endParaRPr kumimoji="0" lang="zh-CN" altLang="en-US" sz="26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endParaRPr>
          </a:p>
        </p:txBody>
      </p:sp>
      <p:sp>
        <p:nvSpPr>
          <p:cNvPr id="12" name="Rectangle 2"/>
          <p:cNvSpPr>
            <a:spLocks noRot="1" noChangeArrowheads="1"/>
          </p:cNvSpPr>
          <p:nvPr/>
        </p:nvSpPr>
        <p:spPr bwMode="auto">
          <a:xfrm>
            <a:off x="3615867" y="-27384"/>
            <a:ext cx="4719637" cy="1143000"/>
          </a:xfrm>
          <a:prstGeom prst="rect">
            <a:avLst/>
          </a:prstGeom>
          <a:noFill/>
          <a:ln>
            <a:noFill/>
          </a:ln>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简 谐 近 似</a:t>
            </a:r>
          </a:p>
        </p:txBody>
      </p:sp>
      <p:sp>
        <p:nvSpPr>
          <p:cNvPr id="13" name="Rectangle 37"/>
          <p:cNvSpPr>
            <a:spLocks noChangeArrowheads="1"/>
          </p:cNvSpPr>
          <p:nvPr/>
        </p:nvSpPr>
        <p:spPr bwMode="auto">
          <a:xfrm flipV="1">
            <a:off x="179512" y="845964"/>
            <a:ext cx="8885237" cy="42863"/>
          </a:xfrm>
          <a:prstGeom prst="rect">
            <a:avLst/>
          </a:prstGeom>
          <a:no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14" name="Rectangle 37"/>
          <p:cNvSpPr>
            <a:spLocks noChangeArrowheads="1"/>
          </p:cNvSpPr>
          <p:nvPr/>
        </p:nvSpPr>
        <p:spPr bwMode="auto">
          <a:xfrm flipV="1">
            <a:off x="179512" y="86443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endParaRPr>
          </a:p>
        </p:txBody>
      </p:sp>
      <p:graphicFrame>
        <p:nvGraphicFramePr>
          <p:cNvPr id="15" name="Object 6"/>
          <p:cNvGraphicFramePr>
            <a:graphicFrameLocks noChangeAspect="1"/>
          </p:cNvGraphicFramePr>
          <p:nvPr>
            <p:extLst/>
          </p:nvPr>
        </p:nvGraphicFramePr>
        <p:xfrm>
          <a:off x="684213" y="4032250"/>
          <a:ext cx="7712075" cy="1216025"/>
        </p:xfrm>
        <a:graphic>
          <a:graphicData uri="http://schemas.openxmlformats.org/presentationml/2006/ole">
            <mc:AlternateContent xmlns:mc="http://schemas.openxmlformats.org/markup-compatibility/2006">
              <mc:Choice xmlns:v="urn:schemas-microsoft-com:vml" Requires="v">
                <p:oleObj spid="_x0000_s105658" name="公式" r:id="rId4" imgW="3302000" imgH="520700" progId="Equation.3">
                  <p:embed/>
                </p:oleObj>
              </mc:Choice>
              <mc:Fallback>
                <p:oleObj name="公式" r:id="rId4" imgW="3302000" imgH="520700" progId="Equation.3">
                  <p:embed/>
                  <p:pic>
                    <p:nvPicPr>
                      <p:cNvPr id="1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4032250"/>
                        <a:ext cx="771207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a:extLst>
              <a:ext uri="{FF2B5EF4-FFF2-40B4-BE49-F238E27FC236}">
                <a16:creationId xmlns:a16="http://schemas.microsoft.com/office/drawing/2014/main" id="{5CB06BB7-3987-43AF-9C7A-186017068147}"/>
              </a:ext>
            </a:extLst>
          </p:cNvPr>
          <p:cNvGraphicFramePr>
            <a:graphicFrameLocks noChangeAspect="1"/>
          </p:cNvGraphicFramePr>
          <p:nvPr>
            <p:extLst>
              <p:ext uri="{D42A27DB-BD31-4B8C-83A1-F6EECF244321}">
                <p14:modId xmlns:p14="http://schemas.microsoft.com/office/powerpoint/2010/main" val="414019097"/>
              </p:ext>
            </p:extLst>
          </p:nvPr>
        </p:nvGraphicFramePr>
        <p:xfrm>
          <a:off x="2695904" y="3013208"/>
          <a:ext cx="3486832" cy="613564"/>
        </p:xfrm>
        <a:graphic>
          <a:graphicData uri="http://schemas.openxmlformats.org/presentationml/2006/ole">
            <mc:AlternateContent xmlns:mc="http://schemas.openxmlformats.org/markup-compatibility/2006">
              <mc:Choice xmlns:v="urn:schemas-microsoft-com:vml" Requires="v">
                <p:oleObj spid="_x0000_s105659" name="Equation" r:id="rId6" imgW="1104900" imgH="203200" progId="Equation.DSMT4">
                  <p:embed/>
                </p:oleObj>
              </mc:Choice>
              <mc:Fallback>
                <p:oleObj name="Equation" r:id="rId6" imgW="1104900" imgH="203200" progId="Equation.DSMT4">
                  <p:embed/>
                  <p:pic>
                    <p:nvPicPr>
                      <p:cNvPr id="5" name="对象 4">
                        <a:extLst>
                          <a:ext uri="{FF2B5EF4-FFF2-40B4-BE49-F238E27FC236}">
                            <a16:creationId xmlns:a16="http://schemas.microsoft.com/office/drawing/2014/main" id="{2F52EE3E-313B-483A-8799-39D4851049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5904" y="3013208"/>
                        <a:ext cx="3486832" cy="613564"/>
                      </a:xfrm>
                      <a:prstGeom prst="rect">
                        <a:avLst/>
                      </a:prstGeom>
                      <a:noFill/>
                    </p:spPr>
                  </p:pic>
                </p:oleObj>
              </mc:Fallback>
            </mc:AlternateContent>
          </a:graphicData>
        </a:graphic>
      </p:graphicFrame>
    </p:spTree>
    <p:extLst>
      <p:ext uri="{BB962C8B-B14F-4D97-AF65-F5344CB8AC3E}">
        <p14:creationId xmlns:p14="http://schemas.microsoft.com/office/powerpoint/2010/main" val="3115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4" name="Object 6"/>
          <p:cNvGraphicFramePr>
            <a:graphicFrameLocks noChangeAspect="1"/>
          </p:cNvGraphicFramePr>
          <p:nvPr>
            <p:extLst>
              <p:ext uri="{D42A27DB-BD31-4B8C-83A1-F6EECF244321}">
                <p14:modId xmlns:p14="http://schemas.microsoft.com/office/powerpoint/2010/main" val="3449133249"/>
              </p:ext>
            </p:extLst>
          </p:nvPr>
        </p:nvGraphicFramePr>
        <p:xfrm>
          <a:off x="684213" y="4032250"/>
          <a:ext cx="7712075" cy="1216025"/>
        </p:xfrm>
        <a:graphic>
          <a:graphicData uri="http://schemas.openxmlformats.org/presentationml/2006/ole">
            <mc:AlternateContent xmlns:mc="http://schemas.openxmlformats.org/markup-compatibility/2006">
              <mc:Choice xmlns:v="urn:schemas-microsoft-com:vml" Requires="v">
                <p:oleObj spid="_x0000_s106771" name="公式" r:id="rId4" imgW="3302000" imgH="520700" progId="Equation.3">
                  <p:embed/>
                </p:oleObj>
              </mc:Choice>
              <mc:Fallback>
                <p:oleObj name="公式" r:id="rId4" imgW="3302000" imgH="520700" progId="Equation.3">
                  <p:embed/>
                  <p:pic>
                    <p:nvPicPr>
                      <p:cNvPr id="2560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4032250"/>
                        <a:ext cx="771207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4904" name="Line 8"/>
          <p:cNvSpPr>
            <a:spLocks noChangeShapeType="1"/>
          </p:cNvSpPr>
          <p:nvPr/>
        </p:nvSpPr>
        <p:spPr bwMode="auto">
          <a:xfrm flipH="1">
            <a:off x="7493000" y="4248150"/>
            <a:ext cx="719138" cy="7921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464905" name="Line 9"/>
          <p:cNvSpPr>
            <a:spLocks noChangeShapeType="1"/>
          </p:cNvSpPr>
          <p:nvPr/>
        </p:nvSpPr>
        <p:spPr bwMode="auto">
          <a:xfrm>
            <a:off x="7493000" y="4248150"/>
            <a:ext cx="863600" cy="7921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464907" name="Rectangle 11"/>
          <p:cNvSpPr>
            <a:spLocks noChangeArrowheads="1"/>
          </p:cNvSpPr>
          <p:nvPr/>
        </p:nvSpPr>
        <p:spPr bwMode="auto">
          <a:xfrm>
            <a:off x="4037013" y="4032250"/>
            <a:ext cx="3024187" cy="122396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336666"/>
              </a:solidFill>
              <a:effectLst/>
              <a:uLnTx/>
              <a:uFillTx/>
              <a:latin typeface="Times New Roman" panose="02020603050405020304" pitchFamily="18" charset="0"/>
              <a:ea typeface="微软雅黑" panose="020B0503020204020204" pitchFamily="34" charset="-122"/>
              <a:cs typeface="+mn-cs"/>
            </a:endParaRPr>
          </a:p>
        </p:txBody>
      </p:sp>
      <p:sp>
        <p:nvSpPr>
          <p:cNvPr id="464908" name="Rectangle 12"/>
          <p:cNvSpPr>
            <a:spLocks noChangeArrowheads="1"/>
          </p:cNvSpPr>
          <p:nvPr/>
        </p:nvSpPr>
        <p:spPr bwMode="auto">
          <a:xfrm>
            <a:off x="1300163" y="4032250"/>
            <a:ext cx="2447925" cy="1223963"/>
          </a:xfrm>
          <a:prstGeom prst="rect">
            <a:avLst/>
          </a:prstGeom>
          <a:solidFill>
            <a:schemeClr val="accent1"/>
          </a:solidFill>
          <a:ln w="9525">
            <a:solidFill>
              <a:schemeClr val="tx1"/>
            </a:solidFill>
            <a:miter lim="800000"/>
            <a:headEnd/>
            <a:tailEnd/>
          </a:ln>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0" i="1" u="none" strike="noStrike" kern="1200" cap="none" spc="0" normalizeH="0" baseline="0" noProof="0">
                <a:ln>
                  <a:noFill/>
                </a:ln>
                <a:solidFill>
                  <a:srgbClr val="FF0000"/>
                </a:solidFill>
                <a:effectLst/>
                <a:uLnTx/>
                <a:uFillTx/>
                <a:latin typeface="Times New Roman" panose="02020603050405020304" pitchFamily="18" charset="0"/>
                <a:ea typeface="微软雅黑" panose="020B0503020204020204" pitchFamily="34" charset="-122"/>
                <a:cs typeface="+mn-cs"/>
              </a:rPr>
              <a:t>0</a:t>
            </a:r>
          </a:p>
        </p:txBody>
      </p:sp>
      <p:sp>
        <p:nvSpPr>
          <p:cNvPr id="25609" name="Text Box 10"/>
          <p:cNvSpPr txBox="1">
            <a:spLocks noChangeArrowheads="1"/>
          </p:cNvSpPr>
          <p:nvPr/>
        </p:nvSpPr>
        <p:spPr bwMode="auto">
          <a:xfrm>
            <a:off x="1095375" y="1916113"/>
            <a:ext cx="5473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下脚标</a:t>
            </a:r>
            <a:r>
              <a:rPr kumimoji="0" lang="en-US" altLang="zh-CN"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0</a:t>
            </a:r>
            <a:r>
              <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表示的是平衡位置时的值     </a:t>
            </a:r>
          </a:p>
        </p:txBody>
      </p:sp>
      <p:sp>
        <p:nvSpPr>
          <p:cNvPr id="25610" name="Text Box 11"/>
          <p:cNvSpPr txBox="1">
            <a:spLocks noChangeArrowheads="1"/>
          </p:cNvSpPr>
          <p:nvPr/>
        </p:nvSpPr>
        <p:spPr bwMode="auto">
          <a:xfrm>
            <a:off x="1095375" y="2465388"/>
            <a:ext cx="1511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所以有：</a:t>
            </a:r>
          </a:p>
        </p:txBody>
      </p:sp>
      <p:graphicFrame>
        <p:nvGraphicFramePr>
          <p:cNvPr id="25611" name="Object 6"/>
          <p:cNvGraphicFramePr>
            <a:graphicFrameLocks noChangeAspect="1"/>
          </p:cNvGraphicFramePr>
          <p:nvPr>
            <p:extLst/>
          </p:nvPr>
        </p:nvGraphicFramePr>
        <p:xfrm>
          <a:off x="3348038" y="2708275"/>
          <a:ext cx="949325" cy="533400"/>
        </p:xfrm>
        <a:graphic>
          <a:graphicData uri="http://schemas.openxmlformats.org/presentationml/2006/ole">
            <mc:AlternateContent xmlns:mc="http://schemas.openxmlformats.org/markup-compatibility/2006">
              <mc:Choice xmlns:v="urn:schemas-microsoft-com:vml" Requires="v">
                <p:oleObj spid="_x0000_s106772" name="公式" r:id="rId6" imgW="406224" imgH="228501" progId="Equation.3">
                  <p:embed/>
                </p:oleObj>
              </mc:Choice>
              <mc:Fallback>
                <p:oleObj name="公式" r:id="rId6" imgW="406224" imgH="228501" progId="Equation.3">
                  <p:embed/>
                  <p:pic>
                    <p:nvPicPr>
                      <p:cNvPr id="25611"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2708275"/>
                        <a:ext cx="949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2" name="Object 6"/>
          <p:cNvGraphicFramePr>
            <a:graphicFrameLocks noChangeAspect="1"/>
          </p:cNvGraphicFramePr>
          <p:nvPr>
            <p:extLst/>
          </p:nvPr>
        </p:nvGraphicFramePr>
        <p:xfrm>
          <a:off x="4859338" y="2420938"/>
          <a:ext cx="1660525" cy="1157287"/>
        </p:xfrm>
        <a:graphic>
          <a:graphicData uri="http://schemas.openxmlformats.org/presentationml/2006/ole">
            <mc:AlternateContent xmlns:mc="http://schemas.openxmlformats.org/markup-compatibility/2006">
              <mc:Choice xmlns:v="urn:schemas-microsoft-com:vml" Requires="v">
                <p:oleObj spid="_x0000_s106773" name="公式" r:id="rId8" imgW="710891" imgH="495085" progId="Equation.3">
                  <p:embed/>
                </p:oleObj>
              </mc:Choice>
              <mc:Fallback>
                <p:oleObj name="公式" r:id="rId8" imgW="710891" imgH="495085" progId="Equation.3">
                  <p:embed/>
                  <p:pic>
                    <p:nvPicPr>
                      <p:cNvPr id="2561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9338" y="2420938"/>
                        <a:ext cx="1660525"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3" name="Text Box 14"/>
          <p:cNvSpPr txBox="1">
            <a:spLocks noChangeArrowheads="1"/>
          </p:cNvSpPr>
          <p:nvPr/>
        </p:nvSpPr>
        <p:spPr bwMode="auto">
          <a:xfrm>
            <a:off x="808038" y="3429000"/>
            <a:ext cx="38338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略去二阶以上的高阶项：</a:t>
            </a:r>
          </a:p>
        </p:txBody>
      </p:sp>
      <p:sp>
        <p:nvSpPr>
          <p:cNvPr id="25614" name="Text Box 15"/>
          <p:cNvSpPr txBox="1">
            <a:spLocks noChangeArrowheads="1"/>
          </p:cNvSpPr>
          <p:nvPr/>
        </p:nvSpPr>
        <p:spPr bwMode="auto">
          <a:xfrm>
            <a:off x="609600" y="5445224"/>
            <a:ext cx="83423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体系的势能函数只保留到</a:t>
            </a:r>
            <a:r>
              <a:rPr kumimoji="0" lang="en-US" altLang="zh-CN" sz="2600" b="1" i="1" u="none" strike="noStrike" kern="1200" cap="none" spc="0" normalizeH="0" baseline="0" noProof="0" dirty="0">
                <a:ln>
                  <a:noFill/>
                </a:ln>
                <a:solidFill>
                  <a:srgbClr val="000000"/>
                </a:solidFill>
                <a:effectLst/>
                <a:uLnTx/>
                <a:uFillTx/>
                <a:latin typeface="Symbol" panose="05050102010706020507" pitchFamily="18" charset="2"/>
                <a:ea typeface="微软雅黑" panose="020B0503020204020204" pitchFamily="34" charset="-122"/>
                <a:cs typeface="+mn-cs"/>
              </a:rPr>
              <a:t>m</a:t>
            </a:r>
            <a:r>
              <a:rPr kumimoji="0" lang="en-US" altLang="zh-CN" sz="26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i</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的二次方程，称为简谐近似  </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黄翊东</a:t>
            </a:r>
          </a:p>
        </p:txBody>
      </p:sp>
      <p:sp>
        <p:nvSpPr>
          <p:cNvPr id="17" name="Rectangle 3"/>
          <p:cNvSpPr txBox="1">
            <a:spLocks noRot="1" noChangeArrowheads="1"/>
          </p:cNvSpPr>
          <p:nvPr/>
        </p:nvSpPr>
        <p:spPr bwMode="auto">
          <a:xfrm>
            <a:off x="334839" y="943604"/>
            <a:ext cx="8208963" cy="936625"/>
          </a:xfrm>
          <a:prstGeom prst="rect">
            <a:avLst/>
          </a:prstGeom>
          <a:noFill/>
          <a:extLst/>
        </p:spPr>
        <p:txBody>
          <a:bodyPr vert="horz" lIns="91440" tIns="45720" rIns="91440" bIns="45720" rtlCol="0">
            <a:normAutofit lnSpcReduction="10000"/>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57175" marR="0" lvl="0" indent="-257175" algn="l" defTabSz="6858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zh-CN" altLang="en-US" sz="2600" b="1" i="0"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rPr>
              <a:t>    经典力学分析：</a:t>
            </a:r>
            <a:endParaRPr kumimoji="0" lang="en-US" altLang="zh-CN" sz="2600" b="1" i="0"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endParaRPr>
          </a:p>
          <a:p>
            <a:pPr marL="257175" marR="0" lvl="0" indent="-257175" algn="l" defTabSz="6858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zh-CN" altLang="en-US" sz="2600" b="1" i="0"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rPr>
              <a:t>             晶格振动是小振动问题，可采用</a:t>
            </a:r>
            <a:r>
              <a:rPr kumimoji="0" lang="zh-CN" altLang="en-US" sz="2600" b="1" i="0" u="none" strike="noStrike" kern="1200" cap="none" spc="0" normalizeH="0" baseline="0" noProof="0">
                <a:ln>
                  <a:noFill/>
                </a:ln>
                <a:solidFill>
                  <a:srgbClr val="FF0000"/>
                </a:solidFill>
                <a:effectLst/>
                <a:uLnTx/>
                <a:uFillTx/>
                <a:latin typeface="Times New Roman" panose="02020603050405020304" pitchFamily="18" charset="0"/>
                <a:ea typeface="微软雅黑" panose="020B0503020204020204" pitchFamily="34" charset="-122"/>
                <a:cs typeface="+mn-cs"/>
              </a:rPr>
              <a:t>简谐振动</a:t>
            </a:r>
            <a:r>
              <a:rPr kumimoji="0" lang="zh-CN" altLang="en-US" sz="2600" b="1" i="0"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rPr>
              <a:t>近似</a:t>
            </a:r>
            <a:endParaRPr kumimoji="0" lang="zh-CN" altLang="en-US" sz="26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endParaRPr>
          </a:p>
        </p:txBody>
      </p:sp>
      <p:sp>
        <p:nvSpPr>
          <p:cNvPr id="18" name="Rectangle 2"/>
          <p:cNvSpPr>
            <a:spLocks noRot="1" noChangeArrowheads="1"/>
          </p:cNvSpPr>
          <p:nvPr/>
        </p:nvSpPr>
        <p:spPr bwMode="auto">
          <a:xfrm>
            <a:off x="3615867" y="-27384"/>
            <a:ext cx="4719637" cy="1143000"/>
          </a:xfrm>
          <a:prstGeom prst="rect">
            <a:avLst/>
          </a:prstGeom>
          <a:noFill/>
          <a:ln>
            <a:noFill/>
          </a:ln>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简 谐 近 似</a:t>
            </a:r>
          </a:p>
        </p:txBody>
      </p:sp>
      <p:sp>
        <p:nvSpPr>
          <p:cNvPr id="19" name="Rectangle 37"/>
          <p:cNvSpPr>
            <a:spLocks noChangeArrowheads="1"/>
          </p:cNvSpPr>
          <p:nvPr/>
        </p:nvSpPr>
        <p:spPr bwMode="auto">
          <a:xfrm flipV="1">
            <a:off x="179512" y="845964"/>
            <a:ext cx="8885237" cy="42863"/>
          </a:xfrm>
          <a:prstGeom prst="rect">
            <a:avLst/>
          </a:prstGeom>
          <a:no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20" name="Rectangle 37"/>
          <p:cNvSpPr>
            <a:spLocks noChangeArrowheads="1"/>
          </p:cNvSpPr>
          <p:nvPr/>
        </p:nvSpPr>
        <p:spPr bwMode="auto">
          <a:xfrm flipV="1">
            <a:off x="179512" y="86443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endParaRPr>
          </a:p>
        </p:txBody>
      </p:sp>
    </p:spTree>
    <p:extLst>
      <p:ext uri="{BB962C8B-B14F-4D97-AF65-F5344CB8AC3E}">
        <p14:creationId xmlns:p14="http://schemas.microsoft.com/office/powerpoint/2010/main" val="390620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64908"/>
                                        </p:tgtEl>
                                        <p:attrNameLst>
                                          <p:attrName>style.visibility</p:attrName>
                                        </p:attrNameLst>
                                      </p:cBhvr>
                                      <p:to>
                                        <p:strVal val="visible"/>
                                      </p:to>
                                    </p:set>
                                    <p:anim calcmode="lin" valueType="num">
                                      <p:cBhvr>
                                        <p:cTn id="7" dur="500" fill="hold"/>
                                        <p:tgtEl>
                                          <p:spTgt spid="464908"/>
                                        </p:tgtEl>
                                        <p:attrNameLst>
                                          <p:attrName>ppt_w</p:attrName>
                                        </p:attrNameLst>
                                      </p:cBhvr>
                                      <p:tavLst>
                                        <p:tav tm="0">
                                          <p:val>
                                            <p:fltVal val="0"/>
                                          </p:val>
                                        </p:tav>
                                        <p:tav tm="100000">
                                          <p:val>
                                            <p:strVal val="#ppt_w"/>
                                          </p:val>
                                        </p:tav>
                                      </p:tavLst>
                                    </p:anim>
                                    <p:anim calcmode="lin" valueType="num">
                                      <p:cBhvr>
                                        <p:cTn id="8" dur="500" fill="hold"/>
                                        <p:tgtEl>
                                          <p:spTgt spid="464908"/>
                                        </p:tgtEl>
                                        <p:attrNameLst>
                                          <p:attrName>ppt_h</p:attrName>
                                        </p:attrNameLst>
                                      </p:cBhvr>
                                      <p:tavLst>
                                        <p:tav tm="0">
                                          <p:val>
                                            <p:fltVal val="0"/>
                                          </p:val>
                                        </p:tav>
                                        <p:tav tm="100000">
                                          <p:val>
                                            <p:strVal val="#ppt_h"/>
                                          </p:val>
                                        </p:tav>
                                      </p:tavLst>
                                    </p:anim>
                                    <p:anim calcmode="lin" valueType="num">
                                      <p:cBhvr>
                                        <p:cTn id="9" dur="500" fill="hold"/>
                                        <p:tgtEl>
                                          <p:spTgt spid="464908"/>
                                        </p:tgtEl>
                                        <p:attrNameLst>
                                          <p:attrName>style.rotation</p:attrName>
                                        </p:attrNameLst>
                                      </p:cBhvr>
                                      <p:tavLst>
                                        <p:tav tm="0">
                                          <p:val>
                                            <p:fltVal val="360"/>
                                          </p:val>
                                        </p:tav>
                                        <p:tav tm="100000">
                                          <p:val>
                                            <p:fltVal val="0"/>
                                          </p:val>
                                        </p:tav>
                                      </p:tavLst>
                                    </p:anim>
                                    <p:animEffect transition="in" filter="fade">
                                      <p:cBhvr>
                                        <p:cTn id="10" dur="500"/>
                                        <p:tgtEl>
                                          <p:spTgt spid="46490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64904"/>
                                        </p:tgtEl>
                                        <p:attrNameLst>
                                          <p:attrName>style.visibility</p:attrName>
                                        </p:attrNameLst>
                                      </p:cBhvr>
                                      <p:to>
                                        <p:strVal val="visible"/>
                                      </p:to>
                                    </p:set>
                                    <p:animEffect transition="in" filter="dissolve">
                                      <p:cBhvr>
                                        <p:cTn id="15" dur="500"/>
                                        <p:tgtEl>
                                          <p:spTgt spid="46490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64905"/>
                                        </p:tgtEl>
                                        <p:attrNameLst>
                                          <p:attrName>style.visibility</p:attrName>
                                        </p:attrNameLst>
                                      </p:cBhvr>
                                      <p:to>
                                        <p:strVal val="visible"/>
                                      </p:to>
                                    </p:set>
                                    <p:animEffect transition="in" filter="dissolve">
                                      <p:cBhvr>
                                        <p:cTn id="18" dur="500"/>
                                        <p:tgtEl>
                                          <p:spTgt spid="4649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464907"/>
                                        </p:tgtEl>
                                        <p:attrNameLst>
                                          <p:attrName>style.visibility</p:attrName>
                                        </p:attrNameLst>
                                      </p:cBhvr>
                                      <p:to>
                                        <p:strVal val="visible"/>
                                      </p:to>
                                    </p:set>
                                    <p:animEffect transition="in" filter="diamond(in)">
                                      <p:cBhvr>
                                        <p:cTn id="23" dur="2000"/>
                                        <p:tgtEl>
                                          <p:spTgt spid="464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4" grpId="0" animBg="1"/>
      <p:bldP spid="464905" grpId="0" animBg="1"/>
      <p:bldP spid="464907" grpId="0" animBg="1"/>
      <p:bldP spid="46490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ChangeArrowheads="1"/>
          </p:cNvSpPr>
          <p:nvPr/>
        </p:nvSpPr>
        <p:spPr bwMode="auto">
          <a:xfrm>
            <a:off x="2428143" y="1343900"/>
            <a:ext cx="4752975" cy="5746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6627" name="Rectangle 3"/>
          <p:cNvSpPr>
            <a:spLocks noChangeArrowheads="1"/>
          </p:cNvSpPr>
          <p:nvPr/>
        </p:nvSpPr>
        <p:spPr bwMode="auto">
          <a:xfrm>
            <a:off x="2483768" y="1268760"/>
            <a:ext cx="5472608" cy="472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7.1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一维原子链的晶格振动 </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7.1.1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晶格振动的简谐近似</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7.1.2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一维单原子链的晶格振动</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7.1.3</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rPr>
              <a:t>一维双原子链的晶格振动</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7.2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晶格振动的量子化</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声子 </a:t>
            </a: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7.3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固体热特性</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7.3.1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热容</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7.3.2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热传导</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7.3.3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非简谐效应</a:t>
            </a:r>
          </a:p>
        </p:txBody>
      </p:sp>
      <p:sp>
        <p:nvSpPr>
          <p:cNvPr id="26628" name="Rectangle 2"/>
          <p:cNvSpPr>
            <a:spLocks noRot="1" noChangeArrowheads="1"/>
          </p:cNvSpPr>
          <p:nvPr/>
        </p:nvSpPr>
        <p:spPr bwMode="auto">
          <a:xfrm>
            <a:off x="1619572" y="255187"/>
            <a:ext cx="7200900" cy="1143000"/>
          </a:xfrm>
          <a:prstGeom prst="rect">
            <a:avLst/>
          </a:prstGeom>
          <a:noFill/>
          <a:ln>
            <a:noFill/>
          </a:ln>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第七章 晶格振动和固体热性质</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6" name="Rectangle 37"/>
          <p:cNvSpPr>
            <a:spLocks noChangeArrowheads="1"/>
          </p:cNvSpPr>
          <p:nvPr/>
        </p:nvSpPr>
        <p:spPr bwMode="auto">
          <a:xfrm flipV="1">
            <a:off x="50636" y="112474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cxnSp>
        <p:nvCxnSpPr>
          <p:cNvPr id="8" name="直接连接符 7"/>
          <p:cNvCxnSpPr>
            <a:cxnSpLocks noChangeShapeType="1"/>
          </p:cNvCxnSpPr>
          <p:nvPr/>
        </p:nvCxnSpPr>
        <p:spPr bwMode="auto">
          <a:xfrm>
            <a:off x="2638901" y="2869528"/>
            <a:ext cx="4320480" cy="0"/>
          </a:xfrm>
          <a:prstGeom prst="line">
            <a:avLst/>
          </a:prstGeom>
          <a:noFill/>
          <a:ln w="76200"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7077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991889"/>
            <a:ext cx="8065144" cy="524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Rot="1" noChangeArrowheads="1"/>
          </p:cNvSpPr>
          <p:nvPr/>
        </p:nvSpPr>
        <p:spPr bwMode="auto">
          <a:xfrm>
            <a:off x="1979712" y="116632"/>
            <a:ext cx="73898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一维单原子链的晶格振动</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5" name="Rectangle 37"/>
          <p:cNvSpPr>
            <a:spLocks noChangeArrowheads="1"/>
          </p:cNvSpPr>
          <p:nvPr/>
        </p:nvSpPr>
        <p:spPr bwMode="auto">
          <a:xfrm flipV="1">
            <a:off x="129381" y="97045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18</a:t>
            </a:fld>
            <a:endParaRPr lang="zh-CN" altLang="en-US">
              <a:solidFill>
                <a:prstClr val="black">
                  <a:tint val="75000"/>
                </a:prstClr>
              </a:solidFill>
            </a:endParaRPr>
          </a:p>
        </p:txBody>
      </p:sp>
    </p:spTree>
    <p:extLst>
      <p:ext uri="{BB962C8B-B14F-4D97-AF65-F5344CB8AC3E}">
        <p14:creationId xmlns:p14="http://schemas.microsoft.com/office/powerpoint/2010/main" val="292439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Rot="1" noChangeArrowheads="1"/>
          </p:cNvSpPr>
          <p:nvPr>
            <p:ph type="title" idx="4294967295"/>
          </p:nvPr>
        </p:nvSpPr>
        <p:spPr bwMode="auto">
          <a:xfrm>
            <a:off x="448477" y="31371"/>
            <a:ext cx="85407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对于特殊方向的波动</a:t>
            </a:r>
          </a:p>
        </p:txBody>
      </p:sp>
      <p:pic>
        <p:nvPicPr>
          <p:cNvPr id="2867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6438" y="2420715"/>
            <a:ext cx="4537075" cy="289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8678" name="Group 9"/>
          <p:cNvGrpSpPr>
            <a:grpSpLocks/>
          </p:cNvGrpSpPr>
          <p:nvPr/>
        </p:nvGrpSpPr>
        <p:grpSpPr bwMode="auto">
          <a:xfrm>
            <a:off x="647576" y="2420715"/>
            <a:ext cx="3313112" cy="2881312"/>
            <a:chOff x="2971" y="2115"/>
            <a:chExt cx="2677" cy="2103"/>
          </a:xfrm>
        </p:grpSpPr>
        <p:pic>
          <p:nvPicPr>
            <p:cNvPr id="28679" name="Picture 10" descr="ANd9GcSBvI1QSMczNC9v8ebx74Acq-vWr0DrRxscQTHrKbRwyDC0B6pW&amp;t=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2115"/>
              <a:ext cx="2677" cy="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Oval 11"/>
            <p:cNvSpPr>
              <a:spLocks noChangeArrowheads="1"/>
            </p:cNvSpPr>
            <p:nvPr/>
          </p:nvSpPr>
          <p:spPr bwMode="auto">
            <a:xfrm>
              <a:off x="3081" y="2165"/>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81" name="Oval 12"/>
            <p:cNvSpPr>
              <a:spLocks noChangeArrowheads="1"/>
            </p:cNvSpPr>
            <p:nvPr/>
          </p:nvSpPr>
          <p:spPr bwMode="auto">
            <a:xfrm>
              <a:off x="3570" y="2175"/>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82" name="Oval 13"/>
            <p:cNvSpPr>
              <a:spLocks noChangeArrowheads="1"/>
            </p:cNvSpPr>
            <p:nvPr/>
          </p:nvSpPr>
          <p:spPr bwMode="auto">
            <a:xfrm>
              <a:off x="4049" y="2180"/>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83" name="Oval 14"/>
            <p:cNvSpPr>
              <a:spLocks noChangeArrowheads="1"/>
            </p:cNvSpPr>
            <p:nvPr/>
          </p:nvSpPr>
          <p:spPr bwMode="auto">
            <a:xfrm>
              <a:off x="4527" y="2191"/>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84" name="Oval 15"/>
            <p:cNvSpPr>
              <a:spLocks noChangeArrowheads="1"/>
            </p:cNvSpPr>
            <p:nvPr/>
          </p:nvSpPr>
          <p:spPr bwMode="auto">
            <a:xfrm>
              <a:off x="5016" y="2201"/>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85" name="Oval 16"/>
            <p:cNvSpPr>
              <a:spLocks noChangeArrowheads="1"/>
            </p:cNvSpPr>
            <p:nvPr/>
          </p:nvSpPr>
          <p:spPr bwMode="auto">
            <a:xfrm>
              <a:off x="5495" y="2206"/>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86" name="Oval 17"/>
            <p:cNvSpPr>
              <a:spLocks noChangeArrowheads="1"/>
            </p:cNvSpPr>
            <p:nvPr/>
          </p:nvSpPr>
          <p:spPr bwMode="auto">
            <a:xfrm>
              <a:off x="3077" y="2664"/>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87" name="Oval 18"/>
            <p:cNvSpPr>
              <a:spLocks noChangeArrowheads="1"/>
            </p:cNvSpPr>
            <p:nvPr/>
          </p:nvSpPr>
          <p:spPr bwMode="auto">
            <a:xfrm>
              <a:off x="3566" y="2674"/>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88" name="Oval 19"/>
            <p:cNvSpPr>
              <a:spLocks noChangeArrowheads="1"/>
            </p:cNvSpPr>
            <p:nvPr/>
          </p:nvSpPr>
          <p:spPr bwMode="auto">
            <a:xfrm>
              <a:off x="4045" y="2679"/>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89" name="Oval 20"/>
            <p:cNvSpPr>
              <a:spLocks noChangeArrowheads="1"/>
            </p:cNvSpPr>
            <p:nvPr/>
          </p:nvSpPr>
          <p:spPr bwMode="auto">
            <a:xfrm>
              <a:off x="4523" y="2690"/>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90" name="Oval 21"/>
            <p:cNvSpPr>
              <a:spLocks noChangeArrowheads="1"/>
            </p:cNvSpPr>
            <p:nvPr/>
          </p:nvSpPr>
          <p:spPr bwMode="auto">
            <a:xfrm>
              <a:off x="5012" y="2700"/>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91" name="Oval 22"/>
            <p:cNvSpPr>
              <a:spLocks noChangeArrowheads="1"/>
            </p:cNvSpPr>
            <p:nvPr/>
          </p:nvSpPr>
          <p:spPr bwMode="auto">
            <a:xfrm>
              <a:off x="5491" y="2705"/>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92" name="Oval 23"/>
            <p:cNvSpPr>
              <a:spLocks noChangeArrowheads="1"/>
            </p:cNvSpPr>
            <p:nvPr/>
          </p:nvSpPr>
          <p:spPr bwMode="auto">
            <a:xfrm>
              <a:off x="3087" y="3118"/>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93" name="Oval 24"/>
            <p:cNvSpPr>
              <a:spLocks noChangeArrowheads="1"/>
            </p:cNvSpPr>
            <p:nvPr/>
          </p:nvSpPr>
          <p:spPr bwMode="auto">
            <a:xfrm>
              <a:off x="3576" y="3128"/>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94" name="Oval 25"/>
            <p:cNvSpPr>
              <a:spLocks noChangeArrowheads="1"/>
            </p:cNvSpPr>
            <p:nvPr/>
          </p:nvSpPr>
          <p:spPr bwMode="auto">
            <a:xfrm>
              <a:off x="4055" y="3133"/>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95" name="Oval 26"/>
            <p:cNvSpPr>
              <a:spLocks noChangeArrowheads="1"/>
            </p:cNvSpPr>
            <p:nvPr/>
          </p:nvSpPr>
          <p:spPr bwMode="auto">
            <a:xfrm>
              <a:off x="4533" y="3144"/>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96" name="Oval 27"/>
            <p:cNvSpPr>
              <a:spLocks noChangeArrowheads="1"/>
            </p:cNvSpPr>
            <p:nvPr/>
          </p:nvSpPr>
          <p:spPr bwMode="auto">
            <a:xfrm>
              <a:off x="5022" y="3154"/>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97" name="Oval 28"/>
            <p:cNvSpPr>
              <a:spLocks noChangeArrowheads="1"/>
            </p:cNvSpPr>
            <p:nvPr/>
          </p:nvSpPr>
          <p:spPr bwMode="auto">
            <a:xfrm>
              <a:off x="5501" y="3159"/>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98" name="Oval 29"/>
            <p:cNvSpPr>
              <a:spLocks noChangeArrowheads="1"/>
            </p:cNvSpPr>
            <p:nvPr/>
          </p:nvSpPr>
          <p:spPr bwMode="auto">
            <a:xfrm>
              <a:off x="3081" y="3617"/>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699" name="Oval 30"/>
            <p:cNvSpPr>
              <a:spLocks noChangeArrowheads="1"/>
            </p:cNvSpPr>
            <p:nvPr/>
          </p:nvSpPr>
          <p:spPr bwMode="auto">
            <a:xfrm>
              <a:off x="3570" y="3627"/>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700" name="Oval 31"/>
            <p:cNvSpPr>
              <a:spLocks noChangeArrowheads="1"/>
            </p:cNvSpPr>
            <p:nvPr/>
          </p:nvSpPr>
          <p:spPr bwMode="auto">
            <a:xfrm>
              <a:off x="4049" y="3632"/>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701" name="Oval 32"/>
            <p:cNvSpPr>
              <a:spLocks noChangeArrowheads="1"/>
            </p:cNvSpPr>
            <p:nvPr/>
          </p:nvSpPr>
          <p:spPr bwMode="auto">
            <a:xfrm>
              <a:off x="4527" y="3643"/>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702" name="Oval 33"/>
            <p:cNvSpPr>
              <a:spLocks noChangeArrowheads="1"/>
            </p:cNvSpPr>
            <p:nvPr/>
          </p:nvSpPr>
          <p:spPr bwMode="auto">
            <a:xfrm>
              <a:off x="5016" y="3653"/>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703" name="Oval 34"/>
            <p:cNvSpPr>
              <a:spLocks noChangeArrowheads="1"/>
            </p:cNvSpPr>
            <p:nvPr/>
          </p:nvSpPr>
          <p:spPr bwMode="auto">
            <a:xfrm>
              <a:off x="5495" y="3658"/>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704" name="Oval 35"/>
            <p:cNvSpPr>
              <a:spLocks noChangeArrowheads="1"/>
            </p:cNvSpPr>
            <p:nvPr/>
          </p:nvSpPr>
          <p:spPr bwMode="auto">
            <a:xfrm>
              <a:off x="3077" y="4070"/>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705" name="Oval 36"/>
            <p:cNvSpPr>
              <a:spLocks noChangeArrowheads="1"/>
            </p:cNvSpPr>
            <p:nvPr/>
          </p:nvSpPr>
          <p:spPr bwMode="auto">
            <a:xfrm>
              <a:off x="3566" y="4080"/>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706" name="Oval 37"/>
            <p:cNvSpPr>
              <a:spLocks noChangeArrowheads="1"/>
            </p:cNvSpPr>
            <p:nvPr/>
          </p:nvSpPr>
          <p:spPr bwMode="auto">
            <a:xfrm>
              <a:off x="4045" y="4085"/>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707" name="Oval 38"/>
            <p:cNvSpPr>
              <a:spLocks noChangeArrowheads="1"/>
            </p:cNvSpPr>
            <p:nvPr/>
          </p:nvSpPr>
          <p:spPr bwMode="auto">
            <a:xfrm>
              <a:off x="4523" y="4096"/>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708" name="Oval 39"/>
            <p:cNvSpPr>
              <a:spLocks noChangeArrowheads="1"/>
            </p:cNvSpPr>
            <p:nvPr/>
          </p:nvSpPr>
          <p:spPr bwMode="auto">
            <a:xfrm>
              <a:off x="5012" y="4106"/>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8709" name="Oval 40"/>
            <p:cNvSpPr>
              <a:spLocks noChangeArrowheads="1"/>
            </p:cNvSpPr>
            <p:nvPr/>
          </p:nvSpPr>
          <p:spPr bwMode="auto">
            <a:xfrm>
              <a:off x="5491" y="4111"/>
              <a:ext cx="91" cy="90"/>
            </a:xfrm>
            <a:prstGeom prst="ellipse">
              <a:avLst/>
            </a:prstGeom>
            <a:solidFill>
              <a:srgbClr val="FF0066"/>
            </a:solidFill>
            <a:ln w="9525">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9" name="Rectangle 37"/>
          <p:cNvSpPr>
            <a:spLocks noChangeArrowheads="1"/>
          </p:cNvSpPr>
          <p:nvPr/>
        </p:nvSpPr>
        <p:spPr bwMode="auto">
          <a:xfrm flipV="1">
            <a:off x="129381" y="89295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19</a:t>
            </a:fld>
            <a:endParaRPr lang="zh-CN" altLang="en-US">
              <a:solidFill>
                <a:prstClr val="black">
                  <a:tint val="75000"/>
                </a:prstClr>
              </a:solidFill>
            </a:endParaRPr>
          </a:p>
        </p:txBody>
      </p:sp>
      <p:sp>
        <p:nvSpPr>
          <p:cNvPr id="40" name="Rectangle 3">
            <a:extLst>
              <a:ext uri="{FF2B5EF4-FFF2-40B4-BE49-F238E27FC236}">
                <a16:creationId xmlns:a16="http://schemas.microsoft.com/office/drawing/2014/main" id="{1F2AE5B0-1AEE-4B36-8AC0-46877C4F19CC}"/>
              </a:ext>
            </a:extLst>
          </p:cNvPr>
          <p:cNvSpPr>
            <a:spLocks noRot="1" noChangeArrowheads="1"/>
          </p:cNvSpPr>
          <p:nvPr/>
        </p:nvSpPr>
        <p:spPr bwMode="auto">
          <a:xfrm>
            <a:off x="394841" y="1052736"/>
            <a:ext cx="8785671" cy="9350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nSpc>
                <a:spcPct val="90000"/>
              </a:lnSpc>
              <a:spcBef>
                <a:spcPct val="20000"/>
              </a:spcBef>
              <a:buClr>
                <a:srgbClr val="336666"/>
              </a:buClr>
              <a:buSzPct val="70000"/>
              <a:buFont typeface="Wingdings" panose="05000000000000000000" pitchFamily="2" charset="2"/>
              <a:buNone/>
            </a:pPr>
            <a:r>
              <a:rPr lang="zh-CN" altLang="en-US" dirty="0">
                <a:solidFill>
                  <a:srgbClr val="000000"/>
                </a:solidFill>
                <a:ea typeface="微软雅黑" panose="020B0503020204020204" pitchFamily="34" charset="-122"/>
                <a:cs typeface="+mn-cs"/>
              </a:rPr>
              <a:t>     以</a:t>
            </a:r>
            <a:r>
              <a:rPr lang="en-US" altLang="zh-CN" dirty="0">
                <a:solidFill>
                  <a:srgbClr val="000000"/>
                </a:solidFill>
                <a:ea typeface="微软雅黑" panose="020B0503020204020204" pitchFamily="34" charset="-122"/>
                <a:cs typeface="+mn-cs"/>
              </a:rPr>
              <a:t>[100]</a:t>
            </a:r>
            <a:r>
              <a:rPr lang="zh-CN" altLang="en-US" dirty="0">
                <a:solidFill>
                  <a:srgbClr val="000000"/>
                </a:solidFill>
                <a:ea typeface="微软雅黑" panose="020B0503020204020204" pitchFamily="34" charset="-122"/>
                <a:cs typeface="+mn-cs"/>
              </a:rPr>
              <a:t>晶向的振动波为例</a:t>
            </a:r>
          </a:p>
          <a:p>
            <a:pPr lvl="1">
              <a:lnSpc>
                <a:spcPct val="90000"/>
              </a:lnSpc>
              <a:spcBef>
                <a:spcPct val="20000"/>
              </a:spcBef>
              <a:buClr>
                <a:srgbClr val="99CCCC"/>
              </a:buClr>
              <a:buSzPct val="75000"/>
              <a:buFont typeface="Wingdings" panose="05000000000000000000" pitchFamily="2" charset="2"/>
              <a:buChar char="l"/>
            </a:pPr>
            <a:r>
              <a:rPr lang="en-US" altLang="zh-CN" dirty="0">
                <a:solidFill>
                  <a:srgbClr val="000000"/>
                </a:solidFill>
                <a:ea typeface="微软雅黑" panose="020B0503020204020204" pitchFamily="34" charset="-122"/>
                <a:cs typeface="+mn-cs"/>
              </a:rPr>
              <a:t>[100]</a:t>
            </a:r>
            <a:r>
              <a:rPr lang="zh-CN" altLang="en-US" dirty="0">
                <a:solidFill>
                  <a:srgbClr val="000000"/>
                </a:solidFill>
                <a:ea typeface="微软雅黑" panose="020B0503020204020204" pitchFamily="34" charset="-122"/>
                <a:cs typeface="+mn-cs"/>
              </a:rPr>
              <a:t>晶向的原子，速度完全相同、相位完全一致</a:t>
            </a:r>
          </a:p>
        </p:txBody>
      </p:sp>
    </p:spTree>
    <p:extLst>
      <p:ext uri="{BB962C8B-B14F-4D97-AF65-F5344CB8AC3E}">
        <p14:creationId xmlns:p14="http://schemas.microsoft.com/office/powerpoint/2010/main" val="314599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02" name="Rectangle 2"/>
          <p:cNvSpPr>
            <a:spLocks noChangeArrowheads="1"/>
          </p:cNvSpPr>
          <p:nvPr/>
        </p:nvSpPr>
        <p:spPr bwMode="auto">
          <a:xfrm>
            <a:off x="971600" y="3645520"/>
            <a:ext cx="7939087" cy="488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eaLnBrk="0" hangingPunct="0"/>
            <a:r>
              <a:rPr lang="en-US" altLang="zh-CN" dirty="0">
                <a:solidFill>
                  <a:srgbClr val="000000"/>
                </a:solidFill>
                <a:ea typeface="微软雅黑" panose="020B0503020204020204" pitchFamily="34" charset="-122"/>
                <a:cs typeface="+mn-cs"/>
              </a:rPr>
              <a:t>1907</a:t>
            </a:r>
            <a:r>
              <a:rPr lang="zh-CN" altLang="en-US" dirty="0">
                <a:solidFill>
                  <a:srgbClr val="000000"/>
                </a:solidFill>
                <a:ea typeface="微软雅黑" panose="020B0503020204020204" pitchFamily="34" charset="-122"/>
                <a:cs typeface="+mn-cs"/>
              </a:rPr>
              <a:t>年  爱因斯坦提出声子的概念</a:t>
            </a:r>
          </a:p>
        </p:txBody>
      </p:sp>
      <p:sp>
        <p:nvSpPr>
          <p:cNvPr id="8195" name="Text Box 3"/>
          <p:cNvSpPr txBox="1">
            <a:spLocks noChangeArrowheads="1"/>
          </p:cNvSpPr>
          <p:nvPr/>
        </p:nvSpPr>
        <p:spPr bwMode="auto">
          <a:xfrm>
            <a:off x="1709678" y="377260"/>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晶体的原子振动</a:t>
            </a:r>
            <a:r>
              <a:rPr lang="en-US" altLang="zh-CN" sz="3600" dirty="0">
                <a:solidFill>
                  <a:srgbClr val="660066"/>
                </a:solidFill>
                <a:effectLst>
                  <a:outerShdw blurRad="38100" dist="38100" dir="2700000" algn="tl">
                    <a:srgbClr val="C0C0C0"/>
                  </a:outerShdw>
                </a:effectLst>
                <a:ea typeface="微软雅黑" pitchFamily="34" charset="-122"/>
                <a:cs typeface="+mn-cs"/>
              </a:rPr>
              <a:t>—</a:t>
            </a:r>
            <a:r>
              <a:rPr lang="zh-CN" altLang="en-US" sz="3600" dirty="0">
                <a:solidFill>
                  <a:srgbClr val="660066"/>
                </a:solidFill>
                <a:effectLst>
                  <a:outerShdw blurRad="38100" dist="38100" dir="2700000" algn="tl">
                    <a:srgbClr val="C0C0C0"/>
                  </a:outerShdw>
                </a:effectLst>
                <a:ea typeface="微软雅黑" pitchFamily="34" charset="-122"/>
                <a:cs typeface="+mn-cs"/>
              </a:rPr>
              <a:t>晶格振动</a:t>
            </a:r>
          </a:p>
        </p:txBody>
      </p:sp>
      <p:sp>
        <p:nvSpPr>
          <p:cNvPr id="8196" name="Text Box 5"/>
          <p:cNvSpPr txBox="1">
            <a:spLocks noChangeArrowheads="1"/>
          </p:cNvSpPr>
          <p:nvPr/>
        </p:nvSpPr>
        <p:spPr bwMode="auto">
          <a:xfrm>
            <a:off x="971600" y="1413495"/>
            <a:ext cx="7672387" cy="885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663300"/>
                </a:solidFill>
                <a:ea typeface="微软雅黑" panose="020B0503020204020204" pitchFamily="34" charset="-122"/>
                <a:cs typeface="+mn-cs"/>
              </a:rPr>
              <a:t>晶格振动的研究，最早是从晶体热学性质开始的，热运动在宏观性质上最直接的表现就是热容量</a:t>
            </a:r>
          </a:p>
        </p:txBody>
      </p:sp>
      <p:sp>
        <p:nvSpPr>
          <p:cNvPr id="1740806" name="Text Box 6"/>
          <p:cNvSpPr txBox="1">
            <a:spLocks noChangeArrowheads="1"/>
          </p:cNvSpPr>
          <p:nvPr/>
        </p:nvSpPr>
        <p:spPr bwMode="auto">
          <a:xfrm>
            <a:off x="971600" y="2413620"/>
            <a:ext cx="7672387"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dirty="0">
                <a:solidFill>
                  <a:srgbClr val="000000"/>
                </a:solidFill>
                <a:ea typeface="微软雅黑" panose="020B0503020204020204" pitchFamily="34" charset="-122"/>
                <a:cs typeface="+mn-cs"/>
              </a:rPr>
              <a:t>19</a:t>
            </a:r>
            <a:r>
              <a:rPr lang="zh-CN" altLang="en-US" dirty="0">
                <a:solidFill>
                  <a:srgbClr val="000000"/>
                </a:solidFill>
                <a:ea typeface="微软雅黑" panose="020B0503020204020204" pitchFamily="34" charset="-122"/>
                <a:cs typeface="+mn-cs"/>
              </a:rPr>
              <a:t>世纪根据统计规律对杜隆</a:t>
            </a:r>
            <a:r>
              <a:rPr lang="en-US" altLang="zh-CN" dirty="0">
                <a:solidFill>
                  <a:srgbClr val="000000"/>
                </a:solidFill>
                <a:ea typeface="微软雅黑" panose="020B0503020204020204" pitchFamily="34" charset="-122"/>
                <a:cs typeface="+mn-cs"/>
              </a:rPr>
              <a:t>-</a:t>
            </a:r>
            <a:r>
              <a:rPr lang="zh-CN" altLang="en-US" dirty="0">
                <a:solidFill>
                  <a:srgbClr val="000000"/>
                </a:solidFill>
                <a:ea typeface="微软雅黑" panose="020B0503020204020204" pitchFamily="34" charset="-122"/>
                <a:cs typeface="+mn-cs"/>
              </a:rPr>
              <a:t>珀替经验规律的说明</a:t>
            </a:r>
          </a:p>
          <a:p>
            <a:pPr algn="just"/>
            <a:r>
              <a:rPr lang="zh-CN" altLang="en-US" dirty="0">
                <a:solidFill>
                  <a:srgbClr val="000000"/>
                </a:solidFill>
                <a:ea typeface="微软雅黑" panose="020B0503020204020204" pitchFamily="34" charset="-122"/>
                <a:cs typeface="+mn-cs"/>
              </a:rPr>
              <a:t>把热容量与原子振动具体联系起来</a:t>
            </a:r>
          </a:p>
        </p:txBody>
      </p:sp>
      <p:sp>
        <p:nvSpPr>
          <p:cNvPr id="1740807" name="Text Box 7"/>
          <p:cNvSpPr txBox="1">
            <a:spLocks noChangeArrowheads="1"/>
          </p:cNvSpPr>
          <p:nvPr/>
        </p:nvSpPr>
        <p:spPr bwMode="auto">
          <a:xfrm>
            <a:off x="971600" y="4509120"/>
            <a:ext cx="744903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dirty="0">
                <a:solidFill>
                  <a:srgbClr val="000000"/>
                </a:solidFill>
                <a:ea typeface="微软雅黑" panose="020B0503020204020204" pitchFamily="34" charset="-122"/>
                <a:cs typeface="+mn-cs"/>
              </a:rPr>
              <a:t>1912</a:t>
            </a:r>
            <a:r>
              <a:rPr lang="zh-CN" altLang="en-US" dirty="0">
                <a:solidFill>
                  <a:srgbClr val="000000"/>
                </a:solidFill>
                <a:ea typeface="微软雅黑" panose="020B0503020204020204" pitchFamily="34" charset="-122"/>
                <a:cs typeface="+mn-cs"/>
              </a:rPr>
              <a:t>年  玻恩（</a:t>
            </a:r>
            <a:r>
              <a:rPr lang="en-US" altLang="zh-CN" dirty="0">
                <a:solidFill>
                  <a:srgbClr val="000000"/>
                </a:solidFill>
                <a:ea typeface="微软雅黑" panose="020B0503020204020204" pitchFamily="34" charset="-122"/>
                <a:cs typeface="+mn-cs"/>
              </a:rPr>
              <a:t>Max Born</a:t>
            </a:r>
            <a:r>
              <a:rPr lang="zh-CN" altLang="en-US" dirty="0">
                <a:solidFill>
                  <a:srgbClr val="000000"/>
                </a:solidFill>
                <a:ea typeface="微软雅黑" panose="020B0503020204020204" pitchFamily="34" charset="-122"/>
                <a:cs typeface="+mn-cs"/>
              </a:rPr>
              <a:t>）与冯卡门（</a:t>
            </a:r>
            <a:r>
              <a:rPr lang="en-US" altLang="zh-CN" dirty="0">
                <a:solidFill>
                  <a:srgbClr val="000000"/>
                </a:solidFill>
                <a:ea typeface="微软雅黑" panose="020B0503020204020204" pitchFamily="34" charset="-122"/>
                <a:cs typeface="+mn-cs"/>
              </a:rPr>
              <a:t>Theodore </a:t>
            </a:r>
          </a:p>
          <a:p>
            <a:r>
              <a:rPr lang="en-US" altLang="zh-CN" dirty="0">
                <a:solidFill>
                  <a:srgbClr val="000000"/>
                </a:solidFill>
                <a:ea typeface="微软雅黑" panose="020B0503020204020204" pitchFamily="34" charset="-122"/>
                <a:cs typeface="+mn-cs"/>
              </a:rPr>
              <a:t>              von Karman</a:t>
            </a:r>
            <a:r>
              <a:rPr lang="zh-CN" altLang="en-US" dirty="0">
                <a:solidFill>
                  <a:srgbClr val="000000"/>
                </a:solidFill>
                <a:ea typeface="微软雅黑" panose="020B0503020204020204" pitchFamily="34" charset="-122"/>
                <a:cs typeface="+mn-cs"/>
              </a:rPr>
              <a:t>）提出晶格动力学  </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a:t>
            </a:fld>
            <a:endParaRPr lang="zh-CN" altLang="en-US">
              <a:solidFill>
                <a:prstClr val="black">
                  <a:tint val="75000"/>
                </a:prstClr>
              </a:solidFill>
            </a:endParaRPr>
          </a:p>
        </p:txBody>
      </p:sp>
      <p:sp>
        <p:nvSpPr>
          <p:cNvPr id="9"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95373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0806"/>
                                        </p:tgtEl>
                                        <p:attrNameLst>
                                          <p:attrName>style.visibility</p:attrName>
                                        </p:attrNameLst>
                                      </p:cBhvr>
                                      <p:to>
                                        <p:strVal val="visible"/>
                                      </p:to>
                                    </p:set>
                                    <p:animEffect transition="in" filter="dissolve">
                                      <p:cBhvr>
                                        <p:cTn id="7" dur="500"/>
                                        <p:tgtEl>
                                          <p:spTgt spid="17408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0802"/>
                                        </p:tgtEl>
                                        <p:attrNameLst>
                                          <p:attrName>style.visibility</p:attrName>
                                        </p:attrNameLst>
                                      </p:cBhvr>
                                      <p:to>
                                        <p:strVal val="visible"/>
                                      </p:to>
                                    </p:set>
                                    <p:animEffect transition="in" filter="dissolve">
                                      <p:cBhvr>
                                        <p:cTn id="12" dur="500"/>
                                        <p:tgtEl>
                                          <p:spTgt spid="17408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40807"/>
                                        </p:tgtEl>
                                        <p:attrNameLst>
                                          <p:attrName>style.visibility</p:attrName>
                                        </p:attrNameLst>
                                      </p:cBhvr>
                                      <p:to>
                                        <p:strVal val="visible"/>
                                      </p:to>
                                    </p:set>
                                    <p:animEffect transition="in" filter="dissolve">
                                      <p:cBhvr>
                                        <p:cTn id="17" dur="500"/>
                                        <p:tgtEl>
                                          <p:spTgt spid="1740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02" grpId="0" animBg="1"/>
      <p:bldP spid="1740806" grpId="0"/>
      <p:bldP spid="174080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5"/>
          <p:cNvSpPr txBox="1">
            <a:spLocks noChangeArrowheads="1"/>
          </p:cNvSpPr>
          <p:nvPr/>
        </p:nvSpPr>
        <p:spPr bwMode="auto">
          <a:xfrm>
            <a:off x="434404" y="1962869"/>
            <a:ext cx="8353569" cy="149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nSpc>
                <a:spcPct val="120000"/>
              </a:lnSpc>
            </a:pPr>
            <a:r>
              <a:rPr lang="en-US" altLang="zh-CN" dirty="0">
                <a:solidFill>
                  <a:srgbClr val="660066"/>
                </a:solidFill>
                <a:ea typeface="微软雅黑" panose="020B0503020204020204" pitchFamily="34" charset="-122"/>
                <a:cs typeface="+mn-cs"/>
              </a:rPr>
              <a:t>[110]</a:t>
            </a:r>
            <a:r>
              <a:rPr lang="zh-CN" altLang="en-US" dirty="0">
                <a:solidFill>
                  <a:srgbClr val="660066"/>
                </a:solidFill>
                <a:ea typeface="微软雅黑" panose="020B0503020204020204" pitchFamily="34" charset="-122"/>
                <a:cs typeface="+mn-cs"/>
              </a:rPr>
              <a:t>和</a:t>
            </a:r>
            <a:r>
              <a:rPr lang="en-US" altLang="zh-CN" dirty="0">
                <a:solidFill>
                  <a:srgbClr val="660066"/>
                </a:solidFill>
                <a:ea typeface="微软雅黑" panose="020B0503020204020204" pitchFamily="34" charset="-122"/>
                <a:cs typeface="+mn-cs"/>
              </a:rPr>
              <a:t>[111]</a:t>
            </a:r>
            <a:r>
              <a:rPr lang="zh-CN" altLang="en-US" dirty="0">
                <a:solidFill>
                  <a:srgbClr val="660066"/>
                </a:solidFill>
                <a:ea typeface="微软雅黑" panose="020B0503020204020204" pitchFamily="34" charset="-122"/>
                <a:cs typeface="+mn-cs"/>
              </a:rPr>
              <a:t>方向也是一样</a:t>
            </a:r>
          </a:p>
          <a:p>
            <a:pPr>
              <a:lnSpc>
                <a:spcPct val="120000"/>
              </a:lnSpc>
            </a:pPr>
            <a:r>
              <a:rPr lang="zh-CN" altLang="en-US" dirty="0">
                <a:solidFill>
                  <a:srgbClr val="660066"/>
                </a:solidFill>
                <a:ea typeface="微软雅黑" panose="020B0503020204020204" pitchFamily="34" charset="-122"/>
                <a:cs typeface="+mn-cs"/>
              </a:rPr>
              <a:t>可以简化为一维单原子的振动，每个振动动存在</a:t>
            </a:r>
            <a:r>
              <a:rPr lang="en-US" altLang="zh-CN" dirty="0">
                <a:solidFill>
                  <a:srgbClr val="660066"/>
                </a:solidFill>
                <a:ea typeface="微软雅黑" panose="020B0503020204020204" pitchFamily="34" charset="-122"/>
                <a:cs typeface="+mn-cs"/>
              </a:rPr>
              <a:t>3</a:t>
            </a:r>
            <a:r>
              <a:rPr lang="zh-CN" altLang="en-US" dirty="0">
                <a:solidFill>
                  <a:srgbClr val="660066"/>
                </a:solidFill>
                <a:ea typeface="微软雅黑" panose="020B0503020204020204" pitchFamily="34" charset="-122"/>
                <a:cs typeface="+mn-cs"/>
              </a:rPr>
              <a:t>种模式</a:t>
            </a:r>
            <a:endParaRPr lang="en-US" altLang="zh-CN" dirty="0">
              <a:solidFill>
                <a:srgbClr val="660066"/>
              </a:solidFill>
              <a:ea typeface="微软雅黑" panose="020B0503020204020204" pitchFamily="34" charset="-122"/>
              <a:cs typeface="+mn-cs"/>
            </a:endParaRPr>
          </a:p>
          <a:p>
            <a:pPr>
              <a:lnSpc>
                <a:spcPct val="120000"/>
              </a:lnSpc>
            </a:pPr>
            <a:r>
              <a:rPr lang="en-US" altLang="zh-CN" dirty="0">
                <a:solidFill>
                  <a:srgbClr val="660066"/>
                </a:solidFill>
                <a:ea typeface="微软雅黑" panose="020B0503020204020204" pitchFamily="34" charset="-122"/>
                <a:cs typeface="+mn-cs"/>
              </a:rPr>
              <a:t>1</a:t>
            </a:r>
            <a:r>
              <a:rPr lang="zh-CN" altLang="en-US" dirty="0">
                <a:solidFill>
                  <a:srgbClr val="660066"/>
                </a:solidFill>
                <a:ea typeface="微软雅黑" panose="020B0503020204020204" pitchFamily="34" charset="-122"/>
                <a:cs typeface="+mn-cs"/>
              </a:rPr>
              <a:t>个纵向极化（偏振） </a:t>
            </a:r>
            <a:r>
              <a:rPr lang="en-US" altLang="zh-CN" dirty="0">
                <a:solidFill>
                  <a:srgbClr val="660066"/>
                </a:solidFill>
                <a:ea typeface="微软雅黑" panose="020B0503020204020204" pitchFamily="34" charset="-122"/>
                <a:cs typeface="+mn-cs"/>
              </a:rPr>
              <a:t>2</a:t>
            </a:r>
            <a:r>
              <a:rPr lang="zh-CN" altLang="en-US" dirty="0">
                <a:solidFill>
                  <a:srgbClr val="660066"/>
                </a:solidFill>
                <a:ea typeface="微软雅黑" panose="020B0503020204020204" pitchFamily="34" charset="-122"/>
                <a:cs typeface="+mn-cs"/>
              </a:rPr>
              <a:t>个横向极化（偏振）</a:t>
            </a:r>
          </a:p>
        </p:txBody>
      </p:sp>
      <p:sp>
        <p:nvSpPr>
          <p:cNvPr id="31748" name="Rectangle 3"/>
          <p:cNvSpPr>
            <a:spLocks noRot="1" noChangeArrowheads="1"/>
          </p:cNvSpPr>
          <p:nvPr/>
        </p:nvSpPr>
        <p:spPr bwMode="auto">
          <a:xfrm>
            <a:off x="394841" y="1052736"/>
            <a:ext cx="8785671" cy="9350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nSpc>
                <a:spcPct val="90000"/>
              </a:lnSpc>
              <a:spcBef>
                <a:spcPct val="20000"/>
              </a:spcBef>
              <a:buClr>
                <a:srgbClr val="336666"/>
              </a:buClr>
              <a:buSzPct val="70000"/>
              <a:buFont typeface="Wingdings" panose="05000000000000000000" pitchFamily="2" charset="2"/>
              <a:buNone/>
            </a:pPr>
            <a:r>
              <a:rPr lang="zh-CN" altLang="en-US" dirty="0">
                <a:solidFill>
                  <a:srgbClr val="000000"/>
                </a:solidFill>
                <a:ea typeface="微软雅黑" panose="020B0503020204020204" pitchFamily="34" charset="-122"/>
                <a:cs typeface="+mn-cs"/>
              </a:rPr>
              <a:t>     以</a:t>
            </a:r>
            <a:r>
              <a:rPr lang="en-US" altLang="zh-CN" dirty="0">
                <a:solidFill>
                  <a:srgbClr val="000000"/>
                </a:solidFill>
                <a:ea typeface="微软雅黑" panose="020B0503020204020204" pitchFamily="34" charset="-122"/>
                <a:cs typeface="+mn-cs"/>
              </a:rPr>
              <a:t>[100]</a:t>
            </a:r>
            <a:r>
              <a:rPr lang="zh-CN" altLang="en-US" dirty="0">
                <a:solidFill>
                  <a:srgbClr val="000000"/>
                </a:solidFill>
                <a:ea typeface="微软雅黑" panose="020B0503020204020204" pitchFamily="34" charset="-122"/>
                <a:cs typeface="+mn-cs"/>
              </a:rPr>
              <a:t>晶向的振动波为例</a:t>
            </a:r>
          </a:p>
          <a:p>
            <a:pPr lvl="1">
              <a:lnSpc>
                <a:spcPct val="90000"/>
              </a:lnSpc>
              <a:spcBef>
                <a:spcPct val="20000"/>
              </a:spcBef>
              <a:buClr>
                <a:srgbClr val="99CCCC"/>
              </a:buClr>
              <a:buSzPct val="75000"/>
              <a:buFont typeface="Wingdings" panose="05000000000000000000" pitchFamily="2" charset="2"/>
              <a:buChar char="l"/>
            </a:pPr>
            <a:r>
              <a:rPr lang="en-US" altLang="zh-CN" dirty="0">
                <a:solidFill>
                  <a:srgbClr val="000000"/>
                </a:solidFill>
                <a:ea typeface="微软雅黑" panose="020B0503020204020204" pitchFamily="34" charset="-122"/>
                <a:cs typeface="+mn-cs"/>
              </a:rPr>
              <a:t>[100]</a:t>
            </a:r>
            <a:r>
              <a:rPr lang="zh-CN" altLang="en-US" dirty="0">
                <a:solidFill>
                  <a:srgbClr val="000000"/>
                </a:solidFill>
                <a:ea typeface="微软雅黑" panose="020B0503020204020204" pitchFamily="34" charset="-122"/>
                <a:cs typeface="+mn-cs"/>
              </a:rPr>
              <a:t>晶向的原子，速度完全相同、相位完全一致</a:t>
            </a:r>
          </a:p>
        </p:txBody>
      </p:sp>
      <p:sp>
        <p:nvSpPr>
          <p:cNvPr id="31749" name="AutoShape 10" descr="9k="/>
          <p:cNvSpPr>
            <a:spLocks noChangeAspect="1" noChangeArrowheads="1"/>
          </p:cNvSpPr>
          <p:nvPr/>
        </p:nvSpPr>
        <p:spPr bwMode="auto">
          <a:xfrm>
            <a:off x="3811017" y="2118444"/>
            <a:ext cx="19526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31750" name="AutoShape 12" descr="9k="/>
          <p:cNvSpPr>
            <a:spLocks noChangeAspect="1" noChangeArrowheads="1"/>
          </p:cNvSpPr>
          <p:nvPr/>
        </p:nvSpPr>
        <p:spPr bwMode="auto">
          <a:xfrm>
            <a:off x="3811017" y="2118444"/>
            <a:ext cx="19526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31751" name="AutoShape 14" descr="9k="/>
          <p:cNvSpPr>
            <a:spLocks noChangeAspect="1" noChangeArrowheads="1"/>
          </p:cNvSpPr>
          <p:nvPr/>
        </p:nvSpPr>
        <p:spPr bwMode="auto">
          <a:xfrm>
            <a:off x="3811017" y="2118444"/>
            <a:ext cx="19526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pic>
        <p:nvPicPr>
          <p:cNvPr id="164661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93" y="3572460"/>
            <a:ext cx="8785225" cy="26749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1753" name="Line 21"/>
          <p:cNvSpPr>
            <a:spLocks noChangeShapeType="1"/>
          </p:cNvSpPr>
          <p:nvPr/>
        </p:nvSpPr>
        <p:spPr bwMode="auto">
          <a:xfrm>
            <a:off x="6588125" y="5805488"/>
            <a:ext cx="1584325" cy="0"/>
          </a:xfrm>
          <a:prstGeom prst="line">
            <a:avLst/>
          </a:prstGeom>
          <a:noFill/>
          <a:ln w="762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31754" name="Text Box 22"/>
          <p:cNvSpPr txBox="1">
            <a:spLocks noChangeArrowheads="1"/>
          </p:cNvSpPr>
          <p:nvPr/>
        </p:nvSpPr>
        <p:spPr bwMode="auto">
          <a:xfrm>
            <a:off x="6784975" y="5172075"/>
            <a:ext cx="185178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FFFFFF"/>
                </a:solidFill>
                <a:ea typeface="微软雅黑" panose="020B0503020204020204" pitchFamily="34" charset="-122"/>
                <a:cs typeface="+mn-cs"/>
              </a:rPr>
              <a:t>原子链方向</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12" name="Rectangle 2"/>
          <p:cNvSpPr txBox="1">
            <a:spLocks noRot="1" noChangeArrowheads="1"/>
          </p:cNvSpPr>
          <p:nvPr/>
        </p:nvSpPr>
        <p:spPr bwMode="auto">
          <a:xfrm>
            <a:off x="448477" y="31371"/>
            <a:ext cx="85407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fontAlgn="auto">
              <a:spcAft>
                <a:spcPts val="0"/>
              </a:spcAft>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对于特殊方向的波动</a:t>
            </a:r>
          </a:p>
        </p:txBody>
      </p:sp>
      <p:sp>
        <p:nvSpPr>
          <p:cNvPr id="13" name="Rectangle 37"/>
          <p:cNvSpPr>
            <a:spLocks noChangeArrowheads="1"/>
          </p:cNvSpPr>
          <p:nvPr/>
        </p:nvSpPr>
        <p:spPr bwMode="auto">
          <a:xfrm flipV="1">
            <a:off x="129381" y="89295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20</a:t>
            </a:fld>
            <a:endParaRPr lang="zh-CN" altLang="en-US">
              <a:solidFill>
                <a:prstClr val="black">
                  <a:tint val="75000"/>
                </a:prstClr>
              </a:solidFill>
            </a:endParaRPr>
          </a:p>
        </p:txBody>
      </p:sp>
    </p:spTree>
    <p:extLst>
      <p:ext uri="{BB962C8B-B14F-4D97-AF65-F5344CB8AC3E}">
        <p14:creationId xmlns:p14="http://schemas.microsoft.com/office/powerpoint/2010/main" val="259180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Rot="1" noChangeArrowheads="1"/>
          </p:cNvSpPr>
          <p:nvPr>
            <p:ph type="title" idx="4294967295"/>
          </p:nvPr>
        </p:nvSpPr>
        <p:spPr bwMode="auto">
          <a:xfrm>
            <a:off x="1330205" y="42721"/>
            <a:ext cx="652462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原子的间距变化</a:t>
            </a:r>
          </a:p>
        </p:txBody>
      </p:sp>
      <p:sp>
        <p:nvSpPr>
          <p:cNvPr id="32772" name="Rectangle 3"/>
          <p:cNvSpPr>
            <a:spLocks noGrp="1" noRot="1" noChangeArrowheads="1"/>
          </p:cNvSpPr>
          <p:nvPr>
            <p:ph type="body" idx="4294967295"/>
          </p:nvPr>
        </p:nvSpPr>
        <p:spPr bwMode="auto">
          <a:xfrm>
            <a:off x="431477" y="978955"/>
            <a:ext cx="7821613" cy="57626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sz="2600" b="1" dirty="0">
                <a:latin typeface="Times New Roman" panose="02020603050405020304" pitchFamily="18" charset="0"/>
                <a:ea typeface="微软雅黑" panose="020B0503020204020204" pitchFamily="34" charset="-122"/>
              </a:rPr>
              <a:t>原子处在平衡位置时原子距离：</a:t>
            </a:r>
            <a:r>
              <a:rPr lang="en-US" altLang="zh-CN" sz="2600" b="1" i="1" dirty="0">
                <a:latin typeface="Times New Roman" panose="02020603050405020304" pitchFamily="18" charset="0"/>
                <a:ea typeface="微软雅黑" panose="020B0503020204020204" pitchFamily="34" charset="-122"/>
              </a:rPr>
              <a:t>a</a:t>
            </a:r>
            <a:r>
              <a:rPr lang="zh-CN" altLang="en-US" sz="2600" b="1" i="1" dirty="0">
                <a:latin typeface="Times New Roman" panose="02020603050405020304" pitchFamily="18" charset="0"/>
                <a:ea typeface="微软雅黑" panose="020B0503020204020204" pitchFamily="34" charset="-122"/>
              </a:rPr>
              <a:t>，</a:t>
            </a:r>
            <a:r>
              <a:rPr lang="zh-CN" altLang="en-US" sz="2600" b="1" dirty="0">
                <a:latin typeface="Times New Roman" panose="02020603050405020304" pitchFamily="18" charset="0"/>
                <a:ea typeface="微软雅黑" panose="020B0503020204020204" pitchFamily="34" charset="-122"/>
              </a:rPr>
              <a:t>原子质量：</a:t>
            </a:r>
            <a:r>
              <a:rPr lang="en-US" altLang="zh-CN" sz="2600" b="1" i="1" dirty="0">
                <a:latin typeface="Times New Roman" panose="02020603050405020304" pitchFamily="18" charset="0"/>
                <a:ea typeface="微软雅黑" panose="020B0503020204020204" pitchFamily="34" charset="-122"/>
              </a:rPr>
              <a:t>m</a:t>
            </a:r>
            <a:endParaRPr lang="en-US" altLang="en-US" sz="2600" b="1" i="1" dirty="0">
              <a:latin typeface="Times New Roman" panose="02020603050405020304" pitchFamily="18" charset="0"/>
              <a:ea typeface="微软雅黑" panose="020B0503020204020204" pitchFamily="34" charset="-122"/>
              <a:sym typeface="Symbol" panose="05050102010706020507" pitchFamily="18" charset="2"/>
            </a:endParaRPr>
          </a:p>
        </p:txBody>
      </p:sp>
      <p:graphicFrame>
        <p:nvGraphicFramePr>
          <p:cNvPr id="32774" name="Object 5"/>
          <p:cNvGraphicFramePr>
            <a:graphicFrameLocks noGrp="1" noChangeAspect="1"/>
          </p:cNvGraphicFramePr>
          <p:nvPr>
            <p:ph sz="quarter" idx="4294967295"/>
            <p:extLst>
              <p:ext uri="{D42A27DB-BD31-4B8C-83A1-F6EECF244321}">
                <p14:modId xmlns:p14="http://schemas.microsoft.com/office/powerpoint/2010/main" val="3191261717"/>
              </p:ext>
            </p:extLst>
          </p:nvPr>
        </p:nvGraphicFramePr>
        <p:xfrm>
          <a:off x="395952" y="2763981"/>
          <a:ext cx="3313113" cy="635000"/>
        </p:xfrm>
        <a:graphic>
          <a:graphicData uri="http://schemas.openxmlformats.org/presentationml/2006/ole">
            <mc:AlternateContent xmlns:mc="http://schemas.openxmlformats.org/markup-compatibility/2006">
              <mc:Choice xmlns:v="urn:schemas-microsoft-com:vml" Requires="v">
                <p:oleObj spid="_x0000_s2310" name="公式" r:id="rId4" imgW="1193800" imgH="228600" progId="Equation.3">
                  <p:embed/>
                </p:oleObj>
              </mc:Choice>
              <mc:Fallback>
                <p:oleObj name="公式" r:id="rId4" imgW="11938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952" y="2763981"/>
                        <a:ext cx="33131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5" name="Text Box 10"/>
          <p:cNvSpPr txBox="1">
            <a:spLocks noChangeArrowheads="1"/>
          </p:cNvSpPr>
          <p:nvPr/>
        </p:nvSpPr>
        <p:spPr bwMode="auto">
          <a:xfrm>
            <a:off x="827584" y="1482193"/>
            <a:ext cx="8424862"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660066"/>
                </a:solidFill>
                <a:ea typeface="微软雅黑" panose="020B0503020204020204" pitchFamily="34" charset="-122"/>
                <a:cs typeface="+mn-cs"/>
              </a:rPr>
              <a:t>   考虑原子偏离平衡位置时，以纵向振动为例</a:t>
            </a:r>
            <a:endParaRPr lang="en-US" altLang="zh-CN" dirty="0">
              <a:solidFill>
                <a:srgbClr val="660066"/>
              </a:solidFill>
              <a:ea typeface="微软雅黑" panose="020B0503020204020204" pitchFamily="34" charset="-122"/>
              <a:cs typeface="+mn-cs"/>
            </a:endParaRPr>
          </a:p>
          <a:p>
            <a:r>
              <a:rPr lang="en-US" altLang="zh-CN" dirty="0">
                <a:solidFill>
                  <a:srgbClr val="660066"/>
                </a:solidFill>
                <a:ea typeface="微软雅黑" panose="020B0503020204020204" pitchFamily="34" charset="-122"/>
                <a:cs typeface="+mn-cs"/>
              </a:rPr>
              <a:t>   </a:t>
            </a:r>
            <a:r>
              <a:rPr lang="zh-CN" altLang="en-US" dirty="0">
                <a:solidFill>
                  <a:srgbClr val="660066"/>
                </a:solidFill>
                <a:ea typeface="微软雅黑" panose="020B0503020204020204" pitchFamily="34" charset="-122"/>
                <a:cs typeface="+mn-cs"/>
              </a:rPr>
              <a:t>原子限制在沿链的方向运动，偏离格点的位移为</a:t>
            </a:r>
            <a:endParaRPr lang="en-US" altLang="zh-CN" dirty="0">
              <a:solidFill>
                <a:srgbClr val="660066"/>
              </a:solidFill>
              <a:ea typeface="微软雅黑" panose="020B0503020204020204" pitchFamily="34" charset="-122"/>
              <a:cs typeface="+mn-cs"/>
            </a:endParaRPr>
          </a:p>
        </p:txBody>
      </p:sp>
      <p:sp>
        <p:nvSpPr>
          <p:cNvPr id="32776" name="Text Box 11"/>
          <p:cNvSpPr txBox="1">
            <a:spLocks noChangeArrowheads="1"/>
          </p:cNvSpPr>
          <p:nvPr/>
        </p:nvSpPr>
        <p:spPr bwMode="auto">
          <a:xfrm>
            <a:off x="179512" y="3789363"/>
            <a:ext cx="40322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lvl="1"/>
            <a:r>
              <a:rPr lang="zh-CN" altLang="en-US" dirty="0">
                <a:solidFill>
                  <a:srgbClr val="660066"/>
                </a:solidFill>
                <a:ea typeface="微软雅黑" panose="020B0503020204020204" pitchFamily="34" charset="-122"/>
                <a:cs typeface="+mn-cs"/>
              </a:rPr>
              <a:t>则</a:t>
            </a:r>
            <a:r>
              <a:rPr lang="en-US" altLang="zh-CN" i="1" dirty="0">
                <a:solidFill>
                  <a:srgbClr val="660066"/>
                </a:solidFill>
                <a:ea typeface="微软雅黑" panose="020B0503020204020204" pitchFamily="34" charset="-122"/>
                <a:cs typeface="+mn-cs"/>
              </a:rPr>
              <a:t>n</a:t>
            </a:r>
            <a:r>
              <a:rPr lang="zh-CN" altLang="en-US" dirty="0">
                <a:solidFill>
                  <a:srgbClr val="660066"/>
                </a:solidFill>
                <a:ea typeface="微软雅黑" panose="020B0503020204020204" pitchFamily="34" charset="-122"/>
                <a:cs typeface="+mn-cs"/>
              </a:rPr>
              <a:t>和</a:t>
            </a:r>
            <a:r>
              <a:rPr lang="en-US" altLang="zh-CN" i="1" dirty="0">
                <a:solidFill>
                  <a:srgbClr val="660066"/>
                </a:solidFill>
                <a:ea typeface="微软雅黑" panose="020B0503020204020204" pitchFamily="34" charset="-122"/>
                <a:cs typeface="+mn-cs"/>
              </a:rPr>
              <a:t>n</a:t>
            </a:r>
            <a:r>
              <a:rPr lang="en-US" altLang="zh-CN" dirty="0">
                <a:solidFill>
                  <a:srgbClr val="660066"/>
                </a:solidFill>
                <a:ea typeface="微软雅黑" panose="020B0503020204020204" pitchFamily="34" charset="-122"/>
                <a:cs typeface="+mn-cs"/>
              </a:rPr>
              <a:t>+1</a:t>
            </a:r>
            <a:r>
              <a:rPr lang="zh-CN" altLang="en-US" dirty="0">
                <a:solidFill>
                  <a:srgbClr val="660066"/>
                </a:solidFill>
                <a:ea typeface="微软雅黑" panose="020B0503020204020204" pitchFamily="34" charset="-122"/>
                <a:cs typeface="+mn-cs"/>
              </a:rPr>
              <a:t>原子间距为：</a:t>
            </a:r>
          </a:p>
        </p:txBody>
      </p:sp>
      <p:pic>
        <p:nvPicPr>
          <p:cNvPr id="32777" name="Picture 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9219" y="2533650"/>
            <a:ext cx="47244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2973634353"/>
              </p:ext>
            </p:extLst>
          </p:nvPr>
        </p:nvGraphicFramePr>
        <p:xfrm>
          <a:off x="712654" y="4672188"/>
          <a:ext cx="3571116" cy="591081"/>
        </p:xfrm>
        <a:graphic>
          <a:graphicData uri="http://schemas.openxmlformats.org/presentationml/2006/ole">
            <mc:AlternateContent xmlns:mc="http://schemas.openxmlformats.org/markup-compatibility/2006">
              <mc:Choice xmlns:v="urn:schemas-microsoft-com:vml" Requires="v">
                <p:oleObj spid="_x0000_s2311" name="Equation" r:id="rId7" imgW="1155700" imgH="190500" progId="Equation.DSMT4">
                  <p:embed/>
                </p:oleObj>
              </mc:Choice>
              <mc:Fallback>
                <p:oleObj name="Equation" r:id="rId7" imgW="1155700" imgH="190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2654" y="4672188"/>
                        <a:ext cx="3571116" cy="591081"/>
                      </a:xfrm>
                      <a:prstGeom prst="rect">
                        <a:avLst/>
                      </a:prstGeom>
                      <a:noFill/>
                    </p:spPr>
                  </p:pic>
                </p:oleObj>
              </mc:Fallback>
            </mc:AlternateContent>
          </a:graphicData>
        </a:graphic>
      </p:graphicFrame>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12" name="Rectangle 37"/>
          <p:cNvSpPr>
            <a:spLocks noChangeArrowheads="1"/>
          </p:cNvSpPr>
          <p:nvPr/>
        </p:nvSpPr>
        <p:spPr bwMode="auto">
          <a:xfrm flipV="1">
            <a:off x="129381" y="89295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21</a:t>
            </a:fld>
            <a:endParaRPr lang="zh-CN" altLang="en-US">
              <a:solidFill>
                <a:prstClr val="black">
                  <a:tint val="75000"/>
                </a:prstClr>
              </a:solidFill>
            </a:endParaRPr>
          </a:p>
        </p:txBody>
      </p:sp>
    </p:spTree>
    <p:extLst>
      <p:ext uri="{BB962C8B-B14F-4D97-AF65-F5344CB8AC3E}">
        <p14:creationId xmlns:p14="http://schemas.microsoft.com/office/powerpoint/2010/main" val="51727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Rot="1" noChangeArrowheads="1"/>
          </p:cNvSpPr>
          <p:nvPr/>
        </p:nvSpPr>
        <p:spPr bwMode="auto">
          <a:xfrm>
            <a:off x="2483768" y="82127"/>
            <a:ext cx="59039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600" dirty="0">
                <a:solidFill>
                  <a:srgbClr val="660066"/>
                </a:solidFill>
                <a:effectLst>
                  <a:outerShdw blurRad="38100" dist="38100" dir="2700000" algn="tl">
                    <a:srgbClr val="C0C0C0"/>
                  </a:outerShdw>
                </a:effectLst>
                <a:ea typeface="微软雅黑" pitchFamily="34" charset="-122"/>
                <a:cs typeface="+mn-cs"/>
              </a:rPr>
              <a:t>一维单原子链的振动</a:t>
            </a:r>
          </a:p>
        </p:txBody>
      </p:sp>
      <p:sp>
        <p:nvSpPr>
          <p:cNvPr id="34820" name="Text Box 16"/>
          <p:cNvSpPr txBox="1">
            <a:spLocks noChangeArrowheads="1"/>
          </p:cNvSpPr>
          <p:nvPr/>
        </p:nvSpPr>
        <p:spPr bwMode="auto">
          <a:xfrm>
            <a:off x="1038964" y="1078759"/>
            <a:ext cx="210185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noProof="0" dirty="0">
                <a:ln>
                  <a:noFill/>
                </a:ln>
                <a:solidFill>
                  <a:srgbClr val="FF0000"/>
                </a:solidFill>
                <a:effectLst/>
                <a:uLnTx/>
                <a:uFillTx/>
                <a:ea typeface="微软雅黑" panose="020B0503020204020204" pitchFamily="34" charset="-122"/>
                <a:cs typeface="+mn-cs"/>
              </a:rPr>
              <a:t>简谐近似</a:t>
            </a:r>
            <a:r>
              <a:rPr lang="zh-CN" altLang="en-US" dirty="0">
                <a:solidFill>
                  <a:srgbClr val="FF0000"/>
                </a:solidFill>
                <a:ea typeface="微软雅黑" panose="020B0503020204020204" pitchFamily="34" charset="-122"/>
                <a:cs typeface="+mn-cs"/>
              </a:rPr>
              <a:t>：</a:t>
            </a:r>
            <a:r>
              <a:rPr kumimoji="0" lang="zh-CN" altLang="en-US" sz="2600" b="1" i="0" u="none" strike="noStrike" kern="1200" cap="none" spc="0" normalizeH="0" noProof="0" dirty="0">
                <a:ln>
                  <a:noFill/>
                </a:ln>
                <a:solidFill>
                  <a:srgbClr val="FF0000"/>
                </a:solidFill>
                <a:effectLst/>
                <a:uLnTx/>
                <a:uFillTx/>
                <a:ea typeface="微软雅黑" panose="020B0503020204020204" pitchFamily="34" charset="-122"/>
                <a:cs typeface="+mn-cs"/>
              </a:rPr>
              <a:t>   </a:t>
            </a:r>
          </a:p>
        </p:txBody>
      </p:sp>
      <p:graphicFrame>
        <p:nvGraphicFramePr>
          <p:cNvPr id="34822" name="Object 18"/>
          <p:cNvGraphicFramePr>
            <a:graphicFrameLocks noChangeAspect="1"/>
          </p:cNvGraphicFramePr>
          <p:nvPr>
            <p:extLst>
              <p:ext uri="{D42A27DB-BD31-4B8C-83A1-F6EECF244321}">
                <p14:modId xmlns:p14="http://schemas.microsoft.com/office/powerpoint/2010/main" val="1295930947"/>
              </p:ext>
            </p:extLst>
          </p:nvPr>
        </p:nvGraphicFramePr>
        <p:xfrm>
          <a:off x="1865337" y="4798020"/>
          <a:ext cx="5184775" cy="1004888"/>
        </p:xfrm>
        <a:graphic>
          <a:graphicData uri="http://schemas.openxmlformats.org/presentationml/2006/ole">
            <mc:AlternateContent xmlns:mc="http://schemas.openxmlformats.org/markup-compatibility/2006">
              <mc:Choice xmlns:v="urn:schemas-microsoft-com:vml" Requires="v">
                <p:oleObj spid="_x0000_s7438" name="公式" r:id="rId4" imgW="2032000" imgH="393700" progId="Equation.3">
                  <p:embed/>
                </p:oleObj>
              </mc:Choice>
              <mc:Fallback>
                <p:oleObj name="公式" r:id="rId4" imgW="2032000" imgH="393700" progId="Equation.3">
                  <p:embed/>
                  <p:pic>
                    <p:nvPicPr>
                      <p:cNvPr id="34822"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5337" y="4798020"/>
                        <a:ext cx="5184775" cy="1004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p:cNvGrpSpPr/>
          <p:nvPr/>
        </p:nvGrpSpPr>
        <p:grpSpPr>
          <a:xfrm>
            <a:off x="1001216" y="1700808"/>
            <a:ext cx="7315200" cy="2111375"/>
            <a:chOff x="899592" y="1916113"/>
            <a:chExt cx="7315200" cy="2111375"/>
          </a:xfrm>
        </p:grpSpPr>
        <p:sp>
          <p:nvSpPr>
            <p:cNvPr id="34821" name="Text Box 17"/>
            <p:cNvSpPr txBox="1">
              <a:spLocks noChangeArrowheads="1"/>
            </p:cNvSpPr>
            <p:nvPr/>
          </p:nvSpPr>
          <p:spPr bwMode="auto">
            <a:xfrm>
              <a:off x="899592" y="1916113"/>
              <a:ext cx="7315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如果两个原子相对位移为</a:t>
              </a:r>
              <a:r>
                <a:rPr kumimoji="0" lang="en-US" altLang="zh-CN" sz="2600" b="1" i="1" u="none" strike="noStrike" kern="1200" cap="none" spc="0" normalizeH="0" noProof="0" dirty="0">
                  <a:ln>
                    <a:noFill/>
                  </a:ln>
                  <a:solidFill>
                    <a:srgbClr val="000000"/>
                  </a:solidFill>
                  <a:effectLst/>
                  <a:uLnTx/>
                  <a:uFillTx/>
                  <a:latin typeface="Symbol" panose="05050102010706020507" pitchFamily="18" charset="2"/>
                  <a:ea typeface="微软雅黑" panose="020B0503020204020204" pitchFamily="34" charset="-122"/>
                  <a:cs typeface="+mn-cs"/>
                </a:rPr>
                <a:t>d</a:t>
              </a: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，则两个原子间势能由</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1" u="none" strike="noStrike" kern="1200" cap="none" spc="0" normalizeH="0" noProof="0" dirty="0">
                  <a:ln>
                    <a:noFill/>
                  </a:ln>
                  <a:solidFill>
                    <a:srgbClr val="000000"/>
                  </a:solidFill>
                  <a:effectLst/>
                  <a:uLnTx/>
                  <a:uFillTx/>
                  <a:ea typeface="微软雅黑" panose="020B0503020204020204" pitchFamily="34" charset="-122"/>
                  <a:cs typeface="+mn-cs"/>
                </a:rPr>
                <a:t>v</a:t>
              </a:r>
              <a:r>
                <a:rPr kumimoji="0" lang="en-US" altLang="zh-CN" sz="2600" b="1" i="0" u="none" strike="noStrike" kern="1200" cap="none" spc="0" normalizeH="0" noProof="0" dirty="0">
                  <a:ln>
                    <a:noFill/>
                  </a:ln>
                  <a:solidFill>
                    <a:srgbClr val="000000"/>
                  </a:solidFill>
                  <a:effectLst/>
                  <a:uLnTx/>
                  <a:uFillTx/>
                  <a:ea typeface="微软雅黑" panose="020B0503020204020204" pitchFamily="34" charset="-122"/>
                  <a:cs typeface="+mn-cs"/>
                </a:rPr>
                <a:t>(</a:t>
              </a:r>
              <a:r>
                <a:rPr kumimoji="0" lang="en-US" altLang="zh-CN" sz="2600" b="1" i="1" u="none" strike="noStrike" kern="1200" cap="none" spc="0" normalizeH="0" noProof="0" dirty="0">
                  <a:ln>
                    <a:noFill/>
                  </a:ln>
                  <a:solidFill>
                    <a:srgbClr val="000000"/>
                  </a:solidFill>
                  <a:effectLst/>
                  <a:uLnTx/>
                  <a:uFillTx/>
                  <a:ea typeface="微软雅黑" panose="020B0503020204020204" pitchFamily="34" charset="-122"/>
                  <a:cs typeface="+mn-cs"/>
                </a:rPr>
                <a:t>a</a:t>
              </a:r>
              <a:r>
                <a:rPr kumimoji="0" lang="en-US" altLang="zh-CN" sz="2600" b="1" i="0" u="none" strike="noStrike" kern="1200" cap="none" spc="0" normalizeH="0" noProof="0" dirty="0">
                  <a:ln>
                    <a:noFill/>
                  </a:ln>
                  <a:solidFill>
                    <a:srgbClr val="000000"/>
                  </a:solidFill>
                  <a:effectLst/>
                  <a:uLnTx/>
                  <a:uFillTx/>
                  <a:ea typeface="微软雅黑" panose="020B0503020204020204" pitchFamily="34" charset="-122"/>
                  <a:cs typeface="+mn-cs"/>
                </a:rPr>
                <a:t>)</a:t>
              </a: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变为</a:t>
              </a:r>
              <a:r>
                <a:rPr kumimoji="0" lang="en-US" altLang="zh-CN" sz="2600" b="1" i="1" u="none" strike="noStrike" kern="1200" cap="none" spc="0" normalizeH="0" noProof="0" dirty="0">
                  <a:ln>
                    <a:noFill/>
                  </a:ln>
                  <a:solidFill>
                    <a:srgbClr val="000000"/>
                  </a:solidFill>
                  <a:effectLst/>
                  <a:uLnTx/>
                  <a:uFillTx/>
                  <a:ea typeface="微软雅黑" panose="020B0503020204020204" pitchFamily="34" charset="-122"/>
                  <a:cs typeface="+mn-cs"/>
                </a:rPr>
                <a:t>v</a:t>
              </a:r>
              <a:r>
                <a:rPr kumimoji="0" lang="en-US" altLang="zh-CN" sz="2600" b="1" i="0" u="none" strike="noStrike" kern="1200" cap="none" spc="0" normalizeH="0" noProof="0" dirty="0">
                  <a:ln>
                    <a:noFill/>
                  </a:ln>
                  <a:solidFill>
                    <a:srgbClr val="000000"/>
                  </a:solidFill>
                  <a:effectLst/>
                  <a:uLnTx/>
                  <a:uFillTx/>
                  <a:ea typeface="微软雅黑" panose="020B0503020204020204" pitchFamily="34" charset="-122"/>
                  <a:cs typeface="+mn-cs"/>
                </a:rPr>
                <a:t>(</a:t>
              </a:r>
              <a:r>
                <a:rPr kumimoji="0" lang="en-US" altLang="zh-CN" sz="2600" b="1" i="1" u="none" strike="noStrike" kern="1200" cap="none" spc="0" normalizeH="0" noProof="0" dirty="0" err="1">
                  <a:ln>
                    <a:noFill/>
                  </a:ln>
                  <a:solidFill>
                    <a:srgbClr val="000000"/>
                  </a:solidFill>
                  <a:effectLst/>
                  <a:uLnTx/>
                  <a:uFillTx/>
                  <a:ea typeface="微软雅黑" panose="020B0503020204020204" pitchFamily="34" charset="-122"/>
                  <a:cs typeface="+mn-cs"/>
                </a:rPr>
                <a:t>a</a:t>
              </a:r>
              <a:r>
                <a:rPr kumimoji="0" lang="en-US" altLang="zh-CN" sz="2600" b="1" i="0" u="none" strike="noStrike" kern="1200" cap="none" spc="0" normalizeH="0" noProof="0" dirty="0" err="1">
                  <a:ln>
                    <a:noFill/>
                  </a:ln>
                  <a:solidFill>
                    <a:srgbClr val="000000"/>
                  </a:solidFill>
                  <a:effectLst/>
                  <a:uLnTx/>
                  <a:uFillTx/>
                  <a:ea typeface="微软雅黑" panose="020B0503020204020204" pitchFamily="34" charset="-122"/>
                  <a:cs typeface="+mn-cs"/>
                </a:rPr>
                <a:t>+</a:t>
              </a:r>
              <a:r>
                <a:rPr kumimoji="0" lang="en-US" altLang="zh-CN" sz="2600" b="1" i="0" u="none" strike="noStrike" kern="1200" cap="none" spc="0" normalizeH="0" noProof="0" dirty="0" err="1">
                  <a:ln>
                    <a:noFill/>
                  </a:ln>
                  <a:solidFill>
                    <a:srgbClr val="000000"/>
                  </a:solidFill>
                  <a:effectLst/>
                  <a:uLnTx/>
                  <a:uFillTx/>
                  <a:latin typeface="Symbol" panose="05050102010706020507" pitchFamily="18" charset="2"/>
                  <a:ea typeface="微软雅黑" panose="020B0503020204020204" pitchFamily="34" charset="-122"/>
                  <a:cs typeface="+mn-cs"/>
                </a:rPr>
                <a:t>d</a:t>
              </a:r>
              <a:r>
                <a:rPr kumimoji="0" lang="en-US" altLang="zh-CN" sz="2600" b="1" i="0" u="none" strike="noStrike" kern="1200" cap="none" spc="0" normalizeH="0" noProof="0" dirty="0">
                  <a:ln>
                    <a:noFill/>
                  </a:ln>
                  <a:solidFill>
                    <a:srgbClr val="000000"/>
                  </a:solidFill>
                  <a:effectLst/>
                  <a:uLnTx/>
                  <a:uFillTx/>
                  <a:ea typeface="微软雅黑" panose="020B0503020204020204" pitchFamily="34" charset="-122"/>
                  <a:cs typeface="+mn-cs"/>
                </a:rPr>
                <a:t>), </a:t>
              </a: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展成泰勒级数：</a:t>
              </a:r>
            </a:p>
          </p:txBody>
        </p:sp>
        <p:graphicFrame>
          <p:nvGraphicFramePr>
            <p:cNvPr id="34823" name="Object 19"/>
            <p:cNvGraphicFramePr>
              <a:graphicFrameLocks noChangeAspect="1"/>
            </p:cNvGraphicFramePr>
            <p:nvPr>
              <p:extLst>
                <p:ext uri="{D42A27DB-BD31-4B8C-83A1-F6EECF244321}">
                  <p14:modId xmlns:p14="http://schemas.microsoft.com/office/powerpoint/2010/main" val="3687823323"/>
                </p:ext>
              </p:extLst>
            </p:nvPr>
          </p:nvGraphicFramePr>
          <p:xfrm>
            <a:off x="900113" y="2852738"/>
            <a:ext cx="6985000" cy="1174750"/>
          </p:xfrm>
          <a:graphic>
            <a:graphicData uri="http://schemas.openxmlformats.org/presentationml/2006/ole">
              <mc:AlternateContent xmlns:mc="http://schemas.openxmlformats.org/markup-compatibility/2006">
                <mc:Choice xmlns:v="urn:schemas-microsoft-com:vml" Requires="v">
                  <p:oleObj spid="_x0000_s7439" name="公式" r:id="rId6" imgW="2870200" imgH="482600" progId="Equation.3">
                    <p:embed/>
                  </p:oleObj>
                </mc:Choice>
                <mc:Fallback>
                  <p:oleObj name="公式" r:id="rId6" imgW="2870200" imgH="482600" progId="Equation.3">
                    <p:embed/>
                    <p:pic>
                      <p:nvPicPr>
                        <p:cNvPr id="34823"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2852738"/>
                          <a:ext cx="6985000" cy="1174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4824" name="Group 23"/>
          <p:cNvGrpSpPr>
            <a:grpSpLocks/>
          </p:cNvGrpSpPr>
          <p:nvPr/>
        </p:nvGrpSpPr>
        <p:grpSpPr bwMode="auto">
          <a:xfrm>
            <a:off x="1064641" y="3501033"/>
            <a:ext cx="5337175" cy="950912"/>
            <a:chOff x="476" y="2341"/>
            <a:chExt cx="3362" cy="599"/>
          </a:xfrm>
        </p:grpSpPr>
        <p:sp>
          <p:nvSpPr>
            <p:cNvPr id="34825" name="Text Box 20"/>
            <p:cNvSpPr txBox="1">
              <a:spLocks noChangeArrowheads="1"/>
            </p:cNvSpPr>
            <p:nvPr/>
          </p:nvSpPr>
          <p:spPr bwMode="auto">
            <a:xfrm>
              <a:off x="476" y="2626"/>
              <a:ext cx="2688" cy="314"/>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noProof="0">
                  <a:ln>
                    <a:noFill/>
                  </a:ln>
                  <a:solidFill>
                    <a:srgbClr val="000000"/>
                  </a:solidFill>
                  <a:effectLst/>
                  <a:uLnTx/>
                  <a:uFillTx/>
                  <a:ea typeface="微软雅黑" panose="020B0503020204020204" pitchFamily="34" charset="-122"/>
                  <a:cs typeface="+mn-cs"/>
                </a:rPr>
                <a:t>平衡时，势能处于极值位置 </a:t>
              </a:r>
            </a:p>
          </p:txBody>
        </p:sp>
        <p:sp>
          <p:nvSpPr>
            <p:cNvPr id="34826" name="Line 21"/>
            <p:cNvSpPr>
              <a:spLocks noChangeShapeType="1"/>
            </p:cNvSpPr>
            <p:nvPr/>
          </p:nvSpPr>
          <p:spPr bwMode="auto">
            <a:xfrm>
              <a:off x="2608" y="2341"/>
              <a:ext cx="952" cy="363"/>
            </a:xfrm>
            <a:prstGeom prst="line">
              <a:avLst/>
            </a:prstGeom>
            <a:noFill/>
            <a:ln w="762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34827" name="Text Box 22"/>
            <p:cNvSpPr txBox="1">
              <a:spLocks noChangeArrowheads="1"/>
            </p:cNvSpPr>
            <p:nvPr/>
          </p:nvSpPr>
          <p:spPr bwMode="auto">
            <a:xfrm>
              <a:off x="3560" y="2478"/>
              <a:ext cx="27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1200" cap="none" spc="0" normalizeH="0" noProof="0">
                  <a:ln>
                    <a:noFill/>
                  </a:ln>
                  <a:solidFill>
                    <a:srgbClr val="CC0000"/>
                  </a:solidFill>
                  <a:effectLst/>
                  <a:uLnTx/>
                  <a:uFillTx/>
                  <a:ea typeface="微软雅黑" panose="020B0503020204020204" pitchFamily="34" charset="-122"/>
                  <a:cs typeface="+mn-cs"/>
                </a:rPr>
                <a:t>0</a:t>
              </a:r>
            </a:p>
          </p:txBody>
        </p:sp>
      </p:grpSp>
      <p:sp>
        <p:nvSpPr>
          <p:cNvPr id="3" name="页脚占位符 2"/>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14" name="Rectangle 37"/>
          <p:cNvSpPr>
            <a:spLocks noChangeArrowheads="1"/>
          </p:cNvSpPr>
          <p:nvPr/>
        </p:nvSpPr>
        <p:spPr bwMode="auto">
          <a:xfrm flipV="1">
            <a:off x="179512" y="93832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22</a:t>
            </a:fld>
            <a:endParaRPr lang="zh-CN" altLang="en-US">
              <a:solidFill>
                <a:prstClr val="black">
                  <a:tint val="75000"/>
                </a:prstClr>
              </a:solidFill>
            </a:endParaRPr>
          </a:p>
        </p:txBody>
      </p:sp>
    </p:spTree>
    <p:extLst>
      <p:ext uri="{BB962C8B-B14F-4D97-AF65-F5344CB8AC3E}">
        <p14:creationId xmlns:p14="http://schemas.microsoft.com/office/powerpoint/2010/main" val="378018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fade">
                                      <p:cBhvr>
                                        <p:cTn id="7" dur="500"/>
                                        <p:tgtEl>
                                          <p:spTgt spid="348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822"/>
                                        </p:tgtEl>
                                        <p:attrNameLst>
                                          <p:attrName>style.visibility</p:attrName>
                                        </p:attrNameLst>
                                      </p:cBhvr>
                                      <p:to>
                                        <p:strVal val="visible"/>
                                      </p:to>
                                    </p:set>
                                    <p:anim calcmode="lin" valueType="num">
                                      <p:cBhvr additive="base">
                                        <p:cTn id="12" dur="500" fill="hold"/>
                                        <p:tgtEl>
                                          <p:spTgt spid="34822"/>
                                        </p:tgtEl>
                                        <p:attrNameLst>
                                          <p:attrName>ppt_x</p:attrName>
                                        </p:attrNameLst>
                                      </p:cBhvr>
                                      <p:tavLst>
                                        <p:tav tm="0">
                                          <p:val>
                                            <p:strVal val="#ppt_x"/>
                                          </p:val>
                                        </p:tav>
                                        <p:tav tm="100000">
                                          <p:val>
                                            <p:strVal val="#ppt_x"/>
                                          </p:val>
                                        </p:tav>
                                      </p:tavLst>
                                    </p:anim>
                                    <p:anim calcmode="lin" valueType="num">
                                      <p:cBhvr additive="base">
                                        <p:cTn id="13" dur="500" fill="hold"/>
                                        <p:tgtEl>
                                          <p:spTgt spid="348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465583" y="1628800"/>
            <a:ext cx="7777163" cy="576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20000"/>
              </a:spcBef>
              <a:buClr>
                <a:srgbClr val="336666"/>
              </a:buClr>
              <a:buSzPct val="70000"/>
              <a:buFont typeface="Wingdings" panose="05000000000000000000" pitchFamily="2" charset="2"/>
              <a:buNone/>
            </a:pPr>
            <a:r>
              <a:rPr lang="zh-CN" altLang="en-US">
                <a:solidFill>
                  <a:srgbClr val="000000"/>
                </a:solidFill>
                <a:ea typeface="微软雅黑" panose="020B0503020204020204" pitchFamily="34" charset="-122"/>
                <a:cs typeface="+mn-cs"/>
              </a:rPr>
              <a:t>假设只有邻近原子间存在相互作用。相互作用能：</a:t>
            </a:r>
          </a:p>
        </p:txBody>
      </p:sp>
      <p:graphicFrame>
        <p:nvGraphicFramePr>
          <p:cNvPr id="35843" name="Object 4"/>
          <p:cNvGraphicFramePr>
            <a:graphicFrameLocks noChangeAspect="1"/>
          </p:cNvGraphicFramePr>
          <p:nvPr>
            <p:extLst>
              <p:ext uri="{D42A27DB-BD31-4B8C-83A1-F6EECF244321}">
                <p14:modId xmlns:p14="http://schemas.microsoft.com/office/powerpoint/2010/main" val="1963174816"/>
              </p:ext>
            </p:extLst>
          </p:nvPr>
        </p:nvGraphicFramePr>
        <p:xfrm>
          <a:off x="1834008" y="2132037"/>
          <a:ext cx="5184775" cy="1004888"/>
        </p:xfrm>
        <a:graphic>
          <a:graphicData uri="http://schemas.openxmlformats.org/presentationml/2006/ole">
            <mc:AlternateContent xmlns:mc="http://schemas.openxmlformats.org/markup-compatibility/2006">
              <mc:Choice xmlns:v="urn:schemas-microsoft-com:vml" Requires="v">
                <p:oleObj spid="_x0000_s8458" name="公式" r:id="rId4" imgW="2032000" imgH="393700" progId="Equation.3">
                  <p:embed/>
                </p:oleObj>
              </mc:Choice>
              <mc:Fallback>
                <p:oleObj name="公式" r:id="rId4" imgW="20320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4008" y="2132037"/>
                        <a:ext cx="5184775" cy="1004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4" name="Text Box 5"/>
          <p:cNvSpPr txBox="1">
            <a:spLocks noChangeArrowheads="1"/>
          </p:cNvSpPr>
          <p:nvPr/>
        </p:nvSpPr>
        <p:spPr bwMode="auto">
          <a:xfrm>
            <a:off x="465583" y="3200425"/>
            <a:ext cx="75977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rPr>
              <a:t>简谐近似，保留到</a:t>
            </a:r>
            <a:r>
              <a:rPr lang="en-US" altLang="zh-CN" i="1" dirty="0">
                <a:solidFill>
                  <a:srgbClr val="000000"/>
                </a:solidFill>
                <a:latin typeface="Symbol" panose="05050102010706020507" pitchFamily="18" charset="2"/>
                <a:ea typeface="微软雅黑" panose="020B0503020204020204" pitchFamily="34" charset="-122"/>
                <a:cs typeface="+mn-cs"/>
              </a:rPr>
              <a:t>d</a:t>
            </a:r>
            <a:r>
              <a:rPr lang="en-US" altLang="zh-CN" i="1" dirty="0">
                <a:solidFill>
                  <a:srgbClr val="000000"/>
                </a:solidFill>
                <a:ea typeface="微软雅黑" panose="020B0503020204020204" pitchFamily="34" charset="-122"/>
                <a:cs typeface="+mn-cs"/>
              </a:rPr>
              <a:t> </a:t>
            </a:r>
            <a:r>
              <a:rPr lang="en-US" altLang="zh-CN" baseline="30000" dirty="0">
                <a:solidFill>
                  <a:srgbClr val="000000"/>
                </a:solidFill>
                <a:ea typeface="微软雅黑" panose="020B0503020204020204" pitchFamily="34" charset="-122"/>
                <a:cs typeface="+mn-cs"/>
              </a:rPr>
              <a:t>2</a:t>
            </a:r>
            <a:r>
              <a:rPr lang="zh-CN" altLang="en-US" dirty="0">
                <a:solidFill>
                  <a:srgbClr val="000000"/>
                </a:solidFill>
                <a:ea typeface="微软雅黑" panose="020B0503020204020204" pitchFamily="34" charset="-122"/>
                <a:cs typeface="+mn-cs"/>
              </a:rPr>
              <a:t>项，相邻原子间的作用力为： </a:t>
            </a:r>
          </a:p>
        </p:txBody>
      </p:sp>
      <p:graphicFrame>
        <p:nvGraphicFramePr>
          <p:cNvPr id="35845" name="Object 6"/>
          <p:cNvGraphicFramePr>
            <a:graphicFrameLocks noChangeAspect="1"/>
          </p:cNvGraphicFramePr>
          <p:nvPr>
            <p:extLst>
              <p:ext uri="{D42A27DB-BD31-4B8C-83A1-F6EECF244321}">
                <p14:modId xmlns:p14="http://schemas.microsoft.com/office/powerpoint/2010/main" val="2778560251"/>
              </p:ext>
            </p:extLst>
          </p:nvPr>
        </p:nvGraphicFramePr>
        <p:xfrm>
          <a:off x="2553146" y="3716362"/>
          <a:ext cx="2665412" cy="1008063"/>
        </p:xfrm>
        <a:graphic>
          <a:graphicData uri="http://schemas.openxmlformats.org/presentationml/2006/ole">
            <mc:AlternateContent xmlns:mc="http://schemas.openxmlformats.org/markup-compatibility/2006">
              <mc:Choice xmlns:v="urn:schemas-microsoft-com:vml" Requires="v">
                <p:oleObj spid="_x0000_s8459" name="公式" r:id="rId6" imgW="1040948" imgH="393529" progId="Equation.3">
                  <p:embed/>
                </p:oleObj>
              </mc:Choice>
              <mc:Fallback>
                <p:oleObj name="公式" r:id="rId6" imgW="1040948"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3146" y="3716362"/>
                        <a:ext cx="266541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6" name="Text Box 7"/>
          <p:cNvSpPr txBox="1">
            <a:spLocks noChangeArrowheads="1"/>
          </p:cNvSpPr>
          <p:nvPr/>
        </p:nvSpPr>
        <p:spPr bwMode="auto">
          <a:xfrm>
            <a:off x="465583" y="5032400"/>
            <a:ext cx="85709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表明存在于相邻原子间的是正比与相对位移的弹性恢复力 </a:t>
            </a:r>
          </a:p>
        </p:txBody>
      </p:sp>
      <p:sp>
        <p:nvSpPr>
          <p:cNvPr id="35847" name="Rectangle 8"/>
          <p:cNvSpPr>
            <a:spLocks noChangeArrowheads="1"/>
          </p:cNvSpPr>
          <p:nvPr/>
        </p:nvSpPr>
        <p:spPr bwMode="auto">
          <a:xfrm>
            <a:off x="1403350" y="476250"/>
            <a:ext cx="756126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ts val="0"/>
              </a:spcBef>
            </a:pPr>
            <a:r>
              <a:rPr lang="zh-CN" altLang="en-US" sz="3600" dirty="0">
                <a:solidFill>
                  <a:srgbClr val="660066"/>
                </a:solidFill>
                <a:ea typeface="微软雅黑" panose="020B0503020204020204" pitchFamily="34" charset="-122"/>
                <a:cs typeface="+mn-cs"/>
              </a:rPr>
              <a:t>  </a:t>
            </a:r>
            <a:r>
              <a:rPr lang="zh-CN" altLang="en-US" sz="3600" dirty="0">
                <a:solidFill>
                  <a:srgbClr val="660066"/>
                </a:solidFill>
                <a:effectLst>
                  <a:outerShdw blurRad="38100" dist="38100" dir="2700000" algn="tl">
                    <a:srgbClr val="C0C0C0"/>
                  </a:outerShdw>
                </a:effectLst>
                <a:ea typeface="微软雅黑" pitchFamily="34" charset="-122"/>
                <a:cs typeface="+mn-cs"/>
              </a:rPr>
              <a:t>一维原子链的振动</a:t>
            </a:r>
            <a:br>
              <a:rPr lang="zh-CN" altLang="en-US" sz="3600" dirty="0">
                <a:solidFill>
                  <a:srgbClr val="660066"/>
                </a:solidFill>
                <a:effectLst>
                  <a:outerShdw blurRad="38100" dist="38100" dir="2700000" algn="tl">
                    <a:srgbClr val="C0C0C0"/>
                  </a:outerShdw>
                </a:effectLst>
                <a:ea typeface="微软雅黑" pitchFamily="34" charset="-122"/>
                <a:cs typeface="+mn-cs"/>
              </a:rPr>
            </a:br>
            <a:r>
              <a:rPr lang="zh-CN" altLang="en-US" sz="3600" dirty="0">
                <a:solidFill>
                  <a:srgbClr val="660066"/>
                </a:solidFill>
                <a:effectLst>
                  <a:outerShdw blurRad="38100" dist="38100" dir="2700000" algn="tl">
                    <a:srgbClr val="C0C0C0"/>
                  </a:outerShdw>
                </a:effectLst>
                <a:ea typeface="微软雅黑" pitchFamily="34" charset="-122"/>
                <a:cs typeface="+mn-cs"/>
              </a:rPr>
              <a:t>  </a:t>
            </a:r>
            <a:r>
              <a:rPr lang="en-US" altLang="zh-CN" sz="3600" dirty="0">
                <a:solidFill>
                  <a:srgbClr val="660066"/>
                </a:solidFill>
                <a:effectLst>
                  <a:outerShdw blurRad="38100" dist="38100" dir="2700000" algn="tl">
                    <a:srgbClr val="C0C0C0"/>
                  </a:outerShdw>
                </a:effectLst>
                <a:ea typeface="微软雅黑" pitchFamily="34" charset="-122"/>
                <a:cs typeface="+mn-cs"/>
              </a:rPr>
              <a:t>—— </a:t>
            </a:r>
            <a:r>
              <a:rPr lang="zh-CN" altLang="en-US" sz="3600" dirty="0">
                <a:solidFill>
                  <a:srgbClr val="660066"/>
                </a:solidFill>
                <a:effectLst>
                  <a:outerShdw blurRad="38100" dist="38100" dir="2700000" algn="tl">
                    <a:srgbClr val="C0C0C0"/>
                  </a:outerShdw>
                </a:effectLst>
                <a:ea typeface="微软雅黑" pitchFamily="34" charset="-122"/>
                <a:cs typeface="+mn-cs"/>
              </a:rPr>
              <a:t>一维简单晶格运动方程 </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9" name="Rectangle 37"/>
          <p:cNvSpPr>
            <a:spLocks noChangeArrowheads="1"/>
          </p:cNvSpPr>
          <p:nvPr/>
        </p:nvSpPr>
        <p:spPr bwMode="auto">
          <a:xfrm flipV="1">
            <a:off x="179512" y="136991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23</a:t>
            </a:fld>
            <a:endParaRPr lang="zh-CN" altLang="en-US">
              <a:solidFill>
                <a:prstClr val="black">
                  <a:tint val="75000"/>
                </a:prstClr>
              </a:solidFill>
            </a:endParaRPr>
          </a:p>
        </p:txBody>
      </p:sp>
    </p:spTree>
    <p:extLst>
      <p:ext uri="{BB962C8B-B14F-4D97-AF65-F5344CB8AC3E}">
        <p14:creationId xmlns:p14="http://schemas.microsoft.com/office/powerpoint/2010/main" val="7178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5475" y="2215298"/>
            <a:ext cx="47244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03596" name="Group 12"/>
          <p:cNvGrpSpPr>
            <a:grpSpLocks/>
          </p:cNvGrpSpPr>
          <p:nvPr/>
        </p:nvGrpSpPr>
        <p:grpSpPr bwMode="auto">
          <a:xfrm>
            <a:off x="600314" y="2669061"/>
            <a:ext cx="3690938" cy="1441450"/>
            <a:chOff x="196" y="1652"/>
            <a:chExt cx="2325" cy="908"/>
          </a:xfrm>
        </p:grpSpPr>
        <p:sp>
          <p:nvSpPr>
            <p:cNvPr id="36874" name="Text Box 8"/>
            <p:cNvSpPr txBox="1">
              <a:spLocks noChangeArrowheads="1"/>
            </p:cNvSpPr>
            <p:nvPr/>
          </p:nvSpPr>
          <p:spPr bwMode="auto">
            <a:xfrm>
              <a:off x="196" y="1652"/>
              <a:ext cx="2325" cy="5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第</a:t>
              </a:r>
              <a:r>
                <a:rPr lang="en-US" altLang="zh-CN" sz="2400" i="1" dirty="0">
                  <a:solidFill>
                    <a:srgbClr val="000000"/>
                  </a:solidFill>
                  <a:ea typeface="微软雅黑" panose="020B0503020204020204" pitchFamily="34" charset="-122"/>
                  <a:cs typeface="+mn-cs"/>
                </a:rPr>
                <a:t>n</a:t>
              </a:r>
              <a:r>
                <a:rPr lang="zh-CN" altLang="en-US" sz="2400" dirty="0">
                  <a:solidFill>
                    <a:srgbClr val="000000"/>
                  </a:solidFill>
                  <a:ea typeface="微软雅黑" panose="020B0503020204020204" pitchFamily="34" charset="-122"/>
                  <a:cs typeface="+mn-cs"/>
                </a:rPr>
                <a:t>个原子受左方</a:t>
              </a:r>
            </a:p>
            <a:p>
              <a:r>
                <a:rPr lang="zh-CN" altLang="en-US" sz="2400" dirty="0">
                  <a:solidFill>
                    <a:srgbClr val="000000"/>
                  </a:solidFill>
                  <a:ea typeface="微软雅黑" panose="020B0503020204020204" pitchFamily="34" charset="-122"/>
                  <a:cs typeface="+mn-cs"/>
                </a:rPr>
                <a:t>第</a:t>
              </a:r>
              <a:r>
                <a:rPr lang="en-US" altLang="zh-CN" sz="2400" i="1" dirty="0">
                  <a:solidFill>
                    <a:srgbClr val="000000"/>
                  </a:solidFill>
                  <a:ea typeface="微软雅黑" panose="020B0503020204020204" pitchFamily="34" charset="-122"/>
                  <a:cs typeface="+mn-cs"/>
                </a:rPr>
                <a:t>n</a:t>
              </a:r>
              <a:r>
                <a:rPr lang="en-US" altLang="zh-CN" sz="2400" dirty="0">
                  <a:solidFill>
                    <a:srgbClr val="000000"/>
                  </a:solidFill>
                  <a:ea typeface="微软雅黑" panose="020B0503020204020204" pitchFamily="34" charset="-122"/>
                  <a:cs typeface="+mn-cs"/>
                </a:rPr>
                <a:t>-1</a:t>
              </a:r>
              <a:r>
                <a:rPr lang="zh-CN" altLang="en-US" sz="2400" dirty="0">
                  <a:solidFill>
                    <a:srgbClr val="000000"/>
                  </a:solidFill>
                  <a:ea typeface="微软雅黑" panose="020B0503020204020204" pitchFamily="34" charset="-122"/>
                  <a:cs typeface="+mn-cs"/>
                </a:rPr>
                <a:t>个原子的作用力为：</a:t>
              </a:r>
            </a:p>
          </p:txBody>
        </p:sp>
        <p:graphicFrame>
          <p:nvGraphicFramePr>
            <p:cNvPr id="36875" name="Object 13"/>
            <p:cNvGraphicFramePr>
              <a:graphicFrameLocks noChangeAspect="1"/>
            </p:cNvGraphicFramePr>
            <p:nvPr>
              <p:extLst>
                <p:ext uri="{D42A27DB-BD31-4B8C-83A1-F6EECF244321}">
                  <p14:modId xmlns:p14="http://schemas.microsoft.com/office/powerpoint/2010/main" val="50190505"/>
                </p:ext>
              </p:extLst>
            </p:nvPr>
          </p:nvGraphicFramePr>
          <p:xfrm>
            <a:off x="235" y="2168"/>
            <a:ext cx="2268" cy="392"/>
          </p:xfrm>
          <a:graphic>
            <a:graphicData uri="http://schemas.openxmlformats.org/presentationml/2006/ole">
              <mc:AlternateContent xmlns:mc="http://schemas.openxmlformats.org/markup-compatibility/2006">
                <mc:Choice xmlns:v="urn:schemas-microsoft-com:vml" Requires="v">
                  <p:oleObj spid="_x0000_s9614" name="公式" r:id="rId5" imgW="1206500" imgH="228600" progId="Equation.3">
                    <p:embed/>
                  </p:oleObj>
                </mc:Choice>
                <mc:Fallback>
                  <p:oleObj name="公式" r:id="rId5" imgW="12065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 y="2168"/>
                          <a:ext cx="2268" cy="39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03597" name="Group 13"/>
          <p:cNvGrpSpPr>
            <a:grpSpLocks/>
          </p:cNvGrpSpPr>
          <p:nvPr/>
        </p:nvGrpSpPr>
        <p:grpSpPr bwMode="auto">
          <a:xfrm>
            <a:off x="555619" y="4252394"/>
            <a:ext cx="3762375" cy="1471612"/>
            <a:chOff x="244" y="2831"/>
            <a:chExt cx="2370" cy="927"/>
          </a:xfrm>
        </p:grpSpPr>
        <p:sp>
          <p:nvSpPr>
            <p:cNvPr id="36872" name="Text Box 10"/>
            <p:cNvSpPr txBox="1">
              <a:spLocks noChangeArrowheads="1"/>
            </p:cNvSpPr>
            <p:nvPr/>
          </p:nvSpPr>
          <p:spPr bwMode="auto">
            <a:xfrm>
              <a:off x="244" y="2831"/>
              <a:ext cx="2370" cy="5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第</a:t>
              </a:r>
              <a:r>
                <a:rPr lang="en-US" altLang="zh-CN" sz="2400" i="1" dirty="0">
                  <a:solidFill>
                    <a:srgbClr val="000000"/>
                  </a:solidFill>
                  <a:ea typeface="微软雅黑" panose="020B0503020204020204" pitchFamily="34" charset="-122"/>
                  <a:cs typeface="+mn-cs"/>
                </a:rPr>
                <a:t>n</a:t>
              </a:r>
              <a:r>
                <a:rPr lang="zh-CN" altLang="en-US" sz="2400" dirty="0">
                  <a:solidFill>
                    <a:srgbClr val="000000"/>
                  </a:solidFill>
                  <a:ea typeface="微软雅黑" panose="020B0503020204020204" pitchFamily="34" charset="-122"/>
                  <a:cs typeface="+mn-cs"/>
                </a:rPr>
                <a:t>个原子受右方</a:t>
              </a:r>
            </a:p>
            <a:p>
              <a:r>
                <a:rPr lang="zh-CN" altLang="en-US" sz="2400" dirty="0">
                  <a:solidFill>
                    <a:srgbClr val="000000"/>
                  </a:solidFill>
                  <a:ea typeface="微软雅黑" panose="020B0503020204020204" pitchFamily="34" charset="-122"/>
                  <a:cs typeface="+mn-cs"/>
                </a:rPr>
                <a:t>第</a:t>
              </a:r>
              <a:r>
                <a:rPr lang="en-US" altLang="zh-CN" sz="2400" i="1" dirty="0">
                  <a:solidFill>
                    <a:srgbClr val="000000"/>
                  </a:solidFill>
                  <a:ea typeface="微软雅黑" panose="020B0503020204020204" pitchFamily="34" charset="-122"/>
                  <a:cs typeface="+mn-cs"/>
                </a:rPr>
                <a:t>n</a:t>
              </a:r>
              <a:r>
                <a:rPr lang="en-US" altLang="zh-CN" sz="2400" dirty="0">
                  <a:solidFill>
                    <a:srgbClr val="000000"/>
                  </a:solidFill>
                  <a:ea typeface="微软雅黑" panose="020B0503020204020204" pitchFamily="34" charset="-122"/>
                  <a:cs typeface="+mn-cs"/>
                </a:rPr>
                <a:t>+1</a:t>
              </a:r>
              <a:r>
                <a:rPr lang="zh-CN" altLang="en-US" sz="2400" dirty="0">
                  <a:solidFill>
                    <a:srgbClr val="000000"/>
                  </a:solidFill>
                  <a:ea typeface="微软雅黑" panose="020B0503020204020204" pitchFamily="34" charset="-122"/>
                  <a:cs typeface="+mn-cs"/>
                </a:rPr>
                <a:t>个原子的作用力为：</a:t>
              </a:r>
            </a:p>
          </p:txBody>
        </p:sp>
        <p:graphicFrame>
          <p:nvGraphicFramePr>
            <p:cNvPr id="36873" name="Object 15"/>
            <p:cNvGraphicFramePr>
              <a:graphicFrameLocks noChangeAspect="1"/>
            </p:cNvGraphicFramePr>
            <p:nvPr>
              <p:extLst>
                <p:ext uri="{D42A27DB-BD31-4B8C-83A1-F6EECF244321}">
                  <p14:modId xmlns:p14="http://schemas.microsoft.com/office/powerpoint/2010/main" val="2816897304"/>
                </p:ext>
              </p:extLst>
            </p:nvPr>
          </p:nvGraphicFramePr>
          <p:xfrm>
            <a:off x="320" y="3366"/>
            <a:ext cx="1950" cy="392"/>
          </p:xfrm>
          <a:graphic>
            <a:graphicData uri="http://schemas.openxmlformats.org/presentationml/2006/ole">
              <mc:AlternateContent xmlns:mc="http://schemas.openxmlformats.org/markup-compatibility/2006">
                <mc:Choice xmlns:v="urn:schemas-microsoft-com:vml" Requires="v">
                  <p:oleObj spid="_x0000_s9615" name="公式" r:id="rId7" imgW="1130300" imgH="228600" progId="Equation.3">
                    <p:embed/>
                  </p:oleObj>
                </mc:Choice>
                <mc:Fallback>
                  <p:oleObj name="公式" r:id="rId7" imgW="11303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 y="3366"/>
                          <a:ext cx="1950" cy="39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6869" name="Text Box 14"/>
          <p:cNvSpPr txBox="1">
            <a:spLocks noChangeArrowheads="1"/>
          </p:cNvSpPr>
          <p:nvPr/>
        </p:nvSpPr>
        <p:spPr bwMode="auto">
          <a:xfrm>
            <a:off x="529258" y="1428378"/>
            <a:ext cx="51228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rPr>
              <a:t>             相邻原子间的作用力为： </a:t>
            </a:r>
          </a:p>
        </p:txBody>
      </p:sp>
      <p:graphicFrame>
        <p:nvGraphicFramePr>
          <p:cNvPr id="36870" name="Object 15"/>
          <p:cNvGraphicFramePr>
            <a:graphicFrameLocks noChangeAspect="1"/>
          </p:cNvGraphicFramePr>
          <p:nvPr>
            <p:extLst>
              <p:ext uri="{D42A27DB-BD31-4B8C-83A1-F6EECF244321}">
                <p14:modId xmlns:p14="http://schemas.microsoft.com/office/powerpoint/2010/main" val="3839385856"/>
              </p:ext>
            </p:extLst>
          </p:nvPr>
        </p:nvGraphicFramePr>
        <p:xfrm>
          <a:off x="2770808" y="1772866"/>
          <a:ext cx="2665412" cy="1008062"/>
        </p:xfrm>
        <a:graphic>
          <a:graphicData uri="http://schemas.openxmlformats.org/presentationml/2006/ole">
            <mc:AlternateContent xmlns:mc="http://schemas.openxmlformats.org/markup-compatibility/2006">
              <mc:Choice xmlns:v="urn:schemas-microsoft-com:vml" Requires="v">
                <p:oleObj spid="_x0000_s9616" name="公式" r:id="rId9" imgW="1040948" imgH="393529" progId="Equation.3">
                  <p:embed/>
                </p:oleObj>
              </mc:Choice>
              <mc:Fallback>
                <p:oleObj name="公式" r:id="rId9" imgW="1040948"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0808" y="1772866"/>
                        <a:ext cx="266541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13" name="Rectangle 8"/>
          <p:cNvSpPr>
            <a:spLocks noChangeArrowheads="1"/>
          </p:cNvSpPr>
          <p:nvPr/>
        </p:nvSpPr>
        <p:spPr bwMode="auto">
          <a:xfrm>
            <a:off x="1403350" y="476250"/>
            <a:ext cx="756126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ts val="0"/>
              </a:spcBef>
            </a:pPr>
            <a:r>
              <a:rPr lang="zh-CN" altLang="en-US" sz="3600" dirty="0">
                <a:solidFill>
                  <a:srgbClr val="660066"/>
                </a:solidFill>
                <a:ea typeface="微软雅黑" panose="020B0503020204020204" pitchFamily="34" charset="-122"/>
                <a:cs typeface="+mn-cs"/>
              </a:rPr>
              <a:t>  </a:t>
            </a:r>
            <a:r>
              <a:rPr lang="zh-CN" altLang="en-US" sz="3600" dirty="0">
                <a:solidFill>
                  <a:srgbClr val="660066"/>
                </a:solidFill>
                <a:effectLst>
                  <a:outerShdw blurRad="38100" dist="38100" dir="2700000" algn="tl">
                    <a:srgbClr val="C0C0C0"/>
                  </a:outerShdw>
                </a:effectLst>
                <a:ea typeface="微软雅黑" pitchFamily="34" charset="-122"/>
                <a:cs typeface="+mn-cs"/>
              </a:rPr>
              <a:t>一维原子链的振动</a:t>
            </a:r>
            <a:br>
              <a:rPr lang="zh-CN" altLang="en-US" sz="3600" dirty="0">
                <a:solidFill>
                  <a:srgbClr val="660066"/>
                </a:solidFill>
                <a:effectLst>
                  <a:outerShdw blurRad="38100" dist="38100" dir="2700000" algn="tl">
                    <a:srgbClr val="C0C0C0"/>
                  </a:outerShdw>
                </a:effectLst>
                <a:ea typeface="微软雅黑" pitchFamily="34" charset="-122"/>
                <a:cs typeface="+mn-cs"/>
              </a:rPr>
            </a:br>
            <a:r>
              <a:rPr lang="zh-CN" altLang="en-US" sz="3600" dirty="0">
                <a:solidFill>
                  <a:srgbClr val="660066"/>
                </a:solidFill>
                <a:effectLst>
                  <a:outerShdw blurRad="38100" dist="38100" dir="2700000" algn="tl">
                    <a:srgbClr val="C0C0C0"/>
                  </a:outerShdw>
                </a:effectLst>
                <a:ea typeface="微软雅黑" pitchFamily="34" charset="-122"/>
                <a:cs typeface="+mn-cs"/>
              </a:rPr>
              <a:t>  </a:t>
            </a:r>
            <a:r>
              <a:rPr lang="en-US" altLang="zh-CN" sz="3600" dirty="0">
                <a:solidFill>
                  <a:srgbClr val="660066"/>
                </a:solidFill>
                <a:effectLst>
                  <a:outerShdw blurRad="38100" dist="38100" dir="2700000" algn="tl">
                    <a:srgbClr val="C0C0C0"/>
                  </a:outerShdw>
                </a:effectLst>
                <a:ea typeface="微软雅黑" pitchFamily="34" charset="-122"/>
                <a:cs typeface="+mn-cs"/>
              </a:rPr>
              <a:t>—— </a:t>
            </a:r>
            <a:r>
              <a:rPr lang="zh-CN" altLang="en-US" sz="3600" dirty="0">
                <a:solidFill>
                  <a:srgbClr val="660066"/>
                </a:solidFill>
                <a:effectLst>
                  <a:outerShdw blurRad="38100" dist="38100" dir="2700000" algn="tl">
                    <a:srgbClr val="C0C0C0"/>
                  </a:outerShdw>
                </a:effectLst>
                <a:ea typeface="微软雅黑" pitchFamily="34" charset="-122"/>
                <a:cs typeface="+mn-cs"/>
              </a:rPr>
              <a:t>一维简单晶格运动方程 </a:t>
            </a:r>
          </a:p>
        </p:txBody>
      </p:sp>
      <p:sp>
        <p:nvSpPr>
          <p:cNvPr id="14" name="Rectangle 37"/>
          <p:cNvSpPr>
            <a:spLocks noChangeArrowheads="1"/>
          </p:cNvSpPr>
          <p:nvPr/>
        </p:nvSpPr>
        <p:spPr bwMode="auto">
          <a:xfrm flipV="1">
            <a:off x="179512" y="136991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24</a:t>
            </a:fld>
            <a:endParaRPr lang="zh-CN" altLang="en-US">
              <a:solidFill>
                <a:prstClr val="black">
                  <a:tint val="75000"/>
                </a:prstClr>
              </a:solidFill>
            </a:endParaRPr>
          </a:p>
        </p:txBody>
      </p:sp>
    </p:spTree>
    <p:extLst>
      <p:ext uri="{BB962C8B-B14F-4D97-AF65-F5344CB8AC3E}">
        <p14:creationId xmlns:p14="http://schemas.microsoft.com/office/powerpoint/2010/main" val="92577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03596"/>
                                        </p:tgtEl>
                                        <p:attrNameLst>
                                          <p:attrName>style.visibility</p:attrName>
                                        </p:attrNameLst>
                                      </p:cBhvr>
                                      <p:to>
                                        <p:strVal val="visible"/>
                                      </p:to>
                                    </p:set>
                                    <p:animEffect transition="in" filter="dissolve">
                                      <p:cBhvr>
                                        <p:cTn id="7" dur="500"/>
                                        <p:tgtEl>
                                          <p:spTgt spid="1603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03597"/>
                                        </p:tgtEl>
                                        <p:attrNameLst>
                                          <p:attrName>style.visibility</p:attrName>
                                        </p:attrNameLst>
                                      </p:cBhvr>
                                      <p:to>
                                        <p:strVal val="visible"/>
                                      </p:to>
                                    </p:set>
                                    <p:animEffect transition="in" filter="dissolve">
                                      <p:cBhvr>
                                        <p:cTn id="12" dur="500"/>
                                        <p:tgtEl>
                                          <p:spTgt spid="1603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853132" y="980728"/>
            <a:ext cx="6016391"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000000"/>
                </a:solidFill>
                <a:ea typeface="微软雅黑" panose="020B0503020204020204" pitchFamily="34" charset="-122"/>
                <a:cs typeface="+mn-cs"/>
              </a:rPr>
              <a:t>第</a:t>
            </a:r>
            <a:r>
              <a:rPr lang="en-US" altLang="zh-CN" sz="2400" i="1">
                <a:solidFill>
                  <a:srgbClr val="000000"/>
                </a:solidFill>
                <a:ea typeface="微软雅黑" panose="020B0503020204020204" pitchFamily="34" charset="-122"/>
                <a:cs typeface="+mn-cs"/>
              </a:rPr>
              <a:t>n</a:t>
            </a:r>
            <a:r>
              <a:rPr lang="zh-CN" altLang="en-US" sz="2400">
                <a:solidFill>
                  <a:srgbClr val="000000"/>
                </a:solidFill>
                <a:ea typeface="微软雅黑" panose="020B0503020204020204" pitchFamily="34" charset="-122"/>
                <a:cs typeface="+mn-cs"/>
              </a:rPr>
              <a:t>个原子受左方第</a:t>
            </a:r>
            <a:r>
              <a:rPr lang="en-US" altLang="zh-CN" sz="2400" i="1">
                <a:solidFill>
                  <a:srgbClr val="000000"/>
                </a:solidFill>
                <a:ea typeface="微软雅黑" panose="020B0503020204020204" pitchFamily="34" charset="-122"/>
                <a:cs typeface="+mn-cs"/>
              </a:rPr>
              <a:t>n</a:t>
            </a:r>
            <a:r>
              <a:rPr lang="en-US" altLang="zh-CN" sz="2400">
                <a:solidFill>
                  <a:srgbClr val="000000"/>
                </a:solidFill>
                <a:ea typeface="微软雅黑" panose="020B0503020204020204" pitchFamily="34" charset="-122"/>
                <a:cs typeface="+mn-cs"/>
              </a:rPr>
              <a:t>-1</a:t>
            </a:r>
            <a:r>
              <a:rPr lang="zh-CN" altLang="en-US" sz="2400">
                <a:solidFill>
                  <a:srgbClr val="000000"/>
                </a:solidFill>
                <a:ea typeface="微软雅黑" panose="020B0503020204020204" pitchFamily="34" charset="-122"/>
                <a:cs typeface="+mn-cs"/>
              </a:rPr>
              <a:t>个原子的作用力为：</a:t>
            </a:r>
          </a:p>
        </p:txBody>
      </p:sp>
      <p:graphicFrame>
        <p:nvGraphicFramePr>
          <p:cNvPr id="37891" name="Object 13"/>
          <p:cNvGraphicFramePr>
            <a:graphicFrameLocks noChangeAspect="1"/>
          </p:cNvGraphicFramePr>
          <p:nvPr>
            <p:extLst>
              <p:ext uri="{D42A27DB-BD31-4B8C-83A1-F6EECF244321}">
                <p14:modId xmlns:p14="http://schemas.microsoft.com/office/powerpoint/2010/main" val="3987264932"/>
              </p:ext>
            </p:extLst>
          </p:nvPr>
        </p:nvGraphicFramePr>
        <p:xfrm>
          <a:off x="3156595" y="1483966"/>
          <a:ext cx="3600450" cy="622300"/>
        </p:xfrm>
        <a:graphic>
          <a:graphicData uri="http://schemas.openxmlformats.org/presentationml/2006/ole">
            <mc:AlternateContent xmlns:mc="http://schemas.openxmlformats.org/markup-compatibility/2006">
              <mc:Choice xmlns:v="urn:schemas-microsoft-com:vml" Requires="v">
                <p:oleObj spid="_x0000_s10770" name="公式" r:id="rId4" imgW="1206500" imgH="228600" progId="Equation.3">
                  <p:embed/>
                </p:oleObj>
              </mc:Choice>
              <mc:Fallback>
                <p:oleObj name="公式" r:id="rId4" imgW="12065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6595" y="1483966"/>
                        <a:ext cx="3600450" cy="6223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2" name="Text Box 6"/>
          <p:cNvSpPr txBox="1">
            <a:spLocks noChangeArrowheads="1"/>
          </p:cNvSpPr>
          <p:nvPr/>
        </p:nvSpPr>
        <p:spPr bwMode="auto">
          <a:xfrm>
            <a:off x="865832" y="2147541"/>
            <a:ext cx="608852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000000"/>
                </a:solidFill>
                <a:ea typeface="微软雅黑" panose="020B0503020204020204" pitchFamily="34" charset="-122"/>
                <a:cs typeface="+mn-cs"/>
              </a:rPr>
              <a:t>第</a:t>
            </a:r>
            <a:r>
              <a:rPr lang="en-US" altLang="zh-CN" sz="2400" i="1">
                <a:solidFill>
                  <a:srgbClr val="000000"/>
                </a:solidFill>
                <a:ea typeface="微软雅黑" panose="020B0503020204020204" pitchFamily="34" charset="-122"/>
                <a:cs typeface="+mn-cs"/>
              </a:rPr>
              <a:t>n</a:t>
            </a:r>
            <a:r>
              <a:rPr lang="zh-CN" altLang="en-US" sz="2400">
                <a:solidFill>
                  <a:srgbClr val="000000"/>
                </a:solidFill>
                <a:ea typeface="微软雅黑" panose="020B0503020204020204" pitchFamily="34" charset="-122"/>
                <a:cs typeface="+mn-cs"/>
              </a:rPr>
              <a:t>个原子受右方第</a:t>
            </a:r>
            <a:r>
              <a:rPr lang="en-US" altLang="zh-CN" sz="2400" i="1">
                <a:solidFill>
                  <a:srgbClr val="000000"/>
                </a:solidFill>
                <a:ea typeface="微软雅黑" panose="020B0503020204020204" pitchFamily="34" charset="-122"/>
                <a:cs typeface="+mn-cs"/>
              </a:rPr>
              <a:t>n</a:t>
            </a:r>
            <a:r>
              <a:rPr lang="en-US" altLang="zh-CN" sz="2400">
                <a:solidFill>
                  <a:srgbClr val="000000"/>
                </a:solidFill>
                <a:ea typeface="微软雅黑" panose="020B0503020204020204" pitchFamily="34" charset="-122"/>
                <a:cs typeface="+mn-cs"/>
              </a:rPr>
              <a:t>+1</a:t>
            </a:r>
            <a:r>
              <a:rPr lang="zh-CN" altLang="en-US" sz="2400">
                <a:solidFill>
                  <a:srgbClr val="000000"/>
                </a:solidFill>
                <a:ea typeface="微软雅黑" panose="020B0503020204020204" pitchFamily="34" charset="-122"/>
                <a:cs typeface="+mn-cs"/>
              </a:rPr>
              <a:t>个原子的作用力为：</a:t>
            </a:r>
          </a:p>
        </p:txBody>
      </p:sp>
      <p:graphicFrame>
        <p:nvGraphicFramePr>
          <p:cNvPr id="37893" name="Object 15"/>
          <p:cNvGraphicFramePr>
            <a:graphicFrameLocks noChangeAspect="1"/>
          </p:cNvGraphicFramePr>
          <p:nvPr>
            <p:extLst>
              <p:ext uri="{D42A27DB-BD31-4B8C-83A1-F6EECF244321}">
                <p14:modId xmlns:p14="http://schemas.microsoft.com/office/powerpoint/2010/main" val="3949044576"/>
              </p:ext>
            </p:extLst>
          </p:nvPr>
        </p:nvGraphicFramePr>
        <p:xfrm>
          <a:off x="3374082" y="2734916"/>
          <a:ext cx="3095625" cy="622300"/>
        </p:xfrm>
        <a:graphic>
          <a:graphicData uri="http://schemas.openxmlformats.org/presentationml/2006/ole">
            <mc:AlternateContent xmlns:mc="http://schemas.openxmlformats.org/markup-compatibility/2006">
              <mc:Choice xmlns:v="urn:schemas-microsoft-com:vml" Requires="v">
                <p:oleObj spid="_x0000_s10771" name="公式" r:id="rId6" imgW="1130300" imgH="228600" progId="Equation.3">
                  <p:embed/>
                </p:oleObj>
              </mc:Choice>
              <mc:Fallback>
                <p:oleObj name="公式" r:id="rId6" imgW="11303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4082" y="2734916"/>
                        <a:ext cx="3095625" cy="6223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18957" name="Group 13"/>
          <p:cNvGrpSpPr>
            <a:grpSpLocks/>
          </p:cNvGrpSpPr>
          <p:nvPr/>
        </p:nvGrpSpPr>
        <p:grpSpPr bwMode="auto">
          <a:xfrm>
            <a:off x="853132" y="3428653"/>
            <a:ext cx="7607300" cy="1800225"/>
            <a:chOff x="204" y="2296"/>
            <a:chExt cx="4792" cy="1134"/>
          </a:xfrm>
        </p:grpSpPr>
        <p:graphicFrame>
          <p:nvGraphicFramePr>
            <p:cNvPr id="37899" name="Object 19"/>
            <p:cNvGraphicFramePr>
              <a:graphicFrameLocks noChangeAspect="1"/>
            </p:cNvGraphicFramePr>
            <p:nvPr/>
          </p:nvGraphicFramePr>
          <p:xfrm>
            <a:off x="204" y="2608"/>
            <a:ext cx="4792" cy="822"/>
          </p:xfrm>
          <a:graphic>
            <a:graphicData uri="http://schemas.openxmlformats.org/presentationml/2006/ole">
              <mc:AlternateContent xmlns:mc="http://schemas.openxmlformats.org/markup-compatibility/2006">
                <mc:Choice xmlns:v="urn:schemas-microsoft-com:vml" Requires="v">
                  <p:oleObj spid="_x0000_s10772" name="公式" r:id="rId8" imgW="2654300" imgH="457200" progId="Equation.3">
                    <p:embed/>
                  </p:oleObj>
                </mc:Choice>
                <mc:Fallback>
                  <p:oleObj name="公式" r:id="rId8" imgW="26543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 y="2608"/>
                          <a:ext cx="4792"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0" name="Text Box 10"/>
            <p:cNvSpPr txBox="1">
              <a:spLocks noChangeArrowheads="1"/>
            </p:cNvSpPr>
            <p:nvPr/>
          </p:nvSpPr>
          <p:spPr bwMode="auto">
            <a:xfrm>
              <a:off x="204" y="2296"/>
              <a:ext cx="2357" cy="2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000000"/>
                  </a:solidFill>
                  <a:ea typeface="微软雅黑" panose="020B0503020204020204" pitchFamily="34" charset="-122"/>
                  <a:cs typeface="+mn-cs"/>
                </a:rPr>
                <a:t>第</a:t>
              </a:r>
              <a:r>
                <a:rPr lang="en-US" altLang="zh-CN" sz="2400" i="1">
                  <a:solidFill>
                    <a:srgbClr val="000000"/>
                  </a:solidFill>
                  <a:ea typeface="微软雅黑" panose="020B0503020204020204" pitchFamily="34" charset="-122"/>
                  <a:cs typeface="+mn-cs"/>
                </a:rPr>
                <a:t>n</a:t>
              </a:r>
              <a:r>
                <a:rPr lang="zh-CN" altLang="en-US" sz="2400">
                  <a:solidFill>
                    <a:srgbClr val="000000"/>
                  </a:solidFill>
                  <a:ea typeface="微软雅黑" panose="020B0503020204020204" pitchFamily="34" charset="-122"/>
                  <a:cs typeface="+mn-cs"/>
                </a:rPr>
                <a:t>个原子所受的总力为：</a:t>
              </a:r>
            </a:p>
          </p:txBody>
        </p:sp>
      </p:grpSp>
      <p:grpSp>
        <p:nvGrpSpPr>
          <p:cNvPr id="1618958" name="Group 14"/>
          <p:cNvGrpSpPr>
            <a:grpSpLocks/>
          </p:cNvGrpSpPr>
          <p:nvPr/>
        </p:nvGrpSpPr>
        <p:grpSpPr bwMode="auto">
          <a:xfrm>
            <a:off x="853133" y="5229200"/>
            <a:ext cx="6646863" cy="1114425"/>
            <a:chOff x="204" y="3518"/>
            <a:chExt cx="4187" cy="702"/>
          </a:xfrm>
        </p:grpSpPr>
        <p:sp>
          <p:nvSpPr>
            <p:cNvPr id="37897" name="Text Box 11"/>
            <p:cNvSpPr txBox="1">
              <a:spLocks noChangeArrowheads="1"/>
            </p:cNvSpPr>
            <p:nvPr/>
          </p:nvSpPr>
          <p:spPr bwMode="auto">
            <a:xfrm>
              <a:off x="204" y="3518"/>
              <a:ext cx="31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若原子的质量为</a:t>
              </a:r>
              <a:r>
                <a:rPr lang="en-US" altLang="zh-CN" sz="2400" i="1" dirty="0">
                  <a:solidFill>
                    <a:srgbClr val="000000"/>
                  </a:solidFill>
                  <a:ea typeface="微软雅黑" panose="020B0503020204020204" pitchFamily="34" charset="-122"/>
                  <a:cs typeface="+mn-cs"/>
                </a:rPr>
                <a:t>m</a:t>
              </a:r>
              <a:r>
                <a:rPr lang="zh-CN" altLang="en-US" sz="2400" dirty="0">
                  <a:solidFill>
                    <a:srgbClr val="000000"/>
                  </a:solidFill>
                  <a:ea typeface="微软雅黑" panose="020B0503020204020204" pitchFamily="34" charset="-122"/>
                  <a:cs typeface="+mn-cs"/>
                </a:rPr>
                <a:t>，则运动方程为：</a:t>
              </a:r>
            </a:p>
          </p:txBody>
        </p:sp>
        <p:graphicFrame>
          <p:nvGraphicFramePr>
            <p:cNvPr id="37898" name="Object 9"/>
            <p:cNvGraphicFramePr>
              <a:graphicFrameLocks noChangeAspect="1"/>
            </p:cNvGraphicFramePr>
            <p:nvPr/>
          </p:nvGraphicFramePr>
          <p:xfrm>
            <a:off x="1610" y="3838"/>
            <a:ext cx="2781" cy="382"/>
          </p:xfrm>
          <a:graphic>
            <a:graphicData uri="http://schemas.openxmlformats.org/presentationml/2006/ole">
              <mc:AlternateContent xmlns:mc="http://schemas.openxmlformats.org/markup-compatibility/2006">
                <mc:Choice xmlns:v="urn:schemas-microsoft-com:vml" Requires="v">
                  <p:oleObj spid="_x0000_s10773" name="公式" r:id="rId10" imgW="1663700" imgH="228600" progId="Equation.3">
                    <p:embed/>
                  </p:oleObj>
                </mc:Choice>
                <mc:Fallback>
                  <p:oleObj name="公式" r:id="rId10" imgW="16637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0" y="3838"/>
                          <a:ext cx="2781" cy="382"/>
                        </a:xfrm>
                        <a:prstGeom prst="rect">
                          <a:avLst/>
                        </a:prstGeom>
                        <a:gradFill rotWithShape="1">
                          <a:gsLst>
                            <a:gs pos="0">
                              <a:srgbClr val="FFCCFF"/>
                            </a:gs>
                            <a:gs pos="50000">
                              <a:srgbClr val="FFFC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7896" name="Rectangle 16"/>
          <p:cNvSpPr>
            <a:spLocks noChangeArrowheads="1"/>
          </p:cNvSpPr>
          <p:nvPr/>
        </p:nvSpPr>
        <p:spPr bwMode="auto">
          <a:xfrm>
            <a:off x="2555876" y="210344"/>
            <a:ext cx="484837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a typeface="微软雅黑" panose="020B0503020204020204" pitchFamily="34" charset="-122"/>
                <a:cs typeface="+mn-cs"/>
              </a:rPr>
              <a:t>  </a:t>
            </a:r>
            <a:r>
              <a:rPr lang="zh-CN" altLang="en-US" sz="3600" dirty="0">
                <a:solidFill>
                  <a:srgbClr val="660066"/>
                </a:solidFill>
                <a:effectLst>
                  <a:outerShdw blurRad="38100" dist="38100" dir="2700000" algn="tl">
                    <a:srgbClr val="C0C0C0"/>
                  </a:outerShdw>
                </a:effectLst>
                <a:ea typeface="微软雅黑" pitchFamily="34" charset="-122"/>
                <a:cs typeface="+mn-cs"/>
              </a:rPr>
              <a:t>一维原子链的振动</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14" name="Rectangle 37"/>
          <p:cNvSpPr>
            <a:spLocks noChangeArrowheads="1"/>
          </p:cNvSpPr>
          <p:nvPr/>
        </p:nvSpPr>
        <p:spPr bwMode="auto">
          <a:xfrm flipV="1">
            <a:off x="129381" y="838149"/>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25</a:t>
            </a:fld>
            <a:endParaRPr lang="zh-CN" altLang="en-US">
              <a:solidFill>
                <a:prstClr val="black">
                  <a:tint val="75000"/>
                </a:prstClr>
              </a:solidFill>
            </a:endParaRPr>
          </a:p>
        </p:txBody>
      </p:sp>
    </p:spTree>
    <p:extLst>
      <p:ext uri="{BB962C8B-B14F-4D97-AF65-F5344CB8AC3E}">
        <p14:creationId xmlns:p14="http://schemas.microsoft.com/office/powerpoint/2010/main" val="235307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18957"/>
                                        </p:tgtEl>
                                        <p:attrNameLst>
                                          <p:attrName>style.visibility</p:attrName>
                                        </p:attrNameLst>
                                      </p:cBhvr>
                                      <p:to>
                                        <p:strVal val="visible"/>
                                      </p:to>
                                    </p:set>
                                    <p:animEffect transition="in" filter="dissolve">
                                      <p:cBhvr>
                                        <p:cTn id="7" dur="500"/>
                                        <p:tgtEl>
                                          <p:spTgt spid="1618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618958"/>
                                        </p:tgtEl>
                                        <p:attrNameLst>
                                          <p:attrName>style.visibility</p:attrName>
                                        </p:attrNameLst>
                                      </p:cBhvr>
                                      <p:to>
                                        <p:strVal val="visible"/>
                                      </p:to>
                                    </p:set>
                                    <p:animEffect transition="in" filter="slide(fromBottom)">
                                      <p:cBhvr>
                                        <p:cTn id="12" dur="500"/>
                                        <p:tgtEl>
                                          <p:spTgt spid="1618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9"/>
          <p:cNvSpPr txBox="1">
            <a:spLocks noChangeArrowheads="1"/>
          </p:cNvSpPr>
          <p:nvPr/>
        </p:nvSpPr>
        <p:spPr bwMode="auto">
          <a:xfrm>
            <a:off x="501610" y="984573"/>
            <a:ext cx="504016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若原子的质量为</a:t>
            </a:r>
            <a:r>
              <a:rPr lang="en-US" altLang="zh-CN" sz="2400" i="1" dirty="0">
                <a:solidFill>
                  <a:srgbClr val="000000"/>
                </a:solidFill>
                <a:ea typeface="微软雅黑" panose="020B0503020204020204" pitchFamily="34" charset="-122"/>
                <a:cs typeface="+mn-cs"/>
              </a:rPr>
              <a:t>m</a:t>
            </a:r>
            <a:r>
              <a:rPr lang="zh-CN" altLang="en-US" sz="2400" dirty="0">
                <a:solidFill>
                  <a:srgbClr val="000000"/>
                </a:solidFill>
                <a:ea typeface="微软雅黑" panose="020B0503020204020204" pitchFamily="34" charset="-122"/>
                <a:cs typeface="+mn-cs"/>
              </a:rPr>
              <a:t>，则运动方程为：</a:t>
            </a:r>
          </a:p>
        </p:txBody>
      </p:sp>
      <p:graphicFrame>
        <p:nvGraphicFramePr>
          <p:cNvPr id="38915" name="Object 9"/>
          <p:cNvGraphicFramePr>
            <a:graphicFrameLocks noChangeAspect="1"/>
          </p:cNvGraphicFramePr>
          <p:nvPr>
            <p:extLst>
              <p:ext uri="{D42A27DB-BD31-4B8C-83A1-F6EECF244321}">
                <p14:modId xmlns:p14="http://schemas.microsoft.com/office/powerpoint/2010/main" val="2389182728"/>
              </p:ext>
            </p:extLst>
          </p:nvPr>
        </p:nvGraphicFramePr>
        <p:xfrm>
          <a:off x="2445925" y="1492573"/>
          <a:ext cx="4414838" cy="606425"/>
        </p:xfrm>
        <a:graphic>
          <a:graphicData uri="http://schemas.openxmlformats.org/presentationml/2006/ole">
            <mc:AlternateContent xmlns:mc="http://schemas.openxmlformats.org/markup-compatibility/2006">
              <mc:Choice xmlns:v="urn:schemas-microsoft-com:vml" Requires="v">
                <p:oleObj spid="_x0000_s11668" name="公式" r:id="rId4" imgW="1663700" imgH="228600" progId="Equation.3">
                  <p:embed/>
                </p:oleObj>
              </mc:Choice>
              <mc:Fallback>
                <p:oleObj name="公式" r:id="rId4" imgW="16637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5925" y="1492573"/>
                        <a:ext cx="4414838" cy="606425"/>
                      </a:xfrm>
                      <a:prstGeom prst="rect">
                        <a:avLst/>
                      </a:prstGeom>
                      <a:gradFill rotWithShape="1">
                        <a:gsLst>
                          <a:gs pos="0">
                            <a:srgbClr val="FFCCFF"/>
                          </a:gs>
                          <a:gs pos="50000">
                            <a:srgbClr val="FFFC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19979" name="Text Box 11"/>
          <p:cNvSpPr txBox="1">
            <a:spLocks noChangeArrowheads="1"/>
          </p:cNvSpPr>
          <p:nvPr/>
        </p:nvSpPr>
        <p:spPr bwMode="auto">
          <a:xfrm>
            <a:off x="484074" y="2421260"/>
            <a:ext cx="7506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对晶格中所有的原子都可以列出相似的方程</a:t>
            </a:r>
          </a:p>
        </p:txBody>
      </p:sp>
      <p:grpSp>
        <p:nvGrpSpPr>
          <p:cNvPr id="1619992" name="Group 24"/>
          <p:cNvGrpSpPr>
            <a:grpSpLocks/>
          </p:cNvGrpSpPr>
          <p:nvPr/>
        </p:nvGrpSpPr>
        <p:grpSpPr bwMode="auto">
          <a:xfrm>
            <a:off x="501610" y="3950023"/>
            <a:ext cx="5911850" cy="558800"/>
            <a:chOff x="554" y="2715"/>
            <a:chExt cx="3724" cy="352"/>
          </a:xfrm>
        </p:grpSpPr>
        <p:sp>
          <p:nvSpPr>
            <p:cNvPr id="38925" name="Text Box 15"/>
            <p:cNvSpPr txBox="1">
              <a:spLocks noChangeArrowheads="1"/>
            </p:cNvSpPr>
            <p:nvPr/>
          </p:nvSpPr>
          <p:spPr bwMode="auto">
            <a:xfrm>
              <a:off x="554" y="2732"/>
              <a:ext cx="5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式中</a:t>
              </a:r>
            </a:p>
          </p:txBody>
        </p:sp>
        <p:graphicFrame>
          <p:nvGraphicFramePr>
            <p:cNvPr id="38926" name="Object 16"/>
            <p:cNvGraphicFramePr>
              <a:graphicFrameLocks noChangeAspect="1"/>
            </p:cNvGraphicFramePr>
            <p:nvPr/>
          </p:nvGraphicFramePr>
          <p:xfrm>
            <a:off x="1111" y="2743"/>
            <a:ext cx="771" cy="324"/>
          </p:xfrm>
          <a:graphic>
            <a:graphicData uri="http://schemas.openxmlformats.org/presentationml/2006/ole">
              <mc:AlternateContent xmlns:mc="http://schemas.openxmlformats.org/markup-compatibility/2006">
                <mc:Choice xmlns:v="urn:schemas-microsoft-com:vml" Requires="v">
                  <p:oleObj spid="_x0000_s11669" name="公式" r:id="rId6" imgW="545863" imgH="228501" progId="Equation.3">
                    <p:embed/>
                  </p:oleObj>
                </mc:Choice>
                <mc:Fallback>
                  <p:oleObj name="公式" r:id="rId6" imgW="545863"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1" y="2743"/>
                          <a:ext cx="771"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7" name="Text Box 18"/>
            <p:cNvSpPr txBox="1">
              <a:spLocks noChangeArrowheads="1"/>
            </p:cNvSpPr>
            <p:nvPr/>
          </p:nvSpPr>
          <p:spPr bwMode="auto">
            <a:xfrm>
              <a:off x="2018" y="2715"/>
              <a:ext cx="22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000000"/>
                  </a:solidFill>
                  <a:ea typeface="微软雅黑" panose="020B0503020204020204" pitchFamily="34" charset="-122"/>
                  <a:cs typeface="+mn-cs"/>
                </a:rPr>
                <a:t>是第</a:t>
              </a:r>
              <a:r>
                <a:rPr lang="en-US" altLang="zh-CN" sz="2400" i="1">
                  <a:solidFill>
                    <a:srgbClr val="000000"/>
                  </a:solidFill>
                  <a:ea typeface="微软雅黑" panose="020B0503020204020204" pitchFamily="34" charset="-122"/>
                  <a:cs typeface="+mn-cs"/>
                </a:rPr>
                <a:t>n</a:t>
              </a:r>
              <a:r>
                <a:rPr lang="zh-CN" altLang="en-US" sz="2400">
                  <a:solidFill>
                    <a:srgbClr val="000000"/>
                  </a:solidFill>
                  <a:ea typeface="微软雅黑" panose="020B0503020204020204" pitchFamily="34" charset="-122"/>
                  <a:cs typeface="+mn-cs"/>
                </a:rPr>
                <a:t>个原子的平衡位置  </a:t>
              </a:r>
            </a:p>
          </p:txBody>
        </p:sp>
      </p:grpSp>
      <p:grpSp>
        <p:nvGrpSpPr>
          <p:cNvPr id="1619993" name="Group 25"/>
          <p:cNvGrpSpPr>
            <a:grpSpLocks/>
          </p:cNvGrpSpPr>
          <p:nvPr/>
        </p:nvGrpSpPr>
        <p:grpSpPr bwMode="auto">
          <a:xfrm>
            <a:off x="501238" y="4581130"/>
            <a:ext cx="8493125" cy="1173163"/>
            <a:chOff x="385" y="3203"/>
            <a:chExt cx="5350" cy="739"/>
          </a:xfrm>
        </p:grpSpPr>
        <p:sp>
          <p:nvSpPr>
            <p:cNvPr id="38923" name="Text Box 20"/>
            <p:cNvSpPr txBox="1">
              <a:spLocks noChangeArrowheads="1"/>
            </p:cNvSpPr>
            <p:nvPr/>
          </p:nvSpPr>
          <p:spPr bwMode="auto">
            <a:xfrm>
              <a:off x="3470" y="3612"/>
              <a:ext cx="1043" cy="33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sz="2800" i="1" dirty="0">
                  <a:solidFill>
                    <a:srgbClr val="000000"/>
                  </a:solidFill>
                  <a:ea typeface="微软雅黑" panose="020B0503020204020204" pitchFamily="34" charset="-122"/>
                  <a:cs typeface="+mn-cs"/>
                </a:rPr>
                <a:t>  q</a:t>
              </a:r>
              <a:r>
                <a:rPr lang="en-US" altLang="zh-CN" sz="2800" dirty="0">
                  <a:solidFill>
                    <a:srgbClr val="000000"/>
                  </a:solidFill>
                  <a:ea typeface="微软雅黑" panose="020B0503020204020204" pitchFamily="34" charset="-122"/>
                  <a:cs typeface="+mn-cs"/>
                </a:rPr>
                <a:t>=2</a:t>
              </a:r>
              <a:r>
                <a:rPr lang="en-US" altLang="zh-CN" sz="2800" dirty="0">
                  <a:solidFill>
                    <a:srgbClr val="000000"/>
                  </a:solidFill>
                  <a:latin typeface="Symbol" panose="05050102010706020507" pitchFamily="18" charset="2"/>
                  <a:ea typeface="微软雅黑" panose="020B0503020204020204" pitchFamily="34" charset="-122"/>
                  <a:cs typeface="+mn-cs"/>
                </a:rPr>
                <a:t>p</a:t>
              </a:r>
              <a:r>
                <a:rPr lang="en-US" altLang="zh-CN" sz="2800" dirty="0">
                  <a:solidFill>
                    <a:srgbClr val="000000"/>
                  </a:solidFill>
                  <a:ea typeface="微软雅黑" panose="020B0503020204020204" pitchFamily="34" charset="-122"/>
                  <a:cs typeface="+mn-cs"/>
                </a:rPr>
                <a:t>/</a:t>
              </a:r>
              <a:r>
                <a:rPr lang="en-US" altLang="zh-CN" sz="2800" dirty="0">
                  <a:solidFill>
                    <a:srgbClr val="000000"/>
                  </a:solidFill>
                  <a:latin typeface="Symbol" panose="05050102010706020507" pitchFamily="18" charset="2"/>
                  <a:ea typeface="微软雅黑" panose="020B0503020204020204" pitchFamily="34" charset="-122"/>
                  <a:cs typeface="+mn-cs"/>
                </a:rPr>
                <a:t>l</a:t>
              </a:r>
              <a:endParaRPr lang="zh-CN" altLang="en-US" sz="2800" dirty="0">
                <a:solidFill>
                  <a:srgbClr val="000000"/>
                </a:solidFill>
                <a:latin typeface="Symbol" panose="05050102010706020507" pitchFamily="18" charset="2"/>
                <a:ea typeface="微软雅黑" panose="020B0503020204020204" pitchFamily="34" charset="-122"/>
                <a:cs typeface="+mn-cs"/>
              </a:endParaRPr>
            </a:p>
          </p:txBody>
        </p:sp>
        <p:sp>
          <p:nvSpPr>
            <p:cNvPr id="38924" name="Text Box 21"/>
            <p:cNvSpPr txBox="1">
              <a:spLocks noChangeArrowheads="1"/>
            </p:cNvSpPr>
            <p:nvPr/>
          </p:nvSpPr>
          <p:spPr bwMode="auto">
            <a:xfrm>
              <a:off x="385" y="3203"/>
              <a:ext cx="535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原子在平衡位置附近的振动是以波的形式在晶体中传播，</a:t>
              </a:r>
            </a:p>
            <a:p>
              <a:r>
                <a:rPr lang="zh-CN" altLang="en-US" sz="2400" dirty="0">
                  <a:solidFill>
                    <a:srgbClr val="000000"/>
                  </a:solidFill>
                  <a:ea typeface="微软雅黑" panose="020B0503020204020204" pitchFamily="34" charset="-122"/>
                  <a:cs typeface="+mn-cs"/>
                </a:rPr>
                <a:t>我们称之为</a:t>
              </a:r>
              <a:r>
                <a:rPr lang="zh-CN" altLang="en-US" sz="2400" dirty="0">
                  <a:solidFill>
                    <a:srgbClr val="CC0000"/>
                  </a:solidFill>
                  <a:ea typeface="微软雅黑" panose="020B0503020204020204" pitchFamily="34" charset="-122"/>
                  <a:cs typeface="+mn-cs"/>
                </a:rPr>
                <a:t>格波</a:t>
              </a:r>
              <a:r>
                <a:rPr lang="zh-CN" altLang="en-US" sz="2400" dirty="0">
                  <a:solidFill>
                    <a:srgbClr val="000000"/>
                  </a:solidFill>
                  <a:ea typeface="微软雅黑" panose="020B0503020204020204" pitchFamily="34" charset="-122"/>
                  <a:cs typeface="+mn-cs"/>
                </a:rPr>
                <a:t>，格波的波矢：</a:t>
              </a:r>
            </a:p>
          </p:txBody>
        </p:sp>
      </p:grpSp>
      <p:grpSp>
        <p:nvGrpSpPr>
          <p:cNvPr id="1619991" name="Group 23"/>
          <p:cNvGrpSpPr>
            <a:grpSpLocks/>
          </p:cNvGrpSpPr>
          <p:nvPr/>
        </p:nvGrpSpPr>
        <p:grpSpPr bwMode="auto">
          <a:xfrm>
            <a:off x="483775" y="3099123"/>
            <a:ext cx="6680199" cy="690562"/>
            <a:chOff x="305" y="2179"/>
            <a:chExt cx="4208" cy="435"/>
          </a:xfrm>
        </p:grpSpPr>
        <p:graphicFrame>
          <p:nvGraphicFramePr>
            <p:cNvPr id="38921" name="Object 13"/>
            <p:cNvGraphicFramePr>
              <a:graphicFrameLocks noChangeAspect="1"/>
            </p:cNvGraphicFramePr>
            <p:nvPr>
              <p:extLst>
                <p:ext uri="{D42A27DB-BD31-4B8C-83A1-F6EECF244321}">
                  <p14:modId xmlns:p14="http://schemas.microsoft.com/office/powerpoint/2010/main" val="55857322"/>
                </p:ext>
              </p:extLst>
            </p:nvPr>
          </p:nvGraphicFramePr>
          <p:xfrm>
            <a:off x="2790" y="2179"/>
            <a:ext cx="1723" cy="435"/>
          </p:xfrm>
          <a:graphic>
            <a:graphicData uri="http://schemas.openxmlformats.org/presentationml/2006/ole">
              <mc:AlternateContent xmlns:mc="http://schemas.openxmlformats.org/markup-compatibility/2006">
                <mc:Choice xmlns:v="urn:schemas-microsoft-com:vml" Requires="v">
                  <p:oleObj spid="_x0000_s11670" name="公式" r:id="rId8" imgW="939392" imgH="241195" progId="Equation.3">
                    <p:embed/>
                  </p:oleObj>
                </mc:Choice>
                <mc:Fallback>
                  <p:oleObj name="公式" r:id="rId8" imgW="939392" imgH="24119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0" y="2179"/>
                          <a:ext cx="1723" cy="435"/>
                        </a:xfrm>
                        <a:prstGeom prst="rect">
                          <a:avLst/>
                        </a:prstGeom>
                        <a:solidFill>
                          <a:srgbClr val="FFFF00"/>
                        </a:solidFill>
                        <a:ln>
                          <a:noFill/>
                        </a:ln>
                        <a:extLst/>
                      </p:spPr>
                    </p:pic>
                  </p:oleObj>
                </mc:Fallback>
              </mc:AlternateContent>
            </a:graphicData>
          </a:graphic>
        </p:graphicFrame>
        <p:sp>
          <p:nvSpPr>
            <p:cNvPr id="38922" name="Text Box 22"/>
            <p:cNvSpPr txBox="1">
              <a:spLocks noChangeArrowheads="1"/>
            </p:cNvSpPr>
            <p:nvPr/>
          </p:nvSpPr>
          <p:spPr bwMode="auto">
            <a:xfrm>
              <a:off x="305" y="2251"/>
              <a:ext cx="25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它的解是一个简谐振动：</a:t>
              </a:r>
            </a:p>
          </p:txBody>
        </p:sp>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18" name="Rectangle 16"/>
          <p:cNvSpPr>
            <a:spLocks noChangeArrowheads="1"/>
          </p:cNvSpPr>
          <p:nvPr/>
        </p:nvSpPr>
        <p:spPr bwMode="auto">
          <a:xfrm>
            <a:off x="1655725" y="200892"/>
            <a:ext cx="583254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a typeface="微软雅黑" panose="020B0503020204020204" pitchFamily="34" charset="-122"/>
                <a:cs typeface="+mn-cs"/>
              </a:rPr>
              <a:t>  </a:t>
            </a:r>
            <a:r>
              <a:rPr lang="zh-CN" altLang="en-US" sz="3600" dirty="0">
                <a:solidFill>
                  <a:srgbClr val="660066"/>
                </a:solidFill>
                <a:effectLst>
                  <a:outerShdw blurRad="38100" dist="38100" dir="2700000" algn="tl">
                    <a:srgbClr val="C0C0C0"/>
                  </a:outerShdw>
                </a:effectLst>
                <a:ea typeface="微软雅黑" pitchFamily="34" charset="-122"/>
                <a:cs typeface="+mn-cs"/>
              </a:rPr>
              <a:t>一维原子链的振动</a:t>
            </a:r>
            <a:r>
              <a:rPr lang="en-US" altLang="zh-CN" sz="3600" dirty="0">
                <a:solidFill>
                  <a:srgbClr val="660066"/>
                </a:solidFill>
                <a:effectLst>
                  <a:outerShdw blurRad="38100" dist="38100" dir="2700000" algn="tl">
                    <a:srgbClr val="C0C0C0"/>
                  </a:outerShdw>
                </a:effectLst>
                <a:ea typeface="微软雅黑" pitchFamily="34" charset="-122"/>
                <a:cs typeface="+mn-cs"/>
              </a:rPr>
              <a:t>—</a:t>
            </a:r>
            <a:r>
              <a:rPr lang="zh-CN" altLang="en-US" sz="3600" dirty="0">
                <a:solidFill>
                  <a:srgbClr val="660066"/>
                </a:solidFill>
                <a:effectLst>
                  <a:outerShdw blurRad="38100" dist="38100" dir="2700000" algn="tl">
                    <a:srgbClr val="C0C0C0"/>
                  </a:outerShdw>
                </a:effectLst>
                <a:ea typeface="微软雅黑" pitchFamily="34" charset="-122"/>
                <a:cs typeface="+mn-cs"/>
              </a:rPr>
              <a:t>格波</a:t>
            </a:r>
          </a:p>
        </p:txBody>
      </p:sp>
      <p:sp>
        <p:nvSpPr>
          <p:cNvPr id="19" name="Rectangle 37"/>
          <p:cNvSpPr>
            <a:spLocks noChangeArrowheads="1"/>
          </p:cNvSpPr>
          <p:nvPr/>
        </p:nvSpPr>
        <p:spPr bwMode="auto">
          <a:xfrm flipV="1">
            <a:off x="129381" y="838149"/>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26</a:t>
            </a:fld>
            <a:endParaRPr lang="zh-CN" altLang="en-US">
              <a:solidFill>
                <a:prstClr val="black">
                  <a:tint val="75000"/>
                </a:prstClr>
              </a:solidFill>
            </a:endParaRPr>
          </a:p>
        </p:txBody>
      </p:sp>
    </p:spTree>
    <p:extLst>
      <p:ext uri="{BB962C8B-B14F-4D97-AF65-F5344CB8AC3E}">
        <p14:creationId xmlns:p14="http://schemas.microsoft.com/office/powerpoint/2010/main" val="395439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19979"/>
                                        </p:tgtEl>
                                        <p:attrNameLst>
                                          <p:attrName>style.visibility</p:attrName>
                                        </p:attrNameLst>
                                      </p:cBhvr>
                                      <p:to>
                                        <p:strVal val="visible"/>
                                      </p:to>
                                    </p:set>
                                    <p:animEffect transition="in" filter="dissolve">
                                      <p:cBhvr>
                                        <p:cTn id="7" dur="500"/>
                                        <p:tgtEl>
                                          <p:spTgt spid="16199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19991"/>
                                        </p:tgtEl>
                                        <p:attrNameLst>
                                          <p:attrName>style.visibility</p:attrName>
                                        </p:attrNameLst>
                                      </p:cBhvr>
                                      <p:to>
                                        <p:strVal val="visible"/>
                                      </p:to>
                                    </p:set>
                                    <p:animEffect transition="in" filter="dissolve">
                                      <p:cBhvr>
                                        <p:cTn id="12" dur="500"/>
                                        <p:tgtEl>
                                          <p:spTgt spid="16199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19992"/>
                                        </p:tgtEl>
                                        <p:attrNameLst>
                                          <p:attrName>style.visibility</p:attrName>
                                        </p:attrNameLst>
                                      </p:cBhvr>
                                      <p:to>
                                        <p:strVal val="visible"/>
                                      </p:to>
                                    </p:set>
                                    <p:animEffect transition="in" filter="dissolve">
                                      <p:cBhvr>
                                        <p:cTn id="17" dur="500"/>
                                        <p:tgtEl>
                                          <p:spTgt spid="16199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619993"/>
                                        </p:tgtEl>
                                        <p:attrNameLst>
                                          <p:attrName>style.visibility</p:attrName>
                                        </p:attrNameLst>
                                      </p:cBhvr>
                                      <p:to>
                                        <p:strVal val="visible"/>
                                      </p:to>
                                    </p:set>
                                    <p:animEffect transition="in" filter="slide(fromBottom)">
                                      <p:cBhvr>
                                        <p:cTn id="22" dur="500"/>
                                        <p:tgtEl>
                                          <p:spTgt spid="161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97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9"/>
          <p:cNvSpPr txBox="1">
            <a:spLocks noChangeArrowheads="1"/>
          </p:cNvSpPr>
          <p:nvPr/>
        </p:nvSpPr>
        <p:spPr bwMode="auto">
          <a:xfrm>
            <a:off x="501610" y="984573"/>
            <a:ext cx="504016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若原子的质量为</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m</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，则运动方程为：</a:t>
            </a:r>
          </a:p>
        </p:txBody>
      </p:sp>
      <p:graphicFrame>
        <p:nvGraphicFramePr>
          <p:cNvPr id="38915" name="Object 9"/>
          <p:cNvGraphicFramePr>
            <a:graphicFrameLocks noChangeAspect="1"/>
          </p:cNvGraphicFramePr>
          <p:nvPr>
            <p:extLst/>
          </p:nvPr>
        </p:nvGraphicFramePr>
        <p:xfrm>
          <a:off x="2445925" y="1492573"/>
          <a:ext cx="4414838" cy="606425"/>
        </p:xfrm>
        <a:graphic>
          <a:graphicData uri="http://schemas.openxmlformats.org/presentationml/2006/ole">
            <mc:AlternateContent xmlns:mc="http://schemas.openxmlformats.org/markup-compatibility/2006">
              <mc:Choice xmlns:v="urn:schemas-microsoft-com:vml" Requires="v">
                <p:oleObj spid="_x0000_s94585" name="公式" r:id="rId4" imgW="1663700" imgH="228600" progId="Equation.3">
                  <p:embed/>
                </p:oleObj>
              </mc:Choice>
              <mc:Fallback>
                <p:oleObj name="公式" r:id="rId4" imgW="1663700" imgH="228600" progId="Equation.3">
                  <p:embed/>
                  <p:pic>
                    <p:nvPicPr>
                      <p:cNvPr id="3891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5925" y="1492573"/>
                        <a:ext cx="4414838" cy="606425"/>
                      </a:xfrm>
                      <a:prstGeom prst="rect">
                        <a:avLst/>
                      </a:prstGeom>
                      <a:gradFill rotWithShape="1">
                        <a:gsLst>
                          <a:gs pos="0">
                            <a:srgbClr val="FFCCFF"/>
                          </a:gs>
                          <a:gs pos="50000">
                            <a:srgbClr val="FFFC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19979" name="Text Box 11"/>
          <p:cNvSpPr txBox="1">
            <a:spLocks noChangeArrowheads="1"/>
          </p:cNvSpPr>
          <p:nvPr/>
        </p:nvSpPr>
        <p:spPr bwMode="auto">
          <a:xfrm>
            <a:off x="484074" y="2421260"/>
            <a:ext cx="7506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对晶格中所有的原子都可以列出相似的方程</a:t>
            </a:r>
          </a:p>
        </p:txBody>
      </p:sp>
      <p:grpSp>
        <p:nvGrpSpPr>
          <p:cNvPr id="1619992" name="Group 24"/>
          <p:cNvGrpSpPr>
            <a:grpSpLocks/>
          </p:cNvGrpSpPr>
          <p:nvPr/>
        </p:nvGrpSpPr>
        <p:grpSpPr bwMode="auto">
          <a:xfrm>
            <a:off x="501610" y="3950023"/>
            <a:ext cx="5911850" cy="558800"/>
            <a:chOff x="554" y="2715"/>
            <a:chExt cx="3724" cy="352"/>
          </a:xfrm>
        </p:grpSpPr>
        <p:sp>
          <p:nvSpPr>
            <p:cNvPr id="38925" name="Text Box 15"/>
            <p:cNvSpPr txBox="1">
              <a:spLocks noChangeArrowheads="1"/>
            </p:cNvSpPr>
            <p:nvPr/>
          </p:nvSpPr>
          <p:spPr bwMode="auto">
            <a:xfrm>
              <a:off x="554" y="2732"/>
              <a:ext cx="5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式中</a:t>
              </a:r>
            </a:p>
          </p:txBody>
        </p:sp>
        <p:graphicFrame>
          <p:nvGraphicFramePr>
            <p:cNvPr id="38926" name="Object 16"/>
            <p:cNvGraphicFramePr>
              <a:graphicFrameLocks noChangeAspect="1"/>
            </p:cNvGraphicFramePr>
            <p:nvPr/>
          </p:nvGraphicFramePr>
          <p:xfrm>
            <a:off x="1111" y="2743"/>
            <a:ext cx="771" cy="324"/>
          </p:xfrm>
          <a:graphic>
            <a:graphicData uri="http://schemas.openxmlformats.org/presentationml/2006/ole">
              <mc:AlternateContent xmlns:mc="http://schemas.openxmlformats.org/markup-compatibility/2006">
                <mc:Choice xmlns:v="urn:schemas-microsoft-com:vml" Requires="v">
                  <p:oleObj spid="_x0000_s94586" name="公式" r:id="rId6" imgW="545863" imgH="228501" progId="Equation.3">
                    <p:embed/>
                  </p:oleObj>
                </mc:Choice>
                <mc:Fallback>
                  <p:oleObj name="公式" r:id="rId6" imgW="545863" imgH="228501" progId="Equation.3">
                    <p:embed/>
                    <p:pic>
                      <p:nvPicPr>
                        <p:cNvPr id="38926"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1" y="2743"/>
                          <a:ext cx="771"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7" name="Text Box 18"/>
            <p:cNvSpPr txBox="1">
              <a:spLocks noChangeArrowheads="1"/>
            </p:cNvSpPr>
            <p:nvPr/>
          </p:nvSpPr>
          <p:spPr bwMode="auto">
            <a:xfrm>
              <a:off x="2018" y="2715"/>
              <a:ext cx="22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是第</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个原子的平衡位置  </a:t>
              </a:r>
            </a:p>
          </p:txBody>
        </p:sp>
      </p:grpSp>
      <p:grpSp>
        <p:nvGrpSpPr>
          <p:cNvPr id="1619991" name="Group 23"/>
          <p:cNvGrpSpPr>
            <a:grpSpLocks/>
          </p:cNvGrpSpPr>
          <p:nvPr/>
        </p:nvGrpSpPr>
        <p:grpSpPr bwMode="auto">
          <a:xfrm>
            <a:off x="483775" y="3099123"/>
            <a:ext cx="6680199" cy="690562"/>
            <a:chOff x="305" y="2179"/>
            <a:chExt cx="4208" cy="435"/>
          </a:xfrm>
        </p:grpSpPr>
        <p:graphicFrame>
          <p:nvGraphicFramePr>
            <p:cNvPr id="38921" name="Object 13"/>
            <p:cNvGraphicFramePr>
              <a:graphicFrameLocks noChangeAspect="1"/>
            </p:cNvGraphicFramePr>
            <p:nvPr>
              <p:extLst>
                <p:ext uri="{D42A27DB-BD31-4B8C-83A1-F6EECF244321}">
                  <p14:modId xmlns:p14="http://schemas.microsoft.com/office/powerpoint/2010/main" val="3932726624"/>
                </p:ext>
              </p:extLst>
            </p:nvPr>
          </p:nvGraphicFramePr>
          <p:xfrm>
            <a:off x="2790" y="2179"/>
            <a:ext cx="1723" cy="435"/>
          </p:xfrm>
          <a:graphic>
            <a:graphicData uri="http://schemas.openxmlformats.org/presentationml/2006/ole">
              <mc:AlternateContent xmlns:mc="http://schemas.openxmlformats.org/markup-compatibility/2006">
                <mc:Choice xmlns:v="urn:schemas-microsoft-com:vml" Requires="v">
                  <p:oleObj spid="_x0000_s94587" name="公式" r:id="rId8" imgW="939392" imgH="241195" progId="Equation.3">
                    <p:embed/>
                  </p:oleObj>
                </mc:Choice>
                <mc:Fallback>
                  <p:oleObj name="公式" r:id="rId8" imgW="939392" imgH="241195" progId="Equation.3">
                    <p:embed/>
                    <p:pic>
                      <p:nvPicPr>
                        <p:cNvPr id="38921"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0" y="2179"/>
                          <a:ext cx="1723" cy="435"/>
                        </a:xfrm>
                        <a:prstGeom prst="rect">
                          <a:avLst/>
                        </a:prstGeom>
                        <a:solidFill>
                          <a:srgbClr val="FFFF00"/>
                        </a:solidFill>
                        <a:ln>
                          <a:noFill/>
                        </a:ln>
                        <a:extLst/>
                      </p:spPr>
                    </p:pic>
                  </p:oleObj>
                </mc:Fallback>
              </mc:AlternateContent>
            </a:graphicData>
          </a:graphic>
        </p:graphicFrame>
        <p:sp>
          <p:nvSpPr>
            <p:cNvPr id="38922" name="Text Box 22"/>
            <p:cNvSpPr txBox="1">
              <a:spLocks noChangeArrowheads="1"/>
            </p:cNvSpPr>
            <p:nvPr/>
          </p:nvSpPr>
          <p:spPr bwMode="auto">
            <a:xfrm>
              <a:off x="305" y="2251"/>
              <a:ext cx="25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它的解是一个简谐振动：</a:t>
              </a:r>
            </a:p>
          </p:txBody>
        </p:sp>
      </p:grpSp>
      <p:sp>
        <p:nvSpPr>
          <p:cNvPr id="2" name="页脚占位符 1"/>
          <p:cNvSpPr>
            <a:spLocks noGrp="1"/>
          </p:cNvSpPr>
          <p:nvPr>
            <p:ph type="ftr" sz="quarter" idx="11"/>
          </p:nvPr>
        </p:nvSpPr>
        <p:spPr>
          <a:xfrm>
            <a:off x="3124199" y="6378054"/>
            <a:ext cx="2895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18" name="Rectangle 16"/>
          <p:cNvSpPr>
            <a:spLocks noChangeArrowheads="1"/>
          </p:cNvSpPr>
          <p:nvPr/>
        </p:nvSpPr>
        <p:spPr bwMode="auto">
          <a:xfrm>
            <a:off x="1655725" y="200892"/>
            <a:ext cx="583254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uLnTx/>
                <a:uFillTx/>
                <a:latin typeface="Times New Roman" panose="02020603050405020304" pitchFamily="18" charset="0"/>
                <a:ea typeface="微软雅黑" panose="020B0503020204020204" pitchFamily="34" charset="-122"/>
                <a:cs typeface="+mn-cs"/>
              </a:rPr>
              <a:t>  </a:t>
            </a: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一维原子链的振动</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格波</a:t>
            </a:r>
          </a:p>
        </p:txBody>
      </p:sp>
      <p:sp>
        <p:nvSpPr>
          <p:cNvPr id="19" name="Rectangle 37"/>
          <p:cNvSpPr>
            <a:spLocks noChangeArrowheads="1"/>
          </p:cNvSpPr>
          <p:nvPr/>
        </p:nvSpPr>
        <p:spPr bwMode="auto">
          <a:xfrm flipV="1">
            <a:off x="129381" y="838149"/>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20" name="Text Box 19"/>
          <p:cNvSpPr txBox="1">
            <a:spLocks noChangeArrowheads="1"/>
          </p:cNvSpPr>
          <p:nvPr/>
        </p:nvSpPr>
        <p:spPr bwMode="auto">
          <a:xfrm>
            <a:off x="467542" y="4787367"/>
            <a:ext cx="8061231"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sz="2600" b="1" kern="1200">
                <a:solidFill>
                  <a:schemeClr val="tx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600" b="1" kern="1200">
                <a:solidFill>
                  <a:schemeClr val="tx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600" b="1" kern="1200">
                <a:solidFill>
                  <a:schemeClr val="tx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600" b="1" kern="1200">
                <a:solidFill>
                  <a:schemeClr val="tx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600" b="1"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600" b="1"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600" b="1"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600" b="1"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600" b="1" kern="1200">
                <a:solidFill>
                  <a:schemeClr val="tx2"/>
                </a:solidFill>
                <a:latin typeface="Times New Roman" panose="02020603050405020304" pitchFamily="18" charset="0"/>
                <a:ea typeface="宋体" panose="02010600030101010101" pitchFamily="2" charset="-122"/>
                <a:cs typeface="+mn-cs"/>
              </a:defRPr>
            </a:lvl9pPr>
          </a:lstStyle>
          <a:p>
            <a:pPr algn="just" eaLnBrk="1" hangingPunct="1"/>
            <a:r>
              <a:rPr lang="zh-CN" altLang="en-US" dirty="0">
                <a:solidFill>
                  <a:srgbClr val="663300"/>
                </a:solidFill>
                <a:ea typeface="微软雅黑" panose="020B0503020204020204" pitchFamily="34" charset="-122"/>
              </a:rPr>
              <a:t>所有原子都以相同的频率</a:t>
            </a:r>
            <a:r>
              <a:rPr lang="en-US" altLang="zh-CN" i="1" dirty="0">
                <a:solidFill>
                  <a:srgbClr val="663300"/>
                </a:solidFill>
                <a:latin typeface="Symbol" panose="05050102010706020507" pitchFamily="18" charset="2"/>
                <a:ea typeface="微软雅黑" panose="020B0503020204020204" pitchFamily="34" charset="-122"/>
              </a:rPr>
              <a:t>w</a:t>
            </a:r>
            <a:r>
              <a:rPr lang="en-US" altLang="zh-CN" i="1" dirty="0">
                <a:solidFill>
                  <a:srgbClr val="663300"/>
                </a:solidFill>
                <a:ea typeface="微软雅黑" panose="020B0503020204020204" pitchFamily="34" charset="-122"/>
              </a:rPr>
              <a:t> </a:t>
            </a:r>
            <a:r>
              <a:rPr lang="zh-CN" altLang="en-US" dirty="0">
                <a:solidFill>
                  <a:srgbClr val="663300"/>
                </a:solidFill>
                <a:ea typeface="微软雅黑" panose="020B0503020204020204" pitchFamily="34" charset="-122"/>
              </a:rPr>
              <a:t>和相同的振幅</a:t>
            </a:r>
            <a:r>
              <a:rPr lang="en-US" altLang="zh-CN" i="1" dirty="0">
                <a:solidFill>
                  <a:srgbClr val="663300"/>
                </a:solidFill>
                <a:ea typeface="微软雅黑" panose="020B0503020204020204" pitchFamily="34" charset="-122"/>
              </a:rPr>
              <a:t>A</a:t>
            </a:r>
            <a:r>
              <a:rPr lang="zh-CN" altLang="en-US" dirty="0">
                <a:solidFill>
                  <a:srgbClr val="663300"/>
                </a:solidFill>
                <a:ea typeface="微软雅黑" panose="020B0503020204020204" pitchFamily="34" charset="-122"/>
              </a:rPr>
              <a:t>振动，不同原子之间有相位差，相邻原子之间的相位差为</a:t>
            </a:r>
            <a:r>
              <a:rPr lang="en-US" altLang="zh-CN" i="1" dirty="0" err="1">
                <a:solidFill>
                  <a:srgbClr val="663300"/>
                </a:solidFill>
                <a:ea typeface="微软雅黑" panose="020B0503020204020204" pitchFamily="34" charset="-122"/>
              </a:rPr>
              <a:t>aq</a:t>
            </a:r>
            <a:r>
              <a:rPr lang="en-US" altLang="zh-CN" dirty="0">
                <a:solidFill>
                  <a:srgbClr val="663300"/>
                </a:solidFill>
                <a:ea typeface="微软雅黑" panose="020B0503020204020204" pitchFamily="34" charset="-122"/>
              </a:rPr>
              <a:t>, </a:t>
            </a:r>
            <a:r>
              <a:rPr lang="zh-CN" altLang="en-US" dirty="0">
                <a:solidFill>
                  <a:srgbClr val="663300"/>
                </a:solidFill>
                <a:ea typeface="微软雅黑" panose="020B0503020204020204" pitchFamily="34" charset="-122"/>
              </a:rPr>
              <a:t>并且当原子间距为</a:t>
            </a:r>
            <a:r>
              <a:rPr lang="en-US" altLang="zh-CN" dirty="0">
                <a:solidFill>
                  <a:srgbClr val="663300"/>
                </a:solidFill>
                <a:ea typeface="微软雅黑" panose="020B0503020204020204" pitchFamily="34" charset="-122"/>
              </a:rPr>
              <a:t>2</a:t>
            </a:r>
            <a:r>
              <a:rPr lang="en-US" altLang="zh-CN" dirty="0">
                <a:solidFill>
                  <a:srgbClr val="663300"/>
                </a:solidFill>
                <a:latin typeface="Symbol" panose="05050102010706020507" pitchFamily="18" charset="2"/>
                <a:ea typeface="微软雅黑" panose="020B0503020204020204" pitchFamily="34" charset="-122"/>
              </a:rPr>
              <a:t>p</a:t>
            </a:r>
            <a:r>
              <a:rPr lang="en-US" altLang="zh-CN" dirty="0">
                <a:solidFill>
                  <a:srgbClr val="663300"/>
                </a:solidFill>
                <a:ea typeface="微软雅黑" panose="020B0503020204020204" pitchFamily="34" charset="-122"/>
              </a:rPr>
              <a:t>/</a:t>
            </a:r>
            <a:r>
              <a:rPr lang="en-US" altLang="zh-CN" i="1" dirty="0">
                <a:solidFill>
                  <a:srgbClr val="663300"/>
                </a:solidFill>
                <a:ea typeface="微软雅黑" panose="020B0503020204020204" pitchFamily="34" charset="-122"/>
              </a:rPr>
              <a:t>q</a:t>
            </a:r>
            <a:r>
              <a:rPr lang="zh-CN" altLang="en-US" dirty="0">
                <a:solidFill>
                  <a:srgbClr val="663300"/>
                </a:solidFill>
                <a:ea typeface="微软雅黑" panose="020B0503020204020204" pitchFamily="34" charset="-122"/>
              </a:rPr>
              <a:t>的整数倍时，两原子的振动位移相同</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27</a:t>
            </a:fld>
            <a:endParaRPr lang="zh-CN" altLang="en-US">
              <a:solidFill>
                <a:prstClr val="black">
                  <a:tint val="75000"/>
                </a:prstClr>
              </a:solidFill>
            </a:endParaRPr>
          </a:p>
        </p:txBody>
      </p:sp>
    </p:spTree>
    <p:extLst>
      <p:ext uri="{BB962C8B-B14F-4D97-AF65-F5344CB8AC3E}">
        <p14:creationId xmlns:p14="http://schemas.microsoft.com/office/powerpoint/2010/main" val="43489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rrowheads="1"/>
          </p:cNvSpPr>
          <p:nvPr>
            <p:ph type="title" idx="4294967295"/>
          </p:nvPr>
        </p:nvSpPr>
        <p:spPr bwMode="auto">
          <a:xfrm>
            <a:off x="1691680" y="-11905"/>
            <a:ext cx="5799138"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格 波 的 波 长</a:t>
            </a:r>
          </a:p>
        </p:txBody>
      </p:sp>
      <p:pic>
        <p:nvPicPr>
          <p:cNvPr id="4096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2" y="2918207"/>
            <a:ext cx="5183188" cy="2719387"/>
          </a:xfrm>
          <a:prstGeom prst="rect">
            <a:avLst/>
          </a:prstGeom>
          <a:noFill/>
          <a:ln w="76200">
            <a:solidFill>
              <a:srgbClr val="99FFCC"/>
            </a:solidFill>
            <a:miter lim="800000"/>
            <a:headEnd/>
            <a:tailEnd/>
          </a:ln>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12" name="Rectangle 37"/>
          <p:cNvSpPr>
            <a:spLocks noChangeArrowheads="1"/>
          </p:cNvSpPr>
          <p:nvPr/>
        </p:nvSpPr>
        <p:spPr bwMode="auto">
          <a:xfrm flipV="1">
            <a:off x="129381" y="838149"/>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graphicFrame>
        <p:nvGraphicFramePr>
          <p:cNvPr id="14" name="Object 13">
            <a:extLst>
              <a:ext uri="{FF2B5EF4-FFF2-40B4-BE49-F238E27FC236}">
                <a16:creationId xmlns:a16="http://schemas.microsoft.com/office/drawing/2014/main" id="{6692CF98-B159-4A1F-959F-83801CBB1F75}"/>
              </a:ext>
            </a:extLst>
          </p:cNvPr>
          <p:cNvGraphicFramePr>
            <a:graphicFrameLocks noChangeAspect="1"/>
          </p:cNvGraphicFramePr>
          <p:nvPr/>
        </p:nvGraphicFramePr>
        <p:xfrm>
          <a:off x="431416" y="955197"/>
          <a:ext cx="2735262" cy="690562"/>
        </p:xfrm>
        <a:graphic>
          <a:graphicData uri="http://schemas.openxmlformats.org/presentationml/2006/ole">
            <mc:AlternateContent xmlns:mc="http://schemas.openxmlformats.org/markup-compatibility/2006">
              <mc:Choice xmlns:v="urn:schemas-microsoft-com:vml" Requires="v">
                <p:oleObj spid="_x0000_s131120" name="公式" r:id="rId5" imgW="939392" imgH="241195" progId="Equation.3">
                  <p:embed/>
                </p:oleObj>
              </mc:Choice>
              <mc:Fallback>
                <p:oleObj name="公式" r:id="rId5" imgW="939392" imgH="241195" progId="Equation.3">
                  <p:embed/>
                  <p:pic>
                    <p:nvPicPr>
                      <p:cNvPr id="14" name="Object 13">
                        <a:extLst>
                          <a:ext uri="{FF2B5EF4-FFF2-40B4-BE49-F238E27FC236}">
                            <a16:creationId xmlns:a16="http://schemas.microsoft.com/office/drawing/2014/main" id="{6692CF98-B159-4A1F-959F-83801CBB1F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416" y="955197"/>
                        <a:ext cx="2735262" cy="690562"/>
                      </a:xfrm>
                      <a:prstGeom prst="rect">
                        <a:avLst/>
                      </a:prstGeom>
                      <a:solidFill>
                        <a:srgbClr val="FFFF00"/>
                      </a:solidFill>
                      <a:ln>
                        <a:noFill/>
                      </a:ln>
                      <a:extLst/>
                    </p:spPr>
                  </p:pic>
                </p:oleObj>
              </mc:Fallback>
            </mc:AlternateContent>
          </a:graphicData>
        </a:graphic>
      </p:graphicFrame>
      <p:sp>
        <p:nvSpPr>
          <p:cNvPr id="13" name="Text Box 19">
            <a:extLst>
              <a:ext uri="{FF2B5EF4-FFF2-40B4-BE49-F238E27FC236}">
                <a16:creationId xmlns:a16="http://schemas.microsoft.com/office/drawing/2014/main" id="{24F2C708-F993-418A-8DF1-138FD3F2E284}"/>
              </a:ext>
            </a:extLst>
          </p:cNvPr>
          <p:cNvSpPr txBox="1">
            <a:spLocks noChangeArrowheads="1"/>
          </p:cNvSpPr>
          <p:nvPr/>
        </p:nvSpPr>
        <p:spPr bwMode="auto">
          <a:xfrm>
            <a:off x="651353" y="1586310"/>
            <a:ext cx="8061231"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sz="2600" b="1" kern="1200">
                <a:solidFill>
                  <a:schemeClr val="tx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600" b="1" kern="1200">
                <a:solidFill>
                  <a:schemeClr val="tx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600" b="1" kern="1200">
                <a:solidFill>
                  <a:schemeClr val="tx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600" b="1" kern="1200">
                <a:solidFill>
                  <a:schemeClr val="tx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600" b="1"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600" b="1"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600" b="1"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600" b="1"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600" b="1" kern="1200">
                <a:solidFill>
                  <a:schemeClr val="tx2"/>
                </a:solidFill>
                <a:latin typeface="Times New Roman" panose="02020603050405020304" pitchFamily="18" charset="0"/>
                <a:ea typeface="宋体" panose="02010600030101010101" pitchFamily="2" charset="-122"/>
                <a:cs typeface="+mn-cs"/>
              </a:defRPr>
            </a:lvl9pPr>
          </a:lstStyle>
          <a:p>
            <a:pPr algn="just" eaLnBrk="1" hangingPunct="1"/>
            <a:r>
              <a:rPr lang="zh-CN" altLang="en-US" dirty="0">
                <a:solidFill>
                  <a:srgbClr val="663300"/>
                </a:solidFill>
                <a:ea typeface="微软雅黑" panose="020B0503020204020204" pitchFamily="34" charset="-122"/>
              </a:rPr>
              <a:t>所有原子都以相同的频率</a:t>
            </a:r>
            <a:r>
              <a:rPr lang="en-US" altLang="zh-CN" i="1" dirty="0">
                <a:solidFill>
                  <a:srgbClr val="663300"/>
                </a:solidFill>
                <a:latin typeface="Symbol" panose="05050102010706020507" pitchFamily="18" charset="2"/>
                <a:ea typeface="微软雅黑" panose="020B0503020204020204" pitchFamily="34" charset="-122"/>
              </a:rPr>
              <a:t>w</a:t>
            </a:r>
            <a:r>
              <a:rPr lang="en-US" altLang="zh-CN" i="1" dirty="0">
                <a:solidFill>
                  <a:srgbClr val="663300"/>
                </a:solidFill>
                <a:ea typeface="微软雅黑" panose="020B0503020204020204" pitchFamily="34" charset="-122"/>
              </a:rPr>
              <a:t> </a:t>
            </a:r>
            <a:r>
              <a:rPr lang="zh-CN" altLang="en-US" dirty="0">
                <a:solidFill>
                  <a:srgbClr val="663300"/>
                </a:solidFill>
                <a:ea typeface="微软雅黑" panose="020B0503020204020204" pitchFamily="34" charset="-122"/>
              </a:rPr>
              <a:t>和相同的振幅</a:t>
            </a:r>
            <a:r>
              <a:rPr lang="en-US" altLang="zh-CN" i="1" dirty="0">
                <a:solidFill>
                  <a:srgbClr val="663300"/>
                </a:solidFill>
                <a:ea typeface="微软雅黑" panose="020B0503020204020204" pitchFamily="34" charset="-122"/>
              </a:rPr>
              <a:t>A</a:t>
            </a:r>
            <a:r>
              <a:rPr lang="zh-CN" altLang="en-US" dirty="0">
                <a:solidFill>
                  <a:srgbClr val="663300"/>
                </a:solidFill>
                <a:ea typeface="微软雅黑" panose="020B0503020204020204" pitchFamily="34" charset="-122"/>
              </a:rPr>
              <a:t>振动，不同原子之间有相位差，相邻原子之间的相位差为</a:t>
            </a:r>
            <a:r>
              <a:rPr lang="en-US" altLang="zh-CN" i="1" dirty="0" err="1">
                <a:solidFill>
                  <a:srgbClr val="663300"/>
                </a:solidFill>
                <a:ea typeface="微软雅黑" panose="020B0503020204020204" pitchFamily="34" charset="-122"/>
              </a:rPr>
              <a:t>aq</a:t>
            </a:r>
            <a:r>
              <a:rPr lang="en-US" altLang="zh-CN" dirty="0">
                <a:solidFill>
                  <a:srgbClr val="663300"/>
                </a:solidFill>
                <a:ea typeface="微软雅黑" panose="020B0503020204020204" pitchFamily="34" charset="-122"/>
              </a:rPr>
              <a:t>, </a:t>
            </a:r>
            <a:r>
              <a:rPr lang="zh-CN" altLang="en-US" dirty="0">
                <a:solidFill>
                  <a:srgbClr val="663300"/>
                </a:solidFill>
                <a:ea typeface="微软雅黑" panose="020B0503020204020204" pitchFamily="34" charset="-122"/>
              </a:rPr>
              <a:t>并且当原子间距为</a:t>
            </a:r>
            <a:r>
              <a:rPr lang="en-US" altLang="zh-CN" dirty="0">
                <a:solidFill>
                  <a:srgbClr val="663300"/>
                </a:solidFill>
                <a:ea typeface="微软雅黑" panose="020B0503020204020204" pitchFamily="34" charset="-122"/>
              </a:rPr>
              <a:t>2</a:t>
            </a:r>
            <a:r>
              <a:rPr lang="en-US" altLang="zh-CN" dirty="0">
                <a:solidFill>
                  <a:srgbClr val="663300"/>
                </a:solidFill>
                <a:latin typeface="Symbol" panose="05050102010706020507" pitchFamily="18" charset="2"/>
                <a:ea typeface="微软雅黑" panose="020B0503020204020204" pitchFamily="34" charset="-122"/>
              </a:rPr>
              <a:t>p</a:t>
            </a:r>
            <a:r>
              <a:rPr lang="en-US" altLang="zh-CN" dirty="0">
                <a:solidFill>
                  <a:srgbClr val="663300"/>
                </a:solidFill>
                <a:ea typeface="微软雅黑" panose="020B0503020204020204" pitchFamily="34" charset="-122"/>
              </a:rPr>
              <a:t>/</a:t>
            </a:r>
            <a:r>
              <a:rPr lang="en-US" altLang="zh-CN" i="1" dirty="0">
                <a:solidFill>
                  <a:srgbClr val="663300"/>
                </a:solidFill>
                <a:ea typeface="微软雅黑" panose="020B0503020204020204" pitchFamily="34" charset="-122"/>
              </a:rPr>
              <a:t>q</a:t>
            </a:r>
            <a:r>
              <a:rPr lang="zh-CN" altLang="en-US" dirty="0">
                <a:solidFill>
                  <a:srgbClr val="663300"/>
                </a:solidFill>
                <a:ea typeface="微软雅黑" panose="020B0503020204020204" pitchFamily="34" charset="-122"/>
              </a:rPr>
              <a:t>的整数倍时，两原子的振动位移相同</a:t>
            </a:r>
          </a:p>
        </p:txBody>
      </p:sp>
    </p:spTree>
    <p:extLst>
      <p:ext uri="{BB962C8B-B14F-4D97-AF65-F5344CB8AC3E}">
        <p14:creationId xmlns:p14="http://schemas.microsoft.com/office/powerpoint/2010/main" val="278105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rrowheads="1"/>
          </p:cNvSpPr>
          <p:nvPr>
            <p:ph type="title" idx="4294967295"/>
          </p:nvPr>
        </p:nvSpPr>
        <p:spPr bwMode="auto">
          <a:xfrm>
            <a:off x="1691680" y="-11905"/>
            <a:ext cx="5799138"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格 波 的 波 长</a:t>
            </a:r>
          </a:p>
        </p:txBody>
      </p:sp>
      <p:sp>
        <p:nvSpPr>
          <p:cNvPr id="40964" name="Rectangle 3"/>
          <p:cNvSpPr>
            <a:spLocks noGrp="1" noRot="1" noChangeArrowheads="1"/>
          </p:cNvSpPr>
          <p:nvPr>
            <p:ph type="body" idx="4294967295"/>
          </p:nvPr>
        </p:nvSpPr>
        <p:spPr bwMode="auto">
          <a:xfrm>
            <a:off x="403607" y="1708863"/>
            <a:ext cx="3912592" cy="5334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 typeface="Wingdings" panose="05000000000000000000" pitchFamily="2" charset="2"/>
              <a:buNone/>
            </a:pPr>
            <a:r>
              <a:rPr lang="zh-CN" altLang="en-US" sz="2600" b="1" dirty="0">
                <a:solidFill>
                  <a:srgbClr val="663300"/>
                </a:solidFill>
                <a:latin typeface="Times New Roman" panose="02020603050405020304" pitchFamily="18" charset="0"/>
                <a:ea typeface="微软雅黑" panose="020B0503020204020204" pitchFamily="34" charset="-122"/>
              </a:rPr>
              <a:t>两个相邻原子的位移之比</a:t>
            </a:r>
          </a:p>
          <a:p>
            <a:pPr eaLnBrk="1" hangingPunct="1">
              <a:lnSpc>
                <a:spcPct val="90000"/>
              </a:lnSpc>
            </a:pPr>
            <a:endParaRPr lang="zh-CN" altLang="en-US" sz="2600" b="1" dirty="0">
              <a:solidFill>
                <a:srgbClr val="663300"/>
              </a:solidFill>
              <a:latin typeface="Times New Roman" panose="02020603050405020304" pitchFamily="18" charset="0"/>
              <a:ea typeface="微软雅黑" panose="020B0503020204020204" pitchFamily="34" charset="-122"/>
            </a:endParaRPr>
          </a:p>
          <a:p>
            <a:pPr eaLnBrk="1" hangingPunct="1">
              <a:lnSpc>
                <a:spcPct val="90000"/>
              </a:lnSpc>
            </a:pPr>
            <a:endParaRPr lang="zh-CN" altLang="en-US" sz="2600" b="1" dirty="0">
              <a:solidFill>
                <a:srgbClr val="663300"/>
              </a:solidFill>
              <a:latin typeface="Times New Roman" panose="02020603050405020304" pitchFamily="18" charset="0"/>
              <a:ea typeface="微软雅黑" panose="020B0503020204020204" pitchFamily="34" charset="-122"/>
            </a:endParaRPr>
          </a:p>
          <a:p>
            <a:pPr lvl="1" eaLnBrk="1" hangingPunct="1">
              <a:lnSpc>
                <a:spcPct val="90000"/>
              </a:lnSpc>
            </a:pPr>
            <a:endParaRPr lang="en-US" altLang="en-US" sz="2600" b="1" dirty="0">
              <a:solidFill>
                <a:srgbClr val="663300"/>
              </a:solidFill>
              <a:latin typeface="Times New Roman" panose="02020603050405020304" pitchFamily="18" charset="0"/>
              <a:ea typeface="微软雅黑" panose="020B0503020204020204" pitchFamily="34" charset="-122"/>
              <a:sym typeface="Symbol" panose="05050102010706020507" pitchFamily="18" charset="2"/>
            </a:endParaRPr>
          </a:p>
        </p:txBody>
      </p:sp>
      <p:graphicFrame>
        <p:nvGraphicFramePr>
          <p:cNvPr id="402436" name="Object 4"/>
          <p:cNvGraphicFramePr>
            <a:graphicFrameLocks noGrp="1" noChangeAspect="1"/>
          </p:cNvGraphicFramePr>
          <p:nvPr>
            <p:ph sz="quarter" idx="4294967295"/>
            <p:extLst>
              <p:ext uri="{D42A27DB-BD31-4B8C-83A1-F6EECF244321}">
                <p14:modId xmlns:p14="http://schemas.microsoft.com/office/powerpoint/2010/main" val="1517737643"/>
              </p:ext>
            </p:extLst>
          </p:nvPr>
        </p:nvGraphicFramePr>
        <p:xfrm>
          <a:off x="4464050" y="1196975"/>
          <a:ext cx="4679950" cy="1100138"/>
        </p:xfrm>
        <a:graphic>
          <a:graphicData uri="http://schemas.openxmlformats.org/presentationml/2006/ole">
            <mc:AlternateContent xmlns:mc="http://schemas.openxmlformats.org/markup-compatibility/2006">
              <mc:Choice xmlns:v="urn:schemas-microsoft-com:vml" Requires="v">
                <p:oleObj spid="_x0000_s13623" name="Equation" r:id="rId4" imgW="1638300" imgH="457200" progId="Equation.DSMT4">
                  <p:embed/>
                </p:oleObj>
              </mc:Choice>
              <mc:Fallback>
                <p:oleObj name="Equation" r:id="rId4" imgW="16383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4050" y="1196975"/>
                        <a:ext cx="467995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6" name="Object 12"/>
          <p:cNvGraphicFramePr>
            <a:graphicFrameLocks noChangeAspect="1"/>
          </p:cNvGraphicFramePr>
          <p:nvPr>
            <p:extLst>
              <p:ext uri="{D42A27DB-BD31-4B8C-83A1-F6EECF244321}">
                <p14:modId xmlns:p14="http://schemas.microsoft.com/office/powerpoint/2010/main" val="2389789312"/>
              </p:ext>
            </p:extLst>
          </p:nvPr>
        </p:nvGraphicFramePr>
        <p:xfrm>
          <a:off x="1259632" y="2841566"/>
          <a:ext cx="1655762" cy="1274762"/>
        </p:xfrm>
        <a:graphic>
          <a:graphicData uri="http://schemas.openxmlformats.org/presentationml/2006/ole">
            <mc:AlternateContent xmlns:mc="http://schemas.openxmlformats.org/markup-compatibility/2006">
              <mc:Choice xmlns:v="urn:schemas-microsoft-com:vml" Requires="v">
                <p:oleObj spid="_x0000_s13624" name="公式" r:id="rId6" imgW="495085" imgH="418918" progId="Equation.3">
                  <p:embed/>
                </p:oleObj>
              </mc:Choice>
              <mc:Fallback>
                <p:oleObj name="公式" r:id="rId6" imgW="495085" imgH="41891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2841566"/>
                        <a:ext cx="1655762"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Text Box 8"/>
          <p:cNvSpPr txBox="1">
            <a:spLocks noChangeArrowheads="1"/>
          </p:cNvSpPr>
          <p:nvPr/>
        </p:nvSpPr>
        <p:spPr bwMode="auto">
          <a:xfrm>
            <a:off x="431416" y="2352001"/>
            <a:ext cx="78491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663300"/>
                </a:solidFill>
                <a:ea typeface="微软雅黑" panose="020B0503020204020204" pitchFamily="34" charset="-122"/>
                <a:cs typeface="+mn-cs"/>
              </a:rPr>
              <a:t>如果两个原子的相位差</a:t>
            </a:r>
            <a:r>
              <a:rPr lang="en-US" altLang="zh-CN" sz="2400" dirty="0">
                <a:solidFill>
                  <a:srgbClr val="663300"/>
                </a:solidFill>
                <a:ea typeface="微软雅黑" panose="020B0503020204020204" pitchFamily="34" charset="-122"/>
                <a:cs typeface="+mn-cs"/>
              </a:rPr>
              <a:t>2</a:t>
            </a:r>
            <a:r>
              <a:rPr lang="en-US" altLang="zh-CN" sz="2400" i="1" dirty="0">
                <a:solidFill>
                  <a:srgbClr val="663300"/>
                </a:solidFill>
                <a:ea typeface="微软雅黑" panose="020B0503020204020204" pitchFamily="34" charset="-122"/>
                <a:cs typeface="+mn-cs"/>
                <a:sym typeface="Symbol" panose="05050102010706020507" pitchFamily="18" charset="2"/>
              </a:rPr>
              <a:t></a:t>
            </a:r>
            <a:r>
              <a:rPr lang="zh-CN" altLang="en-US" sz="2400" dirty="0">
                <a:solidFill>
                  <a:srgbClr val="663300"/>
                </a:solidFill>
                <a:ea typeface="微软雅黑" panose="020B0503020204020204" pitchFamily="34" charset="-122"/>
                <a:cs typeface="+mn-cs"/>
                <a:sym typeface="Symbol" panose="05050102010706020507" pitchFamily="18" charset="2"/>
              </a:rPr>
              <a:t>，则两原子位移相同，格波波长</a:t>
            </a:r>
            <a:r>
              <a:rPr lang="en-US" altLang="zh-CN" sz="2400" dirty="0">
                <a:solidFill>
                  <a:srgbClr val="663300"/>
                </a:solidFill>
                <a:ea typeface="微软雅黑" panose="020B0503020204020204" pitchFamily="34" charset="-122"/>
                <a:cs typeface="+mn-cs"/>
                <a:sym typeface="Symbol" panose="05050102010706020507" pitchFamily="18" charset="2"/>
              </a:rPr>
              <a:t>:</a:t>
            </a:r>
            <a:endParaRPr lang="zh-CN" altLang="en-US" sz="2400" dirty="0">
              <a:solidFill>
                <a:srgbClr val="663300"/>
              </a:solidFill>
              <a:ea typeface="微软雅黑" panose="020B0503020204020204" pitchFamily="34" charset="-122"/>
              <a:cs typeface="+mn-cs"/>
            </a:endParaRPr>
          </a:p>
        </p:txBody>
      </p:sp>
      <p:pic>
        <p:nvPicPr>
          <p:cNvPr id="40968"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3612" y="2918207"/>
            <a:ext cx="5183188" cy="2719387"/>
          </a:xfrm>
          <a:prstGeom prst="rect">
            <a:avLst/>
          </a:prstGeom>
          <a:noFill/>
          <a:ln w="76200">
            <a:solidFill>
              <a:srgbClr val="99FFCC"/>
            </a:solidFill>
            <a:miter lim="800000"/>
            <a:headEnd/>
            <a:tailEnd/>
          </a:ln>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1227998" y="5805264"/>
            <a:ext cx="6872394" cy="492443"/>
          </a:xfrm>
          <a:prstGeom prst="rect">
            <a:avLst/>
          </a:prstGeom>
          <a:solidFill>
            <a:srgbClr val="FFFF00"/>
          </a:solidFill>
        </p:spPr>
        <p:txBody>
          <a:bodyPr wrap="none" rtlCol="0">
            <a:spAutoFit/>
          </a:bodyPr>
          <a:lstStyle/>
          <a:p>
            <a:pPr eaLnBrk="0" hangingPunct="0"/>
            <a:r>
              <a:rPr lang="zh-CN" altLang="en-US" sz="2600" b="1" dirty="0">
                <a:solidFill>
                  <a:srgbClr val="FF0000"/>
                </a:solidFill>
                <a:latin typeface="Times New Roman" panose="02020603050405020304" pitchFamily="18" charset="0"/>
                <a:ea typeface="微软雅黑" panose="020B0503020204020204" pitchFamily="34" charset="-122"/>
                <a:cs typeface="+mn-cs"/>
              </a:rPr>
              <a:t>相位差为</a:t>
            </a:r>
            <a:r>
              <a:rPr lang="en-US" altLang="zh-CN" sz="2600" b="1" dirty="0">
                <a:solidFill>
                  <a:srgbClr val="FF0000"/>
                </a:solidFill>
                <a:latin typeface="Times New Roman" panose="02020603050405020304" pitchFamily="18" charset="0"/>
                <a:ea typeface="微软雅黑" panose="020B0503020204020204" pitchFamily="34" charset="-122"/>
                <a:cs typeface="+mn-cs"/>
              </a:rPr>
              <a:t>2</a:t>
            </a:r>
            <a:r>
              <a:rPr lang="en-US" altLang="zh-CN" sz="2600" b="1" dirty="0">
                <a:solidFill>
                  <a:srgbClr val="FF0000"/>
                </a:solidFill>
                <a:latin typeface="Symbol" panose="05050102010706020507" pitchFamily="18" charset="2"/>
                <a:ea typeface="微软雅黑" panose="020B0503020204020204" pitchFamily="34" charset="-122"/>
                <a:cs typeface="+mn-cs"/>
              </a:rPr>
              <a:t>p</a:t>
            </a:r>
            <a:r>
              <a:rPr lang="zh-CN" altLang="en-US" sz="2600" b="1" dirty="0">
                <a:solidFill>
                  <a:srgbClr val="FF0000"/>
                </a:solidFill>
                <a:latin typeface="Times New Roman" panose="02020603050405020304" pitchFamily="18" charset="0"/>
                <a:ea typeface="微软雅黑" panose="020B0503020204020204" pitchFamily="34" charset="-122"/>
                <a:cs typeface="+mn-cs"/>
              </a:rPr>
              <a:t>的两个原子之间的距离为格波波长</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29</a:t>
            </a:fld>
            <a:endParaRPr lang="zh-CN" altLang="en-US">
              <a:solidFill>
                <a:prstClr val="black">
                  <a:tint val="75000"/>
                </a:prstClr>
              </a:solidFill>
            </a:endParaRPr>
          </a:p>
        </p:txBody>
      </p:sp>
      <p:sp>
        <p:nvSpPr>
          <p:cNvPr id="12" name="Rectangle 37"/>
          <p:cNvSpPr>
            <a:spLocks noChangeArrowheads="1"/>
          </p:cNvSpPr>
          <p:nvPr/>
        </p:nvSpPr>
        <p:spPr bwMode="auto">
          <a:xfrm flipV="1">
            <a:off x="129381" y="838149"/>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graphicFrame>
        <p:nvGraphicFramePr>
          <p:cNvPr id="14" name="Object 13">
            <a:extLst>
              <a:ext uri="{FF2B5EF4-FFF2-40B4-BE49-F238E27FC236}">
                <a16:creationId xmlns:a16="http://schemas.microsoft.com/office/drawing/2014/main" id="{6692CF98-B159-4A1F-959F-83801CBB1F75}"/>
              </a:ext>
            </a:extLst>
          </p:cNvPr>
          <p:cNvGraphicFramePr>
            <a:graphicFrameLocks noChangeAspect="1"/>
          </p:cNvGraphicFramePr>
          <p:nvPr>
            <p:extLst>
              <p:ext uri="{D42A27DB-BD31-4B8C-83A1-F6EECF244321}">
                <p14:modId xmlns:p14="http://schemas.microsoft.com/office/powerpoint/2010/main" val="1898203504"/>
              </p:ext>
            </p:extLst>
          </p:nvPr>
        </p:nvGraphicFramePr>
        <p:xfrm>
          <a:off x="431416" y="955197"/>
          <a:ext cx="2735262" cy="690562"/>
        </p:xfrm>
        <a:graphic>
          <a:graphicData uri="http://schemas.openxmlformats.org/presentationml/2006/ole">
            <mc:AlternateContent xmlns:mc="http://schemas.openxmlformats.org/markup-compatibility/2006">
              <mc:Choice xmlns:v="urn:schemas-microsoft-com:vml" Requires="v">
                <p:oleObj spid="_x0000_s13625" name="公式" r:id="rId9" imgW="939392" imgH="241195" progId="Equation.3">
                  <p:embed/>
                </p:oleObj>
              </mc:Choice>
              <mc:Fallback>
                <p:oleObj name="公式" r:id="rId9" imgW="939392" imgH="241195" progId="Equation.3">
                  <p:embed/>
                  <p:pic>
                    <p:nvPicPr>
                      <p:cNvPr id="38921"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416" y="955197"/>
                        <a:ext cx="2735262" cy="690562"/>
                      </a:xfrm>
                      <a:prstGeom prst="rect">
                        <a:avLst/>
                      </a:prstGeom>
                      <a:solidFill>
                        <a:srgbClr val="FFFF00"/>
                      </a:solidFill>
                      <a:ln>
                        <a:noFill/>
                      </a:ln>
                      <a:extLst/>
                    </p:spPr>
                  </p:pic>
                </p:oleObj>
              </mc:Fallback>
            </mc:AlternateContent>
          </a:graphicData>
        </a:graphic>
      </p:graphicFrame>
    </p:spTree>
    <p:extLst>
      <p:ext uri="{BB962C8B-B14F-4D97-AF65-F5344CB8AC3E}">
        <p14:creationId xmlns:p14="http://schemas.microsoft.com/office/powerpoint/2010/main" val="155663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02436"/>
                                        </p:tgtEl>
                                        <p:attrNameLst>
                                          <p:attrName>style.visibility</p:attrName>
                                        </p:attrNameLst>
                                      </p:cBhvr>
                                      <p:to>
                                        <p:strVal val="visible"/>
                                      </p:to>
                                    </p:set>
                                    <p:animEffect transition="in" filter="dissolve">
                                      <p:cBhvr>
                                        <p:cTn id="7" dur="500"/>
                                        <p:tgtEl>
                                          <p:spTgt spid="4024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683568" y="1151075"/>
            <a:ext cx="7921625" cy="12926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rPr>
              <a:t>在前面几章的讨论中，晶体内的原子看作是处于各自平衡位置上固定不动的。这种静止晶格的观点不能解释比热、热膨胀、电导、热导等性质</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780928"/>
            <a:ext cx="4537075" cy="289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Text Box 3"/>
          <p:cNvSpPr txBox="1">
            <a:spLocks noChangeArrowheads="1"/>
          </p:cNvSpPr>
          <p:nvPr/>
        </p:nvSpPr>
        <p:spPr bwMode="auto">
          <a:xfrm>
            <a:off x="1709678" y="377260"/>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晶体的原子振动</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晶格振动</a:t>
            </a:r>
          </a:p>
        </p:txBody>
      </p:sp>
      <p:sp>
        <p:nvSpPr>
          <p:cNvPr id="7"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3</a:t>
            </a:fld>
            <a:endParaRPr lang="zh-CN" altLang="en-US">
              <a:solidFill>
                <a:prstClr val="black">
                  <a:tint val="75000"/>
                </a:prstClr>
              </a:solidFill>
            </a:endParaRPr>
          </a:p>
        </p:txBody>
      </p:sp>
    </p:spTree>
    <p:extLst>
      <p:ext uri="{BB962C8B-B14F-4D97-AF65-F5344CB8AC3E}">
        <p14:creationId xmlns:p14="http://schemas.microsoft.com/office/powerpoint/2010/main" val="15553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Rot="1" noChangeArrowheads="1"/>
          </p:cNvSpPr>
          <p:nvPr>
            <p:ph type="title" idx="4294967295"/>
          </p:nvPr>
        </p:nvSpPr>
        <p:spPr bwMode="auto">
          <a:xfrm>
            <a:off x="941750" y="7350"/>
            <a:ext cx="7707312"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格波的波矢</a:t>
            </a: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第一布里渊区</a:t>
            </a:r>
          </a:p>
        </p:txBody>
      </p:sp>
      <p:sp>
        <p:nvSpPr>
          <p:cNvPr id="498691" name="Rectangle 3"/>
          <p:cNvSpPr>
            <a:spLocks noRot="1" noChangeArrowheads="1"/>
          </p:cNvSpPr>
          <p:nvPr/>
        </p:nvSpPr>
        <p:spPr bwMode="auto">
          <a:xfrm>
            <a:off x="680606" y="2544598"/>
            <a:ext cx="8229600" cy="1036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20000"/>
              </a:spcBef>
              <a:buClr>
                <a:srgbClr val="336666"/>
              </a:buClr>
              <a:buSzPct val="70000"/>
              <a:buFont typeface="Wingdings" panose="05000000000000000000" pitchFamily="2" charset="2"/>
              <a:buChar char="¢"/>
            </a:pPr>
            <a:r>
              <a:rPr lang="zh-CN" altLang="en-US" dirty="0">
                <a:solidFill>
                  <a:srgbClr val="000000"/>
                </a:solidFill>
                <a:ea typeface="微软雅黑" panose="020B0503020204020204" pitchFamily="34" charset="-122"/>
                <a:cs typeface="+mn-cs"/>
              </a:rPr>
              <a:t>在</a:t>
            </a:r>
            <a:r>
              <a:rPr lang="en-US" altLang="zh-CN" i="1" dirty="0">
                <a:solidFill>
                  <a:srgbClr val="000000"/>
                </a:solidFill>
                <a:ea typeface="微软雅黑" panose="020B0503020204020204" pitchFamily="34" charset="-122"/>
                <a:cs typeface="+mn-cs"/>
              </a:rPr>
              <a:t>-</a:t>
            </a:r>
            <a:r>
              <a:rPr lang="en-US" altLang="zh-CN" i="1" dirty="0">
                <a:solidFill>
                  <a:srgbClr val="000000"/>
                </a:solidFill>
                <a:ea typeface="微软雅黑" panose="020B0503020204020204" pitchFamily="34" charset="-122"/>
                <a:cs typeface="+mn-cs"/>
                <a:sym typeface="Symbol" panose="05050102010706020507" pitchFamily="18" charset="2"/>
              </a:rPr>
              <a:t> </a:t>
            </a:r>
            <a:r>
              <a:rPr lang="zh-CN" altLang="en-US" dirty="0">
                <a:solidFill>
                  <a:srgbClr val="000000"/>
                </a:solidFill>
                <a:ea typeface="微软雅黑" panose="020B0503020204020204" pitchFamily="34" charset="-122"/>
                <a:cs typeface="+mn-cs"/>
                <a:sym typeface="Symbol" panose="05050102010706020507" pitchFamily="18" charset="2"/>
              </a:rPr>
              <a:t>到</a:t>
            </a:r>
            <a:r>
              <a:rPr lang="zh-CN" altLang="en-US" i="1" dirty="0">
                <a:solidFill>
                  <a:srgbClr val="000000"/>
                </a:solidFill>
                <a:ea typeface="微软雅黑" panose="020B0503020204020204" pitchFamily="34" charset="-122"/>
                <a:cs typeface="+mn-cs"/>
                <a:sym typeface="Symbol" panose="05050102010706020507" pitchFamily="18" charset="2"/>
              </a:rPr>
              <a:t> </a:t>
            </a:r>
            <a:r>
              <a:rPr lang="zh-CN" altLang="en-US" dirty="0">
                <a:solidFill>
                  <a:srgbClr val="000000"/>
                </a:solidFill>
                <a:ea typeface="微软雅黑" panose="020B0503020204020204" pitchFamily="34" charset="-122"/>
                <a:cs typeface="+mn-cs"/>
                <a:sym typeface="Symbol" panose="05050102010706020507" pitchFamily="18" charset="2"/>
              </a:rPr>
              <a:t>的</a:t>
            </a:r>
            <a:r>
              <a:rPr lang="en-US" altLang="zh-CN" i="1" dirty="0" err="1">
                <a:solidFill>
                  <a:srgbClr val="000000"/>
                </a:solidFill>
                <a:ea typeface="微软雅黑" panose="020B0503020204020204" pitchFamily="34" charset="-122"/>
                <a:cs typeface="+mn-cs"/>
              </a:rPr>
              <a:t>qa</a:t>
            </a:r>
            <a:r>
              <a:rPr lang="en-US" altLang="zh-CN" i="1" dirty="0">
                <a:solidFill>
                  <a:srgbClr val="000000"/>
                </a:solidFill>
                <a:ea typeface="微软雅黑" panose="020B0503020204020204" pitchFamily="34" charset="-122"/>
                <a:cs typeface="+mn-cs"/>
              </a:rPr>
              <a:t> </a:t>
            </a:r>
            <a:r>
              <a:rPr lang="zh-CN" altLang="en-US" dirty="0">
                <a:solidFill>
                  <a:srgbClr val="000000"/>
                </a:solidFill>
                <a:ea typeface="微软雅黑" panose="020B0503020204020204" pitchFamily="34" charset="-122"/>
                <a:cs typeface="+mn-cs"/>
              </a:rPr>
              <a:t>涵盖了指数函数所有独立的值</a:t>
            </a:r>
          </a:p>
          <a:p>
            <a:pPr>
              <a:spcBef>
                <a:spcPct val="20000"/>
              </a:spcBef>
              <a:buClr>
                <a:srgbClr val="336666"/>
              </a:buClr>
              <a:buSzPct val="70000"/>
              <a:buFont typeface="Wingdings" panose="05000000000000000000" pitchFamily="2" charset="2"/>
              <a:buChar char="¢"/>
            </a:pPr>
            <a:r>
              <a:rPr lang="zh-CN" altLang="en-US" dirty="0">
                <a:solidFill>
                  <a:srgbClr val="000000"/>
                </a:solidFill>
                <a:ea typeface="微软雅黑" panose="020B0503020204020204" pitchFamily="34" charset="-122"/>
                <a:cs typeface="+mn-cs"/>
              </a:rPr>
              <a:t>独立</a:t>
            </a:r>
            <a:r>
              <a:rPr lang="en-US" altLang="zh-CN" i="1" dirty="0">
                <a:solidFill>
                  <a:srgbClr val="000000"/>
                </a:solidFill>
                <a:ea typeface="微软雅黑" panose="020B0503020204020204" pitchFamily="34" charset="-122"/>
                <a:cs typeface="+mn-cs"/>
              </a:rPr>
              <a:t>q</a:t>
            </a:r>
            <a:r>
              <a:rPr lang="zh-CN" altLang="en-US" dirty="0">
                <a:solidFill>
                  <a:srgbClr val="000000"/>
                </a:solidFill>
                <a:ea typeface="微软雅黑" panose="020B0503020204020204" pitchFamily="34" charset="-122"/>
                <a:cs typeface="+mn-cs"/>
              </a:rPr>
              <a:t>值的区间为</a:t>
            </a:r>
          </a:p>
          <a:p>
            <a:pPr lvl="1">
              <a:spcBef>
                <a:spcPct val="20000"/>
              </a:spcBef>
              <a:buClr>
                <a:srgbClr val="99CCCC"/>
              </a:buClr>
              <a:buSzPct val="75000"/>
              <a:buFont typeface="Wingdings" panose="05000000000000000000" pitchFamily="2" charset="2"/>
              <a:buChar char="l"/>
            </a:pPr>
            <a:endParaRPr lang="zh-CN" altLang="en-US" dirty="0">
              <a:solidFill>
                <a:srgbClr val="000000"/>
              </a:solidFill>
              <a:ea typeface="微软雅黑" panose="020B0503020204020204" pitchFamily="34" charset="-122"/>
              <a:cs typeface="+mn-cs"/>
            </a:endParaRPr>
          </a:p>
        </p:txBody>
      </p:sp>
      <p:sp>
        <p:nvSpPr>
          <p:cNvPr id="498694" name="Text Box 6"/>
          <p:cNvSpPr txBox="1">
            <a:spLocks noChangeArrowheads="1"/>
          </p:cNvSpPr>
          <p:nvPr/>
        </p:nvSpPr>
        <p:spPr bwMode="auto">
          <a:xfrm>
            <a:off x="1476375" y="3861048"/>
            <a:ext cx="58324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a:solidFill>
                  <a:srgbClr val="660066"/>
                </a:solidFill>
                <a:ea typeface="微软雅黑" panose="020B0503020204020204" pitchFamily="34" charset="-122"/>
                <a:cs typeface="+mn-cs"/>
              </a:rPr>
              <a:t>这个区间为一维晶格的</a:t>
            </a:r>
            <a:r>
              <a:rPr lang="zh-CN" altLang="en-US">
                <a:solidFill>
                  <a:srgbClr val="FF0000"/>
                </a:solidFill>
                <a:ea typeface="微软雅黑" panose="020B0503020204020204" pitchFamily="34" charset="-122"/>
                <a:cs typeface="+mn-cs"/>
              </a:rPr>
              <a:t>第一布里渊区</a:t>
            </a:r>
          </a:p>
        </p:txBody>
      </p:sp>
      <p:graphicFrame>
        <p:nvGraphicFramePr>
          <p:cNvPr id="498695" name="Object 7"/>
          <p:cNvGraphicFramePr>
            <a:graphicFrameLocks noChangeAspect="1"/>
          </p:cNvGraphicFramePr>
          <p:nvPr>
            <p:extLst>
              <p:ext uri="{D42A27DB-BD31-4B8C-83A1-F6EECF244321}">
                <p14:modId xmlns:p14="http://schemas.microsoft.com/office/powerpoint/2010/main" val="1731786591"/>
              </p:ext>
            </p:extLst>
          </p:nvPr>
        </p:nvGraphicFramePr>
        <p:xfrm>
          <a:off x="2507467" y="4507696"/>
          <a:ext cx="985033" cy="377082"/>
        </p:xfrm>
        <a:graphic>
          <a:graphicData uri="http://schemas.openxmlformats.org/presentationml/2006/ole">
            <mc:AlternateContent xmlns:mc="http://schemas.openxmlformats.org/markup-compatibility/2006">
              <mc:Choice xmlns:v="urn:schemas-microsoft-com:vml" Requires="v">
                <p:oleObj spid="_x0000_s14998" name="Equation" r:id="rId4" imgW="431640" imgH="164880" progId="Equation.DSMT4">
                  <p:embed/>
                </p:oleObj>
              </mc:Choice>
              <mc:Fallback>
                <p:oleObj name="Equation" r:id="rId4" imgW="431640" imgH="164880" progId="Equation.DSMT4">
                  <p:embed/>
                  <p:pic>
                    <p:nvPicPr>
                      <p:cNvPr id="0" name=""/>
                      <p:cNvPicPr>
                        <a:picLocks noChangeAspect="1" noChangeArrowheads="1"/>
                      </p:cNvPicPr>
                      <p:nvPr/>
                    </p:nvPicPr>
                    <p:blipFill>
                      <a:blip r:embed="rId5"/>
                      <a:srcRect/>
                      <a:stretch>
                        <a:fillRect/>
                      </a:stretch>
                    </p:blipFill>
                    <p:spPr bwMode="auto">
                      <a:xfrm>
                        <a:off x="2507467" y="4507696"/>
                        <a:ext cx="985033" cy="377082"/>
                      </a:xfrm>
                      <a:prstGeom prst="rect">
                        <a:avLst/>
                      </a:prstGeom>
                      <a:noFill/>
                      <a:ln>
                        <a:noFill/>
                      </a:ln>
                    </p:spPr>
                  </p:pic>
                </p:oleObj>
              </mc:Fallback>
            </mc:AlternateContent>
          </a:graphicData>
        </a:graphic>
      </p:graphicFrame>
      <p:graphicFrame>
        <p:nvGraphicFramePr>
          <p:cNvPr id="498696" name="Object 8"/>
          <p:cNvGraphicFramePr>
            <a:graphicFrameLocks noChangeAspect="1"/>
          </p:cNvGraphicFramePr>
          <p:nvPr>
            <p:extLst>
              <p:ext uri="{D42A27DB-BD31-4B8C-83A1-F6EECF244321}">
                <p14:modId xmlns:p14="http://schemas.microsoft.com/office/powerpoint/2010/main" val="3373472484"/>
              </p:ext>
            </p:extLst>
          </p:nvPr>
        </p:nvGraphicFramePr>
        <p:xfrm>
          <a:off x="4010819" y="4470352"/>
          <a:ext cx="1576388" cy="451770"/>
        </p:xfrm>
        <a:graphic>
          <a:graphicData uri="http://schemas.openxmlformats.org/presentationml/2006/ole">
            <mc:AlternateContent xmlns:mc="http://schemas.openxmlformats.org/markup-compatibility/2006">
              <mc:Choice xmlns:v="urn:schemas-microsoft-com:vml" Requires="v">
                <p:oleObj spid="_x0000_s14999" name="Equation" r:id="rId6" imgW="711000" imgH="203040" progId="Equation.DSMT4">
                  <p:embed/>
                </p:oleObj>
              </mc:Choice>
              <mc:Fallback>
                <p:oleObj name="Equation" r:id="rId6" imgW="711000" imgH="203040" progId="Equation.DSMT4">
                  <p:embed/>
                  <p:pic>
                    <p:nvPicPr>
                      <p:cNvPr id="0" name=""/>
                      <p:cNvPicPr>
                        <a:picLocks noChangeAspect="1" noChangeArrowheads="1"/>
                      </p:cNvPicPr>
                      <p:nvPr/>
                    </p:nvPicPr>
                    <p:blipFill>
                      <a:blip r:embed="rId7"/>
                      <a:srcRect/>
                      <a:stretch>
                        <a:fillRect/>
                      </a:stretch>
                    </p:blipFill>
                    <p:spPr bwMode="auto">
                      <a:xfrm>
                        <a:off x="4010819" y="4470352"/>
                        <a:ext cx="1576388" cy="451770"/>
                      </a:xfrm>
                      <a:prstGeom prst="rect">
                        <a:avLst/>
                      </a:prstGeom>
                      <a:noFill/>
                      <a:ln>
                        <a:noFill/>
                      </a:ln>
                    </p:spPr>
                  </p:pic>
                </p:oleObj>
              </mc:Fallback>
            </mc:AlternateContent>
          </a:graphicData>
        </a:graphic>
      </p:graphicFrame>
      <p:sp>
        <p:nvSpPr>
          <p:cNvPr id="498697" name="Line 9"/>
          <p:cNvSpPr>
            <a:spLocks noChangeShapeType="1"/>
          </p:cNvSpPr>
          <p:nvPr/>
        </p:nvSpPr>
        <p:spPr bwMode="auto">
          <a:xfrm>
            <a:off x="1476375" y="5373936"/>
            <a:ext cx="482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498698" name="Oval 10"/>
          <p:cNvSpPr>
            <a:spLocks noChangeArrowheads="1"/>
          </p:cNvSpPr>
          <p:nvPr/>
        </p:nvSpPr>
        <p:spPr bwMode="auto">
          <a:xfrm>
            <a:off x="2195513" y="5299323"/>
            <a:ext cx="146050" cy="146050"/>
          </a:xfrm>
          <a:prstGeom prst="ellipse">
            <a:avLst/>
          </a:prstGeom>
          <a:solidFill>
            <a:schemeClr val="accent1"/>
          </a:solidFill>
          <a:ln w="9525">
            <a:solidFill>
              <a:schemeClr val="tx1"/>
            </a:solidFill>
            <a:round/>
            <a:headEnd/>
            <a:tailEnd/>
          </a:ln>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en-US" altLang="zh-CN" sz="1800" b="0">
              <a:solidFill>
                <a:srgbClr val="336666"/>
              </a:solidFill>
              <a:ea typeface="微软雅黑" panose="020B0503020204020204" pitchFamily="34" charset="-122"/>
              <a:cs typeface="+mn-cs"/>
            </a:endParaRPr>
          </a:p>
        </p:txBody>
      </p:sp>
      <p:sp>
        <p:nvSpPr>
          <p:cNvPr id="498699" name="Oval 11"/>
          <p:cNvSpPr>
            <a:spLocks noChangeArrowheads="1"/>
          </p:cNvSpPr>
          <p:nvPr/>
        </p:nvSpPr>
        <p:spPr bwMode="auto">
          <a:xfrm>
            <a:off x="3706813" y="5299323"/>
            <a:ext cx="146050" cy="146050"/>
          </a:xfrm>
          <a:prstGeom prst="ellipse">
            <a:avLst/>
          </a:prstGeom>
          <a:solidFill>
            <a:schemeClr val="accent1"/>
          </a:solidFill>
          <a:ln w="9525">
            <a:solidFill>
              <a:schemeClr val="tx1"/>
            </a:solidFill>
            <a:round/>
            <a:headEnd/>
            <a:tailEnd/>
          </a:ln>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en-US" altLang="zh-CN" sz="1800" b="0">
              <a:solidFill>
                <a:srgbClr val="336666"/>
              </a:solidFill>
              <a:ea typeface="微软雅黑" panose="020B0503020204020204" pitchFamily="34" charset="-122"/>
              <a:cs typeface="+mn-cs"/>
            </a:endParaRPr>
          </a:p>
        </p:txBody>
      </p:sp>
      <p:sp>
        <p:nvSpPr>
          <p:cNvPr id="498700" name="Oval 12"/>
          <p:cNvSpPr>
            <a:spLocks noChangeArrowheads="1"/>
          </p:cNvSpPr>
          <p:nvPr/>
        </p:nvSpPr>
        <p:spPr bwMode="auto">
          <a:xfrm>
            <a:off x="3709988" y="5300911"/>
            <a:ext cx="146050" cy="146050"/>
          </a:xfrm>
          <a:prstGeom prst="ellipse">
            <a:avLst/>
          </a:prstGeom>
          <a:solidFill>
            <a:schemeClr val="accent1"/>
          </a:solidFill>
          <a:ln w="9525">
            <a:solidFill>
              <a:schemeClr val="tx1"/>
            </a:solidFill>
            <a:round/>
            <a:headEnd/>
            <a:tailEnd/>
          </a:ln>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en-US" altLang="zh-CN" sz="1800" b="0">
              <a:solidFill>
                <a:srgbClr val="336666"/>
              </a:solidFill>
              <a:ea typeface="微软雅黑" panose="020B0503020204020204" pitchFamily="34" charset="-122"/>
              <a:cs typeface="+mn-cs"/>
            </a:endParaRPr>
          </a:p>
        </p:txBody>
      </p:sp>
      <p:sp>
        <p:nvSpPr>
          <p:cNvPr id="498701" name="Oval 13"/>
          <p:cNvSpPr>
            <a:spLocks noChangeArrowheads="1"/>
          </p:cNvSpPr>
          <p:nvPr/>
        </p:nvSpPr>
        <p:spPr bwMode="auto">
          <a:xfrm>
            <a:off x="5221288" y="5300911"/>
            <a:ext cx="146050" cy="146050"/>
          </a:xfrm>
          <a:prstGeom prst="ellipse">
            <a:avLst/>
          </a:prstGeom>
          <a:solidFill>
            <a:schemeClr val="accent1"/>
          </a:solidFill>
          <a:ln w="9525">
            <a:solidFill>
              <a:schemeClr val="tx1"/>
            </a:solidFill>
            <a:round/>
            <a:headEnd/>
            <a:tailEnd/>
          </a:ln>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en-US" altLang="zh-CN" sz="1800" b="0">
              <a:solidFill>
                <a:srgbClr val="336666"/>
              </a:solidFill>
              <a:ea typeface="微软雅黑" panose="020B0503020204020204" pitchFamily="34" charset="-122"/>
              <a:cs typeface="+mn-cs"/>
            </a:endParaRPr>
          </a:p>
        </p:txBody>
      </p:sp>
      <p:sp>
        <p:nvSpPr>
          <p:cNvPr id="498702" name="Line 14"/>
          <p:cNvSpPr>
            <a:spLocks noChangeShapeType="1"/>
          </p:cNvSpPr>
          <p:nvPr/>
        </p:nvSpPr>
        <p:spPr bwMode="auto">
          <a:xfrm>
            <a:off x="2916238" y="5156448"/>
            <a:ext cx="0" cy="5048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498703" name="Line 15"/>
          <p:cNvSpPr>
            <a:spLocks noChangeShapeType="1"/>
          </p:cNvSpPr>
          <p:nvPr/>
        </p:nvSpPr>
        <p:spPr bwMode="auto">
          <a:xfrm>
            <a:off x="4645025" y="5156448"/>
            <a:ext cx="0" cy="5048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498704" name="AutoShape 16"/>
          <p:cNvSpPr>
            <a:spLocks/>
          </p:cNvSpPr>
          <p:nvPr/>
        </p:nvSpPr>
        <p:spPr bwMode="auto">
          <a:xfrm rot="5400000">
            <a:off x="3564732" y="4927054"/>
            <a:ext cx="431800" cy="1728787"/>
          </a:xfrm>
          <a:prstGeom prst="rightBrace">
            <a:avLst>
              <a:gd name="adj1" fmla="val 3336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en-US" altLang="zh-CN" sz="1800" b="0">
              <a:solidFill>
                <a:srgbClr val="336666"/>
              </a:solidFill>
              <a:ea typeface="微软雅黑" panose="020B0503020204020204" pitchFamily="34" charset="-122"/>
              <a:cs typeface="+mn-cs"/>
            </a:endParaRPr>
          </a:p>
        </p:txBody>
      </p:sp>
      <p:sp>
        <p:nvSpPr>
          <p:cNvPr id="498705" name="Rectangle 17"/>
          <p:cNvSpPr>
            <a:spLocks noChangeArrowheads="1"/>
          </p:cNvSpPr>
          <p:nvPr/>
        </p:nvSpPr>
        <p:spPr bwMode="auto">
          <a:xfrm>
            <a:off x="3492500" y="5948611"/>
            <a:ext cx="20129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FF0000"/>
                </a:solidFill>
                <a:ea typeface="微软雅黑" panose="020B0503020204020204" pitchFamily="34" charset="-122"/>
                <a:cs typeface="+mn-cs"/>
              </a:rPr>
              <a:t>第一布里渊区</a:t>
            </a:r>
          </a:p>
        </p:txBody>
      </p:sp>
      <p:graphicFrame>
        <p:nvGraphicFramePr>
          <p:cNvPr id="498693" name="Object 5"/>
          <p:cNvGraphicFramePr>
            <a:graphicFrameLocks noChangeAspect="1"/>
          </p:cNvGraphicFramePr>
          <p:nvPr>
            <p:extLst>
              <p:ext uri="{D42A27DB-BD31-4B8C-83A1-F6EECF244321}">
                <p14:modId xmlns:p14="http://schemas.microsoft.com/office/powerpoint/2010/main" val="1814762626"/>
              </p:ext>
            </p:extLst>
          </p:nvPr>
        </p:nvGraphicFramePr>
        <p:xfrm>
          <a:off x="4211638" y="2924175"/>
          <a:ext cx="1728787" cy="865188"/>
        </p:xfrm>
        <a:graphic>
          <a:graphicData uri="http://schemas.openxmlformats.org/presentationml/2006/ole">
            <mc:AlternateContent xmlns:mc="http://schemas.openxmlformats.org/markup-compatibility/2006">
              <mc:Choice xmlns:v="urn:schemas-microsoft-com:vml" Requires="v">
                <p:oleObj spid="_x0000_s15000" name="公式" r:id="rId8" imgW="787058" imgH="393529" progId="Equation.3">
                  <p:embed/>
                </p:oleObj>
              </mc:Choice>
              <mc:Fallback>
                <p:oleObj name="公式" r:id="rId8" imgW="787058"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2924175"/>
                        <a:ext cx="1728787"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30</a:t>
            </a:fld>
            <a:endParaRPr lang="zh-CN" altLang="en-US">
              <a:solidFill>
                <a:prstClr val="black">
                  <a:tint val="75000"/>
                </a:prstClr>
              </a:solidFill>
            </a:endParaRPr>
          </a:p>
        </p:txBody>
      </p:sp>
      <p:sp>
        <p:nvSpPr>
          <p:cNvPr id="26" name="Rectangle 3">
            <a:extLst>
              <a:ext uri="{FF2B5EF4-FFF2-40B4-BE49-F238E27FC236}">
                <a16:creationId xmlns:a16="http://schemas.microsoft.com/office/drawing/2014/main" id="{A0DFBA79-B0A2-4C3A-896C-667A2ED9096B}"/>
              </a:ext>
            </a:extLst>
          </p:cNvPr>
          <p:cNvSpPr txBox="1">
            <a:spLocks noRot="1" noChangeArrowheads="1"/>
          </p:cNvSpPr>
          <p:nvPr/>
        </p:nvSpPr>
        <p:spPr bwMode="auto">
          <a:xfrm>
            <a:off x="403607" y="1708863"/>
            <a:ext cx="3912592" cy="5334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fontAlgn="auto">
              <a:lnSpc>
                <a:spcPct val="90000"/>
              </a:lnSpc>
              <a:spcAft>
                <a:spcPts val="0"/>
              </a:spcAft>
              <a:buFont typeface="Wingdings" panose="05000000000000000000" pitchFamily="2" charset="2"/>
              <a:buNone/>
            </a:pPr>
            <a:r>
              <a:rPr lang="zh-CN" altLang="en-US" sz="2600" b="1">
                <a:solidFill>
                  <a:srgbClr val="663300"/>
                </a:solidFill>
                <a:latin typeface="Times New Roman" panose="02020603050405020304" pitchFamily="18" charset="0"/>
                <a:ea typeface="微软雅黑" panose="020B0503020204020204" pitchFamily="34" charset="-122"/>
              </a:rPr>
              <a:t>两个相邻原子的位移之比</a:t>
            </a:r>
          </a:p>
          <a:p>
            <a:pPr fontAlgn="auto">
              <a:lnSpc>
                <a:spcPct val="90000"/>
              </a:lnSpc>
              <a:spcAft>
                <a:spcPts val="0"/>
              </a:spcAft>
            </a:pPr>
            <a:endParaRPr lang="zh-CN" altLang="en-US" sz="2600" b="1">
              <a:solidFill>
                <a:srgbClr val="663300"/>
              </a:solidFill>
              <a:latin typeface="Times New Roman" panose="02020603050405020304" pitchFamily="18" charset="0"/>
              <a:ea typeface="微软雅黑" panose="020B0503020204020204" pitchFamily="34" charset="-122"/>
            </a:endParaRPr>
          </a:p>
          <a:p>
            <a:pPr fontAlgn="auto">
              <a:lnSpc>
                <a:spcPct val="90000"/>
              </a:lnSpc>
              <a:spcAft>
                <a:spcPts val="0"/>
              </a:spcAft>
            </a:pPr>
            <a:endParaRPr lang="zh-CN" altLang="en-US" sz="2600" b="1">
              <a:solidFill>
                <a:srgbClr val="663300"/>
              </a:solidFill>
              <a:latin typeface="Times New Roman" panose="02020603050405020304" pitchFamily="18" charset="0"/>
              <a:ea typeface="微软雅黑" panose="020B0503020204020204" pitchFamily="34" charset="-122"/>
            </a:endParaRPr>
          </a:p>
          <a:p>
            <a:pPr lvl="1" fontAlgn="auto">
              <a:lnSpc>
                <a:spcPct val="90000"/>
              </a:lnSpc>
              <a:spcAft>
                <a:spcPts val="0"/>
              </a:spcAft>
            </a:pPr>
            <a:endParaRPr lang="en-US" altLang="en-US" sz="2600" b="1" dirty="0">
              <a:solidFill>
                <a:srgbClr val="663300"/>
              </a:solidFill>
              <a:latin typeface="Times New Roman" panose="02020603050405020304" pitchFamily="18" charset="0"/>
              <a:ea typeface="微软雅黑" panose="020B0503020204020204" pitchFamily="34" charset="-122"/>
              <a:sym typeface="Symbol" panose="05050102010706020507" pitchFamily="18" charset="2"/>
            </a:endParaRPr>
          </a:p>
        </p:txBody>
      </p:sp>
      <p:graphicFrame>
        <p:nvGraphicFramePr>
          <p:cNvPr id="27" name="Object 4">
            <a:extLst>
              <a:ext uri="{FF2B5EF4-FFF2-40B4-BE49-F238E27FC236}">
                <a16:creationId xmlns:a16="http://schemas.microsoft.com/office/drawing/2014/main" id="{726158CE-67D3-4AEC-B144-9503A4BA9795}"/>
              </a:ext>
            </a:extLst>
          </p:cNvPr>
          <p:cNvGraphicFramePr>
            <a:graphicFrameLocks noChangeAspect="1"/>
          </p:cNvGraphicFramePr>
          <p:nvPr>
            <p:extLst>
              <p:ext uri="{D42A27DB-BD31-4B8C-83A1-F6EECF244321}">
                <p14:modId xmlns:p14="http://schemas.microsoft.com/office/powerpoint/2010/main" val="318472716"/>
              </p:ext>
            </p:extLst>
          </p:nvPr>
        </p:nvGraphicFramePr>
        <p:xfrm>
          <a:off x="4464050" y="1196975"/>
          <a:ext cx="4679950" cy="1100138"/>
        </p:xfrm>
        <a:graphic>
          <a:graphicData uri="http://schemas.openxmlformats.org/presentationml/2006/ole">
            <mc:AlternateContent xmlns:mc="http://schemas.openxmlformats.org/markup-compatibility/2006">
              <mc:Choice xmlns:v="urn:schemas-microsoft-com:vml" Requires="v">
                <p:oleObj spid="_x0000_s15001" name="公式" r:id="rId10" imgW="1638300" imgH="457200" progId="Equation.3">
                  <p:embed/>
                </p:oleObj>
              </mc:Choice>
              <mc:Fallback>
                <p:oleObj name="公式" r:id="rId10" imgW="1638300" imgH="457200" progId="Equation.3">
                  <p:embed/>
                  <p:pic>
                    <p:nvPicPr>
                      <p:cNvPr id="402436"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4050" y="1196975"/>
                        <a:ext cx="467995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Rectangle 37">
            <a:extLst>
              <a:ext uri="{FF2B5EF4-FFF2-40B4-BE49-F238E27FC236}">
                <a16:creationId xmlns:a16="http://schemas.microsoft.com/office/drawing/2014/main" id="{A4C0608E-81F7-46D3-8E26-522F5ABDCAF2}"/>
              </a:ext>
            </a:extLst>
          </p:cNvPr>
          <p:cNvSpPr>
            <a:spLocks noChangeArrowheads="1"/>
          </p:cNvSpPr>
          <p:nvPr/>
        </p:nvSpPr>
        <p:spPr bwMode="auto">
          <a:xfrm flipV="1">
            <a:off x="129381" y="838149"/>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graphicFrame>
        <p:nvGraphicFramePr>
          <p:cNvPr id="29" name="Object 13">
            <a:extLst>
              <a:ext uri="{FF2B5EF4-FFF2-40B4-BE49-F238E27FC236}">
                <a16:creationId xmlns:a16="http://schemas.microsoft.com/office/drawing/2014/main" id="{FBEA9292-4C95-459B-8101-A3FFEB1AC57E}"/>
              </a:ext>
            </a:extLst>
          </p:cNvPr>
          <p:cNvGraphicFramePr>
            <a:graphicFrameLocks noChangeAspect="1"/>
          </p:cNvGraphicFramePr>
          <p:nvPr>
            <p:extLst>
              <p:ext uri="{D42A27DB-BD31-4B8C-83A1-F6EECF244321}">
                <p14:modId xmlns:p14="http://schemas.microsoft.com/office/powerpoint/2010/main" val="4267277304"/>
              </p:ext>
            </p:extLst>
          </p:nvPr>
        </p:nvGraphicFramePr>
        <p:xfrm>
          <a:off x="431416" y="955197"/>
          <a:ext cx="2735262" cy="690562"/>
        </p:xfrm>
        <a:graphic>
          <a:graphicData uri="http://schemas.openxmlformats.org/presentationml/2006/ole">
            <mc:AlternateContent xmlns:mc="http://schemas.openxmlformats.org/markup-compatibility/2006">
              <mc:Choice xmlns:v="urn:schemas-microsoft-com:vml" Requires="v">
                <p:oleObj spid="_x0000_s15002" name="公式" r:id="rId12" imgW="939392" imgH="241195" progId="Equation.3">
                  <p:embed/>
                </p:oleObj>
              </mc:Choice>
              <mc:Fallback>
                <p:oleObj name="公式" r:id="rId12" imgW="939392" imgH="241195" progId="Equation.3">
                  <p:embed/>
                  <p:pic>
                    <p:nvPicPr>
                      <p:cNvPr id="14" name="Object 13">
                        <a:extLst>
                          <a:ext uri="{FF2B5EF4-FFF2-40B4-BE49-F238E27FC236}">
                            <a16:creationId xmlns:a16="http://schemas.microsoft.com/office/drawing/2014/main" id="{6692CF98-B159-4A1F-959F-83801CBB1F7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416" y="955197"/>
                        <a:ext cx="2735262" cy="690562"/>
                      </a:xfrm>
                      <a:prstGeom prst="rect">
                        <a:avLst/>
                      </a:prstGeom>
                      <a:solidFill>
                        <a:srgbClr val="FFFF00"/>
                      </a:solidFill>
                      <a:ln>
                        <a:noFill/>
                      </a:ln>
                      <a:extLst/>
                    </p:spPr>
                  </p:pic>
                </p:oleObj>
              </mc:Fallback>
            </mc:AlternateContent>
          </a:graphicData>
        </a:graphic>
      </p:graphicFrame>
    </p:spTree>
    <p:extLst>
      <p:ext uri="{BB962C8B-B14F-4D97-AF65-F5344CB8AC3E}">
        <p14:creationId xmlns:p14="http://schemas.microsoft.com/office/powerpoint/2010/main" val="373443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8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98694"/>
                                        </p:tgtEl>
                                        <p:attrNameLst>
                                          <p:attrName>style.visibility</p:attrName>
                                        </p:attrNameLst>
                                      </p:cBhvr>
                                      <p:to>
                                        <p:strVal val="visible"/>
                                      </p:to>
                                    </p:set>
                                    <p:animEffect transition="in" filter="dissolve">
                                      <p:cBhvr>
                                        <p:cTn id="11" dur="500"/>
                                        <p:tgtEl>
                                          <p:spTgt spid="498694"/>
                                        </p:tgtEl>
                                      </p:cBhvr>
                                    </p:animEffect>
                                  </p:childTnLst>
                                </p:cTn>
                              </p:par>
                              <p:par>
                                <p:cTn id="12" presetID="9" presetClass="entr" presetSubtype="0" fill="hold" nodeType="withEffect">
                                  <p:stCondLst>
                                    <p:cond delay="0"/>
                                  </p:stCondLst>
                                  <p:childTnLst>
                                    <p:set>
                                      <p:cBhvr>
                                        <p:cTn id="13" dur="1" fill="hold">
                                          <p:stCondLst>
                                            <p:cond delay="0"/>
                                          </p:stCondLst>
                                        </p:cTn>
                                        <p:tgtEl>
                                          <p:spTgt spid="498693"/>
                                        </p:tgtEl>
                                        <p:attrNameLst>
                                          <p:attrName>style.visibility</p:attrName>
                                        </p:attrNameLst>
                                      </p:cBhvr>
                                      <p:to>
                                        <p:strVal val="visible"/>
                                      </p:to>
                                    </p:set>
                                    <p:animEffect transition="in" filter="dissolve">
                                      <p:cBhvr>
                                        <p:cTn id="14" dur="500"/>
                                        <p:tgtEl>
                                          <p:spTgt spid="49869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86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869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86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86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86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87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870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98702"/>
                                        </p:tgtEl>
                                        <p:attrNameLst>
                                          <p:attrName>style.visibility</p:attrName>
                                        </p:attrNameLst>
                                      </p:cBhvr>
                                      <p:to>
                                        <p:strVal val="visible"/>
                                      </p:to>
                                    </p:set>
                                    <p:animEffect transition="in" filter="fade">
                                      <p:cBhvr>
                                        <p:cTn id="39" dur="1000"/>
                                        <p:tgtEl>
                                          <p:spTgt spid="498702"/>
                                        </p:tgtEl>
                                      </p:cBhvr>
                                    </p:animEffect>
                                    <p:anim calcmode="lin" valueType="num">
                                      <p:cBhvr>
                                        <p:cTn id="40" dur="1000" fill="hold"/>
                                        <p:tgtEl>
                                          <p:spTgt spid="498702"/>
                                        </p:tgtEl>
                                        <p:attrNameLst>
                                          <p:attrName>ppt_x</p:attrName>
                                        </p:attrNameLst>
                                      </p:cBhvr>
                                      <p:tavLst>
                                        <p:tav tm="0">
                                          <p:val>
                                            <p:strVal val="#ppt_x"/>
                                          </p:val>
                                        </p:tav>
                                        <p:tav tm="100000">
                                          <p:val>
                                            <p:strVal val="#ppt_x"/>
                                          </p:val>
                                        </p:tav>
                                      </p:tavLst>
                                    </p:anim>
                                    <p:anim calcmode="lin" valueType="num">
                                      <p:cBhvr>
                                        <p:cTn id="41" dur="1000" fill="hold"/>
                                        <p:tgtEl>
                                          <p:spTgt spid="49870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98703"/>
                                        </p:tgtEl>
                                        <p:attrNameLst>
                                          <p:attrName>style.visibility</p:attrName>
                                        </p:attrNameLst>
                                      </p:cBhvr>
                                      <p:to>
                                        <p:strVal val="visible"/>
                                      </p:to>
                                    </p:set>
                                    <p:animEffect transition="in" filter="fade">
                                      <p:cBhvr>
                                        <p:cTn id="44" dur="1000"/>
                                        <p:tgtEl>
                                          <p:spTgt spid="498703"/>
                                        </p:tgtEl>
                                      </p:cBhvr>
                                    </p:animEffect>
                                    <p:anim calcmode="lin" valueType="num">
                                      <p:cBhvr>
                                        <p:cTn id="45" dur="1000" fill="hold"/>
                                        <p:tgtEl>
                                          <p:spTgt spid="498703"/>
                                        </p:tgtEl>
                                        <p:attrNameLst>
                                          <p:attrName>ppt_x</p:attrName>
                                        </p:attrNameLst>
                                      </p:cBhvr>
                                      <p:tavLst>
                                        <p:tav tm="0">
                                          <p:val>
                                            <p:strVal val="#ppt_x"/>
                                          </p:val>
                                        </p:tav>
                                        <p:tav tm="100000">
                                          <p:val>
                                            <p:strVal val="#ppt_x"/>
                                          </p:val>
                                        </p:tav>
                                      </p:tavLst>
                                    </p:anim>
                                    <p:anim calcmode="lin" valueType="num">
                                      <p:cBhvr>
                                        <p:cTn id="46" dur="1000" fill="hold"/>
                                        <p:tgtEl>
                                          <p:spTgt spid="498703"/>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98705"/>
                                        </p:tgtEl>
                                        <p:attrNameLst>
                                          <p:attrName>style.visibility</p:attrName>
                                        </p:attrNameLst>
                                      </p:cBhvr>
                                      <p:to>
                                        <p:strVal val="visible"/>
                                      </p:to>
                                    </p:set>
                                    <p:animEffect transition="in" filter="dissolve">
                                      <p:cBhvr>
                                        <p:cTn id="51" dur="500"/>
                                        <p:tgtEl>
                                          <p:spTgt spid="498705"/>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498704"/>
                                        </p:tgtEl>
                                        <p:attrNameLst>
                                          <p:attrName>style.visibility</p:attrName>
                                        </p:attrNameLst>
                                      </p:cBhvr>
                                      <p:to>
                                        <p:strVal val="visible"/>
                                      </p:to>
                                    </p:set>
                                    <p:animEffect transition="in" filter="dissolve">
                                      <p:cBhvr>
                                        <p:cTn id="54" dur="500"/>
                                        <p:tgtEl>
                                          <p:spTgt spid="498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4" grpId="0"/>
      <p:bldP spid="498697" grpId="0" animBg="1"/>
      <p:bldP spid="498698" grpId="0" animBg="1"/>
      <p:bldP spid="498699" grpId="0" animBg="1"/>
      <p:bldP spid="498700" grpId="0" animBg="1"/>
      <p:bldP spid="498701" grpId="0" animBg="1"/>
      <p:bldP spid="498702" grpId="0" animBg="1"/>
      <p:bldP spid="498703" grpId="0" animBg="1"/>
      <p:bldP spid="498704" grpId="0" animBg="1"/>
      <p:bldP spid="49870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5" descr="2Q=="/>
          <p:cNvSpPr>
            <a:spLocks noChangeAspect="1" noChangeArrowheads="1"/>
          </p:cNvSpPr>
          <p:nvPr/>
        </p:nvSpPr>
        <p:spPr bwMode="auto">
          <a:xfrm>
            <a:off x="3157538" y="2619375"/>
            <a:ext cx="28289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46083" name="AutoShape 7" descr="2Q=="/>
          <p:cNvSpPr>
            <a:spLocks noChangeAspect="1" noChangeArrowheads="1"/>
          </p:cNvSpPr>
          <p:nvPr/>
        </p:nvSpPr>
        <p:spPr bwMode="auto">
          <a:xfrm>
            <a:off x="3157538" y="2619375"/>
            <a:ext cx="28289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46084" name="AutoShape 9" descr="2Q=="/>
          <p:cNvSpPr>
            <a:spLocks noChangeAspect="1" noChangeArrowheads="1"/>
          </p:cNvSpPr>
          <p:nvPr/>
        </p:nvSpPr>
        <p:spPr bwMode="auto">
          <a:xfrm>
            <a:off x="3157538" y="2619375"/>
            <a:ext cx="28289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46085" name="AutoShape 11" descr="2Q=="/>
          <p:cNvSpPr>
            <a:spLocks noChangeAspect="1" noChangeArrowheads="1"/>
          </p:cNvSpPr>
          <p:nvPr/>
        </p:nvSpPr>
        <p:spPr bwMode="auto">
          <a:xfrm>
            <a:off x="3405188" y="2762250"/>
            <a:ext cx="23336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pic>
        <p:nvPicPr>
          <p:cNvPr id="46086" name="Picture 13" descr="ANd9GcSe6a2PyWBpBtU-A4RI8XIz_GsclzoD62eHgR4jSHtAeoYTGWwQkA&amp;t=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412875"/>
            <a:ext cx="7777163"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Rectangle 2"/>
          <p:cNvSpPr>
            <a:spLocks noRot="1" noChangeArrowheads="1"/>
          </p:cNvSpPr>
          <p:nvPr/>
        </p:nvSpPr>
        <p:spPr bwMode="auto">
          <a:xfrm>
            <a:off x="1436688" y="198438"/>
            <a:ext cx="5799137"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4800" b="0">
                <a:solidFill>
                  <a:srgbClr val="000099"/>
                </a:solidFill>
                <a:ea typeface="微软雅黑" panose="020B0503020204020204" pitchFamily="34" charset="-122"/>
                <a:cs typeface="+mn-cs"/>
              </a:rPr>
              <a:t>格波的波长</a:t>
            </a:r>
          </a:p>
        </p:txBody>
      </p:sp>
      <p:sp>
        <p:nvSpPr>
          <p:cNvPr id="46089" name="Text Box 16"/>
          <p:cNvSpPr txBox="1">
            <a:spLocks noChangeArrowheads="1"/>
          </p:cNvSpPr>
          <p:nvPr/>
        </p:nvSpPr>
        <p:spPr bwMode="auto">
          <a:xfrm>
            <a:off x="1311275" y="5634038"/>
            <a:ext cx="184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en-US" altLang="zh-CN">
              <a:solidFill>
                <a:srgbClr val="000000"/>
              </a:solidFill>
              <a:ea typeface="微软雅黑" panose="020B0503020204020204" pitchFamily="34" charset="-122"/>
              <a:cs typeface="+mn-cs"/>
            </a:endParaRPr>
          </a:p>
        </p:txBody>
      </p:sp>
      <p:graphicFrame>
        <p:nvGraphicFramePr>
          <p:cNvPr id="46091" name="Object 17"/>
          <p:cNvGraphicFramePr>
            <a:graphicFrameLocks noChangeAspect="1"/>
          </p:cNvGraphicFramePr>
          <p:nvPr>
            <p:extLst>
              <p:ext uri="{D42A27DB-BD31-4B8C-83A1-F6EECF244321}">
                <p14:modId xmlns:p14="http://schemas.microsoft.com/office/powerpoint/2010/main" val="2327084328"/>
              </p:ext>
            </p:extLst>
          </p:nvPr>
        </p:nvGraphicFramePr>
        <p:xfrm>
          <a:off x="3276600" y="1196975"/>
          <a:ext cx="1150938" cy="950913"/>
        </p:xfrm>
        <a:graphic>
          <a:graphicData uri="http://schemas.openxmlformats.org/presentationml/2006/ole">
            <mc:AlternateContent xmlns:mc="http://schemas.openxmlformats.org/markup-compatibility/2006">
              <mc:Choice xmlns:v="urn:schemas-microsoft-com:vml" Requires="v">
                <p:oleObj spid="_x0000_s16654" name="公式" r:id="rId5" imgW="469696" imgH="393529" progId="Equation.3">
                  <p:embed/>
                </p:oleObj>
              </mc:Choice>
              <mc:Fallback>
                <p:oleObj name="公式" r:id="rId5" imgW="469696"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196975"/>
                        <a:ext cx="1150938" cy="9509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2" name="Object 19"/>
          <p:cNvGraphicFramePr>
            <a:graphicFrameLocks noChangeAspect="1"/>
          </p:cNvGraphicFramePr>
          <p:nvPr>
            <p:extLst>
              <p:ext uri="{D42A27DB-BD31-4B8C-83A1-F6EECF244321}">
                <p14:modId xmlns:p14="http://schemas.microsoft.com/office/powerpoint/2010/main" val="4059382862"/>
              </p:ext>
            </p:extLst>
          </p:nvPr>
        </p:nvGraphicFramePr>
        <p:xfrm>
          <a:off x="3014663" y="5208588"/>
          <a:ext cx="2724150" cy="914400"/>
        </p:xfrm>
        <a:graphic>
          <a:graphicData uri="http://schemas.openxmlformats.org/presentationml/2006/ole">
            <mc:AlternateContent xmlns:mc="http://schemas.openxmlformats.org/markup-compatibility/2006">
              <mc:Choice xmlns:v="urn:schemas-microsoft-com:vml" Requires="v">
                <p:oleObj spid="_x0000_s16655" name="公式" r:id="rId7" imgW="1155700" imgH="393700" progId="Equation.3">
                  <p:embed/>
                </p:oleObj>
              </mc:Choice>
              <mc:Fallback>
                <p:oleObj name="公式" r:id="rId7" imgW="11557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4663" y="5208588"/>
                        <a:ext cx="2724150" cy="9144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31</a:t>
            </a:fld>
            <a:endParaRPr lang="zh-CN" altLang="en-US">
              <a:solidFill>
                <a:prstClr val="black">
                  <a:tint val="75000"/>
                </a:prstClr>
              </a:solidFill>
            </a:endParaRPr>
          </a:p>
        </p:txBody>
      </p:sp>
      <p:sp>
        <p:nvSpPr>
          <p:cNvPr id="15" name="Rectangle 2"/>
          <p:cNvSpPr txBox="1">
            <a:spLocks noRot="1" noChangeArrowheads="1"/>
          </p:cNvSpPr>
          <p:nvPr/>
        </p:nvSpPr>
        <p:spPr bwMode="auto">
          <a:xfrm>
            <a:off x="941750" y="98909"/>
            <a:ext cx="7707312"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fontAlgn="auto">
              <a:spcAft>
                <a:spcPts val="0"/>
              </a:spcAft>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格波的波矢</a:t>
            </a: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第一布里渊区</a:t>
            </a:r>
          </a:p>
        </p:txBody>
      </p:sp>
      <p:sp>
        <p:nvSpPr>
          <p:cNvPr id="16" name="Rectangle 37"/>
          <p:cNvSpPr>
            <a:spLocks noChangeArrowheads="1"/>
          </p:cNvSpPr>
          <p:nvPr/>
        </p:nvSpPr>
        <p:spPr bwMode="auto">
          <a:xfrm flipV="1">
            <a:off x="202406" y="966539"/>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88218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6"/>
          <p:cNvSpPr>
            <a:spLocks noChangeArrowheads="1"/>
          </p:cNvSpPr>
          <p:nvPr/>
        </p:nvSpPr>
        <p:spPr bwMode="auto">
          <a:xfrm>
            <a:off x="612775" y="2060278"/>
            <a:ext cx="3382963" cy="10795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47108" name="Rectangle 2"/>
          <p:cNvSpPr>
            <a:spLocks noGrp="1" noRot="1" noChangeArrowheads="1"/>
          </p:cNvSpPr>
          <p:nvPr>
            <p:ph type="title" idx="4294967295"/>
          </p:nvPr>
        </p:nvSpPr>
        <p:spPr bwMode="auto">
          <a:xfrm>
            <a:off x="667812" y="115912"/>
            <a:ext cx="7634287" cy="1512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lnSpc>
                <a:spcPct val="120000"/>
              </a:lnSpc>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格波解中频率与波数的关系</a:t>
            </a:r>
            <a:b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b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色散关系</a:t>
            </a: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a:t>
            </a:r>
          </a:p>
        </p:txBody>
      </p:sp>
      <p:sp>
        <p:nvSpPr>
          <p:cNvPr id="47109" name="Rectangle 3"/>
          <p:cNvSpPr>
            <a:spLocks noGrp="1" noRot="1" noChangeArrowheads="1"/>
          </p:cNvSpPr>
          <p:nvPr>
            <p:ph type="body" idx="4294967295"/>
          </p:nvPr>
        </p:nvSpPr>
        <p:spPr bwMode="auto">
          <a:xfrm>
            <a:off x="510431" y="1562100"/>
            <a:ext cx="6249888" cy="528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buFont typeface="Wingdings" panose="05000000000000000000" pitchFamily="2" charset="2"/>
              <a:buNone/>
            </a:pPr>
            <a:r>
              <a:rPr lang="zh-CN" altLang="en-US" b="1" dirty="0">
                <a:latin typeface="Times New Roman" panose="02020603050405020304" pitchFamily="18" charset="0"/>
                <a:ea typeface="微软雅黑" panose="020B0503020204020204" pitchFamily="34" charset="-122"/>
              </a:rPr>
              <a:t>将格波解代入运动方程，求</a:t>
            </a:r>
            <a:r>
              <a:rPr lang="zh-CN" altLang="en-US" b="1" i="1" dirty="0">
                <a:latin typeface="Times New Roman" panose="02020603050405020304" pitchFamily="18" charset="0"/>
                <a:ea typeface="微软雅黑" panose="020B0503020204020204" pitchFamily="34" charset="-122"/>
                <a:sym typeface="Symbol" panose="05050102010706020507" pitchFamily="18" charset="2"/>
              </a:rPr>
              <a:t></a:t>
            </a:r>
            <a:r>
              <a:rPr lang="zh-CN" altLang="en-US" b="1" dirty="0">
                <a:latin typeface="Times New Roman" panose="02020603050405020304" pitchFamily="18" charset="0"/>
                <a:ea typeface="微软雅黑" panose="020B0503020204020204" pitchFamily="34" charset="-122"/>
                <a:sym typeface="Symbol" panose="05050102010706020507" pitchFamily="18" charset="2"/>
              </a:rPr>
              <a:t>与</a:t>
            </a:r>
            <a:r>
              <a:rPr lang="en-US" altLang="zh-CN" b="1" i="1" dirty="0">
                <a:latin typeface="Times New Roman" panose="02020603050405020304" pitchFamily="18" charset="0"/>
                <a:ea typeface="微软雅黑" panose="020B0503020204020204" pitchFamily="34" charset="-122"/>
                <a:sym typeface="Symbol" panose="05050102010706020507" pitchFamily="18" charset="2"/>
              </a:rPr>
              <a:t>q</a:t>
            </a:r>
            <a:r>
              <a:rPr lang="zh-CN" altLang="en-US" b="1" dirty="0">
                <a:latin typeface="Times New Roman" panose="02020603050405020304" pitchFamily="18" charset="0"/>
                <a:ea typeface="微软雅黑" panose="020B0503020204020204" pitchFamily="34" charset="-122"/>
                <a:sym typeface="Symbol" panose="05050102010706020507" pitchFamily="18" charset="2"/>
              </a:rPr>
              <a:t>的关系</a:t>
            </a:r>
            <a:endParaRPr lang="zh-CN" altLang="zh-CN" b="1" dirty="0">
              <a:latin typeface="Times New Roman" panose="02020603050405020304" pitchFamily="18" charset="0"/>
              <a:ea typeface="微软雅黑" panose="020B0503020204020204" pitchFamily="34" charset="-122"/>
              <a:sym typeface="Symbol" panose="05050102010706020507" pitchFamily="18" charset="2"/>
            </a:endParaRPr>
          </a:p>
        </p:txBody>
      </p:sp>
      <p:graphicFrame>
        <p:nvGraphicFramePr>
          <p:cNvPr id="485386" name="Object 10"/>
          <p:cNvGraphicFramePr>
            <a:graphicFrameLocks noGrp="1" noChangeAspect="1"/>
          </p:cNvGraphicFramePr>
          <p:nvPr>
            <p:ph sz="half" idx="4294967295"/>
            <p:extLst>
              <p:ext uri="{D42A27DB-BD31-4B8C-83A1-F6EECF244321}">
                <p14:modId xmlns:p14="http://schemas.microsoft.com/office/powerpoint/2010/main" val="701173750"/>
              </p:ext>
            </p:extLst>
          </p:nvPr>
        </p:nvGraphicFramePr>
        <p:xfrm>
          <a:off x="1115616" y="3284984"/>
          <a:ext cx="7375525" cy="581025"/>
        </p:xfrm>
        <a:graphic>
          <a:graphicData uri="http://schemas.openxmlformats.org/presentationml/2006/ole">
            <mc:AlternateContent xmlns:mc="http://schemas.openxmlformats.org/markup-compatibility/2006">
              <mc:Choice xmlns:v="urn:schemas-microsoft-com:vml" Requires="v">
                <p:oleObj spid="_x0000_s18218" name="公式" r:id="rId4" imgW="2844800" imgH="241300" progId="Equation.3">
                  <p:embed/>
                </p:oleObj>
              </mc:Choice>
              <mc:Fallback>
                <p:oleObj name="公式" r:id="rId4" imgW="28448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3284984"/>
                        <a:ext cx="7375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5391" name="Object 15"/>
          <p:cNvGraphicFramePr>
            <a:graphicFrameLocks noGrp="1" noChangeAspect="1"/>
          </p:cNvGraphicFramePr>
          <p:nvPr>
            <p:ph sz="half" idx="4294967295"/>
            <p:extLst>
              <p:ext uri="{D42A27DB-BD31-4B8C-83A1-F6EECF244321}">
                <p14:modId xmlns:p14="http://schemas.microsoft.com/office/powerpoint/2010/main" val="3416725168"/>
              </p:ext>
            </p:extLst>
          </p:nvPr>
        </p:nvGraphicFramePr>
        <p:xfrm>
          <a:off x="2736057" y="3914775"/>
          <a:ext cx="3398838" cy="476250"/>
        </p:xfrm>
        <a:graphic>
          <a:graphicData uri="http://schemas.openxmlformats.org/presentationml/2006/ole">
            <mc:AlternateContent xmlns:mc="http://schemas.openxmlformats.org/markup-compatibility/2006">
              <mc:Choice xmlns:v="urn:schemas-microsoft-com:vml" Requires="v">
                <p:oleObj spid="_x0000_s18219" name="公式" r:id="rId6" imgW="1511300" imgH="228600" progId="Equation.3">
                  <p:embed/>
                </p:oleObj>
              </mc:Choice>
              <mc:Fallback>
                <p:oleObj name="公式" r:id="rId6" imgW="15113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6057" y="3914775"/>
                        <a:ext cx="33988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5385" name="Object 9"/>
          <p:cNvGraphicFramePr>
            <a:graphicFrameLocks noChangeAspect="1"/>
          </p:cNvGraphicFramePr>
          <p:nvPr>
            <p:extLst>
              <p:ext uri="{D42A27DB-BD31-4B8C-83A1-F6EECF244321}">
                <p14:modId xmlns:p14="http://schemas.microsoft.com/office/powerpoint/2010/main" val="2068196021"/>
              </p:ext>
            </p:extLst>
          </p:nvPr>
        </p:nvGraphicFramePr>
        <p:xfrm>
          <a:off x="1963737" y="5350448"/>
          <a:ext cx="2989263" cy="1176337"/>
        </p:xfrm>
        <a:graphic>
          <a:graphicData uri="http://schemas.openxmlformats.org/presentationml/2006/ole">
            <mc:AlternateContent xmlns:mc="http://schemas.openxmlformats.org/markup-compatibility/2006">
              <mc:Choice xmlns:v="urn:schemas-microsoft-com:vml" Requires="v">
                <p:oleObj spid="_x0000_s18220" name="公式" r:id="rId8" imgW="1193800" imgH="469900" progId="Equation.3">
                  <p:embed/>
                </p:oleObj>
              </mc:Choice>
              <mc:Fallback>
                <p:oleObj name="公式" r:id="rId8" imgW="1193800" imgH="4699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3737" y="5350448"/>
                        <a:ext cx="2989263" cy="1176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5389" name="Line 13"/>
          <p:cNvSpPr>
            <a:spLocks noChangeShapeType="1"/>
          </p:cNvSpPr>
          <p:nvPr/>
        </p:nvSpPr>
        <p:spPr bwMode="auto">
          <a:xfrm>
            <a:off x="1685529" y="3743771"/>
            <a:ext cx="129698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485390" name="Line 14"/>
          <p:cNvSpPr>
            <a:spLocks noChangeShapeType="1"/>
          </p:cNvSpPr>
          <p:nvPr/>
        </p:nvSpPr>
        <p:spPr bwMode="auto">
          <a:xfrm>
            <a:off x="3701654" y="3727896"/>
            <a:ext cx="129698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aphicFrame>
        <p:nvGraphicFramePr>
          <p:cNvPr id="485393" name="Object 17"/>
          <p:cNvGraphicFramePr>
            <a:graphicFrameLocks noChangeAspect="1"/>
          </p:cNvGraphicFramePr>
          <p:nvPr>
            <p:extLst>
              <p:ext uri="{D42A27DB-BD31-4B8C-83A1-F6EECF244321}">
                <p14:modId xmlns:p14="http://schemas.microsoft.com/office/powerpoint/2010/main" val="3833997274"/>
              </p:ext>
            </p:extLst>
          </p:nvPr>
        </p:nvGraphicFramePr>
        <p:xfrm>
          <a:off x="1786010" y="4419029"/>
          <a:ext cx="5000625" cy="977900"/>
        </p:xfrm>
        <a:graphic>
          <a:graphicData uri="http://schemas.openxmlformats.org/presentationml/2006/ole">
            <mc:AlternateContent xmlns:mc="http://schemas.openxmlformats.org/markup-compatibility/2006">
              <mc:Choice xmlns:v="urn:schemas-microsoft-com:vml" Requires="v">
                <p:oleObj spid="_x0000_s18221" name="公式" r:id="rId10" imgW="2209800" imgH="431800" progId="Equation.3">
                  <p:embed/>
                </p:oleObj>
              </mc:Choice>
              <mc:Fallback>
                <p:oleObj name="公式" r:id="rId10" imgW="2209800" imgH="431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86010" y="4419029"/>
                        <a:ext cx="50006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5394" name="Text Box 18"/>
          <p:cNvSpPr txBox="1">
            <a:spLocks noChangeArrowheads="1"/>
          </p:cNvSpPr>
          <p:nvPr/>
        </p:nvSpPr>
        <p:spPr bwMode="auto">
          <a:xfrm>
            <a:off x="5119182" y="5743575"/>
            <a:ext cx="3024188" cy="488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rgbClr val="660066"/>
                </a:solidFill>
                <a:ea typeface="微软雅黑" panose="020B0503020204020204" pitchFamily="34" charset="-122"/>
                <a:cs typeface="+mn-cs"/>
              </a:rPr>
              <a:t>频率</a:t>
            </a:r>
            <a:r>
              <a:rPr lang="zh-CN" altLang="en-US" i="1" dirty="0">
                <a:solidFill>
                  <a:srgbClr val="660066"/>
                </a:solidFill>
                <a:ea typeface="微软雅黑" panose="020B0503020204020204" pitchFamily="34" charset="-122"/>
                <a:cs typeface="+mn-cs"/>
                <a:sym typeface="Symbol" panose="05050102010706020507" pitchFamily="18" charset="2"/>
              </a:rPr>
              <a:t></a:t>
            </a:r>
            <a:r>
              <a:rPr lang="zh-CN" altLang="en-US" dirty="0">
                <a:solidFill>
                  <a:srgbClr val="660066"/>
                </a:solidFill>
                <a:ea typeface="微软雅黑" panose="020B0503020204020204" pitchFamily="34" charset="-122"/>
                <a:cs typeface="+mn-cs"/>
              </a:rPr>
              <a:t>习惯取正值</a:t>
            </a:r>
          </a:p>
        </p:txBody>
      </p:sp>
      <p:grpSp>
        <p:nvGrpSpPr>
          <p:cNvPr id="47119" name="Group 25"/>
          <p:cNvGrpSpPr>
            <a:grpSpLocks/>
          </p:cNvGrpSpPr>
          <p:nvPr/>
        </p:nvGrpSpPr>
        <p:grpSpPr bwMode="auto">
          <a:xfrm>
            <a:off x="641350" y="2150765"/>
            <a:ext cx="3067050" cy="989013"/>
            <a:chOff x="-50" y="1582"/>
            <a:chExt cx="1932" cy="623"/>
          </a:xfrm>
        </p:grpSpPr>
        <p:graphicFrame>
          <p:nvGraphicFramePr>
            <p:cNvPr id="47127" name="Object 23"/>
            <p:cNvGraphicFramePr>
              <a:graphicFrameLocks noChangeAspect="1"/>
            </p:cNvGraphicFramePr>
            <p:nvPr/>
          </p:nvGraphicFramePr>
          <p:xfrm>
            <a:off x="385" y="1816"/>
            <a:ext cx="1497" cy="389"/>
          </p:xfrm>
          <a:graphic>
            <a:graphicData uri="http://schemas.openxmlformats.org/presentationml/2006/ole">
              <mc:AlternateContent xmlns:mc="http://schemas.openxmlformats.org/markup-compatibility/2006">
                <mc:Choice xmlns:v="urn:schemas-microsoft-com:vml" Requires="v">
                  <p:oleObj spid="_x0000_s18222" name="公式" r:id="rId12" imgW="914400" imgH="241300" progId="Equation.3">
                    <p:embed/>
                  </p:oleObj>
                </mc:Choice>
                <mc:Fallback>
                  <p:oleObj name="公式" r:id="rId12" imgW="914400" imgH="2413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5" y="1816"/>
                          <a:ext cx="149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8" name="Text Box 24"/>
            <p:cNvSpPr txBox="1">
              <a:spLocks noChangeArrowheads="1"/>
            </p:cNvSpPr>
            <p:nvPr/>
          </p:nvSpPr>
          <p:spPr bwMode="auto">
            <a:xfrm>
              <a:off x="-50" y="1582"/>
              <a:ext cx="127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格波的解 ： </a:t>
              </a:r>
            </a:p>
          </p:txBody>
        </p:sp>
      </p:grpSp>
      <p:grpSp>
        <p:nvGrpSpPr>
          <p:cNvPr id="1612828" name="Group 28"/>
          <p:cNvGrpSpPr>
            <a:grpSpLocks/>
          </p:cNvGrpSpPr>
          <p:nvPr/>
        </p:nvGrpSpPr>
        <p:grpSpPr bwMode="auto">
          <a:xfrm>
            <a:off x="3779838" y="1988840"/>
            <a:ext cx="5256212" cy="1152525"/>
            <a:chOff x="2381" y="1344"/>
            <a:chExt cx="3311" cy="726"/>
          </a:xfrm>
        </p:grpSpPr>
        <p:grpSp>
          <p:nvGrpSpPr>
            <p:cNvPr id="47121" name="Group 21"/>
            <p:cNvGrpSpPr>
              <a:grpSpLocks/>
            </p:cNvGrpSpPr>
            <p:nvPr/>
          </p:nvGrpSpPr>
          <p:grpSpPr bwMode="auto">
            <a:xfrm>
              <a:off x="2676" y="1344"/>
              <a:ext cx="3016" cy="726"/>
              <a:chOff x="2744" y="754"/>
              <a:chExt cx="3016" cy="726"/>
            </a:xfrm>
          </p:grpSpPr>
          <p:sp>
            <p:nvSpPr>
              <p:cNvPr id="47123" name="Rectangle 20"/>
              <p:cNvSpPr>
                <a:spLocks noChangeArrowheads="1"/>
              </p:cNvSpPr>
              <p:nvPr/>
            </p:nvSpPr>
            <p:spPr bwMode="auto">
              <a:xfrm>
                <a:off x="2744" y="754"/>
                <a:ext cx="3016" cy="726"/>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nvGrpSpPr>
              <p:cNvPr id="47124" name="Group 19"/>
              <p:cNvGrpSpPr>
                <a:grpSpLocks/>
              </p:cNvGrpSpPr>
              <p:nvPr/>
            </p:nvGrpSpPr>
            <p:grpSpPr bwMode="auto">
              <a:xfrm>
                <a:off x="2835" y="766"/>
                <a:ext cx="2808" cy="681"/>
                <a:chOff x="2581" y="1002"/>
                <a:chExt cx="2808" cy="681"/>
              </a:xfrm>
            </p:grpSpPr>
            <p:sp>
              <p:nvSpPr>
                <p:cNvPr id="47125" name="Text Box 17"/>
                <p:cNvSpPr txBox="1">
                  <a:spLocks noChangeArrowheads="1"/>
                </p:cNvSpPr>
                <p:nvPr/>
              </p:nvSpPr>
              <p:spPr bwMode="auto">
                <a:xfrm>
                  <a:off x="2581" y="1002"/>
                  <a:ext cx="127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运动方程：  </a:t>
                  </a:r>
                </a:p>
              </p:txBody>
            </p:sp>
            <p:graphicFrame>
              <p:nvGraphicFramePr>
                <p:cNvPr id="47126" name="Object 9"/>
                <p:cNvGraphicFramePr>
                  <a:graphicFrameLocks noChangeAspect="1"/>
                </p:cNvGraphicFramePr>
                <p:nvPr/>
              </p:nvGraphicFramePr>
              <p:xfrm>
                <a:off x="2608" y="1301"/>
                <a:ext cx="2781" cy="382"/>
              </p:xfrm>
              <a:graphic>
                <a:graphicData uri="http://schemas.openxmlformats.org/presentationml/2006/ole">
                  <mc:AlternateContent xmlns:mc="http://schemas.openxmlformats.org/markup-compatibility/2006">
                    <mc:Choice xmlns:v="urn:schemas-microsoft-com:vml" Requires="v">
                      <p:oleObj spid="_x0000_s18223" name="公式" r:id="rId14" imgW="1663700" imgH="228600" progId="Equation.3">
                        <p:embed/>
                      </p:oleObj>
                    </mc:Choice>
                    <mc:Fallback>
                      <p:oleObj name="公式" r:id="rId14" imgW="16637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08" y="1301"/>
                              <a:ext cx="2781" cy="382"/>
                            </a:xfrm>
                            <a:prstGeom prst="rect">
                              <a:avLst/>
                            </a:prstGeom>
                            <a:gradFill rotWithShape="1">
                              <a:gsLst>
                                <a:gs pos="0">
                                  <a:srgbClr val="FFCCFF"/>
                                </a:gs>
                                <a:gs pos="50000">
                                  <a:srgbClr val="FFFC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47122" name="AutoShape 27"/>
            <p:cNvSpPr>
              <a:spLocks noChangeArrowheads="1"/>
            </p:cNvSpPr>
            <p:nvPr/>
          </p:nvSpPr>
          <p:spPr bwMode="auto">
            <a:xfrm>
              <a:off x="2381" y="1615"/>
              <a:ext cx="363" cy="227"/>
            </a:xfrm>
            <a:prstGeom prst="rightArrow">
              <a:avLst>
                <a:gd name="adj1" fmla="val 50000"/>
                <a:gd name="adj2" fmla="val 3997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32</a:t>
            </a:fld>
            <a:endParaRPr lang="zh-CN" altLang="en-US">
              <a:solidFill>
                <a:prstClr val="black">
                  <a:tint val="75000"/>
                </a:prstClr>
              </a:solidFill>
            </a:endParaRPr>
          </a:p>
        </p:txBody>
      </p:sp>
      <p:sp>
        <p:nvSpPr>
          <p:cNvPr id="27" name="Rectangle 37"/>
          <p:cNvSpPr>
            <a:spLocks noChangeArrowheads="1"/>
          </p:cNvSpPr>
          <p:nvPr/>
        </p:nvSpPr>
        <p:spPr bwMode="auto">
          <a:xfrm flipV="1">
            <a:off x="202406" y="82935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204665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612828"/>
                                        </p:tgtEl>
                                        <p:attrNameLst>
                                          <p:attrName>style.visibility</p:attrName>
                                        </p:attrNameLst>
                                      </p:cBhvr>
                                      <p:to>
                                        <p:strVal val="visible"/>
                                      </p:to>
                                    </p:set>
                                    <p:animEffect transition="in" filter="slide(fromLeft)">
                                      <p:cBhvr>
                                        <p:cTn id="7" dur="500"/>
                                        <p:tgtEl>
                                          <p:spTgt spid="1612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85386"/>
                                        </p:tgtEl>
                                        <p:attrNameLst>
                                          <p:attrName>style.visibility</p:attrName>
                                        </p:attrNameLst>
                                      </p:cBhvr>
                                      <p:to>
                                        <p:strVal val="visible"/>
                                      </p:to>
                                    </p:set>
                                    <p:anim calcmode="lin" valueType="num">
                                      <p:cBhvr additive="base">
                                        <p:cTn id="12" dur="500" fill="hold"/>
                                        <p:tgtEl>
                                          <p:spTgt spid="485386"/>
                                        </p:tgtEl>
                                        <p:attrNameLst>
                                          <p:attrName>ppt_x</p:attrName>
                                        </p:attrNameLst>
                                      </p:cBhvr>
                                      <p:tavLst>
                                        <p:tav tm="0">
                                          <p:val>
                                            <p:strVal val="#ppt_x"/>
                                          </p:val>
                                        </p:tav>
                                        <p:tav tm="100000">
                                          <p:val>
                                            <p:strVal val="#ppt_x"/>
                                          </p:val>
                                        </p:tav>
                                      </p:tavLst>
                                    </p:anim>
                                    <p:anim calcmode="lin" valueType="num">
                                      <p:cBhvr additive="base">
                                        <p:cTn id="13" dur="500" fill="hold"/>
                                        <p:tgtEl>
                                          <p:spTgt spid="48538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85390"/>
                                        </p:tgtEl>
                                        <p:attrNameLst>
                                          <p:attrName>style.visibility</p:attrName>
                                        </p:attrNameLst>
                                      </p:cBhvr>
                                      <p:to>
                                        <p:strVal val="visible"/>
                                      </p:to>
                                    </p:set>
                                    <p:animEffect transition="in" filter="box(in)">
                                      <p:cBhvr>
                                        <p:cTn id="18" dur="500"/>
                                        <p:tgtEl>
                                          <p:spTgt spid="485390"/>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85389"/>
                                        </p:tgtEl>
                                        <p:attrNameLst>
                                          <p:attrName>style.visibility</p:attrName>
                                        </p:attrNameLst>
                                      </p:cBhvr>
                                      <p:to>
                                        <p:strVal val="visible"/>
                                      </p:to>
                                    </p:set>
                                    <p:animEffect transition="in" filter="box(in)">
                                      <p:cBhvr>
                                        <p:cTn id="21" dur="500"/>
                                        <p:tgtEl>
                                          <p:spTgt spid="4853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9" presetClass="entr" presetSubtype="0" decel="100000" fill="hold" nodeType="clickEffect">
                                  <p:stCondLst>
                                    <p:cond delay="0"/>
                                  </p:stCondLst>
                                  <p:childTnLst>
                                    <p:set>
                                      <p:cBhvr>
                                        <p:cTn id="25" dur="1" fill="hold">
                                          <p:stCondLst>
                                            <p:cond delay="0"/>
                                          </p:stCondLst>
                                        </p:cTn>
                                        <p:tgtEl>
                                          <p:spTgt spid="485391"/>
                                        </p:tgtEl>
                                        <p:attrNameLst>
                                          <p:attrName>style.visibility</p:attrName>
                                        </p:attrNameLst>
                                      </p:cBhvr>
                                      <p:to>
                                        <p:strVal val="visible"/>
                                      </p:to>
                                    </p:set>
                                    <p:anim calcmode="lin" valueType="num">
                                      <p:cBhvr>
                                        <p:cTn id="26" dur="500" fill="hold"/>
                                        <p:tgtEl>
                                          <p:spTgt spid="485391"/>
                                        </p:tgtEl>
                                        <p:attrNameLst>
                                          <p:attrName>ppt_w</p:attrName>
                                        </p:attrNameLst>
                                      </p:cBhvr>
                                      <p:tavLst>
                                        <p:tav tm="0">
                                          <p:val>
                                            <p:fltVal val="0"/>
                                          </p:val>
                                        </p:tav>
                                        <p:tav tm="100000">
                                          <p:val>
                                            <p:strVal val="#ppt_w"/>
                                          </p:val>
                                        </p:tav>
                                      </p:tavLst>
                                    </p:anim>
                                    <p:anim calcmode="lin" valueType="num">
                                      <p:cBhvr>
                                        <p:cTn id="27" dur="500" fill="hold"/>
                                        <p:tgtEl>
                                          <p:spTgt spid="485391"/>
                                        </p:tgtEl>
                                        <p:attrNameLst>
                                          <p:attrName>ppt_h</p:attrName>
                                        </p:attrNameLst>
                                      </p:cBhvr>
                                      <p:tavLst>
                                        <p:tav tm="0">
                                          <p:val>
                                            <p:fltVal val="0"/>
                                          </p:val>
                                        </p:tav>
                                        <p:tav tm="100000">
                                          <p:val>
                                            <p:strVal val="#ppt_h"/>
                                          </p:val>
                                        </p:tav>
                                      </p:tavLst>
                                    </p:anim>
                                    <p:anim calcmode="lin" valueType="num">
                                      <p:cBhvr>
                                        <p:cTn id="28" dur="500" fill="hold"/>
                                        <p:tgtEl>
                                          <p:spTgt spid="485391"/>
                                        </p:tgtEl>
                                        <p:attrNameLst>
                                          <p:attrName>style.rotation</p:attrName>
                                        </p:attrNameLst>
                                      </p:cBhvr>
                                      <p:tavLst>
                                        <p:tav tm="0">
                                          <p:val>
                                            <p:fltVal val="360"/>
                                          </p:val>
                                        </p:tav>
                                        <p:tav tm="100000">
                                          <p:val>
                                            <p:fltVal val="0"/>
                                          </p:val>
                                        </p:tav>
                                      </p:tavLst>
                                    </p:anim>
                                    <p:animEffect transition="in" filter="fade">
                                      <p:cBhvr>
                                        <p:cTn id="29" dur="500"/>
                                        <p:tgtEl>
                                          <p:spTgt spid="48539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48539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8539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85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9" grpId="0" animBg="1"/>
      <p:bldP spid="485390" grpId="0" animBg="1"/>
      <p:bldP spid="48539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6" name="Object 6"/>
          <p:cNvGraphicFramePr>
            <a:graphicFrameLocks noChangeAspect="1"/>
          </p:cNvGraphicFramePr>
          <p:nvPr>
            <p:extLst>
              <p:ext uri="{D42A27DB-BD31-4B8C-83A1-F6EECF244321}">
                <p14:modId xmlns:p14="http://schemas.microsoft.com/office/powerpoint/2010/main" val="2895663050"/>
              </p:ext>
            </p:extLst>
          </p:nvPr>
        </p:nvGraphicFramePr>
        <p:xfrm>
          <a:off x="1557770" y="1504157"/>
          <a:ext cx="2952750" cy="1162050"/>
        </p:xfrm>
        <a:graphic>
          <a:graphicData uri="http://schemas.openxmlformats.org/presentationml/2006/ole">
            <mc:AlternateContent xmlns:mc="http://schemas.openxmlformats.org/markup-compatibility/2006">
              <mc:Choice xmlns:v="urn:schemas-microsoft-com:vml" Requires="v">
                <p:oleObj spid="_x0000_s18833" name="公式" r:id="rId4" imgW="1193800" imgH="469900" progId="Equation.3">
                  <p:embed/>
                </p:oleObj>
              </mc:Choice>
              <mc:Fallback>
                <p:oleObj name="公式" r:id="rId4" imgW="11938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7770" y="1504157"/>
                        <a:ext cx="29527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0391" name="Text Box 7"/>
          <p:cNvSpPr txBox="1">
            <a:spLocks noChangeArrowheads="1"/>
          </p:cNvSpPr>
          <p:nvPr/>
        </p:nvSpPr>
        <p:spPr bwMode="auto">
          <a:xfrm>
            <a:off x="822508" y="2780928"/>
            <a:ext cx="78486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rPr>
              <a:t>公式与原子号</a:t>
            </a:r>
            <a:r>
              <a:rPr lang="en-US" altLang="zh-CN" i="1" dirty="0">
                <a:solidFill>
                  <a:srgbClr val="000000"/>
                </a:solidFill>
                <a:ea typeface="微软雅黑" panose="020B0503020204020204" pitchFamily="34" charset="-122"/>
                <a:cs typeface="Times New Roman" panose="02020603050405020304" pitchFamily="18" charset="0"/>
              </a:rPr>
              <a:t>n</a:t>
            </a:r>
            <a:r>
              <a:rPr lang="zh-CN" altLang="en-US" dirty="0">
                <a:solidFill>
                  <a:srgbClr val="000000"/>
                </a:solidFill>
                <a:ea typeface="微软雅黑" panose="020B0503020204020204" pitchFamily="34" charset="-122"/>
                <a:cs typeface="+mn-cs"/>
              </a:rPr>
              <a:t>无关，说明</a:t>
            </a:r>
            <a:r>
              <a:rPr lang="zh-CN" altLang="en-US" u="sng" dirty="0">
                <a:solidFill>
                  <a:srgbClr val="000000"/>
                </a:solidFill>
                <a:ea typeface="微软雅黑" panose="020B0503020204020204" pitchFamily="34" charset="-122"/>
                <a:cs typeface="+mn-cs"/>
              </a:rPr>
              <a:t>格波解</a:t>
            </a:r>
            <a:r>
              <a:rPr lang="zh-CN" altLang="en-US" dirty="0">
                <a:solidFill>
                  <a:srgbClr val="000000"/>
                </a:solidFill>
                <a:ea typeface="微软雅黑" panose="020B0503020204020204" pitchFamily="34" charset="-122"/>
                <a:cs typeface="+mn-cs"/>
              </a:rPr>
              <a:t>适合所有原子的</a:t>
            </a:r>
          </a:p>
          <a:p>
            <a:r>
              <a:rPr lang="zh-CN" altLang="en-US" dirty="0">
                <a:solidFill>
                  <a:srgbClr val="000000"/>
                </a:solidFill>
                <a:ea typeface="微软雅黑" panose="020B0503020204020204" pitchFamily="34" charset="-122"/>
                <a:cs typeface="+mn-cs"/>
              </a:rPr>
              <a:t>运动方程</a:t>
            </a:r>
          </a:p>
        </p:txBody>
      </p:sp>
      <p:sp>
        <p:nvSpPr>
          <p:cNvPr id="49158" name="Oval 8"/>
          <p:cNvSpPr>
            <a:spLocks noChangeArrowheads="1"/>
          </p:cNvSpPr>
          <p:nvPr/>
        </p:nvSpPr>
        <p:spPr bwMode="auto">
          <a:xfrm>
            <a:off x="8820150" y="-27533"/>
            <a:ext cx="144463" cy="144462"/>
          </a:xfrm>
          <a:prstGeom prst="ellipse">
            <a:avLst/>
          </a:prstGeom>
          <a:solidFill>
            <a:schemeClr val="accent1"/>
          </a:solidFill>
          <a:ln w="9525">
            <a:solidFill>
              <a:schemeClr val="tx1"/>
            </a:solidFill>
            <a:round/>
            <a:headEnd/>
            <a:tailEnd/>
          </a:ln>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en-US" altLang="zh-CN" sz="1800" b="0">
              <a:solidFill>
                <a:srgbClr val="336666"/>
              </a:solidFill>
              <a:ea typeface="微软雅黑" panose="020B0503020204020204" pitchFamily="34" charset="-122"/>
              <a:cs typeface="+mn-cs"/>
            </a:endParaRPr>
          </a:p>
        </p:txBody>
      </p:sp>
      <p:sp>
        <p:nvSpPr>
          <p:cNvPr id="1614857" name="Text Box 9"/>
          <p:cNvSpPr txBox="1">
            <a:spLocks noChangeArrowheads="1"/>
          </p:cNvSpPr>
          <p:nvPr/>
        </p:nvSpPr>
        <p:spPr bwMode="auto">
          <a:xfrm>
            <a:off x="873125" y="3645024"/>
            <a:ext cx="7244291"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sym typeface="Symbol" panose="05050102010706020507" pitchFamily="18" charset="2"/>
              </a:rPr>
              <a:t>格波解表明所有原子同时做频率为</a:t>
            </a:r>
            <a:r>
              <a:rPr lang="zh-CN" altLang="en-US" i="1" dirty="0">
                <a:solidFill>
                  <a:srgbClr val="000000"/>
                </a:solidFill>
                <a:ea typeface="微软雅黑" panose="020B0503020204020204" pitchFamily="34" charset="-122"/>
                <a:cs typeface="+mn-cs"/>
                <a:sym typeface="Symbol" panose="05050102010706020507" pitchFamily="18" charset="2"/>
              </a:rPr>
              <a:t> </a:t>
            </a:r>
            <a:r>
              <a:rPr lang="zh-CN" altLang="en-US" dirty="0">
                <a:solidFill>
                  <a:srgbClr val="000000"/>
                </a:solidFill>
                <a:ea typeface="微软雅黑" panose="020B0503020204020204" pitchFamily="34" charset="-122"/>
                <a:cs typeface="+mn-cs"/>
                <a:sym typeface="Symbol" panose="05050102010706020507" pitchFamily="18" charset="2"/>
              </a:rPr>
              <a:t>的波动，    </a:t>
            </a:r>
          </a:p>
          <a:p>
            <a:r>
              <a:rPr lang="zh-CN" altLang="en-US" dirty="0">
                <a:solidFill>
                  <a:srgbClr val="000000"/>
                </a:solidFill>
                <a:ea typeface="微软雅黑" panose="020B0503020204020204" pitchFamily="34" charset="-122"/>
                <a:cs typeface="+mn-cs"/>
                <a:sym typeface="Symbol" panose="05050102010706020507" pitchFamily="18" charset="2"/>
              </a:rPr>
              <a:t>原子间有固定的相位差，相位差为</a:t>
            </a:r>
            <a:r>
              <a:rPr lang="en-US" altLang="zh-CN" i="1" dirty="0" err="1">
                <a:solidFill>
                  <a:srgbClr val="000000"/>
                </a:solidFill>
                <a:ea typeface="微软雅黑" panose="020B0503020204020204" pitchFamily="34" charset="-122"/>
                <a:cs typeface="+mn-cs"/>
                <a:sym typeface="Symbol" panose="05050102010706020507" pitchFamily="18" charset="2"/>
              </a:rPr>
              <a:t>qa</a:t>
            </a:r>
            <a:endParaRPr lang="zh-CN" altLang="en-US" dirty="0">
              <a:solidFill>
                <a:srgbClr val="000000"/>
              </a:solidFill>
              <a:ea typeface="微软雅黑" panose="020B0503020204020204" pitchFamily="34" charset="-122"/>
              <a:cs typeface="+mn-cs"/>
            </a:endParaRPr>
          </a:p>
        </p:txBody>
      </p:sp>
      <p:sp>
        <p:nvSpPr>
          <p:cNvPr id="1614858" name="Rectangle 10"/>
          <p:cNvSpPr>
            <a:spLocks noChangeArrowheads="1"/>
          </p:cNvSpPr>
          <p:nvPr/>
        </p:nvSpPr>
        <p:spPr bwMode="auto">
          <a:xfrm>
            <a:off x="827088" y="4614540"/>
            <a:ext cx="71294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sym typeface="Symbol" panose="05050102010706020507" pitchFamily="18" charset="2"/>
              </a:rPr>
              <a:t>根据色散关系，频率</a:t>
            </a:r>
            <a:r>
              <a:rPr lang="zh-CN" altLang="en-US" i="1" dirty="0">
                <a:solidFill>
                  <a:srgbClr val="000000"/>
                </a:solidFill>
                <a:ea typeface="微软雅黑" panose="020B0503020204020204" pitchFamily="34" charset="-122"/>
                <a:cs typeface="+mn-cs"/>
                <a:sym typeface="Symbol" panose="05050102010706020507" pitchFamily="18" charset="2"/>
              </a:rPr>
              <a:t> </a:t>
            </a:r>
            <a:r>
              <a:rPr lang="zh-CN" altLang="en-US" dirty="0">
                <a:solidFill>
                  <a:srgbClr val="000000"/>
                </a:solidFill>
                <a:ea typeface="微软雅黑" panose="020B0503020204020204" pitchFamily="34" charset="-122"/>
                <a:cs typeface="+mn-cs"/>
                <a:sym typeface="Symbol" panose="05050102010706020507" pitchFamily="18" charset="2"/>
              </a:rPr>
              <a:t>不能大于</a:t>
            </a:r>
            <a:r>
              <a:rPr lang="en-US" altLang="zh-CN" dirty="0">
                <a:solidFill>
                  <a:srgbClr val="000000"/>
                </a:solidFill>
                <a:ea typeface="微软雅黑" panose="020B0503020204020204" pitchFamily="34" charset="-122"/>
                <a:cs typeface="+mn-cs"/>
                <a:sym typeface="Symbol" panose="05050102010706020507" pitchFamily="18" charset="2"/>
              </a:rPr>
              <a:t>2(</a:t>
            </a:r>
            <a:r>
              <a:rPr lang="en-US" altLang="zh-CN" i="1" dirty="0">
                <a:solidFill>
                  <a:srgbClr val="000000"/>
                </a:solidFill>
                <a:latin typeface="Symbol" panose="05050102010706020507" pitchFamily="18" charset="2"/>
                <a:ea typeface="微软雅黑" panose="020B0503020204020204" pitchFamily="34" charset="-122"/>
                <a:cs typeface="+mn-cs"/>
                <a:sym typeface="Symbol" panose="05050102010706020507" pitchFamily="18" charset="2"/>
              </a:rPr>
              <a:t></a:t>
            </a:r>
            <a:r>
              <a:rPr lang="en-US" altLang="zh-CN" dirty="0">
                <a:solidFill>
                  <a:srgbClr val="000000"/>
                </a:solidFill>
                <a:ea typeface="微软雅黑" panose="020B0503020204020204" pitchFamily="34" charset="-122"/>
                <a:cs typeface="+mn-cs"/>
                <a:sym typeface="Symbol" panose="05050102010706020507" pitchFamily="18" charset="2"/>
              </a:rPr>
              <a:t>/</a:t>
            </a:r>
            <a:r>
              <a:rPr lang="en-US" altLang="zh-CN" i="1" dirty="0">
                <a:solidFill>
                  <a:srgbClr val="000000"/>
                </a:solidFill>
                <a:ea typeface="微软雅黑" panose="020B0503020204020204" pitchFamily="34" charset="-122"/>
                <a:cs typeface="+mn-cs"/>
                <a:sym typeface="Symbol" panose="05050102010706020507" pitchFamily="18" charset="2"/>
              </a:rPr>
              <a:t>m</a:t>
            </a:r>
            <a:r>
              <a:rPr lang="en-US" altLang="zh-CN" dirty="0">
                <a:solidFill>
                  <a:srgbClr val="000000"/>
                </a:solidFill>
                <a:ea typeface="微软雅黑" panose="020B0503020204020204" pitchFamily="34" charset="-122"/>
                <a:cs typeface="+mn-cs"/>
                <a:sym typeface="Symbol" panose="05050102010706020507" pitchFamily="18" charset="2"/>
              </a:rPr>
              <a:t>)</a:t>
            </a:r>
            <a:r>
              <a:rPr lang="en-US" altLang="zh-CN" baseline="30000" dirty="0">
                <a:solidFill>
                  <a:srgbClr val="000000"/>
                </a:solidFill>
                <a:ea typeface="微软雅黑" panose="020B0503020204020204" pitchFamily="34" charset="-122"/>
                <a:cs typeface="+mn-cs"/>
                <a:sym typeface="Symbol" panose="05050102010706020507" pitchFamily="18" charset="2"/>
              </a:rPr>
              <a:t>1/2     </a:t>
            </a:r>
          </a:p>
        </p:txBody>
      </p:sp>
      <p:sp>
        <p:nvSpPr>
          <p:cNvPr id="1614859" name="Text Box 11"/>
          <p:cNvSpPr txBox="1">
            <a:spLocks noChangeArrowheads="1"/>
          </p:cNvSpPr>
          <p:nvPr/>
        </p:nvSpPr>
        <p:spPr bwMode="auto">
          <a:xfrm>
            <a:off x="873125" y="5093254"/>
            <a:ext cx="6209232" cy="49244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sym typeface="Symbol" panose="05050102010706020507" pitchFamily="18" charset="2"/>
              </a:rPr>
              <a:t>色散关系具有反演对称性和平移对称性：                          </a:t>
            </a:r>
            <a:endParaRPr lang="zh-CN" altLang="en-US" dirty="0">
              <a:solidFill>
                <a:srgbClr val="000000"/>
              </a:solidFill>
              <a:ea typeface="微软雅黑" panose="020B0503020204020204" pitchFamily="34" charset="-122"/>
              <a:cs typeface="+mn-cs"/>
            </a:endParaRPr>
          </a:p>
        </p:txBody>
      </p:sp>
      <p:sp>
        <p:nvSpPr>
          <p:cNvPr id="49163" name="Text Box 12"/>
          <p:cNvSpPr txBox="1">
            <a:spLocks noChangeArrowheads="1"/>
          </p:cNvSpPr>
          <p:nvPr/>
        </p:nvSpPr>
        <p:spPr bwMode="auto">
          <a:xfrm>
            <a:off x="4564569" y="2237035"/>
            <a:ext cx="4897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sz="2400" dirty="0">
                <a:solidFill>
                  <a:srgbClr val="663300"/>
                </a:solidFill>
                <a:ea typeface="微软雅黑" panose="020B0503020204020204" pitchFamily="34" charset="-122"/>
                <a:cs typeface="+mn-cs"/>
              </a:rPr>
              <a:t>—— </a:t>
            </a:r>
            <a:r>
              <a:rPr lang="zh-CN" altLang="en-US" sz="2400" dirty="0">
                <a:solidFill>
                  <a:srgbClr val="663300"/>
                </a:solidFill>
                <a:ea typeface="微软雅黑" panose="020B0503020204020204" pitchFamily="34" charset="-122"/>
                <a:cs typeface="+mn-cs"/>
              </a:rPr>
              <a:t>频率与波矢之间的关系式     </a:t>
            </a:r>
          </a:p>
        </p:txBody>
      </p:sp>
      <p:graphicFrame>
        <p:nvGraphicFramePr>
          <p:cNvPr id="3" name="对象 2"/>
          <p:cNvGraphicFramePr>
            <a:graphicFrameLocks noChangeAspect="1"/>
          </p:cNvGraphicFramePr>
          <p:nvPr>
            <p:extLst>
              <p:ext uri="{D42A27DB-BD31-4B8C-83A1-F6EECF244321}">
                <p14:modId xmlns:p14="http://schemas.microsoft.com/office/powerpoint/2010/main" val="2332313831"/>
              </p:ext>
            </p:extLst>
          </p:nvPr>
        </p:nvGraphicFramePr>
        <p:xfrm>
          <a:off x="2220106" y="5716046"/>
          <a:ext cx="2137185" cy="509957"/>
        </p:xfrm>
        <a:graphic>
          <a:graphicData uri="http://schemas.openxmlformats.org/presentationml/2006/ole">
            <mc:AlternateContent xmlns:mc="http://schemas.openxmlformats.org/markup-compatibility/2006">
              <mc:Choice xmlns:v="urn:schemas-microsoft-com:vml" Requires="v">
                <p:oleObj spid="_x0000_s18834" name="Equation" r:id="rId6" imgW="736280" imgH="177723" progId="Equation.DSMT4">
                  <p:embed/>
                </p:oleObj>
              </mc:Choice>
              <mc:Fallback>
                <p:oleObj name="Equation" r:id="rId6" imgW="736280" imgH="17772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0106" y="5716046"/>
                        <a:ext cx="2137185" cy="509957"/>
                      </a:xfrm>
                      <a:prstGeom prst="rect">
                        <a:avLst/>
                      </a:prstGeom>
                      <a:solidFill>
                        <a:srgbClr val="FFFF00"/>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76362657"/>
              </p:ext>
            </p:extLst>
          </p:nvPr>
        </p:nvGraphicFramePr>
        <p:xfrm>
          <a:off x="4572000" y="5588558"/>
          <a:ext cx="2334457" cy="801497"/>
        </p:xfrm>
        <a:graphic>
          <a:graphicData uri="http://schemas.openxmlformats.org/presentationml/2006/ole">
            <mc:AlternateContent xmlns:mc="http://schemas.openxmlformats.org/markup-compatibility/2006">
              <mc:Choice xmlns:v="urn:schemas-microsoft-com:vml" Requires="v">
                <p:oleObj spid="_x0000_s18835" name="Equation" r:id="rId8" imgW="952087" imgH="330057" progId="Equation.DSMT4">
                  <p:embed/>
                </p:oleObj>
              </mc:Choice>
              <mc:Fallback>
                <p:oleObj name="Equation" r:id="rId8" imgW="952087" imgH="33005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5588558"/>
                        <a:ext cx="2334457" cy="801497"/>
                      </a:xfrm>
                      <a:prstGeom prst="rect">
                        <a:avLst/>
                      </a:prstGeom>
                      <a:solidFill>
                        <a:srgbClr val="FFFF00"/>
                      </a:solidFill>
                    </p:spPr>
                  </p:pic>
                </p:oleObj>
              </mc:Fallback>
            </mc:AlternateContent>
          </a:graphicData>
        </a:graphic>
      </p:graphicFrame>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33</a:t>
            </a:fld>
            <a:endParaRPr lang="zh-CN" altLang="en-US">
              <a:solidFill>
                <a:prstClr val="black">
                  <a:tint val="75000"/>
                </a:prstClr>
              </a:solidFill>
            </a:endParaRPr>
          </a:p>
        </p:txBody>
      </p:sp>
      <p:sp>
        <p:nvSpPr>
          <p:cNvPr id="16" name="Rectangle 2"/>
          <p:cNvSpPr txBox="1">
            <a:spLocks noRot="1" noChangeArrowheads="1"/>
          </p:cNvSpPr>
          <p:nvPr/>
        </p:nvSpPr>
        <p:spPr bwMode="auto">
          <a:xfrm>
            <a:off x="667812" y="115912"/>
            <a:ext cx="7634287" cy="1512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fontAlgn="auto">
              <a:lnSpc>
                <a:spcPct val="120000"/>
              </a:lnSpc>
              <a:spcAft>
                <a:spcPts val="0"/>
              </a:spcAft>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格波解中频率与波数的关系</a:t>
            </a:r>
            <a:b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b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色散关系</a:t>
            </a: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a:t>
            </a:r>
          </a:p>
        </p:txBody>
      </p:sp>
      <p:sp>
        <p:nvSpPr>
          <p:cNvPr id="17" name="Rectangle 37"/>
          <p:cNvSpPr>
            <a:spLocks noChangeArrowheads="1"/>
          </p:cNvSpPr>
          <p:nvPr/>
        </p:nvSpPr>
        <p:spPr bwMode="auto">
          <a:xfrm flipV="1">
            <a:off x="202406" y="82935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66137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03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614857"/>
                                        </p:tgtEl>
                                        <p:attrNameLst>
                                          <p:attrName>style.visibility</p:attrName>
                                        </p:attrNameLst>
                                      </p:cBhvr>
                                      <p:to>
                                        <p:strVal val="visible"/>
                                      </p:to>
                                    </p:set>
                                    <p:animEffect transition="in" filter="dissolve">
                                      <p:cBhvr>
                                        <p:cTn id="11" dur="500"/>
                                        <p:tgtEl>
                                          <p:spTgt spid="16148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614858"/>
                                        </p:tgtEl>
                                        <p:attrNameLst>
                                          <p:attrName>style.visibility</p:attrName>
                                        </p:attrNameLst>
                                      </p:cBhvr>
                                      <p:to>
                                        <p:strVal val="visible"/>
                                      </p:to>
                                    </p:set>
                                    <p:animEffect transition="in" filter="dissolve">
                                      <p:cBhvr>
                                        <p:cTn id="16" dur="500"/>
                                        <p:tgtEl>
                                          <p:spTgt spid="16148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614859"/>
                                        </p:tgtEl>
                                        <p:attrNameLst>
                                          <p:attrName>style.visibility</p:attrName>
                                        </p:attrNameLst>
                                      </p:cBhvr>
                                      <p:to>
                                        <p:strVal val="visible"/>
                                      </p:to>
                                    </p:set>
                                    <p:animEffect transition="in" filter="dissolve">
                                      <p:cBhvr>
                                        <p:cTn id="21" dur="500"/>
                                        <p:tgtEl>
                                          <p:spTgt spid="161485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1" grpId="0"/>
      <p:bldP spid="1614857" grpId="0"/>
      <p:bldP spid="1614858" grpId="0"/>
      <p:bldP spid="161485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Rot="1" noChangeArrowheads="1"/>
          </p:cNvSpPr>
          <p:nvPr>
            <p:ph type="title" idx="4294967295"/>
          </p:nvPr>
        </p:nvSpPr>
        <p:spPr bwMode="auto">
          <a:xfrm>
            <a:off x="395288" y="159516"/>
            <a:ext cx="2990850"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色散关系</a:t>
            </a:r>
          </a:p>
        </p:txBody>
      </p:sp>
      <p:pic>
        <p:nvPicPr>
          <p:cNvPr id="5222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73238"/>
            <a:ext cx="6980237"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Line 6"/>
          <p:cNvSpPr>
            <a:spLocks noChangeShapeType="1"/>
          </p:cNvSpPr>
          <p:nvPr/>
        </p:nvSpPr>
        <p:spPr bwMode="auto">
          <a:xfrm>
            <a:off x="1462088" y="2387600"/>
            <a:ext cx="6553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52230" name="Rectangle 7"/>
          <p:cNvSpPr>
            <a:spLocks noChangeArrowheads="1"/>
          </p:cNvSpPr>
          <p:nvPr/>
        </p:nvSpPr>
        <p:spPr bwMode="auto">
          <a:xfrm>
            <a:off x="5830888" y="1557338"/>
            <a:ext cx="2663825" cy="4392612"/>
          </a:xfrm>
          <a:prstGeom prst="rect">
            <a:avLst/>
          </a:prstGeom>
          <a:solidFill>
            <a:srgbClr val="FFFF99">
              <a:alpha val="50195"/>
            </a:srgbClr>
          </a:solidFill>
          <a:ln w="9525">
            <a:solidFill>
              <a:schemeClr val="tx1"/>
            </a:solidFill>
            <a:miter lim="800000"/>
            <a:headEnd/>
            <a:tailEnd/>
          </a:ln>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noProof="0">
              <a:ln>
                <a:noFill/>
              </a:ln>
              <a:solidFill>
                <a:srgbClr val="336666"/>
              </a:solidFill>
              <a:effectLst/>
              <a:uLnTx/>
              <a:uFillTx/>
              <a:ea typeface="微软雅黑" panose="020B0503020204020204" pitchFamily="34" charset="-122"/>
              <a:cs typeface="+mn-cs"/>
            </a:endParaRPr>
          </a:p>
        </p:txBody>
      </p:sp>
      <p:grpSp>
        <p:nvGrpSpPr>
          <p:cNvPr id="52231" name="Group 7"/>
          <p:cNvGrpSpPr>
            <a:grpSpLocks/>
          </p:cNvGrpSpPr>
          <p:nvPr/>
        </p:nvGrpSpPr>
        <p:grpSpPr bwMode="auto">
          <a:xfrm>
            <a:off x="1403350" y="1484313"/>
            <a:ext cx="5010150" cy="865187"/>
            <a:chOff x="884" y="935"/>
            <a:chExt cx="3156" cy="545"/>
          </a:xfrm>
        </p:grpSpPr>
        <p:sp>
          <p:nvSpPr>
            <p:cNvPr id="52246" name="Text Box 8"/>
            <p:cNvSpPr txBox="1">
              <a:spLocks noChangeArrowheads="1"/>
            </p:cNvSpPr>
            <p:nvPr/>
          </p:nvSpPr>
          <p:spPr bwMode="auto">
            <a:xfrm>
              <a:off x="1791" y="935"/>
              <a:ext cx="2249" cy="308"/>
            </a:xfrm>
            <a:prstGeom prst="rect">
              <a:avLst/>
            </a:prstGeom>
            <a:gradFill rotWithShape="1">
              <a:gsLst>
                <a:gs pos="0">
                  <a:srgbClr val="FFCCFF"/>
                </a:gs>
                <a:gs pos="50000">
                  <a:srgbClr val="FFFFFF"/>
                </a:gs>
                <a:gs pos="100000">
                  <a:srgbClr val="FF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1" u="none" strike="noStrike" kern="1200" cap="none" spc="0" normalizeH="0" noProof="0" dirty="0">
                  <a:ln>
                    <a:noFill/>
                  </a:ln>
                  <a:solidFill>
                    <a:srgbClr val="000000"/>
                  </a:solidFill>
                  <a:effectLst/>
                  <a:uLnTx/>
                  <a:uFillTx/>
                  <a:latin typeface="Symbol" panose="05050102010706020507" pitchFamily="18" charset="2"/>
                  <a:ea typeface="微软雅黑" panose="020B0503020204020204" pitchFamily="34" charset="-122"/>
                  <a:cs typeface="+mn-cs"/>
                </a:rPr>
                <a:t>w</a:t>
              </a:r>
              <a:r>
                <a:rPr kumimoji="0" lang="en-US" altLang="zh-CN" sz="2600" b="1" i="1" u="none" strike="noStrike" kern="1200" cap="none" spc="0" normalizeH="0" noProof="0" dirty="0">
                  <a:ln>
                    <a:noFill/>
                  </a:ln>
                  <a:solidFill>
                    <a:srgbClr val="000000"/>
                  </a:solidFill>
                  <a:effectLst/>
                  <a:uLnTx/>
                  <a:uFillTx/>
                  <a:ea typeface="微软雅黑" panose="020B0503020204020204" pitchFamily="34" charset="-122"/>
                  <a:cs typeface="+mn-cs"/>
                </a:rPr>
                <a:t> </a:t>
              </a: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有最大值</a:t>
              </a:r>
              <a:r>
                <a:rPr kumimoji="0" lang="en-US" altLang="zh-CN" sz="2600" b="1" i="0" u="none" strike="noStrike" kern="1200" cap="none" spc="0" normalizeH="0" noProof="0" dirty="0">
                  <a:ln>
                    <a:noFill/>
                  </a:ln>
                  <a:solidFill>
                    <a:srgbClr val="000000"/>
                  </a:solidFill>
                  <a:effectLst/>
                  <a:uLnTx/>
                  <a:uFillTx/>
                  <a:ea typeface="微软雅黑" panose="020B0503020204020204" pitchFamily="34" charset="-122"/>
                  <a:cs typeface="+mn-cs"/>
                </a:rPr>
                <a:t>—</a:t>
              </a: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截止频率 </a:t>
              </a:r>
            </a:p>
          </p:txBody>
        </p:sp>
        <p:sp>
          <p:nvSpPr>
            <p:cNvPr id="52247" name="Line 9"/>
            <p:cNvSpPr>
              <a:spLocks noChangeShapeType="1"/>
            </p:cNvSpPr>
            <p:nvPr/>
          </p:nvSpPr>
          <p:spPr bwMode="auto">
            <a:xfrm flipH="1">
              <a:off x="884" y="1253"/>
              <a:ext cx="1134" cy="227"/>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sp>
        <p:nvSpPr>
          <p:cNvPr id="52232" name="Rectangle 10"/>
          <p:cNvSpPr>
            <a:spLocks noChangeArrowheads="1"/>
          </p:cNvSpPr>
          <p:nvPr/>
        </p:nvSpPr>
        <p:spPr bwMode="auto">
          <a:xfrm>
            <a:off x="0" y="2987517"/>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noProof="0">
              <a:ln>
                <a:noFill/>
              </a:ln>
              <a:solidFill>
                <a:srgbClr val="000000"/>
              </a:solidFill>
              <a:effectLst/>
              <a:uLnTx/>
              <a:uFillTx/>
              <a:ea typeface="微软雅黑" panose="020B0503020204020204" pitchFamily="34" charset="-122"/>
              <a:cs typeface="+mn-cs"/>
            </a:endParaRPr>
          </a:p>
        </p:txBody>
      </p:sp>
      <p:grpSp>
        <p:nvGrpSpPr>
          <p:cNvPr id="52233" name="Group 11"/>
          <p:cNvGrpSpPr>
            <a:grpSpLocks/>
          </p:cNvGrpSpPr>
          <p:nvPr/>
        </p:nvGrpSpPr>
        <p:grpSpPr bwMode="auto">
          <a:xfrm>
            <a:off x="3848100" y="17463"/>
            <a:ext cx="4219575" cy="808038"/>
            <a:chOff x="2424" y="11"/>
            <a:chExt cx="2658" cy="509"/>
          </a:xfrm>
        </p:grpSpPr>
        <p:sp>
          <p:nvSpPr>
            <p:cNvPr id="52244" name="Text Box 12"/>
            <p:cNvSpPr txBox="1">
              <a:spLocks noChangeArrowheads="1"/>
            </p:cNvSpPr>
            <p:nvPr/>
          </p:nvSpPr>
          <p:spPr bwMode="auto">
            <a:xfrm>
              <a:off x="2424" y="188"/>
              <a:ext cx="12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noProof="0" dirty="0">
                  <a:ln>
                    <a:noFill/>
                  </a:ln>
                  <a:solidFill>
                    <a:srgbClr val="000000"/>
                  </a:solidFill>
                  <a:effectLst/>
                  <a:uLnTx/>
                  <a:uFillTx/>
                  <a:ea typeface="微软雅黑" panose="020B0503020204020204" pitchFamily="34" charset="-122"/>
                  <a:cs typeface="+mn-cs"/>
                </a:rPr>
                <a:t>平移对称性：</a:t>
              </a:r>
            </a:p>
          </p:txBody>
        </p:sp>
        <p:graphicFrame>
          <p:nvGraphicFramePr>
            <p:cNvPr id="52245" name="Object 13"/>
            <p:cNvGraphicFramePr>
              <a:graphicFrameLocks noChangeAspect="1"/>
            </p:cNvGraphicFramePr>
            <p:nvPr/>
          </p:nvGraphicFramePr>
          <p:xfrm>
            <a:off x="3631" y="11"/>
            <a:ext cx="1451" cy="509"/>
          </p:xfrm>
          <a:graphic>
            <a:graphicData uri="http://schemas.openxmlformats.org/presentationml/2006/ole">
              <mc:AlternateContent xmlns:mc="http://schemas.openxmlformats.org/markup-compatibility/2006">
                <mc:Choice xmlns:v="urn:schemas-microsoft-com:vml" Requires="v">
                  <p:oleObj spid="_x0000_s19998" name="公式" r:id="rId5" imgW="1117115" imgH="393529" progId="Equation.3">
                    <p:embed/>
                  </p:oleObj>
                </mc:Choice>
                <mc:Fallback>
                  <p:oleObj name="公式" r:id="rId5" imgW="1117115" imgH="393529" progId="Equation.3">
                    <p:embed/>
                    <p:pic>
                      <p:nvPicPr>
                        <p:cNvPr id="52245"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1" y="11"/>
                          <a:ext cx="1451" cy="509"/>
                        </a:xfrm>
                        <a:prstGeom prst="rect">
                          <a:avLst/>
                        </a:prstGeom>
                        <a:noFill/>
                        <a:ln>
                          <a:noFill/>
                        </a:ln>
                      </p:spPr>
                    </p:pic>
                  </p:oleObj>
                </mc:Fallback>
              </mc:AlternateContent>
            </a:graphicData>
          </a:graphic>
        </p:graphicFrame>
      </p:grpSp>
      <p:grpSp>
        <p:nvGrpSpPr>
          <p:cNvPr id="1879054" name="Group 14"/>
          <p:cNvGrpSpPr>
            <a:grpSpLocks/>
          </p:cNvGrpSpPr>
          <p:nvPr/>
        </p:nvGrpSpPr>
        <p:grpSpPr bwMode="auto">
          <a:xfrm>
            <a:off x="1476375" y="2420938"/>
            <a:ext cx="4319588" cy="3541712"/>
            <a:chOff x="930" y="1525"/>
            <a:chExt cx="2721" cy="2231"/>
          </a:xfrm>
        </p:grpSpPr>
        <p:sp>
          <p:nvSpPr>
            <p:cNvPr id="52241" name="Line 15"/>
            <p:cNvSpPr>
              <a:spLocks noChangeShapeType="1"/>
            </p:cNvSpPr>
            <p:nvPr/>
          </p:nvSpPr>
          <p:spPr bwMode="auto">
            <a:xfrm flipH="1" flipV="1">
              <a:off x="930" y="1525"/>
              <a:ext cx="544" cy="20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52242" name="Line 16"/>
            <p:cNvSpPr>
              <a:spLocks noChangeShapeType="1"/>
            </p:cNvSpPr>
            <p:nvPr/>
          </p:nvSpPr>
          <p:spPr bwMode="auto">
            <a:xfrm flipV="1">
              <a:off x="3107" y="1525"/>
              <a:ext cx="544" cy="20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52243" name="Text Box 17"/>
            <p:cNvSpPr txBox="1">
              <a:spLocks noChangeArrowheads="1"/>
            </p:cNvSpPr>
            <p:nvPr/>
          </p:nvSpPr>
          <p:spPr bwMode="auto">
            <a:xfrm>
              <a:off x="1291" y="3442"/>
              <a:ext cx="2061" cy="3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noProof="0">
                  <a:ln>
                    <a:noFill/>
                  </a:ln>
                  <a:solidFill>
                    <a:srgbClr val="000000"/>
                  </a:solidFill>
                  <a:effectLst/>
                  <a:uLnTx/>
                  <a:uFillTx/>
                  <a:ea typeface="微软雅黑" panose="020B0503020204020204" pitchFamily="34" charset="-122"/>
                  <a:cs typeface="+mn-cs"/>
                </a:rPr>
                <a:t>第一布里渊区的边界 </a:t>
              </a:r>
            </a:p>
          </p:txBody>
        </p:sp>
      </p:grpSp>
      <p:grpSp>
        <p:nvGrpSpPr>
          <p:cNvPr id="1879058" name="Group 18"/>
          <p:cNvGrpSpPr>
            <a:grpSpLocks/>
          </p:cNvGrpSpPr>
          <p:nvPr/>
        </p:nvGrpSpPr>
        <p:grpSpPr bwMode="auto">
          <a:xfrm>
            <a:off x="395288" y="3213100"/>
            <a:ext cx="3452812" cy="1038225"/>
            <a:chOff x="1416" y="2160"/>
            <a:chExt cx="2175" cy="654"/>
          </a:xfrm>
        </p:grpSpPr>
        <p:sp>
          <p:nvSpPr>
            <p:cNvPr id="52239" name="Text Box 19"/>
            <p:cNvSpPr txBox="1">
              <a:spLocks noChangeArrowheads="1"/>
            </p:cNvSpPr>
            <p:nvPr/>
          </p:nvSpPr>
          <p:spPr bwMode="auto">
            <a:xfrm>
              <a:off x="1416" y="2291"/>
              <a:ext cx="1010" cy="30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noProof="0">
                  <a:ln>
                    <a:noFill/>
                  </a:ln>
                  <a:solidFill>
                    <a:srgbClr val="000000"/>
                  </a:solidFill>
                  <a:effectLst/>
                  <a:uLnTx/>
                  <a:uFillTx/>
                  <a:ea typeface="微软雅黑" panose="020B0503020204020204" pitchFamily="34" charset="-122"/>
                  <a:cs typeface="+mn-cs"/>
                </a:rPr>
                <a:t>群速度： </a:t>
              </a:r>
            </a:p>
          </p:txBody>
        </p:sp>
        <p:graphicFrame>
          <p:nvGraphicFramePr>
            <p:cNvPr id="52240" name="Object 20"/>
            <p:cNvGraphicFramePr>
              <a:graphicFrameLocks noChangeAspect="1"/>
            </p:cNvGraphicFramePr>
            <p:nvPr>
              <p:extLst>
                <p:ext uri="{D42A27DB-BD31-4B8C-83A1-F6EECF244321}">
                  <p14:modId xmlns:p14="http://schemas.microsoft.com/office/powerpoint/2010/main" val="3913600724"/>
                </p:ext>
              </p:extLst>
            </p:nvPr>
          </p:nvGraphicFramePr>
          <p:xfrm>
            <a:off x="2381" y="2160"/>
            <a:ext cx="1210" cy="654"/>
          </p:xfrm>
          <a:graphic>
            <a:graphicData uri="http://schemas.openxmlformats.org/presentationml/2006/ole">
              <mc:AlternateContent xmlns:mc="http://schemas.openxmlformats.org/markup-compatibility/2006">
                <mc:Choice xmlns:v="urn:schemas-microsoft-com:vml" Requires="v">
                  <p:oleObj spid="_x0000_s19999" name="Equation" r:id="rId7" imgW="774364" imgH="418918" progId="Equation.DSMT4">
                    <p:embed/>
                  </p:oleObj>
                </mc:Choice>
                <mc:Fallback>
                  <p:oleObj name="Equation" r:id="rId7" imgW="774364" imgH="418918" progId="Equation.DSMT4">
                    <p:embed/>
                    <p:pic>
                      <p:nvPicPr>
                        <p:cNvPr id="5224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 y="2160"/>
                          <a:ext cx="1210" cy="6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879061" name="Object 21"/>
          <p:cNvGraphicFramePr>
            <a:graphicFrameLocks noChangeAspect="1"/>
          </p:cNvGraphicFramePr>
          <p:nvPr>
            <p:extLst>
              <p:ext uri="{D42A27DB-BD31-4B8C-83A1-F6EECF244321}">
                <p14:modId xmlns:p14="http://schemas.microsoft.com/office/powerpoint/2010/main" val="2696267140"/>
              </p:ext>
            </p:extLst>
          </p:nvPr>
        </p:nvGraphicFramePr>
        <p:xfrm>
          <a:off x="4067175" y="3079750"/>
          <a:ext cx="1660525" cy="1258888"/>
        </p:xfrm>
        <a:graphic>
          <a:graphicData uri="http://schemas.openxmlformats.org/presentationml/2006/ole">
            <mc:AlternateContent xmlns:mc="http://schemas.openxmlformats.org/markup-compatibility/2006">
              <mc:Choice xmlns:v="urn:schemas-microsoft-com:vml" Requires="v">
                <p:oleObj spid="_x0000_s20000" name="Equation" r:id="rId9" imgW="761669" imgH="583947" progId="Equation.DSMT4">
                  <p:embed/>
                </p:oleObj>
              </mc:Choice>
              <mc:Fallback>
                <p:oleObj name="Equation" r:id="rId9" imgW="761669" imgH="583947" progId="Equation.DSMT4">
                  <p:embed/>
                  <p:pic>
                    <p:nvPicPr>
                      <p:cNvPr id="1879061"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3079750"/>
                        <a:ext cx="1660525" cy="1258888"/>
                      </a:xfrm>
                      <a:prstGeom prst="rect">
                        <a:avLst/>
                      </a:prstGeom>
                      <a:gradFill rotWithShape="1">
                        <a:gsLst>
                          <a:gs pos="0">
                            <a:srgbClr val="99FFCC"/>
                          </a:gs>
                          <a:gs pos="50000">
                            <a:srgbClr val="F9FFFC"/>
                          </a:gs>
                          <a:gs pos="100000">
                            <a:srgbClr val="99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7" name="Text Box 22"/>
          <p:cNvSpPr txBox="1">
            <a:spLocks noChangeArrowheads="1"/>
          </p:cNvSpPr>
          <p:nvPr/>
        </p:nvSpPr>
        <p:spPr bwMode="auto">
          <a:xfrm>
            <a:off x="8110538" y="5157788"/>
            <a:ext cx="3492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1" u="none" strike="noStrike" kern="1200" cap="none" spc="0" normalizeH="0" noProof="0">
                <a:ln>
                  <a:noFill/>
                </a:ln>
                <a:solidFill>
                  <a:srgbClr val="000000"/>
                </a:solidFill>
                <a:effectLst/>
                <a:uLnTx/>
                <a:uFillTx/>
                <a:ea typeface="微软雅黑" panose="020B0503020204020204" pitchFamily="34" charset="-122"/>
                <a:cs typeface="+mn-cs"/>
              </a:rPr>
              <a:t>q</a:t>
            </a:r>
          </a:p>
        </p:txBody>
      </p:sp>
      <p:sp>
        <p:nvSpPr>
          <p:cNvPr id="52238" name="Text Box 23"/>
          <p:cNvSpPr txBox="1">
            <a:spLocks noChangeArrowheads="1"/>
          </p:cNvSpPr>
          <p:nvPr/>
        </p:nvSpPr>
        <p:spPr bwMode="auto">
          <a:xfrm>
            <a:off x="735013" y="1544638"/>
            <a:ext cx="42511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0" u="none" strike="noStrike" kern="1200" cap="none" spc="0" normalizeH="0" noProof="0" dirty="0">
                <a:ln>
                  <a:noFill/>
                </a:ln>
                <a:solidFill>
                  <a:srgbClr val="000000"/>
                </a:solidFill>
                <a:effectLst/>
                <a:uLnTx/>
                <a:uFillTx/>
                <a:latin typeface="Symbol" panose="05050102010706020507" pitchFamily="18" charset="2"/>
                <a:ea typeface="微软雅黑" panose="020B0503020204020204" pitchFamily="34" charset="-122"/>
                <a:cs typeface="+mn-cs"/>
              </a:rPr>
              <a:t>w</a:t>
            </a:r>
          </a:p>
        </p:txBody>
      </p:sp>
      <p:graphicFrame>
        <p:nvGraphicFramePr>
          <p:cNvPr id="24" name="对象 23"/>
          <p:cNvGraphicFramePr>
            <a:graphicFrameLocks noChangeAspect="1"/>
          </p:cNvGraphicFramePr>
          <p:nvPr>
            <p:extLst>
              <p:ext uri="{D42A27DB-BD31-4B8C-83A1-F6EECF244321}">
                <p14:modId xmlns:p14="http://schemas.microsoft.com/office/powerpoint/2010/main" val="2748595363"/>
              </p:ext>
            </p:extLst>
          </p:nvPr>
        </p:nvGraphicFramePr>
        <p:xfrm>
          <a:off x="5764213" y="837216"/>
          <a:ext cx="1980093" cy="472473"/>
        </p:xfrm>
        <a:graphic>
          <a:graphicData uri="http://schemas.openxmlformats.org/presentationml/2006/ole">
            <mc:AlternateContent xmlns:mc="http://schemas.openxmlformats.org/markup-compatibility/2006">
              <mc:Choice xmlns:v="urn:schemas-microsoft-com:vml" Requires="v">
                <p:oleObj spid="_x0000_s20001" name="Equation" r:id="rId11" imgW="736280" imgH="177723" progId="Equation.DSMT4">
                  <p:embed/>
                </p:oleObj>
              </mc:Choice>
              <mc:Fallback>
                <p:oleObj name="Equation" r:id="rId11" imgW="736280" imgH="177723" progId="Equation.DSMT4">
                  <p:embed/>
                  <p:pic>
                    <p:nvPicPr>
                      <p:cNvPr id="24" name="对象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4213" y="837216"/>
                        <a:ext cx="1980093" cy="472473"/>
                      </a:xfrm>
                      <a:prstGeom prst="rect">
                        <a:avLst/>
                      </a:prstGeom>
                      <a:solidFill>
                        <a:srgbClr val="FFFF00"/>
                      </a:solidFill>
                    </p:spPr>
                  </p:pic>
                </p:oleObj>
              </mc:Fallback>
            </mc:AlternateContent>
          </a:graphicData>
        </a:graphic>
      </p:graphicFrame>
      <p:sp>
        <p:nvSpPr>
          <p:cNvPr id="25" name="文本框 24"/>
          <p:cNvSpPr txBox="1"/>
          <p:nvPr/>
        </p:nvSpPr>
        <p:spPr>
          <a:xfrm>
            <a:off x="3848682" y="828038"/>
            <a:ext cx="2040943"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反演对称性：</a:t>
            </a:r>
          </a:p>
        </p:txBody>
      </p:sp>
      <p:sp>
        <p:nvSpPr>
          <p:cNvPr id="26" name="Text Box 22"/>
          <p:cNvSpPr txBox="1">
            <a:spLocks noChangeArrowheads="1"/>
          </p:cNvSpPr>
          <p:nvPr/>
        </p:nvSpPr>
        <p:spPr bwMode="auto">
          <a:xfrm>
            <a:off x="405751" y="5994458"/>
            <a:ext cx="8228013"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noProof="0" dirty="0">
                <a:ln>
                  <a:noFill/>
                </a:ln>
                <a:solidFill>
                  <a:srgbClr val="660066"/>
                </a:solidFill>
                <a:effectLst/>
                <a:uLnTx/>
                <a:uFillTx/>
                <a:ea typeface="微软雅黑" panose="020B0503020204020204" pitchFamily="34" charset="-122"/>
                <a:cs typeface="+mn-cs"/>
              </a:rPr>
              <a:t>正好是布拉格反射条件。由于发生布拉格反射，反射波和反射波叠加形成驻波，因而群速度为零</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34</a:t>
            </a:fld>
            <a:endParaRPr lang="zh-CN" altLang="en-US">
              <a:solidFill>
                <a:prstClr val="black">
                  <a:tint val="75000"/>
                </a:prstClr>
              </a:solidFill>
            </a:endParaRPr>
          </a:p>
        </p:txBody>
      </p:sp>
    </p:spTree>
    <p:extLst>
      <p:ext uri="{BB962C8B-B14F-4D97-AF65-F5344CB8AC3E}">
        <p14:creationId xmlns:p14="http://schemas.microsoft.com/office/powerpoint/2010/main" val="394255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79054"/>
                                        </p:tgtEl>
                                        <p:attrNameLst>
                                          <p:attrName>style.visibility</p:attrName>
                                        </p:attrNameLst>
                                      </p:cBhvr>
                                      <p:to>
                                        <p:strVal val="visible"/>
                                      </p:to>
                                    </p:set>
                                    <p:animEffect transition="in" filter="slide(fromBottom)">
                                      <p:cBhvr>
                                        <p:cTn id="7" dur="500"/>
                                        <p:tgtEl>
                                          <p:spTgt spid="18790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79058"/>
                                        </p:tgtEl>
                                        <p:attrNameLst>
                                          <p:attrName>style.visibility</p:attrName>
                                        </p:attrNameLst>
                                      </p:cBhvr>
                                      <p:to>
                                        <p:strVal val="visible"/>
                                      </p:to>
                                    </p:set>
                                    <p:animEffect transition="in" filter="dissolve">
                                      <p:cBhvr>
                                        <p:cTn id="12" dur="500"/>
                                        <p:tgtEl>
                                          <p:spTgt spid="18790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79061"/>
                                        </p:tgtEl>
                                        <p:attrNameLst>
                                          <p:attrName>style.visibility</p:attrName>
                                        </p:attrNameLst>
                                      </p:cBhvr>
                                      <p:to>
                                        <p:strVal val="visible"/>
                                      </p:to>
                                    </p:set>
                                    <p:animEffect transition="in" filter="dissolve">
                                      <p:cBhvr>
                                        <p:cTn id="17" dur="500"/>
                                        <p:tgtEl>
                                          <p:spTgt spid="187906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idx="4294967295"/>
          </p:nvPr>
        </p:nvSpPr>
        <p:spPr bwMode="auto">
          <a:xfrm>
            <a:off x="1979712" y="60780"/>
            <a:ext cx="5510213"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色散关系中的波速</a:t>
            </a:r>
          </a:p>
        </p:txBody>
      </p:sp>
      <p:sp>
        <p:nvSpPr>
          <p:cNvPr id="56323" name="Rectangle 3"/>
          <p:cNvSpPr>
            <a:spLocks noGrp="1" noRot="1" noChangeArrowheads="1"/>
          </p:cNvSpPr>
          <p:nvPr>
            <p:ph type="body" idx="4294967295"/>
          </p:nvPr>
        </p:nvSpPr>
        <p:spPr bwMode="auto">
          <a:xfrm>
            <a:off x="600075" y="1086872"/>
            <a:ext cx="4259263" cy="165576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eaLnBrk="1" hangingPunct="1"/>
            <a:r>
              <a:rPr lang="zh-CN" altLang="en-US" sz="2600" b="1" dirty="0">
                <a:latin typeface="Times New Roman" panose="02020603050405020304" pitchFamily="18" charset="0"/>
                <a:ea typeface="微软雅黑" panose="020B0503020204020204" pitchFamily="34" charset="-122"/>
                <a:sym typeface="Symbol" panose="05050102010706020507" pitchFamily="18" charset="2"/>
              </a:rPr>
              <a:t>波速</a:t>
            </a:r>
          </a:p>
          <a:p>
            <a:pPr lvl="1" eaLnBrk="1" hangingPunct="1"/>
            <a:r>
              <a:rPr lang="zh-CN" altLang="en-US" sz="2600" b="1" dirty="0">
                <a:solidFill>
                  <a:srgbClr val="A50021"/>
                </a:solidFill>
                <a:latin typeface="Times New Roman" panose="02020603050405020304" pitchFamily="18" charset="0"/>
                <a:ea typeface="微软雅黑" panose="020B0503020204020204" pitchFamily="34" charset="-122"/>
                <a:sym typeface="Symbol" panose="05050102010706020507" pitchFamily="18" charset="2"/>
              </a:rPr>
              <a:t>相速度  </a:t>
            </a:r>
            <a:endParaRPr lang="en-US" altLang="zh-CN" sz="2600" b="1" dirty="0">
              <a:solidFill>
                <a:srgbClr val="A50021"/>
              </a:solidFill>
              <a:latin typeface="Times New Roman" panose="02020603050405020304" pitchFamily="18" charset="0"/>
              <a:ea typeface="微软雅黑" panose="020B0503020204020204" pitchFamily="34" charset="-122"/>
              <a:sym typeface="Symbol" panose="05050102010706020507" pitchFamily="18" charset="2"/>
            </a:endParaRPr>
          </a:p>
          <a:p>
            <a:pPr lvl="1" eaLnBrk="1" hangingPunct="1"/>
            <a:endParaRPr lang="en-US" altLang="zh-CN" sz="2600" b="1" dirty="0">
              <a:solidFill>
                <a:srgbClr val="A50021"/>
              </a:solidFill>
              <a:latin typeface="Times New Roman" panose="02020603050405020304" pitchFamily="18" charset="0"/>
              <a:ea typeface="微软雅黑" panose="020B0503020204020204" pitchFamily="34" charset="-122"/>
              <a:sym typeface="Symbol" panose="05050102010706020507" pitchFamily="18" charset="2"/>
            </a:endParaRPr>
          </a:p>
          <a:p>
            <a:pPr lvl="1" eaLnBrk="1" hangingPunct="1"/>
            <a:r>
              <a:rPr lang="zh-CN" altLang="en-US" sz="2600" b="1" dirty="0">
                <a:solidFill>
                  <a:srgbClr val="0000CC"/>
                </a:solidFill>
                <a:latin typeface="Times New Roman" panose="02020603050405020304" pitchFamily="18" charset="0"/>
                <a:ea typeface="微软雅黑" panose="020B0503020204020204" pitchFamily="34" charset="-122"/>
                <a:sym typeface="Symbol" panose="05050102010706020507" pitchFamily="18" charset="2"/>
              </a:rPr>
              <a:t>群速度</a:t>
            </a:r>
            <a:endParaRPr lang="zh-CN" altLang="en-US" sz="2600" b="1" i="1" dirty="0">
              <a:solidFill>
                <a:srgbClr val="0000CC"/>
              </a:solidFill>
              <a:latin typeface="Times New Roman" panose="02020603050405020304" pitchFamily="18" charset="0"/>
              <a:ea typeface="微软雅黑" panose="020B0503020204020204" pitchFamily="34" charset="-122"/>
              <a:sym typeface="Symbol" panose="05050102010706020507" pitchFamily="18" charset="2"/>
            </a:endParaRPr>
          </a:p>
        </p:txBody>
      </p:sp>
      <p:sp>
        <p:nvSpPr>
          <p:cNvPr id="56325" name="Text Box 14"/>
          <p:cNvSpPr txBox="1">
            <a:spLocks noChangeArrowheads="1"/>
          </p:cNvSpPr>
          <p:nvPr/>
        </p:nvSpPr>
        <p:spPr bwMode="auto">
          <a:xfrm>
            <a:off x="735013" y="3762375"/>
            <a:ext cx="184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799183" name="Text Box 15"/>
          <p:cNvSpPr txBox="1">
            <a:spLocks noChangeArrowheads="1"/>
          </p:cNvSpPr>
          <p:nvPr/>
        </p:nvSpPr>
        <p:spPr bwMode="auto">
          <a:xfrm>
            <a:off x="574249" y="3500597"/>
            <a:ext cx="43211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A50021"/>
                </a:solidFill>
                <a:ea typeface="微软雅黑" panose="020B0503020204020204" pitchFamily="34" charset="-122"/>
                <a:cs typeface="+mn-cs"/>
              </a:rPr>
              <a:t>相速度：是单色波单位时间内一定的振动位相所传播的距离</a:t>
            </a:r>
          </a:p>
        </p:txBody>
      </p:sp>
      <p:sp>
        <p:nvSpPr>
          <p:cNvPr id="1799184" name="Text Box 16"/>
          <p:cNvSpPr txBox="1">
            <a:spLocks noChangeArrowheads="1"/>
          </p:cNvSpPr>
          <p:nvPr/>
        </p:nvSpPr>
        <p:spPr bwMode="auto">
          <a:xfrm>
            <a:off x="601593" y="4458147"/>
            <a:ext cx="72391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663300"/>
                </a:solidFill>
                <a:ea typeface="微软雅黑" panose="020B0503020204020204" pitchFamily="34" charset="-122"/>
                <a:cs typeface="+mn-cs"/>
              </a:rPr>
              <a:t>群速度：是平均频率为</a:t>
            </a:r>
            <a:r>
              <a:rPr lang="en-US" altLang="zh-CN" i="1" dirty="0">
                <a:solidFill>
                  <a:srgbClr val="663300"/>
                </a:solidFill>
                <a:latin typeface="Symbol" panose="05050102010706020507" pitchFamily="18" charset="2"/>
                <a:ea typeface="微软雅黑" panose="020B0503020204020204" pitchFamily="34" charset="-122"/>
                <a:cs typeface="+mn-cs"/>
              </a:rPr>
              <a:t>w</a:t>
            </a:r>
            <a:r>
              <a:rPr lang="zh-CN" altLang="en-US" dirty="0">
                <a:solidFill>
                  <a:srgbClr val="663300"/>
                </a:solidFill>
                <a:ea typeface="微软雅黑" panose="020B0503020204020204" pitchFamily="34" charset="-122"/>
                <a:cs typeface="+mn-cs"/>
              </a:rPr>
              <a:t>，平均波矢为 </a:t>
            </a:r>
            <a:r>
              <a:rPr lang="en-US" altLang="zh-CN" i="1" dirty="0">
                <a:solidFill>
                  <a:srgbClr val="663300"/>
                </a:solidFill>
                <a:ea typeface="微软雅黑" panose="020B0503020204020204" pitchFamily="34" charset="-122"/>
                <a:cs typeface="+mn-cs"/>
              </a:rPr>
              <a:t>q </a:t>
            </a:r>
            <a:r>
              <a:rPr lang="zh-CN" altLang="en-US" dirty="0">
                <a:solidFill>
                  <a:srgbClr val="663300"/>
                </a:solidFill>
                <a:ea typeface="微软雅黑" panose="020B0503020204020204" pitchFamily="34" charset="-122"/>
                <a:cs typeface="+mn-cs"/>
              </a:rPr>
              <a:t>的波包</a:t>
            </a:r>
          </a:p>
          <a:p>
            <a:r>
              <a:rPr lang="zh-CN" altLang="en-US" dirty="0">
                <a:solidFill>
                  <a:srgbClr val="663300"/>
                </a:solidFill>
                <a:ea typeface="微软雅黑" panose="020B0503020204020204" pitchFamily="34" charset="-122"/>
                <a:cs typeface="+mn-cs"/>
              </a:rPr>
              <a:t>的传播速度，它是合成波能量和动量的传播速度</a:t>
            </a:r>
          </a:p>
        </p:txBody>
      </p:sp>
      <p:graphicFrame>
        <p:nvGraphicFramePr>
          <p:cNvPr id="3" name="对象 2"/>
          <p:cNvGraphicFramePr>
            <a:graphicFrameLocks noChangeAspect="1"/>
          </p:cNvGraphicFramePr>
          <p:nvPr>
            <p:extLst>
              <p:ext uri="{D42A27DB-BD31-4B8C-83A1-F6EECF244321}">
                <p14:modId xmlns:p14="http://schemas.microsoft.com/office/powerpoint/2010/main" val="319881687"/>
              </p:ext>
            </p:extLst>
          </p:nvPr>
        </p:nvGraphicFramePr>
        <p:xfrm>
          <a:off x="2864477" y="1230991"/>
          <a:ext cx="1137820" cy="1012392"/>
        </p:xfrm>
        <a:graphic>
          <a:graphicData uri="http://schemas.openxmlformats.org/presentationml/2006/ole">
            <mc:AlternateContent xmlns:mc="http://schemas.openxmlformats.org/markup-compatibility/2006">
              <mc:Choice xmlns:v="urn:schemas-microsoft-com:vml" Requires="v">
                <p:oleObj spid="_x0000_s20750" name="Equation" r:id="rId4" imgW="406048" imgH="355292" progId="Equation.DSMT4">
                  <p:embed/>
                </p:oleObj>
              </mc:Choice>
              <mc:Fallback>
                <p:oleObj name="Equation" r:id="rId4" imgW="406048" imgH="35529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4477" y="1230991"/>
                        <a:ext cx="1137820" cy="1012392"/>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38684230"/>
              </p:ext>
            </p:extLst>
          </p:nvPr>
        </p:nvGraphicFramePr>
        <p:xfrm>
          <a:off x="2771800" y="2343596"/>
          <a:ext cx="1241299" cy="941388"/>
        </p:xfrm>
        <a:graphic>
          <a:graphicData uri="http://schemas.openxmlformats.org/presentationml/2006/ole">
            <mc:AlternateContent xmlns:mc="http://schemas.openxmlformats.org/markup-compatibility/2006">
              <mc:Choice xmlns:v="urn:schemas-microsoft-com:vml" Requires="v">
                <p:oleObj spid="_x0000_s20751" name="Equation" r:id="rId6" imgW="469696" imgH="355446" progId="Equation.DSMT4">
                  <p:embed/>
                </p:oleObj>
              </mc:Choice>
              <mc:Fallback>
                <p:oleObj name="Equation" r:id="rId6" imgW="469696" imgH="355446"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800" y="2343596"/>
                        <a:ext cx="1241299" cy="941388"/>
                      </a:xfrm>
                      <a:prstGeom prst="rect">
                        <a:avLst/>
                      </a:prstGeom>
                      <a:noFill/>
                    </p:spPr>
                  </p:pic>
                </p:oleObj>
              </mc:Fallback>
            </mc:AlternateContent>
          </a:graphicData>
        </a:graphic>
      </p:graphicFrame>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35</a:t>
            </a:fld>
            <a:endParaRPr lang="zh-CN" altLang="en-US">
              <a:solidFill>
                <a:prstClr val="black">
                  <a:tint val="75000"/>
                </a:prstClr>
              </a:solidFill>
            </a:endParaRPr>
          </a:p>
        </p:txBody>
      </p:sp>
      <p:sp>
        <p:nvSpPr>
          <p:cNvPr id="12" name="Rectangle 37"/>
          <p:cNvSpPr>
            <a:spLocks noChangeArrowheads="1"/>
          </p:cNvSpPr>
          <p:nvPr/>
        </p:nvSpPr>
        <p:spPr bwMode="auto">
          <a:xfrm flipV="1">
            <a:off x="202406" y="92127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pic>
        <p:nvPicPr>
          <p:cNvPr id="14"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1052513"/>
            <a:ext cx="3887787"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831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99183"/>
                                        </p:tgtEl>
                                        <p:attrNameLst>
                                          <p:attrName>style.visibility</p:attrName>
                                        </p:attrNameLst>
                                      </p:cBhvr>
                                      <p:to>
                                        <p:strVal val="visible"/>
                                      </p:to>
                                    </p:set>
                                    <p:animEffect transition="in" filter="dissolve">
                                      <p:cBhvr>
                                        <p:cTn id="7" dur="500"/>
                                        <p:tgtEl>
                                          <p:spTgt spid="1799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99184"/>
                                        </p:tgtEl>
                                        <p:attrNameLst>
                                          <p:attrName>style.visibility</p:attrName>
                                        </p:attrNameLst>
                                      </p:cBhvr>
                                      <p:to>
                                        <p:strVal val="visible"/>
                                      </p:to>
                                    </p:set>
                                    <p:animEffect transition="in" filter="dissolve">
                                      <p:cBhvr>
                                        <p:cTn id="12" dur="500"/>
                                        <p:tgtEl>
                                          <p:spTgt spid="1799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9183" grpId="0"/>
      <p:bldP spid="179918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idx="4294967295"/>
          </p:nvPr>
        </p:nvSpPr>
        <p:spPr bwMode="auto">
          <a:xfrm>
            <a:off x="1979712" y="60780"/>
            <a:ext cx="5510213"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色散关系中的波速</a:t>
            </a:r>
          </a:p>
        </p:txBody>
      </p:sp>
      <p:sp>
        <p:nvSpPr>
          <p:cNvPr id="56323" name="Rectangle 3"/>
          <p:cNvSpPr>
            <a:spLocks noGrp="1" noRot="1" noChangeArrowheads="1"/>
          </p:cNvSpPr>
          <p:nvPr>
            <p:ph type="body" idx="4294967295"/>
          </p:nvPr>
        </p:nvSpPr>
        <p:spPr bwMode="auto">
          <a:xfrm>
            <a:off x="600075" y="1086872"/>
            <a:ext cx="4259263" cy="165576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eaLnBrk="1" hangingPunct="1"/>
            <a:r>
              <a:rPr lang="zh-CN" altLang="en-US" sz="2600" b="1" dirty="0">
                <a:latin typeface="Times New Roman" panose="02020603050405020304" pitchFamily="18" charset="0"/>
                <a:ea typeface="微软雅黑" panose="020B0503020204020204" pitchFamily="34" charset="-122"/>
                <a:sym typeface="Symbol" panose="05050102010706020507" pitchFamily="18" charset="2"/>
              </a:rPr>
              <a:t>波速</a:t>
            </a:r>
          </a:p>
          <a:p>
            <a:pPr lvl="1" eaLnBrk="1" hangingPunct="1"/>
            <a:r>
              <a:rPr lang="zh-CN" altLang="en-US" sz="2600" b="1" dirty="0">
                <a:solidFill>
                  <a:srgbClr val="A50021"/>
                </a:solidFill>
                <a:latin typeface="Times New Roman" panose="02020603050405020304" pitchFamily="18" charset="0"/>
                <a:ea typeface="微软雅黑" panose="020B0503020204020204" pitchFamily="34" charset="-122"/>
                <a:sym typeface="Symbol" panose="05050102010706020507" pitchFamily="18" charset="2"/>
              </a:rPr>
              <a:t>相速度  </a:t>
            </a:r>
            <a:endParaRPr lang="en-US" altLang="zh-CN" sz="2600" b="1" dirty="0">
              <a:solidFill>
                <a:srgbClr val="A50021"/>
              </a:solidFill>
              <a:latin typeface="Times New Roman" panose="02020603050405020304" pitchFamily="18" charset="0"/>
              <a:ea typeface="微软雅黑" panose="020B0503020204020204" pitchFamily="34" charset="-122"/>
              <a:sym typeface="Symbol" panose="05050102010706020507" pitchFamily="18" charset="2"/>
            </a:endParaRPr>
          </a:p>
          <a:p>
            <a:pPr lvl="1" eaLnBrk="1" hangingPunct="1"/>
            <a:endParaRPr lang="en-US" altLang="zh-CN" sz="2600" b="1" dirty="0">
              <a:solidFill>
                <a:srgbClr val="A50021"/>
              </a:solidFill>
              <a:latin typeface="Times New Roman" panose="02020603050405020304" pitchFamily="18" charset="0"/>
              <a:ea typeface="微软雅黑" panose="020B0503020204020204" pitchFamily="34" charset="-122"/>
              <a:sym typeface="Symbol" panose="05050102010706020507" pitchFamily="18" charset="2"/>
            </a:endParaRPr>
          </a:p>
          <a:p>
            <a:pPr lvl="1" eaLnBrk="1" hangingPunct="1"/>
            <a:r>
              <a:rPr lang="zh-CN" altLang="en-US" sz="2600" b="1" dirty="0">
                <a:solidFill>
                  <a:srgbClr val="0000CC"/>
                </a:solidFill>
                <a:latin typeface="Times New Roman" panose="02020603050405020304" pitchFamily="18" charset="0"/>
                <a:ea typeface="微软雅黑" panose="020B0503020204020204" pitchFamily="34" charset="-122"/>
                <a:sym typeface="Symbol" panose="05050102010706020507" pitchFamily="18" charset="2"/>
              </a:rPr>
              <a:t>群速度</a:t>
            </a:r>
            <a:endParaRPr lang="zh-CN" altLang="en-US" sz="2600" b="1" i="1" dirty="0">
              <a:solidFill>
                <a:srgbClr val="0000CC"/>
              </a:solidFill>
              <a:latin typeface="Times New Roman" panose="02020603050405020304" pitchFamily="18" charset="0"/>
              <a:ea typeface="微软雅黑" panose="020B0503020204020204" pitchFamily="34" charset="-122"/>
              <a:sym typeface="Symbol" panose="05050102010706020507" pitchFamily="18" charset="2"/>
            </a:endParaRPr>
          </a:p>
        </p:txBody>
      </p:sp>
      <p:sp>
        <p:nvSpPr>
          <p:cNvPr id="56325" name="Text Box 14"/>
          <p:cNvSpPr txBox="1">
            <a:spLocks noChangeArrowheads="1"/>
          </p:cNvSpPr>
          <p:nvPr/>
        </p:nvSpPr>
        <p:spPr bwMode="auto">
          <a:xfrm>
            <a:off x="735013" y="3762375"/>
            <a:ext cx="184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3" name="对象 2"/>
          <p:cNvGraphicFramePr>
            <a:graphicFrameLocks noChangeAspect="1"/>
          </p:cNvGraphicFramePr>
          <p:nvPr>
            <p:extLst/>
          </p:nvPr>
        </p:nvGraphicFramePr>
        <p:xfrm>
          <a:off x="2864477" y="1230991"/>
          <a:ext cx="1137820" cy="1012392"/>
        </p:xfrm>
        <a:graphic>
          <a:graphicData uri="http://schemas.openxmlformats.org/presentationml/2006/ole">
            <mc:AlternateContent xmlns:mc="http://schemas.openxmlformats.org/markup-compatibility/2006">
              <mc:Choice xmlns:v="urn:schemas-microsoft-com:vml" Requires="v">
                <p:oleObj spid="_x0000_s95726" name="Equation" r:id="rId4" imgW="406048" imgH="355292" progId="Equation.DSMT4">
                  <p:embed/>
                </p:oleObj>
              </mc:Choice>
              <mc:Fallback>
                <p:oleObj name="Equation" r:id="rId4" imgW="406048" imgH="355292" progId="Equation.DSMT4">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4477" y="1230991"/>
                        <a:ext cx="1137820" cy="1012392"/>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nvPr>
        </p:nvGraphicFramePr>
        <p:xfrm>
          <a:off x="2771800" y="2343596"/>
          <a:ext cx="1241299" cy="941388"/>
        </p:xfrm>
        <a:graphic>
          <a:graphicData uri="http://schemas.openxmlformats.org/presentationml/2006/ole">
            <mc:AlternateContent xmlns:mc="http://schemas.openxmlformats.org/markup-compatibility/2006">
              <mc:Choice xmlns:v="urn:schemas-microsoft-com:vml" Requires="v">
                <p:oleObj spid="_x0000_s95727" name="Equation" r:id="rId6" imgW="469696" imgH="355446" progId="Equation.DSMT4">
                  <p:embed/>
                </p:oleObj>
              </mc:Choice>
              <mc:Fallback>
                <p:oleObj name="Equation" r:id="rId6" imgW="469696" imgH="355446" progId="Equation.DSMT4">
                  <p:embed/>
                  <p:pic>
                    <p:nvPicPr>
                      <p:cNvPr id="5"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800" y="2343596"/>
                        <a:ext cx="1241299" cy="941388"/>
                      </a:xfrm>
                      <a:prstGeom prst="rect">
                        <a:avLst/>
                      </a:prstGeom>
                      <a:noFill/>
                    </p:spPr>
                  </p:pic>
                </p:oleObj>
              </mc:Fallback>
            </mc:AlternateContent>
          </a:graphicData>
        </a:graphic>
      </p:graphicFrame>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12" name="Rectangle 37"/>
          <p:cNvSpPr>
            <a:spLocks noChangeArrowheads="1"/>
          </p:cNvSpPr>
          <p:nvPr/>
        </p:nvSpPr>
        <p:spPr bwMode="auto">
          <a:xfrm flipV="1">
            <a:off x="202406" y="92127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pic>
        <p:nvPicPr>
          <p:cNvPr id="14"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1052513"/>
            <a:ext cx="3887787"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1"/>
          <p:cNvSpPr>
            <a:spLocks noChangeArrowheads="1"/>
          </p:cNvSpPr>
          <p:nvPr/>
        </p:nvSpPr>
        <p:spPr bwMode="auto">
          <a:xfrm>
            <a:off x="6732588" y="3500438"/>
            <a:ext cx="360362" cy="64770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660066"/>
              </a:solidFill>
              <a:ea typeface="微软雅黑" panose="020B0503020204020204" pitchFamily="34" charset="-122"/>
              <a:cs typeface="+mn-cs"/>
            </a:endParaRPr>
          </a:p>
        </p:txBody>
      </p:sp>
      <p:grpSp>
        <p:nvGrpSpPr>
          <p:cNvPr id="15" name="Group 12"/>
          <p:cNvGrpSpPr>
            <a:grpSpLocks/>
          </p:cNvGrpSpPr>
          <p:nvPr/>
        </p:nvGrpSpPr>
        <p:grpSpPr bwMode="auto">
          <a:xfrm>
            <a:off x="320631" y="3349278"/>
            <a:ext cx="4289425" cy="1357313"/>
            <a:chOff x="66" y="1871"/>
            <a:chExt cx="2702" cy="855"/>
          </a:xfrm>
        </p:grpSpPr>
        <p:graphicFrame>
          <p:nvGraphicFramePr>
            <p:cNvPr id="16" name="Object 5"/>
            <p:cNvGraphicFramePr>
              <a:graphicFrameLocks noChangeAspect="1"/>
            </p:cNvGraphicFramePr>
            <p:nvPr>
              <p:extLst>
                <p:ext uri="{D42A27DB-BD31-4B8C-83A1-F6EECF244321}">
                  <p14:modId xmlns:p14="http://schemas.microsoft.com/office/powerpoint/2010/main" val="471301100"/>
                </p:ext>
              </p:extLst>
            </p:nvPr>
          </p:nvGraphicFramePr>
          <p:xfrm>
            <a:off x="619" y="2156"/>
            <a:ext cx="1918" cy="570"/>
          </p:xfrm>
          <a:graphic>
            <a:graphicData uri="http://schemas.openxmlformats.org/presentationml/2006/ole">
              <mc:AlternateContent xmlns:mc="http://schemas.openxmlformats.org/markup-compatibility/2006">
                <mc:Choice xmlns:v="urn:schemas-microsoft-com:vml" Requires="v">
                  <p:oleObj spid="_x0000_s95728" name="公式" r:id="rId9" imgW="1524000" imgH="457200" progId="Equation.3">
                    <p:embed/>
                  </p:oleObj>
                </mc:Choice>
                <mc:Fallback>
                  <p:oleObj name="公式" r:id="rId9" imgW="1524000" imgH="457200" progId="Equation.3">
                    <p:embed/>
                    <p:pic>
                      <p:nvPicPr>
                        <p:cNvPr id="1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9" y="2156"/>
                          <a:ext cx="1918"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8"/>
            <p:cNvSpPr txBox="1">
              <a:spLocks noChangeArrowheads="1"/>
            </p:cNvSpPr>
            <p:nvPr/>
          </p:nvSpPr>
          <p:spPr bwMode="auto">
            <a:xfrm>
              <a:off x="66" y="1871"/>
              <a:ext cx="27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sz="2400" dirty="0">
                  <a:solidFill>
                    <a:srgbClr val="000000"/>
                  </a:solidFill>
                  <a:ea typeface="微软雅黑" panose="020B0503020204020204" pitchFamily="34" charset="-122"/>
                  <a:cs typeface="+mn-cs"/>
                  <a:sym typeface="Symbol" panose="05050102010706020507" pitchFamily="18" charset="2"/>
                </a:rPr>
                <a:t>&gt;&gt;</a:t>
              </a:r>
              <a:r>
                <a:rPr lang="en-US" altLang="zh-CN" sz="2400" i="1" dirty="0">
                  <a:solidFill>
                    <a:srgbClr val="000000"/>
                  </a:solidFill>
                  <a:ea typeface="微软雅黑" panose="020B0503020204020204" pitchFamily="34" charset="-122"/>
                  <a:cs typeface="+mn-cs"/>
                  <a:sym typeface="Symbol" panose="05050102010706020507" pitchFamily="18" charset="2"/>
                </a:rPr>
                <a:t>a </a:t>
              </a:r>
              <a:r>
                <a:rPr lang="zh-CN" altLang="en-US" sz="2400" dirty="0">
                  <a:solidFill>
                    <a:srgbClr val="000000"/>
                  </a:solidFill>
                  <a:ea typeface="微软雅黑" panose="020B0503020204020204" pitchFamily="34" charset="-122"/>
                  <a:cs typeface="+mn-cs"/>
                  <a:sym typeface="Symbol" panose="05050102010706020507" pitchFamily="18" charset="2"/>
                </a:rPr>
                <a:t>时</a:t>
              </a:r>
              <a:r>
                <a:rPr lang="en-US" altLang="zh-CN" sz="2400" dirty="0">
                  <a:solidFill>
                    <a:srgbClr val="000000"/>
                  </a:solidFill>
                  <a:ea typeface="微软雅黑" panose="020B0503020204020204" pitchFamily="34" charset="-122"/>
                  <a:cs typeface="+mn-cs"/>
                  <a:sym typeface="Symbol" panose="05050102010706020507" pitchFamily="18" charset="2"/>
                </a:rPr>
                <a:t>(</a:t>
              </a:r>
              <a:r>
                <a:rPr lang="zh-CN" altLang="en-US" sz="2400" dirty="0">
                  <a:solidFill>
                    <a:srgbClr val="000000"/>
                  </a:solidFill>
                  <a:ea typeface="微软雅黑" panose="020B0503020204020204" pitchFamily="34" charset="-122"/>
                  <a:cs typeface="+mn-cs"/>
                  <a:sym typeface="Symbol" panose="05050102010706020507" pitchFamily="18" charset="2"/>
                </a:rPr>
                <a:t>长波极限</a:t>
              </a:r>
              <a:r>
                <a:rPr lang="en-US" altLang="zh-CN" sz="2400" dirty="0">
                  <a:solidFill>
                    <a:srgbClr val="000000"/>
                  </a:solidFill>
                  <a:ea typeface="微软雅黑" panose="020B0503020204020204" pitchFamily="34" charset="-122"/>
                  <a:cs typeface="+mn-cs"/>
                  <a:sym typeface="Symbol" panose="05050102010706020507" pitchFamily="18" charset="2"/>
                </a:rPr>
                <a:t>)</a:t>
              </a:r>
              <a:r>
                <a:rPr lang="zh-CN" altLang="en-US" sz="2400" dirty="0">
                  <a:solidFill>
                    <a:srgbClr val="000000"/>
                  </a:solidFill>
                  <a:ea typeface="微软雅黑" panose="020B0503020204020204" pitchFamily="34" charset="-122"/>
                  <a:cs typeface="+mn-cs"/>
                  <a:sym typeface="Symbol" panose="05050102010706020507" pitchFamily="18" charset="2"/>
                </a:rPr>
                <a:t>，</a:t>
              </a:r>
              <a:r>
                <a:rPr lang="en-US" altLang="zh-CN" sz="2400" i="1" dirty="0">
                  <a:solidFill>
                    <a:srgbClr val="000000"/>
                  </a:solidFill>
                  <a:ea typeface="微软雅黑" panose="020B0503020204020204" pitchFamily="34" charset="-122"/>
                  <a:cs typeface="+mn-cs"/>
                  <a:sym typeface="Symbol" panose="05050102010706020507" pitchFamily="18" charset="2"/>
                </a:rPr>
                <a:t>q </a:t>
              </a:r>
              <a:r>
                <a:rPr lang="en-US" altLang="zh-CN" sz="2400" dirty="0">
                  <a:solidFill>
                    <a:srgbClr val="000000"/>
                  </a:solidFill>
                  <a:ea typeface="微软雅黑" panose="020B0503020204020204" pitchFamily="34" charset="-122"/>
                  <a:cs typeface="+mn-cs"/>
                  <a:sym typeface="Symbol" panose="05050102010706020507" pitchFamily="18" charset="2"/>
                </a:rPr>
                <a:t>0</a:t>
              </a:r>
              <a:r>
                <a:rPr lang="zh-CN" altLang="en-US" sz="2400" dirty="0">
                  <a:solidFill>
                    <a:srgbClr val="000000"/>
                  </a:solidFill>
                  <a:ea typeface="微软雅黑" panose="020B0503020204020204" pitchFamily="34" charset="-122"/>
                  <a:cs typeface="+mn-cs"/>
                  <a:sym typeface="Symbol" panose="05050102010706020507" pitchFamily="18" charset="2"/>
                </a:rPr>
                <a:t>，则</a:t>
              </a:r>
              <a:endParaRPr lang="zh-CN" altLang="en-US" sz="2400" dirty="0">
                <a:solidFill>
                  <a:srgbClr val="000000"/>
                </a:solidFill>
                <a:ea typeface="微软雅黑" panose="020B0503020204020204" pitchFamily="34" charset="-122"/>
                <a:cs typeface="+mn-cs"/>
              </a:endParaRPr>
            </a:p>
          </p:txBody>
        </p:sp>
      </p:grpSp>
      <p:pic>
        <p:nvPicPr>
          <p:cNvPr id="18"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2018" y="5182670"/>
            <a:ext cx="6696075"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3"/>
          <p:cNvGrpSpPr>
            <a:grpSpLocks/>
          </p:cNvGrpSpPr>
          <p:nvPr/>
        </p:nvGrpSpPr>
        <p:grpSpPr bwMode="auto">
          <a:xfrm>
            <a:off x="-349487" y="4457434"/>
            <a:ext cx="9050338" cy="1054100"/>
            <a:chOff x="-99" y="2775"/>
            <a:chExt cx="5701" cy="664"/>
          </a:xfrm>
        </p:grpSpPr>
        <p:graphicFrame>
          <p:nvGraphicFramePr>
            <p:cNvPr id="20" name="Object 6"/>
            <p:cNvGraphicFramePr>
              <a:graphicFrameLocks noChangeAspect="1"/>
            </p:cNvGraphicFramePr>
            <p:nvPr>
              <p:extLst>
                <p:ext uri="{D42A27DB-BD31-4B8C-83A1-F6EECF244321}">
                  <p14:modId xmlns:p14="http://schemas.microsoft.com/office/powerpoint/2010/main" val="2762489589"/>
                </p:ext>
              </p:extLst>
            </p:nvPr>
          </p:nvGraphicFramePr>
          <p:xfrm>
            <a:off x="4112" y="2775"/>
            <a:ext cx="1490" cy="664"/>
          </p:xfrm>
          <a:graphic>
            <a:graphicData uri="http://schemas.openxmlformats.org/presentationml/2006/ole">
              <mc:AlternateContent xmlns:mc="http://schemas.openxmlformats.org/markup-compatibility/2006">
                <mc:Choice xmlns:v="urn:schemas-microsoft-com:vml" Requires="v">
                  <p:oleObj spid="_x0000_s95729" name="公式" r:id="rId12" imgW="990170" imgH="444307" progId="Equation.3">
                    <p:embed/>
                  </p:oleObj>
                </mc:Choice>
                <mc:Fallback>
                  <p:oleObj name="公式" r:id="rId12" imgW="990170" imgH="444307" progId="Equation.3">
                    <p:embed/>
                    <p:pic>
                      <p:nvPicPr>
                        <p:cNvPr id="15"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2" y="2775"/>
                          <a:ext cx="1490"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Text Box 9"/>
            <p:cNvSpPr txBox="1">
              <a:spLocks noChangeArrowheads="1"/>
            </p:cNvSpPr>
            <p:nvPr/>
          </p:nvSpPr>
          <p:spPr bwMode="auto">
            <a:xfrm>
              <a:off x="-99" y="3065"/>
              <a:ext cx="40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lvl="1"/>
              <a:r>
                <a:rPr lang="zh-CN" altLang="en-US" sz="2400" dirty="0">
                  <a:solidFill>
                    <a:srgbClr val="663300"/>
                  </a:solidFill>
                  <a:ea typeface="微软雅黑" panose="020B0503020204020204" pitchFamily="34" charset="-122"/>
                  <a:cs typeface="+mn-cs"/>
                  <a:sym typeface="Symbol" panose="05050102010706020507" pitchFamily="18" charset="2"/>
                </a:rPr>
                <a:t>类似于连续介质弹性波，相速度等于群速度： </a:t>
              </a:r>
              <a:endParaRPr lang="zh-CN" altLang="en-US" sz="2400" dirty="0">
                <a:solidFill>
                  <a:srgbClr val="663300"/>
                </a:solidFill>
                <a:ea typeface="微软雅黑" panose="020B0503020204020204" pitchFamily="34" charset="-122"/>
                <a:cs typeface="+mn-cs"/>
              </a:endParaRPr>
            </a:p>
          </p:txBody>
        </p:sp>
      </p:grpSp>
      <p:sp>
        <p:nvSpPr>
          <p:cNvPr id="6" name="矩形 5">
            <a:extLst>
              <a:ext uri="{FF2B5EF4-FFF2-40B4-BE49-F238E27FC236}">
                <a16:creationId xmlns:a16="http://schemas.microsoft.com/office/drawing/2014/main" id="{D449770D-462B-48B7-A10E-2F2A64E65AD3}"/>
              </a:ext>
            </a:extLst>
          </p:cNvPr>
          <p:cNvSpPr/>
          <p:nvPr/>
        </p:nvSpPr>
        <p:spPr>
          <a:xfrm>
            <a:off x="7812360" y="5127776"/>
            <a:ext cx="288032" cy="327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544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lide(fromBottom)">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楷体_GB2312"/>
              </a:rPr>
              <a:t>黄翊东</a:t>
            </a:r>
          </a:p>
        </p:txBody>
      </p:sp>
      <p:pic>
        <p:nvPicPr>
          <p:cNvPr id="2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550" y="5156200"/>
            <a:ext cx="7345363"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2" name="Rectangle 2"/>
          <p:cNvSpPr>
            <a:spLocks noGrp="1" noRot="1" noChangeArrowheads="1"/>
          </p:cNvSpPr>
          <p:nvPr>
            <p:ph type="title" idx="4294967295"/>
          </p:nvPr>
        </p:nvSpPr>
        <p:spPr bwMode="auto">
          <a:xfrm>
            <a:off x="1979712" y="60780"/>
            <a:ext cx="5510213"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色散关系中的波速</a:t>
            </a:r>
          </a:p>
        </p:txBody>
      </p:sp>
      <p:sp>
        <p:nvSpPr>
          <p:cNvPr id="56323" name="Rectangle 3"/>
          <p:cNvSpPr>
            <a:spLocks noGrp="1" noRot="1" noChangeArrowheads="1"/>
          </p:cNvSpPr>
          <p:nvPr>
            <p:ph type="body" idx="4294967295"/>
          </p:nvPr>
        </p:nvSpPr>
        <p:spPr bwMode="auto">
          <a:xfrm>
            <a:off x="600075" y="1086872"/>
            <a:ext cx="4259263" cy="165576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eaLnBrk="1" hangingPunct="1"/>
            <a:r>
              <a:rPr lang="zh-CN" altLang="en-US" sz="2600" b="1" dirty="0">
                <a:latin typeface="Times New Roman" panose="02020603050405020304" pitchFamily="18" charset="0"/>
                <a:ea typeface="微软雅黑" panose="020B0503020204020204" pitchFamily="34" charset="-122"/>
                <a:sym typeface="Symbol" panose="05050102010706020507" pitchFamily="18" charset="2"/>
              </a:rPr>
              <a:t>波速</a:t>
            </a:r>
          </a:p>
          <a:p>
            <a:pPr lvl="1" eaLnBrk="1" hangingPunct="1"/>
            <a:r>
              <a:rPr lang="zh-CN" altLang="en-US" sz="2600" b="1" dirty="0">
                <a:solidFill>
                  <a:srgbClr val="A50021"/>
                </a:solidFill>
                <a:latin typeface="Times New Roman" panose="02020603050405020304" pitchFamily="18" charset="0"/>
                <a:ea typeface="微软雅黑" panose="020B0503020204020204" pitchFamily="34" charset="-122"/>
                <a:sym typeface="Symbol" panose="05050102010706020507" pitchFamily="18" charset="2"/>
              </a:rPr>
              <a:t>相速度  </a:t>
            </a:r>
            <a:endParaRPr lang="en-US" altLang="zh-CN" sz="2600" b="1" dirty="0">
              <a:solidFill>
                <a:srgbClr val="A50021"/>
              </a:solidFill>
              <a:latin typeface="Times New Roman" panose="02020603050405020304" pitchFamily="18" charset="0"/>
              <a:ea typeface="微软雅黑" panose="020B0503020204020204" pitchFamily="34" charset="-122"/>
              <a:sym typeface="Symbol" panose="05050102010706020507" pitchFamily="18" charset="2"/>
            </a:endParaRPr>
          </a:p>
          <a:p>
            <a:pPr lvl="1" eaLnBrk="1" hangingPunct="1"/>
            <a:endParaRPr lang="en-US" altLang="zh-CN" sz="2600" b="1" dirty="0">
              <a:solidFill>
                <a:srgbClr val="A50021"/>
              </a:solidFill>
              <a:latin typeface="Times New Roman" panose="02020603050405020304" pitchFamily="18" charset="0"/>
              <a:ea typeface="微软雅黑" panose="020B0503020204020204" pitchFamily="34" charset="-122"/>
              <a:sym typeface="Symbol" panose="05050102010706020507" pitchFamily="18" charset="2"/>
            </a:endParaRPr>
          </a:p>
          <a:p>
            <a:pPr lvl="1" eaLnBrk="1" hangingPunct="1"/>
            <a:r>
              <a:rPr lang="zh-CN" altLang="en-US" sz="2600" b="1" dirty="0">
                <a:solidFill>
                  <a:srgbClr val="0000CC"/>
                </a:solidFill>
                <a:latin typeface="Times New Roman" panose="02020603050405020304" pitchFamily="18" charset="0"/>
                <a:ea typeface="微软雅黑" panose="020B0503020204020204" pitchFamily="34" charset="-122"/>
                <a:sym typeface="Symbol" panose="05050102010706020507" pitchFamily="18" charset="2"/>
              </a:rPr>
              <a:t>群速度</a:t>
            </a:r>
            <a:endParaRPr lang="zh-CN" altLang="en-US" sz="2600" b="1" i="1" dirty="0">
              <a:solidFill>
                <a:srgbClr val="0000CC"/>
              </a:solidFill>
              <a:latin typeface="Times New Roman" panose="02020603050405020304" pitchFamily="18" charset="0"/>
              <a:ea typeface="微软雅黑" panose="020B0503020204020204" pitchFamily="34" charset="-122"/>
              <a:sym typeface="Symbol" panose="05050102010706020507" pitchFamily="18" charset="2"/>
            </a:endParaRPr>
          </a:p>
        </p:txBody>
      </p:sp>
      <p:graphicFrame>
        <p:nvGraphicFramePr>
          <p:cNvPr id="3" name="对象 2"/>
          <p:cNvGraphicFramePr>
            <a:graphicFrameLocks noChangeAspect="1"/>
          </p:cNvGraphicFramePr>
          <p:nvPr>
            <p:extLst/>
          </p:nvPr>
        </p:nvGraphicFramePr>
        <p:xfrm>
          <a:off x="2864477" y="1230991"/>
          <a:ext cx="1137820" cy="1012392"/>
        </p:xfrm>
        <a:graphic>
          <a:graphicData uri="http://schemas.openxmlformats.org/presentationml/2006/ole">
            <mc:AlternateContent xmlns:mc="http://schemas.openxmlformats.org/markup-compatibility/2006">
              <mc:Choice xmlns:v="urn:schemas-microsoft-com:vml" Requires="v">
                <p:oleObj spid="_x0000_s96621" name="Equation" r:id="rId5" imgW="406048" imgH="355292" progId="Equation.DSMT4">
                  <p:embed/>
                </p:oleObj>
              </mc:Choice>
              <mc:Fallback>
                <p:oleObj name="Equation" r:id="rId5" imgW="406048" imgH="355292" progId="Equation.DSMT4">
                  <p:embed/>
                  <p:pic>
                    <p:nvPicPr>
                      <p:cNvPr id="3"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4477" y="1230991"/>
                        <a:ext cx="1137820" cy="1012392"/>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nvPr>
        </p:nvGraphicFramePr>
        <p:xfrm>
          <a:off x="2771800" y="2343596"/>
          <a:ext cx="1241299" cy="941388"/>
        </p:xfrm>
        <a:graphic>
          <a:graphicData uri="http://schemas.openxmlformats.org/presentationml/2006/ole">
            <mc:AlternateContent xmlns:mc="http://schemas.openxmlformats.org/markup-compatibility/2006">
              <mc:Choice xmlns:v="urn:schemas-microsoft-com:vml" Requires="v">
                <p:oleObj spid="_x0000_s96622" name="Equation" r:id="rId7" imgW="469696" imgH="355446" progId="Equation.DSMT4">
                  <p:embed/>
                </p:oleObj>
              </mc:Choice>
              <mc:Fallback>
                <p:oleObj name="Equation" r:id="rId7" imgW="469696" imgH="355446" progId="Equation.DSMT4">
                  <p:embed/>
                  <p:pic>
                    <p:nvPicPr>
                      <p:cNvPr id="5"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800" y="2343596"/>
                        <a:ext cx="1241299" cy="941388"/>
                      </a:xfrm>
                      <a:prstGeom prst="rect">
                        <a:avLst/>
                      </a:prstGeom>
                      <a:noFill/>
                    </p:spPr>
                  </p:pic>
                </p:oleObj>
              </mc:Fallback>
            </mc:AlternateContent>
          </a:graphicData>
        </a:graphic>
      </p:graphicFrame>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12" name="Rectangle 37"/>
          <p:cNvSpPr>
            <a:spLocks noChangeArrowheads="1"/>
          </p:cNvSpPr>
          <p:nvPr/>
        </p:nvSpPr>
        <p:spPr bwMode="auto">
          <a:xfrm flipV="1">
            <a:off x="202406" y="92127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pic>
        <p:nvPicPr>
          <p:cNvPr id="1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9338" y="1052513"/>
            <a:ext cx="3887787"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7"/>
          <p:cNvSpPr>
            <a:spLocks noChangeArrowheads="1"/>
          </p:cNvSpPr>
          <p:nvPr/>
        </p:nvSpPr>
        <p:spPr bwMode="auto">
          <a:xfrm>
            <a:off x="4852988" y="1252538"/>
            <a:ext cx="360362" cy="64770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660066"/>
              </a:solidFill>
              <a:ea typeface="微软雅黑" panose="020B0503020204020204" pitchFamily="34" charset="-122"/>
              <a:cs typeface="+mn-cs"/>
            </a:endParaRPr>
          </a:p>
        </p:txBody>
      </p:sp>
      <p:sp>
        <p:nvSpPr>
          <p:cNvPr id="23" name="Oval 11"/>
          <p:cNvSpPr>
            <a:spLocks noChangeArrowheads="1"/>
          </p:cNvSpPr>
          <p:nvPr/>
        </p:nvSpPr>
        <p:spPr bwMode="auto">
          <a:xfrm>
            <a:off x="8459788" y="1268413"/>
            <a:ext cx="360362" cy="64770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660066"/>
              </a:solidFill>
              <a:ea typeface="微软雅黑" panose="020B0503020204020204" pitchFamily="34" charset="-122"/>
              <a:cs typeface="+mn-cs"/>
            </a:endParaRPr>
          </a:p>
        </p:txBody>
      </p:sp>
      <p:grpSp>
        <p:nvGrpSpPr>
          <p:cNvPr id="24" name="Group 13"/>
          <p:cNvGrpSpPr>
            <a:grpSpLocks/>
          </p:cNvGrpSpPr>
          <p:nvPr/>
        </p:nvGrpSpPr>
        <p:grpSpPr bwMode="auto">
          <a:xfrm>
            <a:off x="65088" y="3526285"/>
            <a:ext cx="4787900" cy="1833563"/>
            <a:chOff x="23" y="2165"/>
            <a:chExt cx="3016" cy="1155"/>
          </a:xfrm>
        </p:grpSpPr>
        <p:sp>
          <p:nvSpPr>
            <p:cNvPr id="25" name="Rectangle 10"/>
            <p:cNvSpPr>
              <a:spLocks noRot="1" noChangeArrowheads="1"/>
            </p:cNvSpPr>
            <p:nvPr/>
          </p:nvSpPr>
          <p:spPr bwMode="auto">
            <a:xfrm>
              <a:off x="23" y="2165"/>
              <a:ext cx="3016" cy="6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20000"/>
                </a:spcBef>
                <a:buClr>
                  <a:srgbClr val="336666"/>
                </a:buClr>
                <a:buSzPct val="70000"/>
                <a:buFont typeface="Wingdings" panose="05000000000000000000" pitchFamily="2" charset="2"/>
                <a:buNone/>
              </a:pPr>
              <a:r>
                <a:rPr lang="en-US" altLang="zh-CN" sz="2400" i="1" dirty="0">
                  <a:solidFill>
                    <a:srgbClr val="000000"/>
                  </a:solidFill>
                  <a:ea typeface="微软雅黑" panose="020B0503020204020204" pitchFamily="34" charset="-122"/>
                  <a:cs typeface="+mn-cs"/>
                  <a:sym typeface="Symbol" panose="05050102010706020507" pitchFamily="18" charset="2"/>
                </a:rPr>
                <a:t>  q</a:t>
              </a:r>
              <a:r>
                <a:rPr lang="zh-CN" altLang="en-US" sz="2400" dirty="0">
                  <a:solidFill>
                    <a:srgbClr val="000000"/>
                  </a:solidFill>
                  <a:ea typeface="微软雅黑" panose="020B0503020204020204" pitchFamily="34" charset="-122"/>
                  <a:cs typeface="+mn-cs"/>
                  <a:sym typeface="Symbol" panose="05050102010706020507" pitchFamily="18" charset="2"/>
                </a:rPr>
                <a:t>接近布里渊区边界</a:t>
              </a:r>
              <a:r>
                <a:rPr lang="en-US" altLang="zh-CN" sz="2400" dirty="0">
                  <a:solidFill>
                    <a:srgbClr val="000000"/>
                  </a:solidFill>
                  <a:ea typeface="微软雅黑" panose="020B0503020204020204" pitchFamily="34" charset="-122"/>
                  <a:cs typeface="+mn-cs"/>
                  <a:sym typeface="Symbol" panose="05050102010706020507" pitchFamily="18" charset="2"/>
                </a:rPr>
                <a:t>(/</a:t>
              </a:r>
              <a:r>
                <a:rPr lang="en-US" altLang="zh-CN" sz="2400" i="1" dirty="0">
                  <a:solidFill>
                    <a:srgbClr val="000000"/>
                  </a:solidFill>
                  <a:ea typeface="微软雅黑" panose="020B0503020204020204" pitchFamily="34" charset="-122"/>
                  <a:cs typeface="+mn-cs"/>
                  <a:sym typeface="Symbol" panose="05050102010706020507" pitchFamily="18" charset="2"/>
                </a:rPr>
                <a:t>a</a:t>
              </a:r>
              <a:r>
                <a:rPr lang="en-US" altLang="zh-CN" sz="2400" dirty="0">
                  <a:solidFill>
                    <a:srgbClr val="000000"/>
                  </a:solidFill>
                  <a:ea typeface="微软雅黑" panose="020B0503020204020204" pitchFamily="34" charset="-122"/>
                  <a:cs typeface="+mn-cs"/>
                  <a:sym typeface="Symbol" panose="05050102010706020507" pitchFamily="18" charset="2"/>
                </a:rPr>
                <a:t>)</a:t>
              </a:r>
              <a:r>
                <a:rPr lang="zh-CN" altLang="en-US" sz="2400" dirty="0">
                  <a:solidFill>
                    <a:srgbClr val="000000"/>
                  </a:solidFill>
                  <a:ea typeface="微软雅黑" panose="020B0503020204020204" pitchFamily="34" charset="-122"/>
                  <a:cs typeface="+mn-cs"/>
                  <a:sym typeface="Symbol" panose="05050102010706020507" pitchFamily="18" charset="2"/>
                </a:rPr>
                <a:t>时，频率</a:t>
              </a:r>
              <a:r>
                <a:rPr lang="zh-CN" altLang="en-US" sz="2400" i="1" dirty="0">
                  <a:solidFill>
                    <a:srgbClr val="000000"/>
                  </a:solidFill>
                  <a:ea typeface="微软雅黑" panose="020B0503020204020204" pitchFamily="34" charset="-122"/>
                  <a:cs typeface="+mn-cs"/>
                  <a:sym typeface="Symbol" panose="05050102010706020507" pitchFamily="18" charset="2"/>
                </a:rPr>
                <a:t> </a:t>
              </a:r>
              <a:r>
                <a:rPr lang="zh-CN" altLang="en-US" sz="2400" dirty="0">
                  <a:solidFill>
                    <a:srgbClr val="000000"/>
                  </a:solidFill>
                  <a:ea typeface="微软雅黑" panose="020B0503020204020204" pitchFamily="34" charset="-122"/>
                  <a:cs typeface="+mn-cs"/>
                  <a:sym typeface="Symbol" panose="05050102010706020507" pitchFamily="18" charset="2"/>
                </a:rPr>
                <a:t>趋向于常数</a:t>
              </a:r>
            </a:p>
            <a:p>
              <a:pPr>
                <a:spcBef>
                  <a:spcPct val="20000"/>
                </a:spcBef>
                <a:buClr>
                  <a:srgbClr val="336666"/>
                </a:buClr>
                <a:buSzPct val="70000"/>
                <a:buFont typeface="Wingdings" panose="05000000000000000000" pitchFamily="2" charset="2"/>
                <a:buChar char="¢"/>
              </a:pPr>
              <a:endParaRPr lang="zh-CN" altLang="en-US" sz="2400" dirty="0">
                <a:solidFill>
                  <a:srgbClr val="000000"/>
                </a:solidFill>
                <a:ea typeface="微软雅黑" panose="020B0503020204020204" pitchFamily="34" charset="-122"/>
                <a:cs typeface="+mn-cs"/>
                <a:sym typeface="Symbol" panose="05050102010706020507" pitchFamily="18" charset="2"/>
              </a:endParaRPr>
            </a:p>
            <a:p>
              <a:pPr lvl="1">
                <a:spcBef>
                  <a:spcPct val="20000"/>
                </a:spcBef>
                <a:buClr>
                  <a:srgbClr val="99CCCC"/>
                </a:buClr>
                <a:buSzPct val="75000"/>
                <a:buFont typeface="Wingdings" panose="05000000000000000000" pitchFamily="2" charset="2"/>
                <a:buChar char="l"/>
              </a:pPr>
              <a:endParaRPr lang="zh-CN" altLang="en-US" sz="2400" dirty="0">
                <a:solidFill>
                  <a:srgbClr val="000000"/>
                </a:solidFill>
                <a:ea typeface="微软雅黑" panose="020B0503020204020204" pitchFamily="34" charset="-122"/>
                <a:cs typeface="+mn-cs"/>
                <a:sym typeface="Symbol" panose="05050102010706020507" pitchFamily="18" charset="2"/>
              </a:endParaRPr>
            </a:p>
            <a:p>
              <a:pPr>
                <a:spcBef>
                  <a:spcPct val="20000"/>
                </a:spcBef>
                <a:buClr>
                  <a:srgbClr val="336666"/>
                </a:buClr>
                <a:buSzPct val="70000"/>
                <a:buFont typeface="Wingdings" panose="05000000000000000000" pitchFamily="2" charset="2"/>
                <a:buChar char="¢"/>
              </a:pPr>
              <a:endParaRPr lang="en-US" altLang="zh-CN" sz="2400" dirty="0">
                <a:solidFill>
                  <a:srgbClr val="000000"/>
                </a:solidFill>
                <a:ea typeface="微软雅黑" panose="020B0503020204020204" pitchFamily="34" charset="-122"/>
                <a:cs typeface="+mn-cs"/>
              </a:endParaRPr>
            </a:p>
          </p:txBody>
        </p:sp>
        <p:graphicFrame>
          <p:nvGraphicFramePr>
            <p:cNvPr id="26" name="Object 8"/>
            <p:cNvGraphicFramePr>
              <a:graphicFrameLocks noChangeAspect="1"/>
            </p:cNvGraphicFramePr>
            <p:nvPr/>
          </p:nvGraphicFramePr>
          <p:xfrm>
            <a:off x="1236" y="2711"/>
            <a:ext cx="1137" cy="609"/>
          </p:xfrm>
          <a:graphic>
            <a:graphicData uri="http://schemas.openxmlformats.org/presentationml/2006/ole">
              <mc:AlternateContent xmlns:mc="http://schemas.openxmlformats.org/markup-compatibility/2006">
                <mc:Choice xmlns:v="urn:schemas-microsoft-com:vml" Requires="v">
                  <p:oleObj spid="_x0000_s96623" name="公式" r:id="rId10" imgW="698197" imgH="444307" progId="Equation.3">
                    <p:embed/>
                  </p:oleObj>
                </mc:Choice>
                <mc:Fallback>
                  <p:oleObj name="公式" r:id="rId10" imgW="698197" imgH="444307" progId="Equation.3">
                    <p:embed/>
                    <p:pic>
                      <p:nvPicPr>
                        <p:cNvPr id="21"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36" y="2711"/>
                          <a:ext cx="1137"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7" name="Text Box 10"/>
          <p:cNvSpPr txBox="1">
            <a:spLocks noChangeArrowheads="1"/>
          </p:cNvSpPr>
          <p:nvPr/>
        </p:nvSpPr>
        <p:spPr bwMode="auto">
          <a:xfrm>
            <a:off x="4002297" y="4245020"/>
            <a:ext cx="49552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lvl="1"/>
            <a:r>
              <a:rPr lang="zh-CN" altLang="en-US" sz="2400" dirty="0">
                <a:solidFill>
                  <a:srgbClr val="663300"/>
                </a:solidFill>
                <a:ea typeface="微软雅黑" panose="020B0503020204020204" pitchFamily="34" charset="-122"/>
                <a:cs typeface="+mn-cs"/>
                <a:sym typeface="Symbol" panose="05050102010706020507" pitchFamily="18" charset="2"/>
              </a:rPr>
              <a:t>相邻原子相位相差</a:t>
            </a:r>
            <a:r>
              <a:rPr lang="zh-CN" altLang="en-US" sz="2400" i="1" dirty="0">
                <a:solidFill>
                  <a:srgbClr val="663300"/>
                </a:solidFill>
                <a:ea typeface="微软雅黑" panose="020B0503020204020204" pitchFamily="34" charset="-122"/>
                <a:cs typeface="+mn-cs"/>
                <a:sym typeface="Symbol" panose="05050102010706020507" pitchFamily="18" charset="2"/>
              </a:rPr>
              <a:t></a:t>
            </a:r>
          </a:p>
          <a:p>
            <a:pPr lvl="1"/>
            <a:r>
              <a:rPr lang="zh-CN" altLang="en-US" sz="2400" dirty="0">
                <a:solidFill>
                  <a:srgbClr val="663300"/>
                </a:solidFill>
                <a:ea typeface="微软雅黑" panose="020B0503020204020204" pitchFamily="34" charset="-122"/>
                <a:cs typeface="+mn-cs"/>
                <a:sym typeface="Symbol" panose="05050102010706020507" pitchFamily="18" charset="2"/>
              </a:rPr>
              <a:t>振动相反，类似于布拉格反射，</a:t>
            </a:r>
            <a:endParaRPr lang="en-US" altLang="zh-CN" sz="2400" dirty="0">
              <a:solidFill>
                <a:srgbClr val="663300"/>
              </a:solidFill>
              <a:ea typeface="微软雅黑" panose="020B0503020204020204" pitchFamily="34" charset="-122"/>
              <a:cs typeface="+mn-cs"/>
              <a:sym typeface="Symbol" panose="05050102010706020507" pitchFamily="18" charset="2"/>
            </a:endParaRPr>
          </a:p>
          <a:p>
            <a:pPr lvl="1"/>
            <a:r>
              <a:rPr lang="zh-CN" altLang="en-US" sz="2400" dirty="0">
                <a:solidFill>
                  <a:srgbClr val="663300"/>
                </a:solidFill>
                <a:ea typeface="微软雅黑" panose="020B0503020204020204" pitchFamily="34" charset="-122"/>
                <a:cs typeface="+mn-cs"/>
                <a:sym typeface="Symbol" panose="05050102010706020507" pitchFamily="18" charset="2"/>
              </a:rPr>
              <a:t>形成驻波，群速度等于</a:t>
            </a:r>
            <a:r>
              <a:rPr lang="en-US" altLang="zh-CN" sz="2400" dirty="0">
                <a:solidFill>
                  <a:srgbClr val="663300"/>
                </a:solidFill>
                <a:ea typeface="微软雅黑" panose="020B0503020204020204" pitchFamily="34" charset="-122"/>
                <a:cs typeface="+mn-cs"/>
                <a:sym typeface="Symbol" panose="05050102010706020507" pitchFamily="18" charset="2"/>
              </a:rPr>
              <a:t>0</a:t>
            </a:r>
            <a:endParaRPr lang="zh-CN" altLang="en-US" sz="2400" dirty="0">
              <a:solidFill>
                <a:srgbClr val="663300"/>
              </a:solidFill>
              <a:ea typeface="微软雅黑" panose="020B0503020204020204" pitchFamily="34" charset="-122"/>
              <a:cs typeface="+mn-cs"/>
            </a:endParaRPr>
          </a:p>
        </p:txBody>
      </p:sp>
    </p:spTree>
    <p:extLst>
      <p:ext uri="{BB962C8B-B14F-4D97-AF65-F5344CB8AC3E}">
        <p14:creationId xmlns:p14="http://schemas.microsoft.com/office/powerpoint/2010/main" val="391319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slide(fromBottom)">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Group 9"/>
          <p:cNvGrpSpPr>
            <a:grpSpLocks/>
          </p:cNvGrpSpPr>
          <p:nvPr/>
        </p:nvGrpSpPr>
        <p:grpSpPr bwMode="auto">
          <a:xfrm>
            <a:off x="684213" y="1123950"/>
            <a:ext cx="7704137" cy="2600325"/>
            <a:chOff x="431" y="708"/>
            <a:chExt cx="4853" cy="1638"/>
          </a:xfrm>
        </p:grpSpPr>
        <p:pic>
          <p:nvPicPr>
            <p:cNvPr id="624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 y="1343"/>
              <a:ext cx="4853" cy="1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708"/>
              <a:ext cx="199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467" name="Group 8"/>
          <p:cNvGrpSpPr>
            <a:grpSpLocks/>
          </p:cNvGrpSpPr>
          <p:nvPr/>
        </p:nvGrpSpPr>
        <p:grpSpPr bwMode="auto">
          <a:xfrm>
            <a:off x="611188" y="4386263"/>
            <a:ext cx="8101012" cy="1274762"/>
            <a:chOff x="385" y="2763"/>
            <a:chExt cx="5103" cy="803"/>
          </a:xfrm>
        </p:grpSpPr>
        <p:pic>
          <p:nvPicPr>
            <p:cNvPr id="6246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349"/>
              <a:ext cx="510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2763"/>
              <a:ext cx="1860"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38</a:t>
            </a:fld>
            <a:endParaRPr lang="zh-CN" altLang="en-US">
              <a:solidFill>
                <a:prstClr val="black">
                  <a:tint val="75000"/>
                </a:prstClr>
              </a:solidFill>
            </a:endParaRPr>
          </a:p>
        </p:txBody>
      </p:sp>
    </p:spTree>
    <p:extLst>
      <p:ext uri="{BB962C8B-B14F-4D97-AF65-F5344CB8AC3E}">
        <p14:creationId xmlns:p14="http://schemas.microsoft.com/office/powerpoint/2010/main" val="141736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882775"/>
            <a:ext cx="6696075"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3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319" y="4860934"/>
            <a:ext cx="7345362"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10"/>
          <p:cNvSpPr>
            <a:spLocks noRot="1" noChangeArrowheads="1"/>
          </p:cNvSpPr>
          <p:nvPr/>
        </p:nvSpPr>
        <p:spPr bwMode="auto">
          <a:xfrm>
            <a:off x="71438" y="3502025"/>
            <a:ext cx="4787900" cy="1008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20000"/>
              </a:spcBef>
              <a:buClr>
                <a:srgbClr val="336666"/>
              </a:buClr>
              <a:buSzPct val="70000"/>
              <a:buFont typeface="Wingdings" panose="05000000000000000000" pitchFamily="2" charset="2"/>
              <a:buNone/>
            </a:pPr>
            <a:r>
              <a:rPr lang="en-US" altLang="zh-CN" sz="2400" i="1" dirty="0">
                <a:solidFill>
                  <a:srgbClr val="000000"/>
                </a:solidFill>
                <a:ea typeface="微软雅黑" panose="020B0503020204020204" pitchFamily="34" charset="-122"/>
                <a:cs typeface="+mn-cs"/>
                <a:sym typeface="Symbol" panose="05050102010706020507" pitchFamily="18" charset="2"/>
              </a:rPr>
              <a:t>  q</a:t>
            </a:r>
            <a:r>
              <a:rPr lang="zh-CN" altLang="en-US" sz="2400" dirty="0">
                <a:solidFill>
                  <a:srgbClr val="000000"/>
                </a:solidFill>
                <a:ea typeface="微软雅黑" panose="020B0503020204020204" pitchFamily="34" charset="-122"/>
                <a:cs typeface="+mn-cs"/>
                <a:sym typeface="Symbol" panose="05050102010706020507" pitchFamily="18" charset="2"/>
              </a:rPr>
              <a:t>接近布里渊区边界</a:t>
            </a:r>
            <a:r>
              <a:rPr lang="en-US" altLang="zh-CN" sz="2400" dirty="0">
                <a:solidFill>
                  <a:srgbClr val="000000"/>
                </a:solidFill>
                <a:ea typeface="微软雅黑" panose="020B0503020204020204" pitchFamily="34" charset="-122"/>
                <a:cs typeface="+mn-cs"/>
                <a:sym typeface="Symbol" panose="05050102010706020507" pitchFamily="18" charset="2"/>
              </a:rPr>
              <a:t>(</a:t>
            </a:r>
            <a:r>
              <a:rPr lang="en-US" altLang="zh-CN" sz="2400" i="1" dirty="0">
                <a:solidFill>
                  <a:srgbClr val="000000"/>
                </a:solidFill>
                <a:ea typeface="微软雅黑" panose="020B0503020204020204" pitchFamily="34" charset="-122"/>
                <a:cs typeface="+mn-cs"/>
                <a:sym typeface="Symbol" panose="05050102010706020507" pitchFamily="18" charset="2"/>
              </a:rPr>
              <a:t></a:t>
            </a:r>
            <a:r>
              <a:rPr lang="en-US" altLang="zh-CN" sz="2400" dirty="0">
                <a:solidFill>
                  <a:srgbClr val="000000"/>
                </a:solidFill>
                <a:ea typeface="微软雅黑" panose="020B0503020204020204" pitchFamily="34" charset="-122"/>
                <a:cs typeface="+mn-cs"/>
                <a:sym typeface="Symbol" panose="05050102010706020507" pitchFamily="18" charset="2"/>
              </a:rPr>
              <a:t>/</a:t>
            </a:r>
            <a:r>
              <a:rPr lang="en-US" altLang="zh-CN" sz="2400" i="1" dirty="0">
                <a:solidFill>
                  <a:srgbClr val="000000"/>
                </a:solidFill>
                <a:ea typeface="微软雅黑" panose="020B0503020204020204" pitchFamily="34" charset="-122"/>
                <a:cs typeface="+mn-cs"/>
                <a:sym typeface="Symbol" panose="05050102010706020507" pitchFamily="18" charset="2"/>
              </a:rPr>
              <a:t>a</a:t>
            </a:r>
            <a:r>
              <a:rPr lang="en-US" altLang="zh-CN" sz="2400" dirty="0">
                <a:solidFill>
                  <a:srgbClr val="000000"/>
                </a:solidFill>
                <a:ea typeface="微软雅黑" panose="020B0503020204020204" pitchFamily="34" charset="-122"/>
                <a:cs typeface="+mn-cs"/>
                <a:sym typeface="Symbol" panose="05050102010706020507" pitchFamily="18" charset="2"/>
              </a:rPr>
              <a:t>)</a:t>
            </a:r>
            <a:r>
              <a:rPr lang="zh-CN" altLang="en-US" sz="2400" dirty="0">
                <a:solidFill>
                  <a:srgbClr val="000000"/>
                </a:solidFill>
                <a:ea typeface="微软雅黑" panose="020B0503020204020204" pitchFamily="34" charset="-122"/>
                <a:cs typeface="+mn-cs"/>
                <a:sym typeface="Symbol" panose="05050102010706020507" pitchFamily="18" charset="2"/>
              </a:rPr>
              <a:t>时，频率</a:t>
            </a:r>
            <a:r>
              <a:rPr lang="zh-CN" altLang="en-US" sz="2400" i="1" dirty="0">
                <a:solidFill>
                  <a:srgbClr val="000000"/>
                </a:solidFill>
                <a:ea typeface="微软雅黑" panose="020B0503020204020204" pitchFamily="34" charset="-122"/>
                <a:cs typeface="+mn-cs"/>
                <a:sym typeface="Symbol" panose="05050102010706020507" pitchFamily="18" charset="2"/>
              </a:rPr>
              <a:t> </a:t>
            </a:r>
            <a:r>
              <a:rPr lang="zh-CN" altLang="en-US" sz="2400" dirty="0">
                <a:solidFill>
                  <a:srgbClr val="000000"/>
                </a:solidFill>
                <a:ea typeface="微软雅黑" panose="020B0503020204020204" pitchFamily="34" charset="-122"/>
                <a:cs typeface="+mn-cs"/>
                <a:sym typeface="Symbol" panose="05050102010706020507" pitchFamily="18" charset="2"/>
              </a:rPr>
              <a:t>趋向于常数</a:t>
            </a:r>
          </a:p>
          <a:p>
            <a:pPr>
              <a:spcBef>
                <a:spcPct val="20000"/>
              </a:spcBef>
              <a:buClr>
                <a:srgbClr val="336666"/>
              </a:buClr>
              <a:buSzPct val="70000"/>
              <a:buFont typeface="Wingdings" panose="05000000000000000000" pitchFamily="2" charset="2"/>
              <a:buChar char="¢"/>
            </a:pPr>
            <a:endParaRPr lang="zh-CN" altLang="en-US" sz="2400" dirty="0">
              <a:solidFill>
                <a:srgbClr val="000000"/>
              </a:solidFill>
              <a:ea typeface="微软雅黑" panose="020B0503020204020204" pitchFamily="34" charset="-122"/>
              <a:cs typeface="+mn-cs"/>
              <a:sym typeface="Symbol" panose="05050102010706020507" pitchFamily="18" charset="2"/>
            </a:endParaRPr>
          </a:p>
          <a:p>
            <a:pPr lvl="1">
              <a:spcBef>
                <a:spcPct val="20000"/>
              </a:spcBef>
              <a:buClr>
                <a:srgbClr val="99CCCC"/>
              </a:buClr>
              <a:buSzPct val="75000"/>
              <a:buFont typeface="Wingdings" panose="05000000000000000000" pitchFamily="2" charset="2"/>
              <a:buChar char="l"/>
            </a:pPr>
            <a:endParaRPr lang="zh-CN" altLang="en-US" sz="2400" dirty="0">
              <a:solidFill>
                <a:srgbClr val="000000"/>
              </a:solidFill>
              <a:ea typeface="微软雅黑" panose="020B0503020204020204" pitchFamily="34" charset="-122"/>
              <a:cs typeface="+mn-cs"/>
              <a:sym typeface="Symbol" panose="05050102010706020507" pitchFamily="18" charset="2"/>
            </a:endParaRPr>
          </a:p>
          <a:p>
            <a:pPr>
              <a:spcBef>
                <a:spcPct val="20000"/>
              </a:spcBef>
              <a:buClr>
                <a:srgbClr val="336666"/>
              </a:buClr>
              <a:buSzPct val="70000"/>
              <a:buFont typeface="Wingdings" panose="05000000000000000000" pitchFamily="2" charset="2"/>
              <a:buChar char="¢"/>
            </a:pPr>
            <a:endParaRPr lang="en-US" altLang="zh-CN" sz="2400" dirty="0">
              <a:solidFill>
                <a:srgbClr val="000000"/>
              </a:solidFill>
              <a:ea typeface="微软雅黑" panose="020B0503020204020204" pitchFamily="34" charset="-122"/>
              <a:cs typeface="+mn-cs"/>
            </a:endParaRPr>
          </a:p>
        </p:txBody>
      </p:sp>
      <p:graphicFrame>
        <p:nvGraphicFramePr>
          <p:cNvPr id="65541" name="Object 8"/>
          <p:cNvGraphicFramePr>
            <a:graphicFrameLocks noChangeAspect="1"/>
          </p:cNvGraphicFramePr>
          <p:nvPr>
            <p:extLst>
              <p:ext uri="{D42A27DB-BD31-4B8C-83A1-F6EECF244321}">
                <p14:modId xmlns:p14="http://schemas.microsoft.com/office/powerpoint/2010/main" val="2046229956"/>
              </p:ext>
            </p:extLst>
          </p:nvPr>
        </p:nvGraphicFramePr>
        <p:xfrm>
          <a:off x="4901190" y="3311823"/>
          <a:ext cx="1804987" cy="966788"/>
        </p:xfrm>
        <a:graphic>
          <a:graphicData uri="http://schemas.openxmlformats.org/presentationml/2006/ole">
            <mc:AlternateContent xmlns:mc="http://schemas.openxmlformats.org/markup-compatibility/2006">
              <mc:Choice xmlns:v="urn:schemas-microsoft-com:vml" Requires="v">
                <p:oleObj spid="_x0000_s24980" name="公式" r:id="rId6" imgW="698197" imgH="444307" progId="Equation.3">
                  <p:embed/>
                </p:oleObj>
              </mc:Choice>
              <mc:Fallback>
                <p:oleObj name="公式" r:id="rId6" imgW="698197" imgH="44430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1190" y="3311823"/>
                        <a:ext cx="1804987"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2" name="Text Box 13"/>
          <p:cNvSpPr txBox="1">
            <a:spLocks noChangeArrowheads="1"/>
          </p:cNvSpPr>
          <p:nvPr/>
        </p:nvSpPr>
        <p:spPr bwMode="auto">
          <a:xfrm>
            <a:off x="2800558" y="4253121"/>
            <a:ext cx="587853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lvl="1"/>
            <a:r>
              <a:rPr lang="zh-CN" altLang="en-US" sz="2400" dirty="0">
                <a:solidFill>
                  <a:srgbClr val="663300"/>
                </a:solidFill>
                <a:ea typeface="微软雅黑" panose="020B0503020204020204" pitchFamily="34" charset="-122"/>
                <a:cs typeface="+mn-cs"/>
                <a:sym typeface="Symbol" panose="05050102010706020507" pitchFamily="18" charset="2"/>
              </a:rPr>
              <a:t>相邻原子相位相差</a:t>
            </a:r>
            <a:r>
              <a:rPr lang="zh-CN" altLang="en-US" sz="2400" i="1" dirty="0">
                <a:solidFill>
                  <a:srgbClr val="663300"/>
                </a:solidFill>
                <a:ea typeface="微软雅黑" panose="020B0503020204020204" pitchFamily="34" charset="-122"/>
                <a:cs typeface="+mn-cs"/>
                <a:sym typeface="Symbol" panose="05050102010706020507" pitchFamily="18" charset="2"/>
              </a:rPr>
              <a:t></a:t>
            </a:r>
          </a:p>
          <a:p>
            <a:pPr lvl="1"/>
            <a:r>
              <a:rPr lang="zh-CN" altLang="en-US" sz="2400" dirty="0">
                <a:solidFill>
                  <a:srgbClr val="663300"/>
                </a:solidFill>
                <a:ea typeface="微软雅黑" panose="020B0503020204020204" pitchFamily="34" charset="-122"/>
                <a:cs typeface="+mn-cs"/>
                <a:sym typeface="Symbol" panose="05050102010706020507" pitchFamily="18" charset="2"/>
              </a:rPr>
              <a:t>振动相反，类似于布拉格反射，成驻波</a:t>
            </a:r>
          </a:p>
          <a:p>
            <a:pPr lvl="1"/>
            <a:r>
              <a:rPr lang="zh-CN" altLang="en-US" sz="2400" dirty="0">
                <a:solidFill>
                  <a:srgbClr val="663300"/>
                </a:solidFill>
                <a:ea typeface="微软雅黑" panose="020B0503020204020204" pitchFamily="34" charset="-122"/>
                <a:cs typeface="+mn-cs"/>
                <a:sym typeface="Symbol" panose="05050102010706020507" pitchFamily="18" charset="2"/>
              </a:rPr>
              <a:t>群速度等于</a:t>
            </a:r>
            <a:r>
              <a:rPr lang="en-US" altLang="zh-CN" sz="2400" dirty="0">
                <a:solidFill>
                  <a:srgbClr val="663300"/>
                </a:solidFill>
                <a:ea typeface="微软雅黑" panose="020B0503020204020204" pitchFamily="34" charset="-122"/>
                <a:cs typeface="+mn-cs"/>
                <a:sym typeface="Symbol" panose="05050102010706020507" pitchFamily="18" charset="2"/>
              </a:rPr>
              <a:t>0</a:t>
            </a:r>
            <a:endParaRPr lang="zh-CN" altLang="en-US" sz="2400" dirty="0">
              <a:solidFill>
                <a:srgbClr val="663300"/>
              </a:solidFill>
              <a:ea typeface="微软雅黑" panose="020B0503020204020204" pitchFamily="34" charset="-122"/>
              <a:cs typeface="+mn-cs"/>
            </a:endParaRPr>
          </a:p>
        </p:txBody>
      </p:sp>
      <p:graphicFrame>
        <p:nvGraphicFramePr>
          <p:cNvPr id="65543" name="Object 5"/>
          <p:cNvGraphicFramePr>
            <a:graphicFrameLocks noChangeAspect="1"/>
          </p:cNvGraphicFramePr>
          <p:nvPr>
            <p:extLst>
              <p:ext uri="{D42A27DB-BD31-4B8C-83A1-F6EECF244321}">
                <p14:modId xmlns:p14="http://schemas.microsoft.com/office/powerpoint/2010/main" val="71278949"/>
              </p:ext>
            </p:extLst>
          </p:nvPr>
        </p:nvGraphicFramePr>
        <p:xfrm>
          <a:off x="5435600" y="220663"/>
          <a:ext cx="3044825" cy="904875"/>
        </p:xfrm>
        <a:graphic>
          <a:graphicData uri="http://schemas.openxmlformats.org/presentationml/2006/ole">
            <mc:AlternateContent xmlns:mc="http://schemas.openxmlformats.org/markup-compatibility/2006">
              <mc:Choice xmlns:v="urn:schemas-microsoft-com:vml" Requires="v">
                <p:oleObj spid="_x0000_s24981" name="公式" r:id="rId8" imgW="1524000" imgH="457200" progId="Equation.3">
                  <p:embed/>
                </p:oleObj>
              </mc:Choice>
              <mc:Fallback>
                <p:oleObj name="公式" r:id="rId8" imgW="15240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5600" y="220663"/>
                        <a:ext cx="30448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4" name="Text Box 16"/>
          <p:cNvSpPr txBox="1">
            <a:spLocks noChangeArrowheads="1"/>
          </p:cNvSpPr>
          <p:nvPr/>
        </p:nvSpPr>
        <p:spPr bwMode="auto">
          <a:xfrm>
            <a:off x="755650" y="419100"/>
            <a:ext cx="433003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sz="2400" dirty="0">
                <a:solidFill>
                  <a:srgbClr val="000000"/>
                </a:solidFill>
                <a:ea typeface="微软雅黑" panose="020B0503020204020204" pitchFamily="34" charset="-122"/>
                <a:cs typeface="+mn-cs"/>
                <a:sym typeface="Symbol" panose="05050102010706020507" pitchFamily="18" charset="2"/>
              </a:rPr>
              <a:t>&gt;&gt;</a:t>
            </a:r>
            <a:r>
              <a:rPr lang="en-US" altLang="zh-CN" sz="2400" i="1" dirty="0">
                <a:solidFill>
                  <a:srgbClr val="000000"/>
                </a:solidFill>
                <a:ea typeface="微软雅黑" panose="020B0503020204020204" pitchFamily="34" charset="-122"/>
                <a:cs typeface="+mn-cs"/>
                <a:sym typeface="Symbol" panose="05050102010706020507" pitchFamily="18" charset="2"/>
              </a:rPr>
              <a:t> </a:t>
            </a:r>
            <a:r>
              <a:rPr lang="zh-CN" altLang="en-US" sz="2400" dirty="0">
                <a:solidFill>
                  <a:srgbClr val="000000"/>
                </a:solidFill>
                <a:ea typeface="微软雅黑" panose="020B0503020204020204" pitchFamily="34" charset="-122"/>
                <a:cs typeface="+mn-cs"/>
                <a:sym typeface="Symbol" panose="05050102010706020507" pitchFamily="18" charset="2"/>
              </a:rPr>
              <a:t>时</a:t>
            </a:r>
            <a:r>
              <a:rPr lang="en-US" altLang="zh-CN" sz="2400" dirty="0">
                <a:solidFill>
                  <a:srgbClr val="000000"/>
                </a:solidFill>
                <a:ea typeface="微软雅黑" panose="020B0503020204020204" pitchFamily="34" charset="-122"/>
                <a:cs typeface="+mn-cs"/>
                <a:sym typeface="Symbol" panose="05050102010706020507" pitchFamily="18" charset="2"/>
              </a:rPr>
              <a:t>(</a:t>
            </a:r>
            <a:r>
              <a:rPr lang="zh-CN" altLang="en-US" sz="2400" dirty="0">
                <a:solidFill>
                  <a:srgbClr val="000000"/>
                </a:solidFill>
                <a:ea typeface="微软雅黑" panose="020B0503020204020204" pitchFamily="34" charset="-122"/>
                <a:cs typeface="+mn-cs"/>
                <a:sym typeface="Symbol" panose="05050102010706020507" pitchFamily="18" charset="2"/>
              </a:rPr>
              <a:t>长波极限</a:t>
            </a:r>
            <a:r>
              <a:rPr lang="en-US" altLang="zh-CN" sz="2400" dirty="0">
                <a:solidFill>
                  <a:srgbClr val="000000"/>
                </a:solidFill>
                <a:ea typeface="微软雅黑" panose="020B0503020204020204" pitchFamily="34" charset="-122"/>
                <a:cs typeface="+mn-cs"/>
                <a:sym typeface="Symbol" panose="05050102010706020507" pitchFamily="18" charset="2"/>
              </a:rPr>
              <a:t>)</a:t>
            </a:r>
            <a:r>
              <a:rPr lang="zh-CN" altLang="en-US" sz="2400" dirty="0">
                <a:solidFill>
                  <a:srgbClr val="000000"/>
                </a:solidFill>
                <a:ea typeface="微软雅黑" panose="020B0503020204020204" pitchFamily="34" charset="-122"/>
                <a:cs typeface="+mn-cs"/>
                <a:sym typeface="Symbol" panose="05050102010706020507" pitchFamily="18" charset="2"/>
              </a:rPr>
              <a:t>，</a:t>
            </a:r>
            <a:r>
              <a:rPr lang="en-US" altLang="zh-CN" sz="2400" i="1" dirty="0">
                <a:solidFill>
                  <a:srgbClr val="000000"/>
                </a:solidFill>
                <a:ea typeface="微软雅黑" panose="020B0503020204020204" pitchFamily="34" charset="-122"/>
                <a:cs typeface="+mn-cs"/>
                <a:sym typeface="Symbol" panose="05050102010706020507" pitchFamily="18" charset="2"/>
              </a:rPr>
              <a:t>q </a:t>
            </a:r>
            <a:r>
              <a:rPr lang="en-US" altLang="zh-CN" sz="2400" dirty="0">
                <a:solidFill>
                  <a:srgbClr val="000000"/>
                </a:solidFill>
                <a:ea typeface="微软雅黑" panose="020B0503020204020204" pitchFamily="34" charset="-122"/>
                <a:cs typeface="+mn-cs"/>
                <a:sym typeface="Symbol" panose="05050102010706020507" pitchFamily="18" charset="2"/>
              </a:rPr>
              <a:t>0</a:t>
            </a:r>
            <a:r>
              <a:rPr lang="zh-CN" altLang="en-US" sz="2400" dirty="0">
                <a:solidFill>
                  <a:srgbClr val="000000"/>
                </a:solidFill>
                <a:ea typeface="微软雅黑" panose="020B0503020204020204" pitchFamily="34" charset="-122"/>
                <a:cs typeface="+mn-cs"/>
                <a:sym typeface="Symbol" panose="05050102010706020507" pitchFamily="18" charset="2"/>
              </a:rPr>
              <a:t>，则</a:t>
            </a:r>
            <a:endParaRPr lang="zh-CN" altLang="en-US" sz="2400" dirty="0">
              <a:solidFill>
                <a:srgbClr val="000000"/>
              </a:solidFill>
              <a:ea typeface="微软雅黑" panose="020B0503020204020204" pitchFamily="34" charset="-122"/>
              <a:cs typeface="+mn-cs"/>
            </a:endParaRPr>
          </a:p>
        </p:txBody>
      </p:sp>
      <p:graphicFrame>
        <p:nvGraphicFramePr>
          <p:cNvPr id="65545" name="Object 6"/>
          <p:cNvGraphicFramePr>
            <a:graphicFrameLocks noChangeAspect="1"/>
          </p:cNvGraphicFramePr>
          <p:nvPr>
            <p:extLst>
              <p:ext uri="{D42A27DB-BD31-4B8C-83A1-F6EECF244321}">
                <p14:modId xmlns:p14="http://schemas.microsoft.com/office/powerpoint/2010/main" val="2961694279"/>
              </p:ext>
            </p:extLst>
          </p:nvPr>
        </p:nvGraphicFramePr>
        <p:xfrm>
          <a:off x="5481638" y="1389063"/>
          <a:ext cx="2068512" cy="920750"/>
        </p:xfrm>
        <a:graphic>
          <a:graphicData uri="http://schemas.openxmlformats.org/presentationml/2006/ole">
            <mc:AlternateContent xmlns:mc="http://schemas.openxmlformats.org/markup-compatibility/2006">
              <mc:Choice xmlns:v="urn:schemas-microsoft-com:vml" Requires="v">
                <p:oleObj spid="_x0000_s24982" name="公式" r:id="rId10" imgW="990170" imgH="444307" progId="Equation.3">
                  <p:embed/>
                </p:oleObj>
              </mc:Choice>
              <mc:Fallback>
                <p:oleObj name="公式" r:id="rId10" imgW="990170" imgH="44430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1638" y="1389063"/>
                        <a:ext cx="206851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6" name="Text Box 7"/>
          <p:cNvSpPr txBox="1">
            <a:spLocks noChangeArrowheads="1"/>
          </p:cNvSpPr>
          <p:nvPr/>
        </p:nvSpPr>
        <p:spPr bwMode="auto">
          <a:xfrm>
            <a:off x="179388" y="1198563"/>
            <a:ext cx="3724096"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lvl="1"/>
            <a:r>
              <a:rPr lang="zh-CN" altLang="en-US" sz="2400" dirty="0">
                <a:solidFill>
                  <a:srgbClr val="663300"/>
                </a:solidFill>
                <a:ea typeface="微软雅黑" panose="020B0503020204020204" pitchFamily="34" charset="-122"/>
                <a:cs typeface="+mn-cs"/>
                <a:sym typeface="Symbol" panose="05050102010706020507" pitchFamily="18" charset="2"/>
              </a:rPr>
              <a:t>类似于连续介质弹性波</a:t>
            </a:r>
          </a:p>
          <a:p>
            <a:pPr lvl="1"/>
            <a:r>
              <a:rPr lang="zh-CN" altLang="en-US" sz="2400" dirty="0">
                <a:solidFill>
                  <a:srgbClr val="663300"/>
                </a:solidFill>
                <a:ea typeface="微软雅黑" panose="020B0503020204020204" pitchFamily="34" charset="-122"/>
                <a:cs typeface="+mn-cs"/>
                <a:sym typeface="Symbol" panose="05050102010706020507" pitchFamily="18" charset="2"/>
              </a:rPr>
              <a:t>相速度等于群速度 </a:t>
            </a:r>
            <a:endParaRPr lang="zh-CN" altLang="en-US" sz="2400" dirty="0">
              <a:solidFill>
                <a:srgbClr val="663300"/>
              </a:solidFill>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39</a:t>
            </a:fld>
            <a:endParaRPr lang="zh-CN" altLang="en-US">
              <a:solidFill>
                <a:prstClr val="black">
                  <a:tint val="75000"/>
                </a:prstClr>
              </a:solidFill>
            </a:endParaRPr>
          </a:p>
        </p:txBody>
      </p:sp>
      <p:sp>
        <p:nvSpPr>
          <p:cNvPr id="14" name="矩形 13">
            <a:extLst>
              <a:ext uri="{FF2B5EF4-FFF2-40B4-BE49-F238E27FC236}">
                <a16:creationId xmlns:a16="http://schemas.microsoft.com/office/drawing/2014/main" id="{8C8981FB-93A5-4A83-A2E4-AD399C305C88}"/>
              </a:ext>
            </a:extLst>
          </p:cNvPr>
          <p:cNvSpPr/>
          <p:nvPr/>
        </p:nvSpPr>
        <p:spPr>
          <a:xfrm>
            <a:off x="8028434" y="1876634"/>
            <a:ext cx="288032" cy="327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115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6"/>
          <p:cNvSpPr txBox="1">
            <a:spLocks noChangeArrowheads="1"/>
          </p:cNvSpPr>
          <p:nvPr/>
        </p:nvSpPr>
        <p:spPr bwMode="auto">
          <a:xfrm>
            <a:off x="2218958" y="377260"/>
            <a:ext cx="48013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600" dirty="0">
                <a:solidFill>
                  <a:srgbClr val="660066"/>
                </a:solidFill>
                <a:effectLst>
                  <a:outerShdw blurRad="38100" dist="38100" dir="2700000" algn="tl">
                    <a:srgbClr val="C0C0C0"/>
                  </a:outerShdw>
                </a:effectLst>
                <a:ea typeface="微软雅黑" pitchFamily="34" charset="-122"/>
                <a:cs typeface="+mn-cs"/>
              </a:rPr>
              <a:t>静止晶格模型的局限性</a:t>
            </a:r>
          </a:p>
        </p:txBody>
      </p:sp>
      <p:sp>
        <p:nvSpPr>
          <p:cNvPr id="2" name="文本框 1"/>
          <p:cNvSpPr txBox="1"/>
          <p:nvPr/>
        </p:nvSpPr>
        <p:spPr>
          <a:xfrm>
            <a:off x="514597" y="1162219"/>
            <a:ext cx="2969083" cy="461665"/>
          </a:xfrm>
          <a:prstGeom prst="rect">
            <a:avLst/>
          </a:prstGeom>
          <a:solidFill>
            <a:srgbClr val="FFFF00"/>
          </a:solid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电导率将“无限大”</a:t>
            </a:r>
          </a:p>
        </p:txBody>
      </p:sp>
      <p:sp>
        <p:nvSpPr>
          <p:cNvPr id="3" name="文本框 2"/>
          <p:cNvSpPr txBox="1"/>
          <p:nvPr/>
        </p:nvSpPr>
        <p:spPr>
          <a:xfrm>
            <a:off x="1666725" y="1619841"/>
            <a:ext cx="6430614" cy="1107996"/>
          </a:xfrm>
          <a:prstGeom prst="rect">
            <a:avLst/>
          </a:prstGeom>
          <a:noFill/>
        </p:spPr>
        <p:txBody>
          <a:bodyPr wrap="square" rtlCol="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200" b="1" i="0" u="none" strike="noStrike" kern="1200" cap="none" spc="0" normalizeH="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如果晶体中原子固定在平衡位置，晶体具有严格的周期性，根据</a:t>
            </a:r>
            <a:r>
              <a:rPr kumimoji="0" lang="en-US" altLang="zh-CN" sz="2200" b="1" i="0" u="none" strike="noStrike" kern="1200" cap="none" spc="0" normalizeH="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Bloch</a:t>
            </a:r>
            <a:r>
              <a:rPr kumimoji="0" lang="zh-CN" altLang="en-US" sz="2200" b="1" i="0" u="none" strike="noStrike" kern="1200" cap="none" spc="0" normalizeH="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定理，电子在晶体中运动无散射、阻尼机制，电导率将无限大</a:t>
            </a:r>
          </a:p>
        </p:txBody>
      </p:sp>
      <p:grpSp>
        <p:nvGrpSpPr>
          <p:cNvPr id="4" name="组合 3"/>
          <p:cNvGrpSpPr/>
          <p:nvPr/>
        </p:nvGrpSpPr>
        <p:grpSpPr>
          <a:xfrm>
            <a:off x="525583" y="2750636"/>
            <a:ext cx="7571756" cy="1906566"/>
            <a:chOff x="622546" y="3209863"/>
            <a:chExt cx="6547137" cy="1906566"/>
          </a:xfrm>
        </p:grpSpPr>
        <p:sp>
          <p:nvSpPr>
            <p:cNvPr id="7" name="文本框 6"/>
            <p:cNvSpPr txBox="1"/>
            <p:nvPr/>
          </p:nvSpPr>
          <p:spPr>
            <a:xfrm>
              <a:off x="622546" y="3209863"/>
              <a:ext cx="2554828" cy="461665"/>
            </a:xfrm>
            <a:prstGeom prst="rect">
              <a:avLst/>
            </a:prstGeom>
            <a:solidFill>
              <a:srgbClr val="FFFF00"/>
            </a:solid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绝缘体是“绝热体”</a:t>
              </a:r>
            </a:p>
          </p:txBody>
        </p:sp>
        <p:sp>
          <p:nvSpPr>
            <p:cNvPr id="8" name="文本框 7"/>
            <p:cNvSpPr txBox="1"/>
            <p:nvPr/>
          </p:nvSpPr>
          <p:spPr>
            <a:xfrm>
              <a:off x="1547004" y="4346988"/>
              <a:ext cx="5622679" cy="769441"/>
            </a:xfrm>
            <a:prstGeom prst="rect">
              <a:avLst/>
            </a:prstGeom>
            <a:noFill/>
          </p:spPr>
          <p:txBody>
            <a:bodyPr wrap="square" rtlCol="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200" b="1" i="0" u="none" strike="noStrike" kern="1200" cap="none" spc="0" normalizeH="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如果晶体中电子都静止，绝缘体是不是一定是“绝热体”呢？</a:t>
              </a:r>
            </a:p>
          </p:txBody>
        </p:sp>
        <p:sp>
          <p:nvSpPr>
            <p:cNvPr id="9" name="文本框 8"/>
            <p:cNvSpPr txBox="1"/>
            <p:nvPr/>
          </p:nvSpPr>
          <p:spPr>
            <a:xfrm>
              <a:off x="1265027" y="3667462"/>
              <a:ext cx="5904656" cy="769441"/>
            </a:xfrm>
            <a:prstGeom prst="rect">
              <a:avLst/>
            </a:prstGeom>
            <a:noFill/>
          </p:spPr>
          <p:txBody>
            <a:bodyPr wrap="square" rtlCol="0">
              <a:spAutoFit/>
            </a:bodyPr>
            <a:lstStyle/>
            <a:p>
              <a:pPr marL="342900" marR="0" lvl="0" indent="-342900" algn="just" defTabSz="914400" rtl="0" eaLnBrk="1" fontAlgn="base" latinLnBrk="0" hangingPunct="1">
                <a:lnSpc>
                  <a:spcPct val="100000"/>
                </a:lnSpc>
                <a:spcBef>
                  <a:spcPct val="0"/>
                </a:spcBef>
                <a:spcAft>
                  <a:spcPct val="0"/>
                </a:spcAft>
                <a:buClrTx/>
                <a:buSzTx/>
                <a:buFontTx/>
                <a:buChar char="-"/>
                <a:tabLst/>
                <a:defRPr/>
              </a:pPr>
              <a:r>
                <a:rPr kumimoji="0" lang="zh-CN" altLang="en-US" sz="2200" b="1" i="0" u="none" strike="noStrike" kern="1200" cap="none" spc="0" normalizeH="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绝缘体中电子是相对惰性的，所有电子都处于填满的能带中，难以参与输运过程</a:t>
              </a:r>
              <a:endParaRPr kumimoji="0" lang="en-US" altLang="zh-CN" sz="2200" b="1" i="0" u="none" strike="noStrike" kern="1200" cap="none" spc="0" normalizeH="0" noProof="0" dirty="0">
                <a:ln>
                  <a:noFill/>
                </a:ln>
                <a:solidFill>
                  <a:srgbClr val="663300"/>
                </a:solidFill>
                <a:effectLst/>
                <a:uLnTx/>
                <a:uFillTx/>
                <a:latin typeface="Times New Roman" panose="02020603050405020304" pitchFamily="18" charset="0"/>
                <a:ea typeface="微软雅黑" panose="020B0503020204020204" pitchFamily="34" charset="-122"/>
                <a:cs typeface="+mn-cs"/>
              </a:endParaRPr>
            </a:p>
          </p:txBody>
        </p:sp>
      </p:grpSp>
      <p:sp>
        <p:nvSpPr>
          <p:cNvPr id="10" name="文本框 9"/>
          <p:cNvSpPr txBox="1"/>
          <p:nvPr/>
        </p:nvSpPr>
        <p:spPr>
          <a:xfrm>
            <a:off x="1259632" y="4653136"/>
            <a:ext cx="6887813" cy="1107996"/>
          </a:xfrm>
          <a:prstGeom prst="rect">
            <a:avLst/>
          </a:prstGeom>
          <a:noFill/>
        </p:spPr>
        <p:txBody>
          <a:bodyPr wrap="square" rtlCol="0">
            <a:spAutoFit/>
          </a:bodyPr>
          <a:lstStyle/>
          <a:p>
            <a:pPr marL="342900" marR="0" lvl="0" indent="-342900" algn="just" defTabSz="914400" rtl="0" eaLnBrk="1" fontAlgn="base" latinLnBrk="0" hangingPunct="1">
              <a:lnSpc>
                <a:spcPct val="100000"/>
              </a:lnSpc>
              <a:spcBef>
                <a:spcPct val="0"/>
              </a:spcBef>
              <a:spcAft>
                <a:spcPct val="0"/>
              </a:spcAft>
              <a:buClrTx/>
              <a:buSzTx/>
              <a:buFontTx/>
              <a:buChar char="-"/>
              <a:tabLst/>
              <a:defRPr/>
            </a:pPr>
            <a:r>
              <a:rPr kumimoji="0" lang="zh-CN" altLang="en-US" sz="2200" b="1" i="0" u="none" strike="noStrike" kern="1200" cap="none" spc="0" normalizeH="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如果对绝缘体采用静止晶格模型，几乎没有自由度可以被用来描写绝缘体丰富的、不同的物理性质：比如热传导等</a:t>
            </a: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11"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a:t>
            </a:fld>
            <a:endParaRPr lang="zh-CN" altLang="en-US">
              <a:solidFill>
                <a:prstClr val="black">
                  <a:tint val="75000"/>
                </a:prstClr>
              </a:solidFill>
            </a:endParaRPr>
          </a:p>
        </p:txBody>
      </p:sp>
    </p:spTree>
    <p:extLst>
      <p:ext uri="{BB962C8B-B14F-4D97-AF65-F5344CB8AC3E}">
        <p14:creationId xmlns:p14="http://schemas.microsoft.com/office/powerpoint/2010/main" val="73062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Rot="1" noChangeArrowheads="1"/>
          </p:cNvSpPr>
          <p:nvPr>
            <p:ph type="body" idx="4294967295"/>
          </p:nvPr>
        </p:nvSpPr>
        <p:spPr bwMode="auto">
          <a:xfrm>
            <a:off x="954325" y="2204864"/>
            <a:ext cx="7617891" cy="106133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sz="2600" b="1" dirty="0">
                <a:solidFill>
                  <a:srgbClr val="663300"/>
                </a:solidFill>
                <a:latin typeface="Times New Roman" panose="02020603050405020304" pitchFamily="18" charset="0"/>
                <a:ea typeface="微软雅黑" panose="020B0503020204020204" pitchFamily="34" charset="-122"/>
              </a:rPr>
              <a:t>    对于有限长度的一维原子链，边界原子的运动方程不一样，方程组变得复杂，原来的解不能适用！</a:t>
            </a:r>
          </a:p>
        </p:txBody>
      </p:sp>
      <p:sp>
        <p:nvSpPr>
          <p:cNvPr id="66564" name="Text Box 6"/>
          <p:cNvSpPr txBox="1">
            <a:spLocks noChangeArrowheads="1"/>
          </p:cNvSpPr>
          <p:nvPr/>
        </p:nvSpPr>
        <p:spPr bwMode="auto">
          <a:xfrm>
            <a:off x="1308689" y="376956"/>
            <a:ext cx="72635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50000"/>
              </a:spcBef>
            </a:pPr>
            <a:r>
              <a:rPr lang="zh-CN" altLang="en-US" sz="3600" dirty="0">
                <a:solidFill>
                  <a:srgbClr val="660066"/>
                </a:solidFill>
                <a:effectLst>
                  <a:outerShdw blurRad="38100" dist="38100" dir="2700000" algn="tl">
                    <a:srgbClr val="C0C0C0"/>
                  </a:outerShdw>
                </a:effectLst>
                <a:ea typeface="微软雅黑" pitchFamily="34" charset="-122"/>
                <a:cs typeface="+mn-cs"/>
              </a:rPr>
              <a:t>周期性边界条件（波恩</a:t>
            </a:r>
            <a:r>
              <a:rPr lang="en-US" altLang="zh-CN" sz="3600" dirty="0">
                <a:solidFill>
                  <a:srgbClr val="660066"/>
                </a:solidFill>
                <a:effectLst>
                  <a:outerShdw blurRad="38100" dist="38100" dir="2700000" algn="tl">
                    <a:srgbClr val="C0C0C0"/>
                  </a:outerShdw>
                </a:effectLst>
                <a:ea typeface="微软雅黑" pitchFamily="34" charset="-122"/>
                <a:cs typeface="+mn-cs"/>
              </a:rPr>
              <a:t>-</a:t>
            </a:r>
            <a:r>
              <a:rPr lang="zh-CN" altLang="en-US" sz="3600" dirty="0">
                <a:solidFill>
                  <a:srgbClr val="660066"/>
                </a:solidFill>
                <a:effectLst>
                  <a:outerShdw blurRad="38100" dist="38100" dir="2700000" algn="tl">
                    <a:srgbClr val="C0C0C0"/>
                  </a:outerShdw>
                </a:effectLst>
                <a:ea typeface="微软雅黑" pitchFamily="34" charset="-122"/>
                <a:cs typeface="+mn-cs"/>
              </a:rPr>
              <a:t>卡门条件）</a:t>
            </a:r>
          </a:p>
        </p:txBody>
      </p:sp>
      <p:sp>
        <p:nvSpPr>
          <p:cNvPr id="66565" name="Text Box 7"/>
          <p:cNvSpPr txBox="1">
            <a:spLocks noChangeArrowheads="1"/>
          </p:cNvSpPr>
          <p:nvPr/>
        </p:nvSpPr>
        <p:spPr bwMode="auto">
          <a:xfrm>
            <a:off x="1331640" y="1715914"/>
            <a:ext cx="68199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rPr>
              <a:t>前面讨论的运动方程只适用于无穷长的原子链</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40</a:t>
            </a:fld>
            <a:endParaRPr lang="zh-CN" altLang="en-US">
              <a:solidFill>
                <a:prstClr val="black">
                  <a:tint val="75000"/>
                </a:prstClr>
              </a:solidFill>
            </a:endParaRPr>
          </a:p>
        </p:txBody>
      </p:sp>
      <p:sp>
        <p:nvSpPr>
          <p:cNvPr id="8" name="Rectangle 37"/>
          <p:cNvSpPr>
            <a:spLocks noChangeArrowheads="1"/>
          </p:cNvSpPr>
          <p:nvPr/>
        </p:nvSpPr>
        <p:spPr bwMode="auto">
          <a:xfrm flipV="1">
            <a:off x="174698" y="98216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64313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3">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4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533400" y="13716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zh-CN" altLang="en-US" sz="2400" b="0" i="0" u="none" strike="noStrike" kern="1200" cap="none" spc="0" normalizeH="0" baseline="0" noProof="0">
              <a:ln>
                <a:noFill/>
              </a:ln>
              <a:solidFill>
                <a:srgbClr val="336666"/>
              </a:solidFill>
              <a:effectLst/>
              <a:uLnTx/>
              <a:uFillTx/>
              <a:latin typeface="Times New Roman" panose="02020603050405020304" pitchFamily="18" charset="0"/>
              <a:ea typeface="微软雅黑" panose="020B0503020204020204" pitchFamily="34" charset="-122"/>
              <a:cs typeface="+mn-cs"/>
            </a:endParaRPr>
          </a:p>
        </p:txBody>
      </p:sp>
      <p:sp>
        <p:nvSpPr>
          <p:cNvPr id="68611" name="Text Box 3"/>
          <p:cNvSpPr txBox="1">
            <a:spLocks noChangeArrowheads="1"/>
          </p:cNvSpPr>
          <p:nvPr/>
        </p:nvSpPr>
        <p:spPr bwMode="auto">
          <a:xfrm>
            <a:off x="609600" y="1123157"/>
            <a:ext cx="7924800"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设晶体中原子总数为</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，晶体链长为</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，所谓周期性边界条件就是将一有限长度的晶体链看成无限长晶体链的一个重复单元，即：</a:t>
            </a:r>
          </a:p>
        </p:txBody>
      </p:sp>
      <p:grpSp>
        <p:nvGrpSpPr>
          <p:cNvPr id="1876996" name="Group 4"/>
          <p:cNvGrpSpPr>
            <a:grpSpLocks/>
          </p:cNvGrpSpPr>
          <p:nvPr/>
        </p:nvGrpSpPr>
        <p:grpSpPr bwMode="auto">
          <a:xfrm>
            <a:off x="735024" y="2856757"/>
            <a:ext cx="2747963" cy="566738"/>
            <a:chOff x="594" y="1881"/>
            <a:chExt cx="1731" cy="357"/>
          </a:xfrm>
        </p:grpSpPr>
        <p:grpSp>
          <p:nvGrpSpPr>
            <p:cNvPr id="68634" name="Group 5"/>
            <p:cNvGrpSpPr>
              <a:grpSpLocks/>
            </p:cNvGrpSpPr>
            <p:nvPr/>
          </p:nvGrpSpPr>
          <p:grpSpPr bwMode="auto">
            <a:xfrm>
              <a:off x="624" y="1881"/>
              <a:ext cx="1632" cy="69"/>
              <a:chOff x="624" y="1881"/>
              <a:chExt cx="1632" cy="69"/>
            </a:xfrm>
          </p:grpSpPr>
          <p:sp>
            <p:nvSpPr>
              <p:cNvPr id="68639" name="Line 6"/>
              <p:cNvSpPr>
                <a:spLocks noChangeShapeType="1"/>
              </p:cNvSpPr>
              <p:nvPr/>
            </p:nvSpPr>
            <p:spPr bwMode="auto">
              <a:xfrm>
                <a:off x="624" y="1920"/>
                <a:ext cx="16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68640" name="Oval 7"/>
              <p:cNvSpPr>
                <a:spLocks noChangeArrowheads="1"/>
              </p:cNvSpPr>
              <p:nvPr/>
            </p:nvSpPr>
            <p:spPr bwMode="auto">
              <a:xfrm>
                <a:off x="657" y="1881"/>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68641" name="Oval 8"/>
              <p:cNvSpPr>
                <a:spLocks noChangeArrowheads="1"/>
              </p:cNvSpPr>
              <p:nvPr/>
            </p:nvSpPr>
            <p:spPr bwMode="auto">
              <a:xfrm>
                <a:off x="829" y="1882"/>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68642" name="Oval 9"/>
              <p:cNvSpPr>
                <a:spLocks noChangeArrowheads="1"/>
              </p:cNvSpPr>
              <p:nvPr/>
            </p:nvSpPr>
            <p:spPr bwMode="auto">
              <a:xfrm>
                <a:off x="1516" y="1881"/>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68643" name="Oval 10"/>
              <p:cNvSpPr>
                <a:spLocks noChangeArrowheads="1"/>
              </p:cNvSpPr>
              <p:nvPr/>
            </p:nvSpPr>
            <p:spPr bwMode="auto">
              <a:xfrm>
                <a:off x="2139" y="1881"/>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sp>
          <p:nvSpPr>
            <p:cNvPr id="68635" name="Text Box 11"/>
            <p:cNvSpPr txBox="1">
              <a:spLocks noChangeArrowheads="1"/>
            </p:cNvSpPr>
            <p:nvPr/>
          </p:nvSpPr>
          <p:spPr bwMode="auto">
            <a:xfrm>
              <a:off x="594" y="195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A50021"/>
                  </a:solidFill>
                  <a:effectLst/>
                  <a:uLnTx/>
                  <a:uFillTx/>
                  <a:latin typeface="Times New Roman" panose="02020603050405020304" pitchFamily="18" charset="0"/>
                  <a:ea typeface="微软雅黑" panose="020B0503020204020204" pitchFamily="34" charset="-122"/>
                  <a:cs typeface="+mn-cs"/>
                </a:rPr>
                <a:t>1</a:t>
              </a:r>
            </a:p>
          </p:txBody>
        </p:sp>
        <p:sp>
          <p:nvSpPr>
            <p:cNvPr id="68636" name="Text Box 12"/>
            <p:cNvSpPr txBox="1">
              <a:spLocks noChangeArrowheads="1"/>
            </p:cNvSpPr>
            <p:nvPr/>
          </p:nvSpPr>
          <p:spPr bwMode="auto">
            <a:xfrm>
              <a:off x="768" y="1947"/>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A50021"/>
                  </a:solidFill>
                  <a:effectLst/>
                  <a:uLnTx/>
                  <a:uFillTx/>
                  <a:latin typeface="Times New Roman" panose="02020603050405020304" pitchFamily="18" charset="0"/>
                  <a:ea typeface="微软雅黑" panose="020B0503020204020204" pitchFamily="34" charset="-122"/>
                  <a:cs typeface="+mn-cs"/>
                </a:rPr>
                <a:t>2</a:t>
              </a:r>
            </a:p>
          </p:txBody>
        </p:sp>
        <p:sp>
          <p:nvSpPr>
            <p:cNvPr id="68637" name="Text Box 13"/>
            <p:cNvSpPr txBox="1">
              <a:spLocks noChangeArrowheads="1"/>
            </p:cNvSpPr>
            <p:nvPr/>
          </p:nvSpPr>
          <p:spPr bwMode="auto">
            <a:xfrm>
              <a:off x="1449" y="193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A50021"/>
                  </a:solidFill>
                  <a:effectLst/>
                  <a:uLnTx/>
                  <a:uFillTx/>
                  <a:latin typeface="Times New Roman" panose="02020603050405020304" pitchFamily="18" charset="0"/>
                  <a:ea typeface="微软雅黑" panose="020B0503020204020204" pitchFamily="34" charset="-122"/>
                  <a:cs typeface="+mn-cs"/>
                </a:rPr>
                <a:t>n</a:t>
              </a:r>
            </a:p>
          </p:txBody>
        </p:sp>
        <p:sp>
          <p:nvSpPr>
            <p:cNvPr id="68638" name="Text Box 14"/>
            <p:cNvSpPr txBox="1">
              <a:spLocks noChangeArrowheads="1"/>
            </p:cNvSpPr>
            <p:nvPr/>
          </p:nvSpPr>
          <p:spPr bwMode="auto">
            <a:xfrm>
              <a:off x="2046" y="1944"/>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A50021"/>
                  </a:solidFill>
                  <a:effectLst/>
                  <a:uLnTx/>
                  <a:uFillTx/>
                  <a:latin typeface="Times New Roman" panose="02020603050405020304" pitchFamily="18" charset="0"/>
                  <a:ea typeface="微软雅黑" panose="020B0503020204020204" pitchFamily="34" charset="-122"/>
                  <a:cs typeface="+mn-cs"/>
                </a:rPr>
                <a:t>N</a:t>
              </a:r>
            </a:p>
          </p:txBody>
        </p:sp>
      </p:grpSp>
      <p:grpSp>
        <p:nvGrpSpPr>
          <p:cNvPr id="1877007" name="Group 15"/>
          <p:cNvGrpSpPr>
            <a:grpSpLocks/>
          </p:cNvGrpSpPr>
          <p:nvPr/>
        </p:nvGrpSpPr>
        <p:grpSpPr bwMode="auto">
          <a:xfrm>
            <a:off x="3106749" y="2390032"/>
            <a:ext cx="2867025" cy="1042988"/>
            <a:chOff x="2088" y="1587"/>
            <a:chExt cx="1806" cy="657"/>
          </a:xfrm>
        </p:grpSpPr>
        <p:grpSp>
          <p:nvGrpSpPr>
            <p:cNvPr id="68625" name="Group 16"/>
            <p:cNvGrpSpPr>
              <a:grpSpLocks/>
            </p:cNvGrpSpPr>
            <p:nvPr/>
          </p:nvGrpSpPr>
          <p:grpSpPr bwMode="auto">
            <a:xfrm>
              <a:off x="2262" y="1881"/>
              <a:ext cx="1632" cy="69"/>
              <a:chOff x="624" y="1881"/>
              <a:chExt cx="1632" cy="69"/>
            </a:xfrm>
          </p:grpSpPr>
          <p:sp>
            <p:nvSpPr>
              <p:cNvPr id="68629" name="Line 17"/>
              <p:cNvSpPr>
                <a:spLocks noChangeShapeType="1"/>
              </p:cNvSpPr>
              <p:nvPr/>
            </p:nvSpPr>
            <p:spPr bwMode="auto">
              <a:xfrm>
                <a:off x="624" y="1920"/>
                <a:ext cx="16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68630" name="Oval 18"/>
              <p:cNvSpPr>
                <a:spLocks noChangeArrowheads="1"/>
              </p:cNvSpPr>
              <p:nvPr/>
            </p:nvSpPr>
            <p:spPr bwMode="auto">
              <a:xfrm>
                <a:off x="657" y="1881"/>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68631" name="Oval 19"/>
              <p:cNvSpPr>
                <a:spLocks noChangeArrowheads="1"/>
              </p:cNvSpPr>
              <p:nvPr/>
            </p:nvSpPr>
            <p:spPr bwMode="auto">
              <a:xfrm>
                <a:off x="829" y="1882"/>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68632" name="Oval 20"/>
              <p:cNvSpPr>
                <a:spLocks noChangeArrowheads="1"/>
              </p:cNvSpPr>
              <p:nvPr/>
            </p:nvSpPr>
            <p:spPr bwMode="auto">
              <a:xfrm>
                <a:off x="1516" y="1881"/>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68633" name="Oval 21"/>
              <p:cNvSpPr>
                <a:spLocks noChangeArrowheads="1"/>
              </p:cNvSpPr>
              <p:nvPr/>
            </p:nvSpPr>
            <p:spPr bwMode="auto">
              <a:xfrm>
                <a:off x="2139" y="1881"/>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sp>
          <p:nvSpPr>
            <p:cNvPr id="68626" name="Text Box 22"/>
            <p:cNvSpPr txBox="1">
              <a:spLocks noChangeArrowheads="1"/>
            </p:cNvSpPr>
            <p:nvPr/>
          </p:nvSpPr>
          <p:spPr bwMode="auto">
            <a:xfrm>
              <a:off x="2088" y="1587"/>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A50021"/>
                  </a:solidFill>
                  <a:effectLst/>
                  <a:uLnTx/>
                  <a:uFillTx/>
                  <a:latin typeface="Times New Roman" panose="02020603050405020304" pitchFamily="18" charset="0"/>
                  <a:ea typeface="微软雅黑" panose="020B0503020204020204" pitchFamily="34" charset="-122"/>
                  <a:cs typeface="+mn-cs"/>
                </a:rPr>
                <a:t>N+1</a:t>
              </a:r>
            </a:p>
          </p:txBody>
        </p:sp>
        <p:sp>
          <p:nvSpPr>
            <p:cNvPr id="68627" name="Text Box 23"/>
            <p:cNvSpPr txBox="1">
              <a:spLocks noChangeArrowheads="1"/>
            </p:cNvSpPr>
            <p:nvPr/>
          </p:nvSpPr>
          <p:spPr bwMode="auto">
            <a:xfrm>
              <a:off x="2265" y="1947"/>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A50021"/>
                  </a:solidFill>
                  <a:effectLst/>
                  <a:uLnTx/>
                  <a:uFillTx/>
                  <a:latin typeface="Times New Roman" panose="02020603050405020304" pitchFamily="18" charset="0"/>
                  <a:ea typeface="微软雅黑" panose="020B0503020204020204" pitchFamily="34" charset="-122"/>
                  <a:cs typeface="+mn-cs"/>
                </a:rPr>
                <a:t>N+2</a:t>
              </a:r>
            </a:p>
          </p:txBody>
        </p:sp>
        <p:sp>
          <p:nvSpPr>
            <p:cNvPr id="68628" name="Text Box 24"/>
            <p:cNvSpPr txBox="1">
              <a:spLocks noChangeArrowheads="1"/>
            </p:cNvSpPr>
            <p:nvPr/>
          </p:nvSpPr>
          <p:spPr bwMode="auto">
            <a:xfrm>
              <a:off x="2955" y="195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A50021"/>
                  </a:solidFill>
                  <a:effectLst/>
                  <a:uLnTx/>
                  <a:uFillTx/>
                  <a:latin typeface="Times New Roman" panose="02020603050405020304" pitchFamily="18" charset="0"/>
                  <a:ea typeface="微软雅黑" panose="020B0503020204020204" pitchFamily="34" charset="-122"/>
                  <a:cs typeface="+mn-cs"/>
                </a:rPr>
                <a:t>N+n</a:t>
              </a:r>
            </a:p>
          </p:txBody>
        </p:sp>
      </p:grpSp>
      <p:grpSp>
        <p:nvGrpSpPr>
          <p:cNvPr id="1877017" name="Group 25"/>
          <p:cNvGrpSpPr>
            <a:grpSpLocks/>
          </p:cNvGrpSpPr>
          <p:nvPr/>
        </p:nvGrpSpPr>
        <p:grpSpPr bwMode="auto">
          <a:xfrm>
            <a:off x="5983299" y="2856757"/>
            <a:ext cx="2590800" cy="109538"/>
            <a:chOff x="624" y="1881"/>
            <a:chExt cx="1632" cy="69"/>
          </a:xfrm>
        </p:grpSpPr>
        <p:sp>
          <p:nvSpPr>
            <p:cNvPr id="68620" name="Line 26"/>
            <p:cNvSpPr>
              <a:spLocks noChangeShapeType="1"/>
            </p:cNvSpPr>
            <p:nvPr/>
          </p:nvSpPr>
          <p:spPr bwMode="auto">
            <a:xfrm>
              <a:off x="624" y="1920"/>
              <a:ext cx="16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68621" name="Oval 27"/>
            <p:cNvSpPr>
              <a:spLocks noChangeArrowheads="1"/>
            </p:cNvSpPr>
            <p:nvPr/>
          </p:nvSpPr>
          <p:spPr bwMode="auto">
            <a:xfrm>
              <a:off x="657" y="1881"/>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68622" name="Oval 28"/>
            <p:cNvSpPr>
              <a:spLocks noChangeArrowheads="1"/>
            </p:cNvSpPr>
            <p:nvPr/>
          </p:nvSpPr>
          <p:spPr bwMode="auto">
            <a:xfrm>
              <a:off x="829" y="1882"/>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68623" name="Oval 29"/>
            <p:cNvSpPr>
              <a:spLocks noChangeArrowheads="1"/>
            </p:cNvSpPr>
            <p:nvPr/>
          </p:nvSpPr>
          <p:spPr bwMode="auto">
            <a:xfrm>
              <a:off x="1516" y="1881"/>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68624" name="Oval 30"/>
            <p:cNvSpPr>
              <a:spLocks noChangeArrowheads="1"/>
            </p:cNvSpPr>
            <p:nvPr/>
          </p:nvSpPr>
          <p:spPr bwMode="auto">
            <a:xfrm>
              <a:off x="2139" y="1881"/>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grpSp>
        <p:nvGrpSpPr>
          <p:cNvPr id="1877025" name="Group 33"/>
          <p:cNvGrpSpPr>
            <a:grpSpLocks/>
          </p:cNvGrpSpPr>
          <p:nvPr/>
        </p:nvGrpSpPr>
        <p:grpSpPr bwMode="auto">
          <a:xfrm>
            <a:off x="673112" y="3372695"/>
            <a:ext cx="4232275" cy="1179512"/>
            <a:chOff x="441" y="2251"/>
            <a:chExt cx="2666" cy="743"/>
          </a:xfrm>
        </p:grpSpPr>
        <p:graphicFrame>
          <p:nvGraphicFramePr>
            <p:cNvPr id="68618" name="Object 34"/>
            <p:cNvGraphicFramePr>
              <a:graphicFrameLocks noChangeAspect="1"/>
            </p:cNvGraphicFramePr>
            <p:nvPr/>
          </p:nvGraphicFramePr>
          <p:xfrm>
            <a:off x="532" y="2251"/>
            <a:ext cx="952" cy="343"/>
          </p:xfrm>
          <a:graphic>
            <a:graphicData uri="http://schemas.openxmlformats.org/presentationml/2006/ole">
              <mc:AlternateContent xmlns:mc="http://schemas.openxmlformats.org/markup-compatibility/2006">
                <mc:Choice xmlns:v="urn:schemas-microsoft-com:vml" Requires="v">
                  <p:oleObj spid="_x0000_s97770" name="公式" r:id="rId4" imgW="634725" imgH="228501" progId="Equation.3">
                    <p:embed/>
                  </p:oleObj>
                </mc:Choice>
                <mc:Fallback>
                  <p:oleObj name="公式" r:id="rId4" imgW="634725" imgH="228501" progId="Equation.3">
                    <p:embed/>
                    <p:pic>
                      <p:nvPicPr>
                        <p:cNvPr id="68618"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 y="2251"/>
                          <a:ext cx="952"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9" name="Object 35"/>
            <p:cNvGraphicFramePr>
              <a:graphicFrameLocks noChangeAspect="1"/>
            </p:cNvGraphicFramePr>
            <p:nvPr/>
          </p:nvGraphicFramePr>
          <p:xfrm>
            <a:off x="441" y="2639"/>
            <a:ext cx="2666" cy="355"/>
          </p:xfrm>
          <a:graphic>
            <a:graphicData uri="http://schemas.openxmlformats.org/presentationml/2006/ole">
              <mc:AlternateContent xmlns:mc="http://schemas.openxmlformats.org/markup-compatibility/2006">
                <mc:Choice xmlns:v="urn:schemas-microsoft-com:vml" Requires="v">
                  <p:oleObj spid="_x0000_s97771" name="公式" r:id="rId6" imgW="1524000" imgH="203200" progId="Equation.3">
                    <p:embed/>
                  </p:oleObj>
                </mc:Choice>
                <mc:Fallback>
                  <p:oleObj name="公式" r:id="rId6" imgW="1524000" imgH="203200" progId="Equation.3">
                    <p:embed/>
                    <p:pic>
                      <p:nvPicPr>
                        <p:cNvPr id="68619"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 y="2639"/>
                          <a:ext cx="2666"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8617" name="Rectangle 41"/>
          <p:cNvSpPr>
            <a:spLocks noChangeArrowheads="1"/>
          </p:cNvSpPr>
          <p:nvPr/>
        </p:nvSpPr>
        <p:spPr bwMode="auto">
          <a:xfrm>
            <a:off x="3132138" y="6237288"/>
            <a:ext cx="2519362"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38" name="Text Box 6"/>
          <p:cNvSpPr txBox="1">
            <a:spLocks noChangeArrowheads="1"/>
          </p:cNvSpPr>
          <p:nvPr/>
        </p:nvSpPr>
        <p:spPr bwMode="auto">
          <a:xfrm>
            <a:off x="1308689" y="376956"/>
            <a:ext cx="72635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周期性边界条件（波恩</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卡门条件）</a:t>
            </a:r>
          </a:p>
        </p:txBody>
      </p:sp>
      <p:sp>
        <p:nvSpPr>
          <p:cNvPr id="39" name="Rectangle 37"/>
          <p:cNvSpPr>
            <a:spLocks noChangeArrowheads="1"/>
          </p:cNvSpPr>
          <p:nvPr/>
        </p:nvSpPr>
        <p:spPr bwMode="auto">
          <a:xfrm flipV="1">
            <a:off x="174698" y="98216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pic>
        <p:nvPicPr>
          <p:cNvPr id="4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3575" y="3141845"/>
            <a:ext cx="3240087"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 name="Group 46"/>
          <p:cNvGrpSpPr>
            <a:grpSpLocks/>
          </p:cNvGrpSpPr>
          <p:nvPr/>
        </p:nvGrpSpPr>
        <p:grpSpPr bwMode="auto">
          <a:xfrm>
            <a:off x="565588" y="4804491"/>
            <a:ext cx="3892550" cy="1412875"/>
            <a:chOff x="158" y="3113"/>
            <a:chExt cx="2452" cy="890"/>
          </a:xfrm>
        </p:grpSpPr>
        <p:grpSp>
          <p:nvGrpSpPr>
            <p:cNvPr id="42" name="Group 44"/>
            <p:cNvGrpSpPr>
              <a:grpSpLocks/>
            </p:cNvGrpSpPr>
            <p:nvPr/>
          </p:nvGrpSpPr>
          <p:grpSpPr bwMode="auto">
            <a:xfrm>
              <a:off x="158" y="3475"/>
              <a:ext cx="2452" cy="528"/>
              <a:chOff x="158" y="3475"/>
              <a:chExt cx="2452" cy="528"/>
            </a:xfrm>
          </p:grpSpPr>
          <p:graphicFrame>
            <p:nvGraphicFramePr>
              <p:cNvPr id="44" name="Object 34"/>
              <p:cNvGraphicFramePr>
                <a:graphicFrameLocks noChangeAspect="1"/>
              </p:cNvGraphicFramePr>
              <p:nvPr/>
            </p:nvGraphicFramePr>
            <p:xfrm>
              <a:off x="158" y="3475"/>
              <a:ext cx="1056" cy="528"/>
            </p:xfrm>
            <a:graphic>
              <a:graphicData uri="http://schemas.openxmlformats.org/presentationml/2006/ole">
                <mc:AlternateContent xmlns:mc="http://schemas.openxmlformats.org/markup-compatibility/2006">
                  <mc:Choice xmlns:v="urn:schemas-microsoft-com:vml" Requires="v">
                    <p:oleObj spid="_x0000_s97772" name="Equation" r:id="rId9" imgW="1219200" imgH="609600" progId="Equation.3">
                      <p:embed/>
                    </p:oleObj>
                  </mc:Choice>
                  <mc:Fallback>
                    <p:oleObj name="Equation" r:id="rId9" imgW="1219200" imgH="609600" progId="Equation.3">
                      <p:embed/>
                      <p:pic>
                        <p:nvPicPr>
                          <p:cNvPr id="72719"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 y="3475"/>
                            <a:ext cx="1056"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 name="Text Box 35"/>
              <p:cNvSpPr txBox="1">
                <a:spLocks noChangeArrowheads="1"/>
              </p:cNvSpPr>
              <p:nvPr/>
            </p:nvSpPr>
            <p:spPr bwMode="auto">
              <a:xfrm>
                <a:off x="1338" y="3612"/>
                <a:ext cx="1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50000"/>
                  </a:spcBef>
                </a:pPr>
                <a:r>
                  <a:rPr kumimoji="1" lang="en-US" altLang="zh-CN" sz="2800" dirty="0">
                    <a:solidFill>
                      <a:srgbClr val="000000"/>
                    </a:solidFill>
                    <a:ea typeface="微软雅黑" panose="020B0503020204020204" pitchFamily="34" charset="-122"/>
                    <a:cs typeface="+mn-cs"/>
                  </a:rPr>
                  <a:t>(</a:t>
                </a:r>
                <a:r>
                  <a:rPr kumimoji="1" lang="en-US" altLang="zh-CN" sz="2800" b="0" i="1" dirty="0">
                    <a:solidFill>
                      <a:srgbClr val="000000"/>
                    </a:solidFill>
                    <a:ea typeface="微软雅黑" panose="020B0503020204020204" pitchFamily="34" charset="-122"/>
                    <a:cs typeface="+mn-cs"/>
                  </a:rPr>
                  <a:t>h </a:t>
                </a:r>
                <a:r>
                  <a:rPr kumimoji="1" lang="en-US" altLang="zh-CN" sz="2800" dirty="0">
                    <a:solidFill>
                      <a:srgbClr val="000000"/>
                    </a:solidFill>
                    <a:ea typeface="微软雅黑" panose="020B0503020204020204" pitchFamily="34" charset="-122"/>
                    <a:cs typeface="+mn-cs"/>
                  </a:rPr>
                  <a:t>=</a:t>
                </a:r>
                <a:r>
                  <a:rPr kumimoji="1" lang="zh-CN" altLang="en-US" sz="2400" dirty="0">
                    <a:solidFill>
                      <a:srgbClr val="000000"/>
                    </a:solidFill>
                    <a:ea typeface="微软雅黑" panose="020B0503020204020204" pitchFamily="34" charset="-122"/>
                    <a:cs typeface="+mn-cs"/>
                  </a:rPr>
                  <a:t>整数</a:t>
                </a:r>
                <a:r>
                  <a:rPr kumimoji="1" lang="en-US" altLang="zh-CN" sz="2800" dirty="0">
                    <a:solidFill>
                      <a:srgbClr val="000000"/>
                    </a:solidFill>
                    <a:ea typeface="微软雅黑" panose="020B0503020204020204" pitchFamily="34" charset="-122"/>
                    <a:cs typeface="+mn-cs"/>
                  </a:rPr>
                  <a:t>)</a:t>
                </a:r>
                <a:endParaRPr kumimoji="1" lang="en-US" altLang="zh-CN" sz="2800" i="1" dirty="0">
                  <a:solidFill>
                    <a:srgbClr val="000000"/>
                  </a:solidFill>
                  <a:ea typeface="微软雅黑" panose="020B0503020204020204" pitchFamily="34" charset="-122"/>
                  <a:cs typeface="+mn-cs"/>
                </a:endParaRPr>
              </a:p>
            </p:txBody>
          </p:sp>
        </p:grpSp>
        <p:graphicFrame>
          <p:nvGraphicFramePr>
            <p:cNvPr id="43" name="Object 42"/>
            <p:cNvGraphicFramePr>
              <a:graphicFrameLocks noChangeAspect="1"/>
            </p:cNvGraphicFramePr>
            <p:nvPr/>
          </p:nvGraphicFramePr>
          <p:xfrm>
            <a:off x="476" y="3113"/>
            <a:ext cx="1134" cy="266"/>
          </p:xfrm>
          <a:graphic>
            <a:graphicData uri="http://schemas.openxmlformats.org/presentationml/2006/ole">
              <mc:AlternateContent xmlns:mc="http://schemas.openxmlformats.org/markup-compatibility/2006">
                <mc:Choice xmlns:v="urn:schemas-microsoft-com:vml" Requires="v">
                  <p:oleObj spid="_x0000_s97773" name="Equation" r:id="rId11" imgW="1244600" imgH="292100" progId="Equation.3">
                    <p:embed/>
                  </p:oleObj>
                </mc:Choice>
                <mc:Fallback>
                  <p:oleObj name="Equation" r:id="rId11" imgW="1244600" imgH="292100" progId="Equation.3">
                    <p:embed/>
                    <p:pic>
                      <p:nvPicPr>
                        <p:cNvPr id="72718"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6" y="3113"/>
                          <a:ext cx="1134"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 name="Text Box 11"/>
          <p:cNvSpPr txBox="1">
            <a:spLocks noChangeArrowheads="1"/>
          </p:cNvSpPr>
          <p:nvPr/>
        </p:nvSpPr>
        <p:spPr bwMode="auto">
          <a:xfrm>
            <a:off x="2866176" y="5650286"/>
            <a:ext cx="4824412" cy="83099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r>
              <a:rPr lang="zh-CN" altLang="en-US" sz="2300" dirty="0">
                <a:solidFill>
                  <a:srgbClr val="663300"/>
                </a:solidFill>
                <a:ea typeface="微软雅黑" panose="020B0503020204020204" pitchFamily="34" charset="-122"/>
                <a:cs typeface="+mn-cs"/>
              </a:rPr>
              <a:t>首尾相连的</a:t>
            </a:r>
          </a:p>
          <a:p>
            <a:pPr algn="ctr"/>
            <a:r>
              <a:rPr lang="zh-CN" altLang="en-US" sz="2300" dirty="0">
                <a:solidFill>
                  <a:srgbClr val="663300"/>
                </a:solidFill>
                <a:ea typeface="微软雅黑" panose="020B0503020204020204" pitchFamily="34" charset="-122"/>
                <a:cs typeface="+mn-cs"/>
              </a:rPr>
              <a:t>波恩</a:t>
            </a:r>
            <a:r>
              <a:rPr lang="en-US" altLang="zh-CN" sz="2300" dirty="0">
                <a:solidFill>
                  <a:srgbClr val="663300"/>
                </a:solidFill>
                <a:ea typeface="微软雅黑" panose="020B0503020204020204" pitchFamily="34" charset="-122"/>
                <a:cs typeface="+mn-cs"/>
              </a:rPr>
              <a:t>-</a:t>
            </a:r>
            <a:r>
              <a:rPr lang="zh-CN" altLang="en-US" sz="2300" dirty="0">
                <a:solidFill>
                  <a:srgbClr val="663300"/>
                </a:solidFill>
                <a:ea typeface="微软雅黑" panose="020B0503020204020204" pitchFamily="34" charset="-122"/>
                <a:cs typeface="+mn-cs"/>
              </a:rPr>
              <a:t>卡曼环状链模型</a:t>
            </a:r>
          </a:p>
        </p:txBody>
      </p:sp>
    </p:spTree>
    <p:extLst>
      <p:ext uri="{BB962C8B-B14F-4D97-AF65-F5344CB8AC3E}">
        <p14:creationId xmlns:p14="http://schemas.microsoft.com/office/powerpoint/2010/main" val="24351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slide(fromBottom)">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245684" y="1119418"/>
            <a:ext cx="8715979" cy="1569660"/>
          </a:xfrm>
          <a:prstGeom prst="rect">
            <a:avLst/>
          </a:prstGeom>
          <a:noFill/>
          <a:ln>
            <a:noFill/>
          </a:ln>
          <a:effectLs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50000"/>
              </a:spcBef>
            </a:pPr>
            <a:r>
              <a:rPr kumimoji="1" lang="zh-CN" altLang="en-US" sz="2400" dirty="0">
                <a:solidFill>
                  <a:srgbClr val="000000"/>
                </a:solidFill>
                <a:ea typeface="微软雅黑" panose="020B0503020204020204" pitchFamily="34" charset="-122"/>
                <a:cs typeface="+mn-cs"/>
              </a:rPr>
              <a:t>引入周期性边界条件后，波数</a:t>
            </a:r>
            <a:r>
              <a:rPr kumimoji="1" lang="en-US" altLang="zh-CN" sz="2400" i="1" dirty="0">
                <a:solidFill>
                  <a:srgbClr val="000000"/>
                </a:solidFill>
                <a:ea typeface="微软雅黑" panose="020B0503020204020204" pitchFamily="34" charset="-122"/>
                <a:cs typeface="+mn-cs"/>
              </a:rPr>
              <a:t>q</a:t>
            </a:r>
            <a:r>
              <a:rPr kumimoji="1" lang="zh-CN" altLang="en-US" sz="2400" dirty="0">
                <a:solidFill>
                  <a:srgbClr val="000000"/>
                </a:solidFill>
                <a:ea typeface="微软雅黑" panose="020B0503020204020204" pitchFamily="34" charset="-122"/>
                <a:cs typeface="+mn-cs"/>
              </a:rPr>
              <a:t>不能任意取值，只能取分立的值</a:t>
            </a:r>
          </a:p>
          <a:p>
            <a:pPr>
              <a:spcBef>
                <a:spcPct val="50000"/>
              </a:spcBef>
            </a:pPr>
            <a:r>
              <a:rPr kumimoji="1" lang="zh-CN" altLang="en-US" sz="2400" dirty="0">
                <a:solidFill>
                  <a:srgbClr val="000000"/>
                </a:solidFill>
                <a:ea typeface="微软雅黑" panose="020B0503020204020204" pitchFamily="34" charset="-122"/>
                <a:cs typeface="+mn-cs"/>
              </a:rPr>
              <a:t>        在</a:t>
            </a:r>
            <a:r>
              <a:rPr kumimoji="1" lang="en-US" altLang="zh-CN" sz="2400" i="1" dirty="0">
                <a:solidFill>
                  <a:srgbClr val="000000"/>
                </a:solidFill>
                <a:ea typeface="微软雅黑" panose="020B0503020204020204" pitchFamily="34" charset="-122"/>
                <a:cs typeface="+mn-cs"/>
              </a:rPr>
              <a:t>q</a:t>
            </a:r>
            <a:r>
              <a:rPr kumimoji="1" lang="zh-CN" altLang="en-US" sz="2400" dirty="0">
                <a:solidFill>
                  <a:srgbClr val="000000"/>
                </a:solidFill>
                <a:ea typeface="微软雅黑" panose="020B0503020204020204" pitchFamily="34" charset="-122"/>
                <a:cs typeface="+mn-cs"/>
              </a:rPr>
              <a:t>轴上，相邻两个</a:t>
            </a:r>
            <a:r>
              <a:rPr kumimoji="1" lang="en-US" altLang="zh-CN" sz="2400" i="1" dirty="0">
                <a:solidFill>
                  <a:srgbClr val="000000"/>
                </a:solidFill>
                <a:ea typeface="微软雅黑" panose="020B0503020204020204" pitchFamily="34" charset="-122"/>
                <a:cs typeface="+mn-cs"/>
              </a:rPr>
              <a:t>q</a:t>
            </a:r>
            <a:r>
              <a:rPr kumimoji="1" lang="zh-CN" altLang="en-US" sz="2400" dirty="0">
                <a:solidFill>
                  <a:srgbClr val="000000"/>
                </a:solidFill>
                <a:ea typeface="微软雅黑" panose="020B0503020204020204" pitchFamily="34" charset="-122"/>
                <a:cs typeface="+mn-cs"/>
              </a:rPr>
              <a:t>的取值相距        ，</a:t>
            </a:r>
          </a:p>
          <a:p>
            <a:pPr>
              <a:spcBef>
                <a:spcPct val="50000"/>
              </a:spcBef>
            </a:pPr>
            <a:r>
              <a:rPr kumimoji="1" lang="zh-CN" altLang="en-US" sz="2400" dirty="0">
                <a:solidFill>
                  <a:srgbClr val="000000"/>
                </a:solidFill>
                <a:ea typeface="微软雅黑" panose="020B0503020204020204" pitchFamily="34" charset="-122"/>
                <a:cs typeface="+mn-cs"/>
              </a:rPr>
              <a:t>        即在</a:t>
            </a:r>
            <a:r>
              <a:rPr kumimoji="1" lang="en-US" altLang="zh-CN" sz="2400" i="1" dirty="0">
                <a:solidFill>
                  <a:srgbClr val="000000"/>
                </a:solidFill>
                <a:ea typeface="微软雅黑" panose="020B0503020204020204" pitchFamily="34" charset="-122"/>
                <a:cs typeface="+mn-cs"/>
              </a:rPr>
              <a:t>q</a:t>
            </a:r>
            <a:r>
              <a:rPr kumimoji="1" lang="zh-CN" altLang="en-US" sz="2400" dirty="0">
                <a:solidFill>
                  <a:srgbClr val="000000"/>
                </a:solidFill>
                <a:ea typeface="微软雅黑" panose="020B0503020204020204" pitchFamily="34" charset="-122"/>
                <a:cs typeface="+mn-cs"/>
              </a:rPr>
              <a:t>轴上，每一个</a:t>
            </a:r>
            <a:r>
              <a:rPr kumimoji="1" lang="en-US" altLang="zh-CN" sz="2400" i="1" dirty="0">
                <a:solidFill>
                  <a:srgbClr val="000000"/>
                </a:solidFill>
                <a:ea typeface="微软雅黑" panose="020B0503020204020204" pitchFamily="34" charset="-122"/>
                <a:cs typeface="+mn-cs"/>
              </a:rPr>
              <a:t>q</a:t>
            </a:r>
            <a:r>
              <a:rPr kumimoji="1" lang="zh-CN" altLang="en-US" sz="2400" dirty="0">
                <a:solidFill>
                  <a:srgbClr val="000000"/>
                </a:solidFill>
                <a:ea typeface="微软雅黑" panose="020B0503020204020204" pitchFamily="34" charset="-122"/>
                <a:cs typeface="+mn-cs"/>
              </a:rPr>
              <a:t>的取值所占的空间为</a:t>
            </a:r>
          </a:p>
        </p:txBody>
      </p:sp>
      <p:graphicFrame>
        <p:nvGraphicFramePr>
          <p:cNvPr id="74755" name="Object 3"/>
          <p:cNvGraphicFramePr>
            <a:graphicFrameLocks noChangeAspect="1"/>
          </p:cNvGraphicFramePr>
          <p:nvPr>
            <p:extLst>
              <p:ext uri="{D42A27DB-BD31-4B8C-83A1-F6EECF244321}">
                <p14:modId xmlns:p14="http://schemas.microsoft.com/office/powerpoint/2010/main" val="2951548805"/>
              </p:ext>
            </p:extLst>
          </p:nvPr>
        </p:nvGraphicFramePr>
        <p:xfrm>
          <a:off x="5234707" y="1508689"/>
          <a:ext cx="619125" cy="762000"/>
        </p:xfrm>
        <a:graphic>
          <a:graphicData uri="http://schemas.openxmlformats.org/presentationml/2006/ole">
            <mc:AlternateContent xmlns:mc="http://schemas.openxmlformats.org/markup-compatibility/2006">
              <mc:Choice xmlns:v="urn:schemas-microsoft-com:vml" Requires="v">
                <p:oleObj spid="_x0000_s31262" name="公式" r:id="rId4" imgW="380835" imgH="609336" progId="Equation.3">
                  <p:embed/>
                </p:oleObj>
              </mc:Choice>
              <mc:Fallback>
                <p:oleObj name="公式" r:id="rId4" imgW="380835" imgH="60933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4707" y="1508689"/>
                        <a:ext cx="6191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6" name="Object 4"/>
          <p:cNvGraphicFramePr>
            <a:graphicFrameLocks noChangeAspect="1"/>
          </p:cNvGraphicFramePr>
          <p:nvPr>
            <p:extLst>
              <p:ext uri="{D42A27DB-BD31-4B8C-83A1-F6EECF244321}">
                <p14:modId xmlns:p14="http://schemas.microsoft.com/office/powerpoint/2010/main" val="3001734553"/>
              </p:ext>
            </p:extLst>
          </p:nvPr>
        </p:nvGraphicFramePr>
        <p:xfrm>
          <a:off x="6493274" y="1999309"/>
          <a:ext cx="619125" cy="762000"/>
        </p:xfrm>
        <a:graphic>
          <a:graphicData uri="http://schemas.openxmlformats.org/presentationml/2006/ole">
            <mc:AlternateContent xmlns:mc="http://schemas.openxmlformats.org/markup-compatibility/2006">
              <mc:Choice xmlns:v="urn:schemas-microsoft-com:vml" Requires="v">
                <p:oleObj spid="_x0000_s31263" name="Equation" r:id="rId6" imgW="380835" imgH="609336" progId="Equation.3">
                  <p:embed/>
                </p:oleObj>
              </mc:Choice>
              <mc:Fallback>
                <p:oleObj name="Equation" r:id="rId6" imgW="380835" imgH="60933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3274" y="1999309"/>
                        <a:ext cx="619125" cy="762000"/>
                      </a:xfrm>
                      <a:prstGeom prst="rect">
                        <a:avLst/>
                      </a:prstGeom>
                      <a:noFill/>
                      <a:ln>
                        <a:noFill/>
                      </a:ln>
                      <a:effectLst/>
                      <a:extLst/>
                    </p:spPr>
                  </p:pic>
                </p:oleObj>
              </mc:Fallback>
            </mc:AlternateContent>
          </a:graphicData>
        </a:graphic>
      </p:graphicFrame>
      <p:grpSp>
        <p:nvGrpSpPr>
          <p:cNvPr id="1577995" name="Group 11"/>
          <p:cNvGrpSpPr>
            <a:grpSpLocks/>
          </p:cNvGrpSpPr>
          <p:nvPr/>
        </p:nvGrpSpPr>
        <p:grpSpPr bwMode="auto">
          <a:xfrm>
            <a:off x="796851" y="2820989"/>
            <a:ext cx="7918451" cy="1558925"/>
            <a:chOff x="502" y="2003"/>
            <a:chExt cx="4988" cy="982"/>
          </a:xfrm>
        </p:grpSpPr>
        <p:sp>
          <p:nvSpPr>
            <p:cNvPr id="74761" name="Text Box 5"/>
            <p:cNvSpPr txBox="1">
              <a:spLocks noChangeArrowheads="1"/>
            </p:cNvSpPr>
            <p:nvPr/>
          </p:nvSpPr>
          <p:spPr bwMode="auto">
            <a:xfrm>
              <a:off x="502" y="2003"/>
              <a:ext cx="299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50000"/>
                </a:spcBef>
              </a:pPr>
              <a:r>
                <a:rPr kumimoji="1" lang="zh-CN" altLang="en-US" dirty="0">
                  <a:solidFill>
                    <a:srgbClr val="663300"/>
                  </a:solidFill>
                  <a:ea typeface="微软雅黑" panose="020B0503020204020204" pitchFamily="34" charset="-122"/>
                  <a:cs typeface="+mn-cs"/>
                </a:rPr>
                <a:t>所以，</a:t>
              </a:r>
              <a:r>
                <a:rPr kumimoji="1" lang="en-US" altLang="zh-CN" i="1" dirty="0">
                  <a:solidFill>
                    <a:srgbClr val="663300"/>
                  </a:solidFill>
                  <a:ea typeface="微软雅黑" panose="020B0503020204020204" pitchFamily="34" charset="-122"/>
                  <a:cs typeface="+mn-cs"/>
                </a:rPr>
                <a:t>q</a:t>
              </a:r>
              <a:r>
                <a:rPr kumimoji="1" lang="zh-CN" altLang="en-US" dirty="0">
                  <a:solidFill>
                    <a:srgbClr val="663300"/>
                  </a:solidFill>
                  <a:ea typeface="微软雅黑" panose="020B0503020204020204" pitchFamily="34" charset="-122"/>
                  <a:cs typeface="+mn-cs"/>
                </a:rPr>
                <a:t>的分布密度为：</a:t>
              </a:r>
            </a:p>
          </p:txBody>
        </p:sp>
        <p:graphicFrame>
          <p:nvGraphicFramePr>
            <p:cNvPr id="74762" name="Object 6"/>
            <p:cNvGraphicFramePr>
              <a:graphicFrameLocks noChangeAspect="1"/>
            </p:cNvGraphicFramePr>
            <p:nvPr>
              <p:extLst>
                <p:ext uri="{D42A27DB-BD31-4B8C-83A1-F6EECF244321}">
                  <p14:modId xmlns:p14="http://schemas.microsoft.com/office/powerpoint/2010/main" val="1351959007"/>
                </p:ext>
              </p:extLst>
            </p:nvPr>
          </p:nvGraphicFramePr>
          <p:xfrm>
            <a:off x="2743" y="2099"/>
            <a:ext cx="1497" cy="544"/>
          </p:xfrm>
          <a:graphic>
            <a:graphicData uri="http://schemas.openxmlformats.org/presentationml/2006/ole">
              <mc:AlternateContent xmlns:mc="http://schemas.openxmlformats.org/markup-compatibility/2006">
                <mc:Choice xmlns:v="urn:schemas-microsoft-com:vml" Requires="v">
                  <p:oleObj spid="_x0000_s31264" name="Equation" r:id="rId8" imgW="1676400" imgH="609600" progId="Equation.3">
                    <p:embed/>
                  </p:oleObj>
                </mc:Choice>
                <mc:Fallback>
                  <p:oleObj name="Equation" r:id="rId8" imgW="1676400" imgH="609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 y="2099"/>
                          <a:ext cx="1497"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3" name="Text Box 8"/>
            <p:cNvSpPr txBox="1">
              <a:spLocks noChangeArrowheads="1"/>
            </p:cNvSpPr>
            <p:nvPr/>
          </p:nvSpPr>
          <p:spPr bwMode="auto">
            <a:xfrm>
              <a:off x="3138" y="2677"/>
              <a:ext cx="235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50000"/>
                </a:spcBef>
              </a:pPr>
              <a:r>
                <a:rPr kumimoji="1" lang="en-US" altLang="zh-CN" b="0" i="1" dirty="0">
                  <a:solidFill>
                    <a:srgbClr val="000000"/>
                  </a:solidFill>
                  <a:ea typeface="微软雅黑" panose="020B0503020204020204" pitchFamily="34" charset="-122"/>
                  <a:cs typeface="+mn-cs"/>
                </a:rPr>
                <a:t>L</a:t>
              </a:r>
              <a:r>
                <a:rPr kumimoji="1" lang="zh-CN" altLang="en-US" b="0" dirty="0">
                  <a:solidFill>
                    <a:srgbClr val="000000"/>
                  </a:solidFill>
                  <a:ea typeface="微软雅黑" panose="020B0503020204020204" pitchFamily="34" charset="-122"/>
                  <a:cs typeface="+mn-cs"/>
                </a:rPr>
                <a:t>＝</a:t>
              </a:r>
              <a:r>
                <a:rPr kumimoji="1" lang="en-US" altLang="zh-CN" b="0" i="1" dirty="0">
                  <a:solidFill>
                    <a:srgbClr val="000000"/>
                  </a:solidFill>
                  <a:ea typeface="微软雅黑" panose="020B0503020204020204" pitchFamily="34" charset="-122"/>
                  <a:cs typeface="+mn-cs"/>
                </a:rPr>
                <a:t>Na </a:t>
              </a:r>
              <a:r>
                <a:rPr kumimoji="1" lang="zh-CN" altLang="en-US" dirty="0">
                  <a:solidFill>
                    <a:srgbClr val="000000"/>
                  </a:solidFill>
                  <a:ea typeface="微软雅黑" panose="020B0503020204020204" pitchFamily="34" charset="-122"/>
                  <a:cs typeface="+mn-cs"/>
                </a:rPr>
                <a:t>为晶体链的长度</a:t>
              </a:r>
            </a:p>
          </p:txBody>
        </p:sp>
      </p:grpSp>
      <p:sp>
        <p:nvSpPr>
          <p:cNvPr id="74758" name="Text Box 10"/>
          <p:cNvSpPr txBox="1">
            <a:spLocks noChangeArrowheads="1"/>
          </p:cNvSpPr>
          <p:nvPr/>
        </p:nvSpPr>
        <p:spPr bwMode="auto">
          <a:xfrm>
            <a:off x="2915816" y="340455"/>
            <a:ext cx="34163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50000"/>
              </a:spcBef>
            </a:pPr>
            <a:r>
              <a:rPr lang="zh-CN" altLang="en-US" sz="3600" dirty="0">
                <a:solidFill>
                  <a:srgbClr val="660066"/>
                </a:solidFill>
                <a:effectLst>
                  <a:outerShdw blurRad="38100" dist="38100" dir="2700000" algn="tl">
                    <a:srgbClr val="C0C0C0"/>
                  </a:outerShdw>
                </a:effectLst>
                <a:ea typeface="微软雅黑" pitchFamily="34" charset="-122"/>
                <a:cs typeface="+mn-cs"/>
              </a:rPr>
              <a:t>格波波矢的取值</a:t>
            </a:r>
          </a:p>
        </p:txBody>
      </p:sp>
      <p:sp>
        <p:nvSpPr>
          <p:cNvPr id="1577996" name="Text Box 12"/>
          <p:cNvSpPr txBox="1">
            <a:spLocks noChangeArrowheads="1"/>
          </p:cNvSpPr>
          <p:nvPr/>
        </p:nvSpPr>
        <p:spPr bwMode="auto">
          <a:xfrm>
            <a:off x="796851" y="4254309"/>
            <a:ext cx="4104828" cy="49244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50000"/>
              </a:spcBef>
            </a:pPr>
            <a:r>
              <a:rPr kumimoji="1" lang="zh-CN" altLang="en-US" dirty="0">
                <a:solidFill>
                  <a:srgbClr val="000000"/>
                </a:solidFill>
                <a:ea typeface="微软雅黑" panose="020B0503020204020204" pitchFamily="34" charset="-122"/>
                <a:cs typeface="+mn-cs"/>
              </a:rPr>
              <a:t>简约区中波数</a:t>
            </a:r>
            <a:r>
              <a:rPr kumimoji="1" lang="en-US" altLang="zh-CN" i="1" dirty="0">
                <a:solidFill>
                  <a:srgbClr val="000000"/>
                </a:solidFill>
                <a:ea typeface="微软雅黑" panose="020B0503020204020204" pitchFamily="34" charset="-122"/>
                <a:cs typeface="+mn-cs"/>
              </a:rPr>
              <a:t>q</a:t>
            </a:r>
            <a:r>
              <a:rPr kumimoji="1" lang="zh-CN" altLang="en-US" dirty="0">
                <a:solidFill>
                  <a:srgbClr val="000000"/>
                </a:solidFill>
                <a:ea typeface="微软雅黑" panose="020B0503020204020204" pitchFamily="34" charset="-122"/>
                <a:cs typeface="+mn-cs"/>
              </a:rPr>
              <a:t>的取值总数：</a:t>
            </a:r>
            <a:endParaRPr kumimoji="1" lang="zh-CN" altLang="en-US" dirty="0">
              <a:solidFill>
                <a:srgbClr val="000000"/>
              </a:solidFill>
              <a:ea typeface="微软雅黑" panose="020B0503020204020204" pitchFamily="34" charset="-122"/>
              <a:cs typeface="+mn-cs"/>
              <a:sym typeface="Symbol" panose="05050102010706020507" pitchFamily="18" charset="2"/>
            </a:endParaRPr>
          </a:p>
        </p:txBody>
      </p:sp>
      <p:sp>
        <p:nvSpPr>
          <p:cNvPr id="1577997" name="Text Box 13"/>
          <p:cNvSpPr txBox="1">
            <a:spLocks noChangeArrowheads="1"/>
          </p:cNvSpPr>
          <p:nvPr/>
        </p:nvSpPr>
        <p:spPr bwMode="auto">
          <a:xfrm>
            <a:off x="1049241" y="5748593"/>
            <a:ext cx="7045518" cy="49244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50000"/>
              </a:spcBef>
            </a:pPr>
            <a:r>
              <a:rPr kumimoji="1" lang="zh-CN" altLang="en-US" dirty="0">
                <a:solidFill>
                  <a:srgbClr val="000000"/>
                </a:solidFill>
                <a:ea typeface="微软雅黑" panose="020B0503020204020204" pitchFamily="34" charset="-122"/>
                <a:cs typeface="+mn-cs"/>
                <a:sym typeface="Symbol" panose="05050102010706020507" pitchFamily="18" charset="2"/>
              </a:rPr>
              <a:t>晶格振动格波的总数</a:t>
            </a:r>
            <a:r>
              <a:rPr kumimoji="1" lang="en-US" altLang="zh-CN" dirty="0">
                <a:solidFill>
                  <a:srgbClr val="000000"/>
                </a:solidFill>
                <a:ea typeface="微软雅黑" panose="020B0503020204020204" pitchFamily="34" charset="-122"/>
                <a:cs typeface="+mn-cs"/>
                <a:sym typeface="Symbol" panose="05050102010706020507" pitchFamily="18" charset="2"/>
              </a:rPr>
              <a:t>=</a:t>
            </a:r>
            <a:r>
              <a:rPr kumimoji="1" lang="en-US" altLang="zh-CN" i="1" dirty="0">
                <a:solidFill>
                  <a:srgbClr val="000000"/>
                </a:solidFill>
                <a:ea typeface="微软雅黑" panose="020B0503020204020204" pitchFamily="34" charset="-122"/>
                <a:cs typeface="+mn-cs"/>
                <a:sym typeface="Symbol" panose="05050102010706020507" pitchFamily="18" charset="2"/>
              </a:rPr>
              <a:t>N·</a:t>
            </a:r>
            <a:r>
              <a:rPr kumimoji="1" lang="zh-CN" altLang="en-US" dirty="0">
                <a:solidFill>
                  <a:srgbClr val="000000"/>
                </a:solidFill>
                <a:ea typeface="微软雅黑" panose="020B0503020204020204" pitchFamily="34" charset="-122"/>
                <a:cs typeface="+mn-cs"/>
                <a:sym typeface="Symbol" panose="05050102010706020507" pitchFamily="18" charset="2"/>
              </a:rPr>
              <a:t>晶体链的自由度数</a:t>
            </a:r>
            <a:r>
              <a:rPr kumimoji="1" lang="en-US" altLang="zh-CN" b="0" dirty="0">
                <a:solidFill>
                  <a:srgbClr val="000000"/>
                </a:solidFill>
                <a:ea typeface="微软雅黑" panose="020B0503020204020204" pitchFamily="34" charset="-122"/>
                <a:cs typeface="Times New Roman" panose="02020603050405020304" pitchFamily="18" charset="0"/>
                <a:sym typeface="Symbol" panose="05050102010706020507" pitchFamily="18" charset="2"/>
              </a:rPr>
              <a:t>=3</a:t>
            </a:r>
            <a:r>
              <a:rPr kumimoji="1" lang="en-US" altLang="zh-CN" b="0" i="1" dirty="0">
                <a:solidFill>
                  <a:srgbClr val="000000"/>
                </a:solidFill>
                <a:ea typeface="微软雅黑" panose="020B0503020204020204" pitchFamily="34" charset="-122"/>
                <a:cs typeface="Times New Roman" panose="02020603050405020304" pitchFamily="18" charset="0"/>
                <a:sym typeface="Symbol" panose="05050102010706020507" pitchFamily="18" charset="2"/>
              </a:rPr>
              <a:t>N</a:t>
            </a:r>
            <a:endParaRPr lang="zh-CN" altLang="en-US" b="0" i="1" dirty="0">
              <a:solidFill>
                <a:srgbClr val="000000"/>
              </a:solidFill>
              <a:ea typeface="微软雅黑" panose="020B0503020204020204" pitchFamily="34"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58183008"/>
              </p:ext>
            </p:extLst>
          </p:nvPr>
        </p:nvGraphicFramePr>
        <p:xfrm>
          <a:off x="1296560" y="4847384"/>
          <a:ext cx="6395597" cy="859110"/>
        </p:xfrm>
        <a:graphic>
          <a:graphicData uri="http://schemas.openxmlformats.org/presentationml/2006/ole">
            <mc:AlternateContent xmlns:mc="http://schemas.openxmlformats.org/markup-compatibility/2006">
              <mc:Choice xmlns:v="urn:schemas-microsoft-com:vml" Requires="v">
                <p:oleObj spid="_x0000_s31265" name="Equation" r:id="rId10" imgW="2933640" imgH="393480" progId="Equation.DSMT4">
                  <p:embed/>
                </p:oleObj>
              </mc:Choice>
              <mc:Fallback>
                <p:oleObj name="Equation" r:id="rId10" imgW="2933640" imgH="393480" progId="Equation.DSMT4">
                  <p:embed/>
                  <p:pic>
                    <p:nvPicPr>
                      <p:cNvPr id="0" name=""/>
                      <p:cNvPicPr>
                        <a:picLocks noChangeAspect="1" noChangeArrowheads="1"/>
                      </p:cNvPicPr>
                      <p:nvPr/>
                    </p:nvPicPr>
                    <p:blipFill>
                      <a:blip r:embed="rId11"/>
                      <a:srcRect/>
                      <a:stretch>
                        <a:fillRect/>
                      </a:stretch>
                    </p:blipFill>
                    <p:spPr bwMode="auto">
                      <a:xfrm>
                        <a:off x="1296560" y="4847384"/>
                        <a:ext cx="6395597" cy="859110"/>
                      </a:xfrm>
                      <a:prstGeom prst="rect">
                        <a:avLst/>
                      </a:prstGeom>
                      <a:solidFill>
                        <a:srgbClr val="FFCCFF"/>
                      </a:solidFill>
                    </p:spPr>
                  </p:pic>
                </p:oleObj>
              </mc:Fallback>
            </mc:AlternateContent>
          </a:graphicData>
        </a:graphic>
      </p:graphicFrame>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42</a:t>
            </a:fld>
            <a:endParaRPr lang="zh-CN" altLang="en-US">
              <a:solidFill>
                <a:prstClr val="black">
                  <a:tint val="75000"/>
                </a:prstClr>
              </a:solidFill>
            </a:endParaRPr>
          </a:p>
        </p:txBody>
      </p:sp>
      <p:sp>
        <p:nvSpPr>
          <p:cNvPr id="15" name="Rectangle 37"/>
          <p:cNvSpPr>
            <a:spLocks noChangeArrowheads="1"/>
          </p:cNvSpPr>
          <p:nvPr/>
        </p:nvSpPr>
        <p:spPr bwMode="auto">
          <a:xfrm flipV="1">
            <a:off x="245684" y="1003249"/>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21828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77995"/>
                                        </p:tgtEl>
                                        <p:attrNameLst>
                                          <p:attrName>style.visibility</p:attrName>
                                        </p:attrNameLst>
                                      </p:cBhvr>
                                      <p:to>
                                        <p:strVal val="visible"/>
                                      </p:to>
                                    </p:set>
                                    <p:animEffect transition="in" filter="dissolve">
                                      <p:cBhvr>
                                        <p:cTn id="7" dur="500"/>
                                        <p:tgtEl>
                                          <p:spTgt spid="1577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77996"/>
                                        </p:tgtEl>
                                        <p:attrNameLst>
                                          <p:attrName>style.visibility</p:attrName>
                                        </p:attrNameLst>
                                      </p:cBhvr>
                                      <p:to>
                                        <p:strVal val="visible"/>
                                      </p:to>
                                    </p:set>
                                    <p:animEffect transition="in" filter="dissolve">
                                      <p:cBhvr>
                                        <p:cTn id="12" dur="500"/>
                                        <p:tgtEl>
                                          <p:spTgt spid="1577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577997"/>
                                        </p:tgtEl>
                                        <p:attrNameLst>
                                          <p:attrName>style.visibility</p:attrName>
                                        </p:attrNameLst>
                                      </p:cBhvr>
                                      <p:to>
                                        <p:strVal val="visible"/>
                                      </p:to>
                                    </p:set>
                                    <p:animEffect transition="in" filter="slide(fromBottom)">
                                      <p:cBhvr>
                                        <p:cTn id="22" dur="500"/>
                                        <p:tgtEl>
                                          <p:spTgt spid="1577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996" grpId="0" animBg="1"/>
      <p:bldP spid="157799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ChangeArrowheads="1"/>
          </p:cNvSpPr>
          <p:nvPr/>
        </p:nvSpPr>
        <p:spPr bwMode="auto">
          <a:xfrm>
            <a:off x="2428143" y="1343900"/>
            <a:ext cx="4752975" cy="5746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6627" name="Rectangle 3"/>
          <p:cNvSpPr>
            <a:spLocks noChangeArrowheads="1"/>
          </p:cNvSpPr>
          <p:nvPr/>
        </p:nvSpPr>
        <p:spPr bwMode="auto">
          <a:xfrm>
            <a:off x="2483768" y="1268760"/>
            <a:ext cx="5472608" cy="472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7.1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一维原子链的晶格振动 </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7.1.1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晶格振动的简谐近似</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7.1.2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一维单原子链的晶格振动</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7.1.3</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rPr>
              <a:t>一维双原子链的晶格振动</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7.2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晶格振动的量子化</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声子 </a:t>
            </a: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7.3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固体热特性</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7.3.1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热容</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7.3.2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热传导</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7.3.3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非简谐效应</a:t>
            </a:r>
          </a:p>
        </p:txBody>
      </p:sp>
      <p:sp>
        <p:nvSpPr>
          <p:cNvPr id="26628" name="Rectangle 2"/>
          <p:cNvSpPr>
            <a:spLocks noRot="1" noChangeArrowheads="1"/>
          </p:cNvSpPr>
          <p:nvPr/>
        </p:nvSpPr>
        <p:spPr bwMode="auto">
          <a:xfrm>
            <a:off x="1619572" y="255187"/>
            <a:ext cx="7200900" cy="1143000"/>
          </a:xfrm>
          <a:prstGeom prst="rect">
            <a:avLst/>
          </a:prstGeom>
          <a:noFill/>
          <a:ln>
            <a:noFill/>
          </a:ln>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第七章 晶格振动和固体热性质</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6" name="Rectangle 37"/>
          <p:cNvSpPr>
            <a:spLocks noChangeArrowheads="1"/>
          </p:cNvSpPr>
          <p:nvPr/>
        </p:nvSpPr>
        <p:spPr bwMode="auto">
          <a:xfrm flipV="1">
            <a:off x="50636" y="112474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cxnSp>
        <p:nvCxnSpPr>
          <p:cNvPr id="8" name="直接连接符 7"/>
          <p:cNvCxnSpPr>
            <a:cxnSpLocks noChangeShapeType="1"/>
          </p:cNvCxnSpPr>
          <p:nvPr/>
        </p:nvCxnSpPr>
        <p:spPr bwMode="auto">
          <a:xfrm>
            <a:off x="2709028" y="3349815"/>
            <a:ext cx="4176464" cy="0"/>
          </a:xfrm>
          <a:prstGeom prst="line">
            <a:avLst/>
          </a:prstGeom>
          <a:noFill/>
          <a:ln w="76200"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8085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Rot="1" noChangeArrowheads="1"/>
          </p:cNvSpPr>
          <p:nvPr>
            <p:ph type="title" idx="4294967295"/>
          </p:nvPr>
        </p:nvSpPr>
        <p:spPr bwMode="auto">
          <a:xfrm>
            <a:off x="1817687" y="75136"/>
            <a:ext cx="5472113"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一维双原子链的结构</a:t>
            </a:r>
          </a:p>
        </p:txBody>
      </p:sp>
      <p:grpSp>
        <p:nvGrpSpPr>
          <p:cNvPr id="76804" name="Group 32"/>
          <p:cNvGrpSpPr>
            <a:grpSpLocks/>
          </p:cNvGrpSpPr>
          <p:nvPr/>
        </p:nvGrpSpPr>
        <p:grpSpPr bwMode="auto">
          <a:xfrm>
            <a:off x="755650" y="1124744"/>
            <a:ext cx="7596188" cy="1800225"/>
            <a:chOff x="521" y="845"/>
            <a:chExt cx="4785" cy="1134"/>
          </a:xfrm>
        </p:grpSpPr>
        <p:sp>
          <p:nvSpPr>
            <p:cNvPr id="76815" name="Text Box 6"/>
            <p:cNvSpPr txBox="1">
              <a:spLocks noChangeArrowheads="1"/>
            </p:cNvSpPr>
            <p:nvPr/>
          </p:nvSpPr>
          <p:spPr bwMode="auto">
            <a:xfrm>
              <a:off x="3061" y="935"/>
              <a:ext cx="185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a:solidFill>
                    <a:srgbClr val="FF0066"/>
                  </a:solidFill>
                  <a:ea typeface="微软雅黑" panose="020B0503020204020204" pitchFamily="34" charset="-122"/>
                  <a:cs typeface="+mn-cs"/>
                </a:rPr>
                <a:t>双原子链</a:t>
              </a:r>
            </a:p>
          </p:txBody>
        </p:sp>
        <p:pic>
          <p:nvPicPr>
            <p:cNvPr id="7681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 y="1460"/>
              <a:ext cx="478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7" name="Text Box 12"/>
            <p:cNvSpPr txBox="1">
              <a:spLocks noChangeArrowheads="1"/>
            </p:cNvSpPr>
            <p:nvPr/>
          </p:nvSpPr>
          <p:spPr bwMode="auto">
            <a:xfrm>
              <a:off x="913" y="1424"/>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dirty="0">
                  <a:solidFill>
                    <a:srgbClr val="000000"/>
                  </a:solidFill>
                  <a:ea typeface="微软雅黑" panose="020B0503020204020204" pitchFamily="34" charset="-122"/>
                  <a:cs typeface="+mn-cs"/>
                </a:rPr>
                <a:t>P</a:t>
              </a:r>
            </a:p>
          </p:txBody>
        </p:sp>
        <p:sp>
          <p:nvSpPr>
            <p:cNvPr id="76818" name="Text Box 13"/>
            <p:cNvSpPr txBox="1">
              <a:spLocks noChangeArrowheads="1"/>
            </p:cNvSpPr>
            <p:nvPr/>
          </p:nvSpPr>
          <p:spPr bwMode="auto">
            <a:xfrm>
              <a:off x="1477" y="1389"/>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76819" name="Text Box 14"/>
            <p:cNvSpPr txBox="1">
              <a:spLocks noChangeArrowheads="1"/>
            </p:cNvSpPr>
            <p:nvPr/>
          </p:nvSpPr>
          <p:spPr bwMode="auto">
            <a:xfrm>
              <a:off x="2058" y="1424"/>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76820" name="Text Box 15"/>
            <p:cNvSpPr txBox="1">
              <a:spLocks noChangeArrowheads="1"/>
            </p:cNvSpPr>
            <p:nvPr/>
          </p:nvSpPr>
          <p:spPr bwMode="auto">
            <a:xfrm>
              <a:off x="2622" y="1389"/>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76821" name="Text Box 16"/>
            <p:cNvSpPr txBox="1">
              <a:spLocks noChangeArrowheads="1"/>
            </p:cNvSpPr>
            <p:nvPr/>
          </p:nvSpPr>
          <p:spPr bwMode="auto">
            <a:xfrm>
              <a:off x="3206" y="1424"/>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76822" name="Text Box 17"/>
            <p:cNvSpPr txBox="1">
              <a:spLocks noChangeArrowheads="1"/>
            </p:cNvSpPr>
            <p:nvPr/>
          </p:nvSpPr>
          <p:spPr bwMode="auto">
            <a:xfrm>
              <a:off x="3770" y="1389"/>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76823" name="Text Box 18"/>
            <p:cNvSpPr txBox="1">
              <a:spLocks noChangeArrowheads="1"/>
            </p:cNvSpPr>
            <p:nvPr/>
          </p:nvSpPr>
          <p:spPr bwMode="auto">
            <a:xfrm>
              <a:off x="4352" y="1424"/>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76824" name="Text Box 19"/>
            <p:cNvSpPr txBox="1">
              <a:spLocks noChangeArrowheads="1"/>
            </p:cNvSpPr>
            <p:nvPr/>
          </p:nvSpPr>
          <p:spPr bwMode="auto">
            <a:xfrm>
              <a:off x="4916" y="1389"/>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76825" name="Text Box 20"/>
            <p:cNvSpPr txBox="1">
              <a:spLocks noChangeArrowheads="1"/>
            </p:cNvSpPr>
            <p:nvPr/>
          </p:nvSpPr>
          <p:spPr bwMode="auto">
            <a:xfrm>
              <a:off x="1791" y="845"/>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a</a:t>
              </a:r>
            </a:p>
          </p:txBody>
        </p:sp>
        <p:sp>
          <p:nvSpPr>
            <p:cNvPr id="76826" name="Line 21"/>
            <p:cNvSpPr>
              <a:spLocks noChangeShapeType="1"/>
            </p:cNvSpPr>
            <p:nvPr/>
          </p:nvSpPr>
          <p:spPr bwMode="auto">
            <a:xfrm flipV="1">
              <a:off x="1625" y="925"/>
              <a:ext cx="0" cy="54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76827" name="Line 22"/>
            <p:cNvSpPr>
              <a:spLocks noChangeShapeType="1"/>
            </p:cNvSpPr>
            <p:nvPr/>
          </p:nvSpPr>
          <p:spPr bwMode="auto">
            <a:xfrm flipV="1">
              <a:off x="2190" y="920"/>
              <a:ext cx="0" cy="54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76828" name="Line 23"/>
            <p:cNvSpPr>
              <a:spLocks noChangeShapeType="1"/>
            </p:cNvSpPr>
            <p:nvPr/>
          </p:nvSpPr>
          <p:spPr bwMode="auto">
            <a:xfrm flipV="1">
              <a:off x="2744" y="935"/>
              <a:ext cx="0" cy="54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76829" name="Line 24"/>
            <p:cNvSpPr>
              <a:spLocks noChangeShapeType="1"/>
            </p:cNvSpPr>
            <p:nvPr/>
          </p:nvSpPr>
          <p:spPr bwMode="auto">
            <a:xfrm flipV="1">
              <a:off x="1625" y="1127"/>
              <a:ext cx="545" cy="0"/>
            </a:xfrm>
            <a:prstGeom prst="line">
              <a:avLst/>
            </a:prstGeom>
            <a:noFill/>
            <a:ln w="952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76830" name="Line 25"/>
            <p:cNvSpPr>
              <a:spLocks noChangeShapeType="1"/>
            </p:cNvSpPr>
            <p:nvPr/>
          </p:nvSpPr>
          <p:spPr bwMode="auto">
            <a:xfrm flipV="1">
              <a:off x="2194" y="1132"/>
              <a:ext cx="545" cy="0"/>
            </a:xfrm>
            <a:prstGeom prst="line">
              <a:avLst/>
            </a:prstGeom>
            <a:noFill/>
            <a:ln w="952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76831" name="Text Box 26"/>
            <p:cNvSpPr txBox="1">
              <a:spLocks noChangeArrowheads="1"/>
            </p:cNvSpPr>
            <p:nvPr/>
          </p:nvSpPr>
          <p:spPr bwMode="auto">
            <a:xfrm>
              <a:off x="2388" y="845"/>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a</a:t>
              </a:r>
            </a:p>
          </p:txBody>
        </p:sp>
        <p:sp>
          <p:nvSpPr>
            <p:cNvPr id="76832" name="Text Box 27"/>
            <p:cNvSpPr txBox="1">
              <a:spLocks noChangeArrowheads="1"/>
            </p:cNvSpPr>
            <p:nvPr/>
          </p:nvSpPr>
          <p:spPr bwMode="auto">
            <a:xfrm>
              <a:off x="2589" y="1671"/>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a:solidFill>
                    <a:srgbClr val="000000"/>
                  </a:solidFill>
                  <a:ea typeface="微软雅黑" panose="020B0503020204020204" pitchFamily="34" charset="-122"/>
                  <a:cs typeface="+mn-cs"/>
                </a:rPr>
                <a:t>2</a:t>
              </a:r>
              <a:r>
                <a:rPr lang="en-US" altLang="zh-CN" i="1">
                  <a:solidFill>
                    <a:srgbClr val="000000"/>
                  </a:solidFill>
                  <a:ea typeface="微软雅黑" panose="020B0503020204020204" pitchFamily="34" charset="-122"/>
                  <a:cs typeface="+mn-cs"/>
                </a:rPr>
                <a:t>n</a:t>
              </a:r>
            </a:p>
          </p:txBody>
        </p:sp>
        <p:sp>
          <p:nvSpPr>
            <p:cNvPr id="76833" name="Text Box 28"/>
            <p:cNvSpPr txBox="1">
              <a:spLocks noChangeArrowheads="1"/>
            </p:cNvSpPr>
            <p:nvPr/>
          </p:nvSpPr>
          <p:spPr bwMode="auto">
            <a:xfrm>
              <a:off x="3016" y="1661"/>
              <a:ext cx="69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a:solidFill>
                    <a:srgbClr val="000000"/>
                  </a:solidFill>
                  <a:ea typeface="微软雅黑" panose="020B0503020204020204" pitchFamily="34" charset="-122"/>
                  <a:cs typeface="+mn-cs"/>
                </a:rPr>
                <a:t>(2</a:t>
              </a:r>
              <a:r>
                <a:rPr lang="en-US" altLang="zh-CN" i="1">
                  <a:solidFill>
                    <a:srgbClr val="000000"/>
                  </a:solidFill>
                  <a:ea typeface="微软雅黑" panose="020B0503020204020204" pitchFamily="34" charset="-122"/>
                  <a:cs typeface="+mn-cs"/>
                </a:rPr>
                <a:t>n+</a:t>
              </a:r>
              <a:r>
                <a:rPr lang="en-US" altLang="zh-CN">
                  <a:solidFill>
                    <a:srgbClr val="000000"/>
                  </a:solidFill>
                  <a:ea typeface="微软雅黑" panose="020B0503020204020204" pitchFamily="34" charset="-122"/>
                  <a:cs typeface="+mn-cs"/>
                </a:rPr>
                <a:t>1)</a:t>
              </a:r>
            </a:p>
          </p:txBody>
        </p:sp>
        <p:sp>
          <p:nvSpPr>
            <p:cNvPr id="76834" name="Text Box 29"/>
            <p:cNvSpPr txBox="1">
              <a:spLocks noChangeArrowheads="1"/>
            </p:cNvSpPr>
            <p:nvPr/>
          </p:nvSpPr>
          <p:spPr bwMode="auto">
            <a:xfrm>
              <a:off x="3680" y="1661"/>
              <a:ext cx="69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a:solidFill>
                    <a:srgbClr val="000000"/>
                  </a:solidFill>
                  <a:ea typeface="微软雅黑" panose="020B0503020204020204" pitchFamily="34" charset="-122"/>
                  <a:cs typeface="+mn-cs"/>
                </a:rPr>
                <a:t>(2</a:t>
              </a:r>
              <a:r>
                <a:rPr lang="en-US" altLang="zh-CN" i="1">
                  <a:solidFill>
                    <a:srgbClr val="000000"/>
                  </a:solidFill>
                  <a:ea typeface="微软雅黑" panose="020B0503020204020204" pitchFamily="34" charset="-122"/>
                  <a:cs typeface="+mn-cs"/>
                </a:rPr>
                <a:t>n+</a:t>
              </a:r>
              <a:r>
                <a:rPr lang="en-US" altLang="zh-CN">
                  <a:solidFill>
                    <a:srgbClr val="000000"/>
                  </a:solidFill>
                  <a:ea typeface="微软雅黑" panose="020B0503020204020204" pitchFamily="34" charset="-122"/>
                  <a:cs typeface="+mn-cs"/>
                </a:rPr>
                <a:t>2)</a:t>
              </a:r>
            </a:p>
          </p:txBody>
        </p:sp>
        <p:sp>
          <p:nvSpPr>
            <p:cNvPr id="76835" name="Text Box 30"/>
            <p:cNvSpPr txBox="1">
              <a:spLocks noChangeArrowheads="1"/>
            </p:cNvSpPr>
            <p:nvPr/>
          </p:nvSpPr>
          <p:spPr bwMode="auto">
            <a:xfrm>
              <a:off x="1235" y="1671"/>
              <a:ext cx="64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a:solidFill>
                    <a:srgbClr val="000000"/>
                  </a:solidFill>
                  <a:ea typeface="微软雅黑" panose="020B0503020204020204" pitchFamily="34" charset="-122"/>
                  <a:cs typeface="+mn-cs"/>
                </a:rPr>
                <a:t>(2</a:t>
              </a:r>
              <a:r>
                <a:rPr lang="en-US" altLang="zh-CN" i="1">
                  <a:solidFill>
                    <a:srgbClr val="000000"/>
                  </a:solidFill>
                  <a:ea typeface="微软雅黑" panose="020B0503020204020204" pitchFamily="34" charset="-122"/>
                  <a:cs typeface="+mn-cs"/>
                </a:rPr>
                <a:t>n</a:t>
              </a:r>
              <a:r>
                <a:rPr lang="en-US" altLang="zh-CN">
                  <a:solidFill>
                    <a:srgbClr val="000000"/>
                  </a:solidFill>
                  <a:ea typeface="微软雅黑" panose="020B0503020204020204" pitchFamily="34" charset="-122"/>
                  <a:cs typeface="+mn-cs"/>
                </a:rPr>
                <a:t>-2)</a:t>
              </a:r>
            </a:p>
          </p:txBody>
        </p:sp>
        <p:sp>
          <p:nvSpPr>
            <p:cNvPr id="76836" name="Text Box 31"/>
            <p:cNvSpPr txBox="1">
              <a:spLocks noChangeArrowheads="1"/>
            </p:cNvSpPr>
            <p:nvPr/>
          </p:nvSpPr>
          <p:spPr bwMode="auto">
            <a:xfrm>
              <a:off x="1837" y="1661"/>
              <a:ext cx="64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a:solidFill>
                    <a:srgbClr val="000000"/>
                  </a:solidFill>
                  <a:ea typeface="微软雅黑" panose="020B0503020204020204" pitchFamily="34" charset="-122"/>
                  <a:cs typeface="+mn-cs"/>
                </a:rPr>
                <a:t>(2</a:t>
              </a:r>
              <a:r>
                <a:rPr lang="en-US" altLang="zh-CN" i="1">
                  <a:solidFill>
                    <a:srgbClr val="000000"/>
                  </a:solidFill>
                  <a:ea typeface="微软雅黑" panose="020B0503020204020204" pitchFamily="34" charset="-122"/>
                  <a:cs typeface="+mn-cs"/>
                </a:rPr>
                <a:t>n</a:t>
              </a:r>
              <a:r>
                <a:rPr lang="en-US" altLang="zh-CN">
                  <a:solidFill>
                    <a:srgbClr val="000000"/>
                  </a:solidFill>
                  <a:ea typeface="微软雅黑" panose="020B0503020204020204" pitchFamily="34" charset="-122"/>
                  <a:cs typeface="+mn-cs"/>
                </a:rPr>
                <a:t>-1)</a:t>
              </a:r>
            </a:p>
          </p:txBody>
        </p:sp>
      </p:grpSp>
      <p:grpSp>
        <p:nvGrpSpPr>
          <p:cNvPr id="1804321" name="Group 33"/>
          <p:cNvGrpSpPr>
            <a:grpSpLocks/>
          </p:cNvGrpSpPr>
          <p:nvPr/>
        </p:nvGrpSpPr>
        <p:grpSpPr bwMode="auto">
          <a:xfrm>
            <a:off x="971550" y="3069431"/>
            <a:ext cx="5627688" cy="1511300"/>
            <a:chOff x="794" y="2251"/>
            <a:chExt cx="3545" cy="952"/>
          </a:xfrm>
        </p:grpSpPr>
        <p:sp>
          <p:nvSpPr>
            <p:cNvPr id="76813" name="Text Box 11"/>
            <p:cNvSpPr txBox="1">
              <a:spLocks noChangeArrowheads="1"/>
            </p:cNvSpPr>
            <p:nvPr/>
          </p:nvSpPr>
          <p:spPr bwMode="auto">
            <a:xfrm>
              <a:off x="794" y="2251"/>
              <a:ext cx="181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双原子链的构成：</a:t>
              </a:r>
            </a:p>
          </p:txBody>
        </p:sp>
        <p:sp>
          <p:nvSpPr>
            <p:cNvPr id="76814" name="Text Box 35"/>
            <p:cNvSpPr txBox="1">
              <a:spLocks noChangeArrowheads="1"/>
            </p:cNvSpPr>
            <p:nvPr/>
          </p:nvSpPr>
          <p:spPr bwMode="auto">
            <a:xfrm>
              <a:off x="2517" y="2395"/>
              <a:ext cx="1822"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a:solidFill>
                    <a:srgbClr val="663300"/>
                  </a:solidFill>
                  <a:ea typeface="微软雅黑" panose="020B0503020204020204" pitchFamily="34" charset="-122"/>
                  <a:cs typeface="+mn-cs"/>
                </a:rPr>
                <a:t>- </a:t>
              </a:r>
              <a:r>
                <a:rPr lang="zh-CN" altLang="en-US">
                  <a:solidFill>
                    <a:srgbClr val="663300"/>
                  </a:solidFill>
                  <a:ea typeface="微软雅黑" panose="020B0503020204020204" pitchFamily="34" charset="-122"/>
                  <a:cs typeface="+mn-cs"/>
                </a:rPr>
                <a:t>两个原子不同</a:t>
              </a:r>
            </a:p>
            <a:p>
              <a:r>
                <a:rPr lang="en-US" altLang="zh-CN">
                  <a:solidFill>
                    <a:srgbClr val="663300"/>
                  </a:solidFill>
                  <a:ea typeface="微软雅黑" panose="020B0503020204020204" pitchFamily="34" charset="-122"/>
                  <a:cs typeface="+mn-cs"/>
                </a:rPr>
                <a:t>- </a:t>
              </a:r>
              <a:r>
                <a:rPr lang="zh-CN" altLang="en-US">
                  <a:solidFill>
                    <a:srgbClr val="663300"/>
                  </a:solidFill>
                  <a:ea typeface="微软雅黑" panose="020B0503020204020204" pitchFamily="34" charset="-122"/>
                  <a:cs typeface="+mn-cs"/>
                </a:rPr>
                <a:t>间距不同</a:t>
              </a:r>
            </a:p>
            <a:p>
              <a:r>
                <a:rPr lang="en-US" altLang="zh-CN">
                  <a:solidFill>
                    <a:srgbClr val="663300"/>
                  </a:solidFill>
                  <a:ea typeface="微软雅黑" panose="020B0503020204020204" pitchFamily="34" charset="-122"/>
                  <a:cs typeface="+mn-cs"/>
                </a:rPr>
                <a:t>- </a:t>
              </a:r>
              <a:r>
                <a:rPr lang="zh-CN" altLang="en-US">
                  <a:solidFill>
                    <a:srgbClr val="663300"/>
                  </a:solidFill>
                  <a:ea typeface="微软雅黑" panose="020B0503020204020204" pitchFamily="34" charset="-122"/>
                  <a:cs typeface="+mn-cs"/>
                </a:rPr>
                <a:t>恢复力常数不同  </a:t>
              </a:r>
            </a:p>
          </p:txBody>
        </p:sp>
      </p:grpSp>
      <p:sp>
        <p:nvSpPr>
          <p:cNvPr id="518157" name="Text Box 13"/>
          <p:cNvSpPr txBox="1">
            <a:spLocks noChangeArrowheads="1"/>
          </p:cNvSpPr>
          <p:nvPr/>
        </p:nvSpPr>
        <p:spPr bwMode="auto">
          <a:xfrm>
            <a:off x="1404242" y="4869160"/>
            <a:ext cx="7488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50000"/>
              </a:spcBef>
            </a:pPr>
            <a:r>
              <a:rPr lang="zh-CN" altLang="en-US" sz="2400">
                <a:solidFill>
                  <a:srgbClr val="663300"/>
                </a:solidFill>
                <a:ea typeface="微软雅黑" panose="020B0503020204020204" pitchFamily="34" charset="-122"/>
                <a:cs typeface="+mn-cs"/>
              </a:rPr>
              <a:t>对于基元含有多个原子，晶格振动将出现新的特征</a:t>
            </a:r>
          </a:p>
        </p:txBody>
      </p:sp>
      <p:sp>
        <p:nvSpPr>
          <p:cNvPr id="1804325" name="Text Box 37"/>
          <p:cNvSpPr txBox="1">
            <a:spLocks noChangeArrowheads="1"/>
          </p:cNvSpPr>
          <p:nvPr/>
        </p:nvSpPr>
        <p:spPr bwMode="auto">
          <a:xfrm>
            <a:off x="1288161" y="5326360"/>
            <a:ext cx="6955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663300"/>
                </a:solidFill>
                <a:ea typeface="微软雅黑" panose="020B0503020204020204" pitchFamily="34" charset="-122"/>
                <a:cs typeface="+mn-cs"/>
              </a:rPr>
              <a:t>  基元含有多个原子，是电子材料晶体的常见情况  </a:t>
            </a:r>
          </a:p>
        </p:txBody>
      </p:sp>
      <p:sp>
        <p:nvSpPr>
          <p:cNvPr id="76808" name="Text Box 38"/>
          <p:cNvSpPr txBox="1">
            <a:spLocks noChangeArrowheads="1"/>
          </p:cNvSpPr>
          <p:nvPr/>
        </p:nvSpPr>
        <p:spPr bwMode="auto">
          <a:xfrm>
            <a:off x="6711950" y="3185319"/>
            <a:ext cx="184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76809" name="Text Box 39"/>
          <p:cNvSpPr txBox="1">
            <a:spLocks noChangeArrowheads="1"/>
          </p:cNvSpPr>
          <p:nvPr/>
        </p:nvSpPr>
        <p:spPr bwMode="auto">
          <a:xfrm>
            <a:off x="6135688" y="3258344"/>
            <a:ext cx="184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en-US" altLang="zh-CN">
              <a:solidFill>
                <a:srgbClr val="000000"/>
              </a:solidFill>
              <a:ea typeface="微软雅黑" panose="020B0503020204020204" pitchFamily="34" charset="-122"/>
              <a:cs typeface="+mn-cs"/>
            </a:endParaRPr>
          </a:p>
        </p:txBody>
      </p:sp>
      <p:grpSp>
        <p:nvGrpSpPr>
          <p:cNvPr id="76810" name="Group 42"/>
          <p:cNvGrpSpPr>
            <a:grpSpLocks/>
          </p:cNvGrpSpPr>
          <p:nvPr/>
        </p:nvGrpSpPr>
        <p:grpSpPr bwMode="auto">
          <a:xfrm>
            <a:off x="6516688" y="3429794"/>
            <a:ext cx="2540000" cy="920750"/>
            <a:chOff x="4105" y="2251"/>
            <a:chExt cx="1600" cy="580"/>
          </a:xfrm>
        </p:grpSpPr>
        <p:sp>
          <p:nvSpPr>
            <p:cNvPr id="76811" name="Text Box 40"/>
            <p:cNvSpPr txBox="1">
              <a:spLocks noChangeArrowheads="1"/>
            </p:cNvSpPr>
            <p:nvPr/>
          </p:nvSpPr>
          <p:spPr bwMode="auto">
            <a:xfrm>
              <a:off x="4151" y="2251"/>
              <a:ext cx="155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6600"/>
                  </a:solidFill>
                  <a:ea typeface="微软雅黑" panose="020B0503020204020204" pitchFamily="34" charset="-122"/>
                  <a:cs typeface="+mn-cs"/>
                </a:rPr>
                <a:t>P</a:t>
              </a:r>
              <a:r>
                <a:rPr lang="zh-CN" altLang="en-US">
                  <a:solidFill>
                    <a:srgbClr val="006600"/>
                  </a:solidFill>
                  <a:ea typeface="微软雅黑" panose="020B0503020204020204" pitchFamily="34" charset="-122"/>
                  <a:cs typeface="+mn-cs"/>
                </a:rPr>
                <a:t>原子质量：</a:t>
              </a:r>
              <a:r>
                <a:rPr lang="en-US" altLang="zh-CN" i="1">
                  <a:solidFill>
                    <a:srgbClr val="006600"/>
                  </a:solidFill>
                  <a:ea typeface="微软雅黑" panose="020B0503020204020204" pitchFamily="34" charset="-122"/>
                  <a:cs typeface="+mn-cs"/>
                </a:rPr>
                <a:t>m  </a:t>
              </a:r>
            </a:p>
          </p:txBody>
        </p:sp>
        <p:sp>
          <p:nvSpPr>
            <p:cNvPr id="76812" name="Text Box 41"/>
            <p:cNvSpPr txBox="1">
              <a:spLocks noChangeArrowheads="1"/>
            </p:cNvSpPr>
            <p:nvPr/>
          </p:nvSpPr>
          <p:spPr bwMode="auto">
            <a:xfrm>
              <a:off x="4105" y="2523"/>
              <a:ext cx="160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A50021"/>
                  </a:solidFill>
                  <a:ea typeface="微软雅黑" panose="020B0503020204020204" pitchFamily="34" charset="-122"/>
                  <a:cs typeface="+mn-cs"/>
                </a:rPr>
                <a:t>Q</a:t>
              </a:r>
              <a:r>
                <a:rPr lang="zh-CN" altLang="en-US">
                  <a:solidFill>
                    <a:srgbClr val="A50021"/>
                  </a:solidFill>
                  <a:ea typeface="微软雅黑" panose="020B0503020204020204" pitchFamily="34" charset="-122"/>
                  <a:cs typeface="+mn-cs"/>
                </a:rPr>
                <a:t>原子质量：</a:t>
              </a:r>
              <a:r>
                <a:rPr lang="en-US" altLang="zh-CN" i="1">
                  <a:solidFill>
                    <a:srgbClr val="A50021"/>
                  </a:solidFill>
                  <a:ea typeface="微软雅黑" panose="020B0503020204020204" pitchFamily="34" charset="-122"/>
                  <a:cs typeface="+mn-cs"/>
                </a:rPr>
                <a:t>M  </a:t>
              </a:r>
            </a:p>
          </p:txBody>
        </p:sp>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44</a:t>
            </a:fld>
            <a:endParaRPr lang="zh-CN" altLang="en-US">
              <a:solidFill>
                <a:prstClr val="black">
                  <a:tint val="75000"/>
                </a:prstClr>
              </a:solidFill>
            </a:endParaRPr>
          </a:p>
        </p:txBody>
      </p:sp>
      <p:sp>
        <p:nvSpPr>
          <p:cNvPr id="39" name="Rectangle 37"/>
          <p:cNvSpPr>
            <a:spLocks noChangeArrowheads="1"/>
          </p:cNvSpPr>
          <p:nvPr/>
        </p:nvSpPr>
        <p:spPr bwMode="auto">
          <a:xfrm flipV="1">
            <a:off x="245684" y="93859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4041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04321"/>
                                        </p:tgtEl>
                                        <p:attrNameLst>
                                          <p:attrName>style.visibility</p:attrName>
                                        </p:attrNameLst>
                                      </p:cBhvr>
                                      <p:to>
                                        <p:strVal val="visible"/>
                                      </p:to>
                                    </p:set>
                                    <p:animEffect transition="in" filter="dissolve">
                                      <p:cBhvr>
                                        <p:cTn id="7" dur="500"/>
                                        <p:tgtEl>
                                          <p:spTgt spid="18043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8157"/>
                                        </p:tgtEl>
                                        <p:attrNameLst>
                                          <p:attrName>style.visibility</p:attrName>
                                        </p:attrNameLst>
                                      </p:cBhvr>
                                      <p:to>
                                        <p:strVal val="visible"/>
                                      </p:to>
                                    </p:set>
                                    <p:animEffect transition="in" filter="dissolve">
                                      <p:cBhvr>
                                        <p:cTn id="12" dur="500"/>
                                        <p:tgtEl>
                                          <p:spTgt spid="5181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04325"/>
                                        </p:tgtEl>
                                        <p:attrNameLst>
                                          <p:attrName>style.visibility</p:attrName>
                                        </p:attrNameLst>
                                      </p:cBhvr>
                                      <p:to>
                                        <p:strVal val="visible"/>
                                      </p:to>
                                    </p:set>
                                    <p:animEffect transition="in" filter="dissolve">
                                      <p:cBhvr>
                                        <p:cTn id="17" dur="500"/>
                                        <p:tgtEl>
                                          <p:spTgt spid="180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57" grpId="0"/>
      <p:bldP spid="18043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32"/>
          <p:cNvSpPr txBox="1">
            <a:spLocks noChangeArrowheads="1"/>
          </p:cNvSpPr>
          <p:nvPr/>
        </p:nvSpPr>
        <p:spPr bwMode="auto">
          <a:xfrm>
            <a:off x="6711950" y="3328988"/>
            <a:ext cx="184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nvGrpSpPr>
          <p:cNvPr id="79877" name="Group 34"/>
          <p:cNvGrpSpPr>
            <a:grpSpLocks/>
          </p:cNvGrpSpPr>
          <p:nvPr/>
        </p:nvGrpSpPr>
        <p:grpSpPr bwMode="auto">
          <a:xfrm>
            <a:off x="5534025" y="3540125"/>
            <a:ext cx="2540000" cy="900113"/>
            <a:chOff x="3844" y="2158"/>
            <a:chExt cx="1600" cy="567"/>
          </a:xfrm>
        </p:grpSpPr>
        <p:sp>
          <p:nvSpPr>
            <p:cNvPr id="79885" name="Text Box 35"/>
            <p:cNvSpPr txBox="1">
              <a:spLocks noChangeArrowheads="1"/>
            </p:cNvSpPr>
            <p:nvPr/>
          </p:nvSpPr>
          <p:spPr bwMode="auto">
            <a:xfrm>
              <a:off x="3860" y="2158"/>
              <a:ext cx="150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dirty="0">
                  <a:solidFill>
                    <a:srgbClr val="006600"/>
                  </a:solidFill>
                  <a:ea typeface="微软雅黑" panose="020B0503020204020204" pitchFamily="34" charset="-122"/>
                  <a:cs typeface="+mn-cs"/>
                </a:rPr>
                <a:t>P</a:t>
              </a:r>
              <a:r>
                <a:rPr lang="zh-CN" altLang="en-US" dirty="0">
                  <a:solidFill>
                    <a:srgbClr val="006600"/>
                  </a:solidFill>
                  <a:ea typeface="微软雅黑" panose="020B0503020204020204" pitchFamily="34" charset="-122"/>
                  <a:cs typeface="+mn-cs"/>
                </a:rPr>
                <a:t>原子质量：</a:t>
              </a:r>
              <a:r>
                <a:rPr lang="en-US" altLang="zh-CN" i="1" dirty="0">
                  <a:solidFill>
                    <a:srgbClr val="006600"/>
                  </a:solidFill>
                  <a:ea typeface="微软雅黑" panose="020B0503020204020204" pitchFamily="34" charset="-122"/>
                  <a:cs typeface="+mn-cs"/>
                </a:rPr>
                <a:t>m </a:t>
              </a:r>
            </a:p>
          </p:txBody>
        </p:sp>
        <p:sp>
          <p:nvSpPr>
            <p:cNvPr id="79886" name="Text Box 36"/>
            <p:cNvSpPr txBox="1">
              <a:spLocks noChangeArrowheads="1"/>
            </p:cNvSpPr>
            <p:nvPr/>
          </p:nvSpPr>
          <p:spPr bwMode="auto">
            <a:xfrm>
              <a:off x="3844" y="2417"/>
              <a:ext cx="160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dirty="0">
                  <a:solidFill>
                    <a:srgbClr val="A50021"/>
                  </a:solidFill>
                  <a:ea typeface="微软雅黑" panose="020B0503020204020204" pitchFamily="34" charset="-122"/>
                  <a:cs typeface="+mn-cs"/>
                </a:rPr>
                <a:t>Q</a:t>
              </a:r>
              <a:r>
                <a:rPr lang="zh-CN" altLang="en-US" dirty="0">
                  <a:solidFill>
                    <a:srgbClr val="A50021"/>
                  </a:solidFill>
                  <a:ea typeface="微软雅黑" panose="020B0503020204020204" pitchFamily="34" charset="-122"/>
                  <a:cs typeface="+mn-cs"/>
                </a:rPr>
                <a:t>原子质量：</a:t>
              </a:r>
              <a:r>
                <a:rPr lang="en-US" altLang="zh-CN" i="1" dirty="0">
                  <a:solidFill>
                    <a:srgbClr val="A50021"/>
                  </a:solidFill>
                  <a:ea typeface="微软雅黑" panose="020B0503020204020204" pitchFamily="34" charset="-122"/>
                  <a:cs typeface="+mn-cs"/>
                </a:rPr>
                <a:t>M  </a:t>
              </a:r>
            </a:p>
          </p:txBody>
        </p:sp>
      </p:grpSp>
      <p:sp>
        <p:nvSpPr>
          <p:cNvPr id="79878" name="Text Box 37"/>
          <p:cNvSpPr txBox="1">
            <a:spLocks noChangeArrowheads="1"/>
          </p:cNvSpPr>
          <p:nvPr/>
        </p:nvSpPr>
        <p:spPr bwMode="auto">
          <a:xfrm>
            <a:off x="416575" y="3115879"/>
            <a:ext cx="75612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663300"/>
                </a:solidFill>
                <a:ea typeface="微软雅黑" panose="020B0503020204020204" pitchFamily="34" charset="-122"/>
                <a:cs typeface="+mn-cs"/>
              </a:rPr>
              <a:t>与单原子链的区别：原胞含</a:t>
            </a:r>
            <a:r>
              <a:rPr lang="en-US" altLang="zh-CN" sz="2400" dirty="0">
                <a:solidFill>
                  <a:srgbClr val="663300"/>
                </a:solidFill>
                <a:ea typeface="微软雅黑" panose="020B0503020204020204" pitchFamily="34" charset="-122"/>
                <a:cs typeface="+mn-cs"/>
              </a:rPr>
              <a:t>2</a:t>
            </a:r>
            <a:r>
              <a:rPr lang="zh-CN" altLang="en-US" sz="2400" dirty="0">
                <a:solidFill>
                  <a:srgbClr val="663300"/>
                </a:solidFill>
                <a:ea typeface="微软雅黑" panose="020B0503020204020204" pitchFamily="34" charset="-122"/>
                <a:cs typeface="+mn-cs"/>
              </a:rPr>
              <a:t>个不同原子</a:t>
            </a:r>
            <a:endParaRPr lang="en-US" altLang="zh-CN" sz="2400" i="1" dirty="0">
              <a:solidFill>
                <a:srgbClr val="663300"/>
              </a:solidFill>
              <a:ea typeface="微软雅黑" panose="020B0503020204020204" pitchFamily="34" charset="-122"/>
              <a:cs typeface="+mn-cs"/>
            </a:endParaRPr>
          </a:p>
        </p:txBody>
      </p:sp>
      <p:sp>
        <p:nvSpPr>
          <p:cNvPr id="79879" name="Text Box 38"/>
          <p:cNvSpPr txBox="1">
            <a:spLocks noChangeArrowheads="1"/>
          </p:cNvSpPr>
          <p:nvPr/>
        </p:nvSpPr>
        <p:spPr bwMode="auto">
          <a:xfrm>
            <a:off x="836613" y="3631114"/>
            <a:ext cx="23590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A50021"/>
                </a:solidFill>
                <a:ea typeface="微软雅黑" panose="020B0503020204020204" pitchFamily="34" charset="-122"/>
                <a:cs typeface="+mn-cs"/>
              </a:rPr>
              <a:t>其余条件不变  </a:t>
            </a:r>
          </a:p>
        </p:txBody>
      </p:sp>
      <p:grpSp>
        <p:nvGrpSpPr>
          <p:cNvPr id="1806378" name="Group 42"/>
          <p:cNvGrpSpPr>
            <a:grpSpLocks/>
          </p:cNvGrpSpPr>
          <p:nvPr/>
        </p:nvGrpSpPr>
        <p:grpSpPr bwMode="auto">
          <a:xfrm>
            <a:off x="255463" y="4490356"/>
            <a:ext cx="8709025" cy="1460500"/>
            <a:chOff x="8" y="3033"/>
            <a:chExt cx="5486" cy="920"/>
          </a:xfrm>
        </p:grpSpPr>
        <p:sp>
          <p:nvSpPr>
            <p:cNvPr id="79882" name="Text Box 39"/>
            <p:cNvSpPr txBox="1">
              <a:spLocks noChangeArrowheads="1"/>
            </p:cNvSpPr>
            <p:nvPr/>
          </p:nvSpPr>
          <p:spPr bwMode="auto">
            <a:xfrm>
              <a:off x="8" y="3033"/>
              <a:ext cx="2362" cy="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nSpc>
                  <a:spcPct val="120000"/>
                </a:lnSpc>
              </a:pPr>
              <a:r>
                <a:rPr lang="zh-CN" altLang="en-US" sz="2400" dirty="0">
                  <a:solidFill>
                    <a:srgbClr val="000000"/>
                  </a:solidFill>
                  <a:ea typeface="微软雅黑" panose="020B0503020204020204" pitchFamily="34" charset="-122"/>
                  <a:cs typeface="+mn-cs"/>
                </a:rPr>
                <a:t>类比写出运动方程</a:t>
              </a:r>
            </a:p>
            <a:p>
              <a:pPr lvl="1">
                <a:lnSpc>
                  <a:spcPct val="120000"/>
                </a:lnSpc>
              </a:pPr>
              <a:r>
                <a:rPr lang="en-US" altLang="zh-CN" sz="2400" i="1" dirty="0">
                  <a:solidFill>
                    <a:srgbClr val="000000"/>
                  </a:solidFill>
                  <a:ea typeface="微软雅黑" panose="020B0503020204020204" pitchFamily="34" charset="-122"/>
                  <a:cs typeface="+mn-cs"/>
                </a:rPr>
                <a:t>P</a:t>
              </a:r>
              <a:r>
                <a:rPr lang="zh-CN" altLang="en-US" sz="2400" dirty="0">
                  <a:solidFill>
                    <a:srgbClr val="000000"/>
                  </a:solidFill>
                  <a:ea typeface="微软雅黑" panose="020B0503020204020204" pitchFamily="34" charset="-122"/>
                  <a:cs typeface="+mn-cs"/>
                </a:rPr>
                <a:t>原子： 临近</a:t>
              </a:r>
              <a:r>
                <a:rPr lang="en-US" altLang="zh-CN" sz="2400" dirty="0">
                  <a:solidFill>
                    <a:srgbClr val="000000"/>
                  </a:solidFill>
                  <a:ea typeface="微软雅黑" panose="020B0503020204020204" pitchFamily="34" charset="-122"/>
                  <a:cs typeface="+mn-cs"/>
                </a:rPr>
                <a:t>2</a:t>
              </a:r>
              <a:r>
                <a:rPr lang="zh-CN" altLang="en-US" sz="2400" dirty="0">
                  <a:solidFill>
                    <a:srgbClr val="000000"/>
                  </a:solidFill>
                  <a:ea typeface="微软雅黑" panose="020B0503020204020204" pitchFamily="34" charset="-122"/>
                  <a:cs typeface="+mn-cs"/>
                </a:rPr>
                <a:t>个</a:t>
              </a:r>
              <a:r>
                <a:rPr lang="en-US" altLang="zh-CN" sz="2400" i="1" dirty="0">
                  <a:solidFill>
                    <a:srgbClr val="000000"/>
                  </a:solidFill>
                  <a:ea typeface="微软雅黑" panose="020B0503020204020204" pitchFamily="34" charset="-122"/>
                  <a:cs typeface="+mn-cs"/>
                </a:rPr>
                <a:t>Q</a:t>
              </a:r>
              <a:r>
                <a:rPr lang="zh-CN" altLang="en-US" sz="2400" dirty="0">
                  <a:solidFill>
                    <a:srgbClr val="000000"/>
                  </a:solidFill>
                  <a:ea typeface="微软雅黑" panose="020B0503020204020204" pitchFamily="34" charset="-122"/>
                  <a:cs typeface="+mn-cs"/>
                </a:rPr>
                <a:t>原子</a:t>
              </a:r>
            </a:p>
            <a:p>
              <a:pPr lvl="1">
                <a:lnSpc>
                  <a:spcPct val="120000"/>
                </a:lnSpc>
              </a:pPr>
              <a:r>
                <a:rPr lang="en-US" altLang="zh-CN" sz="2400" i="1" dirty="0">
                  <a:solidFill>
                    <a:srgbClr val="000000"/>
                  </a:solidFill>
                  <a:ea typeface="微软雅黑" panose="020B0503020204020204" pitchFamily="34" charset="-122"/>
                  <a:cs typeface="+mn-cs"/>
                </a:rPr>
                <a:t>Q</a:t>
              </a:r>
              <a:r>
                <a:rPr lang="zh-CN" altLang="en-US" sz="2400" dirty="0">
                  <a:solidFill>
                    <a:srgbClr val="000000"/>
                  </a:solidFill>
                  <a:ea typeface="微软雅黑" panose="020B0503020204020204" pitchFamily="34" charset="-122"/>
                  <a:cs typeface="+mn-cs"/>
                </a:rPr>
                <a:t>原子：临近</a:t>
              </a:r>
              <a:r>
                <a:rPr lang="en-US" altLang="zh-CN" sz="2400" dirty="0">
                  <a:solidFill>
                    <a:srgbClr val="000000"/>
                  </a:solidFill>
                  <a:ea typeface="微软雅黑" panose="020B0503020204020204" pitchFamily="34" charset="-122"/>
                  <a:cs typeface="+mn-cs"/>
                </a:rPr>
                <a:t>2</a:t>
              </a:r>
              <a:r>
                <a:rPr lang="zh-CN" altLang="en-US" sz="2400" dirty="0">
                  <a:solidFill>
                    <a:srgbClr val="000000"/>
                  </a:solidFill>
                  <a:ea typeface="微软雅黑" panose="020B0503020204020204" pitchFamily="34" charset="-122"/>
                  <a:cs typeface="+mn-cs"/>
                </a:rPr>
                <a:t>个</a:t>
              </a:r>
              <a:r>
                <a:rPr lang="en-US" altLang="zh-CN" sz="2400" i="1" dirty="0">
                  <a:solidFill>
                    <a:srgbClr val="000000"/>
                  </a:solidFill>
                  <a:ea typeface="微软雅黑" panose="020B0503020204020204" pitchFamily="34" charset="-122"/>
                  <a:cs typeface="+mn-cs"/>
                </a:rPr>
                <a:t>P</a:t>
              </a:r>
              <a:r>
                <a:rPr lang="zh-CN" altLang="en-US" sz="2400" dirty="0">
                  <a:solidFill>
                    <a:srgbClr val="000000"/>
                  </a:solidFill>
                  <a:ea typeface="微软雅黑" panose="020B0503020204020204" pitchFamily="34" charset="-122"/>
                  <a:cs typeface="+mn-cs"/>
                </a:rPr>
                <a:t>原子</a:t>
              </a:r>
            </a:p>
          </p:txBody>
        </p:sp>
        <p:graphicFrame>
          <p:nvGraphicFramePr>
            <p:cNvPr id="79883" name="Object 8"/>
            <p:cNvGraphicFramePr>
              <a:graphicFrameLocks noChangeAspect="1"/>
            </p:cNvGraphicFramePr>
            <p:nvPr>
              <p:extLst>
                <p:ext uri="{D42A27DB-BD31-4B8C-83A1-F6EECF244321}">
                  <p14:modId xmlns:p14="http://schemas.microsoft.com/office/powerpoint/2010/main" val="2161517715"/>
                </p:ext>
              </p:extLst>
            </p:nvPr>
          </p:nvGraphicFramePr>
          <p:xfrm>
            <a:off x="2289" y="3292"/>
            <a:ext cx="3205" cy="370"/>
          </p:xfrm>
          <a:graphic>
            <a:graphicData uri="http://schemas.openxmlformats.org/presentationml/2006/ole">
              <mc:AlternateContent xmlns:mc="http://schemas.openxmlformats.org/markup-compatibility/2006">
                <mc:Choice xmlns:v="urn:schemas-microsoft-com:vml" Requires="v">
                  <p:oleObj spid="_x0000_s32012" name="Equation" r:id="rId4" imgW="1968500" imgH="228600" progId="Equation.3">
                    <p:embed/>
                  </p:oleObj>
                </mc:Choice>
                <mc:Fallback>
                  <p:oleObj name="Equation" r:id="rId4" imgW="19685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9" y="3292"/>
                          <a:ext cx="3205"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4" name="Object 9"/>
            <p:cNvGraphicFramePr>
              <a:graphicFrameLocks noChangeAspect="1"/>
            </p:cNvGraphicFramePr>
            <p:nvPr>
              <p:extLst>
                <p:ext uri="{D42A27DB-BD31-4B8C-83A1-F6EECF244321}">
                  <p14:modId xmlns:p14="http://schemas.microsoft.com/office/powerpoint/2010/main" val="2698314764"/>
                </p:ext>
              </p:extLst>
            </p:nvPr>
          </p:nvGraphicFramePr>
          <p:xfrm>
            <a:off x="2247" y="3602"/>
            <a:ext cx="3221" cy="351"/>
          </p:xfrm>
          <a:graphic>
            <a:graphicData uri="http://schemas.openxmlformats.org/presentationml/2006/ole">
              <mc:AlternateContent xmlns:mc="http://schemas.openxmlformats.org/markup-compatibility/2006">
                <mc:Choice xmlns:v="urn:schemas-microsoft-com:vml" Requires="v">
                  <p:oleObj spid="_x0000_s32013" name="Equation" r:id="rId6" imgW="2095500" imgH="228600" progId="Equation.3">
                    <p:embed/>
                  </p:oleObj>
                </mc:Choice>
                <mc:Fallback>
                  <p:oleObj name="Equation" r:id="rId6" imgW="20955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7" y="3602"/>
                          <a:ext cx="3221"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45</a:t>
            </a:fld>
            <a:endParaRPr lang="zh-CN" altLang="en-US">
              <a:solidFill>
                <a:prstClr val="black">
                  <a:tint val="75000"/>
                </a:prstClr>
              </a:solidFill>
            </a:endParaRPr>
          </a:p>
        </p:txBody>
      </p:sp>
      <p:sp>
        <p:nvSpPr>
          <p:cNvPr id="41" name="Rectangle 2"/>
          <p:cNvSpPr txBox="1">
            <a:spLocks noRot="1" noChangeArrowheads="1"/>
          </p:cNvSpPr>
          <p:nvPr/>
        </p:nvSpPr>
        <p:spPr bwMode="auto">
          <a:xfrm>
            <a:off x="1817687" y="75136"/>
            <a:ext cx="5472113"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fontAlgn="auto">
              <a:spcAft>
                <a:spcPts val="0"/>
              </a:spcAft>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一维双原子链的结构</a:t>
            </a:r>
          </a:p>
        </p:txBody>
      </p:sp>
      <p:grpSp>
        <p:nvGrpSpPr>
          <p:cNvPr id="42" name="Group 32"/>
          <p:cNvGrpSpPr>
            <a:grpSpLocks/>
          </p:cNvGrpSpPr>
          <p:nvPr/>
        </p:nvGrpSpPr>
        <p:grpSpPr bwMode="auto">
          <a:xfrm>
            <a:off x="755650" y="1124744"/>
            <a:ext cx="7596188" cy="1800225"/>
            <a:chOff x="521" y="845"/>
            <a:chExt cx="4785" cy="1134"/>
          </a:xfrm>
        </p:grpSpPr>
        <p:sp>
          <p:nvSpPr>
            <p:cNvPr id="43" name="Text Box 6"/>
            <p:cNvSpPr txBox="1">
              <a:spLocks noChangeArrowheads="1"/>
            </p:cNvSpPr>
            <p:nvPr/>
          </p:nvSpPr>
          <p:spPr bwMode="auto">
            <a:xfrm>
              <a:off x="3061" y="935"/>
              <a:ext cx="185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spcBef>
                  <a:spcPct val="50000"/>
                </a:spcBef>
              </a:pPr>
              <a:r>
                <a:rPr lang="zh-CN" altLang="en-US">
                  <a:solidFill>
                    <a:srgbClr val="FF0066"/>
                  </a:solidFill>
                  <a:ea typeface="微软雅黑" panose="020B0503020204020204" pitchFamily="34" charset="-122"/>
                  <a:cs typeface="+mn-cs"/>
                </a:rPr>
                <a:t>双原子链</a:t>
              </a:r>
            </a:p>
          </p:txBody>
        </p:sp>
        <p:pic>
          <p:nvPicPr>
            <p:cNvPr id="44"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 y="1460"/>
              <a:ext cx="478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2"/>
            <p:cNvSpPr txBox="1">
              <a:spLocks noChangeArrowheads="1"/>
            </p:cNvSpPr>
            <p:nvPr/>
          </p:nvSpPr>
          <p:spPr bwMode="auto">
            <a:xfrm>
              <a:off x="913" y="1424"/>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46" name="Text Box 13"/>
            <p:cNvSpPr txBox="1">
              <a:spLocks noChangeArrowheads="1"/>
            </p:cNvSpPr>
            <p:nvPr/>
          </p:nvSpPr>
          <p:spPr bwMode="auto">
            <a:xfrm>
              <a:off x="1477" y="1389"/>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47" name="Text Box 14"/>
            <p:cNvSpPr txBox="1">
              <a:spLocks noChangeArrowheads="1"/>
            </p:cNvSpPr>
            <p:nvPr/>
          </p:nvSpPr>
          <p:spPr bwMode="auto">
            <a:xfrm>
              <a:off x="2058" y="1424"/>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48" name="Text Box 15"/>
            <p:cNvSpPr txBox="1">
              <a:spLocks noChangeArrowheads="1"/>
            </p:cNvSpPr>
            <p:nvPr/>
          </p:nvSpPr>
          <p:spPr bwMode="auto">
            <a:xfrm>
              <a:off x="2622" y="1389"/>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49" name="Text Box 16"/>
            <p:cNvSpPr txBox="1">
              <a:spLocks noChangeArrowheads="1"/>
            </p:cNvSpPr>
            <p:nvPr/>
          </p:nvSpPr>
          <p:spPr bwMode="auto">
            <a:xfrm>
              <a:off x="3206" y="1424"/>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50" name="Text Box 17"/>
            <p:cNvSpPr txBox="1">
              <a:spLocks noChangeArrowheads="1"/>
            </p:cNvSpPr>
            <p:nvPr/>
          </p:nvSpPr>
          <p:spPr bwMode="auto">
            <a:xfrm>
              <a:off x="3770" y="1389"/>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51" name="Text Box 18"/>
            <p:cNvSpPr txBox="1">
              <a:spLocks noChangeArrowheads="1"/>
            </p:cNvSpPr>
            <p:nvPr/>
          </p:nvSpPr>
          <p:spPr bwMode="auto">
            <a:xfrm>
              <a:off x="4352" y="1424"/>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52" name="Text Box 19"/>
            <p:cNvSpPr txBox="1">
              <a:spLocks noChangeArrowheads="1"/>
            </p:cNvSpPr>
            <p:nvPr/>
          </p:nvSpPr>
          <p:spPr bwMode="auto">
            <a:xfrm>
              <a:off x="4916" y="1389"/>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53" name="Text Box 20"/>
            <p:cNvSpPr txBox="1">
              <a:spLocks noChangeArrowheads="1"/>
            </p:cNvSpPr>
            <p:nvPr/>
          </p:nvSpPr>
          <p:spPr bwMode="auto">
            <a:xfrm>
              <a:off x="1791" y="845"/>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a</a:t>
              </a:r>
            </a:p>
          </p:txBody>
        </p:sp>
        <p:sp>
          <p:nvSpPr>
            <p:cNvPr id="54" name="Line 21"/>
            <p:cNvSpPr>
              <a:spLocks noChangeShapeType="1"/>
            </p:cNvSpPr>
            <p:nvPr/>
          </p:nvSpPr>
          <p:spPr bwMode="auto">
            <a:xfrm flipV="1">
              <a:off x="1625" y="925"/>
              <a:ext cx="0" cy="54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55" name="Line 22"/>
            <p:cNvSpPr>
              <a:spLocks noChangeShapeType="1"/>
            </p:cNvSpPr>
            <p:nvPr/>
          </p:nvSpPr>
          <p:spPr bwMode="auto">
            <a:xfrm flipV="1">
              <a:off x="2190" y="920"/>
              <a:ext cx="0" cy="54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56" name="Line 23"/>
            <p:cNvSpPr>
              <a:spLocks noChangeShapeType="1"/>
            </p:cNvSpPr>
            <p:nvPr/>
          </p:nvSpPr>
          <p:spPr bwMode="auto">
            <a:xfrm flipV="1">
              <a:off x="2744" y="935"/>
              <a:ext cx="0" cy="54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57" name="Line 24"/>
            <p:cNvSpPr>
              <a:spLocks noChangeShapeType="1"/>
            </p:cNvSpPr>
            <p:nvPr/>
          </p:nvSpPr>
          <p:spPr bwMode="auto">
            <a:xfrm flipV="1">
              <a:off x="1625" y="1127"/>
              <a:ext cx="545" cy="0"/>
            </a:xfrm>
            <a:prstGeom prst="line">
              <a:avLst/>
            </a:prstGeom>
            <a:noFill/>
            <a:ln w="952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58" name="Line 25"/>
            <p:cNvSpPr>
              <a:spLocks noChangeShapeType="1"/>
            </p:cNvSpPr>
            <p:nvPr/>
          </p:nvSpPr>
          <p:spPr bwMode="auto">
            <a:xfrm flipV="1">
              <a:off x="2194" y="1132"/>
              <a:ext cx="545" cy="0"/>
            </a:xfrm>
            <a:prstGeom prst="line">
              <a:avLst/>
            </a:prstGeom>
            <a:noFill/>
            <a:ln w="9525">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59" name="Text Box 26"/>
            <p:cNvSpPr txBox="1">
              <a:spLocks noChangeArrowheads="1"/>
            </p:cNvSpPr>
            <p:nvPr/>
          </p:nvSpPr>
          <p:spPr bwMode="auto">
            <a:xfrm>
              <a:off x="2388" y="845"/>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a</a:t>
              </a:r>
            </a:p>
          </p:txBody>
        </p:sp>
        <p:sp>
          <p:nvSpPr>
            <p:cNvPr id="60" name="Text Box 27"/>
            <p:cNvSpPr txBox="1">
              <a:spLocks noChangeArrowheads="1"/>
            </p:cNvSpPr>
            <p:nvPr/>
          </p:nvSpPr>
          <p:spPr bwMode="auto">
            <a:xfrm>
              <a:off x="2589" y="1671"/>
              <a:ext cx="33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a:solidFill>
                    <a:srgbClr val="000000"/>
                  </a:solidFill>
                  <a:ea typeface="微软雅黑" panose="020B0503020204020204" pitchFamily="34" charset="-122"/>
                  <a:cs typeface="+mn-cs"/>
                </a:rPr>
                <a:t>2</a:t>
              </a:r>
              <a:r>
                <a:rPr lang="en-US" altLang="zh-CN" i="1">
                  <a:solidFill>
                    <a:srgbClr val="000000"/>
                  </a:solidFill>
                  <a:ea typeface="微软雅黑" panose="020B0503020204020204" pitchFamily="34" charset="-122"/>
                  <a:cs typeface="+mn-cs"/>
                </a:rPr>
                <a:t>n</a:t>
              </a:r>
            </a:p>
          </p:txBody>
        </p:sp>
        <p:sp>
          <p:nvSpPr>
            <p:cNvPr id="61" name="Text Box 28"/>
            <p:cNvSpPr txBox="1">
              <a:spLocks noChangeArrowheads="1"/>
            </p:cNvSpPr>
            <p:nvPr/>
          </p:nvSpPr>
          <p:spPr bwMode="auto">
            <a:xfrm>
              <a:off x="3016" y="1661"/>
              <a:ext cx="69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a:solidFill>
                    <a:srgbClr val="000000"/>
                  </a:solidFill>
                  <a:ea typeface="微软雅黑" panose="020B0503020204020204" pitchFamily="34" charset="-122"/>
                  <a:cs typeface="+mn-cs"/>
                </a:rPr>
                <a:t>(2</a:t>
              </a:r>
              <a:r>
                <a:rPr lang="en-US" altLang="zh-CN" i="1">
                  <a:solidFill>
                    <a:srgbClr val="000000"/>
                  </a:solidFill>
                  <a:ea typeface="微软雅黑" panose="020B0503020204020204" pitchFamily="34" charset="-122"/>
                  <a:cs typeface="+mn-cs"/>
                </a:rPr>
                <a:t>n+</a:t>
              </a:r>
              <a:r>
                <a:rPr lang="en-US" altLang="zh-CN">
                  <a:solidFill>
                    <a:srgbClr val="000000"/>
                  </a:solidFill>
                  <a:ea typeface="微软雅黑" panose="020B0503020204020204" pitchFamily="34" charset="-122"/>
                  <a:cs typeface="+mn-cs"/>
                </a:rPr>
                <a:t>1)</a:t>
              </a:r>
            </a:p>
          </p:txBody>
        </p:sp>
        <p:sp>
          <p:nvSpPr>
            <p:cNvPr id="62" name="Text Box 29"/>
            <p:cNvSpPr txBox="1">
              <a:spLocks noChangeArrowheads="1"/>
            </p:cNvSpPr>
            <p:nvPr/>
          </p:nvSpPr>
          <p:spPr bwMode="auto">
            <a:xfrm>
              <a:off x="3680" y="1661"/>
              <a:ext cx="69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a:solidFill>
                    <a:srgbClr val="000000"/>
                  </a:solidFill>
                  <a:ea typeface="微软雅黑" panose="020B0503020204020204" pitchFamily="34" charset="-122"/>
                  <a:cs typeface="+mn-cs"/>
                </a:rPr>
                <a:t>(2</a:t>
              </a:r>
              <a:r>
                <a:rPr lang="en-US" altLang="zh-CN" i="1">
                  <a:solidFill>
                    <a:srgbClr val="000000"/>
                  </a:solidFill>
                  <a:ea typeface="微软雅黑" panose="020B0503020204020204" pitchFamily="34" charset="-122"/>
                  <a:cs typeface="+mn-cs"/>
                </a:rPr>
                <a:t>n+</a:t>
              </a:r>
              <a:r>
                <a:rPr lang="en-US" altLang="zh-CN">
                  <a:solidFill>
                    <a:srgbClr val="000000"/>
                  </a:solidFill>
                  <a:ea typeface="微软雅黑" panose="020B0503020204020204" pitchFamily="34" charset="-122"/>
                  <a:cs typeface="+mn-cs"/>
                </a:rPr>
                <a:t>2)</a:t>
              </a:r>
            </a:p>
          </p:txBody>
        </p:sp>
        <p:sp>
          <p:nvSpPr>
            <p:cNvPr id="63" name="Text Box 30"/>
            <p:cNvSpPr txBox="1">
              <a:spLocks noChangeArrowheads="1"/>
            </p:cNvSpPr>
            <p:nvPr/>
          </p:nvSpPr>
          <p:spPr bwMode="auto">
            <a:xfrm>
              <a:off x="1235" y="1671"/>
              <a:ext cx="64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a:solidFill>
                    <a:srgbClr val="000000"/>
                  </a:solidFill>
                  <a:ea typeface="微软雅黑" panose="020B0503020204020204" pitchFamily="34" charset="-122"/>
                  <a:cs typeface="+mn-cs"/>
                </a:rPr>
                <a:t>(2</a:t>
              </a:r>
              <a:r>
                <a:rPr lang="en-US" altLang="zh-CN" i="1">
                  <a:solidFill>
                    <a:srgbClr val="000000"/>
                  </a:solidFill>
                  <a:ea typeface="微软雅黑" panose="020B0503020204020204" pitchFamily="34" charset="-122"/>
                  <a:cs typeface="+mn-cs"/>
                </a:rPr>
                <a:t>n</a:t>
              </a:r>
              <a:r>
                <a:rPr lang="en-US" altLang="zh-CN">
                  <a:solidFill>
                    <a:srgbClr val="000000"/>
                  </a:solidFill>
                  <a:ea typeface="微软雅黑" panose="020B0503020204020204" pitchFamily="34" charset="-122"/>
                  <a:cs typeface="+mn-cs"/>
                </a:rPr>
                <a:t>-2)</a:t>
              </a:r>
            </a:p>
          </p:txBody>
        </p:sp>
        <p:sp>
          <p:nvSpPr>
            <p:cNvPr id="64" name="Text Box 31"/>
            <p:cNvSpPr txBox="1">
              <a:spLocks noChangeArrowheads="1"/>
            </p:cNvSpPr>
            <p:nvPr/>
          </p:nvSpPr>
          <p:spPr bwMode="auto">
            <a:xfrm>
              <a:off x="1837" y="1661"/>
              <a:ext cx="64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a:solidFill>
                    <a:srgbClr val="000000"/>
                  </a:solidFill>
                  <a:ea typeface="微软雅黑" panose="020B0503020204020204" pitchFamily="34" charset="-122"/>
                  <a:cs typeface="+mn-cs"/>
                </a:rPr>
                <a:t>(2</a:t>
              </a:r>
              <a:r>
                <a:rPr lang="en-US" altLang="zh-CN" i="1">
                  <a:solidFill>
                    <a:srgbClr val="000000"/>
                  </a:solidFill>
                  <a:ea typeface="微软雅黑" panose="020B0503020204020204" pitchFamily="34" charset="-122"/>
                  <a:cs typeface="+mn-cs"/>
                </a:rPr>
                <a:t>n</a:t>
              </a:r>
              <a:r>
                <a:rPr lang="en-US" altLang="zh-CN">
                  <a:solidFill>
                    <a:srgbClr val="000000"/>
                  </a:solidFill>
                  <a:ea typeface="微软雅黑" panose="020B0503020204020204" pitchFamily="34" charset="-122"/>
                  <a:cs typeface="+mn-cs"/>
                </a:rPr>
                <a:t>-1)</a:t>
              </a:r>
            </a:p>
          </p:txBody>
        </p:sp>
      </p:grpSp>
      <p:sp>
        <p:nvSpPr>
          <p:cNvPr id="65" name="Rectangle 37"/>
          <p:cNvSpPr>
            <a:spLocks noChangeArrowheads="1"/>
          </p:cNvSpPr>
          <p:nvPr/>
        </p:nvSpPr>
        <p:spPr bwMode="auto">
          <a:xfrm flipV="1">
            <a:off x="245684" y="93859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226767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06378"/>
                                        </p:tgtEl>
                                        <p:attrNameLst>
                                          <p:attrName>style.visibility</p:attrName>
                                        </p:attrNameLst>
                                      </p:cBhvr>
                                      <p:to>
                                        <p:strVal val="visible"/>
                                      </p:to>
                                    </p:set>
                                    <p:animEffect transition="in" filter="slide(fromBottom)">
                                      <p:cBhvr>
                                        <p:cTn id="7" dur="500"/>
                                        <p:tgtEl>
                                          <p:spTgt spid="1806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Rot="1" noChangeArrowheads="1"/>
          </p:cNvSpPr>
          <p:nvPr>
            <p:ph type="title" idx="4294967295"/>
          </p:nvPr>
        </p:nvSpPr>
        <p:spPr bwMode="auto">
          <a:xfrm>
            <a:off x="1600200" y="33360"/>
            <a:ext cx="5943600"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双原子链晶格的色散关系</a:t>
            </a:r>
          </a:p>
        </p:txBody>
      </p:sp>
      <p:sp>
        <p:nvSpPr>
          <p:cNvPr id="81924" name="Rectangle 3"/>
          <p:cNvSpPr>
            <a:spLocks noGrp="1" noRot="1" noChangeArrowheads="1"/>
          </p:cNvSpPr>
          <p:nvPr>
            <p:ph type="body" idx="4294967295"/>
          </p:nvPr>
        </p:nvSpPr>
        <p:spPr bwMode="auto">
          <a:xfrm>
            <a:off x="512905" y="1052736"/>
            <a:ext cx="3635896" cy="57626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b="1" dirty="0">
                <a:latin typeface="Times New Roman" panose="02020603050405020304" pitchFamily="18" charset="0"/>
                <a:ea typeface="微软雅黑" panose="020B0503020204020204" pitchFamily="34" charset="-122"/>
              </a:rPr>
              <a:t>格波试解（对应</a:t>
            </a:r>
            <a:r>
              <a:rPr lang="en-US" altLang="zh-CN" b="1" i="1" dirty="0">
                <a:latin typeface="Times New Roman" panose="02020603050405020304" pitchFamily="18" charset="0"/>
                <a:ea typeface="微软雅黑" panose="020B0503020204020204" pitchFamily="34" charset="-122"/>
              </a:rPr>
              <a:t>P</a:t>
            </a:r>
            <a:r>
              <a:rPr lang="zh-CN" altLang="en-US" b="1" dirty="0">
                <a:latin typeface="Times New Roman" panose="02020603050405020304" pitchFamily="18" charset="0"/>
                <a:ea typeface="微软雅黑" panose="020B0503020204020204" pitchFamily="34" charset="-122"/>
              </a:rPr>
              <a:t>和</a:t>
            </a:r>
            <a:r>
              <a:rPr lang="en-US" altLang="zh-CN" b="1" i="1" dirty="0">
                <a:latin typeface="Times New Roman" panose="02020603050405020304" pitchFamily="18" charset="0"/>
                <a:ea typeface="微软雅黑" panose="020B0503020204020204" pitchFamily="34" charset="-122"/>
              </a:rPr>
              <a:t>Q</a:t>
            </a:r>
            <a:r>
              <a:rPr lang="zh-CN" altLang="en-US" b="1" dirty="0">
                <a:latin typeface="Times New Roman" panose="02020603050405020304" pitchFamily="18" charset="0"/>
                <a:ea typeface="微软雅黑" panose="020B0503020204020204" pitchFamily="34" charset="-122"/>
              </a:rPr>
              <a:t>）</a:t>
            </a:r>
          </a:p>
        </p:txBody>
      </p:sp>
      <p:graphicFrame>
        <p:nvGraphicFramePr>
          <p:cNvPr id="81925" name="Object 6"/>
          <p:cNvGraphicFramePr>
            <a:graphicFrameLocks noChangeAspect="1"/>
          </p:cNvGraphicFramePr>
          <p:nvPr>
            <p:extLst>
              <p:ext uri="{D42A27DB-BD31-4B8C-83A1-F6EECF244321}">
                <p14:modId xmlns:p14="http://schemas.microsoft.com/office/powerpoint/2010/main" val="3835922211"/>
              </p:ext>
            </p:extLst>
          </p:nvPr>
        </p:nvGraphicFramePr>
        <p:xfrm>
          <a:off x="4500563" y="1089799"/>
          <a:ext cx="3346450" cy="1214438"/>
        </p:xfrm>
        <a:graphic>
          <a:graphicData uri="http://schemas.openxmlformats.org/presentationml/2006/ole">
            <mc:AlternateContent xmlns:mc="http://schemas.openxmlformats.org/markup-compatibility/2006">
              <mc:Choice xmlns:v="urn:schemas-microsoft-com:vml" Requires="v">
                <p:oleObj spid="_x0000_s33435" name="公式" r:id="rId4" imgW="1257300" imgH="457200" progId="Equation.3">
                  <p:embed/>
                </p:oleObj>
              </mc:Choice>
              <mc:Fallback>
                <p:oleObj name="公式" r:id="rId4" imgW="12573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089799"/>
                        <a:ext cx="3346450" cy="1214438"/>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58201" name="Group 25"/>
          <p:cNvGrpSpPr>
            <a:grpSpLocks/>
          </p:cNvGrpSpPr>
          <p:nvPr/>
        </p:nvGrpSpPr>
        <p:grpSpPr bwMode="auto">
          <a:xfrm>
            <a:off x="294064" y="4437112"/>
            <a:ext cx="6443664" cy="1857375"/>
            <a:chOff x="170" y="2878"/>
            <a:chExt cx="4059" cy="1170"/>
          </a:xfrm>
        </p:grpSpPr>
        <p:graphicFrame>
          <p:nvGraphicFramePr>
            <p:cNvPr id="81936" name="Object 8"/>
            <p:cNvGraphicFramePr>
              <a:graphicFrameLocks noChangeAspect="1"/>
            </p:cNvGraphicFramePr>
            <p:nvPr>
              <p:extLst>
                <p:ext uri="{D42A27DB-BD31-4B8C-83A1-F6EECF244321}">
                  <p14:modId xmlns:p14="http://schemas.microsoft.com/office/powerpoint/2010/main" val="1474657201"/>
                </p:ext>
              </p:extLst>
            </p:nvPr>
          </p:nvGraphicFramePr>
          <p:xfrm>
            <a:off x="1528" y="3391"/>
            <a:ext cx="2701" cy="657"/>
          </p:xfrm>
          <a:graphic>
            <a:graphicData uri="http://schemas.openxmlformats.org/presentationml/2006/ole">
              <mc:AlternateContent xmlns:mc="http://schemas.openxmlformats.org/markup-compatibility/2006">
                <mc:Choice xmlns:v="urn:schemas-microsoft-com:vml" Requires="v">
                  <p:oleObj spid="_x0000_s33436" name="Equation" r:id="rId6" imgW="1993900" imgH="482600" progId="Equation.DSMT4">
                    <p:embed/>
                  </p:oleObj>
                </mc:Choice>
                <mc:Fallback>
                  <p:oleObj name="Equation" r:id="rId6" imgW="1993900" imgH="482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8" y="3391"/>
                          <a:ext cx="2701" cy="657"/>
                        </a:xfrm>
                        <a:prstGeom prst="rect">
                          <a:avLst/>
                        </a:prstGeom>
                        <a:solidFill>
                          <a:srgbClr val="FFFF00"/>
                        </a:solidFill>
                        <a:ln>
                          <a:noFill/>
                        </a:ln>
                        <a:extLst/>
                      </p:spPr>
                    </p:pic>
                  </p:oleObj>
                </mc:Fallback>
              </mc:AlternateContent>
            </a:graphicData>
          </a:graphic>
        </p:graphicFrame>
        <p:sp>
          <p:nvSpPr>
            <p:cNvPr id="81937" name="Text Box 11"/>
            <p:cNvSpPr txBox="1">
              <a:spLocks noChangeArrowheads="1"/>
            </p:cNvSpPr>
            <p:nvPr/>
          </p:nvSpPr>
          <p:spPr bwMode="auto">
            <a:xfrm>
              <a:off x="170" y="2878"/>
              <a:ext cx="254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方程与</a:t>
              </a:r>
              <a:r>
                <a:rPr lang="en-US" altLang="zh-CN" sz="2400" i="1" dirty="0">
                  <a:solidFill>
                    <a:srgbClr val="000000"/>
                  </a:solidFill>
                  <a:ea typeface="微软雅黑" panose="020B0503020204020204" pitchFamily="34" charset="-122"/>
                  <a:cs typeface="+mn-cs"/>
                </a:rPr>
                <a:t>n</a:t>
              </a:r>
              <a:r>
                <a:rPr lang="zh-CN" altLang="en-US" sz="2400" dirty="0">
                  <a:solidFill>
                    <a:srgbClr val="000000"/>
                  </a:solidFill>
                  <a:ea typeface="微软雅黑" panose="020B0503020204020204" pitchFamily="34" charset="-122"/>
                  <a:cs typeface="+mn-cs"/>
                </a:rPr>
                <a:t>无关，</a:t>
              </a:r>
            </a:p>
            <a:p>
              <a:r>
                <a:rPr lang="zh-CN" altLang="en-US" sz="2400" dirty="0">
                  <a:solidFill>
                    <a:srgbClr val="000000"/>
                  </a:solidFill>
                  <a:ea typeface="微软雅黑" panose="020B0503020204020204" pitchFamily="34" charset="-122"/>
                  <a:cs typeface="+mn-cs"/>
                </a:rPr>
                <a:t>化简为</a:t>
              </a:r>
              <a:r>
                <a:rPr lang="en-US" altLang="zh-CN" sz="2400" i="1" dirty="0">
                  <a:solidFill>
                    <a:srgbClr val="000000"/>
                  </a:solidFill>
                  <a:ea typeface="微软雅黑" panose="020B0503020204020204" pitchFamily="34" charset="-122"/>
                  <a:cs typeface="+mn-cs"/>
                </a:rPr>
                <a:t>A</a:t>
              </a:r>
              <a:r>
                <a:rPr lang="zh-CN" altLang="en-US" sz="2400" dirty="0">
                  <a:solidFill>
                    <a:srgbClr val="000000"/>
                  </a:solidFill>
                  <a:ea typeface="微软雅黑" panose="020B0503020204020204" pitchFamily="34" charset="-122"/>
                  <a:cs typeface="+mn-cs"/>
                </a:rPr>
                <a:t>、</a:t>
              </a:r>
              <a:r>
                <a:rPr lang="en-US" altLang="zh-CN" sz="2400" i="1" dirty="0">
                  <a:solidFill>
                    <a:srgbClr val="000000"/>
                  </a:solidFill>
                  <a:ea typeface="微软雅黑" panose="020B0503020204020204" pitchFamily="34" charset="-122"/>
                  <a:cs typeface="+mn-cs"/>
                </a:rPr>
                <a:t>B</a:t>
              </a:r>
              <a:r>
                <a:rPr lang="zh-CN" altLang="en-US" sz="2400" dirty="0">
                  <a:solidFill>
                    <a:srgbClr val="000000"/>
                  </a:solidFill>
                  <a:ea typeface="微软雅黑" panose="020B0503020204020204" pitchFamily="34" charset="-122"/>
                  <a:cs typeface="+mn-cs"/>
                </a:rPr>
                <a:t>的齐次方程：</a:t>
              </a:r>
            </a:p>
          </p:txBody>
        </p:sp>
      </p:grpSp>
      <p:grpSp>
        <p:nvGrpSpPr>
          <p:cNvPr id="1458199" name="Group 23"/>
          <p:cNvGrpSpPr>
            <a:grpSpLocks/>
          </p:cNvGrpSpPr>
          <p:nvPr/>
        </p:nvGrpSpPr>
        <p:grpSpPr bwMode="auto">
          <a:xfrm>
            <a:off x="324470" y="2170887"/>
            <a:ext cx="5327650" cy="1727200"/>
            <a:chOff x="68" y="1435"/>
            <a:chExt cx="3356" cy="1088"/>
          </a:xfrm>
        </p:grpSpPr>
        <p:sp>
          <p:nvSpPr>
            <p:cNvPr id="81931" name="Text Box 13"/>
            <p:cNvSpPr txBox="1">
              <a:spLocks noChangeArrowheads="1"/>
            </p:cNvSpPr>
            <p:nvPr/>
          </p:nvSpPr>
          <p:spPr bwMode="auto">
            <a:xfrm>
              <a:off x="113" y="1537"/>
              <a:ext cx="9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20000"/>
                </a:spcBef>
                <a:buClr>
                  <a:srgbClr val="336666"/>
                </a:buClr>
                <a:buSzPct val="70000"/>
                <a:buFont typeface="Wingdings" panose="05000000000000000000" pitchFamily="2" charset="2"/>
                <a:buNone/>
              </a:pPr>
              <a:r>
                <a:rPr lang="zh-CN" altLang="en-US" sz="2400">
                  <a:solidFill>
                    <a:srgbClr val="000000"/>
                  </a:solidFill>
                  <a:ea typeface="微软雅黑" panose="020B0503020204020204" pitchFamily="34" charset="-122"/>
                  <a:cs typeface="+mn-cs"/>
                </a:rPr>
                <a:t>运动方程  </a:t>
              </a:r>
            </a:p>
          </p:txBody>
        </p:sp>
        <p:graphicFrame>
          <p:nvGraphicFramePr>
            <p:cNvPr id="81932" name="Object 8"/>
            <p:cNvGraphicFramePr>
              <a:graphicFrameLocks noChangeAspect="1"/>
            </p:cNvGraphicFramePr>
            <p:nvPr/>
          </p:nvGraphicFramePr>
          <p:xfrm>
            <a:off x="113" y="1797"/>
            <a:ext cx="3205" cy="370"/>
          </p:xfrm>
          <a:graphic>
            <a:graphicData uri="http://schemas.openxmlformats.org/presentationml/2006/ole">
              <mc:AlternateContent xmlns:mc="http://schemas.openxmlformats.org/markup-compatibility/2006">
                <mc:Choice xmlns:v="urn:schemas-microsoft-com:vml" Requires="v">
                  <p:oleObj spid="_x0000_s33437" name="Equation" r:id="rId8" imgW="1968500" imgH="228600" progId="Equation.3">
                    <p:embed/>
                  </p:oleObj>
                </mc:Choice>
                <mc:Fallback>
                  <p:oleObj name="Equation" r:id="rId8" imgW="19685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 y="1797"/>
                          <a:ext cx="3205"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33" name="Object 9"/>
            <p:cNvGraphicFramePr>
              <a:graphicFrameLocks noChangeAspect="1"/>
            </p:cNvGraphicFramePr>
            <p:nvPr/>
          </p:nvGraphicFramePr>
          <p:xfrm>
            <a:off x="68" y="2172"/>
            <a:ext cx="3221" cy="351"/>
          </p:xfrm>
          <a:graphic>
            <a:graphicData uri="http://schemas.openxmlformats.org/presentationml/2006/ole">
              <mc:AlternateContent xmlns:mc="http://schemas.openxmlformats.org/markup-compatibility/2006">
                <mc:Choice xmlns:v="urn:schemas-microsoft-com:vml" Requires="v">
                  <p:oleObj spid="_x0000_s33438" name="Equation" r:id="rId10" imgW="2095500" imgH="228600" progId="Equation.3">
                    <p:embed/>
                  </p:oleObj>
                </mc:Choice>
                <mc:Fallback>
                  <p:oleObj name="Equation" r:id="rId10" imgW="20955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 y="2172"/>
                          <a:ext cx="3221"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4" name="Rectangle 20"/>
            <p:cNvSpPr>
              <a:spLocks noChangeArrowheads="1"/>
            </p:cNvSpPr>
            <p:nvPr/>
          </p:nvSpPr>
          <p:spPr bwMode="auto">
            <a:xfrm>
              <a:off x="68" y="1842"/>
              <a:ext cx="3356" cy="681"/>
            </a:xfrm>
            <a:prstGeom prst="rect">
              <a:avLst/>
            </a:prstGeom>
            <a:noFill/>
            <a:ln w="57150">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sz="2400">
                <a:solidFill>
                  <a:srgbClr val="000000"/>
                </a:solidFill>
                <a:ea typeface="微软雅黑" panose="020B0503020204020204" pitchFamily="34" charset="-122"/>
                <a:cs typeface="+mn-cs"/>
              </a:endParaRPr>
            </a:p>
          </p:txBody>
        </p:sp>
        <p:sp>
          <p:nvSpPr>
            <p:cNvPr id="81935" name="AutoShape 21"/>
            <p:cNvSpPr>
              <a:spLocks noChangeArrowheads="1"/>
            </p:cNvSpPr>
            <p:nvPr/>
          </p:nvSpPr>
          <p:spPr bwMode="auto">
            <a:xfrm rot="1914795">
              <a:off x="2653" y="1435"/>
              <a:ext cx="181" cy="453"/>
            </a:xfrm>
            <a:prstGeom prst="downArrow">
              <a:avLst>
                <a:gd name="adj1" fmla="val 50000"/>
                <a:gd name="adj2" fmla="val 625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sz="2400">
                <a:solidFill>
                  <a:srgbClr val="000000"/>
                </a:solidFill>
                <a:ea typeface="微软雅黑" panose="020B0503020204020204" pitchFamily="34" charset="-122"/>
                <a:cs typeface="+mn-cs"/>
              </a:endParaRPr>
            </a:p>
          </p:txBody>
        </p:sp>
      </p:grpSp>
      <p:grpSp>
        <p:nvGrpSpPr>
          <p:cNvPr id="1458200" name="Group 24"/>
          <p:cNvGrpSpPr>
            <a:grpSpLocks/>
          </p:cNvGrpSpPr>
          <p:nvPr/>
        </p:nvGrpSpPr>
        <p:grpSpPr bwMode="auto">
          <a:xfrm>
            <a:off x="3276600" y="3998101"/>
            <a:ext cx="5661025" cy="1117600"/>
            <a:chOff x="2109" y="2586"/>
            <a:chExt cx="3566" cy="704"/>
          </a:xfrm>
        </p:grpSpPr>
        <p:graphicFrame>
          <p:nvGraphicFramePr>
            <p:cNvPr id="81929" name="Object 10"/>
            <p:cNvGraphicFramePr>
              <a:graphicFrameLocks noChangeAspect="1"/>
            </p:cNvGraphicFramePr>
            <p:nvPr>
              <p:extLst>
                <p:ext uri="{D42A27DB-BD31-4B8C-83A1-F6EECF244321}">
                  <p14:modId xmlns:p14="http://schemas.microsoft.com/office/powerpoint/2010/main" val="2078542292"/>
                </p:ext>
              </p:extLst>
            </p:nvPr>
          </p:nvGraphicFramePr>
          <p:xfrm>
            <a:off x="2658" y="2586"/>
            <a:ext cx="3017" cy="704"/>
          </p:xfrm>
          <a:graphic>
            <a:graphicData uri="http://schemas.openxmlformats.org/presentationml/2006/ole">
              <mc:AlternateContent xmlns:mc="http://schemas.openxmlformats.org/markup-compatibility/2006">
                <mc:Choice xmlns:v="urn:schemas-microsoft-com:vml" Requires="v">
                  <p:oleObj spid="_x0000_s33439" name="公式" r:id="rId12" imgW="2082800" imgH="482600" progId="Equation.3">
                    <p:embed/>
                  </p:oleObj>
                </mc:Choice>
                <mc:Fallback>
                  <p:oleObj name="公式" r:id="rId12" imgW="2082800" imgH="482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58" y="2586"/>
                          <a:ext cx="3017" cy="704"/>
                        </a:xfrm>
                        <a:prstGeom prst="rect">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30" name="AutoShape 22"/>
            <p:cNvSpPr>
              <a:spLocks noChangeArrowheads="1"/>
            </p:cNvSpPr>
            <p:nvPr/>
          </p:nvSpPr>
          <p:spPr bwMode="auto">
            <a:xfrm>
              <a:off x="2109" y="2750"/>
              <a:ext cx="544" cy="181"/>
            </a:xfrm>
            <a:prstGeom prst="rightArrow">
              <a:avLst>
                <a:gd name="adj1" fmla="val 50000"/>
                <a:gd name="adj2" fmla="val 751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46</a:t>
            </a:fld>
            <a:endParaRPr lang="zh-CN" altLang="en-US">
              <a:solidFill>
                <a:prstClr val="black">
                  <a:tint val="75000"/>
                </a:prstClr>
              </a:solidFill>
            </a:endParaRPr>
          </a:p>
        </p:txBody>
      </p:sp>
      <p:sp>
        <p:nvSpPr>
          <p:cNvPr id="20" name="Rectangle 37"/>
          <p:cNvSpPr>
            <a:spLocks noChangeArrowheads="1"/>
          </p:cNvSpPr>
          <p:nvPr/>
        </p:nvSpPr>
        <p:spPr bwMode="auto">
          <a:xfrm flipV="1">
            <a:off x="245684" y="89241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424257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1458199"/>
                                        </p:tgtEl>
                                        <p:attrNameLst>
                                          <p:attrName>style.visibility</p:attrName>
                                        </p:attrNameLst>
                                      </p:cBhvr>
                                      <p:to>
                                        <p:strVal val="visible"/>
                                      </p:to>
                                    </p:set>
                                    <p:animEffect transition="in" filter="slide(fromTop)">
                                      <p:cBhvr>
                                        <p:cTn id="7" dur="500"/>
                                        <p:tgtEl>
                                          <p:spTgt spid="14581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458200"/>
                                        </p:tgtEl>
                                        <p:attrNameLst>
                                          <p:attrName>style.visibility</p:attrName>
                                        </p:attrNameLst>
                                      </p:cBhvr>
                                      <p:to>
                                        <p:strVal val="visible"/>
                                      </p:to>
                                    </p:set>
                                    <p:animEffect transition="in" filter="slide(fromLeft)">
                                      <p:cBhvr>
                                        <p:cTn id="12" dur="500"/>
                                        <p:tgtEl>
                                          <p:spTgt spid="14582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458201"/>
                                        </p:tgtEl>
                                        <p:attrNameLst>
                                          <p:attrName>style.visibility</p:attrName>
                                        </p:attrNameLst>
                                      </p:cBhvr>
                                      <p:to>
                                        <p:strVal val="visible"/>
                                      </p:to>
                                    </p:set>
                                    <p:animEffect transition="in" filter="slide(fromBottom)">
                                      <p:cBhvr>
                                        <p:cTn id="17" dur="500"/>
                                        <p:tgtEl>
                                          <p:spTgt spid="1458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Rot="1" noChangeArrowheads="1"/>
          </p:cNvSpPr>
          <p:nvPr>
            <p:ph type="body" idx="4294967295"/>
          </p:nvPr>
        </p:nvSpPr>
        <p:spPr bwMode="auto">
          <a:xfrm>
            <a:off x="0" y="1196975"/>
            <a:ext cx="8229600" cy="4318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lnSpc>
                <a:spcPct val="80000"/>
              </a:lnSpc>
              <a:buNone/>
            </a:pPr>
            <a:r>
              <a:rPr lang="zh-CN" altLang="en-US" b="1" dirty="0">
                <a:latin typeface="Times New Roman" panose="02020603050405020304" pitchFamily="18" charset="0"/>
                <a:ea typeface="微软雅黑" panose="020B0503020204020204" pitchFamily="34" charset="-122"/>
              </a:rPr>
              <a:t>   系数行列式</a:t>
            </a:r>
            <a:r>
              <a:rPr lang="en-US" altLang="zh-CN" b="1" dirty="0">
                <a:latin typeface="Times New Roman" panose="02020603050405020304" pitchFamily="18" charset="0"/>
                <a:ea typeface="微软雅黑" panose="020B0503020204020204" pitchFamily="34" charset="-122"/>
              </a:rPr>
              <a:t>=0</a:t>
            </a:r>
          </a:p>
          <a:p>
            <a:pPr eaLnBrk="1" hangingPunct="1">
              <a:lnSpc>
                <a:spcPct val="80000"/>
              </a:lnSpc>
            </a:pPr>
            <a:endParaRPr lang="en-US" altLang="zh-CN" b="1" dirty="0">
              <a:latin typeface="Times New Roman" panose="02020603050405020304" pitchFamily="18" charset="0"/>
              <a:ea typeface="微软雅黑" panose="020B0503020204020204" pitchFamily="34" charset="-122"/>
            </a:endParaRPr>
          </a:p>
          <a:p>
            <a:pPr eaLnBrk="1" hangingPunct="1">
              <a:lnSpc>
                <a:spcPct val="80000"/>
              </a:lnSpc>
            </a:pPr>
            <a:endParaRPr lang="en-US" altLang="zh-CN" b="1" dirty="0">
              <a:latin typeface="Times New Roman" panose="02020603050405020304" pitchFamily="18" charset="0"/>
              <a:ea typeface="微软雅黑" panose="020B0503020204020204" pitchFamily="34" charset="-122"/>
            </a:endParaRPr>
          </a:p>
        </p:txBody>
      </p:sp>
      <p:grpSp>
        <p:nvGrpSpPr>
          <p:cNvPr id="1460242" name="Group 18"/>
          <p:cNvGrpSpPr>
            <a:grpSpLocks/>
          </p:cNvGrpSpPr>
          <p:nvPr/>
        </p:nvGrpSpPr>
        <p:grpSpPr bwMode="auto">
          <a:xfrm>
            <a:off x="395288" y="3141664"/>
            <a:ext cx="7993062" cy="2620963"/>
            <a:chOff x="249" y="1979"/>
            <a:chExt cx="5035" cy="1651"/>
          </a:xfrm>
        </p:grpSpPr>
        <p:graphicFrame>
          <p:nvGraphicFramePr>
            <p:cNvPr id="83977" name="Object 14"/>
            <p:cNvGraphicFramePr>
              <a:graphicFrameLocks noChangeAspect="1"/>
            </p:cNvGraphicFramePr>
            <p:nvPr/>
          </p:nvGraphicFramePr>
          <p:xfrm>
            <a:off x="1066" y="2296"/>
            <a:ext cx="4218" cy="788"/>
          </p:xfrm>
          <a:graphic>
            <a:graphicData uri="http://schemas.openxmlformats.org/presentationml/2006/ole">
              <mc:AlternateContent xmlns:mc="http://schemas.openxmlformats.org/markup-compatibility/2006">
                <mc:Choice xmlns:v="urn:schemas-microsoft-com:vml" Requires="v">
                  <p:oleObj spid="_x0000_s34058" name="公式" r:id="rId4" imgW="3009900" imgH="558800" progId="Equation.3">
                    <p:embed/>
                  </p:oleObj>
                </mc:Choice>
                <mc:Fallback>
                  <p:oleObj name="公式" r:id="rId4" imgW="3009900" imgH="558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 y="2296"/>
                          <a:ext cx="42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8" name="Text Box 14"/>
            <p:cNvSpPr txBox="1">
              <a:spLocks noChangeArrowheads="1"/>
            </p:cNvSpPr>
            <p:nvPr/>
          </p:nvSpPr>
          <p:spPr bwMode="auto">
            <a:xfrm>
              <a:off x="249" y="1979"/>
              <a:ext cx="22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可得到两个频率解：</a:t>
              </a:r>
            </a:p>
          </p:txBody>
        </p:sp>
        <p:sp>
          <p:nvSpPr>
            <p:cNvPr id="83979" name="Text Box 15"/>
            <p:cNvSpPr txBox="1">
              <a:spLocks noChangeArrowheads="1"/>
            </p:cNvSpPr>
            <p:nvPr/>
          </p:nvSpPr>
          <p:spPr bwMode="auto">
            <a:xfrm>
              <a:off x="1474" y="3339"/>
              <a:ext cx="27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频率</a:t>
              </a:r>
              <a:r>
                <a:rPr lang="zh-CN" altLang="en-US" sz="2400" b="0" i="1" dirty="0">
                  <a:solidFill>
                    <a:srgbClr val="000000"/>
                  </a:solidFill>
                  <a:ea typeface="微软雅黑" panose="020B0503020204020204" pitchFamily="34" charset="-122"/>
                  <a:cs typeface="+mn-cs"/>
                  <a:sym typeface="Symbol" panose="05050102010706020507" pitchFamily="18" charset="2"/>
                </a:rPr>
                <a:t></a:t>
              </a:r>
              <a:r>
                <a:rPr lang="en-US" altLang="zh-CN" sz="2400" b="0" dirty="0">
                  <a:solidFill>
                    <a:srgbClr val="000000"/>
                  </a:solidFill>
                  <a:ea typeface="微软雅黑" panose="020B0503020204020204" pitchFamily="34" charset="-122"/>
                  <a:cs typeface="+mn-cs"/>
                  <a:sym typeface="Symbol" panose="05050102010706020507" pitchFamily="18" charset="2"/>
                </a:rPr>
                <a:t>+</a:t>
              </a:r>
              <a:r>
                <a:rPr lang="zh-CN" altLang="en-US" sz="2400" dirty="0">
                  <a:solidFill>
                    <a:srgbClr val="000000"/>
                  </a:solidFill>
                  <a:ea typeface="微软雅黑" panose="020B0503020204020204" pitchFamily="34" charset="-122"/>
                  <a:cs typeface="+mn-cs"/>
                  <a:sym typeface="Symbol" panose="05050102010706020507" pitchFamily="18" charset="2"/>
                </a:rPr>
                <a:t>和</a:t>
              </a:r>
              <a:r>
                <a:rPr lang="zh-CN" altLang="en-US" sz="2400" b="0" i="1" dirty="0">
                  <a:solidFill>
                    <a:srgbClr val="000000"/>
                  </a:solidFill>
                  <a:ea typeface="微软雅黑" panose="020B0503020204020204" pitchFamily="34" charset="-122"/>
                  <a:cs typeface="+mn-cs"/>
                  <a:sym typeface="Symbol" panose="05050102010706020507" pitchFamily="18" charset="2"/>
                </a:rPr>
                <a:t> </a:t>
              </a:r>
              <a:r>
                <a:rPr lang="en-US" altLang="zh-CN" sz="2400" b="0" dirty="0">
                  <a:solidFill>
                    <a:srgbClr val="000000"/>
                  </a:solidFill>
                  <a:ea typeface="微软雅黑" panose="020B0503020204020204" pitchFamily="34" charset="-122"/>
                  <a:cs typeface="+mn-cs"/>
                  <a:sym typeface="Symbol" panose="05050102010706020507" pitchFamily="18" charset="2"/>
                </a:rPr>
                <a:t>-</a:t>
              </a:r>
              <a:r>
                <a:rPr lang="zh-CN" altLang="en-US" sz="2400" dirty="0">
                  <a:solidFill>
                    <a:srgbClr val="000000"/>
                  </a:solidFill>
                  <a:ea typeface="微软雅黑" panose="020B0503020204020204" pitchFamily="34" charset="-122"/>
                  <a:cs typeface="+mn-cs"/>
                  <a:sym typeface="Symbol" panose="05050102010706020507" pitchFamily="18" charset="2"/>
                </a:rPr>
                <a:t>：</a:t>
              </a:r>
              <a:r>
                <a:rPr lang="zh-CN" altLang="en-US" sz="2400" dirty="0">
                  <a:solidFill>
                    <a:srgbClr val="000000"/>
                  </a:solidFill>
                  <a:ea typeface="微软雅黑" panose="020B0503020204020204" pitchFamily="34" charset="-122"/>
                  <a:cs typeface="+mn-cs"/>
                </a:rPr>
                <a:t>光学波、声学波</a:t>
              </a:r>
            </a:p>
          </p:txBody>
        </p:sp>
      </p:grpSp>
      <p:grpSp>
        <p:nvGrpSpPr>
          <p:cNvPr id="1460241" name="Group 17"/>
          <p:cNvGrpSpPr>
            <a:grpSpLocks/>
          </p:cNvGrpSpPr>
          <p:nvPr/>
        </p:nvGrpSpPr>
        <p:grpSpPr bwMode="auto">
          <a:xfrm>
            <a:off x="2195513" y="1341438"/>
            <a:ext cx="6769100" cy="1652587"/>
            <a:chOff x="1383" y="845"/>
            <a:chExt cx="4264" cy="1041"/>
          </a:xfrm>
        </p:grpSpPr>
        <p:graphicFrame>
          <p:nvGraphicFramePr>
            <p:cNvPr id="83975" name="Object 13"/>
            <p:cNvGraphicFramePr>
              <a:graphicFrameLocks noChangeAspect="1"/>
            </p:cNvGraphicFramePr>
            <p:nvPr/>
          </p:nvGraphicFramePr>
          <p:xfrm>
            <a:off x="1938" y="845"/>
            <a:ext cx="3709" cy="1041"/>
          </p:xfrm>
          <a:graphic>
            <a:graphicData uri="http://schemas.openxmlformats.org/presentationml/2006/ole">
              <mc:AlternateContent xmlns:mc="http://schemas.openxmlformats.org/markup-compatibility/2006">
                <mc:Choice xmlns:v="urn:schemas-microsoft-com:vml" Requires="v">
                  <p:oleObj spid="_x0000_s34059" name="公式" r:id="rId6" imgW="2641600" imgH="736600" progId="Equation.3">
                    <p:embed/>
                  </p:oleObj>
                </mc:Choice>
                <mc:Fallback>
                  <p:oleObj name="公式" r:id="rId6" imgW="2641600" imgH="736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8" y="845"/>
                          <a:ext cx="3709" cy="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6" name="AutoShape 16"/>
            <p:cNvSpPr>
              <a:spLocks noChangeArrowheads="1"/>
            </p:cNvSpPr>
            <p:nvPr/>
          </p:nvSpPr>
          <p:spPr bwMode="auto">
            <a:xfrm>
              <a:off x="1383" y="1117"/>
              <a:ext cx="408" cy="226"/>
            </a:xfrm>
            <a:prstGeom prst="rightArrow">
              <a:avLst>
                <a:gd name="adj1" fmla="val 50000"/>
                <a:gd name="adj2" fmla="val 451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sz="2400">
                <a:solidFill>
                  <a:srgbClr val="000000"/>
                </a:solidFill>
                <a:ea typeface="微软雅黑" panose="020B0503020204020204" pitchFamily="34" charset="-122"/>
                <a:cs typeface="+mn-cs"/>
              </a:endParaRPr>
            </a:p>
          </p:txBody>
        </p:sp>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47</a:t>
            </a:fld>
            <a:endParaRPr lang="zh-CN" altLang="en-US">
              <a:solidFill>
                <a:prstClr val="black">
                  <a:tint val="75000"/>
                </a:prstClr>
              </a:solidFill>
            </a:endParaRPr>
          </a:p>
        </p:txBody>
      </p:sp>
      <p:sp>
        <p:nvSpPr>
          <p:cNvPr id="14" name="Rectangle 2"/>
          <p:cNvSpPr txBox="1">
            <a:spLocks noRot="1" noChangeArrowheads="1"/>
          </p:cNvSpPr>
          <p:nvPr/>
        </p:nvSpPr>
        <p:spPr bwMode="auto">
          <a:xfrm>
            <a:off x="1600200" y="33360"/>
            <a:ext cx="5943600"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fontAlgn="auto">
              <a:spcAft>
                <a:spcPts val="0"/>
              </a:spcAft>
            </a:pPr>
            <a:r>
              <a:rPr lang="zh-CN" altLang="en-US" sz="3600" b="1">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双原子链晶格的色散关系</a:t>
            </a:r>
            <a:endPar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endParaRPr>
          </a:p>
        </p:txBody>
      </p:sp>
      <p:sp>
        <p:nvSpPr>
          <p:cNvPr id="15" name="Rectangle 37"/>
          <p:cNvSpPr>
            <a:spLocks noChangeArrowheads="1"/>
          </p:cNvSpPr>
          <p:nvPr/>
        </p:nvSpPr>
        <p:spPr bwMode="auto">
          <a:xfrm flipV="1">
            <a:off x="245684" y="89241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86887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460241"/>
                                        </p:tgtEl>
                                        <p:attrNameLst>
                                          <p:attrName>style.visibility</p:attrName>
                                        </p:attrNameLst>
                                      </p:cBhvr>
                                      <p:to>
                                        <p:strVal val="visible"/>
                                      </p:to>
                                    </p:set>
                                    <p:animEffect transition="in" filter="slide(fromLeft)">
                                      <p:cBhvr>
                                        <p:cTn id="7" dur="500"/>
                                        <p:tgtEl>
                                          <p:spTgt spid="1460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60242"/>
                                        </p:tgtEl>
                                        <p:attrNameLst>
                                          <p:attrName>style.visibility</p:attrName>
                                        </p:attrNameLst>
                                      </p:cBhvr>
                                      <p:to>
                                        <p:strVal val="visible"/>
                                      </p:to>
                                    </p:set>
                                    <p:animEffect transition="in" filter="dissolve">
                                      <p:cBhvr>
                                        <p:cTn id="12" dur="500"/>
                                        <p:tgtEl>
                                          <p:spTgt spid="146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6"/>
          <p:cNvSpPr txBox="1">
            <a:spLocks noChangeArrowheads="1"/>
          </p:cNvSpPr>
          <p:nvPr/>
        </p:nvSpPr>
        <p:spPr bwMode="auto">
          <a:xfrm>
            <a:off x="2639633" y="6045359"/>
            <a:ext cx="4097337"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50000"/>
              </a:spcBef>
            </a:pPr>
            <a:r>
              <a:rPr lang="en-US" altLang="zh-CN" sz="2400" i="1" dirty="0">
                <a:solidFill>
                  <a:srgbClr val="660066"/>
                </a:solidFill>
                <a:ea typeface="微软雅黑" panose="020B0503020204020204" pitchFamily="34" charset="-122"/>
                <a:cs typeface="+mn-cs"/>
              </a:rPr>
              <a:t>m</a:t>
            </a:r>
            <a:r>
              <a:rPr lang="zh-CN" altLang="en-US" sz="2400" dirty="0">
                <a:solidFill>
                  <a:srgbClr val="660066"/>
                </a:solidFill>
                <a:ea typeface="微软雅黑" panose="020B0503020204020204" pitchFamily="34" charset="-122"/>
                <a:cs typeface="+mn-cs"/>
              </a:rPr>
              <a:t>与</a:t>
            </a:r>
            <a:r>
              <a:rPr lang="en-US" altLang="zh-CN" sz="2400" i="1" dirty="0">
                <a:solidFill>
                  <a:srgbClr val="660066"/>
                </a:solidFill>
                <a:ea typeface="微软雅黑" panose="020B0503020204020204" pitchFamily="34" charset="-122"/>
                <a:cs typeface="+mn-cs"/>
              </a:rPr>
              <a:t>M</a:t>
            </a:r>
            <a:r>
              <a:rPr lang="zh-CN" altLang="en-US" sz="2400" dirty="0">
                <a:solidFill>
                  <a:srgbClr val="660066"/>
                </a:solidFill>
                <a:ea typeface="微软雅黑" panose="020B0503020204020204" pitchFamily="34" charset="-122"/>
                <a:cs typeface="+mn-cs"/>
              </a:rPr>
              <a:t>不同时的色散关系</a:t>
            </a:r>
          </a:p>
        </p:txBody>
      </p:sp>
      <p:graphicFrame>
        <p:nvGraphicFramePr>
          <p:cNvPr id="86020" name="Object 10"/>
          <p:cNvGraphicFramePr>
            <a:graphicFrameLocks noChangeAspect="1"/>
          </p:cNvGraphicFramePr>
          <p:nvPr>
            <p:extLst>
              <p:ext uri="{D42A27DB-BD31-4B8C-83A1-F6EECF244321}">
                <p14:modId xmlns:p14="http://schemas.microsoft.com/office/powerpoint/2010/main" val="2097094065"/>
              </p:ext>
            </p:extLst>
          </p:nvPr>
        </p:nvGraphicFramePr>
        <p:xfrm>
          <a:off x="1259632" y="1794337"/>
          <a:ext cx="5905500" cy="4581525"/>
        </p:xfrm>
        <a:graphic>
          <a:graphicData uri="http://schemas.openxmlformats.org/presentationml/2006/ole">
            <mc:AlternateContent xmlns:mc="http://schemas.openxmlformats.org/markup-compatibility/2006">
              <mc:Choice xmlns:v="urn:schemas-microsoft-com:vml" Requires="v">
                <p:oleObj spid="_x0000_s35084" name="Graph" r:id="rId4" imgW="4174541" imgH="3239414" progId="Origin50.Graph">
                  <p:embed/>
                </p:oleObj>
              </mc:Choice>
              <mc:Fallback>
                <p:oleObj name="Graph" r:id="rId4" imgW="4174541" imgH="3239414" progId="Origin50.Grap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794337"/>
                        <a:ext cx="590550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1230" name="Object 14"/>
          <p:cNvGraphicFramePr>
            <a:graphicFrameLocks noChangeAspect="1"/>
          </p:cNvGraphicFramePr>
          <p:nvPr>
            <p:extLst>
              <p:ext uri="{D42A27DB-BD31-4B8C-83A1-F6EECF244321}">
                <p14:modId xmlns:p14="http://schemas.microsoft.com/office/powerpoint/2010/main" val="2867691277"/>
              </p:ext>
            </p:extLst>
          </p:nvPr>
        </p:nvGraphicFramePr>
        <p:xfrm>
          <a:off x="1619250" y="1128713"/>
          <a:ext cx="5761038" cy="1076325"/>
        </p:xfrm>
        <a:graphic>
          <a:graphicData uri="http://schemas.openxmlformats.org/presentationml/2006/ole">
            <mc:AlternateContent xmlns:mc="http://schemas.openxmlformats.org/markup-compatibility/2006">
              <mc:Choice xmlns:v="urn:schemas-microsoft-com:vml" Requires="v">
                <p:oleObj spid="_x0000_s35085" name="公式" r:id="rId6" imgW="3009900" imgH="558800" progId="Equation.3">
                  <p:embed/>
                </p:oleObj>
              </mc:Choice>
              <mc:Fallback>
                <p:oleObj name="公式" r:id="rId6" imgW="3009900" imgH="558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1128713"/>
                        <a:ext cx="57610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3" name="Text Box 4"/>
          <p:cNvSpPr txBox="1">
            <a:spLocks noChangeArrowheads="1"/>
          </p:cNvSpPr>
          <p:nvPr/>
        </p:nvSpPr>
        <p:spPr bwMode="auto">
          <a:xfrm>
            <a:off x="4817881" y="2520229"/>
            <a:ext cx="18018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660066"/>
                </a:solidFill>
                <a:ea typeface="微软雅黑" panose="020B0503020204020204" pitchFamily="34" charset="-122"/>
                <a:cs typeface="+mn-cs"/>
              </a:rPr>
              <a:t>光学波</a:t>
            </a:r>
          </a:p>
        </p:txBody>
      </p:sp>
      <p:sp>
        <p:nvSpPr>
          <p:cNvPr id="86024" name="Text Box 4"/>
          <p:cNvSpPr txBox="1">
            <a:spLocks noChangeArrowheads="1"/>
          </p:cNvSpPr>
          <p:nvPr/>
        </p:nvSpPr>
        <p:spPr bwMode="auto">
          <a:xfrm>
            <a:off x="4572000" y="3901270"/>
            <a:ext cx="18018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660066"/>
                </a:solidFill>
                <a:ea typeface="微软雅黑" panose="020B0503020204020204" pitchFamily="34" charset="-122"/>
                <a:cs typeface="+mn-cs"/>
              </a:rPr>
              <a:t>声学波</a:t>
            </a:r>
          </a:p>
        </p:txBody>
      </p:sp>
      <p:sp>
        <p:nvSpPr>
          <p:cNvPr id="86025" name="Text Box 108"/>
          <p:cNvSpPr txBox="1">
            <a:spLocks noChangeArrowheads="1"/>
          </p:cNvSpPr>
          <p:nvPr/>
        </p:nvSpPr>
        <p:spPr bwMode="auto">
          <a:xfrm>
            <a:off x="2122388" y="5589166"/>
            <a:ext cx="737702"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sz="2000" dirty="0">
                <a:solidFill>
                  <a:srgbClr val="000000"/>
                </a:solidFill>
                <a:ea typeface="微软雅黑" panose="020B0503020204020204" pitchFamily="34" charset="-122"/>
                <a:cs typeface="+mn-cs"/>
              </a:rPr>
              <a:t>-</a:t>
            </a:r>
            <a:r>
              <a:rPr lang="en-US" altLang="zh-CN" sz="2000" dirty="0">
                <a:solidFill>
                  <a:srgbClr val="000000"/>
                </a:solidFill>
                <a:latin typeface="Symbol" panose="05050102010706020507" pitchFamily="18" charset="2"/>
                <a:ea typeface="微软雅黑" panose="020B0503020204020204" pitchFamily="34" charset="-122"/>
                <a:cs typeface="+mn-cs"/>
              </a:rPr>
              <a:t>p</a:t>
            </a:r>
            <a:r>
              <a:rPr lang="en-US" altLang="zh-CN" sz="2000" dirty="0">
                <a:solidFill>
                  <a:srgbClr val="000000"/>
                </a:solidFill>
                <a:ea typeface="微软雅黑" panose="020B0503020204020204" pitchFamily="34" charset="-122"/>
                <a:cs typeface="+mn-cs"/>
              </a:rPr>
              <a:t>/2</a:t>
            </a:r>
            <a:r>
              <a:rPr lang="en-US" altLang="zh-CN" sz="2000" i="1" dirty="0">
                <a:solidFill>
                  <a:srgbClr val="000000"/>
                </a:solidFill>
                <a:ea typeface="微软雅黑" panose="020B0503020204020204" pitchFamily="34" charset="-122"/>
                <a:cs typeface="+mn-cs"/>
              </a:rPr>
              <a:t>a</a:t>
            </a:r>
          </a:p>
        </p:txBody>
      </p:sp>
      <p:sp>
        <p:nvSpPr>
          <p:cNvPr id="86026" name="Text Box 109"/>
          <p:cNvSpPr txBox="1">
            <a:spLocks noChangeArrowheads="1"/>
          </p:cNvSpPr>
          <p:nvPr/>
        </p:nvSpPr>
        <p:spPr bwMode="auto">
          <a:xfrm>
            <a:off x="5718787" y="5589166"/>
            <a:ext cx="65274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sz="2000" dirty="0">
                <a:solidFill>
                  <a:srgbClr val="000000"/>
                </a:solidFill>
                <a:latin typeface="Symbol" panose="05050102010706020507" pitchFamily="18" charset="2"/>
                <a:ea typeface="微软雅黑" panose="020B0503020204020204" pitchFamily="34" charset="-122"/>
                <a:cs typeface="+mn-cs"/>
              </a:rPr>
              <a:t>p</a:t>
            </a:r>
            <a:r>
              <a:rPr lang="en-US" altLang="zh-CN" sz="2000" dirty="0">
                <a:solidFill>
                  <a:srgbClr val="000000"/>
                </a:solidFill>
                <a:ea typeface="微软雅黑" panose="020B0503020204020204" pitchFamily="34" charset="-122"/>
                <a:cs typeface="+mn-cs"/>
              </a:rPr>
              <a:t>/2</a:t>
            </a:r>
            <a:r>
              <a:rPr lang="en-US" altLang="zh-CN" sz="2000" i="1" dirty="0">
                <a:solidFill>
                  <a:srgbClr val="000000"/>
                </a:solidFill>
                <a:ea typeface="微软雅黑" panose="020B0503020204020204" pitchFamily="34" charset="-122"/>
                <a:cs typeface="+mn-cs"/>
              </a:rPr>
              <a:t>a</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48</a:t>
            </a:fld>
            <a:endParaRPr lang="zh-CN" altLang="en-US">
              <a:solidFill>
                <a:prstClr val="black">
                  <a:tint val="75000"/>
                </a:prstClr>
              </a:solidFill>
            </a:endParaRPr>
          </a:p>
        </p:txBody>
      </p:sp>
      <p:sp>
        <p:nvSpPr>
          <p:cNvPr id="13" name="Rectangle 2"/>
          <p:cNvSpPr txBox="1">
            <a:spLocks noRot="1" noChangeArrowheads="1"/>
          </p:cNvSpPr>
          <p:nvPr/>
        </p:nvSpPr>
        <p:spPr bwMode="auto">
          <a:xfrm>
            <a:off x="1600200" y="33360"/>
            <a:ext cx="5943600"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fontAlgn="auto">
              <a:spcAft>
                <a:spcPts val="0"/>
              </a:spcAft>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双原子链晶格的色散关系</a:t>
            </a:r>
          </a:p>
        </p:txBody>
      </p:sp>
      <p:sp>
        <p:nvSpPr>
          <p:cNvPr id="14" name="Rectangle 37"/>
          <p:cNvSpPr>
            <a:spLocks noChangeArrowheads="1"/>
          </p:cNvSpPr>
          <p:nvPr/>
        </p:nvSpPr>
        <p:spPr bwMode="auto">
          <a:xfrm flipV="1">
            <a:off x="245684" y="89241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
        <p:nvSpPr>
          <p:cNvPr id="4" name="文本框 3">
            <a:extLst>
              <a:ext uri="{FF2B5EF4-FFF2-40B4-BE49-F238E27FC236}">
                <a16:creationId xmlns:a16="http://schemas.microsoft.com/office/drawing/2014/main" id="{B29438A8-D0E8-4797-B43B-B82DECBDCA06}"/>
              </a:ext>
            </a:extLst>
          </p:cNvPr>
          <p:cNvSpPr txBox="1"/>
          <p:nvPr/>
        </p:nvSpPr>
        <p:spPr>
          <a:xfrm flipH="1">
            <a:off x="1547664" y="2054366"/>
            <a:ext cx="2580325" cy="461665"/>
          </a:xfrm>
          <a:prstGeom prst="rect">
            <a:avLst/>
          </a:prstGeom>
          <a:solidFill>
            <a:schemeClr val="bg1"/>
          </a:solidFill>
        </p:spPr>
        <p:txBody>
          <a:bodyPr wrap="square" rtlCol="0">
            <a:spAutoFit/>
          </a:bodyPr>
          <a:lstStyle/>
          <a:p>
            <a:r>
              <a:rPr lang="en-US" altLang="zh-CN" sz="2400" dirty="0">
                <a:solidFill>
                  <a:schemeClr val="tx1"/>
                </a:solidFill>
                <a:latin typeface="Symbol" panose="05050102010706020507" pitchFamily="18" charset="2"/>
              </a:rPr>
              <a:t>w</a:t>
            </a:r>
          </a:p>
        </p:txBody>
      </p:sp>
    </p:spTree>
    <p:extLst>
      <p:ext uri="{BB962C8B-B14F-4D97-AF65-F5344CB8AC3E}">
        <p14:creationId xmlns:p14="http://schemas.microsoft.com/office/powerpoint/2010/main" val="139883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21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Rot="1" noChangeArrowheads="1"/>
          </p:cNvSpPr>
          <p:nvPr>
            <p:ph type="body" idx="4294967295"/>
          </p:nvPr>
        </p:nvSpPr>
        <p:spPr bwMode="auto">
          <a:xfrm>
            <a:off x="556851" y="1012105"/>
            <a:ext cx="4030663" cy="100806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sz="2600" b="1" dirty="0">
                <a:latin typeface="Times New Roman" panose="02020603050405020304" pitchFamily="18" charset="0"/>
                <a:ea typeface="微软雅黑" panose="020B0503020204020204" pitchFamily="34" charset="-122"/>
              </a:rPr>
              <a:t>相邻原胞相位差</a:t>
            </a:r>
            <a:r>
              <a:rPr lang="en-US" altLang="zh-CN" sz="2600" b="1" dirty="0">
                <a:latin typeface="Times New Roman" panose="02020603050405020304" pitchFamily="18" charset="0"/>
                <a:ea typeface="微软雅黑" panose="020B0503020204020204" pitchFamily="34" charset="-122"/>
              </a:rPr>
              <a:t>2</a:t>
            </a:r>
            <a:r>
              <a:rPr lang="en-US" altLang="zh-CN" sz="2600" b="1" i="1" dirty="0">
                <a:latin typeface="Times New Roman" panose="02020603050405020304" pitchFamily="18" charset="0"/>
                <a:ea typeface="微软雅黑" panose="020B0503020204020204" pitchFamily="34" charset="-122"/>
              </a:rPr>
              <a:t>aq</a:t>
            </a:r>
          </a:p>
          <a:p>
            <a:pPr lvl="1" eaLnBrk="1" hangingPunct="1"/>
            <a:r>
              <a:rPr lang="zh-CN" altLang="en-US" sz="2600" b="1" dirty="0">
                <a:latin typeface="Times New Roman" panose="02020603050405020304" pitchFamily="18" charset="0"/>
                <a:ea typeface="微软雅黑" panose="020B0503020204020204" pitchFamily="34" charset="-122"/>
              </a:rPr>
              <a:t>波数</a:t>
            </a:r>
            <a:r>
              <a:rPr lang="en-US" altLang="zh-CN" sz="2600" b="1" i="1" dirty="0">
                <a:latin typeface="Times New Roman" panose="02020603050405020304" pitchFamily="18" charset="0"/>
                <a:ea typeface="微软雅黑" panose="020B0503020204020204" pitchFamily="34" charset="-122"/>
              </a:rPr>
              <a:t>q</a:t>
            </a:r>
            <a:r>
              <a:rPr lang="zh-CN" altLang="en-US" sz="2600" b="1" dirty="0">
                <a:latin typeface="Times New Roman" panose="02020603050405020304" pitchFamily="18" charset="0"/>
                <a:ea typeface="微软雅黑" panose="020B0503020204020204" pitchFamily="34" charset="-122"/>
              </a:rPr>
              <a:t>的取值范围：</a:t>
            </a:r>
          </a:p>
          <a:p>
            <a:pPr lvl="1" eaLnBrk="1" hangingPunct="1"/>
            <a:endParaRPr lang="zh-CN" altLang="en-US" sz="2400" b="1" dirty="0">
              <a:latin typeface="Times New Roman" panose="02020603050405020304" pitchFamily="18" charset="0"/>
              <a:ea typeface="微软雅黑" panose="020B0503020204020204" pitchFamily="34" charset="-122"/>
            </a:endParaRPr>
          </a:p>
          <a:p>
            <a:pPr lvl="1" eaLnBrk="1" hangingPunct="1"/>
            <a:endParaRPr lang="zh-CN" altLang="en-US" sz="2600" b="1" dirty="0">
              <a:latin typeface="Times New Roman" panose="02020603050405020304" pitchFamily="18" charset="0"/>
              <a:ea typeface="微软雅黑" panose="020B0503020204020204" pitchFamily="34" charset="-122"/>
            </a:endParaRPr>
          </a:p>
          <a:p>
            <a:pPr lvl="2" eaLnBrk="1" hangingPunct="1"/>
            <a:endParaRPr lang="zh-CN" altLang="en-US" sz="2600" b="1" dirty="0">
              <a:latin typeface="Times New Roman" panose="02020603050405020304" pitchFamily="18" charset="0"/>
              <a:ea typeface="微软雅黑" panose="020B0503020204020204" pitchFamily="34" charset="-122"/>
            </a:endParaRPr>
          </a:p>
          <a:p>
            <a:pPr lvl="1" eaLnBrk="1" hangingPunct="1"/>
            <a:endParaRPr lang="zh-CN" altLang="en-US" sz="2600" b="1" dirty="0">
              <a:latin typeface="Times New Roman" panose="02020603050405020304" pitchFamily="18" charset="0"/>
              <a:ea typeface="微软雅黑" panose="020B0503020204020204" pitchFamily="34" charset="-122"/>
            </a:endParaRPr>
          </a:p>
        </p:txBody>
      </p:sp>
      <p:sp>
        <p:nvSpPr>
          <p:cNvPr id="88069" name="Rectangle 2"/>
          <p:cNvSpPr>
            <a:spLocks noGrp="1" noRot="1" noChangeArrowheads="1"/>
          </p:cNvSpPr>
          <p:nvPr>
            <p:ph type="title" idx="4294967295"/>
          </p:nvPr>
        </p:nvSpPr>
        <p:spPr bwMode="auto">
          <a:xfrm>
            <a:off x="1655762" y="44624"/>
            <a:ext cx="583247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双原子链中波矢</a:t>
            </a:r>
            <a:r>
              <a:rPr lang="en-US" altLang="zh-CN" sz="3600" b="1" i="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q</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的取值</a:t>
            </a:r>
          </a:p>
        </p:txBody>
      </p:sp>
      <p:graphicFrame>
        <p:nvGraphicFramePr>
          <p:cNvPr id="88068" name="Object 6"/>
          <p:cNvGraphicFramePr>
            <a:graphicFrameLocks noChangeAspect="1"/>
          </p:cNvGraphicFramePr>
          <p:nvPr>
            <p:extLst>
              <p:ext uri="{D42A27DB-BD31-4B8C-83A1-F6EECF244321}">
                <p14:modId xmlns:p14="http://schemas.microsoft.com/office/powerpoint/2010/main" val="136918341"/>
              </p:ext>
            </p:extLst>
          </p:nvPr>
        </p:nvGraphicFramePr>
        <p:xfrm>
          <a:off x="2466975" y="2060575"/>
          <a:ext cx="2249488" cy="973138"/>
        </p:xfrm>
        <a:graphic>
          <a:graphicData uri="http://schemas.openxmlformats.org/presentationml/2006/ole">
            <mc:AlternateContent xmlns:mc="http://schemas.openxmlformats.org/markup-compatibility/2006">
              <mc:Choice xmlns:v="urn:schemas-microsoft-com:vml" Requires="v">
                <p:oleObj spid="_x0000_s36370" name="公式" r:id="rId4" imgW="901309" imgH="393529" progId="Equation.3">
                  <p:embed/>
                </p:oleObj>
              </mc:Choice>
              <mc:Fallback>
                <p:oleObj name="公式" r:id="rId4" imgW="901309"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6975" y="2060575"/>
                        <a:ext cx="2249488"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0" name="Text Box 11"/>
          <p:cNvSpPr txBox="1">
            <a:spLocks noChangeArrowheads="1"/>
          </p:cNvSpPr>
          <p:nvPr/>
        </p:nvSpPr>
        <p:spPr bwMode="auto">
          <a:xfrm>
            <a:off x="-153194" y="2996442"/>
            <a:ext cx="7489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lvl="2"/>
            <a:r>
              <a:rPr lang="zh-CN" altLang="en-US" sz="2400" dirty="0">
                <a:solidFill>
                  <a:srgbClr val="000000"/>
                </a:solidFill>
                <a:ea typeface="微软雅黑" panose="020B0503020204020204" pitchFamily="34" charset="-122"/>
                <a:cs typeface="+mn-cs"/>
              </a:rPr>
              <a:t>原胞变大，倒格矢变小，布里渊区变小 </a:t>
            </a:r>
          </a:p>
        </p:txBody>
      </p:sp>
      <p:sp>
        <p:nvSpPr>
          <p:cNvPr id="528388" name="Rectangle 4"/>
          <p:cNvSpPr>
            <a:spLocks noRot="1" noChangeArrowheads="1"/>
          </p:cNvSpPr>
          <p:nvPr/>
        </p:nvSpPr>
        <p:spPr bwMode="auto">
          <a:xfrm>
            <a:off x="1123020" y="4586349"/>
            <a:ext cx="7186885" cy="7948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20000"/>
              </a:spcBef>
              <a:buClr>
                <a:srgbClr val="336666"/>
              </a:buClr>
              <a:buSzPct val="70000"/>
              <a:buFont typeface="Wingdings" panose="05000000000000000000" pitchFamily="2" charset="2"/>
              <a:buNone/>
            </a:pPr>
            <a:r>
              <a:rPr lang="zh-CN" altLang="en-US" sz="2400" dirty="0">
                <a:solidFill>
                  <a:srgbClr val="000000"/>
                </a:solidFill>
                <a:ea typeface="微软雅黑" panose="020B0503020204020204" pitchFamily="34" charset="-122"/>
                <a:cs typeface="+mn-cs"/>
              </a:rPr>
              <a:t>格波个数：一个</a:t>
            </a:r>
            <a:r>
              <a:rPr lang="en-US" altLang="zh-CN" sz="2400" i="1" dirty="0">
                <a:solidFill>
                  <a:srgbClr val="000000"/>
                </a:solidFill>
                <a:ea typeface="微软雅黑" panose="020B0503020204020204" pitchFamily="34" charset="-122"/>
                <a:cs typeface="+mn-cs"/>
              </a:rPr>
              <a:t>q </a:t>
            </a:r>
            <a:r>
              <a:rPr lang="zh-CN" altLang="en-US" sz="2400" dirty="0">
                <a:solidFill>
                  <a:srgbClr val="000000"/>
                </a:solidFill>
                <a:ea typeface="微软雅黑" panose="020B0503020204020204" pitchFamily="34" charset="-122"/>
                <a:cs typeface="+mn-cs"/>
              </a:rPr>
              <a:t>值对应两个格波，</a:t>
            </a:r>
            <a:r>
              <a:rPr lang="en-US" altLang="zh-CN" sz="2400" i="1" dirty="0">
                <a:solidFill>
                  <a:srgbClr val="000000"/>
                </a:solidFill>
                <a:ea typeface="微软雅黑" panose="020B0503020204020204" pitchFamily="34" charset="-122"/>
                <a:cs typeface="+mn-cs"/>
              </a:rPr>
              <a:t>q </a:t>
            </a:r>
            <a:r>
              <a:rPr lang="zh-CN" altLang="en-US" sz="2400" dirty="0">
                <a:solidFill>
                  <a:srgbClr val="000000"/>
                </a:solidFill>
                <a:ea typeface="微软雅黑" panose="020B0503020204020204" pitchFamily="34" charset="-122"/>
                <a:cs typeface="+mn-cs"/>
              </a:rPr>
              <a:t>的取值数为</a:t>
            </a:r>
            <a:r>
              <a:rPr lang="en-US" altLang="zh-CN" sz="2400" i="1" dirty="0">
                <a:solidFill>
                  <a:srgbClr val="000000"/>
                </a:solidFill>
                <a:ea typeface="微软雅黑" panose="020B0503020204020204" pitchFamily="34" charset="-122"/>
                <a:cs typeface="+mn-cs"/>
              </a:rPr>
              <a:t>N</a:t>
            </a:r>
          </a:p>
          <a:p>
            <a:pPr marL="914400" lvl="2" indent="0">
              <a:spcBef>
                <a:spcPct val="20000"/>
              </a:spcBef>
              <a:buClr>
                <a:srgbClr val="CCCCCC"/>
              </a:buClr>
            </a:pPr>
            <a:r>
              <a:rPr lang="zh-CN" altLang="en-US" sz="2400" dirty="0">
                <a:solidFill>
                  <a:srgbClr val="000000"/>
                </a:solidFill>
                <a:ea typeface="微软雅黑" panose="020B0503020204020204" pitchFamily="34" charset="-122"/>
                <a:cs typeface="+mn-cs"/>
              </a:rPr>
              <a:t>            （</a:t>
            </a:r>
            <a:r>
              <a:rPr lang="en-US" altLang="zh-CN" sz="2400" i="1" dirty="0">
                <a:solidFill>
                  <a:srgbClr val="000000"/>
                </a:solidFill>
                <a:ea typeface="微软雅黑" panose="020B0503020204020204" pitchFamily="34" charset="-122"/>
                <a:cs typeface="+mn-cs"/>
              </a:rPr>
              <a:t>h</a:t>
            </a:r>
            <a:r>
              <a:rPr lang="zh-CN" altLang="en-US" sz="2400" dirty="0">
                <a:solidFill>
                  <a:srgbClr val="000000"/>
                </a:solidFill>
                <a:ea typeface="微软雅黑" panose="020B0503020204020204" pitchFamily="34" charset="-122"/>
                <a:cs typeface="+mn-cs"/>
              </a:rPr>
              <a:t>只能从</a:t>
            </a:r>
            <a:r>
              <a:rPr lang="en-US" altLang="zh-CN" sz="2400" dirty="0">
                <a:solidFill>
                  <a:srgbClr val="000000"/>
                </a:solidFill>
                <a:ea typeface="微软雅黑" panose="020B0503020204020204" pitchFamily="34" charset="-122"/>
                <a:cs typeface="+mn-cs"/>
              </a:rPr>
              <a:t>-</a:t>
            </a:r>
            <a:r>
              <a:rPr lang="en-US" altLang="zh-CN" sz="2400" i="1" dirty="0">
                <a:solidFill>
                  <a:srgbClr val="000000"/>
                </a:solidFill>
                <a:ea typeface="微软雅黑" panose="020B0503020204020204" pitchFamily="34" charset="-122"/>
                <a:cs typeface="+mn-cs"/>
              </a:rPr>
              <a:t>N</a:t>
            </a:r>
            <a:r>
              <a:rPr lang="en-US" altLang="zh-CN" sz="2400" dirty="0">
                <a:solidFill>
                  <a:srgbClr val="000000"/>
                </a:solidFill>
                <a:ea typeface="微软雅黑" panose="020B0503020204020204" pitchFamily="34" charset="-122"/>
                <a:cs typeface="+mn-cs"/>
              </a:rPr>
              <a:t>/2</a:t>
            </a:r>
            <a:r>
              <a:rPr lang="zh-CN" altLang="en-US" sz="2400" dirty="0">
                <a:solidFill>
                  <a:srgbClr val="000000"/>
                </a:solidFill>
                <a:ea typeface="微软雅黑" panose="020B0503020204020204" pitchFamily="34" charset="-122"/>
                <a:cs typeface="+mn-cs"/>
              </a:rPr>
              <a:t>到</a:t>
            </a:r>
            <a:r>
              <a:rPr lang="en-US" altLang="zh-CN" sz="2400" i="1" dirty="0">
                <a:solidFill>
                  <a:srgbClr val="000000"/>
                </a:solidFill>
                <a:ea typeface="微软雅黑" panose="020B0503020204020204" pitchFamily="34" charset="-122"/>
                <a:cs typeface="+mn-cs"/>
              </a:rPr>
              <a:t>N</a:t>
            </a:r>
            <a:r>
              <a:rPr lang="en-US" altLang="zh-CN" sz="2400" dirty="0">
                <a:solidFill>
                  <a:srgbClr val="000000"/>
                </a:solidFill>
                <a:ea typeface="微软雅黑" panose="020B0503020204020204" pitchFamily="34" charset="-122"/>
                <a:cs typeface="+mn-cs"/>
              </a:rPr>
              <a:t>/2</a:t>
            </a:r>
            <a:r>
              <a:rPr lang="zh-CN" altLang="en-US" sz="2400" dirty="0">
                <a:solidFill>
                  <a:srgbClr val="000000"/>
                </a:solidFill>
                <a:ea typeface="微软雅黑" panose="020B0503020204020204" pitchFamily="34" charset="-122"/>
                <a:cs typeface="+mn-cs"/>
              </a:rPr>
              <a:t>）</a:t>
            </a:r>
            <a:endParaRPr lang="en-US" altLang="zh-CN" sz="2400" dirty="0">
              <a:solidFill>
                <a:srgbClr val="000000"/>
              </a:solidFill>
              <a:ea typeface="微软雅黑" panose="020B0503020204020204" pitchFamily="34" charset="-122"/>
              <a:cs typeface="+mn-cs"/>
            </a:endParaRPr>
          </a:p>
        </p:txBody>
      </p:sp>
      <p:grpSp>
        <p:nvGrpSpPr>
          <p:cNvPr id="1464336" name="Group 16"/>
          <p:cNvGrpSpPr>
            <a:grpSpLocks/>
          </p:cNvGrpSpPr>
          <p:nvPr/>
        </p:nvGrpSpPr>
        <p:grpSpPr bwMode="auto">
          <a:xfrm>
            <a:off x="449263" y="3501008"/>
            <a:ext cx="7723187" cy="995363"/>
            <a:chOff x="249" y="1947"/>
            <a:chExt cx="4865" cy="627"/>
          </a:xfrm>
        </p:grpSpPr>
        <p:graphicFrame>
          <p:nvGraphicFramePr>
            <p:cNvPr id="88075" name="Object 8"/>
            <p:cNvGraphicFramePr>
              <a:graphicFrameLocks noChangeAspect="1"/>
            </p:cNvGraphicFramePr>
            <p:nvPr/>
          </p:nvGraphicFramePr>
          <p:xfrm>
            <a:off x="1701" y="2233"/>
            <a:ext cx="2371" cy="335"/>
          </p:xfrm>
          <a:graphic>
            <a:graphicData uri="http://schemas.openxmlformats.org/presentationml/2006/ole">
              <mc:AlternateContent xmlns:mc="http://schemas.openxmlformats.org/markup-compatibility/2006">
                <mc:Choice xmlns:v="urn:schemas-microsoft-com:vml" Requires="v">
                  <p:oleObj spid="_x0000_s36371" name="公式" r:id="rId6" imgW="1548728" imgH="215806" progId="Equation.3">
                    <p:embed/>
                  </p:oleObj>
                </mc:Choice>
                <mc:Fallback>
                  <p:oleObj name="公式" r:id="rId6" imgW="1548728" imgH="21580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1" y="2233"/>
                          <a:ext cx="2371"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6" name="Object 10"/>
            <p:cNvGraphicFramePr>
              <a:graphicFrameLocks noChangeAspect="1"/>
            </p:cNvGraphicFramePr>
            <p:nvPr/>
          </p:nvGraphicFramePr>
          <p:xfrm>
            <a:off x="4377" y="2024"/>
            <a:ext cx="737" cy="550"/>
          </p:xfrm>
          <a:graphic>
            <a:graphicData uri="http://schemas.openxmlformats.org/presentationml/2006/ole">
              <mc:AlternateContent xmlns:mc="http://schemas.openxmlformats.org/markup-compatibility/2006">
                <mc:Choice xmlns:v="urn:schemas-microsoft-com:vml" Requires="v">
                  <p:oleObj spid="_x0000_s36372" name="公式" r:id="rId8" imgW="520474" imgH="393529" progId="Equation.3">
                    <p:embed/>
                  </p:oleObj>
                </mc:Choice>
                <mc:Fallback>
                  <p:oleObj name="公式" r:id="rId8" imgW="520474"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7" y="2024"/>
                          <a:ext cx="737"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7" name="Text Box 12"/>
            <p:cNvSpPr txBox="1">
              <a:spLocks noChangeArrowheads="1"/>
            </p:cNvSpPr>
            <p:nvPr/>
          </p:nvSpPr>
          <p:spPr bwMode="auto">
            <a:xfrm>
              <a:off x="340" y="2250"/>
              <a:ext cx="14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lvl="1"/>
              <a:r>
                <a:rPr lang="en-US" altLang="zh-CN" sz="2400" dirty="0">
                  <a:solidFill>
                    <a:srgbClr val="A50021"/>
                  </a:solidFill>
                  <a:ea typeface="微软雅黑" panose="020B0503020204020204" pitchFamily="34" charset="-122"/>
                  <a:cs typeface="+mn-cs"/>
                </a:rPr>
                <a:t>2</a:t>
              </a:r>
              <a:r>
                <a:rPr lang="en-US" altLang="zh-CN" sz="2400" i="1" dirty="0">
                  <a:solidFill>
                    <a:srgbClr val="A50021"/>
                  </a:solidFill>
                  <a:ea typeface="微软雅黑" panose="020B0503020204020204" pitchFamily="34" charset="-122"/>
                  <a:cs typeface="+mn-cs"/>
                </a:rPr>
                <a:t>N</a:t>
              </a:r>
              <a:r>
                <a:rPr lang="zh-CN" altLang="en-US" sz="2400" dirty="0">
                  <a:solidFill>
                    <a:srgbClr val="A50021"/>
                  </a:solidFill>
                  <a:ea typeface="微软雅黑" panose="020B0503020204020204" pitchFamily="34" charset="-122"/>
                  <a:cs typeface="+mn-cs"/>
                </a:rPr>
                <a:t>个原子： </a:t>
              </a:r>
            </a:p>
          </p:txBody>
        </p:sp>
        <p:sp>
          <p:nvSpPr>
            <p:cNvPr id="88078" name="Text Box 15"/>
            <p:cNvSpPr txBox="1">
              <a:spLocks noChangeArrowheads="1"/>
            </p:cNvSpPr>
            <p:nvPr/>
          </p:nvSpPr>
          <p:spPr bwMode="auto">
            <a:xfrm>
              <a:off x="249" y="1947"/>
              <a:ext cx="17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000000"/>
                  </a:solidFill>
                  <a:ea typeface="微软雅黑" panose="020B0503020204020204" pitchFamily="34" charset="-122"/>
                  <a:cs typeface="+mn-cs"/>
                </a:rPr>
                <a:t>周期性边界条件：  </a:t>
              </a:r>
            </a:p>
          </p:txBody>
        </p:sp>
      </p:grpSp>
      <p:graphicFrame>
        <p:nvGraphicFramePr>
          <p:cNvPr id="88074" name="Object 6"/>
          <p:cNvGraphicFramePr>
            <a:graphicFrameLocks noChangeAspect="1"/>
          </p:cNvGraphicFramePr>
          <p:nvPr>
            <p:extLst>
              <p:ext uri="{D42A27DB-BD31-4B8C-83A1-F6EECF244321}">
                <p14:modId xmlns:p14="http://schemas.microsoft.com/office/powerpoint/2010/main" val="392165429"/>
              </p:ext>
            </p:extLst>
          </p:nvPr>
        </p:nvGraphicFramePr>
        <p:xfrm>
          <a:off x="5240698" y="1073033"/>
          <a:ext cx="3346450" cy="1214437"/>
        </p:xfrm>
        <a:graphic>
          <a:graphicData uri="http://schemas.openxmlformats.org/presentationml/2006/ole">
            <mc:AlternateContent xmlns:mc="http://schemas.openxmlformats.org/markup-compatibility/2006">
              <mc:Choice xmlns:v="urn:schemas-microsoft-com:vml" Requires="v">
                <p:oleObj spid="_x0000_s36373" name="公式" r:id="rId10" imgW="1257300" imgH="457200" progId="Equation.3">
                  <p:embed/>
                </p:oleObj>
              </mc:Choice>
              <mc:Fallback>
                <p:oleObj name="公式" r:id="rId10" imgW="125730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0698" y="1073033"/>
                        <a:ext cx="3346450" cy="1214437"/>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49</a:t>
            </a:fld>
            <a:endParaRPr lang="zh-CN" altLang="en-US">
              <a:solidFill>
                <a:prstClr val="black">
                  <a:tint val="75000"/>
                </a:prstClr>
              </a:solidFill>
            </a:endParaRPr>
          </a:p>
        </p:txBody>
      </p:sp>
      <p:sp>
        <p:nvSpPr>
          <p:cNvPr id="17" name="Rectangle 37"/>
          <p:cNvSpPr>
            <a:spLocks noChangeArrowheads="1"/>
          </p:cNvSpPr>
          <p:nvPr/>
        </p:nvSpPr>
        <p:spPr bwMode="auto">
          <a:xfrm flipV="1">
            <a:off x="245684" y="92936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256358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64336"/>
                                        </p:tgtEl>
                                        <p:attrNameLst>
                                          <p:attrName>style.visibility</p:attrName>
                                        </p:attrNameLst>
                                      </p:cBhvr>
                                      <p:to>
                                        <p:strVal val="visible"/>
                                      </p:to>
                                    </p:set>
                                    <p:animEffect transition="in" filter="dissolve">
                                      <p:cBhvr>
                                        <p:cTn id="7" dur="500"/>
                                        <p:tgtEl>
                                          <p:spTgt spid="14643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8388"/>
                                        </p:tgtEl>
                                        <p:attrNameLst>
                                          <p:attrName>style.visibility</p:attrName>
                                        </p:attrNameLst>
                                      </p:cBhvr>
                                      <p:to>
                                        <p:strVal val="visible"/>
                                      </p:to>
                                    </p:set>
                                    <p:animEffect transition="in" filter="dissolve">
                                      <p:cBhvr>
                                        <p:cTn id="12" dur="500"/>
                                        <p:tgtEl>
                                          <p:spTgt spid="528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7474" y="1594186"/>
            <a:ext cx="327846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静止晶格模型的成功：</a:t>
            </a:r>
          </a:p>
        </p:txBody>
      </p:sp>
      <p:sp>
        <p:nvSpPr>
          <p:cNvPr id="6" name="文本框 5"/>
          <p:cNvSpPr txBox="1"/>
          <p:nvPr/>
        </p:nvSpPr>
        <p:spPr>
          <a:xfrm>
            <a:off x="1403350" y="3625414"/>
            <a:ext cx="7057082" cy="1354217"/>
          </a:xfrm>
          <a:prstGeom prst="rect">
            <a:avLst/>
          </a:prstGeom>
          <a:noFill/>
        </p:spPr>
        <p:txBody>
          <a:bodyPr wrap="square" rtlCol="0">
            <a:spAutoFit/>
          </a:bodyPr>
          <a:lstStyle/>
          <a:p>
            <a:pPr marL="342900" marR="0" lvl="0" indent="-342900" algn="just" defTabSz="914400" rtl="0" eaLnBrk="1" fontAlgn="base" latinLnBrk="0" hangingPunct="1">
              <a:lnSpc>
                <a:spcPct val="100000"/>
              </a:lnSpc>
              <a:spcBef>
                <a:spcPct val="0"/>
              </a:spcBef>
              <a:spcAft>
                <a:spcPct val="0"/>
              </a:spcAft>
              <a:buClrTx/>
              <a:buSzTx/>
              <a:buFontTx/>
              <a:buChar char="-"/>
              <a:tabLst/>
              <a:defRPr/>
            </a:pPr>
            <a:r>
              <a:rPr kumimoji="0" lang="zh-CN" altLang="en-US" sz="2400" b="1" i="0" u="none" strike="noStrike" kern="1200" cap="none" spc="0" normalizeH="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经典理论：只有在绝对零度时，原子才是静止的</a:t>
            </a:r>
            <a:endParaRPr kumimoji="0" lang="en-US" altLang="zh-CN" sz="2400" b="1" i="0" u="none" strike="noStrike" kern="1200" cap="none" spc="0" normalizeH="0" noProof="0" dirty="0">
              <a:ln>
                <a:noFill/>
              </a:ln>
              <a:solidFill>
                <a:srgbClr val="663300"/>
              </a:solidFill>
              <a:effectLst/>
              <a:uLnTx/>
              <a:uFillTx/>
              <a:latin typeface="Times New Roman" panose="02020603050405020304" pitchFamily="18" charset="0"/>
              <a:ea typeface="微软雅黑" panose="020B0503020204020204" pitchFamily="34" charset="-122"/>
              <a:cs typeface="+mn-cs"/>
            </a:endParaRPr>
          </a:p>
          <a:p>
            <a:pPr marL="342900" marR="0" lvl="0" indent="-342900" algn="just" defTabSz="914400" rtl="0" eaLnBrk="1" fontAlgn="base" latinLnBrk="0" hangingPunct="1">
              <a:lnSpc>
                <a:spcPct val="100000"/>
              </a:lnSpc>
              <a:spcBef>
                <a:spcPts val="1200"/>
              </a:spcBef>
              <a:spcAft>
                <a:spcPct val="0"/>
              </a:spcAft>
              <a:buClrTx/>
              <a:buSzTx/>
              <a:buFontTx/>
              <a:buChar char="-"/>
              <a:tabLst/>
              <a:defRPr/>
            </a:pPr>
            <a:r>
              <a:rPr kumimoji="0" lang="zh-CN" altLang="en-US" sz="2400" b="1" i="0" u="none" strike="noStrike" kern="1200" cap="none" spc="0" normalizeH="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量子理论：即使在绝对零度，根据测不准原理，  </a:t>
            </a:r>
            <a:endParaRPr kumimoji="0" lang="en-US" altLang="zh-CN" sz="2400" b="1" i="0" u="none" strike="noStrike" kern="1200" cap="none" spc="0" normalizeH="0" noProof="0" dirty="0">
              <a:ln>
                <a:noFill/>
              </a:ln>
              <a:solidFill>
                <a:srgbClr val="6633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                         </a:t>
            </a:r>
            <a:r>
              <a:rPr kumimoji="0" lang="zh-CN" altLang="en-US" sz="2400" b="1" i="0" u="none" strike="noStrike" kern="1200" cap="none" spc="0" normalizeH="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静止模型也不成立，存在“零点振动”</a:t>
            </a:r>
          </a:p>
        </p:txBody>
      </p:sp>
      <p:sp>
        <p:nvSpPr>
          <p:cNvPr id="7" name="文本框 6"/>
          <p:cNvSpPr txBox="1"/>
          <p:nvPr/>
        </p:nvSpPr>
        <p:spPr>
          <a:xfrm>
            <a:off x="755576" y="2702133"/>
            <a:ext cx="4899253" cy="830997"/>
          </a:xfrm>
          <a:prstGeom prst="rect">
            <a:avLst/>
          </a:prstGeom>
          <a:solidFill>
            <a:srgbClr val="FFFF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假定原子都静止在它们的平衡位置，</a:t>
            </a:r>
            <a:endParaRPr kumimoji="0" lang="en-US" altLang="zh-CN" sz="2400" b="1" i="0" u="none" strike="noStrike" kern="1200" cap="none" spc="0" normalizeH="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与真实的情况差别有多大？</a:t>
            </a:r>
          </a:p>
        </p:txBody>
      </p:sp>
      <p:sp>
        <p:nvSpPr>
          <p:cNvPr id="8" name="文本框 7"/>
          <p:cNvSpPr txBox="1"/>
          <p:nvPr/>
        </p:nvSpPr>
        <p:spPr>
          <a:xfrm>
            <a:off x="1763688" y="2117378"/>
            <a:ext cx="6192688" cy="461665"/>
          </a:xfrm>
          <a:prstGeom prst="rect">
            <a:avLst/>
          </a:prstGeom>
          <a:noFill/>
        </p:spPr>
        <p:txBody>
          <a:bodyPr wrap="square" rtlCol="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由电子决定的性质，一般都能较好地描述</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9" name="Text Box 6"/>
          <p:cNvSpPr txBox="1">
            <a:spLocks noChangeArrowheads="1"/>
          </p:cNvSpPr>
          <p:nvPr/>
        </p:nvSpPr>
        <p:spPr bwMode="auto">
          <a:xfrm>
            <a:off x="2218958" y="377260"/>
            <a:ext cx="48013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600" dirty="0">
                <a:solidFill>
                  <a:srgbClr val="660066"/>
                </a:solidFill>
                <a:effectLst>
                  <a:outerShdw blurRad="38100" dist="38100" dir="2700000" algn="tl">
                    <a:srgbClr val="C0C0C0"/>
                  </a:outerShdw>
                </a:effectLst>
                <a:ea typeface="微软雅黑" pitchFamily="34" charset="-122"/>
                <a:cs typeface="+mn-cs"/>
              </a:rPr>
              <a:t>静止晶格模型的局限性</a:t>
            </a:r>
          </a:p>
        </p:txBody>
      </p:sp>
      <p:sp>
        <p:nvSpPr>
          <p:cNvPr id="10"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a:t>
            </a:fld>
            <a:endParaRPr lang="zh-CN" altLang="en-US">
              <a:solidFill>
                <a:prstClr val="black">
                  <a:tint val="75000"/>
                </a:prstClr>
              </a:solidFill>
            </a:endParaRPr>
          </a:p>
        </p:txBody>
      </p:sp>
    </p:spTree>
    <p:extLst>
      <p:ext uri="{BB962C8B-B14F-4D97-AF65-F5344CB8AC3E}">
        <p14:creationId xmlns:p14="http://schemas.microsoft.com/office/powerpoint/2010/main" val="41593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Rot="1" noChangeArrowheads="1"/>
          </p:cNvSpPr>
          <p:nvPr>
            <p:ph type="body" idx="4294967295"/>
          </p:nvPr>
        </p:nvSpPr>
        <p:spPr bwMode="auto">
          <a:xfrm>
            <a:off x="556851" y="1012105"/>
            <a:ext cx="4030663" cy="100806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sz="2600" b="1" dirty="0">
                <a:latin typeface="Times New Roman" panose="02020603050405020304" pitchFamily="18" charset="0"/>
                <a:ea typeface="微软雅黑" panose="020B0503020204020204" pitchFamily="34" charset="-122"/>
              </a:rPr>
              <a:t>相邻原胞相位差</a:t>
            </a:r>
            <a:r>
              <a:rPr lang="en-US" altLang="zh-CN" sz="2600" b="1" dirty="0">
                <a:latin typeface="Times New Roman" panose="02020603050405020304" pitchFamily="18" charset="0"/>
                <a:ea typeface="微软雅黑" panose="020B0503020204020204" pitchFamily="34" charset="-122"/>
              </a:rPr>
              <a:t>2</a:t>
            </a:r>
            <a:r>
              <a:rPr lang="en-US" altLang="zh-CN" sz="2600" b="1" i="1" dirty="0">
                <a:latin typeface="Times New Roman" panose="02020603050405020304" pitchFamily="18" charset="0"/>
                <a:ea typeface="微软雅黑" panose="020B0503020204020204" pitchFamily="34" charset="-122"/>
              </a:rPr>
              <a:t>aq</a:t>
            </a:r>
          </a:p>
          <a:p>
            <a:pPr lvl="1" eaLnBrk="1" hangingPunct="1"/>
            <a:r>
              <a:rPr lang="zh-CN" altLang="en-US" sz="2600" b="1" dirty="0">
                <a:latin typeface="Times New Roman" panose="02020603050405020304" pitchFamily="18" charset="0"/>
                <a:ea typeface="微软雅黑" panose="020B0503020204020204" pitchFamily="34" charset="-122"/>
              </a:rPr>
              <a:t>波数</a:t>
            </a:r>
            <a:r>
              <a:rPr lang="en-US" altLang="zh-CN" sz="2600" b="1" i="1" dirty="0">
                <a:latin typeface="Times New Roman" panose="02020603050405020304" pitchFamily="18" charset="0"/>
                <a:ea typeface="微软雅黑" panose="020B0503020204020204" pitchFamily="34" charset="-122"/>
              </a:rPr>
              <a:t>q</a:t>
            </a:r>
            <a:r>
              <a:rPr lang="zh-CN" altLang="en-US" sz="2600" b="1" dirty="0">
                <a:latin typeface="Times New Roman" panose="02020603050405020304" pitchFamily="18" charset="0"/>
                <a:ea typeface="微软雅黑" panose="020B0503020204020204" pitchFamily="34" charset="-122"/>
              </a:rPr>
              <a:t>的取值范围：</a:t>
            </a:r>
          </a:p>
          <a:p>
            <a:pPr lvl="1" eaLnBrk="1" hangingPunct="1"/>
            <a:endParaRPr lang="zh-CN" altLang="en-US" sz="2400" b="1" dirty="0">
              <a:latin typeface="Times New Roman" panose="02020603050405020304" pitchFamily="18" charset="0"/>
              <a:ea typeface="微软雅黑" panose="020B0503020204020204" pitchFamily="34" charset="-122"/>
            </a:endParaRPr>
          </a:p>
          <a:p>
            <a:pPr lvl="1" eaLnBrk="1" hangingPunct="1"/>
            <a:endParaRPr lang="zh-CN" altLang="en-US" sz="2600" b="1" dirty="0">
              <a:latin typeface="Times New Roman" panose="02020603050405020304" pitchFamily="18" charset="0"/>
              <a:ea typeface="微软雅黑" panose="020B0503020204020204" pitchFamily="34" charset="-122"/>
            </a:endParaRPr>
          </a:p>
          <a:p>
            <a:pPr lvl="2" eaLnBrk="1" hangingPunct="1"/>
            <a:endParaRPr lang="zh-CN" altLang="en-US" sz="2600" b="1" dirty="0">
              <a:latin typeface="Times New Roman" panose="02020603050405020304" pitchFamily="18" charset="0"/>
              <a:ea typeface="微软雅黑" panose="020B0503020204020204" pitchFamily="34" charset="-122"/>
            </a:endParaRPr>
          </a:p>
          <a:p>
            <a:pPr lvl="1" eaLnBrk="1" hangingPunct="1"/>
            <a:endParaRPr lang="zh-CN" altLang="en-US" sz="2600" b="1" dirty="0">
              <a:latin typeface="Times New Roman" panose="02020603050405020304" pitchFamily="18" charset="0"/>
              <a:ea typeface="微软雅黑" panose="020B0503020204020204" pitchFamily="34" charset="-122"/>
            </a:endParaRPr>
          </a:p>
        </p:txBody>
      </p:sp>
      <p:sp>
        <p:nvSpPr>
          <p:cNvPr id="88069" name="Rectangle 2"/>
          <p:cNvSpPr>
            <a:spLocks noGrp="1" noRot="1" noChangeArrowheads="1"/>
          </p:cNvSpPr>
          <p:nvPr>
            <p:ph type="title" idx="4294967295"/>
          </p:nvPr>
        </p:nvSpPr>
        <p:spPr bwMode="auto">
          <a:xfrm>
            <a:off x="1655762" y="44624"/>
            <a:ext cx="583247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双原子链中波矢</a:t>
            </a:r>
            <a:r>
              <a:rPr lang="en-US" altLang="zh-CN" sz="3600" b="1" i="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q</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的取值</a:t>
            </a:r>
          </a:p>
        </p:txBody>
      </p:sp>
      <p:graphicFrame>
        <p:nvGraphicFramePr>
          <p:cNvPr id="88068" name="Object 6"/>
          <p:cNvGraphicFramePr>
            <a:graphicFrameLocks noChangeAspect="1"/>
          </p:cNvGraphicFramePr>
          <p:nvPr>
            <p:extLst/>
          </p:nvPr>
        </p:nvGraphicFramePr>
        <p:xfrm>
          <a:off x="2466975" y="2060575"/>
          <a:ext cx="2249488" cy="973138"/>
        </p:xfrm>
        <a:graphic>
          <a:graphicData uri="http://schemas.openxmlformats.org/presentationml/2006/ole">
            <mc:AlternateContent xmlns:mc="http://schemas.openxmlformats.org/markup-compatibility/2006">
              <mc:Choice xmlns:v="urn:schemas-microsoft-com:vml" Requires="v">
                <p:oleObj spid="_x0000_s113950" name="公式" r:id="rId4" imgW="901309" imgH="393529" progId="Equation.3">
                  <p:embed/>
                </p:oleObj>
              </mc:Choice>
              <mc:Fallback>
                <p:oleObj name="公式" r:id="rId4" imgW="901309" imgH="393529" progId="Equation.3">
                  <p:embed/>
                  <p:pic>
                    <p:nvPicPr>
                      <p:cNvPr id="8806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6975" y="2060575"/>
                        <a:ext cx="2249488"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0" name="Text Box 11"/>
          <p:cNvSpPr txBox="1">
            <a:spLocks noChangeArrowheads="1"/>
          </p:cNvSpPr>
          <p:nvPr/>
        </p:nvSpPr>
        <p:spPr bwMode="auto">
          <a:xfrm>
            <a:off x="-153194" y="2996442"/>
            <a:ext cx="7489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原胞变大，倒格矢变小，布里渊区变小 </a:t>
            </a:r>
          </a:p>
        </p:txBody>
      </p:sp>
      <p:sp>
        <p:nvSpPr>
          <p:cNvPr id="528388" name="Rectangle 4"/>
          <p:cNvSpPr>
            <a:spLocks noRot="1" noChangeArrowheads="1"/>
          </p:cNvSpPr>
          <p:nvPr/>
        </p:nvSpPr>
        <p:spPr bwMode="auto">
          <a:xfrm>
            <a:off x="1123020" y="4586349"/>
            <a:ext cx="7186885" cy="7948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6666"/>
              </a:buClr>
              <a:buSzPct val="70000"/>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格波个数：一个</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q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值对应两个格波，</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q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的取值数为</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p>
          <a:p>
            <a:pPr marL="914400" marR="0" lvl="2" indent="0" algn="l" defTabSz="914400" rtl="0" eaLnBrk="1" fontAlgn="base" latinLnBrk="0" hangingPunct="1">
              <a:lnSpc>
                <a:spcPct val="100000"/>
              </a:lnSpc>
              <a:spcBef>
                <a:spcPct val="20000"/>
              </a:spcBef>
              <a:spcAft>
                <a:spcPct val="0"/>
              </a:spcAft>
              <a:buClr>
                <a:srgbClr val="CCCCCC"/>
              </a:buClr>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h</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只能从</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/2</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到</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/2</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nvGrpSpPr>
          <p:cNvPr id="1464336" name="Group 16"/>
          <p:cNvGrpSpPr>
            <a:grpSpLocks/>
          </p:cNvGrpSpPr>
          <p:nvPr/>
        </p:nvGrpSpPr>
        <p:grpSpPr bwMode="auto">
          <a:xfrm>
            <a:off x="449263" y="3501008"/>
            <a:ext cx="7723187" cy="995363"/>
            <a:chOff x="249" y="1947"/>
            <a:chExt cx="4865" cy="627"/>
          </a:xfrm>
        </p:grpSpPr>
        <p:graphicFrame>
          <p:nvGraphicFramePr>
            <p:cNvPr id="88075" name="Object 8"/>
            <p:cNvGraphicFramePr>
              <a:graphicFrameLocks noChangeAspect="1"/>
            </p:cNvGraphicFramePr>
            <p:nvPr/>
          </p:nvGraphicFramePr>
          <p:xfrm>
            <a:off x="1701" y="2233"/>
            <a:ext cx="2371" cy="335"/>
          </p:xfrm>
          <a:graphic>
            <a:graphicData uri="http://schemas.openxmlformats.org/presentationml/2006/ole">
              <mc:AlternateContent xmlns:mc="http://schemas.openxmlformats.org/markup-compatibility/2006">
                <mc:Choice xmlns:v="urn:schemas-microsoft-com:vml" Requires="v">
                  <p:oleObj spid="_x0000_s113951" name="公式" r:id="rId6" imgW="1548728" imgH="215806" progId="Equation.3">
                    <p:embed/>
                  </p:oleObj>
                </mc:Choice>
                <mc:Fallback>
                  <p:oleObj name="公式" r:id="rId6" imgW="1548728" imgH="215806" progId="Equation.3">
                    <p:embed/>
                    <p:pic>
                      <p:nvPicPr>
                        <p:cNvPr id="88075"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1" y="2233"/>
                          <a:ext cx="2371"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6" name="Object 10"/>
            <p:cNvGraphicFramePr>
              <a:graphicFrameLocks noChangeAspect="1"/>
            </p:cNvGraphicFramePr>
            <p:nvPr/>
          </p:nvGraphicFramePr>
          <p:xfrm>
            <a:off x="4377" y="2024"/>
            <a:ext cx="737" cy="550"/>
          </p:xfrm>
          <a:graphic>
            <a:graphicData uri="http://schemas.openxmlformats.org/presentationml/2006/ole">
              <mc:AlternateContent xmlns:mc="http://schemas.openxmlformats.org/markup-compatibility/2006">
                <mc:Choice xmlns:v="urn:schemas-microsoft-com:vml" Requires="v">
                  <p:oleObj spid="_x0000_s113952" name="公式" r:id="rId8" imgW="520474" imgH="393529" progId="Equation.3">
                    <p:embed/>
                  </p:oleObj>
                </mc:Choice>
                <mc:Fallback>
                  <p:oleObj name="公式" r:id="rId8" imgW="520474" imgH="393529" progId="Equation.3">
                    <p:embed/>
                    <p:pic>
                      <p:nvPicPr>
                        <p:cNvPr id="88076"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7" y="2024"/>
                          <a:ext cx="737"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7" name="Text Box 12"/>
            <p:cNvSpPr txBox="1">
              <a:spLocks noChangeArrowheads="1"/>
            </p:cNvSpPr>
            <p:nvPr/>
          </p:nvSpPr>
          <p:spPr bwMode="auto">
            <a:xfrm>
              <a:off x="340" y="2250"/>
              <a:ext cx="14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2</a:t>
              </a:r>
              <a:r>
                <a:rPr kumimoji="0" lang="en-US" altLang="zh-CN" sz="2400" b="1" i="1"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N</a:t>
              </a:r>
              <a:r>
                <a:rPr kumimoji="0"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个原子： </a:t>
              </a:r>
            </a:p>
          </p:txBody>
        </p:sp>
        <p:sp>
          <p:nvSpPr>
            <p:cNvPr id="88078" name="Text Box 15"/>
            <p:cNvSpPr txBox="1">
              <a:spLocks noChangeArrowheads="1"/>
            </p:cNvSpPr>
            <p:nvPr/>
          </p:nvSpPr>
          <p:spPr bwMode="auto">
            <a:xfrm>
              <a:off x="249" y="1947"/>
              <a:ext cx="17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周期性边界条件：  </a:t>
              </a:r>
            </a:p>
          </p:txBody>
        </p:sp>
      </p:grpSp>
      <p:graphicFrame>
        <p:nvGraphicFramePr>
          <p:cNvPr id="88074" name="Object 6"/>
          <p:cNvGraphicFramePr>
            <a:graphicFrameLocks noChangeAspect="1"/>
          </p:cNvGraphicFramePr>
          <p:nvPr>
            <p:extLst/>
          </p:nvPr>
        </p:nvGraphicFramePr>
        <p:xfrm>
          <a:off x="5240698" y="1073033"/>
          <a:ext cx="3346450" cy="1214437"/>
        </p:xfrm>
        <a:graphic>
          <a:graphicData uri="http://schemas.openxmlformats.org/presentationml/2006/ole">
            <mc:AlternateContent xmlns:mc="http://schemas.openxmlformats.org/markup-compatibility/2006">
              <mc:Choice xmlns:v="urn:schemas-microsoft-com:vml" Requires="v">
                <p:oleObj spid="_x0000_s113953" name="公式" r:id="rId10" imgW="1257300" imgH="457200" progId="Equation.3">
                  <p:embed/>
                </p:oleObj>
              </mc:Choice>
              <mc:Fallback>
                <p:oleObj name="公式" r:id="rId10" imgW="1257300" imgH="457200" progId="Equation.3">
                  <p:embed/>
                  <p:pic>
                    <p:nvPicPr>
                      <p:cNvPr id="88074"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0698" y="1073033"/>
                        <a:ext cx="3346450" cy="1214437"/>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17" name="Rectangle 37"/>
          <p:cNvSpPr>
            <a:spLocks noChangeArrowheads="1"/>
          </p:cNvSpPr>
          <p:nvPr/>
        </p:nvSpPr>
        <p:spPr bwMode="auto">
          <a:xfrm flipV="1">
            <a:off x="245684" y="92936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
        <p:nvSpPr>
          <p:cNvPr id="18" name="Text Box 18"/>
          <p:cNvSpPr txBox="1">
            <a:spLocks noChangeArrowheads="1"/>
          </p:cNvSpPr>
          <p:nvPr/>
        </p:nvSpPr>
        <p:spPr bwMode="auto">
          <a:xfrm>
            <a:off x="921285" y="5536711"/>
            <a:ext cx="7332457" cy="83099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双原子链中，有</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2</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个原子。对于</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一个偏振模式而言</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这时每个</a:t>
            </a:r>
            <a:r>
              <a:rPr kumimoji="0"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q</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对应两个格波频率，所以也有</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2</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个格波</a:t>
            </a:r>
          </a:p>
        </p:txBody>
      </p:sp>
    </p:spTree>
    <p:extLst>
      <p:ext uri="{BB962C8B-B14F-4D97-AF65-F5344CB8AC3E}">
        <p14:creationId xmlns:p14="http://schemas.microsoft.com/office/powerpoint/2010/main" val="238435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Bottom)">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Rot="1" noChangeArrowheads="1"/>
          </p:cNvSpPr>
          <p:nvPr/>
        </p:nvSpPr>
        <p:spPr bwMode="auto">
          <a:xfrm>
            <a:off x="1763688" y="116632"/>
            <a:ext cx="7165975"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长波极限</a:t>
            </a:r>
            <a:r>
              <a:rPr lang="en-US" altLang="zh-CN" sz="3600" dirty="0">
                <a:solidFill>
                  <a:srgbClr val="660066"/>
                </a:solidFill>
                <a:effectLst>
                  <a:outerShdw blurRad="38100" dist="38100" dir="2700000" algn="tl">
                    <a:srgbClr val="C0C0C0"/>
                  </a:outerShdw>
                </a:effectLst>
                <a:ea typeface="微软雅黑" pitchFamily="34" charset="-122"/>
                <a:cs typeface="+mn-cs"/>
              </a:rPr>
              <a:t>——</a:t>
            </a:r>
            <a:r>
              <a:rPr lang="zh-CN" altLang="en-US" sz="3600" dirty="0">
                <a:solidFill>
                  <a:srgbClr val="660066"/>
                </a:solidFill>
                <a:effectLst>
                  <a:outerShdw blurRad="38100" dist="38100" dir="2700000" algn="tl">
                    <a:srgbClr val="C0C0C0"/>
                  </a:outerShdw>
                </a:effectLst>
                <a:ea typeface="微软雅黑" pitchFamily="34" charset="-122"/>
                <a:cs typeface="+mn-cs"/>
              </a:rPr>
              <a:t>光学波与声学波</a:t>
            </a:r>
          </a:p>
        </p:txBody>
      </p:sp>
      <p:sp>
        <p:nvSpPr>
          <p:cNvPr id="90115" name="Text Box 6"/>
          <p:cNvSpPr txBox="1">
            <a:spLocks noChangeArrowheads="1"/>
          </p:cNvSpPr>
          <p:nvPr/>
        </p:nvSpPr>
        <p:spPr bwMode="auto">
          <a:xfrm>
            <a:off x="1023938" y="2033588"/>
            <a:ext cx="184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90116" name="Rectangle 7"/>
          <p:cNvSpPr>
            <a:spLocks noChangeArrowheads="1"/>
          </p:cNvSpPr>
          <p:nvPr/>
        </p:nvSpPr>
        <p:spPr bwMode="auto">
          <a:xfrm>
            <a:off x="971550" y="1484313"/>
            <a:ext cx="7561263" cy="1282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en-US" altLang="zh-CN" i="1" dirty="0">
                <a:solidFill>
                  <a:srgbClr val="000000"/>
                </a:solidFill>
                <a:ea typeface="微软雅黑" panose="020B0503020204020204" pitchFamily="34" charset="-122"/>
                <a:cs typeface="+mn-cs"/>
              </a:rPr>
              <a:t>q</a:t>
            </a:r>
            <a:r>
              <a:rPr lang="en-US" altLang="zh-CN" dirty="0">
                <a:solidFill>
                  <a:srgbClr val="000000"/>
                </a:solidFill>
                <a:ea typeface="微软雅黑" panose="020B0503020204020204" pitchFamily="34" charset="-122"/>
                <a:cs typeface="+mn-cs"/>
                <a:sym typeface="Symbol" panose="05050102010706020507" pitchFamily="18" charset="2"/>
              </a:rPr>
              <a:t>0</a:t>
            </a:r>
            <a:r>
              <a:rPr lang="zh-CN" altLang="en-US" dirty="0">
                <a:solidFill>
                  <a:srgbClr val="000000"/>
                </a:solidFill>
                <a:ea typeface="微软雅黑" panose="020B0503020204020204" pitchFamily="34" charset="-122"/>
                <a:cs typeface="+mn-cs"/>
                <a:sym typeface="Symbol" panose="05050102010706020507" pitchFamily="18" charset="2"/>
              </a:rPr>
              <a:t>的长波在许多实际问题中具有特别重要的作用，光学波和声学波的命名也主要是由于它们在长波极限的性质</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51</a:t>
            </a:fld>
            <a:endParaRPr lang="zh-CN" altLang="en-US">
              <a:solidFill>
                <a:prstClr val="black">
                  <a:tint val="75000"/>
                </a:prstClr>
              </a:solidFill>
            </a:endParaRPr>
          </a:p>
        </p:txBody>
      </p:sp>
      <p:sp>
        <p:nvSpPr>
          <p:cNvPr id="7" name="Rectangle 37"/>
          <p:cNvSpPr>
            <a:spLocks noChangeArrowheads="1"/>
          </p:cNvSpPr>
          <p:nvPr/>
        </p:nvSpPr>
        <p:spPr bwMode="auto">
          <a:xfrm flipV="1">
            <a:off x="245684" y="98477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63959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Rot="1" noChangeArrowheads="1"/>
          </p:cNvSpPr>
          <p:nvPr>
            <p:ph type="body" idx="4294967295"/>
          </p:nvPr>
        </p:nvSpPr>
        <p:spPr bwMode="auto">
          <a:xfrm>
            <a:off x="914400" y="1196752"/>
            <a:ext cx="8229600" cy="5334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z="2600" b="1" i="1" dirty="0">
                <a:latin typeface="Symbol" panose="05050102010706020507" pitchFamily="18" charset="2"/>
                <a:ea typeface="微软雅黑" panose="020B0503020204020204" pitchFamily="34" charset="-122"/>
                <a:sym typeface="Symbol" panose="05050102010706020507" pitchFamily="18" charset="2"/>
              </a:rPr>
              <a:t></a:t>
            </a:r>
            <a:r>
              <a:rPr lang="en-US" altLang="zh-CN" sz="2600" b="1" baseline="-25000" dirty="0">
                <a:latin typeface="Times New Roman" panose="02020603050405020304" pitchFamily="18" charset="0"/>
                <a:ea typeface="微软雅黑" panose="020B0503020204020204" pitchFamily="34" charset="-122"/>
                <a:sym typeface="Symbol" panose="05050102010706020507" pitchFamily="18" charset="2"/>
              </a:rPr>
              <a:t>- </a:t>
            </a:r>
            <a:r>
              <a:rPr lang="zh-CN" altLang="en-US" sz="2600" b="1" dirty="0">
                <a:latin typeface="Times New Roman" panose="02020603050405020304" pitchFamily="18" charset="0"/>
                <a:ea typeface="微软雅黑" panose="020B0503020204020204" pitchFamily="34" charset="-122"/>
                <a:sym typeface="Symbol" panose="05050102010706020507" pitchFamily="18" charset="2"/>
              </a:rPr>
              <a:t>支</a:t>
            </a:r>
            <a:r>
              <a:rPr lang="en-US" altLang="zh-CN" sz="2600" b="1" dirty="0">
                <a:latin typeface="Times New Roman" panose="02020603050405020304" pitchFamily="18" charset="0"/>
                <a:ea typeface="微软雅黑" panose="020B0503020204020204" pitchFamily="34" charset="-122"/>
                <a:sym typeface="Symbol" panose="05050102010706020507" pitchFamily="18" charset="2"/>
              </a:rPr>
              <a:t>—</a:t>
            </a:r>
            <a:r>
              <a:rPr lang="zh-CN" altLang="en-US" sz="2600" b="1" dirty="0">
                <a:latin typeface="Times New Roman" panose="02020603050405020304" pitchFamily="18" charset="0"/>
                <a:ea typeface="微软雅黑" panose="020B0503020204020204" pitchFamily="34" charset="-122"/>
              </a:rPr>
              <a:t>声学波的色散关系</a:t>
            </a:r>
          </a:p>
          <a:p>
            <a:pPr eaLnBrk="1" hangingPunct="1">
              <a:lnSpc>
                <a:spcPct val="90000"/>
              </a:lnSpc>
            </a:pPr>
            <a:endParaRPr lang="zh-CN" altLang="en-US" sz="2600" b="1" dirty="0">
              <a:latin typeface="Times New Roman" panose="02020603050405020304" pitchFamily="18" charset="0"/>
              <a:ea typeface="微软雅黑" panose="020B0503020204020204" pitchFamily="34" charset="-122"/>
            </a:endParaRPr>
          </a:p>
          <a:p>
            <a:pPr eaLnBrk="1" hangingPunct="1">
              <a:lnSpc>
                <a:spcPct val="90000"/>
              </a:lnSpc>
            </a:pPr>
            <a:endParaRPr lang="zh-CN" altLang="en-US" sz="2600" b="1" dirty="0">
              <a:latin typeface="Times New Roman" panose="02020603050405020304" pitchFamily="18" charset="0"/>
              <a:ea typeface="微软雅黑" panose="020B0503020204020204" pitchFamily="34" charset="-122"/>
            </a:endParaRPr>
          </a:p>
          <a:p>
            <a:pPr eaLnBrk="1" hangingPunct="1">
              <a:lnSpc>
                <a:spcPct val="90000"/>
              </a:lnSpc>
            </a:pPr>
            <a:endParaRPr lang="zh-CN" altLang="en-US" sz="2600" b="1" dirty="0">
              <a:latin typeface="Times New Roman" panose="02020603050405020304" pitchFamily="18" charset="0"/>
              <a:ea typeface="微软雅黑" panose="020B0503020204020204" pitchFamily="34" charset="-122"/>
              <a:sym typeface="Symbol" panose="05050102010706020507" pitchFamily="18" charset="2"/>
            </a:endParaRPr>
          </a:p>
        </p:txBody>
      </p:sp>
      <p:graphicFrame>
        <p:nvGraphicFramePr>
          <p:cNvPr id="91140" name="Object 6"/>
          <p:cNvGraphicFramePr>
            <a:graphicFrameLocks noChangeAspect="1"/>
          </p:cNvGraphicFramePr>
          <p:nvPr>
            <p:extLst>
              <p:ext uri="{D42A27DB-BD31-4B8C-83A1-F6EECF244321}">
                <p14:modId xmlns:p14="http://schemas.microsoft.com/office/powerpoint/2010/main" val="3550197788"/>
              </p:ext>
            </p:extLst>
          </p:nvPr>
        </p:nvGraphicFramePr>
        <p:xfrm>
          <a:off x="1547813" y="1701577"/>
          <a:ext cx="5948362" cy="1214437"/>
        </p:xfrm>
        <a:graphic>
          <a:graphicData uri="http://schemas.openxmlformats.org/presentationml/2006/ole">
            <mc:AlternateContent xmlns:mc="http://schemas.openxmlformats.org/markup-compatibility/2006">
              <mc:Choice xmlns:v="urn:schemas-microsoft-com:vml" Requires="v">
                <p:oleObj spid="_x0000_s37262" name="公式" r:id="rId4" imgW="2755900" imgH="558800" progId="Equation.3">
                  <p:embed/>
                </p:oleObj>
              </mc:Choice>
              <mc:Fallback>
                <p:oleObj name="公式" r:id="rId4" imgW="2755900" imgH="558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701577"/>
                        <a:ext cx="5948362"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0474" name="Text Box 10"/>
          <p:cNvSpPr txBox="1">
            <a:spLocks noChangeArrowheads="1"/>
          </p:cNvSpPr>
          <p:nvPr/>
        </p:nvSpPr>
        <p:spPr bwMode="auto">
          <a:xfrm>
            <a:off x="780670" y="5741621"/>
            <a:ext cx="7815263" cy="4889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A50021"/>
                </a:solidFill>
                <a:ea typeface="微软雅黑" panose="020B0503020204020204" pitchFamily="34" charset="-122"/>
                <a:cs typeface="+mn-cs"/>
                <a:sym typeface="Symbol" panose="05050102010706020507" pitchFamily="18" charset="2"/>
              </a:rPr>
              <a:t>长声学波频率正比于波数，类似于连续介质的弹性波</a:t>
            </a:r>
          </a:p>
        </p:txBody>
      </p:sp>
      <p:graphicFrame>
        <p:nvGraphicFramePr>
          <p:cNvPr id="427016" name="Object 8"/>
          <p:cNvGraphicFramePr>
            <a:graphicFrameLocks noChangeAspect="1"/>
          </p:cNvGraphicFramePr>
          <p:nvPr>
            <p:extLst>
              <p:ext uri="{D42A27DB-BD31-4B8C-83A1-F6EECF244321}">
                <p14:modId xmlns:p14="http://schemas.microsoft.com/office/powerpoint/2010/main" val="3237348648"/>
              </p:ext>
            </p:extLst>
          </p:nvPr>
        </p:nvGraphicFramePr>
        <p:xfrm>
          <a:off x="971550" y="3573239"/>
          <a:ext cx="5975350" cy="1870075"/>
        </p:xfrm>
        <a:graphic>
          <a:graphicData uri="http://schemas.openxmlformats.org/presentationml/2006/ole">
            <mc:AlternateContent xmlns:mc="http://schemas.openxmlformats.org/markup-compatibility/2006">
              <mc:Choice xmlns:v="urn:schemas-microsoft-com:vml" Requires="v">
                <p:oleObj spid="_x0000_s37263" name="公式" r:id="rId6" imgW="2832100" imgH="889000" progId="Equation.3">
                  <p:embed/>
                </p:oleObj>
              </mc:Choice>
              <mc:Fallback>
                <p:oleObj name="公式" r:id="rId6" imgW="2832100" imgH="889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73239"/>
                        <a:ext cx="5975350"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0475" name="Text Box 11"/>
          <p:cNvSpPr txBox="1">
            <a:spLocks noChangeArrowheads="1"/>
          </p:cNvSpPr>
          <p:nvPr/>
        </p:nvSpPr>
        <p:spPr bwMode="auto">
          <a:xfrm>
            <a:off x="447675" y="2985864"/>
            <a:ext cx="12811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b="0">
                <a:solidFill>
                  <a:srgbClr val="000000"/>
                </a:solidFill>
                <a:ea typeface="微软雅黑" panose="020B0503020204020204" pitchFamily="34" charset="-122"/>
                <a:cs typeface="+mn-cs"/>
              </a:rPr>
              <a:t>当</a:t>
            </a:r>
            <a:r>
              <a:rPr lang="en-US" altLang="zh-CN" i="1">
                <a:solidFill>
                  <a:srgbClr val="000000"/>
                </a:solidFill>
                <a:ea typeface="微软雅黑" panose="020B0503020204020204" pitchFamily="34" charset="-122"/>
                <a:cs typeface="+mn-cs"/>
              </a:rPr>
              <a:t>q</a:t>
            </a:r>
            <a:r>
              <a:rPr lang="en-US" altLang="zh-CN" b="0">
                <a:solidFill>
                  <a:srgbClr val="000000"/>
                </a:solidFill>
                <a:ea typeface="微软雅黑" panose="020B0503020204020204" pitchFamily="34" charset="-122"/>
                <a:cs typeface="+mn-cs"/>
                <a:sym typeface="Symbol" panose="05050102010706020507" pitchFamily="18" charset="2"/>
              </a:rPr>
              <a:t>0:</a:t>
            </a:r>
            <a:endParaRPr lang="zh-CN" altLang="en-US">
              <a:solidFill>
                <a:srgbClr val="000000"/>
              </a:solidFill>
              <a:ea typeface="微软雅黑" panose="020B0503020204020204" pitchFamily="34" charset="-122"/>
              <a:cs typeface="+mn-cs"/>
            </a:endParaRPr>
          </a:p>
        </p:txBody>
      </p:sp>
      <p:grpSp>
        <p:nvGrpSpPr>
          <p:cNvPr id="1470480" name="Group 16"/>
          <p:cNvGrpSpPr>
            <a:grpSpLocks/>
          </p:cNvGrpSpPr>
          <p:nvPr/>
        </p:nvGrpSpPr>
        <p:grpSpPr bwMode="auto">
          <a:xfrm>
            <a:off x="3563938" y="4509864"/>
            <a:ext cx="2986087" cy="963613"/>
            <a:chOff x="2245" y="3022"/>
            <a:chExt cx="1881" cy="607"/>
          </a:xfrm>
        </p:grpSpPr>
        <p:grpSp>
          <p:nvGrpSpPr>
            <p:cNvPr id="91150" name="Group 14"/>
            <p:cNvGrpSpPr>
              <a:grpSpLocks/>
            </p:cNvGrpSpPr>
            <p:nvPr/>
          </p:nvGrpSpPr>
          <p:grpSpPr bwMode="auto">
            <a:xfrm>
              <a:off x="2245" y="3075"/>
              <a:ext cx="1881" cy="554"/>
              <a:chOff x="2245" y="3075"/>
              <a:chExt cx="1881" cy="554"/>
            </a:xfrm>
          </p:grpSpPr>
          <p:graphicFrame>
            <p:nvGraphicFramePr>
              <p:cNvPr id="91152" name="Object 5"/>
              <p:cNvGraphicFramePr>
                <a:graphicFrameLocks noChangeAspect="1"/>
              </p:cNvGraphicFramePr>
              <p:nvPr/>
            </p:nvGraphicFramePr>
            <p:xfrm>
              <a:off x="3551" y="3075"/>
              <a:ext cx="575" cy="554"/>
            </p:xfrm>
            <a:graphic>
              <a:graphicData uri="http://schemas.openxmlformats.org/presentationml/2006/ole">
                <mc:AlternateContent xmlns:mc="http://schemas.openxmlformats.org/markup-compatibility/2006">
                  <mc:Choice xmlns:v="urn:schemas-microsoft-com:vml" Requires="v">
                    <p:oleObj spid="_x0000_s37264" name="公式" r:id="rId8" imgW="457002" imgH="444307" progId="Equation.3">
                      <p:embed/>
                    </p:oleObj>
                  </mc:Choice>
                  <mc:Fallback>
                    <p:oleObj name="公式" r:id="rId8" imgW="457002" imgH="44430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1" y="3075"/>
                            <a:ext cx="575"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53" name="Line 13"/>
              <p:cNvSpPr>
                <a:spLocks noChangeShapeType="1"/>
              </p:cNvSpPr>
              <p:nvPr/>
            </p:nvSpPr>
            <p:spPr bwMode="auto">
              <a:xfrm>
                <a:off x="2245" y="3339"/>
                <a:ext cx="127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pSp>
        <p:sp>
          <p:nvSpPr>
            <p:cNvPr id="91151" name="Text Box 15"/>
            <p:cNvSpPr txBox="1">
              <a:spLocks noChangeArrowheads="1"/>
            </p:cNvSpPr>
            <p:nvPr/>
          </p:nvSpPr>
          <p:spPr bwMode="auto">
            <a:xfrm>
              <a:off x="2525" y="3022"/>
              <a:ext cx="58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m</a:t>
              </a:r>
              <a:r>
                <a:rPr lang="en-US" altLang="zh-CN">
                  <a:solidFill>
                    <a:srgbClr val="000000"/>
                  </a:solidFill>
                  <a:ea typeface="微软雅黑" panose="020B0503020204020204" pitchFamily="34" charset="-122"/>
                  <a:cs typeface="+mn-cs"/>
                </a:rPr>
                <a:t>=</a:t>
              </a:r>
              <a:r>
                <a:rPr lang="en-US" altLang="zh-CN" i="1">
                  <a:solidFill>
                    <a:srgbClr val="000000"/>
                  </a:solidFill>
                  <a:ea typeface="微软雅黑" panose="020B0503020204020204" pitchFamily="34" charset="-122"/>
                  <a:cs typeface="+mn-cs"/>
                </a:rPr>
                <a:t>M</a:t>
              </a:r>
            </a:p>
          </p:txBody>
        </p:sp>
      </p:grpSp>
      <p:sp>
        <p:nvSpPr>
          <p:cNvPr id="91145" name="Rectangle 2"/>
          <p:cNvSpPr>
            <a:spLocks noRot="1" noChangeArrowheads="1"/>
          </p:cNvSpPr>
          <p:nvPr/>
        </p:nvSpPr>
        <p:spPr bwMode="auto">
          <a:xfrm>
            <a:off x="1907704" y="109326"/>
            <a:ext cx="590495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在长波极限</a:t>
            </a:r>
            <a:r>
              <a:rPr lang="en-US" altLang="zh-CN" sz="3600" dirty="0">
                <a:solidFill>
                  <a:srgbClr val="660066"/>
                </a:solidFill>
                <a:effectLst>
                  <a:outerShdw blurRad="38100" dist="38100" dir="2700000" algn="tl">
                    <a:srgbClr val="C0C0C0"/>
                  </a:outerShdw>
                </a:effectLst>
                <a:ea typeface="微软雅黑" pitchFamily="34" charset="-122"/>
                <a:cs typeface="+mn-cs"/>
              </a:rPr>
              <a:t>(</a:t>
            </a:r>
            <a:r>
              <a:rPr lang="en-US" altLang="zh-CN" sz="3600" i="1" dirty="0">
                <a:solidFill>
                  <a:srgbClr val="660066"/>
                </a:solidFill>
                <a:effectLst>
                  <a:outerShdw blurRad="38100" dist="38100" dir="2700000" algn="tl">
                    <a:srgbClr val="C0C0C0"/>
                  </a:outerShdw>
                </a:effectLst>
                <a:ea typeface="微软雅黑" pitchFamily="34" charset="-122"/>
                <a:cs typeface="+mn-cs"/>
              </a:rPr>
              <a:t>q</a:t>
            </a:r>
            <a:r>
              <a:rPr lang="en-US" altLang="zh-CN" sz="3600" dirty="0">
                <a:solidFill>
                  <a:srgbClr val="660066"/>
                </a:solidFill>
                <a:effectLst>
                  <a:outerShdw blurRad="38100" dist="38100" dir="2700000" algn="tl">
                    <a:srgbClr val="C0C0C0"/>
                  </a:outerShdw>
                </a:effectLst>
                <a:ea typeface="微软雅黑" pitchFamily="34" charset="-122"/>
                <a:cs typeface="+mn-cs"/>
                <a:sym typeface="Symbol" panose="05050102010706020507" pitchFamily="18" charset="2"/>
              </a:rPr>
              <a:t>0</a:t>
            </a:r>
            <a:r>
              <a:rPr lang="en-US" altLang="zh-CN" sz="3600" dirty="0">
                <a:solidFill>
                  <a:srgbClr val="660066"/>
                </a:solidFill>
                <a:effectLst>
                  <a:outerShdw blurRad="38100" dist="38100" dir="2700000" algn="tl">
                    <a:srgbClr val="C0C0C0"/>
                  </a:outerShdw>
                </a:effectLst>
                <a:ea typeface="微软雅黑" pitchFamily="34" charset="-122"/>
                <a:cs typeface="+mn-cs"/>
              </a:rPr>
              <a:t>)</a:t>
            </a:r>
            <a:r>
              <a:rPr lang="zh-CN" altLang="en-US" sz="3600" dirty="0">
                <a:solidFill>
                  <a:srgbClr val="660066"/>
                </a:solidFill>
                <a:effectLst>
                  <a:outerShdw blurRad="38100" dist="38100" dir="2700000" algn="tl">
                    <a:srgbClr val="C0C0C0"/>
                  </a:outerShdw>
                </a:effectLst>
                <a:ea typeface="微软雅黑" pitchFamily="34" charset="-122"/>
                <a:cs typeface="+mn-cs"/>
              </a:rPr>
              <a:t>的声学波</a:t>
            </a:r>
          </a:p>
        </p:txBody>
      </p:sp>
      <p:grpSp>
        <p:nvGrpSpPr>
          <p:cNvPr id="1470486" name="Group 22"/>
          <p:cNvGrpSpPr>
            <a:grpSpLocks/>
          </p:cNvGrpSpPr>
          <p:nvPr/>
        </p:nvGrpSpPr>
        <p:grpSpPr bwMode="auto">
          <a:xfrm>
            <a:off x="4427538" y="1701577"/>
            <a:ext cx="3082925" cy="1871662"/>
            <a:chOff x="2789" y="1253"/>
            <a:chExt cx="1942" cy="1179"/>
          </a:xfrm>
        </p:grpSpPr>
        <p:sp>
          <p:nvSpPr>
            <p:cNvPr id="91147" name="Rectangle 19"/>
            <p:cNvSpPr>
              <a:spLocks noChangeArrowheads="1"/>
            </p:cNvSpPr>
            <p:nvPr/>
          </p:nvSpPr>
          <p:spPr bwMode="auto">
            <a:xfrm>
              <a:off x="2789" y="1253"/>
              <a:ext cx="1543" cy="726"/>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91148" name="Text Box 20"/>
            <p:cNvSpPr txBox="1">
              <a:spLocks noChangeArrowheads="1"/>
            </p:cNvSpPr>
            <p:nvPr/>
          </p:nvSpPr>
          <p:spPr bwMode="auto">
            <a:xfrm>
              <a:off x="4195" y="2067"/>
              <a:ext cx="536" cy="3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sz="3200">
                  <a:solidFill>
                    <a:srgbClr val="000000"/>
                  </a:solidFill>
                  <a:ea typeface="微软雅黑" panose="020B0503020204020204" pitchFamily="34" charset="-122"/>
                  <a:cs typeface="+mn-cs"/>
                </a:rPr>
                <a:t>&lt;&lt;1</a:t>
              </a:r>
            </a:p>
          </p:txBody>
        </p:sp>
        <p:sp>
          <p:nvSpPr>
            <p:cNvPr id="91149" name="Line 21"/>
            <p:cNvSpPr>
              <a:spLocks noChangeShapeType="1"/>
            </p:cNvSpPr>
            <p:nvPr/>
          </p:nvSpPr>
          <p:spPr bwMode="auto">
            <a:xfrm>
              <a:off x="3606" y="1979"/>
              <a:ext cx="589" cy="272"/>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52</a:t>
            </a:fld>
            <a:endParaRPr lang="zh-CN" altLang="en-US">
              <a:solidFill>
                <a:prstClr val="black">
                  <a:tint val="75000"/>
                </a:prstClr>
              </a:solidFill>
            </a:endParaRPr>
          </a:p>
        </p:txBody>
      </p:sp>
      <p:sp>
        <p:nvSpPr>
          <p:cNvPr id="20" name="Rectangle 37"/>
          <p:cNvSpPr>
            <a:spLocks noChangeArrowheads="1"/>
          </p:cNvSpPr>
          <p:nvPr/>
        </p:nvSpPr>
        <p:spPr bwMode="auto">
          <a:xfrm flipV="1">
            <a:off x="245684" y="98477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33489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0475"/>
                                        </p:tgtEl>
                                        <p:attrNameLst>
                                          <p:attrName>style.visibility</p:attrName>
                                        </p:attrNameLst>
                                      </p:cBhvr>
                                      <p:to>
                                        <p:strVal val="visible"/>
                                      </p:to>
                                    </p:set>
                                    <p:animEffect transition="in" filter="dissolve">
                                      <p:cBhvr>
                                        <p:cTn id="7" dur="500"/>
                                        <p:tgtEl>
                                          <p:spTgt spid="1470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70486"/>
                                        </p:tgtEl>
                                        <p:attrNameLst>
                                          <p:attrName>style.visibility</p:attrName>
                                        </p:attrNameLst>
                                      </p:cBhvr>
                                      <p:to>
                                        <p:strVal val="visible"/>
                                      </p:to>
                                    </p:set>
                                    <p:animEffect transition="in" filter="dissolve">
                                      <p:cBhvr>
                                        <p:cTn id="12" dur="500"/>
                                        <p:tgtEl>
                                          <p:spTgt spid="14704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27016"/>
                                        </p:tgtEl>
                                        <p:attrNameLst>
                                          <p:attrName>style.visibility</p:attrName>
                                        </p:attrNameLst>
                                      </p:cBhvr>
                                      <p:to>
                                        <p:strVal val="visible"/>
                                      </p:to>
                                    </p:set>
                                    <p:animEffect transition="in" filter="dissolve">
                                      <p:cBhvr>
                                        <p:cTn id="17" dur="500"/>
                                        <p:tgtEl>
                                          <p:spTgt spid="4270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1470480"/>
                                        </p:tgtEl>
                                        <p:attrNameLst>
                                          <p:attrName>style.visibility</p:attrName>
                                        </p:attrNameLst>
                                      </p:cBhvr>
                                      <p:to>
                                        <p:strVal val="visible"/>
                                      </p:to>
                                    </p:set>
                                    <p:animEffect transition="in" filter="slide(fromLeft)">
                                      <p:cBhvr>
                                        <p:cTn id="22" dur="500"/>
                                        <p:tgtEl>
                                          <p:spTgt spid="14704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470474"/>
                                        </p:tgtEl>
                                        <p:attrNameLst>
                                          <p:attrName>style.visibility</p:attrName>
                                        </p:attrNameLst>
                                      </p:cBhvr>
                                      <p:to>
                                        <p:strVal val="visible"/>
                                      </p:to>
                                    </p:set>
                                    <p:animEffect transition="in" filter="slide(fromBottom)">
                                      <p:cBhvr>
                                        <p:cTn id="27" dur="500"/>
                                        <p:tgtEl>
                                          <p:spTgt spid="1470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0474" grpId="0" animBg="1"/>
      <p:bldP spid="147047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Rot="1" noChangeArrowheads="1"/>
          </p:cNvSpPr>
          <p:nvPr>
            <p:ph type="body" idx="4294967295"/>
          </p:nvPr>
        </p:nvSpPr>
        <p:spPr bwMode="auto">
          <a:xfrm>
            <a:off x="914400" y="1196752"/>
            <a:ext cx="8229600" cy="5334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z="2600" b="1" i="1" dirty="0">
                <a:latin typeface="Symbol" panose="05050102010706020507" pitchFamily="18" charset="2"/>
                <a:ea typeface="微软雅黑" panose="020B0503020204020204" pitchFamily="34" charset="-122"/>
                <a:sym typeface="Symbol" panose="05050102010706020507" pitchFamily="18" charset="2"/>
              </a:rPr>
              <a:t></a:t>
            </a:r>
            <a:r>
              <a:rPr lang="en-US" altLang="zh-CN" sz="2600" b="1" baseline="-25000" dirty="0">
                <a:latin typeface="Times New Roman" panose="02020603050405020304" pitchFamily="18" charset="0"/>
                <a:ea typeface="微软雅黑" panose="020B0503020204020204" pitchFamily="34" charset="-122"/>
                <a:sym typeface="Symbol" panose="05050102010706020507" pitchFamily="18" charset="2"/>
              </a:rPr>
              <a:t>- </a:t>
            </a:r>
            <a:r>
              <a:rPr lang="zh-CN" altLang="en-US" sz="2600" b="1" dirty="0">
                <a:latin typeface="Times New Roman" panose="02020603050405020304" pitchFamily="18" charset="0"/>
                <a:ea typeface="微软雅黑" panose="020B0503020204020204" pitchFamily="34" charset="-122"/>
                <a:sym typeface="Symbol" panose="05050102010706020507" pitchFamily="18" charset="2"/>
              </a:rPr>
              <a:t>支</a:t>
            </a:r>
            <a:r>
              <a:rPr lang="en-US" altLang="zh-CN" sz="2600" b="1" dirty="0">
                <a:latin typeface="Times New Roman" panose="02020603050405020304" pitchFamily="18" charset="0"/>
                <a:ea typeface="微软雅黑" panose="020B0503020204020204" pitchFamily="34" charset="-122"/>
                <a:sym typeface="Symbol" panose="05050102010706020507" pitchFamily="18" charset="2"/>
              </a:rPr>
              <a:t>—</a:t>
            </a:r>
            <a:r>
              <a:rPr lang="zh-CN" altLang="en-US" sz="2600" b="1" dirty="0">
                <a:latin typeface="Times New Roman" panose="02020603050405020304" pitchFamily="18" charset="0"/>
                <a:ea typeface="微软雅黑" panose="020B0503020204020204" pitchFamily="34" charset="-122"/>
              </a:rPr>
              <a:t>声学波的色散关系</a:t>
            </a:r>
          </a:p>
          <a:p>
            <a:pPr eaLnBrk="1" hangingPunct="1">
              <a:lnSpc>
                <a:spcPct val="90000"/>
              </a:lnSpc>
            </a:pPr>
            <a:endParaRPr lang="zh-CN" altLang="en-US" sz="2600" b="1" dirty="0">
              <a:latin typeface="Times New Roman" panose="02020603050405020304" pitchFamily="18" charset="0"/>
              <a:ea typeface="微软雅黑" panose="020B0503020204020204" pitchFamily="34" charset="-122"/>
            </a:endParaRPr>
          </a:p>
          <a:p>
            <a:pPr eaLnBrk="1" hangingPunct="1">
              <a:lnSpc>
                <a:spcPct val="90000"/>
              </a:lnSpc>
            </a:pPr>
            <a:endParaRPr lang="zh-CN" altLang="en-US" sz="2600" b="1" dirty="0">
              <a:latin typeface="Times New Roman" panose="02020603050405020304" pitchFamily="18" charset="0"/>
              <a:ea typeface="微软雅黑" panose="020B0503020204020204" pitchFamily="34" charset="-122"/>
            </a:endParaRPr>
          </a:p>
          <a:p>
            <a:pPr eaLnBrk="1" hangingPunct="1">
              <a:lnSpc>
                <a:spcPct val="90000"/>
              </a:lnSpc>
            </a:pPr>
            <a:endParaRPr lang="zh-CN" altLang="en-US" sz="2600" b="1" dirty="0">
              <a:latin typeface="Times New Roman" panose="02020603050405020304" pitchFamily="18" charset="0"/>
              <a:ea typeface="微软雅黑" panose="020B0503020204020204" pitchFamily="34" charset="-122"/>
              <a:sym typeface="Symbol" panose="05050102010706020507" pitchFamily="18" charset="2"/>
            </a:endParaRPr>
          </a:p>
        </p:txBody>
      </p:sp>
      <p:graphicFrame>
        <p:nvGraphicFramePr>
          <p:cNvPr id="91140" name="Object 6"/>
          <p:cNvGraphicFramePr>
            <a:graphicFrameLocks noChangeAspect="1"/>
          </p:cNvGraphicFramePr>
          <p:nvPr>
            <p:extLst/>
          </p:nvPr>
        </p:nvGraphicFramePr>
        <p:xfrm>
          <a:off x="1547813" y="1701577"/>
          <a:ext cx="5948362" cy="1214437"/>
        </p:xfrm>
        <a:graphic>
          <a:graphicData uri="http://schemas.openxmlformats.org/presentationml/2006/ole">
            <mc:AlternateContent xmlns:mc="http://schemas.openxmlformats.org/markup-compatibility/2006">
              <mc:Choice xmlns:v="urn:schemas-microsoft-com:vml" Requires="v">
                <p:oleObj spid="_x0000_s98660" name="公式" r:id="rId4" imgW="2755900" imgH="558800" progId="Equation.3">
                  <p:embed/>
                </p:oleObj>
              </mc:Choice>
              <mc:Fallback>
                <p:oleObj name="公式" r:id="rId4" imgW="2755900" imgH="558800" progId="Equation.3">
                  <p:embed/>
                  <p:pic>
                    <p:nvPicPr>
                      <p:cNvPr id="9114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701577"/>
                        <a:ext cx="5948362"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0474" name="Text Box 10"/>
          <p:cNvSpPr txBox="1">
            <a:spLocks noChangeArrowheads="1"/>
          </p:cNvSpPr>
          <p:nvPr/>
        </p:nvSpPr>
        <p:spPr bwMode="auto">
          <a:xfrm>
            <a:off x="780670" y="5741621"/>
            <a:ext cx="7815263" cy="4889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长声学波频率正比于波数，类似于连续介质的弹性波</a:t>
            </a:r>
          </a:p>
        </p:txBody>
      </p:sp>
      <p:graphicFrame>
        <p:nvGraphicFramePr>
          <p:cNvPr id="427016" name="Object 8"/>
          <p:cNvGraphicFramePr>
            <a:graphicFrameLocks noChangeAspect="1"/>
          </p:cNvGraphicFramePr>
          <p:nvPr>
            <p:extLst/>
          </p:nvPr>
        </p:nvGraphicFramePr>
        <p:xfrm>
          <a:off x="971550" y="3573239"/>
          <a:ext cx="5975350" cy="1870075"/>
        </p:xfrm>
        <a:graphic>
          <a:graphicData uri="http://schemas.openxmlformats.org/presentationml/2006/ole">
            <mc:AlternateContent xmlns:mc="http://schemas.openxmlformats.org/markup-compatibility/2006">
              <mc:Choice xmlns:v="urn:schemas-microsoft-com:vml" Requires="v">
                <p:oleObj spid="_x0000_s98661" name="公式" r:id="rId6" imgW="2832100" imgH="889000" progId="Equation.3">
                  <p:embed/>
                </p:oleObj>
              </mc:Choice>
              <mc:Fallback>
                <p:oleObj name="公式" r:id="rId6" imgW="2832100" imgH="889000" progId="Equation.3">
                  <p:embed/>
                  <p:pic>
                    <p:nvPicPr>
                      <p:cNvPr id="42701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73239"/>
                        <a:ext cx="5975350"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0475" name="Text Box 11"/>
          <p:cNvSpPr txBox="1">
            <a:spLocks noChangeArrowheads="1"/>
          </p:cNvSpPr>
          <p:nvPr/>
        </p:nvSpPr>
        <p:spPr bwMode="auto">
          <a:xfrm>
            <a:off x="447675" y="2985864"/>
            <a:ext cx="12811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当</a:t>
            </a:r>
            <a:r>
              <a:rPr kumimoji="0" lang="en-US" altLang="zh-CN" sz="2600" b="1" i="1"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q</a:t>
            </a:r>
            <a:r>
              <a:rPr kumimoji="0" lang="en-US" altLang="zh-CN" sz="26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0:</a:t>
            </a: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nvGrpSpPr>
          <p:cNvPr id="1470480" name="Group 16"/>
          <p:cNvGrpSpPr>
            <a:grpSpLocks/>
          </p:cNvGrpSpPr>
          <p:nvPr/>
        </p:nvGrpSpPr>
        <p:grpSpPr bwMode="auto">
          <a:xfrm>
            <a:off x="3563938" y="4509864"/>
            <a:ext cx="2986087" cy="963613"/>
            <a:chOff x="2245" y="3022"/>
            <a:chExt cx="1881" cy="607"/>
          </a:xfrm>
        </p:grpSpPr>
        <p:grpSp>
          <p:nvGrpSpPr>
            <p:cNvPr id="91150" name="Group 14"/>
            <p:cNvGrpSpPr>
              <a:grpSpLocks/>
            </p:cNvGrpSpPr>
            <p:nvPr/>
          </p:nvGrpSpPr>
          <p:grpSpPr bwMode="auto">
            <a:xfrm>
              <a:off x="2245" y="3075"/>
              <a:ext cx="1881" cy="554"/>
              <a:chOff x="2245" y="3075"/>
              <a:chExt cx="1881" cy="554"/>
            </a:xfrm>
          </p:grpSpPr>
          <p:graphicFrame>
            <p:nvGraphicFramePr>
              <p:cNvPr id="91152" name="Object 5"/>
              <p:cNvGraphicFramePr>
                <a:graphicFrameLocks noChangeAspect="1"/>
              </p:cNvGraphicFramePr>
              <p:nvPr/>
            </p:nvGraphicFramePr>
            <p:xfrm>
              <a:off x="3551" y="3075"/>
              <a:ext cx="575" cy="554"/>
            </p:xfrm>
            <a:graphic>
              <a:graphicData uri="http://schemas.openxmlformats.org/presentationml/2006/ole">
                <mc:AlternateContent xmlns:mc="http://schemas.openxmlformats.org/markup-compatibility/2006">
                  <mc:Choice xmlns:v="urn:schemas-microsoft-com:vml" Requires="v">
                    <p:oleObj spid="_x0000_s98662" name="公式" r:id="rId8" imgW="457002" imgH="444307" progId="Equation.3">
                      <p:embed/>
                    </p:oleObj>
                  </mc:Choice>
                  <mc:Fallback>
                    <p:oleObj name="公式" r:id="rId8" imgW="457002" imgH="444307" progId="Equation.3">
                      <p:embed/>
                      <p:pic>
                        <p:nvPicPr>
                          <p:cNvPr id="91152"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1" y="3075"/>
                            <a:ext cx="575"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53" name="Line 13"/>
              <p:cNvSpPr>
                <a:spLocks noChangeShapeType="1"/>
              </p:cNvSpPr>
              <p:nvPr/>
            </p:nvSpPr>
            <p:spPr bwMode="auto">
              <a:xfrm>
                <a:off x="2245" y="3339"/>
                <a:ext cx="127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sp>
          <p:nvSpPr>
            <p:cNvPr id="91151" name="Text Box 15"/>
            <p:cNvSpPr txBox="1">
              <a:spLocks noChangeArrowheads="1"/>
            </p:cNvSpPr>
            <p:nvPr/>
          </p:nvSpPr>
          <p:spPr bwMode="auto">
            <a:xfrm>
              <a:off x="2525" y="3022"/>
              <a:ext cx="58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1"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m</a:t>
              </a:r>
              <a:r>
                <a:rPr kumimoji="0" lang="en-US" altLang="zh-CN"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600" b="1" i="1"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M</a:t>
              </a:r>
            </a:p>
          </p:txBody>
        </p:sp>
      </p:grpSp>
      <p:sp>
        <p:nvSpPr>
          <p:cNvPr id="91145" name="Rectangle 2"/>
          <p:cNvSpPr>
            <a:spLocks noRot="1" noChangeArrowheads="1"/>
          </p:cNvSpPr>
          <p:nvPr/>
        </p:nvSpPr>
        <p:spPr bwMode="auto">
          <a:xfrm>
            <a:off x="1907704" y="109326"/>
            <a:ext cx="590495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在长波极限</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en-US" altLang="zh-CN" sz="3600" b="1" i="1"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q</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sym typeface="Symbol" panose="05050102010706020507" pitchFamily="18" charset="2"/>
              </a:rPr>
              <a:t>0</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的声学波</a:t>
            </a:r>
          </a:p>
        </p:txBody>
      </p:sp>
      <p:grpSp>
        <p:nvGrpSpPr>
          <p:cNvPr id="1470486" name="Group 22"/>
          <p:cNvGrpSpPr>
            <a:grpSpLocks/>
          </p:cNvGrpSpPr>
          <p:nvPr/>
        </p:nvGrpSpPr>
        <p:grpSpPr bwMode="auto">
          <a:xfrm>
            <a:off x="4427538" y="1701577"/>
            <a:ext cx="3082925" cy="1871662"/>
            <a:chOff x="2789" y="1253"/>
            <a:chExt cx="1942" cy="1179"/>
          </a:xfrm>
        </p:grpSpPr>
        <p:sp>
          <p:nvSpPr>
            <p:cNvPr id="91147" name="Rectangle 19"/>
            <p:cNvSpPr>
              <a:spLocks noChangeArrowheads="1"/>
            </p:cNvSpPr>
            <p:nvPr/>
          </p:nvSpPr>
          <p:spPr bwMode="auto">
            <a:xfrm>
              <a:off x="2789" y="1253"/>
              <a:ext cx="1543" cy="726"/>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91148" name="Text Box 20"/>
            <p:cNvSpPr txBox="1">
              <a:spLocks noChangeArrowheads="1"/>
            </p:cNvSpPr>
            <p:nvPr/>
          </p:nvSpPr>
          <p:spPr bwMode="auto">
            <a:xfrm>
              <a:off x="4195" y="2067"/>
              <a:ext cx="536" cy="3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rPr>
                <a:t>&lt;&lt;1</a:t>
              </a:r>
            </a:p>
          </p:txBody>
        </p:sp>
        <p:sp>
          <p:nvSpPr>
            <p:cNvPr id="91149" name="Line 21"/>
            <p:cNvSpPr>
              <a:spLocks noChangeShapeType="1"/>
            </p:cNvSpPr>
            <p:nvPr/>
          </p:nvSpPr>
          <p:spPr bwMode="auto">
            <a:xfrm>
              <a:off x="3606" y="1979"/>
              <a:ext cx="589" cy="272"/>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20" name="Rectangle 37"/>
          <p:cNvSpPr>
            <a:spLocks noChangeArrowheads="1"/>
          </p:cNvSpPr>
          <p:nvPr/>
        </p:nvSpPr>
        <p:spPr bwMode="auto">
          <a:xfrm flipV="1">
            <a:off x="245684" y="98477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grpSp>
        <p:nvGrpSpPr>
          <p:cNvPr id="21" name="Group 21"/>
          <p:cNvGrpSpPr>
            <a:grpSpLocks/>
          </p:cNvGrpSpPr>
          <p:nvPr/>
        </p:nvGrpSpPr>
        <p:grpSpPr bwMode="auto">
          <a:xfrm>
            <a:off x="4283968" y="1354137"/>
            <a:ext cx="4608513" cy="3838575"/>
            <a:chOff x="2744" y="831"/>
            <a:chExt cx="2903" cy="2418"/>
          </a:xfrm>
        </p:grpSpPr>
        <p:grpSp>
          <p:nvGrpSpPr>
            <p:cNvPr id="22" name="Group 15"/>
            <p:cNvGrpSpPr>
              <a:grpSpLocks/>
            </p:cNvGrpSpPr>
            <p:nvPr/>
          </p:nvGrpSpPr>
          <p:grpSpPr bwMode="auto">
            <a:xfrm>
              <a:off x="2779" y="831"/>
              <a:ext cx="2868" cy="2418"/>
              <a:chOff x="1338" y="754"/>
              <a:chExt cx="2868" cy="2418"/>
            </a:xfrm>
          </p:grpSpPr>
          <p:pic>
            <p:nvPicPr>
              <p:cNvPr id="25"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8" y="754"/>
                <a:ext cx="2868" cy="2418"/>
              </a:xfrm>
              <a:prstGeom prst="rect">
                <a:avLst/>
              </a:prstGeom>
              <a:solidFill>
                <a:srgbClr val="FFFF99"/>
              </a:solidFill>
              <a:ln w="76200">
                <a:solidFill>
                  <a:srgbClr val="99FFCC"/>
                </a:solidFill>
                <a:miter lim="800000"/>
                <a:headEnd/>
                <a:tailEnd/>
              </a:ln>
            </p:spPr>
          </p:pic>
          <p:sp>
            <p:nvSpPr>
              <p:cNvPr id="26" name="Oval 17"/>
              <p:cNvSpPr>
                <a:spLocks noChangeArrowheads="1"/>
              </p:cNvSpPr>
              <p:nvPr/>
            </p:nvSpPr>
            <p:spPr bwMode="auto">
              <a:xfrm>
                <a:off x="2517" y="2523"/>
                <a:ext cx="227" cy="408"/>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660066"/>
                  </a:solidFill>
                  <a:ea typeface="微软雅黑" panose="020B0503020204020204" pitchFamily="34" charset="-122"/>
                  <a:cs typeface="+mn-cs"/>
                </a:endParaRPr>
              </a:p>
            </p:txBody>
          </p:sp>
        </p:grpSp>
        <p:sp>
          <p:nvSpPr>
            <p:cNvPr id="23" name="Text Box 19"/>
            <p:cNvSpPr txBox="1">
              <a:spLocks noChangeArrowheads="1"/>
            </p:cNvSpPr>
            <p:nvPr/>
          </p:nvSpPr>
          <p:spPr bwMode="auto">
            <a:xfrm>
              <a:off x="2744" y="2931"/>
              <a:ext cx="572" cy="3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dirty="0">
                  <a:solidFill>
                    <a:srgbClr val="000000"/>
                  </a:solidFill>
                  <a:ea typeface="微软雅黑" panose="020B0503020204020204" pitchFamily="34" charset="-122"/>
                  <a:cs typeface="+mn-cs"/>
                </a:rPr>
                <a:t>-</a:t>
              </a:r>
              <a:r>
                <a:rPr lang="en-US" altLang="zh-CN" dirty="0">
                  <a:solidFill>
                    <a:srgbClr val="000000"/>
                  </a:solidFill>
                  <a:latin typeface="Symbol" panose="05050102010706020507" pitchFamily="18" charset="2"/>
                  <a:ea typeface="微软雅黑" panose="020B0503020204020204" pitchFamily="34" charset="-122"/>
                  <a:cs typeface="+mn-cs"/>
                </a:rPr>
                <a:t>p</a:t>
              </a:r>
              <a:r>
                <a:rPr lang="en-US" altLang="zh-CN" dirty="0">
                  <a:solidFill>
                    <a:srgbClr val="000000"/>
                  </a:solidFill>
                  <a:ea typeface="微软雅黑" panose="020B0503020204020204" pitchFamily="34" charset="-122"/>
                  <a:cs typeface="+mn-cs"/>
                </a:rPr>
                <a:t>/2</a:t>
              </a:r>
              <a:r>
                <a:rPr lang="en-US" altLang="zh-CN" i="1" dirty="0">
                  <a:solidFill>
                    <a:srgbClr val="000000"/>
                  </a:solidFill>
                  <a:ea typeface="微软雅黑" panose="020B0503020204020204" pitchFamily="34" charset="-122"/>
                  <a:cs typeface="+mn-cs"/>
                </a:rPr>
                <a:t>a</a:t>
              </a:r>
            </a:p>
          </p:txBody>
        </p:sp>
        <p:sp>
          <p:nvSpPr>
            <p:cNvPr id="24" name="Text Box 20"/>
            <p:cNvSpPr txBox="1">
              <a:spLocks noChangeArrowheads="1"/>
            </p:cNvSpPr>
            <p:nvPr/>
          </p:nvSpPr>
          <p:spPr bwMode="auto">
            <a:xfrm>
              <a:off x="4788" y="2931"/>
              <a:ext cx="502" cy="3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dirty="0">
                  <a:solidFill>
                    <a:srgbClr val="000000"/>
                  </a:solidFill>
                  <a:latin typeface="Symbol" panose="05050102010706020507" pitchFamily="18" charset="2"/>
                  <a:ea typeface="微软雅黑" panose="020B0503020204020204" pitchFamily="34" charset="-122"/>
                  <a:cs typeface="+mn-cs"/>
                </a:rPr>
                <a:t>p</a:t>
              </a:r>
              <a:r>
                <a:rPr lang="en-US" altLang="zh-CN" dirty="0">
                  <a:solidFill>
                    <a:srgbClr val="000000"/>
                  </a:solidFill>
                  <a:ea typeface="微软雅黑" panose="020B0503020204020204" pitchFamily="34" charset="-122"/>
                  <a:cs typeface="+mn-cs"/>
                </a:rPr>
                <a:t>/2</a:t>
              </a:r>
              <a:r>
                <a:rPr lang="en-US" altLang="zh-CN" i="1" dirty="0">
                  <a:solidFill>
                    <a:srgbClr val="000000"/>
                  </a:solidFill>
                  <a:ea typeface="微软雅黑" panose="020B0503020204020204" pitchFamily="34" charset="-122"/>
                  <a:cs typeface="+mn-cs"/>
                </a:rPr>
                <a:t>a</a:t>
              </a:r>
            </a:p>
          </p:txBody>
        </p:sp>
      </p:grpSp>
      <p:sp>
        <p:nvSpPr>
          <p:cNvPr id="27" name="文本框 26">
            <a:extLst>
              <a:ext uri="{FF2B5EF4-FFF2-40B4-BE49-F238E27FC236}">
                <a16:creationId xmlns:a16="http://schemas.microsoft.com/office/drawing/2014/main" id="{C3229C28-2A28-41CF-AFAD-75F3F1F849D8}"/>
              </a:ext>
            </a:extLst>
          </p:cNvPr>
          <p:cNvSpPr txBox="1"/>
          <p:nvPr/>
        </p:nvSpPr>
        <p:spPr>
          <a:xfrm>
            <a:off x="6175295" y="1268555"/>
            <a:ext cx="396262" cy="461665"/>
          </a:xfrm>
          <a:prstGeom prst="rect">
            <a:avLst/>
          </a:prstGeom>
          <a:solidFill>
            <a:schemeClr val="bg1"/>
          </a:solidFill>
        </p:spPr>
        <p:txBody>
          <a:bodyPr wrap="none" rtlCol="0">
            <a:spAutoFit/>
          </a:bodyPr>
          <a:lstStyle/>
          <a:p>
            <a:r>
              <a:rPr lang="en-US" altLang="zh-CN" sz="2400" dirty="0">
                <a:solidFill>
                  <a:schemeClr val="tx1"/>
                </a:solidFill>
                <a:latin typeface="Symbol" panose="05050102010706020507" pitchFamily="18" charset="2"/>
              </a:rPr>
              <a:t>w</a:t>
            </a:r>
          </a:p>
        </p:txBody>
      </p:sp>
    </p:spTree>
    <p:extLst>
      <p:ext uri="{BB962C8B-B14F-4D97-AF65-F5344CB8AC3E}">
        <p14:creationId xmlns:p14="http://schemas.microsoft.com/office/powerpoint/2010/main" val="74643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Rot="1" noChangeArrowheads="1"/>
          </p:cNvSpPr>
          <p:nvPr>
            <p:ph type="body" idx="4294967295"/>
          </p:nvPr>
        </p:nvSpPr>
        <p:spPr bwMode="auto">
          <a:xfrm>
            <a:off x="439713" y="1126703"/>
            <a:ext cx="3887788" cy="57626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buFont typeface="Wingdings" panose="05000000000000000000" pitchFamily="2" charset="2"/>
              <a:buNone/>
            </a:pPr>
            <a:r>
              <a:rPr lang="zh-CN" altLang="en-US" b="1" dirty="0">
                <a:solidFill>
                  <a:srgbClr val="663300"/>
                </a:solidFill>
                <a:latin typeface="Times New Roman" panose="02020603050405020304" pitchFamily="18" charset="0"/>
                <a:ea typeface="微软雅黑" panose="020B0503020204020204" pitchFamily="34" charset="-122"/>
              </a:rPr>
              <a:t>波速：相速度</a:t>
            </a:r>
            <a:r>
              <a:rPr lang="en-US" altLang="zh-CN" b="1" dirty="0">
                <a:solidFill>
                  <a:srgbClr val="663300"/>
                </a:solidFill>
                <a:latin typeface="Times New Roman" panose="02020603050405020304" pitchFamily="18" charset="0"/>
                <a:ea typeface="微软雅黑" panose="020B0503020204020204" pitchFamily="34" charset="-122"/>
              </a:rPr>
              <a:t>=</a:t>
            </a:r>
            <a:r>
              <a:rPr lang="zh-CN" altLang="en-US" b="1" dirty="0">
                <a:solidFill>
                  <a:srgbClr val="663300"/>
                </a:solidFill>
                <a:latin typeface="Times New Roman" panose="02020603050405020304" pitchFamily="18" charset="0"/>
                <a:ea typeface="微软雅黑" panose="020B0503020204020204" pitchFamily="34" charset="-122"/>
              </a:rPr>
              <a:t>群速度</a:t>
            </a:r>
          </a:p>
        </p:txBody>
      </p:sp>
      <p:pic>
        <p:nvPicPr>
          <p:cNvPr id="147252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224584"/>
            <a:ext cx="46958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2525" name="Text Box 13"/>
          <p:cNvSpPr txBox="1">
            <a:spLocks noChangeArrowheads="1"/>
          </p:cNvSpPr>
          <p:nvPr/>
        </p:nvSpPr>
        <p:spPr bwMode="auto">
          <a:xfrm>
            <a:off x="114642" y="4995018"/>
            <a:ext cx="75612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lvl="2"/>
            <a:r>
              <a:rPr lang="en-US" altLang="zh-CN" sz="2400" i="1" dirty="0">
                <a:solidFill>
                  <a:srgbClr val="000000"/>
                </a:solidFill>
                <a:ea typeface="微软雅黑" panose="020B0503020204020204" pitchFamily="34" charset="-122"/>
                <a:cs typeface="+mn-cs"/>
              </a:rPr>
              <a:t>q</a:t>
            </a:r>
            <a:r>
              <a:rPr lang="en-US" altLang="zh-CN" sz="2400" dirty="0">
                <a:solidFill>
                  <a:srgbClr val="000000"/>
                </a:solidFill>
                <a:ea typeface="微软雅黑" panose="020B0503020204020204" pitchFamily="34" charset="-122"/>
                <a:cs typeface="+mn-cs"/>
                <a:sym typeface="Symbol" panose="05050102010706020507" pitchFamily="18" charset="2"/>
              </a:rPr>
              <a:t>0</a:t>
            </a:r>
            <a:r>
              <a:rPr lang="zh-CN" altLang="en-US" sz="2400" dirty="0">
                <a:solidFill>
                  <a:srgbClr val="000000"/>
                </a:solidFill>
                <a:ea typeface="微软雅黑" panose="020B0503020204020204" pitchFamily="34" charset="-122"/>
                <a:cs typeface="+mn-cs"/>
                <a:sym typeface="Symbol" panose="05050102010706020507" pitchFamily="18" charset="2"/>
              </a:rPr>
              <a:t>时</a:t>
            </a:r>
            <a:r>
              <a:rPr lang="en-US" altLang="zh-CN" sz="2400" i="1" dirty="0">
                <a:solidFill>
                  <a:schemeClr val="tx1"/>
                </a:solidFill>
                <a:latin typeface="Symbol" panose="05050102010706020507" pitchFamily="18" charset="2"/>
                <a:ea typeface="微软雅黑" panose="020B0503020204020204" pitchFamily="34" charset="-122"/>
                <a:sym typeface="Symbol" panose="05050102010706020507" pitchFamily="18" charset="2"/>
              </a:rPr>
              <a:t></a:t>
            </a:r>
            <a:r>
              <a:rPr lang="en-US" altLang="zh-CN" sz="2400" baseline="-25000" dirty="0">
                <a:solidFill>
                  <a:schemeClr val="tx1"/>
                </a:solidFill>
                <a:ea typeface="微软雅黑" panose="020B0503020204020204" pitchFamily="34" charset="-122"/>
                <a:sym typeface="Symbol" panose="05050102010706020507" pitchFamily="18" charset="2"/>
              </a:rPr>
              <a:t>-</a:t>
            </a:r>
            <a:r>
              <a:rPr lang="en-US" altLang="zh-CN" sz="2400" baseline="-25000" dirty="0">
                <a:solidFill>
                  <a:schemeClr val="tx1"/>
                </a:solidFill>
                <a:ea typeface="微软雅黑" panose="020B0503020204020204" pitchFamily="34" charset="-122"/>
                <a:cs typeface="+mn-cs"/>
                <a:sym typeface="Symbol" panose="05050102010706020507" pitchFamily="18" charset="2"/>
              </a:rPr>
              <a:t> </a:t>
            </a:r>
            <a:r>
              <a:rPr lang="en-US" altLang="zh-CN" sz="2400" dirty="0">
                <a:solidFill>
                  <a:srgbClr val="000000"/>
                </a:solidFill>
                <a:ea typeface="微软雅黑" panose="020B0503020204020204" pitchFamily="34" charset="-122"/>
                <a:cs typeface="+mn-cs"/>
                <a:sym typeface="Symbol" panose="05050102010706020507" pitchFamily="18" charset="2"/>
              </a:rPr>
              <a:t>0 </a:t>
            </a:r>
            <a:r>
              <a:rPr lang="zh-CN" altLang="en-US" sz="2400" dirty="0">
                <a:solidFill>
                  <a:srgbClr val="000000"/>
                </a:solidFill>
                <a:ea typeface="微软雅黑" panose="020B0503020204020204" pitchFamily="34" charset="-122"/>
                <a:cs typeface="+mn-cs"/>
                <a:sym typeface="Symbol" panose="05050102010706020507" pitchFamily="18" charset="2"/>
              </a:rPr>
              <a:t>，</a:t>
            </a:r>
            <a:r>
              <a:rPr lang="en-US" altLang="zh-CN" sz="2400" i="1" dirty="0">
                <a:solidFill>
                  <a:srgbClr val="000000"/>
                </a:solidFill>
                <a:ea typeface="微软雅黑" panose="020B0503020204020204" pitchFamily="34" charset="-122"/>
                <a:cs typeface="+mn-cs"/>
                <a:sym typeface="Symbol" panose="05050102010706020507" pitchFamily="18" charset="2"/>
              </a:rPr>
              <a:t>B</a:t>
            </a:r>
            <a:r>
              <a:rPr lang="en-US" altLang="zh-CN" sz="2400" dirty="0">
                <a:solidFill>
                  <a:srgbClr val="000000"/>
                </a:solidFill>
                <a:ea typeface="微软雅黑" panose="020B0503020204020204" pitchFamily="34" charset="-122"/>
                <a:cs typeface="+mn-cs"/>
                <a:sym typeface="Symbol" panose="05050102010706020507" pitchFamily="18" charset="2"/>
              </a:rPr>
              <a:t>/</a:t>
            </a:r>
            <a:r>
              <a:rPr lang="en-US" altLang="zh-CN" sz="2400" i="1" dirty="0">
                <a:solidFill>
                  <a:srgbClr val="000000"/>
                </a:solidFill>
                <a:ea typeface="微软雅黑" panose="020B0503020204020204" pitchFamily="34" charset="-122"/>
                <a:cs typeface="+mn-cs"/>
                <a:sym typeface="Symbol" panose="05050102010706020507" pitchFamily="18" charset="2"/>
              </a:rPr>
              <a:t>A</a:t>
            </a:r>
            <a:r>
              <a:rPr lang="en-US" altLang="zh-CN" sz="2400" dirty="0">
                <a:solidFill>
                  <a:srgbClr val="000000"/>
                </a:solidFill>
                <a:ea typeface="微软雅黑" panose="020B0503020204020204" pitchFamily="34" charset="-122"/>
                <a:cs typeface="+mn-cs"/>
                <a:sym typeface="Symbol" panose="05050102010706020507" pitchFamily="18" charset="2"/>
              </a:rPr>
              <a:t>  1,  </a:t>
            </a:r>
            <a:r>
              <a:rPr lang="zh-CN" altLang="en-US" sz="2400" dirty="0">
                <a:solidFill>
                  <a:srgbClr val="000000"/>
                </a:solidFill>
                <a:ea typeface="微软雅黑" panose="020B0503020204020204" pitchFamily="34" charset="-122"/>
                <a:cs typeface="+mn-cs"/>
              </a:rPr>
              <a:t>相位差</a:t>
            </a:r>
            <a:r>
              <a:rPr lang="en-US" altLang="zh-CN" sz="2400" i="1" dirty="0" err="1">
                <a:solidFill>
                  <a:srgbClr val="000000"/>
                </a:solidFill>
                <a:ea typeface="微软雅黑" panose="020B0503020204020204" pitchFamily="34" charset="-122"/>
                <a:cs typeface="+mn-cs"/>
              </a:rPr>
              <a:t>qa</a:t>
            </a:r>
            <a:r>
              <a:rPr lang="en-US" altLang="zh-CN" sz="2400" i="1" dirty="0">
                <a:solidFill>
                  <a:srgbClr val="000000"/>
                </a:solidFill>
                <a:ea typeface="微软雅黑" panose="020B0503020204020204" pitchFamily="34" charset="-122"/>
                <a:cs typeface="+mn-cs"/>
              </a:rPr>
              <a:t> </a:t>
            </a:r>
            <a:r>
              <a:rPr lang="en-US" altLang="zh-CN" sz="2400" dirty="0">
                <a:solidFill>
                  <a:srgbClr val="000000"/>
                </a:solidFill>
                <a:ea typeface="微软雅黑" panose="020B0503020204020204" pitchFamily="34" charset="-122"/>
                <a:cs typeface="+mn-cs"/>
                <a:sym typeface="Symbol" panose="05050102010706020507" pitchFamily="18" charset="2"/>
              </a:rPr>
              <a:t> 0</a:t>
            </a:r>
          </a:p>
        </p:txBody>
      </p:sp>
      <p:graphicFrame>
        <p:nvGraphicFramePr>
          <p:cNvPr id="95239" name="Object 8"/>
          <p:cNvGraphicFramePr>
            <a:graphicFrameLocks noChangeAspect="1"/>
          </p:cNvGraphicFramePr>
          <p:nvPr>
            <p:extLst>
              <p:ext uri="{D42A27DB-BD31-4B8C-83A1-F6EECF244321}">
                <p14:modId xmlns:p14="http://schemas.microsoft.com/office/powerpoint/2010/main" val="2728693990"/>
              </p:ext>
            </p:extLst>
          </p:nvPr>
        </p:nvGraphicFramePr>
        <p:xfrm>
          <a:off x="495204" y="1680078"/>
          <a:ext cx="4500563" cy="1093787"/>
        </p:xfrm>
        <a:graphic>
          <a:graphicData uri="http://schemas.openxmlformats.org/presentationml/2006/ole">
            <mc:AlternateContent xmlns:mc="http://schemas.openxmlformats.org/markup-compatibility/2006">
              <mc:Choice xmlns:v="urn:schemas-microsoft-com:vml" Requires="v">
                <p:oleObj spid="_x0000_s39313" name="公式" r:id="rId5" imgW="1993900" imgH="482600" progId="Equation.3">
                  <p:embed/>
                </p:oleObj>
              </mc:Choice>
              <mc:Fallback>
                <p:oleObj name="公式" r:id="rId5" imgW="19939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204" y="1680078"/>
                        <a:ext cx="4500563" cy="1093787"/>
                      </a:xfrm>
                      <a:prstGeom prst="rect">
                        <a:avLst/>
                      </a:pr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72534" name="Group 22"/>
          <p:cNvGrpSpPr>
            <a:grpSpLocks/>
          </p:cNvGrpSpPr>
          <p:nvPr/>
        </p:nvGrpSpPr>
        <p:grpSpPr bwMode="auto">
          <a:xfrm>
            <a:off x="4427538" y="2781300"/>
            <a:ext cx="4175125" cy="1103313"/>
            <a:chOff x="1611" y="1979"/>
            <a:chExt cx="2630" cy="695"/>
          </a:xfrm>
        </p:grpSpPr>
        <p:graphicFrame>
          <p:nvGraphicFramePr>
            <p:cNvPr id="95243" name="Object 10"/>
            <p:cNvGraphicFramePr>
              <a:graphicFrameLocks noChangeAspect="1"/>
            </p:cNvGraphicFramePr>
            <p:nvPr/>
          </p:nvGraphicFramePr>
          <p:xfrm>
            <a:off x="2290" y="1979"/>
            <a:ext cx="1951" cy="695"/>
          </p:xfrm>
          <a:graphic>
            <a:graphicData uri="http://schemas.openxmlformats.org/presentationml/2006/ole">
              <mc:AlternateContent xmlns:mc="http://schemas.openxmlformats.org/markup-compatibility/2006">
                <mc:Choice xmlns:v="urn:schemas-microsoft-com:vml" Requires="v">
                  <p:oleObj spid="_x0000_s39314" name="公式" r:id="rId7" imgW="1282700" imgH="457200" progId="Equation.3">
                    <p:embed/>
                  </p:oleObj>
                </mc:Choice>
                <mc:Fallback>
                  <p:oleObj name="公式" r:id="rId7" imgW="12827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0" y="1979"/>
                          <a:ext cx="1951"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44" name="AutoShape 21"/>
            <p:cNvSpPr>
              <a:spLocks noChangeArrowheads="1"/>
            </p:cNvSpPr>
            <p:nvPr/>
          </p:nvSpPr>
          <p:spPr bwMode="auto">
            <a:xfrm>
              <a:off x="1611" y="2251"/>
              <a:ext cx="453" cy="227"/>
            </a:xfrm>
            <a:prstGeom prst="rightArrow">
              <a:avLst>
                <a:gd name="adj1" fmla="val 50000"/>
                <a:gd name="adj2" fmla="val 4989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sp>
        <p:nvSpPr>
          <p:cNvPr id="1472535" name="Text Box 23"/>
          <p:cNvSpPr txBox="1">
            <a:spLocks noChangeArrowheads="1"/>
          </p:cNvSpPr>
          <p:nvPr/>
        </p:nvSpPr>
        <p:spPr bwMode="auto">
          <a:xfrm>
            <a:off x="683418" y="5472982"/>
            <a:ext cx="7777163" cy="83099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sym typeface="Symbol" panose="05050102010706020507" pitchFamily="18" charset="2"/>
              </a:rPr>
              <a:t>相邻原子同步运动，原胞中两种原子的运动是完全一致的振幅和位相没有差别</a:t>
            </a:r>
            <a:endParaRPr lang="zh-CN" altLang="en-US" sz="2400" dirty="0">
              <a:solidFill>
                <a:srgbClr val="000000"/>
              </a:solidFill>
              <a:ea typeface="微软雅黑" panose="020B0503020204020204" pitchFamily="34" charset="-122"/>
              <a:cs typeface="+mn-cs"/>
            </a:endParaRPr>
          </a:p>
        </p:txBody>
      </p:sp>
      <p:graphicFrame>
        <p:nvGraphicFramePr>
          <p:cNvPr id="95242" name="Object 6"/>
          <p:cNvGraphicFramePr>
            <a:graphicFrameLocks noChangeAspect="1"/>
          </p:cNvGraphicFramePr>
          <p:nvPr>
            <p:extLst>
              <p:ext uri="{D42A27DB-BD31-4B8C-83A1-F6EECF244321}">
                <p14:modId xmlns:p14="http://schemas.microsoft.com/office/powerpoint/2010/main" val="3743704240"/>
              </p:ext>
            </p:extLst>
          </p:nvPr>
        </p:nvGraphicFramePr>
        <p:xfrm>
          <a:off x="5618163" y="1052513"/>
          <a:ext cx="3346450" cy="1214437"/>
        </p:xfrm>
        <a:graphic>
          <a:graphicData uri="http://schemas.openxmlformats.org/presentationml/2006/ole">
            <mc:AlternateContent xmlns:mc="http://schemas.openxmlformats.org/markup-compatibility/2006">
              <mc:Choice xmlns:v="urn:schemas-microsoft-com:vml" Requires="v">
                <p:oleObj spid="_x0000_s39315" name="公式" r:id="rId9" imgW="1257300" imgH="457200" progId="Equation.3">
                  <p:embed/>
                </p:oleObj>
              </mc:Choice>
              <mc:Fallback>
                <p:oleObj name="公式" r:id="rId9" imgW="12573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8163" y="1052513"/>
                        <a:ext cx="3346450" cy="1214437"/>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54</a:t>
            </a:fld>
            <a:endParaRPr lang="zh-CN" altLang="en-US">
              <a:solidFill>
                <a:prstClr val="black">
                  <a:tint val="75000"/>
                </a:prstClr>
              </a:solidFill>
            </a:endParaRPr>
          </a:p>
        </p:txBody>
      </p:sp>
      <p:sp>
        <p:nvSpPr>
          <p:cNvPr id="15" name="Rectangle 2"/>
          <p:cNvSpPr>
            <a:spLocks noRot="1" noChangeArrowheads="1"/>
          </p:cNvSpPr>
          <p:nvPr/>
        </p:nvSpPr>
        <p:spPr bwMode="auto">
          <a:xfrm>
            <a:off x="1907704" y="109326"/>
            <a:ext cx="590495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在长波极限</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en-US" altLang="zh-CN" sz="3600" b="1" i="1"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q</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sym typeface="Symbol" panose="05050102010706020507" pitchFamily="18" charset="2"/>
              </a:rPr>
              <a:t>0</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的声学波</a:t>
            </a:r>
          </a:p>
        </p:txBody>
      </p:sp>
      <p:sp>
        <p:nvSpPr>
          <p:cNvPr id="16" name="Rectangle 37"/>
          <p:cNvSpPr>
            <a:spLocks noChangeArrowheads="1"/>
          </p:cNvSpPr>
          <p:nvPr/>
        </p:nvSpPr>
        <p:spPr bwMode="auto">
          <a:xfrm flipV="1">
            <a:off x="245684" y="98477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95139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472534"/>
                                        </p:tgtEl>
                                        <p:attrNameLst>
                                          <p:attrName>style.visibility</p:attrName>
                                        </p:attrNameLst>
                                      </p:cBhvr>
                                      <p:to>
                                        <p:strVal val="visible"/>
                                      </p:to>
                                    </p:set>
                                    <p:animEffect transition="in" filter="slide(fromLeft)">
                                      <p:cBhvr>
                                        <p:cTn id="7" dur="500"/>
                                        <p:tgtEl>
                                          <p:spTgt spid="14725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72526"/>
                                        </p:tgtEl>
                                        <p:attrNameLst>
                                          <p:attrName>style.visibility</p:attrName>
                                        </p:attrNameLst>
                                      </p:cBhvr>
                                      <p:to>
                                        <p:strVal val="visible"/>
                                      </p:to>
                                    </p:set>
                                    <p:animEffect transition="in" filter="dissolve">
                                      <p:cBhvr>
                                        <p:cTn id="12" dur="500"/>
                                        <p:tgtEl>
                                          <p:spTgt spid="14725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72525"/>
                                        </p:tgtEl>
                                        <p:attrNameLst>
                                          <p:attrName>style.visibility</p:attrName>
                                        </p:attrNameLst>
                                      </p:cBhvr>
                                      <p:to>
                                        <p:strVal val="visible"/>
                                      </p:to>
                                    </p:set>
                                    <p:animEffect transition="in" filter="dissolve">
                                      <p:cBhvr>
                                        <p:cTn id="17" dur="500"/>
                                        <p:tgtEl>
                                          <p:spTgt spid="14725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72535"/>
                                        </p:tgtEl>
                                        <p:attrNameLst>
                                          <p:attrName>style.visibility</p:attrName>
                                        </p:attrNameLst>
                                      </p:cBhvr>
                                      <p:to>
                                        <p:strVal val="visible"/>
                                      </p:to>
                                    </p:set>
                                    <p:animEffect transition="in" filter="slide(fromBottom)">
                                      <p:cBhvr>
                                        <p:cTn id="22" dur="500"/>
                                        <p:tgtEl>
                                          <p:spTgt spid="147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2525" grpId="0"/>
      <p:bldP spid="147253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r"/>
            <a:fld id="{6DC9999B-518A-46BB-9059-C92200C66416}" type="slidenum">
              <a:rPr lang="en-US" altLang="zh-CN" sz="1400">
                <a:solidFill>
                  <a:srgbClr val="336666"/>
                </a:solidFill>
                <a:ea typeface="微软雅黑" panose="020B0503020204020204" pitchFamily="34" charset="-122"/>
                <a:cs typeface="+mn-cs"/>
              </a:rPr>
              <a:pPr algn="r"/>
              <a:t>55</a:t>
            </a:fld>
            <a:endParaRPr lang="en-US" altLang="zh-CN" sz="1400">
              <a:solidFill>
                <a:srgbClr val="336666"/>
              </a:solidFill>
              <a:ea typeface="微软雅黑" panose="020B0503020204020204" pitchFamily="34" charset="-122"/>
              <a:cs typeface="+mn-cs"/>
            </a:endParaRPr>
          </a:p>
        </p:txBody>
      </p:sp>
      <p:sp>
        <p:nvSpPr>
          <p:cNvPr id="97283" name="Rectangle 3"/>
          <p:cNvSpPr>
            <a:spLocks noGrp="1" noRot="1" noChangeArrowheads="1"/>
          </p:cNvSpPr>
          <p:nvPr>
            <p:ph type="body" idx="4294967295"/>
          </p:nvPr>
        </p:nvSpPr>
        <p:spPr bwMode="auto">
          <a:xfrm>
            <a:off x="401574" y="1112839"/>
            <a:ext cx="3729038" cy="5334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 typeface="Wingdings" panose="05000000000000000000" pitchFamily="2" charset="2"/>
              <a:buNone/>
            </a:pPr>
            <a:r>
              <a:rPr lang="en-US" altLang="zh-CN" sz="2600" b="1" i="1" dirty="0">
                <a:latin typeface="Symbol" panose="05050102010706020507" pitchFamily="18" charset="2"/>
                <a:ea typeface="微软雅黑" panose="020B0503020204020204" pitchFamily="34" charset="-122"/>
                <a:sym typeface="Symbol" panose="05050102010706020507" pitchFamily="18" charset="2"/>
              </a:rPr>
              <a:t></a:t>
            </a:r>
            <a:r>
              <a:rPr lang="en-US" altLang="zh-CN" sz="2600" b="1" i="1" baseline="-25000" dirty="0">
                <a:latin typeface="Symbol" panose="05050102010706020507" pitchFamily="18" charset="2"/>
                <a:ea typeface="微软雅黑" panose="020B0503020204020204" pitchFamily="34" charset="-122"/>
                <a:sym typeface="Symbol" panose="05050102010706020507" pitchFamily="18" charset="2"/>
              </a:rPr>
              <a:t>+</a:t>
            </a:r>
            <a:r>
              <a:rPr lang="en-US" altLang="zh-CN" sz="2600" b="1" baseline="-25000" dirty="0">
                <a:latin typeface="Times New Roman" panose="02020603050405020304" pitchFamily="18" charset="0"/>
                <a:ea typeface="微软雅黑" panose="020B0503020204020204" pitchFamily="34" charset="-122"/>
                <a:sym typeface="Symbol" panose="05050102010706020507" pitchFamily="18" charset="2"/>
              </a:rPr>
              <a:t> </a:t>
            </a:r>
            <a:r>
              <a:rPr lang="zh-CN" altLang="en-US" sz="2600" b="1" dirty="0">
                <a:latin typeface="Times New Roman" panose="02020603050405020304" pitchFamily="18" charset="0"/>
                <a:ea typeface="微软雅黑" panose="020B0503020204020204" pitchFamily="34" charset="-122"/>
                <a:sym typeface="Symbol" panose="05050102010706020507" pitchFamily="18" charset="2"/>
              </a:rPr>
              <a:t>光学波色散关系</a:t>
            </a:r>
          </a:p>
          <a:p>
            <a:pPr eaLnBrk="1" hangingPunct="1">
              <a:lnSpc>
                <a:spcPct val="90000"/>
              </a:lnSpc>
            </a:pPr>
            <a:endParaRPr lang="zh-CN" altLang="en-US" sz="2600" b="1" dirty="0">
              <a:latin typeface="Times New Roman" panose="02020603050405020304" pitchFamily="18" charset="0"/>
              <a:ea typeface="微软雅黑" panose="020B0503020204020204" pitchFamily="34" charset="-122"/>
              <a:sym typeface="Symbol" panose="05050102010706020507" pitchFamily="18" charset="2"/>
            </a:endParaRPr>
          </a:p>
          <a:p>
            <a:pPr eaLnBrk="1" hangingPunct="1">
              <a:lnSpc>
                <a:spcPct val="90000"/>
              </a:lnSpc>
            </a:pPr>
            <a:endParaRPr lang="zh-CN" altLang="en-US" sz="2600" b="1" dirty="0">
              <a:latin typeface="Times New Roman" panose="02020603050405020304" pitchFamily="18" charset="0"/>
              <a:ea typeface="微软雅黑" panose="020B0503020204020204" pitchFamily="34" charset="-122"/>
              <a:sym typeface="Symbol" panose="05050102010706020507" pitchFamily="18" charset="2"/>
            </a:endParaRPr>
          </a:p>
        </p:txBody>
      </p:sp>
      <p:sp>
        <p:nvSpPr>
          <p:cNvPr id="97284" name="Rectangle 5"/>
          <p:cNvSpPr>
            <a:spLocks noChangeArrowheads="1"/>
          </p:cNvSpPr>
          <p:nvPr/>
        </p:nvSpPr>
        <p:spPr bwMode="auto">
          <a:xfrm>
            <a:off x="0" y="29633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en-US" altLang="zh-CN" sz="1800" b="0">
              <a:solidFill>
                <a:srgbClr val="336666"/>
              </a:solidFill>
              <a:ea typeface="微软雅黑" panose="020B0503020204020204" pitchFamily="34" charset="-122"/>
              <a:cs typeface="+mn-cs"/>
            </a:endParaRPr>
          </a:p>
        </p:txBody>
      </p:sp>
      <p:graphicFrame>
        <p:nvGraphicFramePr>
          <p:cNvPr id="97285" name="Object 6"/>
          <p:cNvGraphicFramePr>
            <a:graphicFrameLocks noChangeAspect="1"/>
          </p:cNvGraphicFramePr>
          <p:nvPr>
            <p:extLst>
              <p:ext uri="{D42A27DB-BD31-4B8C-83A1-F6EECF244321}">
                <p14:modId xmlns:p14="http://schemas.microsoft.com/office/powerpoint/2010/main" val="293801618"/>
              </p:ext>
            </p:extLst>
          </p:nvPr>
        </p:nvGraphicFramePr>
        <p:xfrm>
          <a:off x="1948656" y="1357871"/>
          <a:ext cx="5832475" cy="1185863"/>
        </p:xfrm>
        <a:graphic>
          <a:graphicData uri="http://schemas.openxmlformats.org/presentationml/2006/ole">
            <mc:AlternateContent xmlns:mc="http://schemas.openxmlformats.org/markup-compatibility/2006">
              <mc:Choice xmlns:v="urn:schemas-microsoft-com:vml" Requires="v">
                <p:oleObj spid="_x0000_s40202" name="公式" r:id="rId4" imgW="2768600" imgH="558800" progId="Equation.3">
                  <p:embed/>
                </p:oleObj>
              </mc:Choice>
              <mc:Fallback>
                <p:oleObj name="公式" r:id="rId4" imgW="2768600" imgH="558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8656" y="1357871"/>
                        <a:ext cx="58324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6" name="Object 7"/>
          <p:cNvGraphicFramePr>
            <a:graphicFrameLocks noChangeAspect="1"/>
          </p:cNvGraphicFramePr>
          <p:nvPr>
            <p:extLst>
              <p:ext uri="{D42A27DB-BD31-4B8C-83A1-F6EECF244321}">
                <p14:modId xmlns:p14="http://schemas.microsoft.com/office/powerpoint/2010/main" val="3173018295"/>
              </p:ext>
            </p:extLst>
          </p:nvPr>
        </p:nvGraphicFramePr>
        <p:xfrm>
          <a:off x="1979613" y="3436938"/>
          <a:ext cx="2236787" cy="2152650"/>
        </p:xfrm>
        <a:graphic>
          <a:graphicData uri="http://schemas.openxmlformats.org/presentationml/2006/ole">
            <mc:AlternateContent xmlns:mc="http://schemas.openxmlformats.org/markup-compatibility/2006">
              <mc:Choice xmlns:v="urn:schemas-microsoft-com:vml" Requires="v">
                <p:oleObj spid="_x0000_s40203" name="公式" r:id="rId6" imgW="1143000" imgH="1092200" progId="Equation.3">
                  <p:embed/>
                </p:oleObj>
              </mc:Choice>
              <mc:Fallback>
                <p:oleObj name="公式" r:id="rId6" imgW="1143000" imgH="1092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3436938"/>
                        <a:ext cx="2236787"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7" name="Rectangle 8"/>
          <p:cNvSpPr>
            <a:spLocks noChangeArrowheads="1"/>
          </p:cNvSpPr>
          <p:nvPr/>
        </p:nvSpPr>
        <p:spPr bwMode="auto">
          <a:xfrm>
            <a:off x="0" y="28109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en-US" altLang="zh-CN" sz="1800" b="0">
              <a:solidFill>
                <a:srgbClr val="336666"/>
              </a:solidFill>
              <a:ea typeface="微软雅黑" panose="020B0503020204020204" pitchFamily="34" charset="-122"/>
              <a:cs typeface="+mn-cs"/>
            </a:endParaRPr>
          </a:p>
        </p:txBody>
      </p:sp>
      <p:sp>
        <p:nvSpPr>
          <p:cNvPr id="97288" name="Rectangle 2"/>
          <p:cNvSpPr>
            <a:spLocks noRot="1" noChangeArrowheads="1"/>
          </p:cNvSpPr>
          <p:nvPr/>
        </p:nvSpPr>
        <p:spPr bwMode="auto">
          <a:xfrm>
            <a:off x="1864519" y="52389"/>
            <a:ext cx="600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在长波极限</a:t>
            </a:r>
            <a:r>
              <a:rPr lang="en-US" altLang="zh-CN" sz="3600" dirty="0">
                <a:solidFill>
                  <a:srgbClr val="660066"/>
                </a:solidFill>
                <a:effectLst>
                  <a:outerShdw blurRad="38100" dist="38100" dir="2700000" algn="tl">
                    <a:srgbClr val="C0C0C0"/>
                  </a:outerShdw>
                </a:effectLst>
                <a:ea typeface="微软雅黑" pitchFamily="34" charset="-122"/>
                <a:cs typeface="+mn-cs"/>
              </a:rPr>
              <a:t>(</a:t>
            </a:r>
            <a:r>
              <a:rPr lang="en-US" altLang="zh-CN" sz="3600" i="1" dirty="0">
                <a:solidFill>
                  <a:srgbClr val="660066"/>
                </a:solidFill>
                <a:effectLst>
                  <a:outerShdw blurRad="38100" dist="38100" dir="2700000" algn="tl">
                    <a:srgbClr val="C0C0C0"/>
                  </a:outerShdw>
                </a:effectLst>
                <a:ea typeface="微软雅黑" pitchFamily="34" charset="-122"/>
                <a:cs typeface="+mn-cs"/>
              </a:rPr>
              <a:t>q</a:t>
            </a:r>
            <a:r>
              <a:rPr lang="en-US" altLang="zh-CN" sz="3600" dirty="0">
                <a:solidFill>
                  <a:srgbClr val="660066"/>
                </a:solidFill>
                <a:effectLst>
                  <a:outerShdw blurRad="38100" dist="38100" dir="2700000" algn="tl">
                    <a:srgbClr val="C0C0C0"/>
                  </a:outerShdw>
                </a:effectLst>
                <a:ea typeface="微软雅黑" pitchFamily="34" charset="-122"/>
                <a:cs typeface="+mn-cs"/>
                <a:sym typeface="Symbol" panose="05050102010706020507" pitchFamily="18" charset="2"/>
              </a:rPr>
              <a:t>0</a:t>
            </a:r>
            <a:r>
              <a:rPr lang="en-US" altLang="zh-CN" sz="3600" dirty="0">
                <a:solidFill>
                  <a:srgbClr val="660066"/>
                </a:solidFill>
                <a:effectLst>
                  <a:outerShdw blurRad="38100" dist="38100" dir="2700000" algn="tl">
                    <a:srgbClr val="C0C0C0"/>
                  </a:outerShdw>
                </a:effectLst>
                <a:ea typeface="微软雅黑" pitchFamily="34" charset="-122"/>
                <a:cs typeface="+mn-cs"/>
              </a:rPr>
              <a:t>)</a:t>
            </a:r>
            <a:r>
              <a:rPr lang="zh-CN" altLang="en-US" sz="3600" dirty="0">
                <a:solidFill>
                  <a:srgbClr val="660066"/>
                </a:solidFill>
                <a:effectLst>
                  <a:outerShdw blurRad="38100" dist="38100" dir="2700000" algn="tl">
                    <a:srgbClr val="C0C0C0"/>
                  </a:outerShdw>
                </a:effectLst>
                <a:ea typeface="微软雅黑" pitchFamily="34" charset="-122"/>
                <a:cs typeface="+mn-cs"/>
              </a:rPr>
              <a:t>的光学波</a:t>
            </a:r>
          </a:p>
        </p:txBody>
      </p:sp>
      <p:sp>
        <p:nvSpPr>
          <p:cNvPr id="97289" name="Text Box 12"/>
          <p:cNvSpPr txBox="1">
            <a:spLocks noChangeArrowheads="1"/>
          </p:cNvSpPr>
          <p:nvPr/>
        </p:nvSpPr>
        <p:spPr bwMode="auto">
          <a:xfrm>
            <a:off x="663575" y="2986088"/>
            <a:ext cx="3162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sym typeface="Symbol" panose="05050102010706020507" pitchFamily="18" charset="2"/>
              </a:rPr>
              <a:t>当</a:t>
            </a:r>
            <a:r>
              <a:rPr lang="en-US" altLang="zh-CN" i="1">
                <a:solidFill>
                  <a:srgbClr val="000000"/>
                </a:solidFill>
                <a:ea typeface="微软雅黑" panose="020B0503020204020204" pitchFamily="34" charset="-122"/>
                <a:cs typeface="+mn-cs"/>
                <a:sym typeface="Symbol" panose="05050102010706020507" pitchFamily="18" charset="2"/>
              </a:rPr>
              <a:t>q</a:t>
            </a:r>
            <a:r>
              <a:rPr lang="en-US" altLang="zh-CN">
                <a:solidFill>
                  <a:srgbClr val="000000"/>
                </a:solidFill>
                <a:ea typeface="微软雅黑" panose="020B0503020204020204" pitchFamily="34" charset="-122"/>
                <a:cs typeface="+mn-cs"/>
                <a:sym typeface="Symbol" panose="05050102010706020507" pitchFamily="18" charset="2"/>
              </a:rPr>
              <a:t>0</a:t>
            </a:r>
            <a:r>
              <a:rPr lang="zh-CN" altLang="en-US">
                <a:solidFill>
                  <a:srgbClr val="000000"/>
                </a:solidFill>
                <a:ea typeface="微软雅黑" panose="020B0503020204020204" pitchFamily="34" charset="-122"/>
                <a:cs typeface="+mn-cs"/>
                <a:sym typeface="Symbol" panose="05050102010706020507" pitchFamily="18" charset="2"/>
              </a:rPr>
              <a:t>，为长光学波</a:t>
            </a:r>
            <a:endParaRPr lang="zh-CN" altLang="en-US">
              <a:solidFill>
                <a:srgbClr val="000000"/>
              </a:solidFill>
              <a:ea typeface="微软雅黑" panose="020B0503020204020204" pitchFamily="34" charset="-122"/>
              <a:cs typeface="+mn-cs"/>
            </a:endParaRPr>
          </a:p>
        </p:txBody>
      </p:sp>
      <p:sp>
        <p:nvSpPr>
          <p:cNvPr id="97290" name="Rectangle 13"/>
          <p:cNvSpPr>
            <a:spLocks noChangeArrowheads="1"/>
          </p:cNvSpPr>
          <p:nvPr/>
        </p:nvSpPr>
        <p:spPr bwMode="auto">
          <a:xfrm>
            <a:off x="396205" y="4508500"/>
            <a:ext cx="20875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sym typeface="Symbol" panose="05050102010706020507" pitchFamily="18" charset="2"/>
              </a:rPr>
              <a:t>频率最高</a:t>
            </a:r>
          </a:p>
        </p:txBody>
      </p:sp>
      <p:pic>
        <p:nvPicPr>
          <p:cNvPr id="97291"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2852738"/>
            <a:ext cx="4552950" cy="3838575"/>
          </a:xfrm>
          <a:prstGeom prst="rect">
            <a:avLst/>
          </a:prstGeom>
          <a:solidFill>
            <a:srgbClr val="FFFF99"/>
          </a:solidFill>
          <a:ln w="76200">
            <a:solidFill>
              <a:srgbClr val="99FFCC"/>
            </a:solidFill>
            <a:miter lim="800000"/>
            <a:headEnd/>
            <a:tailEnd/>
          </a:ln>
        </p:spPr>
      </p:pic>
      <p:sp>
        <p:nvSpPr>
          <p:cNvPr id="97292" name="Oval 16"/>
          <p:cNvSpPr>
            <a:spLocks noChangeArrowheads="1"/>
          </p:cNvSpPr>
          <p:nvPr/>
        </p:nvSpPr>
        <p:spPr bwMode="auto">
          <a:xfrm>
            <a:off x="6283325" y="3284538"/>
            <a:ext cx="360363" cy="64770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660066"/>
              </a:solidFill>
              <a:ea typeface="微软雅黑" panose="020B0503020204020204" pitchFamily="34" charset="-122"/>
              <a:cs typeface="+mn-cs"/>
            </a:endParaRPr>
          </a:p>
        </p:txBody>
      </p:sp>
      <p:sp>
        <p:nvSpPr>
          <p:cNvPr id="97293" name="Text Box 17"/>
          <p:cNvSpPr txBox="1">
            <a:spLocks noChangeArrowheads="1"/>
          </p:cNvSpPr>
          <p:nvPr/>
        </p:nvSpPr>
        <p:spPr bwMode="auto">
          <a:xfrm>
            <a:off x="4538663" y="6180138"/>
            <a:ext cx="907621" cy="49244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a:solidFill>
                  <a:srgbClr val="000000"/>
                </a:solidFill>
                <a:ea typeface="微软雅黑" panose="020B0503020204020204" pitchFamily="34" charset="-122"/>
                <a:cs typeface="+mn-cs"/>
              </a:rPr>
              <a:t>-p/2</a:t>
            </a:r>
            <a:r>
              <a:rPr lang="en-US" altLang="zh-CN" i="1">
                <a:solidFill>
                  <a:srgbClr val="000000"/>
                </a:solidFill>
                <a:ea typeface="微软雅黑" panose="020B0503020204020204" pitchFamily="34" charset="-122"/>
                <a:cs typeface="+mn-cs"/>
              </a:rPr>
              <a:t>a</a:t>
            </a:r>
          </a:p>
        </p:txBody>
      </p:sp>
      <p:sp>
        <p:nvSpPr>
          <p:cNvPr id="97294" name="Text Box 18"/>
          <p:cNvSpPr txBox="1">
            <a:spLocks noChangeArrowheads="1"/>
          </p:cNvSpPr>
          <p:nvPr/>
        </p:nvSpPr>
        <p:spPr bwMode="auto">
          <a:xfrm>
            <a:off x="7600950" y="6180138"/>
            <a:ext cx="797013" cy="49244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a:solidFill>
                  <a:srgbClr val="000000"/>
                </a:solidFill>
                <a:ea typeface="微软雅黑" panose="020B0503020204020204" pitchFamily="34" charset="-122"/>
                <a:cs typeface="+mn-cs"/>
              </a:rPr>
              <a:t>p/2</a:t>
            </a:r>
            <a:r>
              <a:rPr lang="en-US" altLang="zh-CN" i="1">
                <a:solidFill>
                  <a:srgbClr val="000000"/>
                </a:solidFill>
                <a:ea typeface="微软雅黑" panose="020B0503020204020204" pitchFamily="34" charset="-122"/>
                <a:cs typeface="+mn-cs"/>
              </a:rPr>
              <a:t>a</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55</a:t>
            </a:fld>
            <a:endParaRPr lang="zh-CN" altLang="en-US">
              <a:solidFill>
                <a:prstClr val="black">
                  <a:tint val="75000"/>
                </a:prstClr>
              </a:solidFill>
            </a:endParaRPr>
          </a:p>
        </p:txBody>
      </p:sp>
      <p:sp>
        <p:nvSpPr>
          <p:cNvPr id="17" name="Rectangle 37"/>
          <p:cNvSpPr>
            <a:spLocks noChangeArrowheads="1"/>
          </p:cNvSpPr>
          <p:nvPr/>
        </p:nvSpPr>
        <p:spPr bwMode="auto">
          <a:xfrm flipV="1">
            <a:off x="245684"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
        <p:nvSpPr>
          <p:cNvPr id="19" name="文本框 18">
            <a:extLst>
              <a:ext uri="{FF2B5EF4-FFF2-40B4-BE49-F238E27FC236}">
                <a16:creationId xmlns:a16="http://schemas.microsoft.com/office/drawing/2014/main" id="{498D5ED3-F5EC-4EDA-9673-C7BDBC94030D}"/>
              </a:ext>
            </a:extLst>
          </p:cNvPr>
          <p:cNvSpPr txBox="1"/>
          <p:nvPr/>
        </p:nvSpPr>
        <p:spPr>
          <a:xfrm>
            <a:off x="6265375" y="2764780"/>
            <a:ext cx="396262" cy="461665"/>
          </a:xfrm>
          <a:prstGeom prst="rect">
            <a:avLst/>
          </a:prstGeom>
          <a:solidFill>
            <a:schemeClr val="bg1"/>
          </a:solidFill>
        </p:spPr>
        <p:txBody>
          <a:bodyPr wrap="none" rtlCol="0">
            <a:spAutoFit/>
          </a:bodyPr>
          <a:lstStyle/>
          <a:p>
            <a:r>
              <a:rPr lang="en-US" altLang="zh-CN" sz="2400" dirty="0">
                <a:solidFill>
                  <a:schemeClr val="tx1"/>
                </a:solidFill>
                <a:latin typeface="Symbol" panose="05050102010706020507" pitchFamily="18" charset="2"/>
              </a:rPr>
              <a:t>w</a:t>
            </a:r>
          </a:p>
        </p:txBody>
      </p:sp>
    </p:spTree>
    <p:extLst>
      <p:ext uri="{BB962C8B-B14F-4D97-AF65-F5344CB8AC3E}">
        <p14:creationId xmlns:p14="http://schemas.microsoft.com/office/powerpoint/2010/main" val="364058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4"/>
          <p:cNvSpPr>
            <a:spLocks noGrp="1" noRot="1" noChangeArrowheads="1"/>
          </p:cNvSpPr>
          <p:nvPr>
            <p:ph type="body" idx="4294967295"/>
          </p:nvPr>
        </p:nvSpPr>
        <p:spPr bwMode="auto">
          <a:xfrm>
            <a:off x="242618" y="1062038"/>
            <a:ext cx="4824413" cy="4318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eaLnBrk="1" hangingPunct="1">
              <a:buFont typeface="Wingdings" panose="05000000000000000000" pitchFamily="2" charset="2"/>
              <a:buNone/>
            </a:pPr>
            <a:r>
              <a:rPr lang="zh-CN" altLang="en-US" sz="2600" b="1" dirty="0">
                <a:latin typeface="Times New Roman" panose="02020603050405020304" pitchFamily="18" charset="0"/>
                <a:ea typeface="微软雅黑" panose="020B0503020204020204" pitchFamily="34" charset="-122"/>
              </a:rPr>
              <a:t>波速：群速度为</a:t>
            </a:r>
            <a:r>
              <a:rPr lang="en-US" altLang="zh-CN" sz="2600" b="1" dirty="0">
                <a:latin typeface="Times New Roman" panose="02020603050405020304" pitchFamily="18" charset="0"/>
                <a:ea typeface="微软雅黑" panose="020B0503020204020204" pitchFamily="34" charset="-122"/>
              </a:rPr>
              <a:t>0</a:t>
            </a:r>
            <a:endParaRPr lang="zh-CN" altLang="en-US" sz="3300" b="1" dirty="0">
              <a:latin typeface="Times New Roman" panose="02020603050405020304" pitchFamily="18" charset="0"/>
              <a:ea typeface="微软雅黑" panose="020B0503020204020204" pitchFamily="34" charset="-122"/>
              <a:sym typeface="Symbol" panose="05050102010706020507" pitchFamily="18" charset="2"/>
            </a:endParaRPr>
          </a:p>
        </p:txBody>
      </p:sp>
      <p:sp>
        <p:nvSpPr>
          <p:cNvPr id="99332" name="Rectangle 8"/>
          <p:cNvSpPr>
            <a:spLocks noChangeArrowheads="1"/>
          </p:cNvSpPr>
          <p:nvPr/>
        </p:nvSpPr>
        <p:spPr bwMode="auto">
          <a:xfrm>
            <a:off x="0" y="28109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en-US" altLang="zh-CN" sz="1800" b="0">
              <a:solidFill>
                <a:srgbClr val="336666"/>
              </a:solidFill>
              <a:ea typeface="微软雅黑" panose="020B0503020204020204" pitchFamily="34" charset="-122"/>
              <a:cs typeface="+mn-cs"/>
            </a:endParaRPr>
          </a:p>
        </p:txBody>
      </p:sp>
      <p:graphicFrame>
        <p:nvGraphicFramePr>
          <p:cNvPr id="99334" name="Object 8"/>
          <p:cNvGraphicFramePr>
            <a:graphicFrameLocks noChangeAspect="1"/>
          </p:cNvGraphicFramePr>
          <p:nvPr>
            <p:extLst>
              <p:ext uri="{D42A27DB-BD31-4B8C-83A1-F6EECF244321}">
                <p14:modId xmlns:p14="http://schemas.microsoft.com/office/powerpoint/2010/main" val="2912859788"/>
              </p:ext>
            </p:extLst>
          </p:nvPr>
        </p:nvGraphicFramePr>
        <p:xfrm>
          <a:off x="395288" y="1747838"/>
          <a:ext cx="4249737" cy="1033462"/>
        </p:xfrm>
        <a:graphic>
          <a:graphicData uri="http://schemas.openxmlformats.org/presentationml/2006/ole">
            <mc:AlternateContent xmlns:mc="http://schemas.openxmlformats.org/markup-compatibility/2006">
              <mc:Choice xmlns:v="urn:schemas-microsoft-com:vml" Requires="v">
                <p:oleObj spid="_x0000_s41358" name="公式" r:id="rId4" imgW="1993900" imgH="482600" progId="Equation.3">
                  <p:embed/>
                </p:oleObj>
              </mc:Choice>
              <mc:Fallback>
                <p:oleObj name="公式" r:id="rId4" imgW="1993900" imgH="482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747838"/>
                        <a:ext cx="4249737" cy="1033462"/>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26823" name="Group 7"/>
          <p:cNvGrpSpPr>
            <a:grpSpLocks/>
          </p:cNvGrpSpPr>
          <p:nvPr/>
        </p:nvGrpSpPr>
        <p:grpSpPr bwMode="auto">
          <a:xfrm>
            <a:off x="323850" y="2673350"/>
            <a:ext cx="6670675" cy="2195513"/>
            <a:chOff x="204" y="1797"/>
            <a:chExt cx="4202" cy="1383"/>
          </a:xfrm>
        </p:grpSpPr>
        <p:graphicFrame>
          <p:nvGraphicFramePr>
            <p:cNvPr id="99340" name="Object 9"/>
            <p:cNvGraphicFramePr>
              <a:graphicFrameLocks noChangeAspect="1"/>
            </p:cNvGraphicFramePr>
            <p:nvPr/>
          </p:nvGraphicFramePr>
          <p:xfrm>
            <a:off x="204" y="2024"/>
            <a:ext cx="4202" cy="1156"/>
          </p:xfrm>
          <a:graphic>
            <a:graphicData uri="http://schemas.openxmlformats.org/presentationml/2006/ole">
              <mc:AlternateContent xmlns:mc="http://schemas.openxmlformats.org/markup-compatibility/2006">
                <mc:Choice xmlns:v="urn:schemas-microsoft-com:vml" Requires="v">
                  <p:oleObj spid="_x0000_s41359" name="公式" r:id="rId6" imgW="3048000" imgH="838200" progId="Equation.3">
                    <p:embed/>
                  </p:oleObj>
                </mc:Choice>
                <mc:Fallback>
                  <p:oleObj name="公式" r:id="rId6" imgW="3048000" imgH="838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 y="2024"/>
                          <a:ext cx="4202" cy="1156"/>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41" name="AutoShape 9"/>
            <p:cNvSpPr>
              <a:spLocks noChangeArrowheads="1"/>
            </p:cNvSpPr>
            <p:nvPr/>
          </p:nvSpPr>
          <p:spPr bwMode="auto">
            <a:xfrm>
              <a:off x="1292" y="1797"/>
              <a:ext cx="227" cy="408"/>
            </a:xfrm>
            <a:prstGeom prst="downArrow">
              <a:avLst>
                <a:gd name="adj1" fmla="val 50000"/>
                <a:gd name="adj2" fmla="val 4493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grpSp>
        <p:nvGrpSpPr>
          <p:cNvPr id="1826826" name="Group 10"/>
          <p:cNvGrpSpPr>
            <a:grpSpLocks/>
          </p:cNvGrpSpPr>
          <p:nvPr/>
        </p:nvGrpSpPr>
        <p:grpSpPr bwMode="auto">
          <a:xfrm>
            <a:off x="4932363" y="1484313"/>
            <a:ext cx="3605212" cy="1327150"/>
            <a:chOff x="3107" y="935"/>
            <a:chExt cx="2271" cy="836"/>
          </a:xfrm>
        </p:grpSpPr>
        <p:graphicFrame>
          <p:nvGraphicFramePr>
            <p:cNvPr id="99338" name="Object 7"/>
            <p:cNvGraphicFramePr>
              <a:graphicFrameLocks noChangeAspect="1"/>
            </p:cNvGraphicFramePr>
            <p:nvPr/>
          </p:nvGraphicFramePr>
          <p:xfrm>
            <a:off x="3969" y="935"/>
            <a:ext cx="1409" cy="836"/>
          </p:xfrm>
          <a:graphic>
            <a:graphicData uri="http://schemas.openxmlformats.org/presentationml/2006/ole">
              <mc:AlternateContent xmlns:mc="http://schemas.openxmlformats.org/markup-compatibility/2006">
                <mc:Choice xmlns:v="urn:schemas-microsoft-com:vml" Requires="v">
                  <p:oleObj spid="_x0000_s41360" name="公式" r:id="rId8" imgW="1143000" imgH="673100" progId="Equation.3">
                    <p:embed/>
                  </p:oleObj>
                </mc:Choice>
                <mc:Fallback>
                  <p:oleObj name="公式" r:id="rId8" imgW="1143000" imgH="673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9" y="935"/>
                          <a:ext cx="1409" cy="836"/>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9" name="AutoShape 12"/>
            <p:cNvSpPr>
              <a:spLocks noChangeArrowheads="1"/>
            </p:cNvSpPr>
            <p:nvPr/>
          </p:nvSpPr>
          <p:spPr bwMode="auto">
            <a:xfrm>
              <a:off x="3107" y="1253"/>
              <a:ext cx="771" cy="226"/>
            </a:xfrm>
            <a:prstGeom prst="leftArrow">
              <a:avLst>
                <a:gd name="adj1" fmla="val 50000"/>
                <a:gd name="adj2" fmla="val 852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sp>
        <p:nvSpPr>
          <p:cNvPr id="1826830" name="Text Box 14"/>
          <p:cNvSpPr txBox="1">
            <a:spLocks noChangeArrowheads="1"/>
          </p:cNvSpPr>
          <p:nvPr/>
        </p:nvSpPr>
        <p:spPr bwMode="auto">
          <a:xfrm>
            <a:off x="1484206" y="5189051"/>
            <a:ext cx="6408191"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663300"/>
                </a:solidFill>
                <a:ea typeface="微软雅黑" panose="020B0503020204020204" pitchFamily="34" charset="-122"/>
                <a:cs typeface="+mn-cs"/>
                <a:sym typeface="Symbol" panose="05050102010706020507" pitchFamily="18" charset="2"/>
              </a:rPr>
              <a:t>相邻原子振动相反，振幅反比于原子质量</a:t>
            </a:r>
          </a:p>
          <a:p>
            <a:pPr lvl="1"/>
            <a:r>
              <a:rPr lang="zh-CN" altLang="en-US" dirty="0">
                <a:solidFill>
                  <a:srgbClr val="663300"/>
                </a:solidFill>
                <a:ea typeface="微软雅黑" panose="020B0503020204020204" pitchFamily="34" charset="-122"/>
                <a:cs typeface="+mn-cs"/>
                <a:sym typeface="Symbol" panose="05050102010706020507" pitchFamily="18" charset="2"/>
              </a:rPr>
              <a:t>整体原子振动为零</a:t>
            </a:r>
            <a:endParaRPr lang="zh-CN" altLang="en-US" dirty="0">
              <a:solidFill>
                <a:srgbClr val="663300"/>
              </a:solidFill>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56</a:t>
            </a:fld>
            <a:endParaRPr lang="zh-CN" altLang="en-US">
              <a:solidFill>
                <a:prstClr val="black">
                  <a:tint val="75000"/>
                </a:prstClr>
              </a:solidFill>
            </a:endParaRPr>
          </a:p>
        </p:txBody>
      </p:sp>
      <p:sp>
        <p:nvSpPr>
          <p:cNvPr id="16" name="Rectangle 2"/>
          <p:cNvSpPr>
            <a:spLocks noRot="1" noChangeArrowheads="1"/>
          </p:cNvSpPr>
          <p:nvPr/>
        </p:nvSpPr>
        <p:spPr bwMode="auto">
          <a:xfrm>
            <a:off x="1864519" y="52389"/>
            <a:ext cx="600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在长波极限</a:t>
            </a:r>
            <a:r>
              <a:rPr lang="en-US" altLang="zh-CN" sz="3600" dirty="0">
                <a:solidFill>
                  <a:srgbClr val="660066"/>
                </a:solidFill>
                <a:effectLst>
                  <a:outerShdw blurRad="38100" dist="38100" dir="2700000" algn="tl">
                    <a:srgbClr val="C0C0C0"/>
                  </a:outerShdw>
                </a:effectLst>
                <a:ea typeface="微软雅黑" pitchFamily="34" charset="-122"/>
                <a:cs typeface="+mn-cs"/>
              </a:rPr>
              <a:t>(</a:t>
            </a:r>
            <a:r>
              <a:rPr lang="en-US" altLang="zh-CN" sz="3600" i="1" dirty="0">
                <a:solidFill>
                  <a:srgbClr val="660066"/>
                </a:solidFill>
                <a:effectLst>
                  <a:outerShdw blurRad="38100" dist="38100" dir="2700000" algn="tl">
                    <a:srgbClr val="C0C0C0"/>
                  </a:outerShdw>
                </a:effectLst>
                <a:ea typeface="微软雅黑" pitchFamily="34" charset="-122"/>
                <a:cs typeface="+mn-cs"/>
              </a:rPr>
              <a:t>q</a:t>
            </a:r>
            <a:r>
              <a:rPr lang="en-US" altLang="zh-CN" sz="3600" dirty="0">
                <a:solidFill>
                  <a:srgbClr val="660066"/>
                </a:solidFill>
                <a:effectLst>
                  <a:outerShdw blurRad="38100" dist="38100" dir="2700000" algn="tl">
                    <a:srgbClr val="C0C0C0"/>
                  </a:outerShdw>
                </a:effectLst>
                <a:ea typeface="微软雅黑" pitchFamily="34" charset="-122"/>
                <a:cs typeface="+mn-cs"/>
                <a:sym typeface="Symbol" panose="05050102010706020507" pitchFamily="18" charset="2"/>
              </a:rPr>
              <a:t>0</a:t>
            </a:r>
            <a:r>
              <a:rPr lang="en-US" altLang="zh-CN" sz="3600" dirty="0">
                <a:solidFill>
                  <a:srgbClr val="660066"/>
                </a:solidFill>
                <a:effectLst>
                  <a:outerShdw blurRad="38100" dist="38100" dir="2700000" algn="tl">
                    <a:srgbClr val="C0C0C0"/>
                  </a:outerShdw>
                </a:effectLst>
                <a:ea typeface="微软雅黑" pitchFamily="34" charset="-122"/>
                <a:cs typeface="+mn-cs"/>
              </a:rPr>
              <a:t>)</a:t>
            </a:r>
            <a:r>
              <a:rPr lang="zh-CN" altLang="en-US" sz="3600" dirty="0">
                <a:solidFill>
                  <a:srgbClr val="660066"/>
                </a:solidFill>
                <a:effectLst>
                  <a:outerShdw blurRad="38100" dist="38100" dir="2700000" algn="tl">
                    <a:srgbClr val="C0C0C0"/>
                  </a:outerShdw>
                </a:effectLst>
                <a:ea typeface="微软雅黑" pitchFamily="34" charset="-122"/>
                <a:cs typeface="+mn-cs"/>
              </a:rPr>
              <a:t>的光学波</a:t>
            </a:r>
          </a:p>
        </p:txBody>
      </p:sp>
      <p:sp>
        <p:nvSpPr>
          <p:cNvPr id="17" name="Rectangle 37"/>
          <p:cNvSpPr>
            <a:spLocks noChangeArrowheads="1"/>
          </p:cNvSpPr>
          <p:nvPr/>
        </p:nvSpPr>
        <p:spPr bwMode="auto">
          <a:xfrm flipV="1">
            <a:off x="245684"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87158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1826826"/>
                                        </p:tgtEl>
                                        <p:attrNameLst>
                                          <p:attrName>style.visibility</p:attrName>
                                        </p:attrNameLst>
                                      </p:cBhvr>
                                      <p:to>
                                        <p:strVal val="visible"/>
                                      </p:to>
                                    </p:set>
                                    <p:animEffect transition="in" filter="slide(fromRight)">
                                      <p:cBhvr>
                                        <p:cTn id="7" dur="500"/>
                                        <p:tgtEl>
                                          <p:spTgt spid="1826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1826823"/>
                                        </p:tgtEl>
                                        <p:attrNameLst>
                                          <p:attrName>style.visibility</p:attrName>
                                        </p:attrNameLst>
                                      </p:cBhvr>
                                      <p:to>
                                        <p:strVal val="visible"/>
                                      </p:to>
                                    </p:set>
                                    <p:animEffect transition="in" filter="slide(fromTop)">
                                      <p:cBhvr>
                                        <p:cTn id="12" dur="500"/>
                                        <p:tgtEl>
                                          <p:spTgt spid="18268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826830"/>
                                        </p:tgtEl>
                                        <p:attrNameLst>
                                          <p:attrName>style.visibility</p:attrName>
                                        </p:attrNameLst>
                                      </p:cBhvr>
                                      <p:to>
                                        <p:strVal val="visible"/>
                                      </p:to>
                                    </p:set>
                                    <p:animEffect transition="in" filter="slide(fromBottom)">
                                      <p:cBhvr>
                                        <p:cTn id="17" dur="500"/>
                                        <p:tgtEl>
                                          <p:spTgt spid="1826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683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8"/>
          <p:cNvSpPr>
            <a:spLocks noChangeArrowheads="1"/>
          </p:cNvSpPr>
          <p:nvPr/>
        </p:nvSpPr>
        <p:spPr bwMode="auto">
          <a:xfrm>
            <a:off x="0" y="28109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en-US" altLang="zh-CN" sz="1800" b="0">
              <a:solidFill>
                <a:srgbClr val="336666"/>
              </a:solidFill>
              <a:ea typeface="微软雅黑" panose="020B0503020204020204" pitchFamily="34" charset="-122"/>
              <a:cs typeface="+mn-cs"/>
            </a:endParaRPr>
          </a:p>
        </p:txBody>
      </p:sp>
      <p:graphicFrame>
        <p:nvGraphicFramePr>
          <p:cNvPr id="103430" name="Object 9"/>
          <p:cNvGraphicFramePr>
            <a:graphicFrameLocks noChangeAspect="1"/>
          </p:cNvGraphicFramePr>
          <p:nvPr>
            <p:extLst>
              <p:ext uri="{D42A27DB-BD31-4B8C-83A1-F6EECF244321}">
                <p14:modId xmlns:p14="http://schemas.microsoft.com/office/powerpoint/2010/main" val="1359354779"/>
              </p:ext>
            </p:extLst>
          </p:nvPr>
        </p:nvGraphicFramePr>
        <p:xfrm>
          <a:off x="395288" y="1541721"/>
          <a:ext cx="6670675" cy="1835150"/>
        </p:xfrm>
        <a:graphic>
          <a:graphicData uri="http://schemas.openxmlformats.org/presentationml/2006/ole">
            <mc:AlternateContent xmlns:mc="http://schemas.openxmlformats.org/markup-compatibility/2006">
              <mc:Choice xmlns:v="urn:schemas-microsoft-com:vml" Requires="v">
                <p:oleObj spid="_x0000_s43274" name="公式" r:id="rId4" imgW="3048000" imgH="838200" progId="Equation.3">
                  <p:embed/>
                </p:oleObj>
              </mc:Choice>
              <mc:Fallback>
                <p:oleObj name="公式" r:id="rId4" imgW="3048000" imgH="838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541721"/>
                        <a:ext cx="6670675" cy="1835150"/>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870" name="Object 6"/>
          <p:cNvGraphicFramePr>
            <a:graphicFrameLocks noChangeAspect="1"/>
          </p:cNvGraphicFramePr>
          <p:nvPr>
            <p:extLst>
              <p:ext uri="{D42A27DB-BD31-4B8C-83A1-F6EECF244321}">
                <p14:modId xmlns:p14="http://schemas.microsoft.com/office/powerpoint/2010/main" val="1241773236"/>
              </p:ext>
            </p:extLst>
          </p:nvPr>
        </p:nvGraphicFramePr>
        <p:xfrm>
          <a:off x="5432470" y="3481734"/>
          <a:ext cx="3346450" cy="1214437"/>
        </p:xfrm>
        <a:graphic>
          <a:graphicData uri="http://schemas.openxmlformats.org/presentationml/2006/ole">
            <mc:AlternateContent xmlns:mc="http://schemas.openxmlformats.org/markup-compatibility/2006">
              <mc:Choice xmlns:v="urn:schemas-microsoft-com:vml" Requires="v">
                <p:oleObj spid="_x0000_s43275" name="公式" r:id="rId6" imgW="1257300" imgH="457200" progId="Equation.3">
                  <p:embed/>
                </p:oleObj>
              </mc:Choice>
              <mc:Fallback>
                <p:oleObj name="公式" r:id="rId6" imgW="12573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2470" y="3481734"/>
                        <a:ext cx="3346450" cy="1214437"/>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1951" name="Text Box 15"/>
          <p:cNvSpPr txBox="1">
            <a:spLocks noChangeArrowheads="1"/>
          </p:cNvSpPr>
          <p:nvPr/>
        </p:nvSpPr>
        <p:spPr bwMode="auto">
          <a:xfrm>
            <a:off x="184731" y="3584332"/>
            <a:ext cx="52562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en-US" altLang="zh-CN" sz="2400" i="1" dirty="0">
                <a:solidFill>
                  <a:srgbClr val="000000"/>
                </a:solidFill>
                <a:ea typeface="微软雅黑" panose="020B0503020204020204" pitchFamily="34" charset="-122"/>
                <a:cs typeface="+mn-cs"/>
              </a:rPr>
              <a:t>q</a:t>
            </a:r>
            <a:r>
              <a:rPr lang="en-US" altLang="zh-CN" sz="2400" dirty="0">
                <a:solidFill>
                  <a:srgbClr val="000000"/>
                </a:solidFill>
                <a:ea typeface="微软雅黑" panose="020B0503020204020204" pitchFamily="34" charset="-122"/>
                <a:cs typeface="+mn-cs"/>
                <a:sym typeface="Symbol" panose="05050102010706020507" pitchFamily="18" charset="2"/>
              </a:rPr>
              <a:t>0</a:t>
            </a:r>
            <a:r>
              <a:rPr lang="zh-CN" altLang="en-US" sz="2400" dirty="0">
                <a:solidFill>
                  <a:srgbClr val="000000"/>
                </a:solidFill>
                <a:ea typeface="微软雅黑" panose="020B0503020204020204" pitchFamily="34" charset="-122"/>
                <a:cs typeface="+mn-cs"/>
                <a:sym typeface="Symbol" panose="05050102010706020507" pitchFamily="18" charset="2"/>
              </a:rPr>
              <a:t>时</a:t>
            </a:r>
          </a:p>
          <a:p>
            <a:pPr algn="just"/>
            <a:r>
              <a:rPr lang="zh-CN" altLang="en-US" sz="2400" dirty="0">
                <a:solidFill>
                  <a:srgbClr val="000000"/>
                </a:solidFill>
                <a:ea typeface="微软雅黑" panose="020B0503020204020204" pitchFamily="34" charset="-122"/>
                <a:cs typeface="+mn-cs"/>
                <a:sym typeface="Symbol" panose="05050102010706020507" pitchFamily="18" charset="2"/>
              </a:rPr>
              <a:t>（</a:t>
            </a:r>
            <a:r>
              <a:rPr lang="en-US" altLang="zh-CN" sz="2400" dirty="0">
                <a:solidFill>
                  <a:srgbClr val="000000"/>
                </a:solidFill>
                <a:ea typeface="微软雅黑" panose="020B0503020204020204" pitchFamily="34" charset="-122"/>
                <a:cs typeface="+mn-cs"/>
                <a:sym typeface="Symbol" panose="05050102010706020507" pitchFamily="18" charset="2"/>
              </a:rPr>
              <a:t>1</a:t>
            </a:r>
            <a:r>
              <a:rPr lang="zh-CN" altLang="en-US" sz="2400" dirty="0">
                <a:solidFill>
                  <a:srgbClr val="000000"/>
                </a:solidFill>
                <a:ea typeface="微软雅黑" panose="020B0503020204020204" pitchFamily="34" charset="-122"/>
                <a:cs typeface="+mn-cs"/>
                <a:sym typeface="Symbol" panose="05050102010706020507" pitchFamily="18" charset="2"/>
              </a:rPr>
              <a:t>）同种原子具有相同的位相，所以每一种原子（</a:t>
            </a:r>
            <a:r>
              <a:rPr lang="en-US" altLang="zh-CN" sz="2400" i="1" dirty="0">
                <a:solidFill>
                  <a:srgbClr val="000000"/>
                </a:solidFill>
                <a:ea typeface="微软雅黑" panose="020B0503020204020204" pitchFamily="34" charset="-122"/>
                <a:cs typeface="+mn-cs"/>
                <a:sym typeface="Symbol" panose="05050102010706020507" pitchFamily="18" charset="2"/>
              </a:rPr>
              <a:t>P</a:t>
            </a:r>
            <a:r>
              <a:rPr lang="zh-CN" altLang="en-US" sz="2400" dirty="0">
                <a:solidFill>
                  <a:srgbClr val="000000"/>
                </a:solidFill>
                <a:ea typeface="微软雅黑" panose="020B0503020204020204" pitchFamily="34" charset="-122"/>
                <a:cs typeface="+mn-cs"/>
                <a:sym typeface="Symbol" panose="05050102010706020507" pitchFamily="18" charset="2"/>
              </a:rPr>
              <a:t>原子或</a:t>
            </a:r>
            <a:r>
              <a:rPr lang="en-US" altLang="zh-CN" sz="2400" i="1" dirty="0">
                <a:solidFill>
                  <a:srgbClr val="000000"/>
                </a:solidFill>
                <a:ea typeface="微软雅黑" panose="020B0503020204020204" pitchFamily="34" charset="-122"/>
                <a:cs typeface="+mn-cs"/>
                <a:sym typeface="Symbol" panose="05050102010706020507" pitchFamily="18" charset="2"/>
              </a:rPr>
              <a:t>Q</a:t>
            </a:r>
            <a:r>
              <a:rPr lang="zh-CN" altLang="en-US" sz="2400" dirty="0">
                <a:solidFill>
                  <a:srgbClr val="000000"/>
                </a:solidFill>
                <a:ea typeface="微软雅黑" panose="020B0503020204020204" pitchFamily="34" charset="-122"/>
                <a:cs typeface="+mn-cs"/>
                <a:sym typeface="Symbol" panose="05050102010706020507" pitchFamily="18" charset="2"/>
              </a:rPr>
              <a:t>原子）形成的格子象一个刚体一样整体地振动</a:t>
            </a:r>
          </a:p>
        </p:txBody>
      </p:sp>
      <p:sp>
        <p:nvSpPr>
          <p:cNvPr id="1831952" name="Text Box 16"/>
          <p:cNvSpPr txBox="1">
            <a:spLocks noChangeArrowheads="1"/>
          </p:cNvSpPr>
          <p:nvPr/>
        </p:nvSpPr>
        <p:spPr bwMode="auto">
          <a:xfrm>
            <a:off x="125412" y="5232415"/>
            <a:ext cx="8893175"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a:t>
            </a:r>
            <a:r>
              <a:rPr lang="en-US" altLang="zh-CN" sz="2400" dirty="0">
                <a:solidFill>
                  <a:srgbClr val="000000"/>
                </a:solidFill>
                <a:ea typeface="微软雅黑" panose="020B0503020204020204" pitchFamily="34" charset="-122"/>
                <a:cs typeface="+mn-cs"/>
              </a:rPr>
              <a:t>2</a:t>
            </a:r>
            <a:r>
              <a:rPr lang="zh-CN" altLang="en-US" sz="2400" dirty="0">
                <a:solidFill>
                  <a:srgbClr val="000000"/>
                </a:solidFill>
                <a:ea typeface="微软雅黑" panose="020B0503020204020204" pitchFamily="34" charset="-122"/>
                <a:cs typeface="+mn-cs"/>
              </a:rPr>
              <a:t>）两种原子的振动有完全相反的位相。长光学波的极限实际上是</a:t>
            </a:r>
            <a:r>
              <a:rPr lang="en-US" altLang="zh-CN" sz="2400" i="1" dirty="0">
                <a:solidFill>
                  <a:srgbClr val="000000"/>
                </a:solidFill>
                <a:ea typeface="微软雅黑" panose="020B0503020204020204" pitchFamily="34" charset="-122"/>
                <a:cs typeface="+mn-cs"/>
              </a:rPr>
              <a:t>P</a:t>
            </a:r>
            <a:r>
              <a:rPr lang="zh-CN" altLang="en-US" sz="2400" dirty="0">
                <a:solidFill>
                  <a:srgbClr val="000000"/>
                </a:solidFill>
                <a:ea typeface="微软雅黑" panose="020B0503020204020204" pitchFamily="34" charset="-122"/>
                <a:cs typeface="+mn-cs"/>
              </a:rPr>
              <a:t>和</a:t>
            </a:r>
            <a:r>
              <a:rPr lang="en-US" altLang="zh-CN" sz="2400" i="1" dirty="0">
                <a:solidFill>
                  <a:srgbClr val="000000"/>
                </a:solidFill>
                <a:ea typeface="微软雅黑" panose="020B0503020204020204" pitchFamily="34" charset="-122"/>
                <a:cs typeface="+mn-cs"/>
              </a:rPr>
              <a:t>Q</a:t>
            </a:r>
            <a:r>
              <a:rPr lang="zh-CN" altLang="en-US" sz="2400" dirty="0">
                <a:solidFill>
                  <a:srgbClr val="000000"/>
                </a:solidFill>
                <a:ea typeface="微软雅黑" panose="020B0503020204020204" pitchFamily="34" charset="-122"/>
                <a:cs typeface="+mn-cs"/>
              </a:rPr>
              <a:t>两个格子的相对振动，振动中保持质心不变</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57</a:t>
            </a:fld>
            <a:endParaRPr lang="zh-CN" altLang="en-US">
              <a:solidFill>
                <a:prstClr val="black">
                  <a:tint val="75000"/>
                </a:prstClr>
              </a:solidFill>
            </a:endParaRPr>
          </a:p>
        </p:txBody>
      </p:sp>
      <p:sp>
        <p:nvSpPr>
          <p:cNvPr id="12" name="Rectangle 4"/>
          <p:cNvSpPr txBox="1">
            <a:spLocks noRot="1" noChangeArrowheads="1"/>
          </p:cNvSpPr>
          <p:nvPr/>
        </p:nvSpPr>
        <p:spPr bwMode="auto">
          <a:xfrm>
            <a:off x="395288" y="1123084"/>
            <a:ext cx="2987824" cy="395289"/>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fontScale="92500" lnSpcReduction="20000"/>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fontAlgn="auto">
              <a:spcAft>
                <a:spcPts val="0"/>
              </a:spcAft>
              <a:buFont typeface="Wingdings" panose="05000000000000000000" pitchFamily="2" charset="2"/>
              <a:buNone/>
            </a:pPr>
            <a:r>
              <a:rPr lang="zh-CN" altLang="en-US" sz="2600" b="1">
                <a:latin typeface="Times New Roman" panose="02020603050405020304" pitchFamily="18" charset="0"/>
                <a:ea typeface="微软雅黑" panose="020B0503020204020204" pitchFamily="34" charset="-122"/>
              </a:rPr>
              <a:t>波速：群速度为</a:t>
            </a:r>
            <a:r>
              <a:rPr lang="en-US" altLang="zh-CN" sz="2600" b="1">
                <a:latin typeface="Times New Roman" panose="02020603050405020304" pitchFamily="18" charset="0"/>
                <a:ea typeface="微软雅黑" panose="020B0503020204020204" pitchFamily="34" charset="-122"/>
              </a:rPr>
              <a:t>0</a:t>
            </a:r>
            <a:endParaRPr lang="zh-CN" altLang="en-US" sz="3300" b="1" dirty="0">
              <a:latin typeface="Times New Roman" panose="02020603050405020304" pitchFamily="18" charset="0"/>
              <a:ea typeface="微软雅黑" panose="020B0503020204020204" pitchFamily="34" charset="-122"/>
              <a:sym typeface="Symbol" panose="05050102010706020507" pitchFamily="18" charset="2"/>
            </a:endParaRPr>
          </a:p>
        </p:txBody>
      </p:sp>
      <p:sp>
        <p:nvSpPr>
          <p:cNvPr id="13" name="Rectangle 2"/>
          <p:cNvSpPr>
            <a:spLocks noRot="1" noChangeArrowheads="1"/>
          </p:cNvSpPr>
          <p:nvPr/>
        </p:nvSpPr>
        <p:spPr bwMode="auto">
          <a:xfrm>
            <a:off x="1864519" y="52389"/>
            <a:ext cx="600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在长波极限</a:t>
            </a:r>
            <a:r>
              <a:rPr lang="en-US" altLang="zh-CN" sz="3600" dirty="0">
                <a:solidFill>
                  <a:srgbClr val="660066"/>
                </a:solidFill>
                <a:effectLst>
                  <a:outerShdw blurRad="38100" dist="38100" dir="2700000" algn="tl">
                    <a:srgbClr val="C0C0C0"/>
                  </a:outerShdw>
                </a:effectLst>
                <a:ea typeface="微软雅黑" pitchFamily="34" charset="-122"/>
                <a:cs typeface="+mn-cs"/>
              </a:rPr>
              <a:t>(</a:t>
            </a:r>
            <a:r>
              <a:rPr lang="en-US" altLang="zh-CN" sz="3600" i="1" dirty="0">
                <a:solidFill>
                  <a:srgbClr val="660066"/>
                </a:solidFill>
                <a:effectLst>
                  <a:outerShdw blurRad="38100" dist="38100" dir="2700000" algn="tl">
                    <a:srgbClr val="C0C0C0"/>
                  </a:outerShdw>
                </a:effectLst>
                <a:ea typeface="微软雅黑" pitchFamily="34" charset="-122"/>
                <a:cs typeface="+mn-cs"/>
              </a:rPr>
              <a:t>q</a:t>
            </a:r>
            <a:r>
              <a:rPr lang="en-US" altLang="zh-CN" sz="3600" dirty="0">
                <a:solidFill>
                  <a:srgbClr val="660066"/>
                </a:solidFill>
                <a:effectLst>
                  <a:outerShdw blurRad="38100" dist="38100" dir="2700000" algn="tl">
                    <a:srgbClr val="C0C0C0"/>
                  </a:outerShdw>
                </a:effectLst>
                <a:ea typeface="微软雅黑" pitchFamily="34" charset="-122"/>
                <a:cs typeface="+mn-cs"/>
                <a:sym typeface="Symbol" panose="05050102010706020507" pitchFamily="18" charset="2"/>
              </a:rPr>
              <a:t>0</a:t>
            </a:r>
            <a:r>
              <a:rPr lang="en-US" altLang="zh-CN" sz="3600" dirty="0">
                <a:solidFill>
                  <a:srgbClr val="660066"/>
                </a:solidFill>
                <a:effectLst>
                  <a:outerShdw blurRad="38100" dist="38100" dir="2700000" algn="tl">
                    <a:srgbClr val="C0C0C0"/>
                  </a:outerShdw>
                </a:effectLst>
                <a:ea typeface="微软雅黑" pitchFamily="34" charset="-122"/>
                <a:cs typeface="+mn-cs"/>
              </a:rPr>
              <a:t>)</a:t>
            </a:r>
            <a:r>
              <a:rPr lang="zh-CN" altLang="en-US" sz="3600" dirty="0">
                <a:solidFill>
                  <a:srgbClr val="660066"/>
                </a:solidFill>
                <a:effectLst>
                  <a:outerShdw blurRad="38100" dist="38100" dir="2700000" algn="tl">
                    <a:srgbClr val="C0C0C0"/>
                  </a:outerShdw>
                </a:effectLst>
                <a:ea typeface="微软雅黑" pitchFamily="34" charset="-122"/>
                <a:cs typeface="+mn-cs"/>
              </a:rPr>
              <a:t>的光学波</a:t>
            </a:r>
          </a:p>
        </p:txBody>
      </p:sp>
      <p:sp>
        <p:nvSpPr>
          <p:cNvPr id="14" name="Rectangle 37"/>
          <p:cNvSpPr>
            <a:spLocks noChangeArrowheads="1"/>
          </p:cNvSpPr>
          <p:nvPr/>
        </p:nvSpPr>
        <p:spPr bwMode="auto">
          <a:xfrm flipV="1">
            <a:off x="245684"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06174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20870"/>
                                        </p:tgtEl>
                                        <p:attrNameLst>
                                          <p:attrName>style.visibility</p:attrName>
                                        </p:attrNameLst>
                                      </p:cBhvr>
                                      <p:to>
                                        <p:strVal val="visible"/>
                                      </p:to>
                                    </p:set>
                                    <p:animEffect transition="in" filter="dissolve">
                                      <p:cBhvr>
                                        <p:cTn id="7" dur="500"/>
                                        <p:tgtEl>
                                          <p:spTgt spid="4208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31951"/>
                                        </p:tgtEl>
                                        <p:attrNameLst>
                                          <p:attrName>style.visibility</p:attrName>
                                        </p:attrNameLst>
                                      </p:cBhvr>
                                      <p:to>
                                        <p:strVal val="visible"/>
                                      </p:to>
                                    </p:set>
                                    <p:animEffect transition="in" filter="dissolve">
                                      <p:cBhvr>
                                        <p:cTn id="12" dur="500"/>
                                        <p:tgtEl>
                                          <p:spTgt spid="18319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831952"/>
                                        </p:tgtEl>
                                        <p:attrNameLst>
                                          <p:attrName>style.visibility</p:attrName>
                                        </p:attrNameLst>
                                      </p:cBhvr>
                                      <p:to>
                                        <p:strVal val="visible"/>
                                      </p:to>
                                    </p:set>
                                    <p:animEffect transition="in" filter="slide(fromBottom)">
                                      <p:cBhvr>
                                        <p:cTn id="17" dur="500"/>
                                        <p:tgtEl>
                                          <p:spTgt spid="1831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1951" grpId="0"/>
      <p:bldP spid="183195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8"/>
          <p:cNvSpPr>
            <a:spLocks noChangeArrowheads="1"/>
          </p:cNvSpPr>
          <p:nvPr/>
        </p:nvSpPr>
        <p:spPr bwMode="auto">
          <a:xfrm>
            <a:off x="0" y="28109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336666"/>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103430" name="Object 9"/>
          <p:cNvGraphicFramePr>
            <a:graphicFrameLocks noChangeAspect="1"/>
          </p:cNvGraphicFramePr>
          <p:nvPr>
            <p:extLst/>
          </p:nvPr>
        </p:nvGraphicFramePr>
        <p:xfrm>
          <a:off x="395288" y="1541721"/>
          <a:ext cx="6670675" cy="1835150"/>
        </p:xfrm>
        <a:graphic>
          <a:graphicData uri="http://schemas.openxmlformats.org/presentationml/2006/ole">
            <mc:AlternateContent xmlns:mc="http://schemas.openxmlformats.org/markup-compatibility/2006">
              <mc:Choice xmlns:v="urn:schemas-microsoft-com:vml" Requires="v">
                <p:oleObj spid="_x0000_s99562" name="公式" r:id="rId4" imgW="3048000" imgH="838200" progId="Equation.3">
                  <p:embed/>
                </p:oleObj>
              </mc:Choice>
              <mc:Fallback>
                <p:oleObj name="公式" r:id="rId4" imgW="3048000" imgH="838200" progId="Equation.3">
                  <p:embed/>
                  <p:pic>
                    <p:nvPicPr>
                      <p:cNvPr id="10343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541721"/>
                        <a:ext cx="6670675" cy="1835150"/>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870" name="Object 6"/>
          <p:cNvGraphicFramePr>
            <a:graphicFrameLocks noChangeAspect="1"/>
          </p:cNvGraphicFramePr>
          <p:nvPr>
            <p:extLst/>
          </p:nvPr>
        </p:nvGraphicFramePr>
        <p:xfrm>
          <a:off x="5432470" y="3481734"/>
          <a:ext cx="3346450" cy="1214437"/>
        </p:xfrm>
        <a:graphic>
          <a:graphicData uri="http://schemas.openxmlformats.org/presentationml/2006/ole">
            <mc:AlternateContent xmlns:mc="http://schemas.openxmlformats.org/markup-compatibility/2006">
              <mc:Choice xmlns:v="urn:schemas-microsoft-com:vml" Requires="v">
                <p:oleObj spid="_x0000_s99563" name="公式" r:id="rId6" imgW="1257300" imgH="457200" progId="Equation.3">
                  <p:embed/>
                </p:oleObj>
              </mc:Choice>
              <mc:Fallback>
                <p:oleObj name="公式" r:id="rId6" imgW="1257300" imgH="457200" progId="Equation.3">
                  <p:embed/>
                  <p:pic>
                    <p:nvPicPr>
                      <p:cNvPr id="42087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2470" y="3481734"/>
                        <a:ext cx="3346450" cy="1214437"/>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1951" name="Text Box 15"/>
          <p:cNvSpPr txBox="1">
            <a:spLocks noChangeArrowheads="1"/>
          </p:cNvSpPr>
          <p:nvPr/>
        </p:nvSpPr>
        <p:spPr bwMode="auto">
          <a:xfrm>
            <a:off x="184731" y="3584332"/>
            <a:ext cx="52562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q</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0</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时</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1</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）同种原子具有相同的位相，所以每一种原子（</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P</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原子或</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Q</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原子）形成的格子象一个刚体一样整体地振动</a:t>
            </a:r>
          </a:p>
        </p:txBody>
      </p:sp>
      <p:sp>
        <p:nvSpPr>
          <p:cNvPr id="1831952" name="Text Box 16"/>
          <p:cNvSpPr txBox="1">
            <a:spLocks noChangeArrowheads="1"/>
          </p:cNvSpPr>
          <p:nvPr/>
        </p:nvSpPr>
        <p:spPr bwMode="auto">
          <a:xfrm>
            <a:off x="125412" y="5232415"/>
            <a:ext cx="8893175"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2</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）两种原子的振动有完全相反的位相。长光学波的极限实际上是</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P</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和</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Q</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两个格子的相对振动，振动中保持质心不变</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12" name="Rectangle 4"/>
          <p:cNvSpPr txBox="1">
            <a:spLocks noRot="1" noChangeArrowheads="1"/>
          </p:cNvSpPr>
          <p:nvPr/>
        </p:nvSpPr>
        <p:spPr bwMode="auto">
          <a:xfrm>
            <a:off x="395288" y="1123084"/>
            <a:ext cx="2987824" cy="395289"/>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fontScale="92500" lnSpcReduction="20000"/>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57175" marR="0" lvl="0" indent="-257175" algn="l" defTabSz="6858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zh-CN" altLang="en-US" sz="26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波速：群速度为</a:t>
            </a:r>
            <a:r>
              <a:rPr kumimoji="0" lang="en-US" altLang="zh-CN" sz="26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0</a:t>
            </a:r>
            <a:endParaRPr kumimoji="0" lang="zh-CN" altLang="en-US" sz="33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endParaRPr>
          </a:p>
        </p:txBody>
      </p:sp>
      <p:sp>
        <p:nvSpPr>
          <p:cNvPr id="13" name="Rectangle 2"/>
          <p:cNvSpPr>
            <a:spLocks noRot="1" noChangeArrowheads="1"/>
          </p:cNvSpPr>
          <p:nvPr/>
        </p:nvSpPr>
        <p:spPr bwMode="auto">
          <a:xfrm>
            <a:off x="1864519" y="52389"/>
            <a:ext cx="600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在长波极限</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en-US" altLang="zh-CN" sz="3600" b="1" i="1"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q</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sym typeface="Symbol" panose="05050102010706020507" pitchFamily="18" charset="2"/>
              </a:rPr>
              <a:t>0</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的光学波</a:t>
            </a:r>
          </a:p>
        </p:txBody>
      </p:sp>
      <p:sp>
        <p:nvSpPr>
          <p:cNvPr id="14" name="Rectangle 37"/>
          <p:cNvSpPr>
            <a:spLocks noChangeArrowheads="1"/>
          </p:cNvSpPr>
          <p:nvPr/>
        </p:nvSpPr>
        <p:spPr bwMode="auto">
          <a:xfrm flipV="1">
            <a:off x="245684"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pic>
        <p:nvPicPr>
          <p:cNvPr id="15"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2" y="1887618"/>
            <a:ext cx="5976937" cy="2192338"/>
          </a:xfrm>
          <a:prstGeom prst="rect">
            <a:avLst/>
          </a:prstGeom>
          <a:solidFill>
            <a:srgbClr val="66FF66"/>
          </a:solidFill>
          <a:ln w="76200">
            <a:solidFill>
              <a:srgbClr val="66FF66"/>
            </a:solidFill>
            <a:miter lim="800000"/>
            <a:headEnd/>
            <a:tailEnd/>
          </a:ln>
        </p:spPr>
      </p:pic>
    </p:spTree>
    <p:extLst>
      <p:ext uri="{BB962C8B-B14F-4D97-AF65-F5344CB8AC3E}">
        <p14:creationId xmlns:p14="http://schemas.microsoft.com/office/powerpoint/2010/main" val="116478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Rot="1" noChangeArrowheads="1"/>
          </p:cNvSpPr>
          <p:nvPr/>
        </p:nvSpPr>
        <p:spPr bwMode="auto">
          <a:xfrm>
            <a:off x="2447131" y="83419"/>
            <a:ext cx="59769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格波带隙的物理图景</a:t>
            </a:r>
          </a:p>
        </p:txBody>
      </p:sp>
      <p:grpSp>
        <p:nvGrpSpPr>
          <p:cNvPr id="2" name="组合 1"/>
          <p:cNvGrpSpPr/>
          <p:nvPr/>
        </p:nvGrpSpPr>
        <p:grpSpPr>
          <a:xfrm>
            <a:off x="539750" y="982663"/>
            <a:ext cx="8428038" cy="5399087"/>
            <a:chOff x="539750" y="982663"/>
            <a:chExt cx="8428038" cy="5399087"/>
          </a:xfrm>
        </p:grpSpPr>
        <p:grpSp>
          <p:nvGrpSpPr>
            <p:cNvPr id="115714" name="Group 2"/>
            <p:cNvGrpSpPr>
              <a:grpSpLocks/>
            </p:cNvGrpSpPr>
            <p:nvPr/>
          </p:nvGrpSpPr>
          <p:grpSpPr bwMode="auto">
            <a:xfrm flipV="1">
              <a:off x="900113" y="1670050"/>
              <a:ext cx="7416800" cy="792163"/>
              <a:chOff x="811" y="2296"/>
              <a:chExt cx="2704" cy="499"/>
            </a:xfrm>
          </p:grpSpPr>
          <p:grpSp>
            <p:nvGrpSpPr>
              <p:cNvPr id="115809" name="Group 3"/>
              <p:cNvGrpSpPr>
                <a:grpSpLocks/>
              </p:cNvGrpSpPr>
              <p:nvPr/>
            </p:nvGrpSpPr>
            <p:grpSpPr bwMode="auto">
              <a:xfrm>
                <a:off x="811" y="2296"/>
                <a:ext cx="2205" cy="490"/>
                <a:chOff x="839" y="1865"/>
                <a:chExt cx="2614" cy="490"/>
              </a:xfrm>
            </p:grpSpPr>
            <p:sp>
              <p:nvSpPr>
                <p:cNvPr id="115812" name="Freeform 4"/>
                <p:cNvSpPr>
                  <a:spLocks/>
                </p:cNvSpPr>
                <p:nvPr/>
              </p:nvSpPr>
              <p:spPr bwMode="auto">
                <a:xfrm flipH="1" flipV="1">
                  <a:off x="3263" y="1897"/>
                  <a:ext cx="190" cy="458"/>
                </a:xfrm>
                <a:custGeom>
                  <a:avLst/>
                  <a:gdLst>
                    <a:gd name="T0" fmla="*/ 21 w 576"/>
                    <a:gd name="T1" fmla="*/ 6 h 640"/>
                    <a:gd name="T2" fmla="*/ 19 w 576"/>
                    <a:gd name="T3" fmla="*/ 6 h 640"/>
                    <a:gd name="T4" fmla="*/ 14 w 576"/>
                    <a:gd name="T5" fmla="*/ 41 h 640"/>
                    <a:gd name="T6" fmla="*/ 5 w 576"/>
                    <a:gd name="T7" fmla="*/ 199 h 640"/>
                    <a:gd name="T8" fmla="*/ 0 w 576"/>
                    <a:gd name="T9" fmla="*/ 235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13" name="Freeform 5"/>
                <p:cNvSpPr>
                  <a:spLocks/>
                </p:cNvSpPr>
                <p:nvPr/>
              </p:nvSpPr>
              <p:spPr bwMode="auto">
                <a:xfrm flipV="1">
                  <a:off x="1890" y="1876"/>
                  <a:ext cx="259" cy="479"/>
                </a:xfrm>
                <a:custGeom>
                  <a:avLst/>
                  <a:gdLst>
                    <a:gd name="T0" fmla="*/ 52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14" name="Freeform 6"/>
                <p:cNvSpPr>
                  <a:spLocks/>
                </p:cNvSpPr>
                <p:nvPr/>
              </p:nvSpPr>
              <p:spPr bwMode="auto">
                <a:xfrm flipV="1">
                  <a:off x="1325" y="1876"/>
                  <a:ext cx="260" cy="479"/>
                </a:xfrm>
                <a:custGeom>
                  <a:avLst/>
                  <a:gdLst>
                    <a:gd name="T0" fmla="*/ 53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15" name="Freeform 7"/>
                <p:cNvSpPr>
                  <a:spLocks/>
                </p:cNvSpPr>
                <p:nvPr/>
              </p:nvSpPr>
              <p:spPr bwMode="auto">
                <a:xfrm flipH="1" flipV="1">
                  <a:off x="1607" y="1876"/>
                  <a:ext cx="260" cy="479"/>
                </a:xfrm>
                <a:custGeom>
                  <a:avLst/>
                  <a:gdLst>
                    <a:gd name="T0" fmla="*/ 53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16" name="Freeform 8"/>
                <p:cNvSpPr>
                  <a:spLocks/>
                </p:cNvSpPr>
                <p:nvPr/>
              </p:nvSpPr>
              <p:spPr bwMode="auto">
                <a:xfrm flipH="1" flipV="1">
                  <a:off x="2172" y="1876"/>
                  <a:ext cx="259" cy="479"/>
                </a:xfrm>
                <a:custGeom>
                  <a:avLst/>
                  <a:gdLst>
                    <a:gd name="T0" fmla="*/ 52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17" name="Freeform 9"/>
                <p:cNvSpPr>
                  <a:spLocks/>
                </p:cNvSpPr>
                <p:nvPr/>
              </p:nvSpPr>
              <p:spPr bwMode="auto">
                <a:xfrm flipH="1" flipV="1">
                  <a:off x="2723" y="1876"/>
                  <a:ext cx="259" cy="479"/>
                </a:xfrm>
                <a:custGeom>
                  <a:avLst/>
                  <a:gdLst>
                    <a:gd name="T0" fmla="*/ 52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18" name="Freeform 10"/>
                <p:cNvSpPr>
                  <a:spLocks/>
                </p:cNvSpPr>
                <p:nvPr/>
              </p:nvSpPr>
              <p:spPr bwMode="auto">
                <a:xfrm flipV="1">
                  <a:off x="2991" y="1876"/>
                  <a:ext cx="260" cy="479"/>
                </a:xfrm>
                <a:custGeom>
                  <a:avLst/>
                  <a:gdLst>
                    <a:gd name="T0" fmla="*/ 53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19" name="Freeform 11"/>
                <p:cNvSpPr>
                  <a:spLocks/>
                </p:cNvSpPr>
                <p:nvPr/>
              </p:nvSpPr>
              <p:spPr bwMode="auto">
                <a:xfrm flipV="1">
                  <a:off x="2454" y="1865"/>
                  <a:ext cx="260" cy="479"/>
                </a:xfrm>
                <a:custGeom>
                  <a:avLst/>
                  <a:gdLst>
                    <a:gd name="T0" fmla="*/ 53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20" name="Freeform 12"/>
                <p:cNvSpPr>
                  <a:spLocks/>
                </p:cNvSpPr>
                <p:nvPr/>
              </p:nvSpPr>
              <p:spPr bwMode="auto">
                <a:xfrm flipH="1" flipV="1">
                  <a:off x="1070" y="1865"/>
                  <a:ext cx="260" cy="479"/>
                </a:xfrm>
                <a:custGeom>
                  <a:avLst/>
                  <a:gdLst>
                    <a:gd name="T0" fmla="*/ 53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21" name="Freeform 13"/>
                <p:cNvSpPr>
                  <a:spLocks/>
                </p:cNvSpPr>
                <p:nvPr/>
              </p:nvSpPr>
              <p:spPr bwMode="auto">
                <a:xfrm flipV="1">
                  <a:off x="839" y="1881"/>
                  <a:ext cx="190" cy="458"/>
                </a:xfrm>
                <a:custGeom>
                  <a:avLst/>
                  <a:gdLst>
                    <a:gd name="T0" fmla="*/ 21 w 576"/>
                    <a:gd name="T1" fmla="*/ 6 h 640"/>
                    <a:gd name="T2" fmla="*/ 19 w 576"/>
                    <a:gd name="T3" fmla="*/ 6 h 640"/>
                    <a:gd name="T4" fmla="*/ 14 w 576"/>
                    <a:gd name="T5" fmla="*/ 41 h 640"/>
                    <a:gd name="T6" fmla="*/ 5 w 576"/>
                    <a:gd name="T7" fmla="*/ 199 h 640"/>
                    <a:gd name="T8" fmla="*/ 0 w 576"/>
                    <a:gd name="T9" fmla="*/ 235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pSp>
          <p:sp>
            <p:nvSpPr>
              <p:cNvPr id="115810" name="Freeform 14"/>
              <p:cNvSpPr>
                <a:spLocks/>
              </p:cNvSpPr>
              <p:nvPr/>
            </p:nvSpPr>
            <p:spPr bwMode="auto">
              <a:xfrm flipH="1" flipV="1">
                <a:off x="3298" y="2303"/>
                <a:ext cx="217" cy="479"/>
              </a:xfrm>
              <a:custGeom>
                <a:avLst/>
                <a:gdLst>
                  <a:gd name="T0" fmla="*/ 31 w 576"/>
                  <a:gd name="T1" fmla="*/ 7 h 640"/>
                  <a:gd name="T2" fmla="*/ 28 w 576"/>
                  <a:gd name="T3" fmla="*/ 7 h 640"/>
                  <a:gd name="T4" fmla="*/ 21 w 576"/>
                  <a:gd name="T5" fmla="*/ 47 h 640"/>
                  <a:gd name="T6" fmla="*/ 8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11" name="Freeform 15"/>
              <p:cNvSpPr>
                <a:spLocks/>
              </p:cNvSpPr>
              <p:nvPr/>
            </p:nvSpPr>
            <p:spPr bwMode="auto">
              <a:xfrm flipV="1">
                <a:off x="3040" y="2319"/>
                <a:ext cx="248" cy="476"/>
              </a:xfrm>
              <a:custGeom>
                <a:avLst/>
                <a:gdLst>
                  <a:gd name="T0" fmla="*/ 46 w 576"/>
                  <a:gd name="T1" fmla="*/ 7 h 640"/>
                  <a:gd name="T2" fmla="*/ 42 w 576"/>
                  <a:gd name="T3" fmla="*/ 7 h 640"/>
                  <a:gd name="T4" fmla="*/ 31 w 576"/>
                  <a:gd name="T5" fmla="*/ 46 h 640"/>
                  <a:gd name="T6" fmla="*/ 12 w 576"/>
                  <a:gd name="T7" fmla="*/ 224 h 640"/>
                  <a:gd name="T8" fmla="*/ 0 w 576"/>
                  <a:gd name="T9" fmla="*/ 263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pSp>
        <p:sp>
          <p:nvSpPr>
            <p:cNvPr id="115716" name="Oval 17"/>
            <p:cNvSpPr>
              <a:spLocks noChangeArrowheads="1"/>
            </p:cNvSpPr>
            <p:nvPr/>
          </p:nvSpPr>
          <p:spPr bwMode="auto">
            <a:xfrm>
              <a:off x="1647825" y="1962150"/>
              <a:ext cx="215900" cy="215900"/>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17" name="Line 18"/>
            <p:cNvSpPr>
              <a:spLocks noChangeShapeType="1"/>
            </p:cNvSpPr>
            <p:nvPr/>
          </p:nvSpPr>
          <p:spPr bwMode="auto">
            <a:xfrm>
              <a:off x="539750" y="2076450"/>
              <a:ext cx="84248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718" name="Oval 19"/>
            <p:cNvSpPr>
              <a:spLocks noChangeArrowheads="1"/>
            </p:cNvSpPr>
            <p:nvPr/>
          </p:nvSpPr>
          <p:spPr bwMode="auto">
            <a:xfrm>
              <a:off x="1292225" y="1597025"/>
              <a:ext cx="215900" cy="2159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19" name="Oval 20"/>
            <p:cNvSpPr>
              <a:spLocks noChangeArrowheads="1"/>
            </p:cNvSpPr>
            <p:nvPr/>
          </p:nvSpPr>
          <p:spPr bwMode="auto">
            <a:xfrm>
              <a:off x="2555875" y="1573213"/>
              <a:ext cx="215900" cy="2159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20" name="Oval 21"/>
            <p:cNvSpPr>
              <a:spLocks noChangeArrowheads="1"/>
            </p:cNvSpPr>
            <p:nvPr/>
          </p:nvSpPr>
          <p:spPr bwMode="auto">
            <a:xfrm>
              <a:off x="3860800" y="1589088"/>
              <a:ext cx="215900" cy="2159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21" name="Oval 22"/>
            <p:cNvSpPr>
              <a:spLocks noChangeArrowheads="1"/>
            </p:cNvSpPr>
            <p:nvPr/>
          </p:nvSpPr>
          <p:spPr bwMode="auto">
            <a:xfrm>
              <a:off x="5124450" y="1565275"/>
              <a:ext cx="215900" cy="2159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22" name="Oval 23"/>
            <p:cNvSpPr>
              <a:spLocks noChangeArrowheads="1"/>
            </p:cNvSpPr>
            <p:nvPr/>
          </p:nvSpPr>
          <p:spPr bwMode="auto">
            <a:xfrm>
              <a:off x="6372225" y="1581150"/>
              <a:ext cx="215900" cy="2159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23" name="Oval 24"/>
            <p:cNvSpPr>
              <a:spLocks noChangeArrowheads="1"/>
            </p:cNvSpPr>
            <p:nvPr/>
          </p:nvSpPr>
          <p:spPr bwMode="auto">
            <a:xfrm>
              <a:off x="7604125" y="1557338"/>
              <a:ext cx="215900" cy="2159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24" name="Oval 25"/>
            <p:cNvSpPr>
              <a:spLocks noChangeArrowheads="1"/>
            </p:cNvSpPr>
            <p:nvPr/>
          </p:nvSpPr>
          <p:spPr bwMode="auto">
            <a:xfrm>
              <a:off x="2187575" y="1962150"/>
              <a:ext cx="215900" cy="215900"/>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25" name="Oval 26"/>
            <p:cNvSpPr>
              <a:spLocks noChangeArrowheads="1"/>
            </p:cNvSpPr>
            <p:nvPr/>
          </p:nvSpPr>
          <p:spPr bwMode="auto">
            <a:xfrm>
              <a:off x="2889250" y="1973263"/>
              <a:ext cx="215900" cy="215900"/>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26" name="Oval 27"/>
            <p:cNvSpPr>
              <a:spLocks noChangeArrowheads="1"/>
            </p:cNvSpPr>
            <p:nvPr/>
          </p:nvSpPr>
          <p:spPr bwMode="auto">
            <a:xfrm>
              <a:off x="3516313" y="1973263"/>
              <a:ext cx="215900" cy="215900"/>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27" name="Oval 28"/>
            <p:cNvSpPr>
              <a:spLocks noChangeArrowheads="1"/>
            </p:cNvSpPr>
            <p:nvPr/>
          </p:nvSpPr>
          <p:spPr bwMode="auto">
            <a:xfrm>
              <a:off x="4208463" y="1957388"/>
              <a:ext cx="215900" cy="215900"/>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28" name="Oval 29"/>
            <p:cNvSpPr>
              <a:spLocks noChangeArrowheads="1"/>
            </p:cNvSpPr>
            <p:nvPr/>
          </p:nvSpPr>
          <p:spPr bwMode="auto">
            <a:xfrm>
              <a:off x="4859338" y="1957388"/>
              <a:ext cx="215900" cy="215900"/>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29" name="Oval 30"/>
            <p:cNvSpPr>
              <a:spLocks noChangeArrowheads="1"/>
            </p:cNvSpPr>
            <p:nvPr/>
          </p:nvSpPr>
          <p:spPr bwMode="auto">
            <a:xfrm>
              <a:off x="5449888" y="1968500"/>
              <a:ext cx="215900" cy="215900"/>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30" name="Oval 31"/>
            <p:cNvSpPr>
              <a:spLocks noChangeArrowheads="1"/>
            </p:cNvSpPr>
            <p:nvPr/>
          </p:nvSpPr>
          <p:spPr bwMode="auto">
            <a:xfrm>
              <a:off x="6076950" y="1968500"/>
              <a:ext cx="215900" cy="215900"/>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31" name="Oval 32"/>
            <p:cNvSpPr>
              <a:spLocks noChangeArrowheads="1"/>
            </p:cNvSpPr>
            <p:nvPr/>
          </p:nvSpPr>
          <p:spPr bwMode="auto">
            <a:xfrm>
              <a:off x="6667500" y="1957388"/>
              <a:ext cx="215900" cy="215900"/>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32" name="Oval 33"/>
            <p:cNvSpPr>
              <a:spLocks noChangeArrowheads="1"/>
            </p:cNvSpPr>
            <p:nvPr/>
          </p:nvSpPr>
          <p:spPr bwMode="auto">
            <a:xfrm>
              <a:off x="7175500" y="1957388"/>
              <a:ext cx="215900" cy="215900"/>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33" name="Oval 34"/>
            <p:cNvSpPr>
              <a:spLocks noChangeArrowheads="1"/>
            </p:cNvSpPr>
            <p:nvPr/>
          </p:nvSpPr>
          <p:spPr bwMode="auto">
            <a:xfrm>
              <a:off x="7877175" y="1968500"/>
              <a:ext cx="215900" cy="215900"/>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34" name="Oval 35"/>
            <p:cNvSpPr>
              <a:spLocks noChangeArrowheads="1"/>
            </p:cNvSpPr>
            <p:nvPr/>
          </p:nvSpPr>
          <p:spPr bwMode="auto">
            <a:xfrm>
              <a:off x="971550" y="1957388"/>
              <a:ext cx="215900" cy="215900"/>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35" name="Oval 36"/>
            <p:cNvSpPr>
              <a:spLocks noChangeArrowheads="1"/>
            </p:cNvSpPr>
            <p:nvPr/>
          </p:nvSpPr>
          <p:spPr bwMode="auto">
            <a:xfrm>
              <a:off x="1922463" y="2325688"/>
              <a:ext cx="215900" cy="2159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36" name="Oval 37"/>
            <p:cNvSpPr>
              <a:spLocks noChangeArrowheads="1"/>
            </p:cNvSpPr>
            <p:nvPr/>
          </p:nvSpPr>
          <p:spPr bwMode="auto">
            <a:xfrm>
              <a:off x="3227388" y="2341563"/>
              <a:ext cx="215900" cy="2159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37" name="Oval 38"/>
            <p:cNvSpPr>
              <a:spLocks noChangeArrowheads="1"/>
            </p:cNvSpPr>
            <p:nvPr/>
          </p:nvSpPr>
          <p:spPr bwMode="auto">
            <a:xfrm>
              <a:off x="4491038" y="2317750"/>
              <a:ext cx="215900" cy="2159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38" name="Oval 39"/>
            <p:cNvSpPr>
              <a:spLocks noChangeArrowheads="1"/>
            </p:cNvSpPr>
            <p:nvPr/>
          </p:nvSpPr>
          <p:spPr bwMode="auto">
            <a:xfrm>
              <a:off x="5738813" y="2333625"/>
              <a:ext cx="215900" cy="2159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39" name="Oval 40"/>
            <p:cNvSpPr>
              <a:spLocks noChangeArrowheads="1"/>
            </p:cNvSpPr>
            <p:nvPr/>
          </p:nvSpPr>
          <p:spPr bwMode="auto">
            <a:xfrm>
              <a:off x="6970713" y="2309813"/>
              <a:ext cx="215900" cy="2159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nvGrpSpPr>
            <p:cNvPr id="2002985" name="Group 41"/>
            <p:cNvGrpSpPr>
              <a:grpSpLocks/>
            </p:cNvGrpSpPr>
            <p:nvPr/>
          </p:nvGrpSpPr>
          <p:grpSpPr bwMode="auto">
            <a:xfrm>
              <a:off x="539750" y="3117850"/>
              <a:ext cx="8424863" cy="1000125"/>
              <a:chOff x="340" y="1964"/>
              <a:chExt cx="5307" cy="630"/>
            </a:xfrm>
          </p:grpSpPr>
          <p:grpSp>
            <p:nvGrpSpPr>
              <p:cNvPr id="115771" name="Group 42"/>
              <p:cNvGrpSpPr>
                <a:grpSpLocks/>
              </p:cNvGrpSpPr>
              <p:nvPr/>
            </p:nvGrpSpPr>
            <p:grpSpPr bwMode="auto">
              <a:xfrm flipV="1">
                <a:off x="773" y="2035"/>
                <a:ext cx="4672" cy="499"/>
                <a:chOff x="811" y="2296"/>
                <a:chExt cx="2704" cy="499"/>
              </a:xfrm>
            </p:grpSpPr>
            <p:grpSp>
              <p:nvGrpSpPr>
                <p:cNvPr id="115796" name="Group 43"/>
                <p:cNvGrpSpPr>
                  <a:grpSpLocks/>
                </p:cNvGrpSpPr>
                <p:nvPr/>
              </p:nvGrpSpPr>
              <p:grpSpPr bwMode="auto">
                <a:xfrm>
                  <a:off x="811" y="2296"/>
                  <a:ext cx="2205" cy="490"/>
                  <a:chOff x="839" y="1865"/>
                  <a:chExt cx="2614" cy="490"/>
                </a:xfrm>
              </p:grpSpPr>
              <p:sp>
                <p:nvSpPr>
                  <p:cNvPr id="115799" name="Freeform 44"/>
                  <p:cNvSpPr>
                    <a:spLocks/>
                  </p:cNvSpPr>
                  <p:nvPr/>
                </p:nvSpPr>
                <p:spPr bwMode="auto">
                  <a:xfrm flipH="1" flipV="1">
                    <a:off x="3263" y="1897"/>
                    <a:ext cx="190" cy="458"/>
                  </a:xfrm>
                  <a:custGeom>
                    <a:avLst/>
                    <a:gdLst>
                      <a:gd name="T0" fmla="*/ 21 w 576"/>
                      <a:gd name="T1" fmla="*/ 6 h 640"/>
                      <a:gd name="T2" fmla="*/ 19 w 576"/>
                      <a:gd name="T3" fmla="*/ 6 h 640"/>
                      <a:gd name="T4" fmla="*/ 14 w 576"/>
                      <a:gd name="T5" fmla="*/ 41 h 640"/>
                      <a:gd name="T6" fmla="*/ 5 w 576"/>
                      <a:gd name="T7" fmla="*/ 199 h 640"/>
                      <a:gd name="T8" fmla="*/ 0 w 576"/>
                      <a:gd name="T9" fmla="*/ 235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00" name="Freeform 45"/>
                  <p:cNvSpPr>
                    <a:spLocks/>
                  </p:cNvSpPr>
                  <p:nvPr/>
                </p:nvSpPr>
                <p:spPr bwMode="auto">
                  <a:xfrm flipV="1">
                    <a:off x="1890" y="1876"/>
                    <a:ext cx="259" cy="479"/>
                  </a:xfrm>
                  <a:custGeom>
                    <a:avLst/>
                    <a:gdLst>
                      <a:gd name="T0" fmla="*/ 52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01" name="Freeform 46"/>
                  <p:cNvSpPr>
                    <a:spLocks/>
                  </p:cNvSpPr>
                  <p:nvPr/>
                </p:nvSpPr>
                <p:spPr bwMode="auto">
                  <a:xfrm flipV="1">
                    <a:off x="1325" y="1876"/>
                    <a:ext cx="260" cy="479"/>
                  </a:xfrm>
                  <a:custGeom>
                    <a:avLst/>
                    <a:gdLst>
                      <a:gd name="T0" fmla="*/ 53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02" name="Freeform 47"/>
                  <p:cNvSpPr>
                    <a:spLocks/>
                  </p:cNvSpPr>
                  <p:nvPr/>
                </p:nvSpPr>
                <p:spPr bwMode="auto">
                  <a:xfrm flipH="1" flipV="1">
                    <a:off x="1607" y="1876"/>
                    <a:ext cx="260" cy="479"/>
                  </a:xfrm>
                  <a:custGeom>
                    <a:avLst/>
                    <a:gdLst>
                      <a:gd name="T0" fmla="*/ 53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03" name="Freeform 48"/>
                  <p:cNvSpPr>
                    <a:spLocks/>
                  </p:cNvSpPr>
                  <p:nvPr/>
                </p:nvSpPr>
                <p:spPr bwMode="auto">
                  <a:xfrm flipH="1" flipV="1">
                    <a:off x="2172" y="1876"/>
                    <a:ext cx="259" cy="479"/>
                  </a:xfrm>
                  <a:custGeom>
                    <a:avLst/>
                    <a:gdLst>
                      <a:gd name="T0" fmla="*/ 52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04" name="Freeform 49"/>
                  <p:cNvSpPr>
                    <a:spLocks/>
                  </p:cNvSpPr>
                  <p:nvPr/>
                </p:nvSpPr>
                <p:spPr bwMode="auto">
                  <a:xfrm flipH="1" flipV="1">
                    <a:off x="2723" y="1876"/>
                    <a:ext cx="259" cy="479"/>
                  </a:xfrm>
                  <a:custGeom>
                    <a:avLst/>
                    <a:gdLst>
                      <a:gd name="T0" fmla="*/ 52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05" name="Freeform 50"/>
                  <p:cNvSpPr>
                    <a:spLocks/>
                  </p:cNvSpPr>
                  <p:nvPr/>
                </p:nvSpPr>
                <p:spPr bwMode="auto">
                  <a:xfrm flipV="1">
                    <a:off x="2991" y="1876"/>
                    <a:ext cx="260" cy="479"/>
                  </a:xfrm>
                  <a:custGeom>
                    <a:avLst/>
                    <a:gdLst>
                      <a:gd name="T0" fmla="*/ 53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06" name="Freeform 51"/>
                  <p:cNvSpPr>
                    <a:spLocks/>
                  </p:cNvSpPr>
                  <p:nvPr/>
                </p:nvSpPr>
                <p:spPr bwMode="auto">
                  <a:xfrm flipV="1">
                    <a:off x="2454" y="1865"/>
                    <a:ext cx="260" cy="479"/>
                  </a:xfrm>
                  <a:custGeom>
                    <a:avLst/>
                    <a:gdLst>
                      <a:gd name="T0" fmla="*/ 53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07" name="Freeform 52"/>
                  <p:cNvSpPr>
                    <a:spLocks/>
                  </p:cNvSpPr>
                  <p:nvPr/>
                </p:nvSpPr>
                <p:spPr bwMode="auto">
                  <a:xfrm flipH="1" flipV="1">
                    <a:off x="1070" y="1865"/>
                    <a:ext cx="260" cy="479"/>
                  </a:xfrm>
                  <a:custGeom>
                    <a:avLst/>
                    <a:gdLst>
                      <a:gd name="T0" fmla="*/ 53 w 576"/>
                      <a:gd name="T1" fmla="*/ 7 h 640"/>
                      <a:gd name="T2" fmla="*/ 48 w 576"/>
                      <a:gd name="T3" fmla="*/ 7 h 640"/>
                      <a:gd name="T4" fmla="*/ 35 w 576"/>
                      <a:gd name="T5" fmla="*/ 47 h 640"/>
                      <a:gd name="T6" fmla="*/ 13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808" name="Freeform 53"/>
                  <p:cNvSpPr>
                    <a:spLocks/>
                  </p:cNvSpPr>
                  <p:nvPr/>
                </p:nvSpPr>
                <p:spPr bwMode="auto">
                  <a:xfrm flipV="1">
                    <a:off x="839" y="1881"/>
                    <a:ext cx="190" cy="458"/>
                  </a:xfrm>
                  <a:custGeom>
                    <a:avLst/>
                    <a:gdLst>
                      <a:gd name="T0" fmla="*/ 21 w 576"/>
                      <a:gd name="T1" fmla="*/ 6 h 640"/>
                      <a:gd name="T2" fmla="*/ 19 w 576"/>
                      <a:gd name="T3" fmla="*/ 6 h 640"/>
                      <a:gd name="T4" fmla="*/ 14 w 576"/>
                      <a:gd name="T5" fmla="*/ 41 h 640"/>
                      <a:gd name="T6" fmla="*/ 5 w 576"/>
                      <a:gd name="T7" fmla="*/ 199 h 640"/>
                      <a:gd name="T8" fmla="*/ 0 w 576"/>
                      <a:gd name="T9" fmla="*/ 235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pSp>
            <p:sp>
              <p:nvSpPr>
                <p:cNvPr id="115797" name="Freeform 54"/>
                <p:cNvSpPr>
                  <a:spLocks/>
                </p:cNvSpPr>
                <p:nvPr/>
              </p:nvSpPr>
              <p:spPr bwMode="auto">
                <a:xfrm flipH="1" flipV="1">
                  <a:off x="3298" y="2303"/>
                  <a:ext cx="217" cy="479"/>
                </a:xfrm>
                <a:custGeom>
                  <a:avLst/>
                  <a:gdLst>
                    <a:gd name="T0" fmla="*/ 31 w 576"/>
                    <a:gd name="T1" fmla="*/ 7 h 640"/>
                    <a:gd name="T2" fmla="*/ 28 w 576"/>
                    <a:gd name="T3" fmla="*/ 7 h 640"/>
                    <a:gd name="T4" fmla="*/ 21 w 576"/>
                    <a:gd name="T5" fmla="*/ 47 h 640"/>
                    <a:gd name="T6" fmla="*/ 8 w 576"/>
                    <a:gd name="T7" fmla="*/ 228 h 640"/>
                    <a:gd name="T8" fmla="*/ 0 w 576"/>
                    <a:gd name="T9" fmla="*/ 269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798" name="Freeform 55"/>
                <p:cNvSpPr>
                  <a:spLocks/>
                </p:cNvSpPr>
                <p:nvPr/>
              </p:nvSpPr>
              <p:spPr bwMode="auto">
                <a:xfrm flipV="1">
                  <a:off x="3040" y="2319"/>
                  <a:ext cx="248" cy="476"/>
                </a:xfrm>
                <a:custGeom>
                  <a:avLst/>
                  <a:gdLst>
                    <a:gd name="T0" fmla="*/ 46 w 576"/>
                    <a:gd name="T1" fmla="*/ 7 h 640"/>
                    <a:gd name="T2" fmla="*/ 42 w 576"/>
                    <a:gd name="T3" fmla="*/ 7 h 640"/>
                    <a:gd name="T4" fmla="*/ 31 w 576"/>
                    <a:gd name="T5" fmla="*/ 46 h 640"/>
                    <a:gd name="T6" fmla="*/ 12 w 576"/>
                    <a:gd name="T7" fmla="*/ 224 h 640"/>
                    <a:gd name="T8" fmla="*/ 0 w 576"/>
                    <a:gd name="T9" fmla="*/ 263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640">
                      <a:moveTo>
                        <a:pt x="576" y="16"/>
                      </a:moveTo>
                      <a:cubicBezTo>
                        <a:pt x="568" y="8"/>
                        <a:pt x="560" y="0"/>
                        <a:pt x="528" y="16"/>
                      </a:cubicBezTo>
                      <a:cubicBezTo>
                        <a:pt x="496" y="32"/>
                        <a:pt x="448" y="24"/>
                        <a:pt x="384" y="112"/>
                      </a:cubicBezTo>
                      <a:cubicBezTo>
                        <a:pt x="320" y="200"/>
                        <a:pt x="208" y="456"/>
                        <a:pt x="144" y="544"/>
                      </a:cubicBezTo>
                      <a:cubicBezTo>
                        <a:pt x="80" y="632"/>
                        <a:pt x="40" y="636"/>
                        <a:pt x="0" y="640"/>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pSp>
          <p:sp>
            <p:nvSpPr>
              <p:cNvPr id="115772" name="Oval 56"/>
              <p:cNvSpPr>
                <a:spLocks noChangeArrowheads="1"/>
              </p:cNvSpPr>
              <p:nvPr/>
            </p:nvSpPr>
            <p:spPr bwMode="auto">
              <a:xfrm>
                <a:off x="1244" y="2219"/>
                <a:ext cx="136" cy="1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73" name="Line 57"/>
              <p:cNvSpPr>
                <a:spLocks noChangeShapeType="1"/>
              </p:cNvSpPr>
              <p:nvPr/>
            </p:nvSpPr>
            <p:spPr bwMode="auto">
              <a:xfrm>
                <a:off x="340" y="2291"/>
                <a:ext cx="530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774" name="Oval 58"/>
              <p:cNvSpPr>
                <a:spLocks noChangeArrowheads="1"/>
              </p:cNvSpPr>
              <p:nvPr/>
            </p:nvSpPr>
            <p:spPr bwMode="auto">
              <a:xfrm>
                <a:off x="1020" y="1989"/>
                <a:ext cx="136" cy="13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75" name="Oval 59"/>
              <p:cNvSpPr>
                <a:spLocks noChangeArrowheads="1"/>
              </p:cNvSpPr>
              <p:nvPr/>
            </p:nvSpPr>
            <p:spPr bwMode="auto">
              <a:xfrm>
                <a:off x="1816" y="1974"/>
                <a:ext cx="136" cy="13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76" name="Oval 60"/>
              <p:cNvSpPr>
                <a:spLocks noChangeArrowheads="1"/>
              </p:cNvSpPr>
              <p:nvPr/>
            </p:nvSpPr>
            <p:spPr bwMode="auto">
              <a:xfrm>
                <a:off x="2638" y="1984"/>
                <a:ext cx="136" cy="13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77" name="Oval 61"/>
              <p:cNvSpPr>
                <a:spLocks noChangeArrowheads="1"/>
              </p:cNvSpPr>
              <p:nvPr/>
            </p:nvSpPr>
            <p:spPr bwMode="auto">
              <a:xfrm>
                <a:off x="3434" y="1969"/>
                <a:ext cx="136" cy="13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78" name="Oval 62"/>
              <p:cNvSpPr>
                <a:spLocks noChangeArrowheads="1"/>
              </p:cNvSpPr>
              <p:nvPr/>
            </p:nvSpPr>
            <p:spPr bwMode="auto">
              <a:xfrm>
                <a:off x="4220" y="1979"/>
                <a:ext cx="136" cy="13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79" name="Oval 63"/>
              <p:cNvSpPr>
                <a:spLocks noChangeArrowheads="1"/>
              </p:cNvSpPr>
              <p:nvPr/>
            </p:nvSpPr>
            <p:spPr bwMode="auto">
              <a:xfrm>
                <a:off x="4996" y="1964"/>
                <a:ext cx="136" cy="13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80" name="Oval 64"/>
              <p:cNvSpPr>
                <a:spLocks noChangeArrowheads="1"/>
              </p:cNvSpPr>
              <p:nvPr/>
            </p:nvSpPr>
            <p:spPr bwMode="auto">
              <a:xfrm>
                <a:off x="1584" y="2219"/>
                <a:ext cx="136" cy="1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81" name="Oval 65"/>
              <p:cNvSpPr>
                <a:spLocks noChangeArrowheads="1"/>
              </p:cNvSpPr>
              <p:nvPr/>
            </p:nvSpPr>
            <p:spPr bwMode="auto">
              <a:xfrm>
                <a:off x="2026" y="2226"/>
                <a:ext cx="136" cy="1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82" name="Oval 66"/>
              <p:cNvSpPr>
                <a:spLocks noChangeArrowheads="1"/>
              </p:cNvSpPr>
              <p:nvPr/>
            </p:nvSpPr>
            <p:spPr bwMode="auto">
              <a:xfrm>
                <a:off x="2421" y="2226"/>
                <a:ext cx="136" cy="1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83" name="Oval 67"/>
              <p:cNvSpPr>
                <a:spLocks noChangeArrowheads="1"/>
              </p:cNvSpPr>
              <p:nvPr/>
            </p:nvSpPr>
            <p:spPr bwMode="auto">
              <a:xfrm>
                <a:off x="2857" y="2216"/>
                <a:ext cx="136" cy="1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84" name="Oval 68"/>
              <p:cNvSpPr>
                <a:spLocks noChangeArrowheads="1"/>
              </p:cNvSpPr>
              <p:nvPr/>
            </p:nvSpPr>
            <p:spPr bwMode="auto">
              <a:xfrm>
                <a:off x="3267" y="2216"/>
                <a:ext cx="136" cy="1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85" name="Oval 69"/>
              <p:cNvSpPr>
                <a:spLocks noChangeArrowheads="1"/>
              </p:cNvSpPr>
              <p:nvPr/>
            </p:nvSpPr>
            <p:spPr bwMode="auto">
              <a:xfrm>
                <a:off x="3639" y="2223"/>
                <a:ext cx="136" cy="1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86" name="Oval 70"/>
              <p:cNvSpPr>
                <a:spLocks noChangeArrowheads="1"/>
              </p:cNvSpPr>
              <p:nvPr/>
            </p:nvSpPr>
            <p:spPr bwMode="auto">
              <a:xfrm>
                <a:off x="4024" y="2223"/>
                <a:ext cx="136" cy="1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87" name="Oval 71"/>
              <p:cNvSpPr>
                <a:spLocks noChangeArrowheads="1"/>
              </p:cNvSpPr>
              <p:nvPr/>
            </p:nvSpPr>
            <p:spPr bwMode="auto">
              <a:xfrm>
                <a:off x="4406" y="2216"/>
                <a:ext cx="136" cy="1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88" name="Oval 72"/>
              <p:cNvSpPr>
                <a:spLocks noChangeArrowheads="1"/>
              </p:cNvSpPr>
              <p:nvPr/>
            </p:nvSpPr>
            <p:spPr bwMode="auto">
              <a:xfrm>
                <a:off x="4746" y="2216"/>
                <a:ext cx="136" cy="1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89" name="Oval 73"/>
              <p:cNvSpPr>
                <a:spLocks noChangeArrowheads="1"/>
              </p:cNvSpPr>
              <p:nvPr/>
            </p:nvSpPr>
            <p:spPr bwMode="auto">
              <a:xfrm>
                <a:off x="5168" y="2223"/>
                <a:ext cx="136" cy="1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90" name="Oval 74"/>
              <p:cNvSpPr>
                <a:spLocks noChangeArrowheads="1"/>
              </p:cNvSpPr>
              <p:nvPr/>
            </p:nvSpPr>
            <p:spPr bwMode="auto">
              <a:xfrm>
                <a:off x="818" y="2216"/>
                <a:ext cx="136" cy="13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ctr"/>
                <a:endParaRPr lang="zh-CN" altLang="en-US">
                  <a:solidFill>
                    <a:srgbClr val="000000"/>
                  </a:solidFill>
                  <a:ea typeface="微软雅黑" panose="020B0503020204020204" pitchFamily="34" charset="-122"/>
                  <a:cs typeface="+mn-cs"/>
                </a:endParaRPr>
              </a:p>
            </p:txBody>
          </p:sp>
          <p:sp>
            <p:nvSpPr>
              <p:cNvPr id="115791" name="Oval 75"/>
              <p:cNvSpPr>
                <a:spLocks noChangeArrowheads="1"/>
              </p:cNvSpPr>
              <p:nvPr/>
            </p:nvSpPr>
            <p:spPr bwMode="auto">
              <a:xfrm>
                <a:off x="1417" y="2448"/>
                <a:ext cx="136" cy="13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92" name="Oval 76"/>
              <p:cNvSpPr>
                <a:spLocks noChangeArrowheads="1"/>
              </p:cNvSpPr>
              <p:nvPr/>
            </p:nvSpPr>
            <p:spPr bwMode="auto">
              <a:xfrm>
                <a:off x="2239" y="2458"/>
                <a:ext cx="136" cy="13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93" name="Oval 77"/>
              <p:cNvSpPr>
                <a:spLocks noChangeArrowheads="1"/>
              </p:cNvSpPr>
              <p:nvPr/>
            </p:nvSpPr>
            <p:spPr bwMode="auto">
              <a:xfrm>
                <a:off x="3035" y="2443"/>
                <a:ext cx="136" cy="13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94" name="Oval 78"/>
              <p:cNvSpPr>
                <a:spLocks noChangeArrowheads="1"/>
              </p:cNvSpPr>
              <p:nvPr/>
            </p:nvSpPr>
            <p:spPr bwMode="auto">
              <a:xfrm>
                <a:off x="3821" y="2453"/>
                <a:ext cx="136" cy="13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15795" name="Oval 79"/>
              <p:cNvSpPr>
                <a:spLocks noChangeArrowheads="1"/>
              </p:cNvSpPr>
              <p:nvPr/>
            </p:nvSpPr>
            <p:spPr bwMode="auto">
              <a:xfrm>
                <a:off x="4597" y="2438"/>
                <a:ext cx="136" cy="13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grpSp>
          <p:nvGrpSpPr>
            <p:cNvPr id="2003024" name="Group 80"/>
            <p:cNvGrpSpPr>
              <a:grpSpLocks/>
            </p:cNvGrpSpPr>
            <p:nvPr/>
          </p:nvGrpSpPr>
          <p:grpSpPr bwMode="auto">
            <a:xfrm>
              <a:off x="827088" y="4725988"/>
              <a:ext cx="7596187" cy="647700"/>
              <a:chOff x="521" y="2886"/>
              <a:chExt cx="4785" cy="408"/>
            </a:xfrm>
          </p:grpSpPr>
          <p:pic>
            <p:nvPicPr>
              <p:cNvPr id="115758" name="Picture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2957"/>
                <a:ext cx="478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59" name="Text Box 82"/>
              <p:cNvSpPr txBox="1">
                <a:spLocks noChangeArrowheads="1"/>
              </p:cNvSpPr>
              <p:nvPr/>
            </p:nvSpPr>
            <p:spPr bwMode="auto">
              <a:xfrm>
                <a:off x="913" y="2921"/>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115760" name="Text Box 83"/>
              <p:cNvSpPr txBox="1">
                <a:spLocks noChangeArrowheads="1"/>
              </p:cNvSpPr>
              <p:nvPr/>
            </p:nvSpPr>
            <p:spPr bwMode="auto">
              <a:xfrm>
                <a:off x="1477" y="2886"/>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115761" name="Text Box 84"/>
              <p:cNvSpPr txBox="1">
                <a:spLocks noChangeArrowheads="1"/>
              </p:cNvSpPr>
              <p:nvPr/>
            </p:nvSpPr>
            <p:spPr bwMode="auto">
              <a:xfrm>
                <a:off x="2058" y="2921"/>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115762" name="Text Box 85"/>
              <p:cNvSpPr txBox="1">
                <a:spLocks noChangeArrowheads="1"/>
              </p:cNvSpPr>
              <p:nvPr/>
            </p:nvSpPr>
            <p:spPr bwMode="auto">
              <a:xfrm>
                <a:off x="2622" y="2886"/>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115763" name="Text Box 86"/>
              <p:cNvSpPr txBox="1">
                <a:spLocks noChangeArrowheads="1"/>
              </p:cNvSpPr>
              <p:nvPr/>
            </p:nvSpPr>
            <p:spPr bwMode="auto">
              <a:xfrm>
                <a:off x="3206" y="2921"/>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115764" name="Text Box 87"/>
              <p:cNvSpPr txBox="1">
                <a:spLocks noChangeArrowheads="1"/>
              </p:cNvSpPr>
              <p:nvPr/>
            </p:nvSpPr>
            <p:spPr bwMode="auto">
              <a:xfrm>
                <a:off x="3770" y="2886"/>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115765" name="Text Box 88"/>
              <p:cNvSpPr txBox="1">
                <a:spLocks noChangeArrowheads="1"/>
              </p:cNvSpPr>
              <p:nvPr/>
            </p:nvSpPr>
            <p:spPr bwMode="auto">
              <a:xfrm>
                <a:off x="4352" y="2921"/>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115766" name="Text Box 89"/>
              <p:cNvSpPr txBox="1">
                <a:spLocks noChangeArrowheads="1"/>
              </p:cNvSpPr>
              <p:nvPr/>
            </p:nvSpPr>
            <p:spPr bwMode="auto">
              <a:xfrm>
                <a:off x="4916" y="2886"/>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115767" name="Line 90"/>
              <p:cNvSpPr>
                <a:spLocks noChangeShapeType="1"/>
              </p:cNvSpPr>
              <p:nvPr/>
            </p:nvSpPr>
            <p:spPr bwMode="auto">
              <a:xfrm>
                <a:off x="1020" y="3294"/>
                <a:ext cx="227" cy="0"/>
              </a:xfrm>
              <a:prstGeom prst="line">
                <a:avLst/>
              </a:prstGeom>
              <a:noFill/>
              <a:ln w="571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768" name="Line 91"/>
              <p:cNvSpPr>
                <a:spLocks noChangeShapeType="1"/>
              </p:cNvSpPr>
              <p:nvPr/>
            </p:nvSpPr>
            <p:spPr bwMode="auto">
              <a:xfrm>
                <a:off x="3424" y="3294"/>
                <a:ext cx="227" cy="0"/>
              </a:xfrm>
              <a:prstGeom prst="line">
                <a:avLst/>
              </a:prstGeom>
              <a:noFill/>
              <a:ln w="571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769" name="Line 92"/>
              <p:cNvSpPr>
                <a:spLocks noChangeShapeType="1"/>
              </p:cNvSpPr>
              <p:nvPr/>
            </p:nvSpPr>
            <p:spPr bwMode="auto">
              <a:xfrm flipH="1">
                <a:off x="4195" y="3294"/>
                <a:ext cx="227" cy="0"/>
              </a:xfrm>
              <a:prstGeom prst="line">
                <a:avLst/>
              </a:prstGeom>
              <a:noFill/>
              <a:ln w="571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770" name="Line 93"/>
              <p:cNvSpPr>
                <a:spLocks noChangeShapeType="1"/>
              </p:cNvSpPr>
              <p:nvPr/>
            </p:nvSpPr>
            <p:spPr bwMode="auto">
              <a:xfrm flipH="1">
                <a:off x="1927" y="3294"/>
                <a:ext cx="227" cy="0"/>
              </a:xfrm>
              <a:prstGeom prst="line">
                <a:avLst/>
              </a:prstGeom>
              <a:noFill/>
              <a:ln w="571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pSp>
        <p:grpSp>
          <p:nvGrpSpPr>
            <p:cNvPr id="2003038" name="Group 94"/>
            <p:cNvGrpSpPr>
              <a:grpSpLocks/>
            </p:cNvGrpSpPr>
            <p:nvPr/>
          </p:nvGrpSpPr>
          <p:grpSpPr bwMode="auto">
            <a:xfrm>
              <a:off x="827088" y="5734050"/>
              <a:ext cx="7596187" cy="647700"/>
              <a:chOff x="521" y="3521"/>
              <a:chExt cx="4785" cy="408"/>
            </a:xfrm>
          </p:grpSpPr>
          <p:pic>
            <p:nvPicPr>
              <p:cNvPr id="115745" name="Picture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3592"/>
                <a:ext cx="478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46" name="Text Box 96"/>
              <p:cNvSpPr txBox="1">
                <a:spLocks noChangeArrowheads="1"/>
              </p:cNvSpPr>
              <p:nvPr/>
            </p:nvSpPr>
            <p:spPr bwMode="auto">
              <a:xfrm>
                <a:off x="913" y="3556"/>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115747" name="Text Box 97"/>
              <p:cNvSpPr txBox="1">
                <a:spLocks noChangeArrowheads="1"/>
              </p:cNvSpPr>
              <p:nvPr/>
            </p:nvSpPr>
            <p:spPr bwMode="auto">
              <a:xfrm>
                <a:off x="1477" y="3521"/>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115748" name="Text Box 98"/>
              <p:cNvSpPr txBox="1">
                <a:spLocks noChangeArrowheads="1"/>
              </p:cNvSpPr>
              <p:nvPr/>
            </p:nvSpPr>
            <p:spPr bwMode="auto">
              <a:xfrm>
                <a:off x="2058" y="3556"/>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115749" name="Text Box 99"/>
              <p:cNvSpPr txBox="1">
                <a:spLocks noChangeArrowheads="1"/>
              </p:cNvSpPr>
              <p:nvPr/>
            </p:nvSpPr>
            <p:spPr bwMode="auto">
              <a:xfrm>
                <a:off x="2622" y="3521"/>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115750" name="Text Box 100"/>
              <p:cNvSpPr txBox="1">
                <a:spLocks noChangeArrowheads="1"/>
              </p:cNvSpPr>
              <p:nvPr/>
            </p:nvSpPr>
            <p:spPr bwMode="auto">
              <a:xfrm>
                <a:off x="3206" y="3556"/>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115751" name="Text Box 101"/>
              <p:cNvSpPr txBox="1">
                <a:spLocks noChangeArrowheads="1"/>
              </p:cNvSpPr>
              <p:nvPr/>
            </p:nvSpPr>
            <p:spPr bwMode="auto">
              <a:xfrm>
                <a:off x="3770" y="3521"/>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115752" name="Text Box 102"/>
              <p:cNvSpPr txBox="1">
                <a:spLocks noChangeArrowheads="1"/>
              </p:cNvSpPr>
              <p:nvPr/>
            </p:nvSpPr>
            <p:spPr bwMode="auto">
              <a:xfrm>
                <a:off x="4352" y="3556"/>
                <a:ext cx="2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P</a:t>
                </a:r>
              </a:p>
            </p:txBody>
          </p:sp>
          <p:sp>
            <p:nvSpPr>
              <p:cNvPr id="115753" name="Text Box 103"/>
              <p:cNvSpPr txBox="1">
                <a:spLocks noChangeArrowheads="1"/>
              </p:cNvSpPr>
              <p:nvPr/>
            </p:nvSpPr>
            <p:spPr bwMode="auto">
              <a:xfrm>
                <a:off x="4916" y="3521"/>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a:solidFill>
                      <a:srgbClr val="000000"/>
                    </a:solidFill>
                    <a:ea typeface="微软雅黑" panose="020B0503020204020204" pitchFamily="34" charset="-122"/>
                    <a:cs typeface="+mn-cs"/>
                  </a:rPr>
                  <a:t>Q</a:t>
                </a:r>
              </a:p>
            </p:txBody>
          </p:sp>
          <p:sp>
            <p:nvSpPr>
              <p:cNvPr id="115754" name="Line 104"/>
              <p:cNvSpPr>
                <a:spLocks noChangeShapeType="1"/>
              </p:cNvSpPr>
              <p:nvPr/>
            </p:nvSpPr>
            <p:spPr bwMode="auto">
              <a:xfrm>
                <a:off x="1655" y="3929"/>
                <a:ext cx="227"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755" name="Line 105"/>
              <p:cNvSpPr>
                <a:spLocks noChangeShapeType="1"/>
              </p:cNvSpPr>
              <p:nvPr/>
            </p:nvSpPr>
            <p:spPr bwMode="auto">
              <a:xfrm>
                <a:off x="3923" y="3929"/>
                <a:ext cx="227"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756" name="Line 106"/>
              <p:cNvSpPr>
                <a:spLocks noChangeShapeType="1"/>
              </p:cNvSpPr>
              <p:nvPr/>
            </p:nvSpPr>
            <p:spPr bwMode="auto">
              <a:xfrm flipH="1">
                <a:off x="4785" y="3929"/>
                <a:ext cx="227"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15757" name="Line 107"/>
              <p:cNvSpPr>
                <a:spLocks noChangeShapeType="1"/>
              </p:cNvSpPr>
              <p:nvPr/>
            </p:nvSpPr>
            <p:spPr bwMode="auto">
              <a:xfrm flipH="1">
                <a:off x="2472" y="3929"/>
                <a:ext cx="227"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pSp>
        <p:graphicFrame>
          <p:nvGraphicFramePr>
            <p:cNvPr id="115743" name="Object 108"/>
            <p:cNvGraphicFramePr>
              <a:graphicFrameLocks noChangeAspect="1"/>
            </p:cNvGraphicFramePr>
            <p:nvPr/>
          </p:nvGraphicFramePr>
          <p:xfrm>
            <a:off x="7764463" y="982663"/>
            <a:ext cx="1008062" cy="788987"/>
          </p:xfrm>
          <a:graphic>
            <a:graphicData uri="http://schemas.openxmlformats.org/presentationml/2006/ole">
              <mc:AlternateContent xmlns:mc="http://schemas.openxmlformats.org/markup-compatibility/2006">
                <mc:Choice xmlns:v="urn:schemas-microsoft-com:vml" Requires="v">
                  <p:oleObj spid="_x0000_s47370" name="Equation" r:id="rId5" imgW="571252" imgH="444307" progId="Equation.DSMT4">
                    <p:embed/>
                  </p:oleObj>
                </mc:Choice>
                <mc:Fallback>
                  <p:oleObj name="Equation" r:id="rId5" imgW="571252" imgH="44430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4463" y="982663"/>
                          <a:ext cx="1008062"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3053" name="Object 109"/>
            <p:cNvGraphicFramePr>
              <a:graphicFrameLocks noChangeAspect="1"/>
            </p:cNvGraphicFramePr>
            <p:nvPr/>
          </p:nvGraphicFramePr>
          <p:xfrm>
            <a:off x="7874000" y="2532063"/>
            <a:ext cx="1093788" cy="855662"/>
          </p:xfrm>
          <a:graphic>
            <a:graphicData uri="http://schemas.openxmlformats.org/presentationml/2006/ole">
              <mc:AlternateContent xmlns:mc="http://schemas.openxmlformats.org/markup-compatibility/2006">
                <mc:Choice xmlns:v="urn:schemas-microsoft-com:vml" Requires="v">
                  <p:oleObj spid="_x0000_s47371" name="Equation" r:id="rId7" imgW="571252" imgH="444307" progId="Equation.DSMT4">
                    <p:embed/>
                  </p:oleObj>
                </mc:Choice>
                <mc:Fallback>
                  <p:oleObj name="Equation" r:id="rId7" imgW="571252" imgH="44430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4000" y="2532063"/>
                          <a:ext cx="1093788"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 name="页脚占位符 2"/>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59</a:t>
            </a:fld>
            <a:endParaRPr lang="zh-CN" altLang="en-US">
              <a:solidFill>
                <a:prstClr val="black">
                  <a:tint val="75000"/>
                </a:prstClr>
              </a:solidFill>
            </a:endParaRPr>
          </a:p>
        </p:txBody>
      </p:sp>
      <p:sp>
        <p:nvSpPr>
          <p:cNvPr id="113" name="Rectangle 37"/>
          <p:cNvSpPr>
            <a:spLocks noChangeArrowheads="1"/>
          </p:cNvSpPr>
          <p:nvPr/>
        </p:nvSpPr>
        <p:spPr bwMode="auto">
          <a:xfrm flipV="1">
            <a:off x="266372" y="95490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36551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683568" y="1151075"/>
            <a:ext cx="7921625" cy="12926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在前面几章的讨论中，晶体内的原子看作是处于各自平衡位置上固定不动的。这种静止晶格的观点不能解释比热、热膨胀、电导、热导等性质</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671162"/>
            <a:ext cx="4537075" cy="289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6" name="Text Box 3"/>
          <p:cNvSpPr txBox="1">
            <a:spLocks noChangeArrowheads="1"/>
          </p:cNvSpPr>
          <p:nvPr/>
        </p:nvSpPr>
        <p:spPr bwMode="auto">
          <a:xfrm>
            <a:off x="1709678" y="377260"/>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晶体的原子振动</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晶格振动</a:t>
            </a:r>
          </a:p>
        </p:txBody>
      </p:sp>
      <p:sp>
        <p:nvSpPr>
          <p:cNvPr id="7"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8" name="Text Box 5"/>
          <p:cNvSpPr txBox="1">
            <a:spLocks noChangeArrowheads="1"/>
          </p:cNvSpPr>
          <p:nvPr/>
        </p:nvSpPr>
        <p:spPr bwMode="auto">
          <a:xfrm>
            <a:off x="467544" y="2780928"/>
            <a:ext cx="3600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zh-CN" altLang="en-US" sz="2400" dirty="0">
                <a:solidFill>
                  <a:srgbClr val="663300"/>
                </a:solidFill>
                <a:ea typeface="微软雅黑" panose="020B0503020204020204" pitchFamily="34" charset="-122"/>
                <a:cs typeface="+mn-cs"/>
              </a:rPr>
              <a:t>绝对零度永远无法达到，只可无限逼近。因为任何空间必然存有能量和热量，不断进行相互转换而不消失。所以绝对零度是不存在的，除非该空间自始即无任何能量热量 </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6</a:t>
            </a:fld>
            <a:endParaRPr lang="zh-CN" altLang="en-US">
              <a:solidFill>
                <a:prstClr val="black">
                  <a:tint val="75000"/>
                </a:prstClr>
              </a:solidFill>
            </a:endParaRPr>
          </a:p>
        </p:txBody>
      </p:sp>
    </p:spTree>
    <p:extLst>
      <p:ext uri="{BB962C8B-B14F-4D97-AF65-F5344CB8AC3E}">
        <p14:creationId xmlns:p14="http://schemas.microsoft.com/office/powerpoint/2010/main" val="275518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683568" y="1857229"/>
            <a:ext cx="81375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eaLnBrk="0" hangingPunct="0">
              <a:lnSpc>
                <a:spcPct val="125000"/>
              </a:lnSpc>
            </a:pPr>
            <a:r>
              <a:rPr lang="zh-CN" altLang="en-US" sz="2400" dirty="0">
                <a:solidFill>
                  <a:srgbClr val="663300"/>
                </a:solidFill>
                <a:ea typeface="微软雅黑" panose="020B0503020204020204" pitchFamily="34" charset="-122"/>
                <a:cs typeface="+mn-cs"/>
              </a:rPr>
              <a:t>长光学支格波（光学波）的特征是每个原胞内的不同原子做相对振动</a:t>
            </a:r>
            <a:r>
              <a:rPr lang="en-US" altLang="zh-CN" sz="2400" dirty="0">
                <a:solidFill>
                  <a:srgbClr val="663300"/>
                </a:solidFill>
                <a:ea typeface="微软雅黑" panose="020B0503020204020204" pitchFamily="34" charset="-122"/>
                <a:cs typeface="+mn-cs"/>
              </a:rPr>
              <a:t>, </a:t>
            </a:r>
            <a:r>
              <a:rPr lang="zh-CN" altLang="en-US" sz="2400" dirty="0">
                <a:solidFill>
                  <a:srgbClr val="663300"/>
                </a:solidFill>
                <a:ea typeface="微软雅黑" panose="020B0503020204020204" pitchFamily="34" charset="-122"/>
                <a:cs typeface="+mn-cs"/>
              </a:rPr>
              <a:t>振动频率较高</a:t>
            </a:r>
            <a:r>
              <a:rPr lang="en-US" altLang="zh-CN" sz="2400" dirty="0">
                <a:solidFill>
                  <a:srgbClr val="663300"/>
                </a:solidFill>
                <a:ea typeface="微软雅黑" panose="020B0503020204020204" pitchFamily="34" charset="-122"/>
                <a:cs typeface="+mn-cs"/>
              </a:rPr>
              <a:t>, </a:t>
            </a:r>
            <a:r>
              <a:rPr lang="zh-CN" altLang="en-US" sz="2400" dirty="0">
                <a:solidFill>
                  <a:srgbClr val="663300"/>
                </a:solidFill>
                <a:ea typeface="微软雅黑" panose="020B0503020204020204" pitchFamily="34" charset="-122"/>
                <a:cs typeface="+mn-cs"/>
              </a:rPr>
              <a:t>它包含了晶格振动频率最高的振动模式</a:t>
            </a:r>
          </a:p>
        </p:txBody>
      </p:sp>
      <p:sp>
        <p:nvSpPr>
          <p:cNvPr id="119811" name="Rectangle 2"/>
          <p:cNvSpPr>
            <a:spLocks noRot="1" noChangeArrowheads="1"/>
          </p:cNvSpPr>
          <p:nvPr/>
        </p:nvSpPr>
        <p:spPr bwMode="auto">
          <a:xfrm>
            <a:off x="2339752" y="113906"/>
            <a:ext cx="568893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声学波与光学波的区别</a:t>
            </a:r>
          </a:p>
        </p:txBody>
      </p:sp>
      <p:sp>
        <p:nvSpPr>
          <p:cNvPr id="119812" name="Rectangle 4"/>
          <p:cNvSpPr>
            <a:spLocks noChangeArrowheads="1"/>
          </p:cNvSpPr>
          <p:nvPr/>
        </p:nvSpPr>
        <p:spPr bwMode="auto">
          <a:xfrm>
            <a:off x="683568" y="1092141"/>
            <a:ext cx="1808163" cy="57943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sz="3200" i="1" dirty="0">
                <a:solidFill>
                  <a:srgbClr val="000000"/>
                </a:solidFill>
                <a:ea typeface="微软雅黑" panose="020B0503020204020204" pitchFamily="34" charset="-122"/>
                <a:cs typeface="+mn-cs"/>
              </a:rPr>
              <a:t>q</a:t>
            </a:r>
            <a:r>
              <a:rPr lang="en-US" altLang="zh-CN" sz="3200" dirty="0">
                <a:solidFill>
                  <a:srgbClr val="000000"/>
                </a:solidFill>
                <a:ea typeface="微软雅黑" panose="020B0503020204020204" pitchFamily="34" charset="-122"/>
                <a:cs typeface="+mn-cs"/>
                <a:sym typeface="Symbol" panose="05050102010706020507" pitchFamily="18" charset="2"/>
              </a:rPr>
              <a:t>0</a:t>
            </a:r>
            <a:r>
              <a:rPr lang="zh-CN" altLang="en-US" sz="3200" dirty="0">
                <a:solidFill>
                  <a:srgbClr val="000000"/>
                </a:solidFill>
                <a:ea typeface="微软雅黑" panose="020B0503020204020204" pitchFamily="34" charset="-122"/>
                <a:cs typeface="+mn-cs"/>
                <a:sym typeface="Symbol" panose="05050102010706020507" pitchFamily="18" charset="2"/>
              </a:rPr>
              <a:t>时：</a:t>
            </a:r>
          </a:p>
        </p:txBody>
      </p:sp>
      <p:sp>
        <p:nvSpPr>
          <p:cNvPr id="1906693" name="Text Box 5"/>
          <p:cNvSpPr txBox="1">
            <a:spLocks noChangeArrowheads="1"/>
          </p:cNvSpPr>
          <p:nvPr/>
        </p:nvSpPr>
        <p:spPr bwMode="auto">
          <a:xfrm>
            <a:off x="683568" y="3418602"/>
            <a:ext cx="80645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eaLnBrk="0" hangingPunct="0">
              <a:lnSpc>
                <a:spcPct val="125000"/>
              </a:lnSpc>
            </a:pPr>
            <a:r>
              <a:rPr lang="zh-CN" altLang="en-US" sz="2400" dirty="0">
                <a:solidFill>
                  <a:srgbClr val="663300"/>
                </a:solidFill>
                <a:ea typeface="微软雅黑" panose="020B0503020204020204" pitchFamily="34" charset="-122"/>
                <a:cs typeface="+mn-cs"/>
              </a:rPr>
              <a:t>长声学支格波（声学波）的特征是原胞内的不同原子没有相对位移</a:t>
            </a:r>
            <a:r>
              <a:rPr lang="en-US" altLang="zh-CN" sz="2400" dirty="0">
                <a:solidFill>
                  <a:srgbClr val="663300"/>
                </a:solidFill>
                <a:ea typeface="微软雅黑" panose="020B0503020204020204" pitchFamily="34" charset="-122"/>
                <a:cs typeface="+mn-cs"/>
              </a:rPr>
              <a:t>, </a:t>
            </a:r>
            <a:r>
              <a:rPr lang="zh-CN" altLang="en-US" sz="2400" dirty="0">
                <a:solidFill>
                  <a:srgbClr val="663300"/>
                </a:solidFill>
                <a:ea typeface="微软雅黑" panose="020B0503020204020204" pitchFamily="34" charset="-122"/>
                <a:cs typeface="+mn-cs"/>
              </a:rPr>
              <a:t>原胞做整体运动</a:t>
            </a:r>
            <a:r>
              <a:rPr lang="en-US" altLang="zh-CN" sz="2400" dirty="0">
                <a:solidFill>
                  <a:srgbClr val="663300"/>
                </a:solidFill>
                <a:ea typeface="微软雅黑" panose="020B0503020204020204" pitchFamily="34" charset="-122"/>
                <a:cs typeface="+mn-cs"/>
              </a:rPr>
              <a:t>, </a:t>
            </a:r>
            <a:r>
              <a:rPr lang="zh-CN" altLang="en-US" sz="2400" dirty="0">
                <a:solidFill>
                  <a:srgbClr val="663300"/>
                </a:solidFill>
                <a:ea typeface="微软雅黑" panose="020B0503020204020204" pitchFamily="34" charset="-122"/>
                <a:cs typeface="+mn-cs"/>
              </a:rPr>
              <a:t>振动频率较低</a:t>
            </a:r>
            <a:r>
              <a:rPr lang="en-US" altLang="zh-CN" sz="2400" dirty="0">
                <a:solidFill>
                  <a:srgbClr val="663300"/>
                </a:solidFill>
                <a:ea typeface="微软雅黑" panose="020B0503020204020204" pitchFamily="34" charset="-122"/>
                <a:cs typeface="+mn-cs"/>
              </a:rPr>
              <a:t>, </a:t>
            </a:r>
            <a:r>
              <a:rPr lang="zh-CN" altLang="en-US" sz="2400" dirty="0">
                <a:solidFill>
                  <a:srgbClr val="663300"/>
                </a:solidFill>
                <a:ea typeface="微软雅黑" panose="020B0503020204020204" pitchFamily="34" charset="-122"/>
                <a:cs typeface="+mn-cs"/>
              </a:rPr>
              <a:t>它包含了晶格振动频率最低的振动模式</a:t>
            </a:r>
            <a:r>
              <a:rPr lang="en-US" altLang="zh-CN" sz="2400" dirty="0">
                <a:solidFill>
                  <a:srgbClr val="663300"/>
                </a:solidFill>
                <a:ea typeface="微软雅黑" panose="020B0503020204020204" pitchFamily="34" charset="-122"/>
                <a:cs typeface="+mn-cs"/>
              </a:rPr>
              <a:t>, </a:t>
            </a:r>
            <a:r>
              <a:rPr lang="zh-CN" altLang="en-US" sz="2400" dirty="0">
                <a:solidFill>
                  <a:srgbClr val="663300"/>
                </a:solidFill>
                <a:ea typeface="微软雅黑" panose="020B0503020204020204" pitchFamily="34" charset="-122"/>
                <a:cs typeface="+mn-cs"/>
              </a:rPr>
              <a:t>波速是一常数</a:t>
            </a:r>
          </a:p>
        </p:txBody>
      </p:sp>
      <p:sp>
        <p:nvSpPr>
          <p:cNvPr id="1906694" name="Rectangle 6"/>
          <p:cNvSpPr>
            <a:spLocks noChangeArrowheads="1"/>
          </p:cNvSpPr>
          <p:nvPr/>
        </p:nvSpPr>
        <p:spPr bwMode="auto">
          <a:xfrm>
            <a:off x="683568" y="5001339"/>
            <a:ext cx="7921625" cy="97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eaLnBrk="0" hangingPunct="0">
              <a:lnSpc>
                <a:spcPct val="125000"/>
              </a:lnSpc>
            </a:pPr>
            <a:r>
              <a:rPr lang="zh-CN" altLang="en-US" sz="2400" dirty="0">
                <a:solidFill>
                  <a:srgbClr val="663300"/>
                </a:solidFill>
                <a:ea typeface="微软雅黑" panose="020B0503020204020204" pitchFamily="34" charset="-122"/>
                <a:cs typeface="+mn-cs"/>
              </a:rPr>
              <a:t>任何晶体都存在声学支格波</a:t>
            </a:r>
            <a:r>
              <a:rPr lang="en-US" altLang="zh-CN" sz="2400" dirty="0">
                <a:solidFill>
                  <a:srgbClr val="663300"/>
                </a:solidFill>
                <a:ea typeface="微软雅黑" panose="020B0503020204020204" pitchFamily="34" charset="-122"/>
                <a:cs typeface="+mn-cs"/>
              </a:rPr>
              <a:t>, </a:t>
            </a:r>
            <a:r>
              <a:rPr lang="zh-CN" altLang="en-US" sz="2400" dirty="0">
                <a:solidFill>
                  <a:srgbClr val="663300"/>
                </a:solidFill>
                <a:ea typeface="微软雅黑" panose="020B0503020204020204" pitchFamily="34" charset="-122"/>
                <a:cs typeface="+mn-cs"/>
              </a:rPr>
              <a:t>但简单晶格</a:t>
            </a:r>
            <a:r>
              <a:rPr lang="en-US" altLang="zh-CN" sz="2400" dirty="0">
                <a:solidFill>
                  <a:srgbClr val="663300"/>
                </a:solidFill>
                <a:ea typeface="微软雅黑" panose="020B0503020204020204" pitchFamily="34" charset="-122"/>
                <a:cs typeface="+mn-cs"/>
              </a:rPr>
              <a:t>(</a:t>
            </a:r>
            <a:r>
              <a:rPr lang="zh-CN" altLang="en-US" sz="2400" dirty="0">
                <a:solidFill>
                  <a:srgbClr val="663300"/>
                </a:solidFill>
                <a:ea typeface="微软雅黑" panose="020B0503020204020204" pitchFamily="34" charset="-122"/>
                <a:cs typeface="+mn-cs"/>
              </a:rPr>
              <a:t>非复式格子</a:t>
            </a:r>
            <a:r>
              <a:rPr lang="en-US" altLang="zh-CN" sz="2400" dirty="0">
                <a:solidFill>
                  <a:srgbClr val="663300"/>
                </a:solidFill>
                <a:ea typeface="微软雅黑" panose="020B0503020204020204" pitchFamily="34" charset="-122"/>
                <a:cs typeface="+mn-cs"/>
              </a:rPr>
              <a:t>)</a:t>
            </a:r>
            <a:r>
              <a:rPr lang="zh-CN" altLang="en-US" sz="2400" dirty="0">
                <a:solidFill>
                  <a:srgbClr val="663300"/>
                </a:solidFill>
                <a:ea typeface="微软雅黑" panose="020B0503020204020204" pitchFamily="34" charset="-122"/>
                <a:cs typeface="+mn-cs"/>
              </a:rPr>
              <a:t>晶体不存在光学支格波 </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60</a:t>
            </a:fld>
            <a:endParaRPr lang="zh-CN" altLang="en-US">
              <a:solidFill>
                <a:prstClr val="black">
                  <a:tint val="75000"/>
                </a:prstClr>
              </a:solidFill>
            </a:endParaRPr>
          </a:p>
        </p:txBody>
      </p:sp>
      <p:sp>
        <p:nvSpPr>
          <p:cNvPr id="9" name="Rectangle 37"/>
          <p:cNvSpPr>
            <a:spLocks noChangeArrowheads="1"/>
          </p:cNvSpPr>
          <p:nvPr/>
        </p:nvSpPr>
        <p:spPr bwMode="auto">
          <a:xfrm flipV="1">
            <a:off x="266372" y="96413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09968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06693"/>
                                        </p:tgtEl>
                                        <p:attrNameLst>
                                          <p:attrName>style.visibility</p:attrName>
                                        </p:attrNameLst>
                                      </p:cBhvr>
                                      <p:to>
                                        <p:strVal val="visible"/>
                                      </p:to>
                                    </p:set>
                                    <p:animEffect transition="in" filter="dissolve">
                                      <p:cBhvr>
                                        <p:cTn id="7" dur="500"/>
                                        <p:tgtEl>
                                          <p:spTgt spid="19066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906694"/>
                                        </p:tgtEl>
                                        <p:attrNameLst>
                                          <p:attrName>style.visibility</p:attrName>
                                        </p:attrNameLst>
                                      </p:cBhvr>
                                      <p:to>
                                        <p:strVal val="visible"/>
                                      </p:to>
                                    </p:set>
                                    <p:animEffect transition="in" filter="slide(fromBottom)">
                                      <p:cBhvr>
                                        <p:cTn id="12" dur="500"/>
                                        <p:tgtEl>
                                          <p:spTgt spid="1906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6693" grpId="0"/>
      <p:bldP spid="190669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953742" y="1712865"/>
            <a:ext cx="770413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nSpc>
                <a:spcPct val="125000"/>
              </a:lnSpc>
            </a:pPr>
            <a:r>
              <a:rPr lang="zh-CN" altLang="zh-CN" dirty="0">
                <a:solidFill>
                  <a:srgbClr val="000000"/>
                </a:solidFill>
                <a:ea typeface="微软雅黑" panose="020B0503020204020204" pitchFamily="34" charset="-122"/>
                <a:cs typeface="+mn-cs"/>
              </a:rPr>
              <a:t>若晶体有</a:t>
            </a:r>
            <a:r>
              <a:rPr lang="en-US" altLang="zh-CN" i="1" dirty="0">
                <a:solidFill>
                  <a:srgbClr val="000000"/>
                </a:solidFill>
                <a:ea typeface="微软雅黑" panose="020B0503020204020204" pitchFamily="34" charset="-122"/>
                <a:cs typeface="+mn-cs"/>
              </a:rPr>
              <a:t>N</a:t>
            </a:r>
            <a:r>
              <a:rPr lang="zh-CN" altLang="zh-CN" dirty="0">
                <a:solidFill>
                  <a:srgbClr val="000000"/>
                </a:solidFill>
                <a:ea typeface="微软雅黑" panose="020B0503020204020204" pitchFamily="34" charset="-122"/>
                <a:cs typeface="+mn-cs"/>
              </a:rPr>
              <a:t>个原胞，每个原胞含</a:t>
            </a:r>
            <a:r>
              <a:rPr lang="en-US" altLang="zh-CN" i="1" dirty="0">
                <a:solidFill>
                  <a:srgbClr val="000000"/>
                </a:solidFill>
                <a:ea typeface="微软雅黑" panose="020B0503020204020204" pitchFamily="34" charset="-122"/>
                <a:cs typeface="+mn-cs"/>
              </a:rPr>
              <a:t>n</a:t>
            </a:r>
            <a:r>
              <a:rPr lang="zh-CN" altLang="zh-CN" dirty="0">
                <a:solidFill>
                  <a:srgbClr val="000000"/>
                </a:solidFill>
                <a:ea typeface="微软雅黑" panose="020B0503020204020204" pitchFamily="34" charset="-122"/>
                <a:cs typeface="+mn-cs"/>
              </a:rPr>
              <a:t>个原子，则格波波矢</a:t>
            </a:r>
            <a:r>
              <a:rPr lang="en-US" altLang="zh-CN" i="1" dirty="0">
                <a:solidFill>
                  <a:srgbClr val="000000"/>
                </a:solidFill>
                <a:ea typeface="微软雅黑" panose="020B0503020204020204" pitchFamily="34" charset="-122"/>
                <a:cs typeface="+mn-cs"/>
              </a:rPr>
              <a:t>q</a:t>
            </a:r>
            <a:r>
              <a:rPr lang="zh-CN" altLang="zh-CN" dirty="0">
                <a:solidFill>
                  <a:srgbClr val="000000"/>
                </a:solidFill>
                <a:ea typeface="微软雅黑" panose="020B0503020204020204" pitchFamily="34" charset="-122"/>
                <a:cs typeface="+mn-cs"/>
              </a:rPr>
              <a:t>数目等于</a:t>
            </a:r>
            <a:r>
              <a:rPr lang="en-US" altLang="zh-CN" i="1" dirty="0">
                <a:solidFill>
                  <a:srgbClr val="000000"/>
                </a:solidFill>
                <a:ea typeface="微软雅黑" panose="020B0503020204020204" pitchFamily="34" charset="-122"/>
                <a:cs typeface="+mn-cs"/>
              </a:rPr>
              <a:t>N</a:t>
            </a:r>
            <a:r>
              <a:rPr lang="zh-CN" altLang="zh-CN" dirty="0">
                <a:solidFill>
                  <a:srgbClr val="000000"/>
                </a:solidFill>
                <a:ea typeface="微软雅黑" panose="020B0503020204020204" pitchFamily="34" charset="-122"/>
                <a:cs typeface="+mn-cs"/>
              </a:rPr>
              <a:t>，每个格波波矢</a:t>
            </a:r>
            <a:r>
              <a:rPr lang="en-US" altLang="zh-CN" i="1" dirty="0">
                <a:solidFill>
                  <a:srgbClr val="000000"/>
                </a:solidFill>
                <a:ea typeface="微软雅黑" panose="020B0503020204020204" pitchFamily="34" charset="-122"/>
                <a:cs typeface="+mn-cs"/>
              </a:rPr>
              <a:t>q</a:t>
            </a:r>
            <a:r>
              <a:rPr lang="zh-CN" altLang="zh-CN" dirty="0">
                <a:solidFill>
                  <a:srgbClr val="000000"/>
                </a:solidFill>
                <a:ea typeface="微软雅黑" panose="020B0503020204020204" pitchFamily="34" charset="-122"/>
                <a:cs typeface="+mn-cs"/>
              </a:rPr>
              <a:t>对应</a:t>
            </a:r>
            <a:r>
              <a:rPr lang="en-US" altLang="zh-CN" i="1" dirty="0">
                <a:solidFill>
                  <a:srgbClr val="000000"/>
                </a:solidFill>
                <a:ea typeface="微软雅黑" panose="020B0503020204020204" pitchFamily="34" charset="-122"/>
                <a:cs typeface="+mn-cs"/>
              </a:rPr>
              <a:t>n</a:t>
            </a:r>
            <a:r>
              <a:rPr lang="zh-CN" altLang="zh-CN" dirty="0">
                <a:solidFill>
                  <a:srgbClr val="000000"/>
                </a:solidFill>
                <a:ea typeface="微软雅黑" panose="020B0503020204020204" pitchFamily="34" charset="-122"/>
                <a:cs typeface="+mn-cs"/>
              </a:rPr>
              <a:t>个频率，再考虑三个偏振方向，总的格波数目等于</a:t>
            </a:r>
            <a:r>
              <a:rPr lang="en-US" altLang="zh-CN" dirty="0">
                <a:solidFill>
                  <a:srgbClr val="000000"/>
                </a:solidFill>
                <a:ea typeface="微软雅黑" panose="020B0503020204020204" pitchFamily="34" charset="-122"/>
                <a:cs typeface="+mn-cs"/>
              </a:rPr>
              <a:t>3</a:t>
            </a:r>
            <a:r>
              <a:rPr lang="en-US" altLang="zh-CN" i="1" dirty="0">
                <a:solidFill>
                  <a:srgbClr val="000000"/>
                </a:solidFill>
                <a:ea typeface="微软雅黑" panose="020B0503020204020204" pitchFamily="34" charset="-122"/>
                <a:cs typeface="+mn-cs"/>
              </a:rPr>
              <a:t>Nn</a:t>
            </a:r>
            <a:r>
              <a:rPr lang="zh-CN" altLang="zh-CN" dirty="0">
                <a:solidFill>
                  <a:srgbClr val="000000"/>
                </a:solidFill>
                <a:ea typeface="微软雅黑" panose="020B0503020204020204" pitchFamily="34" charset="-122"/>
                <a:cs typeface="+mn-cs"/>
              </a:rPr>
              <a:t>；</a:t>
            </a:r>
            <a:endParaRPr lang="en-US" altLang="zh-CN" dirty="0">
              <a:solidFill>
                <a:srgbClr val="000000"/>
              </a:solidFill>
              <a:ea typeface="微软雅黑" panose="020B0503020204020204" pitchFamily="34" charset="-122"/>
              <a:cs typeface="+mn-cs"/>
            </a:endParaRPr>
          </a:p>
          <a:p>
            <a:pPr>
              <a:lnSpc>
                <a:spcPct val="125000"/>
              </a:lnSpc>
              <a:spcBef>
                <a:spcPts val="1200"/>
              </a:spcBef>
            </a:pPr>
            <a:r>
              <a:rPr lang="en-US" altLang="zh-CN" dirty="0">
                <a:solidFill>
                  <a:srgbClr val="000000"/>
                </a:solidFill>
                <a:ea typeface="微软雅黑" panose="020B0503020204020204" pitchFamily="34" charset="-122"/>
                <a:cs typeface="+mn-cs"/>
              </a:rPr>
              <a:t>3</a:t>
            </a:r>
            <a:r>
              <a:rPr lang="en-US" altLang="zh-CN" i="1" dirty="0">
                <a:solidFill>
                  <a:srgbClr val="000000"/>
                </a:solidFill>
                <a:ea typeface="微软雅黑" panose="020B0503020204020204" pitchFamily="34" charset="-122"/>
                <a:cs typeface="+mn-cs"/>
              </a:rPr>
              <a:t>Nn</a:t>
            </a:r>
            <a:r>
              <a:rPr lang="zh-CN" altLang="zh-CN" dirty="0">
                <a:solidFill>
                  <a:srgbClr val="000000"/>
                </a:solidFill>
                <a:ea typeface="微软雅黑" panose="020B0503020204020204" pitchFamily="34" charset="-122"/>
                <a:cs typeface="+mn-cs"/>
              </a:rPr>
              <a:t>个格波又可分为</a:t>
            </a:r>
            <a:r>
              <a:rPr lang="en-US" altLang="zh-CN" dirty="0">
                <a:solidFill>
                  <a:srgbClr val="000000"/>
                </a:solidFill>
                <a:ea typeface="微软雅黑" panose="020B0503020204020204" pitchFamily="34" charset="-122"/>
                <a:cs typeface="+mn-cs"/>
              </a:rPr>
              <a:t>3</a:t>
            </a:r>
            <a:r>
              <a:rPr lang="en-US" altLang="zh-CN" i="1" dirty="0">
                <a:solidFill>
                  <a:srgbClr val="000000"/>
                </a:solidFill>
                <a:ea typeface="微软雅黑" panose="020B0503020204020204" pitchFamily="34" charset="-122"/>
                <a:cs typeface="+mn-cs"/>
              </a:rPr>
              <a:t>n</a:t>
            </a:r>
            <a:r>
              <a:rPr lang="zh-CN" altLang="zh-CN" dirty="0">
                <a:solidFill>
                  <a:srgbClr val="000000"/>
                </a:solidFill>
                <a:ea typeface="微软雅黑" panose="020B0503020204020204" pitchFamily="34" charset="-122"/>
                <a:cs typeface="+mn-cs"/>
              </a:rPr>
              <a:t>支，每支含</a:t>
            </a:r>
            <a:r>
              <a:rPr lang="en-US" altLang="zh-CN" i="1" dirty="0">
                <a:solidFill>
                  <a:srgbClr val="000000"/>
                </a:solidFill>
                <a:ea typeface="微软雅黑" panose="020B0503020204020204" pitchFamily="34" charset="-122"/>
                <a:cs typeface="+mn-cs"/>
              </a:rPr>
              <a:t>N</a:t>
            </a:r>
            <a:r>
              <a:rPr lang="zh-CN" altLang="zh-CN" dirty="0">
                <a:solidFill>
                  <a:srgbClr val="000000"/>
                </a:solidFill>
                <a:ea typeface="微软雅黑" panose="020B0503020204020204" pitchFamily="34" charset="-122"/>
                <a:cs typeface="+mn-cs"/>
              </a:rPr>
              <a:t>个格波波矢，构成一条色散关系曲线</a:t>
            </a:r>
            <a:r>
              <a:rPr lang="zh-CN" altLang="en-US" dirty="0">
                <a:solidFill>
                  <a:srgbClr val="000000"/>
                </a:solidFill>
                <a:ea typeface="微软雅黑" panose="020B0503020204020204" pitchFamily="34" charset="-122"/>
                <a:cs typeface="+mn-cs"/>
              </a:rPr>
              <a:t>；</a:t>
            </a:r>
            <a:endParaRPr lang="en-US" altLang="zh-CN" dirty="0">
              <a:solidFill>
                <a:srgbClr val="000000"/>
              </a:solidFill>
              <a:ea typeface="微软雅黑" panose="020B0503020204020204" pitchFamily="34" charset="-122"/>
              <a:cs typeface="+mn-cs"/>
            </a:endParaRPr>
          </a:p>
          <a:p>
            <a:pPr>
              <a:lnSpc>
                <a:spcPct val="125000"/>
              </a:lnSpc>
              <a:spcBef>
                <a:spcPts val="1200"/>
              </a:spcBef>
            </a:pPr>
            <a:r>
              <a:rPr lang="en-US" altLang="zh-CN" dirty="0">
                <a:solidFill>
                  <a:srgbClr val="000000"/>
                </a:solidFill>
                <a:ea typeface="微软雅黑" panose="020B0503020204020204" pitchFamily="34" charset="-122"/>
                <a:cs typeface="+mn-cs"/>
              </a:rPr>
              <a:t>3</a:t>
            </a:r>
            <a:r>
              <a:rPr lang="en-US" altLang="zh-CN" i="1" dirty="0">
                <a:solidFill>
                  <a:srgbClr val="000000"/>
                </a:solidFill>
                <a:ea typeface="微软雅黑" panose="020B0503020204020204" pitchFamily="34" charset="-122"/>
                <a:cs typeface="+mn-cs"/>
              </a:rPr>
              <a:t>n</a:t>
            </a:r>
            <a:r>
              <a:rPr lang="zh-CN" altLang="zh-CN" dirty="0">
                <a:solidFill>
                  <a:srgbClr val="000000"/>
                </a:solidFill>
                <a:ea typeface="微软雅黑" panose="020B0503020204020204" pitchFamily="34" charset="-122"/>
                <a:cs typeface="+mn-cs"/>
              </a:rPr>
              <a:t>支中有</a:t>
            </a:r>
            <a:r>
              <a:rPr lang="en-US" altLang="zh-CN" dirty="0">
                <a:solidFill>
                  <a:srgbClr val="000000"/>
                </a:solidFill>
                <a:ea typeface="微软雅黑" panose="020B0503020204020204" pitchFamily="34" charset="-122"/>
                <a:cs typeface="+mn-cs"/>
              </a:rPr>
              <a:t>3</a:t>
            </a:r>
            <a:r>
              <a:rPr lang="zh-CN" altLang="zh-CN" dirty="0">
                <a:solidFill>
                  <a:srgbClr val="000000"/>
                </a:solidFill>
                <a:ea typeface="微软雅黑" panose="020B0503020204020204" pitchFamily="34" charset="-122"/>
                <a:cs typeface="+mn-cs"/>
              </a:rPr>
              <a:t>支是声学波，其余</a:t>
            </a:r>
            <a:r>
              <a:rPr lang="en-US" altLang="zh-CN" dirty="0">
                <a:solidFill>
                  <a:srgbClr val="000000"/>
                </a:solidFill>
                <a:ea typeface="微软雅黑" panose="020B0503020204020204" pitchFamily="34" charset="-122"/>
                <a:cs typeface="+mn-cs"/>
              </a:rPr>
              <a:t>3(</a:t>
            </a:r>
            <a:r>
              <a:rPr lang="en-US" altLang="zh-CN" i="1" dirty="0">
                <a:solidFill>
                  <a:srgbClr val="000000"/>
                </a:solidFill>
                <a:ea typeface="微软雅黑" panose="020B0503020204020204" pitchFamily="34" charset="-122"/>
                <a:cs typeface="+mn-cs"/>
              </a:rPr>
              <a:t>n</a:t>
            </a:r>
            <a:r>
              <a:rPr lang="en-US" altLang="zh-CN" dirty="0">
                <a:solidFill>
                  <a:srgbClr val="000000"/>
                </a:solidFill>
                <a:ea typeface="微软雅黑" panose="020B0503020204020204" pitchFamily="34" charset="-122"/>
                <a:cs typeface="+mn-cs"/>
              </a:rPr>
              <a:t>-1)</a:t>
            </a:r>
            <a:r>
              <a:rPr lang="zh-CN" altLang="zh-CN" dirty="0">
                <a:solidFill>
                  <a:srgbClr val="000000"/>
                </a:solidFill>
                <a:ea typeface="微软雅黑" panose="020B0503020204020204" pitchFamily="34" charset="-122"/>
                <a:cs typeface="+mn-cs"/>
              </a:rPr>
              <a:t>支是光学波。</a:t>
            </a:r>
          </a:p>
        </p:txBody>
      </p:sp>
      <p:sp>
        <p:nvSpPr>
          <p:cNvPr id="121859" name="Rectangle 2"/>
          <p:cNvSpPr>
            <a:spLocks noRot="1" noChangeArrowheads="1"/>
          </p:cNvSpPr>
          <p:nvPr/>
        </p:nvSpPr>
        <p:spPr bwMode="auto">
          <a:xfrm>
            <a:off x="3091555" y="188640"/>
            <a:ext cx="46085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三维晶格的格波</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61</a:t>
            </a:fld>
            <a:endParaRPr lang="zh-CN" altLang="en-US">
              <a:solidFill>
                <a:prstClr val="black">
                  <a:tint val="75000"/>
                </a:prstClr>
              </a:solidFill>
            </a:endParaRPr>
          </a:p>
        </p:txBody>
      </p:sp>
      <p:sp>
        <p:nvSpPr>
          <p:cNvPr id="6" name="Rectangle 37"/>
          <p:cNvSpPr>
            <a:spLocks noChangeArrowheads="1"/>
          </p:cNvSpPr>
          <p:nvPr/>
        </p:nvSpPr>
        <p:spPr bwMode="auto">
          <a:xfrm flipV="1">
            <a:off x="174698" y="104681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62091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3912" y="1484784"/>
            <a:ext cx="7992888" cy="3902607"/>
          </a:xfrm>
          <a:prstGeom prst="rect">
            <a:avLst/>
          </a:prstGeom>
        </p:spPr>
        <p:txBody>
          <a:bodyPr wrap="square">
            <a:spAutoFit/>
          </a:bodyPr>
          <a:lstStyle/>
          <a:p>
            <a:pPr algn="just" eaLnBrk="0" hangingPunct="0">
              <a:lnSpc>
                <a:spcPct val="110000"/>
              </a:lnSpc>
              <a:spcBef>
                <a:spcPts val="150"/>
              </a:spcBef>
              <a:spcAft>
                <a:spcPts val="0"/>
              </a:spcAft>
            </a:pP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例如，由</a:t>
            </a:r>
            <a:r>
              <a:rPr lang="en-US" altLang="zh-CN" sz="2400" b="1" i="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个原胞构成的一维单原子链（</a:t>
            </a:r>
            <a:r>
              <a:rPr lang="en-US" altLang="zh-CN" sz="2400" b="1" i="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），则格波波矢</a:t>
            </a:r>
            <a:r>
              <a:rPr lang="en-US" altLang="zh-CN" sz="2400" b="1" i="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的数目等于</a:t>
            </a:r>
            <a:r>
              <a:rPr lang="en-US" altLang="zh-CN" sz="2400" b="1" i="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，每个格波波矢</a:t>
            </a:r>
            <a:r>
              <a:rPr lang="en-US" altLang="zh-CN" sz="2400" b="1" i="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对应</a:t>
            </a:r>
            <a:r>
              <a:rPr lang="en-US"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个频率，有</a:t>
            </a:r>
            <a:r>
              <a:rPr lang="en-US" altLang="zh-CN" sz="2400" b="1" i="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个格波；由</a:t>
            </a:r>
            <a:r>
              <a:rPr lang="en-US" altLang="zh-CN" sz="2400" b="1" i="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个原胞构成的一维双原子链（</a:t>
            </a:r>
            <a:r>
              <a:rPr lang="en-US" altLang="zh-CN" sz="2400" b="1" i="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），则格波波矢</a:t>
            </a:r>
            <a:r>
              <a:rPr lang="en-US" altLang="zh-CN" sz="2400" b="1" i="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的数目还是等于</a:t>
            </a:r>
            <a:r>
              <a:rPr lang="en-US" altLang="zh-CN" sz="2400" b="1" i="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，每个格波波矢</a:t>
            </a:r>
            <a:r>
              <a:rPr lang="en-US" altLang="zh-CN" sz="2400" b="1" i="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对应</a:t>
            </a:r>
            <a:r>
              <a:rPr lang="en-US"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个频率。</a:t>
            </a:r>
            <a:endParaRPr lang="en-US"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eaLnBrk="0" hangingPunct="0">
              <a:lnSpc>
                <a:spcPct val="110000"/>
              </a:lnSpc>
              <a:spcBef>
                <a:spcPts val="1200"/>
              </a:spcBef>
              <a:spcAft>
                <a:spcPts val="0"/>
              </a:spcAft>
            </a:pPr>
            <a:r>
              <a:rPr lang="zh-CN" altLang="en-US"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考虑到三个偏振方向，一维单原子链的总格波数为</a:t>
            </a:r>
            <a:r>
              <a:rPr lang="en-US" altLang="zh-CN" sz="2400" b="1" dirty="0">
                <a:solidFill>
                  <a:srgbClr val="000000"/>
                </a:solidFill>
                <a:latin typeface="Times New Roman" panose="02020603050405020304" pitchFamily="18" charset="0"/>
                <a:ea typeface="微软雅黑" panose="020B0503020204020204" pitchFamily="34" charset="-122"/>
                <a:cs typeface="+mn-cs"/>
              </a:rPr>
              <a:t>3</a:t>
            </a:r>
            <a:r>
              <a:rPr lang="en-US" altLang="zh-CN" sz="2400" b="1" i="1" dirty="0">
                <a:solidFill>
                  <a:srgbClr val="000000"/>
                </a:solidFill>
                <a:latin typeface="Times New Roman" panose="02020603050405020304" pitchFamily="18" charset="0"/>
                <a:ea typeface="微软雅黑" panose="020B0503020204020204" pitchFamily="34" charset="-122"/>
                <a:cs typeface="+mn-cs"/>
              </a:rPr>
              <a:t>N</a:t>
            </a:r>
            <a:r>
              <a:rPr lang="zh-CN" altLang="en-US"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，分为</a:t>
            </a:r>
            <a:r>
              <a:rPr lang="en-US"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支，都是声学波；一维双原子链</a:t>
            </a:r>
            <a:r>
              <a:rPr lang="zh-CN"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总</a:t>
            </a:r>
            <a:r>
              <a:rPr lang="zh-CN"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格波数目等于</a:t>
            </a:r>
            <a:r>
              <a:rPr lang="en-US" altLang="zh-CN" sz="2400" b="1" dirty="0">
                <a:solidFill>
                  <a:srgbClr val="000000"/>
                </a:solidFill>
                <a:latin typeface="Times New Roman" panose="02020603050405020304" pitchFamily="18" charset="0"/>
                <a:ea typeface="微软雅黑" panose="020B0503020204020204" pitchFamily="34" charset="-122"/>
                <a:cs typeface="+mn-cs"/>
              </a:rPr>
              <a:t>6</a:t>
            </a:r>
            <a:r>
              <a:rPr lang="en-US" altLang="zh-CN" sz="2400" b="1" i="1" dirty="0">
                <a:solidFill>
                  <a:srgbClr val="000000"/>
                </a:solidFill>
                <a:latin typeface="Times New Roman" panose="02020603050405020304" pitchFamily="18" charset="0"/>
                <a:ea typeface="微软雅黑" panose="020B0503020204020204" pitchFamily="34" charset="-122"/>
                <a:cs typeface="+mn-cs"/>
              </a:rPr>
              <a:t>N</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这</a:t>
            </a:r>
            <a:r>
              <a:rPr lang="en-US" altLang="zh-CN" sz="2400" b="1" dirty="0">
                <a:solidFill>
                  <a:srgbClr val="000000"/>
                </a:solidFill>
                <a:latin typeface="Times New Roman" panose="02020603050405020304" pitchFamily="18" charset="0"/>
                <a:ea typeface="微软雅黑" panose="020B0503020204020204" pitchFamily="34" charset="-122"/>
                <a:cs typeface="+mn-cs"/>
              </a:rPr>
              <a:t>6</a:t>
            </a:r>
            <a:r>
              <a:rPr lang="en-US" altLang="zh-CN" sz="2400" b="1" i="1" dirty="0">
                <a:solidFill>
                  <a:srgbClr val="000000"/>
                </a:solidFill>
                <a:latin typeface="Times New Roman" panose="02020603050405020304" pitchFamily="18" charset="0"/>
                <a:ea typeface="微软雅黑" panose="020B0503020204020204" pitchFamily="34" charset="-122"/>
                <a:cs typeface="+mn-cs"/>
              </a:rPr>
              <a:t>N</a:t>
            </a:r>
            <a:r>
              <a:rPr lang="zh-CN"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个格波又可分为</a:t>
            </a:r>
            <a:r>
              <a:rPr lang="en-US" altLang="zh-CN" sz="2400" b="1" dirty="0">
                <a:solidFill>
                  <a:srgbClr val="000000"/>
                </a:solidFill>
                <a:latin typeface="Times New Roman" panose="02020603050405020304" pitchFamily="18" charset="0"/>
                <a:ea typeface="微软雅黑" panose="020B0503020204020204" pitchFamily="34" charset="-122"/>
                <a:cs typeface="+mn-cs"/>
              </a:rPr>
              <a:t>6</a:t>
            </a:r>
            <a:r>
              <a:rPr lang="zh-CN"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支，每支含</a:t>
            </a:r>
            <a:r>
              <a:rPr lang="en-US" altLang="zh-CN" sz="2400" b="1" i="1" dirty="0">
                <a:solidFill>
                  <a:srgbClr val="000000"/>
                </a:solidFill>
                <a:latin typeface="Times New Roman" panose="02020603050405020304" pitchFamily="18" charset="0"/>
                <a:ea typeface="微软雅黑" panose="020B0503020204020204" pitchFamily="34" charset="-122"/>
                <a:cs typeface="+mn-cs"/>
              </a:rPr>
              <a:t>N</a:t>
            </a:r>
            <a:r>
              <a:rPr lang="zh-CN"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个格波波矢</a:t>
            </a:r>
            <a:r>
              <a:rPr lang="en-US" altLang="zh-CN" sz="2400" b="1" i="1" dirty="0">
                <a:solidFill>
                  <a:srgbClr val="000000"/>
                </a:solidFill>
                <a:latin typeface="Times New Roman" panose="02020603050405020304" pitchFamily="18" charset="0"/>
                <a:ea typeface="微软雅黑" panose="020B0503020204020204" pitchFamily="34" charset="-122"/>
                <a:cs typeface="+mn-cs"/>
              </a:rPr>
              <a:t>q</a:t>
            </a:r>
            <a:r>
              <a:rPr lang="zh-CN"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，构成一条色散关系曲线，共有</a:t>
            </a:r>
            <a:r>
              <a:rPr lang="en-US" altLang="zh-CN" sz="2400" b="1" dirty="0">
                <a:solidFill>
                  <a:srgbClr val="000000"/>
                </a:solidFill>
                <a:latin typeface="Times New Roman" panose="02020603050405020304" pitchFamily="18" charset="0"/>
                <a:ea typeface="微软雅黑" panose="020B0503020204020204" pitchFamily="34" charset="-122"/>
                <a:cs typeface="+mn-cs"/>
              </a:rPr>
              <a:t>6</a:t>
            </a:r>
            <a:r>
              <a:rPr lang="zh-CN"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条色散曲线。这</a:t>
            </a:r>
            <a:r>
              <a:rPr lang="en-US" altLang="zh-CN" sz="2400" b="1" dirty="0">
                <a:solidFill>
                  <a:srgbClr val="000000"/>
                </a:solidFill>
                <a:latin typeface="Times New Roman" panose="02020603050405020304" pitchFamily="18" charset="0"/>
                <a:ea typeface="微软雅黑" panose="020B0503020204020204" pitchFamily="34" charset="-122"/>
                <a:cs typeface="+mn-cs"/>
              </a:rPr>
              <a:t>6</a:t>
            </a:r>
            <a:r>
              <a:rPr lang="zh-CN"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支中有</a:t>
            </a:r>
            <a:r>
              <a:rPr lang="en-US" altLang="zh-CN" sz="2400" b="1" dirty="0">
                <a:solidFill>
                  <a:srgbClr val="000000"/>
                </a:solidFill>
                <a:latin typeface="Times New Roman" panose="02020603050405020304" pitchFamily="18" charset="0"/>
                <a:ea typeface="微软雅黑" panose="020B0503020204020204" pitchFamily="34" charset="-122"/>
                <a:cs typeface="+mn-cs"/>
              </a:rPr>
              <a:t>3</a:t>
            </a:r>
            <a:r>
              <a:rPr lang="zh-CN"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支是声学波，其余</a:t>
            </a:r>
            <a:r>
              <a:rPr lang="en-US" altLang="zh-CN" sz="2400" b="1" dirty="0">
                <a:solidFill>
                  <a:srgbClr val="000000"/>
                </a:solidFill>
                <a:latin typeface="Times New Roman" panose="02020603050405020304" pitchFamily="18" charset="0"/>
                <a:ea typeface="微软雅黑" panose="020B0503020204020204" pitchFamily="34" charset="-122"/>
                <a:cs typeface="+mn-cs"/>
              </a:rPr>
              <a:t>3</a:t>
            </a:r>
            <a:r>
              <a:rPr lang="zh-CN"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支是光学波。</a:t>
            </a:r>
            <a:endParaRPr lang="zh-CN" altLang="en-US" sz="2400" b="1" dirty="0">
              <a:solidFill>
                <a:srgbClr val="000000"/>
              </a:solidFill>
              <a:latin typeface="Times New Roman" panose="02020603050405020304" pitchFamily="18" charset="0"/>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62</a:t>
            </a:fld>
            <a:endParaRPr lang="zh-CN" altLang="en-US">
              <a:solidFill>
                <a:prstClr val="black">
                  <a:tint val="75000"/>
                </a:prstClr>
              </a:solidFill>
            </a:endParaRPr>
          </a:p>
        </p:txBody>
      </p:sp>
      <p:sp>
        <p:nvSpPr>
          <p:cNvPr id="6" name="Rectangle 2"/>
          <p:cNvSpPr>
            <a:spLocks noRot="1" noChangeArrowheads="1"/>
          </p:cNvSpPr>
          <p:nvPr/>
        </p:nvSpPr>
        <p:spPr bwMode="auto">
          <a:xfrm>
            <a:off x="3091555" y="188640"/>
            <a:ext cx="46085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三维晶格的格波</a:t>
            </a:r>
          </a:p>
        </p:txBody>
      </p:sp>
      <p:sp>
        <p:nvSpPr>
          <p:cNvPr id="7" name="Rectangle 37"/>
          <p:cNvSpPr>
            <a:spLocks noChangeArrowheads="1"/>
          </p:cNvSpPr>
          <p:nvPr/>
        </p:nvSpPr>
        <p:spPr bwMode="auto">
          <a:xfrm flipV="1">
            <a:off x="174698" y="104681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6567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ChangeArrowheads="1"/>
          </p:cNvSpPr>
          <p:nvPr/>
        </p:nvSpPr>
        <p:spPr bwMode="auto">
          <a:xfrm>
            <a:off x="2428143" y="3358381"/>
            <a:ext cx="4752975" cy="5746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6627" name="Rectangle 3"/>
          <p:cNvSpPr>
            <a:spLocks noChangeArrowheads="1"/>
          </p:cNvSpPr>
          <p:nvPr/>
        </p:nvSpPr>
        <p:spPr bwMode="auto">
          <a:xfrm>
            <a:off x="2483768" y="1268760"/>
            <a:ext cx="5472608" cy="472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7.1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一维原子链的晶格振动 </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7.1.1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晶格振动的简谐近似</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7.1.2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一维单原子链的晶格振动</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7.1.3</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rPr>
              <a:t>一维双原子链的晶格振动</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7.2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晶格振动的量子化</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声子 </a:t>
            </a: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7.3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固体热特性</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7.3.1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热容</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7.3.2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热传导</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7.3.3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非简谐效应</a:t>
            </a:r>
          </a:p>
        </p:txBody>
      </p:sp>
      <p:sp>
        <p:nvSpPr>
          <p:cNvPr id="26628" name="Rectangle 2"/>
          <p:cNvSpPr>
            <a:spLocks noRot="1" noChangeArrowheads="1"/>
          </p:cNvSpPr>
          <p:nvPr/>
        </p:nvSpPr>
        <p:spPr bwMode="auto">
          <a:xfrm>
            <a:off x="1619572" y="255187"/>
            <a:ext cx="7200900" cy="1143000"/>
          </a:xfrm>
          <a:prstGeom prst="rect">
            <a:avLst/>
          </a:prstGeom>
          <a:noFill/>
          <a:ln>
            <a:noFill/>
          </a:ln>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第七章 晶格振动和固体热性质</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6" name="Rectangle 37"/>
          <p:cNvSpPr>
            <a:spLocks noChangeArrowheads="1"/>
          </p:cNvSpPr>
          <p:nvPr/>
        </p:nvSpPr>
        <p:spPr bwMode="auto">
          <a:xfrm flipV="1">
            <a:off x="50636" y="112474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Tree>
    <p:extLst>
      <p:ext uri="{BB962C8B-B14F-4D97-AF65-F5344CB8AC3E}">
        <p14:creationId xmlns:p14="http://schemas.microsoft.com/office/powerpoint/2010/main" val="78100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8210"/>
                                        </p:tgtEl>
                                        <p:attrNameLst>
                                          <p:attrName>style.visibility</p:attrName>
                                        </p:attrNameLst>
                                      </p:cBhvr>
                                      <p:to>
                                        <p:strVal val="visible"/>
                                      </p:to>
                                    </p:set>
                                    <p:animEffect transition="in" filter="dissolve">
                                      <p:cBhvr>
                                        <p:cTn id="7" dur="500"/>
                                        <p:tgtEl>
                                          <p:spTgt spid="1758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2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782397" y="995506"/>
            <a:ext cx="7993062"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线性谐振子是描述物质微观运动特性的基本数学模型</a:t>
            </a:r>
            <a:r>
              <a:rPr lang="en-US" altLang="zh-CN" sz="2400" dirty="0">
                <a:solidFill>
                  <a:srgbClr val="000000"/>
                </a:solidFill>
                <a:ea typeface="微软雅黑" panose="020B0503020204020204" pitchFamily="34" charset="-122"/>
                <a:cs typeface="+mn-cs"/>
              </a:rPr>
              <a:t>,</a:t>
            </a:r>
            <a:r>
              <a:rPr lang="zh-CN" altLang="en-US" sz="2400" dirty="0">
                <a:solidFill>
                  <a:srgbClr val="000000"/>
                </a:solidFill>
                <a:ea typeface="微软雅黑" panose="020B0503020204020204" pitchFamily="34" charset="-122"/>
                <a:cs typeface="+mn-cs"/>
              </a:rPr>
              <a:t>也是量子力学中一个可以精确求解的能量本征值问题</a:t>
            </a:r>
            <a:r>
              <a:rPr lang="en-US" altLang="zh-CN" sz="2400" dirty="0">
                <a:solidFill>
                  <a:srgbClr val="000000"/>
                </a:solidFill>
                <a:ea typeface="微软雅黑" panose="020B0503020204020204" pitchFamily="34" charset="-122"/>
                <a:cs typeface="+mn-cs"/>
              </a:rPr>
              <a:t> </a:t>
            </a:r>
            <a:endParaRPr lang="zh-CN" altLang="en-US" sz="2400" dirty="0">
              <a:solidFill>
                <a:srgbClr val="000000"/>
              </a:solidFill>
              <a:ea typeface="微软雅黑" panose="020B0503020204020204" pitchFamily="34" charset="-122"/>
              <a:cs typeface="+mn-cs"/>
            </a:endParaRPr>
          </a:p>
        </p:txBody>
      </p:sp>
      <p:sp>
        <p:nvSpPr>
          <p:cNvPr id="124931" name="Text Box 3"/>
          <p:cNvSpPr txBox="1">
            <a:spLocks noChangeArrowheads="1"/>
          </p:cNvSpPr>
          <p:nvPr/>
        </p:nvSpPr>
        <p:spPr bwMode="auto">
          <a:xfrm>
            <a:off x="1476376" y="298231"/>
            <a:ext cx="66479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谐振子的能量本征值和本征函数</a:t>
            </a:r>
            <a:endParaRPr lang="en-US" altLang="zh-CN" sz="3600" dirty="0">
              <a:solidFill>
                <a:srgbClr val="660066"/>
              </a:solidFill>
              <a:effectLst>
                <a:outerShdw blurRad="38100" dist="38100" dir="2700000" algn="tl">
                  <a:srgbClr val="C0C0C0"/>
                </a:outerShdw>
              </a:effectLst>
              <a:ea typeface="微软雅黑" pitchFamily="34" charset="-122"/>
              <a:cs typeface="+mn-cs"/>
            </a:endParaRPr>
          </a:p>
        </p:txBody>
      </p:sp>
      <p:sp>
        <p:nvSpPr>
          <p:cNvPr id="1912836" name="Text Box 4"/>
          <p:cNvSpPr txBox="1">
            <a:spLocks noChangeArrowheads="1"/>
          </p:cNvSpPr>
          <p:nvPr/>
        </p:nvSpPr>
        <p:spPr bwMode="auto">
          <a:xfrm>
            <a:off x="828074" y="1834357"/>
            <a:ext cx="76930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zh-CN" altLang="en-US" sz="2400" dirty="0">
                <a:solidFill>
                  <a:srgbClr val="663300"/>
                </a:solidFill>
                <a:ea typeface="微软雅黑" panose="020B0503020204020204" pitchFamily="34" charset="-122"/>
                <a:cs typeface="+mn-cs"/>
              </a:rPr>
              <a:t>用</a:t>
            </a:r>
            <a:r>
              <a:rPr lang="en-US" altLang="zh-CN" sz="2400" dirty="0">
                <a:solidFill>
                  <a:srgbClr val="663300"/>
                </a:solidFill>
                <a:ea typeface="微软雅黑" panose="020B0503020204020204" pitchFamily="34" charset="-122"/>
                <a:cs typeface="+mn-cs"/>
              </a:rPr>
              <a:t>Schrodinger </a:t>
            </a:r>
            <a:r>
              <a:rPr lang="zh-CN" altLang="en-US" sz="2400" dirty="0">
                <a:solidFill>
                  <a:srgbClr val="663300"/>
                </a:solidFill>
                <a:ea typeface="微软雅黑" panose="020B0503020204020204" pitchFamily="34" charset="-122"/>
                <a:cs typeface="+mn-cs"/>
              </a:rPr>
              <a:t>的能量本征方程来求出谐振子的能量</a:t>
            </a:r>
          </a:p>
          <a:p>
            <a:r>
              <a:rPr lang="zh-CN" altLang="en-US" sz="2400" dirty="0">
                <a:solidFill>
                  <a:srgbClr val="663300"/>
                </a:solidFill>
                <a:ea typeface="微软雅黑" panose="020B0503020204020204" pitchFamily="34" charset="-122"/>
                <a:cs typeface="+mn-cs"/>
              </a:rPr>
              <a:t>本征值和本征函数</a:t>
            </a:r>
          </a:p>
        </p:txBody>
      </p:sp>
      <p:graphicFrame>
        <p:nvGraphicFramePr>
          <p:cNvPr id="1912838" name="Object 6"/>
          <p:cNvGraphicFramePr>
            <a:graphicFrameLocks noChangeAspect="1"/>
          </p:cNvGraphicFramePr>
          <p:nvPr>
            <p:extLst>
              <p:ext uri="{D42A27DB-BD31-4B8C-83A1-F6EECF244321}">
                <p14:modId xmlns:p14="http://schemas.microsoft.com/office/powerpoint/2010/main" val="542924086"/>
              </p:ext>
            </p:extLst>
          </p:nvPr>
        </p:nvGraphicFramePr>
        <p:xfrm>
          <a:off x="5011737" y="3684140"/>
          <a:ext cx="2016125" cy="939800"/>
        </p:xfrm>
        <a:graphic>
          <a:graphicData uri="http://schemas.openxmlformats.org/presentationml/2006/ole">
            <mc:AlternateContent xmlns:mc="http://schemas.openxmlformats.org/markup-compatibility/2006">
              <mc:Choice xmlns:v="urn:schemas-microsoft-com:vml" Requires="v">
                <p:oleObj spid="_x0000_s51730" name="Equation" r:id="rId4" imgW="837836" imgH="393529" progId="Equation.DSMT4">
                  <p:embed/>
                </p:oleObj>
              </mc:Choice>
              <mc:Fallback>
                <p:oleObj name="Equation" r:id="rId4" imgW="837836"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1737" y="3684140"/>
                        <a:ext cx="201612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12839" name="Text Box 7"/>
          <p:cNvSpPr txBox="1">
            <a:spLocks noChangeArrowheads="1"/>
          </p:cNvSpPr>
          <p:nvPr/>
        </p:nvSpPr>
        <p:spPr bwMode="auto">
          <a:xfrm>
            <a:off x="853210" y="2705059"/>
            <a:ext cx="78728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取谐振子的平衡位置为坐标原点，并选原点为势能的</a:t>
            </a:r>
          </a:p>
          <a:p>
            <a:r>
              <a:rPr lang="zh-CN" altLang="en-US" sz="2400" dirty="0">
                <a:solidFill>
                  <a:srgbClr val="000000"/>
                </a:solidFill>
                <a:ea typeface="微软雅黑" panose="020B0503020204020204" pitchFamily="34" charset="-122"/>
                <a:cs typeface="+mn-cs"/>
              </a:rPr>
              <a:t>零点，则一维谐振子的势能可表示为：</a:t>
            </a:r>
          </a:p>
        </p:txBody>
      </p:sp>
      <p:sp>
        <p:nvSpPr>
          <p:cNvPr id="124936" name="Rectangle 8"/>
          <p:cNvSpPr>
            <a:spLocks noChangeArrowheads="1"/>
          </p:cNvSpPr>
          <p:nvPr/>
        </p:nvSpPr>
        <p:spPr bwMode="auto">
          <a:xfrm>
            <a:off x="0" y="3092292"/>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24937" name="Rectangle 9"/>
          <p:cNvSpPr>
            <a:spLocks noChangeArrowheads="1"/>
          </p:cNvSpPr>
          <p:nvPr/>
        </p:nvSpPr>
        <p:spPr bwMode="auto">
          <a:xfrm>
            <a:off x="0" y="3068479"/>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nvGrpSpPr>
          <p:cNvPr id="1912842" name="Group 10"/>
          <p:cNvGrpSpPr>
            <a:grpSpLocks/>
          </p:cNvGrpSpPr>
          <p:nvPr/>
        </p:nvGrpSpPr>
        <p:grpSpPr bwMode="auto">
          <a:xfrm>
            <a:off x="971550" y="3710823"/>
            <a:ext cx="3600450" cy="935038"/>
            <a:chOff x="385" y="2704"/>
            <a:chExt cx="2268" cy="589"/>
          </a:xfrm>
        </p:grpSpPr>
        <p:grpSp>
          <p:nvGrpSpPr>
            <p:cNvPr id="124946" name="Group 11"/>
            <p:cNvGrpSpPr>
              <a:grpSpLocks/>
            </p:cNvGrpSpPr>
            <p:nvPr/>
          </p:nvGrpSpPr>
          <p:grpSpPr bwMode="auto">
            <a:xfrm>
              <a:off x="529" y="2704"/>
              <a:ext cx="1897" cy="545"/>
              <a:chOff x="529" y="2704"/>
              <a:chExt cx="1897" cy="545"/>
            </a:xfrm>
          </p:grpSpPr>
          <p:sp>
            <p:nvSpPr>
              <p:cNvPr id="124948" name="Text Box 12"/>
              <p:cNvSpPr txBox="1">
                <a:spLocks noChangeArrowheads="1"/>
              </p:cNvSpPr>
              <p:nvPr/>
            </p:nvSpPr>
            <p:spPr bwMode="auto">
              <a:xfrm>
                <a:off x="872" y="2823"/>
                <a:ext cx="1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aphicFrame>
            <p:nvGraphicFramePr>
              <p:cNvPr id="124949" name="Object 13"/>
              <p:cNvGraphicFramePr>
                <a:graphicFrameLocks noChangeAspect="1"/>
              </p:cNvGraphicFramePr>
              <p:nvPr/>
            </p:nvGraphicFramePr>
            <p:xfrm>
              <a:off x="529" y="2976"/>
              <a:ext cx="1897" cy="273"/>
            </p:xfrm>
            <a:graphic>
              <a:graphicData uri="http://schemas.openxmlformats.org/presentationml/2006/ole">
                <mc:AlternateContent xmlns:mc="http://schemas.openxmlformats.org/markup-compatibility/2006">
                  <mc:Choice xmlns:v="urn:schemas-microsoft-com:vml" Requires="v">
                    <p:oleObj spid="_x0000_s51731" name="Equation" r:id="rId6" imgW="1256755" imgH="177723" progId="Equation.DSMT4">
                      <p:embed/>
                    </p:oleObj>
                  </mc:Choice>
                  <mc:Fallback>
                    <p:oleObj name="Equation" r:id="rId6" imgW="1256755" imgH="17772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 y="2976"/>
                            <a:ext cx="189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50" name="Text Box 14"/>
              <p:cNvSpPr txBox="1">
                <a:spLocks noChangeArrowheads="1"/>
              </p:cNvSpPr>
              <p:nvPr/>
            </p:nvSpPr>
            <p:spPr bwMode="auto">
              <a:xfrm>
                <a:off x="839" y="2704"/>
                <a:ext cx="132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a:solidFill>
                      <a:srgbClr val="000000"/>
                    </a:solidFill>
                    <a:ea typeface="微软雅黑" panose="020B0503020204020204" pitchFamily="34" charset="-122"/>
                    <a:cs typeface="+mn-cs"/>
                  </a:rPr>
                  <a:t>Hooke</a:t>
                </a:r>
                <a:r>
                  <a:rPr lang="zh-CN" altLang="en-US">
                    <a:solidFill>
                      <a:srgbClr val="000000"/>
                    </a:solidFill>
                    <a:ea typeface="微软雅黑" panose="020B0503020204020204" pitchFamily="34" charset="-122"/>
                    <a:cs typeface="+mn-cs"/>
                  </a:rPr>
                  <a:t>定律：</a:t>
                </a:r>
              </a:p>
            </p:txBody>
          </p:sp>
        </p:grpSp>
        <p:sp>
          <p:nvSpPr>
            <p:cNvPr id="124947" name="Rectangle 15"/>
            <p:cNvSpPr>
              <a:spLocks noChangeArrowheads="1"/>
            </p:cNvSpPr>
            <p:nvPr/>
          </p:nvSpPr>
          <p:spPr bwMode="auto">
            <a:xfrm>
              <a:off x="385" y="2704"/>
              <a:ext cx="2268" cy="589"/>
            </a:xfrm>
            <a:prstGeom prst="rect">
              <a:avLst/>
            </a:prstGeom>
            <a:noFill/>
            <a:ln w="952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sp>
        <p:nvSpPr>
          <p:cNvPr id="124939" name="Rectangle 16"/>
          <p:cNvSpPr>
            <a:spLocks noChangeArrowheads="1"/>
          </p:cNvSpPr>
          <p:nvPr/>
        </p:nvSpPr>
        <p:spPr bwMode="auto">
          <a:xfrm>
            <a:off x="0" y="2939892"/>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aphicFrame>
        <p:nvGraphicFramePr>
          <p:cNvPr id="1912849" name="Object 17"/>
          <p:cNvGraphicFramePr>
            <a:graphicFrameLocks noChangeAspect="1"/>
          </p:cNvGraphicFramePr>
          <p:nvPr>
            <p:extLst>
              <p:ext uri="{D42A27DB-BD31-4B8C-83A1-F6EECF244321}">
                <p14:modId xmlns:p14="http://schemas.microsoft.com/office/powerpoint/2010/main" val="3858928876"/>
              </p:ext>
            </p:extLst>
          </p:nvPr>
        </p:nvGraphicFramePr>
        <p:xfrm>
          <a:off x="3087446" y="5094288"/>
          <a:ext cx="5688013" cy="1203325"/>
        </p:xfrm>
        <a:graphic>
          <a:graphicData uri="http://schemas.openxmlformats.org/presentationml/2006/ole">
            <mc:AlternateContent xmlns:mc="http://schemas.openxmlformats.org/markup-compatibility/2006">
              <mc:Choice xmlns:v="urn:schemas-microsoft-com:vml" Requires="v">
                <p:oleObj spid="_x0000_s51732" name="Equation" r:id="rId8" imgW="2298700" imgH="482600" progId="Equation.DSMT4">
                  <p:embed/>
                </p:oleObj>
              </mc:Choice>
              <mc:Fallback>
                <p:oleObj name="Equation" r:id="rId8" imgW="2298700" imgH="482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7446" y="5094288"/>
                        <a:ext cx="5688013" cy="1203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12850" name="Group 18"/>
          <p:cNvGrpSpPr>
            <a:grpSpLocks/>
          </p:cNvGrpSpPr>
          <p:nvPr/>
        </p:nvGrpSpPr>
        <p:grpSpPr bwMode="auto">
          <a:xfrm>
            <a:off x="698943" y="4693486"/>
            <a:ext cx="2305050" cy="1106487"/>
            <a:chOff x="249" y="3413"/>
            <a:chExt cx="1452" cy="697"/>
          </a:xfrm>
        </p:grpSpPr>
        <p:sp>
          <p:nvSpPr>
            <p:cNvPr id="124943" name="Rectangle 19"/>
            <p:cNvSpPr>
              <a:spLocks noChangeArrowheads="1"/>
            </p:cNvSpPr>
            <p:nvPr/>
          </p:nvSpPr>
          <p:spPr bwMode="auto">
            <a:xfrm>
              <a:off x="249" y="3475"/>
              <a:ext cx="1452" cy="63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aphicFrame>
          <p:nvGraphicFramePr>
            <p:cNvPr id="124944" name="Object 20"/>
            <p:cNvGraphicFramePr>
              <a:graphicFrameLocks noChangeAspect="1"/>
            </p:cNvGraphicFramePr>
            <p:nvPr/>
          </p:nvGraphicFramePr>
          <p:xfrm>
            <a:off x="431" y="3702"/>
            <a:ext cx="1134" cy="345"/>
          </p:xfrm>
          <a:graphic>
            <a:graphicData uri="http://schemas.openxmlformats.org/presentationml/2006/ole">
              <mc:AlternateContent xmlns:mc="http://schemas.openxmlformats.org/markup-compatibility/2006">
                <mc:Choice xmlns:v="urn:schemas-microsoft-com:vml" Requires="v">
                  <p:oleObj spid="_x0000_s51733" name="Equation" r:id="rId10" imgW="749300" imgH="228600" progId="Equation.DSMT4">
                    <p:embed/>
                  </p:oleObj>
                </mc:Choice>
                <mc:Fallback>
                  <p:oleObj name="Equation" r:id="rId10" imgW="7493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1" y="3702"/>
                          <a:ext cx="113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45" name="Text Box 21"/>
            <p:cNvSpPr txBox="1">
              <a:spLocks noChangeArrowheads="1"/>
            </p:cNvSpPr>
            <p:nvPr/>
          </p:nvSpPr>
          <p:spPr bwMode="auto">
            <a:xfrm>
              <a:off x="327" y="3413"/>
              <a:ext cx="5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令：</a:t>
              </a:r>
            </a:p>
          </p:txBody>
        </p:sp>
      </p:grpSp>
      <p:sp>
        <p:nvSpPr>
          <p:cNvPr id="1912854" name="Text Box 22"/>
          <p:cNvSpPr txBox="1">
            <a:spLocks noChangeArrowheads="1"/>
          </p:cNvSpPr>
          <p:nvPr/>
        </p:nvSpPr>
        <p:spPr bwMode="auto">
          <a:xfrm>
            <a:off x="3077018" y="4747462"/>
            <a:ext cx="48291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CC0000"/>
                </a:solidFill>
                <a:ea typeface="微软雅黑" panose="020B0503020204020204" pitchFamily="34" charset="-122"/>
                <a:cs typeface="+mn-cs"/>
              </a:rPr>
              <a:t>一维谐振子的能量本征值方程：</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64</a:t>
            </a:fld>
            <a:endParaRPr lang="zh-CN" altLang="en-US">
              <a:solidFill>
                <a:prstClr val="black">
                  <a:tint val="75000"/>
                </a:prstClr>
              </a:solidFill>
            </a:endParaRPr>
          </a:p>
        </p:txBody>
      </p:sp>
      <p:sp>
        <p:nvSpPr>
          <p:cNvPr id="25" name="Rectangle 37"/>
          <p:cNvSpPr>
            <a:spLocks noChangeArrowheads="1"/>
          </p:cNvSpPr>
          <p:nvPr/>
        </p:nvSpPr>
        <p:spPr bwMode="auto">
          <a:xfrm flipV="1">
            <a:off x="50636"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41754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12836"/>
                                        </p:tgtEl>
                                        <p:attrNameLst>
                                          <p:attrName>style.visibility</p:attrName>
                                        </p:attrNameLst>
                                      </p:cBhvr>
                                      <p:to>
                                        <p:strVal val="visible"/>
                                      </p:to>
                                    </p:set>
                                    <p:animEffect transition="in" filter="dissolve">
                                      <p:cBhvr>
                                        <p:cTn id="7" dur="500"/>
                                        <p:tgtEl>
                                          <p:spTgt spid="1912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2839"/>
                                        </p:tgtEl>
                                        <p:attrNameLst>
                                          <p:attrName>style.visibility</p:attrName>
                                        </p:attrNameLst>
                                      </p:cBhvr>
                                      <p:to>
                                        <p:strVal val="visible"/>
                                      </p:to>
                                    </p:set>
                                    <p:animEffect transition="in" filter="dissolve">
                                      <p:cBhvr>
                                        <p:cTn id="12" dur="500"/>
                                        <p:tgtEl>
                                          <p:spTgt spid="19128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12838"/>
                                        </p:tgtEl>
                                        <p:attrNameLst>
                                          <p:attrName>style.visibility</p:attrName>
                                        </p:attrNameLst>
                                      </p:cBhvr>
                                      <p:to>
                                        <p:strVal val="visible"/>
                                      </p:to>
                                    </p:set>
                                    <p:animEffect transition="in" filter="dissolve">
                                      <p:cBhvr>
                                        <p:cTn id="17" dur="500"/>
                                        <p:tgtEl>
                                          <p:spTgt spid="19128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1912842"/>
                                        </p:tgtEl>
                                        <p:attrNameLst>
                                          <p:attrName>style.visibility</p:attrName>
                                        </p:attrNameLst>
                                      </p:cBhvr>
                                      <p:to>
                                        <p:strVal val="visible"/>
                                      </p:to>
                                    </p:set>
                                    <p:animEffect transition="in" filter="slide(fromLeft)">
                                      <p:cBhvr>
                                        <p:cTn id="22" dur="500"/>
                                        <p:tgtEl>
                                          <p:spTgt spid="19128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12850"/>
                                        </p:tgtEl>
                                        <p:attrNameLst>
                                          <p:attrName>style.visibility</p:attrName>
                                        </p:attrNameLst>
                                      </p:cBhvr>
                                      <p:to>
                                        <p:strVal val="visible"/>
                                      </p:to>
                                    </p:set>
                                    <p:animEffect transition="in" filter="dissolve">
                                      <p:cBhvr>
                                        <p:cTn id="27" dur="500"/>
                                        <p:tgtEl>
                                          <p:spTgt spid="19128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12849"/>
                                        </p:tgtEl>
                                        <p:attrNameLst>
                                          <p:attrName>style.visibility</p:attrName>
                                        </p:attrNameLst>
                                      </p:cBhvr>
                                      <p:to>
                                        <p:strVal val="visible"/>
                                      </p:to>
                                    </p:set>
                                    <p:animEffect transition="in" filter="dissolve">
                                      <p:cBhvr>
                                        <p:cTn id="32" dur="500"/>
                                        <p:tgtEl>
                                          <p:spTgt spid="191284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912854"/>
                                        </p:tgtEl>
                                        <p:attrNameLst>
                                          <p:attrName>style.visibility</p:attrName>
                                        </p:attrNameLst>
                                      </p:cBhvr>
                                      <p:to>
                                        <p:strVal val="visible"/>
                                      </p:to>
                                    </p:set>
                                    <p:animEffect transition="in" filter="dissolve">
                                      <p:cBhvr>
                                        <p:cTn id="35" dur="500"/>
                                        <p:tgtEl>
                                          <p:spTgt spid="1912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2836" grpId="0"/>
      <p:bldP spid="1912839" grpId="0"/>
      <p:bldP spid="191285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56" name="Object 4"/>
          <p:cNvGraphicFramePr>
            <a:graphicFrameLocks noChangeAspect="1"/>
          </p:cNvGraphicFramePr>
          <p:nvPr>
            <p:extLst>
              <p:ext uri="{D42A27DB-BD31-4B8C-83A1-F6EECF244321}">
                <p14:modId xmlns:p14="http://schemas.microsoft.com/office/powerpoint/2010/main" val="811759274"/>
              </p:ext>
            </p:extLst>
          </p:nvPr>
        </p:nvGraphicFramePr>
        <p:xfrm>
          <a:off x="3132459" y="1387699"/>
          <a:ext cx="5688013" cy="1203325"/>
        </p:xfrm>
        <a:graphic>
          <a:graphicData uri="http://schemas.openxmlformats.org/presentationml/2006/ole">
            <mc:AlternateContent xmlns:mc="http://schemas.openxmlformats.org/markup-compatibility/2006">
              <mc:Choice xmlns:v="urn:schemas-microsoft-com:vml" Requires="v">
                <p:oleObj spid="_x0000_s53150" name="Equation" r:id="rId4" imgW="2298700" imgH="482600" progId="Equation.DSMT4">
                  <p:embed/>
                </p:oleObj>
              </mc:Choice>
              <mc:Fallback>
                <p:oleObj name="Equation" r:id="rId4" imgW="2298700" imgH="482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459" y="1387699"/>
                        <a:ext cx="5688013" cy="1203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5957" name="Group 5"/>
          <p:cNvGrpSpPr>
            <a:grpSpLocks/>
          </p:cNvGrpSpPr>
          <p:nvPr/>
        </p:nvGrpSpPr>
        <p:grpSpPr bwMode="auto">
          <a:xfrm>
            <a:off x="540072" y="1241649"/>
            <a:ext cx="2305050" cy="1106487"/>
            <a:chOff x="249" y="3413"/>
            <a:chExt cx="1452" cy="697"/>
          </a:xfrm>
        </p:grpSpPr>
        <p:sp>
          <p:nvSpPr>
            <p:cNvPr id="125975" name="Rectangle 6"/>
            <p:cNvSpPr>
              <a:spLocks noChangeArrowheads="1"/>
            </p:cNvSpPr>
            <p:nvPr/>
          </p:nvSpPr>
          <p:spPr bwMode="auto">
            <a:xfrm>
              <a:off x="249" y="3475"/>
              <a:ext cx="1452" cy="63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sz="2400">
                <a:solidFill>
                  <a:srgbClr val="000000"/>
                </a:solidFill>
                <a:ea typeface="微软雅黑" panose="020B0503020204020204" pitchFamily="34" charset="-122"/>
                <a:cs typeface="+mn-cs"/>
              </a:endParaRPr>
            </a:p>
          </p:txBody>
        </p:sp>
        <p:graphicFrame>
          <p:nvGraphicFramePr>
            <p:cNvPr id="125976" name="Object 7"/>
            <p:cNvGraphicFramePr>
              <a:graphicFrameLocks noChangeAspect="1"/>
            </p:cNvGraphicFramePr>
            <p:nvPr/>
          </p:nvGraphicFramePr>
          <p:xfrm>
            <a:off x="431" y="3702"/>
            <a:ext cx="1134" cy="345"/>
          </p:xfrm>
          <a:graphic>
            <a:graphicData uri="http://schemas.openxmlformats.org/presentationml/2006/ole">
              <mc:AlternateContent xmlns:mc="http://schemas.openxmlformats.org/markup-compatibility/2006">
                <mc:Choice xmlns:v="urn:schemas-microsoft-com:vml" Requires="v">
                  <p:oleObj spid="_x0000_s53151" name="Equation" r:id="rId6" imgW="749300" imgH="228600" progId="Equation.DSMT4">
                    <p:embed/>
                  </p:oleObj>
                </mc:Choice>
                <mc:Fallback>
                  <p:oleObj name="Equation" r:id="rId6" imgW="7493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 y="3702"/>
                          <a:ext cx="113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5977" name="Text Box 8"/>
            <p:cNvSpPr txBox="1">
              <a:spLocks noChangeArrowheads="1"/>
            </p:cNvSpPr>
            <p:nvPr/>
          </p:nvSpPr>
          <p:spPr bwMode="auto">
            <a:xfrm>
              <a:off x="327" y="3413"/>
              <a:ext cx="5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000000"/>
                  </a:solidFill>
                  <a:ea typeface="微软雅黑" panose="020B0503020204020204" pitchFamily="34" charset="-122"/>
                  <a:cs typeface="+mn-cs"/>
                </a:rPr>
                <a:t>令：</a:t>
              </a:r>
            </a:p>
          </p:txBody>
        </p:sp>
      </p:grpSp>
      <p:sp>
        <p:nvSpPr>
          <p:cNvPr id="125958" name="Text Box 9"/>
          <p:cNvSpPr txBox="1">
            <a:spLocks noChangeArrowheads="1"/>
          </p:cNvSpPr>
          <p:nvPr/>
        </p:nvSpPr>
        <p:spPr bwMode="auto">
          <a:xfrm>
            <a:off x="3132459" y="1052736"/>
            <a:ext cx="4493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CC0000"/>
                </a:solidFill>
                <a:ea typeface="微软雅黑" panose="020B0503020204020204" pitchFamily="34" charset="-122"/>
                <a:cs typeface="+mn-cs"/>
              </a:rPr>
              <a:t>一维谐振子的能量本征值方程：</a:t>
            </a:r>
          </a:p>
        </p:txBody>
      </p:sp>
      <p:grpSp>
        <p:nvGrpSpPr>
          <p:cNvPr id="1913869" name="Group 13"/>
          <p:cNvGrpSpPr>
            <a:grpSpLocks/>
          </p:cNvGrpSpPr>
          <p:nvPr/>
        </p:nvGrpSpPr>
        <p:grpSpPr bwMode="auto">
          <a:xfrm>
            <a:off x="324172" y="3861024"/>
            <a:ext cx="3878263" cy="1958975"/>
            <a:chOff x="113" y="2523"/>
            <a:chExt cx="2443" cy="1234"/>
          </a:xfrm>
        </p:grpSpPr>
        <p:sp>
          <p:nvSpPr>
            <p:cNvPr id="125972" name="Text Box 14"/>
            <p:cNvSpPr txBox="1">
              <a:spLocks noChangeArrowheads="1"/>
            </p:cNvSpPr>
            <p:nvPr/>
          </p:nvSpPr>
          <p:spPr bwMode="auto">
            <a:xfrm>
              <a:off x="113" y="2523"/>
              <a:ext cx="244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000000"/>
                  </a:solidFill>
                  <a:ea typeface="微软雅黑" panose="020B0503020204020204" pitchFamily="34" charset="-122"/>
                  <a:cs typeface="+mn-cs"/>
                </a:rPr>
                <a:t>为简洁，引入无量纲参量：</a:t>
              </a:r>
            </a:p>
          </p:txBody>
        </p:sp>
        <p:graphicFrame>
          <p:nvGraphicFramePr>
            <p:cNvPr id="125973" name="Object 15"/>
            <p:cNvGraphicFramePr>
              <a:graphicFrameLocks noChangeAspect="1"/>
            </p:cNvGraphicFramePr>
            <p:nvPr/>
          </p:nvGraphicFramePr>
          <p:xfrm>
            <a:off x="385" y="2886"/>
            <a:ext cx="1860" cy="345"/>
          </p:xfrm>
          <a:graphic>
            <a:graphicData uri="http://schemas.openxmlformats.org/presentationml/2006/ole">
              <mc:AlternateContent xmlns:mc="http://schemas.openxmlformats.org/markup-compatibility/2006">
                <mc:Choice xmlns:v="urn:schemas-microsoft-com:vml" Requires="v">
                  <p:oleObj spid="_x0000_s53152" name="Equation" r:id="rId8" imgW="1282700" imgH="241300" progId="Equation.DSMT4">
                    <p:embed/>
                  </p:oleObj>
                </mc:Choice>
                <mc:Fallback>
                  <p:oleObj name="Equation" r:id="rId8" imgW="1282700" imgH="2413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 y="2886"/>
                          <a:ext cx="186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974" name="Object 16"/>
            <p:cNvGraphicFramePr>
              <a:graphicFrameLocks noChangeAspect="1"/>
            </p:cNvGraphicFramePr>
            <p:nvPr/>
          </p:nvGraphicFramePr>
          <p:xfrm>
            <a:off x="612" y="3204"/>
            <a:ext cx="1134" cy="553"/>
          </p:xfrm>
          <a:graphic>
            <a:graphicData uri="http://schemas.openxmlformats.org/presentationml/2006/ole">
              <mc:AlternateContent xmlns:mc="http://schemas.openxmlformats.org/markup-compatibility/2006">
                <mc:Choice xmlns:v="urn:schemas-microsoft-com:vml" Requires="v">
                  <p:oleObj spid="_x0000_s53153" name="Equation" r:id="rId10" imgW="799753" imgH="393529" progId="Equation.DSMT4">
                    <p:embed/>
                  </p:oleObj>
                </mc:Choice>
                <mc:Fallback>
                  <p:oleObj name="Equation" r:id="rId10" imgW="799753" imgH="39352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2" y="3204"/>
                          <a:ext cx="1134"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913873" name="Group 17"/>
          <p:cNvGrpSpPr>
            <a:grpSpLocks/>
          </p:cNvGrpSpPr>
          <p:nvPr/>
        </p:nvGrpSpPr>
        <p:grpSpPr bwMode="auto">
          <a:xfrm>
            <a:off x="144784" y="2779936"/>
            <a:ext cx="7542213" cy="1116013"/>
            <a:chOff x="0" y="1842"/>
            <a:chExt cx="4751" cy="703"/>
          </a:xfrm>
        </p:grpSpPr>
        <p:sp>
          <p:nvSpPr>
            <p:cNvPr id="125967" name="Text Box 18"/>
            <p:cNvSpPr txBox="1">
              <a:spLocks noChangeArrowheads="1"/>
            </p:cNvSpPr>
            <p:nvPr/>
          </p:nvSpPr>
          <p:spPr bwMode="auto">
            <a:xfrm>
              <a:off x="111" y="1842"/>
              <a:ext cx="46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000000"/>
                  </a:solidFill>
                  <a:ea typeface="微软雅黑" panose="020B0503020204020204" pitchFamily="34" charset="-122"/>
                  <a:cs typeface="+mn-cs"/>
                </a:rPr>
                <a:t>理想的谐振子势是一个无限深的势阱，只存在束缚态</a:t>
              </a:r>
              <a:r>
                <a:rPr lang="en-US" altLang="zh-CN" sz="2400">
                  <a:solidFill>
                    <a:srgbClr val="000000"/>
                  </a:solidFill>
                  <a:ea typeface="微软雅黑" panose="020B0503020204020204" pitchFamily="34" charset="-122"/>
                  <a:cs typeface="+mn-cs"/>
                </a:rPr>
                <a:t>:</a:t>
              </a:r>
            </a:p>
          </p:txBody>
        </p:sp>
        <p:graphicFrame>
          <p:nvGraphicFramePr>
            <p:cNvPr id="125968" name="Object 19"/>
            <p:cNvGraphicFramePr>
              <a:graphicFrameLocks noChangeAspect="1"/>
            </p:cNvGraphicFramePr>
            <p:nvPr/>
          </p:nvGraphicFramePr>
          <p:xfrm>
            <a:off x="1701" y="2160"/>
            <a:ext cx="741" cy="385"/>
          </p:xfrm>
          <a:graphic>
            <a:graphicData uri="http://schemas.openxmlformats.org/presentationml/2006/ole">
              <mc:AlternateContent xmlns:mc="http://schemas.openxmlformats.org/markup-compatibility/2006">
                <mc:Choice xmlns:v="urn:schemas-microsoft-com:vml" Requires="v">
                  <p:oleObj spid="_x0000_s53154" name="Equation" r:id="rId12" imgW="494870" imgH="253780" progId="Equation.DSMT4">
                    <p:embed/>
                  </p:oleObj>
                </mc:Choice>
                <mc:Fallback>
                  <p:oleObj name="Equation" r:id="rId12" imgW="494870" imgH="2537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01" y="2160"/>
                          <a:ext cx="74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969" name="Object 20"/>
            <p:cNvGraphicFramePr>
              <a:graphicFrameLocks noChangeAspect="1"/>
            </p:cNvGraphicFramePr>
            <p:nvPr/>
          </p:nvGraphicFramePr>
          <p:xfrm>
            <a:off x="2835" y="2179"/>
            <a:ext cx="953" cy="299"/>
          </p:xfrm>
          <a:graphic>
            <a:graphicData uri="http://schemas.openxmlformats.org/presentationml/2006/ole">
              <mc:AlternateContent xmlns:mc="http://schemas.openxmlformats.org/markup-compatibility/2006">
                <mc:Choice xmlns:v="urn:schemas-microsoft-com:vml" Requires="v">
                  <p:oleObj spid="_x0000_s53155" name="Equation" r:id="rId14" imgW="634725" imgH="203112" progId="Equation.DSMT4">
                    <p:embed/>
                  </p:oleObj>
                </mc:Choice>
                <mc:Fallback>
                  <p:oleObj name="Equation" r:id="rId14" imgW="634725" imgH="203112"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5" y="2179"/>
                          <a:ext cx="953"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5970" name="Rectangle 21"/>
            <p:cNvSpPr>
              <a:spLocks noChangeArrowheads="1"/>
            </p:cNvSpPr>
            <p:nvPr/>
          </p:nvSpPr>
          <p:spPr bwMode="auto">
            <a:xfrm>
              <a:off x="0" y="189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sz="2400">
                <a:solidFill>
                  <a:srgbClr val="000000"/>
                </a:solidFill>
                <a:ea typeface="微软雅黑" panose="020B0503020204020204" pitchFamily="34" charset="-122"/>
                <a:cs typeface="+mn-cs"/>
              </a:endParaRPr>
            </a:p>
          </p:txBody>
        </p:sp>
        <p:sp>
          <p:nvSpPr>
            <p:cNvPr id="125971" name="Rectangle 22"/>
            <p:cNvSpPr>
              <a:spLocks noChangeArrowheads="1"/>
            </p:cNvSpPr>
            <p:nvPr/>
          </p:nvSpPr>
          <p:spPr bwMode="auto">
            <a:xfrm>
              <a:off x="0" y="1874"/>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sz="2400">
                <a:solidFill>
                  <a:srgbClr val="000000"/>
                </a:solidFill>
                <a:ea typeface="微软雅黑" panose="020B0503020204020204" pitchFamily="34" charset="-122"/>
                <a:cs typeface="+mn-cs"/>
              </a:endParaRPr>
            </a:p>
          </p:txBody>
        </p:sp>
      </p:grpSp>
      <p:grpSp>
        <p:nvGrpSpPr>
          <p:cNvPr id="1913879" name="Group 23"/>
          <p:cNvGrpSpPr>
            <a:grpSpLocks/>
          </p:cNvGrpSpPr>
          <p:nvPr/>
        </p:nvGrpSpPr>
        <p:grpSpPr bwMode="auto">
          <a:xfrm>
            <a:off x="4645347" y="2779936"/>
            <a:ext cx="3313112" cy="2701925"/>
            <a:chOff x="2835" y="1842"/>
            <a:chExt cx="2087" cy="1702"/>
          </a:xfrm>
        </p:grpSpPr>
        <p:graphicFrame>
          <p:nvGraphicFramePr>
            <p:cNvPr id="125965" name="Object 24"/>
            <p:cNvGraphicFramePr>
              <a:graphicFrameLocks noChangeAspect="1"/>
            </p:cNvGraphicFramePr>
            <p:nvPr/>
          </p:nvGraphicFramePr>
          <p:xfrm>
            <a:off x="2835" y="2886"/>
            <a:ext cx="2087" cy="658"/>
          </p:xfrm>
          <a:graphic>
            <a:graphicData uri="http://schemas.openxmlformats.org/presentationml/2006/ole">
              <mc:AlternateContent xmlns:mc="http://schemas.openxmlformats.org/markup-compatibility/2006">
                <mc:Choice xmlns:v="urn:schemas-microsoft-com:vml" Requires="v">
                  <p:oleObj spid="_x0000_s53156" name="Equation" r:id="rId16" imgW="1422400" imgH="444500" progId="Equation.DSMT4">
                    <p:embed/>
                  </p:oleObj>
                </mc:Choice>
                <mc:Fallback>
                  <p:oleObj name="Equation" r:id="rId16" imgW="1422400" imgH="4445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35" y="2886"/>
                          <a:ext cx="2087" cy="65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5966" name="AutoShape 25"/>
            <p:cNvSpPr>
              <a:spLocks noChangeArrowheads="1"/>
            </p:cNvSpPr>
            <p:nvPr/>
          </p:nvSpPr>
          <p:spPr bwMode="auto">
            <a:xfrm>
              <a:off x="3696" y="1842"/>
              <a:ext cx="273" cy="1044"/>
            </a:xfrm>
            <a:prstGeom prst="downArrow">
              <a:avLst>
                <a:gd name="adj1" fmla="val 50000"/>
                <a:gd name="adj2" fmla="val 9560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sz="2400">
                <a:solidFill>
                  <a:srgbClr val="000000"/>
                </a:solidFill>
                <a:ea typeface="微软雅黑" panose="020B0503020204020204" pitchFamily="34" charset="-122"/>
                <a:cs typeface="+mn-cs"/>
              </a:endParaRPr>
            </a:p>
          </p:txBody>
        </p:sp>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65</a:t>
            </a:fld>
            <a:endParaRPr lang="zh-CN" altLang="en-US">
              <a:solidFill>
                <a:prstClr val="black">
                  <a:tint val="75000"/>
                </a:prstClr>
              </a:solidFill>
            </a:endParaRPr>
          </a:p>
        </p:txBody>
      </p:sp>
      <p:sp>
        <p:nvSpPr>
          <p:cNvPr id="28" name="Text Box 3"/>
          <p:cNvSpPr txBox="1">
            <a:spLocks noChangeArrowheads="1"/>
          </p:cNvSpPr>
          <p:nvPr/>
        </p:nvSpPr>
        <p:spPr bwMode="auto">
          <a:xfrm>
            <a:off x="1476376" y="298231"/>
            <a:ext cx="66479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谐振子的能量本征值和本征函数</a:t>
            </a:r>
            <a:endParaRPr lang="en-US" altLang="zh-CN" sz="3600" dirty="0">
              <a:solidFill>
                <a:srgbClr val="660066"/>
              </a:solidFill>
              <a:effectLst>
                <a:outerShdw blurRad="38100" dist="38100" dir="2700000" algn="tl">
                  <a:srgbClr val="C0C0C0"/>
                </a:outerShdw>
              </a:effectLst>
              <a:ea typeface="微软雅黑" pitchFamily="34" charset="-122"/>
              <a:cs typeface="+mn-cs"/>
            </a:endParaRPr>
          </a:p>
        </p:txBody>
      </p:sp>
      <p:sp>
        <p:nvSpPr>
          <p:cNvPr id="29" name="Rectangle 37"/>
          <p:cNvSpPr>
            <a:spLocks noChangeArrowheads="1"/>
          </p:cNvSpPr>
          <p:nvPr/>
        </p:nvSpPr>
        <p:spPr bwMode="auto">
          <a:xfrm flipV="1">
            <a:off x="50636"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408769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13873"/>
                                        </p:tgtEl>
                                        <p:attrNameLst>
                                          <p:attrName>style.visibility</p:attrName>
                                        </p:attrNameLst>
                                      </p:cBhvr>
                                      <p:to>
                                        <p:strVal val="visible"/>
                                      </p:to>
                                    </p:set>
                                    <p:animEffect transition="in" filter="dissolve">
                                      <p:cBhvr>
                                        <p:cTn id="7" dur="500"/>
                                        <p:tgtEl>
                                          <p:spTgt spid="19138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13869"/>
                                        </p:tgtEl>
                                        <p:attrNameLst>
                                          <p:attrName>style.visibility</p:attrName>
                                        </p:attrNameLst>
                                      </p:cBhvr>
                                      <p:to>
                                        <p:strVal val="visible"/>
                                      </p:to>
                                    </p:set>
                                    <p:animEffect transition="in" filter="dissolve">
                                      <p:cBhvr>
                                        <p:cTn id="12" dur="500"/>
                                        <p:tgtEl>
                                          <p:spTgt spid="1913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1913879"/>
                                        </p:tgtEl>
                                        <p:attrNameLst>
                                          <p:attrName>style.visibility</p:attrName>
                                        </p:attrNameLst>
                                      </p:cBhvr>
                                      <p:to>
                                        <p:strVal val="visible"/>
                                      </p:to>
                                    </p:set>
                                    <p:animEffect transition="in" filter="slide(fromTop)">
                                      <p:cBhvr>
                                        <p:cTn id="17" dur="500"/>
                                        <p:tgtEl>
                                          <p:spTgt spid="1913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ChangeArrowheads="1"/>
          </p:cNvSpPr>
          <p:nvPr/>
        </p:nvSpPr>
        <p:spPr bwMode="auto">
          <a:xfrm>
            <a:off x="0"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aphicFrame>
        <p:nvGraphicFramePr>
          <p:cNvPr id="126980" name="Object 4"/>
          <p:cNvGraphicFramePr>
            <a:graphicFrameLocks noChangeAspect="1"/>
          </p:cNvGraphicFramePr>
          <p:nvPr>
            <p:extLst>
              <p:ext uri="{D42A27DB-BD31-4B8C-83A1-F6EECF244321}">
                <p14:modId xmlns:p14="http://schemas.microsoft.com/office/powerpoint/2010/main" val="1329933925"/>
              </p:ext>
            </p:extLst>
          </p:nvPr>
        </p:nvGraphicFramePr>
        <p:xfrm>
          <a:off x="323850" y="1196752"/>
          <a:ext cx="3313113" cy="1044575"/>
        </p:xfrm>
        <a:graphic>
          <a:graphicData uri="http://schemas.openxmlformats.org/presentationml/2006/ole">
            <mc:AlternateContent xmlns:mc="http://schemas.openxmlformats.org/markup-compatibility/2006">
              <mc:Choice xmlns:v="urn:schemas-microsoft-com:vml" Requires="v">
                <p:oleObj spid="_x0000_s133286" name="Equation" r:id="rId4" imgW="1422400" imgH="444500" progId="Equation.DSMT4">
                  <p:embed/>
                </p:oleObj>
              </mc:Choice>
              <mc:Fallback>
                <p:oleObj name="Equation" r:id="rId4" imgW="1422400" imgH="444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196752"/>
                        <a:ext cx="3313113" cy="10445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81" name="Rectangle 5"/>
          <p:cNvSpPr>
            <a:spLocks noChangeArrowheads="1"/>
          </p:cNvSpPr>
          <p:nvPr/>
        </p:nvSpPr>
        <p:spPr bwMode="auto">
          <a:xfrm>
            <a:off x="0" y="28142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nvGrpSpPr>
          <p:cNvPr id="1914886" name="Group 6"/>
          <p:cNvGrpSpPr>
            <a:grpSpLocks/>
          </p:cNvGrpSpPr>
          <p:nvPr/>
        </p:nvGrpSpPr>
        <p:grpSpPr bwMode="auto">
          <a:xfrm>
            <a:off x="3851275" y="1268189"/>
            <a:ext cx="3816350" cy="1066800"/>
            <a:chOff x="2426" y="890"/>
            <a:chExt cx="2404" cy="672"/>
          </a:xfrm>
        </p:grpSpPr>
        <p:graphicFrame>
          <p:nvGraphicFramePr>
            <p:cNvPr id="127007" name="Object 7"/>
            <p:cNvGraphicFramePr>
              <a:graphicFrameLocks noChangeAspect="1"/>
            </p:cNvGraphicFramePr>
            <p:nvPr/>
          </p:nvGraphicFramePr>
          <p:xfrm>
            <a:off x="3242" y="890"/>
            <a:ext cx="1588" cy="672"/>
          </p:xfrm>
          <a:graphic>
            <a:graphicData uri="http://schemas.openxmlformats.org/presentationml/2006/ole">
              <mc:AlternateContent xmlns:mc="http://schemas.openxmlformats.org/markup-compatibility/2006">
                <mc:Choice xmlns:v="urn:schemas-microsoft-com:vml" Requires="v">
                  <p:oleObj spid="_x0000_s133287" name="Equation" r:id="rId6" imgW="1054100" imgH="444500" progId="Equation.DSMT4">
                    <p:embed/>
                  </p:oleObj>
                </mc:Choice>
                <mc:Fallback>
                  <p:oleObj name="Equation" r:id="rId6" imgW="1054100" imgH="4445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2" y="890"/>
                          <a:ext cx="1588" cy="67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7008" name="AutoShape 8"/>
            <p:cNvSpPr>
              <a:spLocks noChangeArrowheads="1"/>
            </p:cNvSpPr>
            <p:nvPr/>
          </p:nvSpPr>
          <p:spPr bwMode="auto">
            <a:xfrm>
              <a:off x="2426" y="1116"/>
              <a:ext cx="726" cy="182"/>
            </a:xfrm>
            <a:prstGeom prst="rightArrow">
              <a:avLst>
                <a:gd name="adj1" fmla="val 50000"/>
                <a:gd name="adj2" fmla="val 997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grpSp>
        <p:nvGrpSpPr>
          <p:cNvPr id="1914889" name="Group 9"/>
          <p:cNvGrpSpPr>
            <a:grpSpLocks/>
          </p:cNvGrpSpPr>
          <p:nvPr/>
        </p:nvGrpSpPr>
        <p:grpSpPr bwMode="auto">
          <a:xfrm>
            <a:off x="3619500" y="1915889"/>
            <a:ext cx="1296988" cy="909638"/>
            <a:chOff x="2280" y="1298"/>
            <a:chExt cx="817" cy="573"/>
          </a:xfrm>
        </p:grpSpPr>
        <p:graphicFrame>
          <p:nvGraphicFramePr>
            <p:cNvPr id="127005" name="Object 10"/>
            <p:cNvGraphicFramePr>
              <a:graphicFrameLocks noChangeAspect="1"/>
            </p:cNvGraphicFramePr>
            <p:nvPr/>
          </p:nvGraphicFramePr>
          <p:xfrm>
            <a:off x="2280" y="1570"/>
            <a:ext cx="817" cy="301"/>
          </p:xfrm>
          <a:graphic>
            <a:graphicData uri="http://schemas.openxmlformats.org/presentationml/2006/ole">
              <mc:AlternateContent xmlns:mc="http://schemas.openxmlformats.org/markup-compatibility/2006">
                <mc:Choice xmlns:v="urn:schemas-microsoft-com:vml" Requires="v">
                  <p:oleObj spid="_x0000_s133288" name="Equation" r:id="rId8" imgW="545626" imgH="203024" progId="Equation.DSMT4">
                    <p:embed/>
                  </p:oleObj>
                </mc:Choice>
                <mc:Fallback>
                  <p:oleObj name="Equation" r:id="rId8" imgW="545626" imgH="203024"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0" y="1570"/>
                          <a:ext cx="817" cy="301"/>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7006" name="Line 11"/>
            <p:cNvSpPr>
              <a:spLocks noChangeShapeType="1"/>
            </p:cNvSpPr>
            <p:nvPr/>
          </p:nvSpPr>
          <p:spPr bwMode="auto">
            <a:xfrm flipV="1">
              <a:off x="2653" y="1298"/>
              <a:ext cx="0" cy="27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pSp>
      <p:sp>
        <p:nvSpPr>
          <p:cNvPr id="126984" name="Rectangle 12"/>
          <p:cNvSpPr>
            <a:spLocks noChangeArrowheads="1"/>
          </p:cNvSpPr>
          <p:nvPr/>
        </p:nvSpPr>
        <p:spPr bwMode="auto">
          <a:xfrm>
            <a:off x="0" y="289998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aphicFrame>
        <p:nvGraphicFramePr>
          <p:cNvPr id="1914893" name="Object 13"/>
          <p:cNvGraphicFramePr>
            <a:graphicFrameLocks noChangeAspect="1"/>
          </p:cNvGraphicFramePr>
          <p:nvPr>
            <p:extLst>
              <p:ext uri="{D42A27DB-BD31-4B8C-83A1-F6EECF244321}">
                <p14:modId xmlns:p14="http://schemas.microsoft.com/office/powerpoint/2010/main" val="4132259712"/>
              </p:ext>
            </p:extLst>
          </p:nvPr>
        </p:nvGraphicFramePr>
        <p:xfrm>
          <a:off x="6804025" y="2492152"/>
          <a:ext cx="2087563" cy="631825"/>
        </p:xfrm>
        <a:graphic>
          <a:graphicData uri="http://schemas.openxmlformats.org/presentationml/2006/ole">
            <mc:AlternateContent xmlns:mc="http://schemas.openxmlformats.org/markup-compatibility/2006">
              <mc:Choice xmlns:v="urn:schemas-microsoft-com:vml" Requires="v">
                <p:oleObj spid="_x0000_s133289" name="Equation" r:id="rId10" imgW="914400" imgH="279400" progId="Equation.DSMT4">
                  <p:embed/>
                </p:oleObj>
              </mc:Choice>
              <mc:Fallback>
                <p:oleObj name="Equation" r:id="rId10" imgW="914400" imgH="2794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4025" y="2492152"/>
                        <a:ext cx="2087563" cy="631825"/>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6" name="Rectangle 14"/>
          <p:cNvSpPr>
            <a:spLocks noChangeArrowheads="1"/>
          </p:cNvSpPr>
          <p:nvPr/>
        </p:nvSpPr>
        <p:spPr bwMode="auto">
          <a:xfrm>
            <a:off x="0" y="281425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nvGrpSpPr>
          <p:cNvPr id="1914895" name="Group 15"/>
          <p:cNvGrpSpPr>
            <a:grpSpLocks/>
          </p:cNvGrpSpPr>
          <p:nvPr/>
        </p:nvGrpSpPr>
        <p:grpSpPr bwMode="auto">
          <a:xfrm>
            <a:off x="3708400" y="2420714"/>
            <a:ext cx="4751388" cy="1925638"/>
            <a:chOff x="2336" y="1616"/>
            <a:chExt cx="2993" cy="1213"/>
          </a:xfrm>
        </p:grpSpPr>
        <p:graphicFrame>
          <p:nvGraphicFramePr>
            <p:cNvPr id="127003" name="Object 16"/>
            <p:cNvGraphicFramePr>
              <a:graphicFrameLocks noChangeAspect="1"/>
            </p:cNvGraphicFramePr>
            <p:nvPr/>
          </p:nvGraphicFramePr>
          <p:xfrm>
            <a:off x="2336" y="2115"/>
            <a:ext cx="2993" cy="714"/>
          </p:xfrm>
          <a:graphic>
            <a:graphicData uri="http://schemas.openxmlformats.org/presentationml/2006/ole">
              <mc:AlternateContent xmlns:mc="http://schemas.openxmlformats.org/markup-compatibility/2006">
                <mc:Choice xmlns:v="urn:schemas-microsoft-com:vml" Requires="v">
                  <p:oleObj spid="_x0000_s133290" name="Equation" r:id="rId12" imgW="1879600" imgH="444500" progId="Equation.DSMT4">
                    <p:embed/>
                  </p:oleObj>
                </mc:Choice>
                <mc:Fallback>
                  <p:oleObj name="Equation" r:id="rId12" imgW="1879600" imgH="4445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6" y="2115"/>
                          <a:ext cx="2993" cy="71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7004" name="AutoShape 17"/>
            <p:cNvSpPr>
              <a:spLocks noChangeArrowheads="1"/>
            </p:cNvSpPr>
            <p:nvPr/>
          </p:nvSpPr>
          <p:spPr bwMode="auto">
            <a:xfrm>
              <a:off x="3696" y="1616"/>
              <a:ext cx="182" cy="499"/>
            </a:xfrm>
            <a:prstGeom prst="downArrow">
              <a:avLst>
                <a:gd name="adj1" fmla="val 50000"/>
                <a:gd name="adj2" fmla="val 685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sp>
        <p:nvSpPr>
          <p:cNvPr id="126988" name="Rectangle 18"/>
          <p:cNvSpPr>
            <a:spLocks noChangeArrowheads="1"/>
          </p:cNvSpPr>
          <p:nvPr/>
        </p:nvSpPr>
        <p:spPr bwMode="auto">
          <a:xfrm>
            <a:off x="0"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nvGrpSpPr>
          <p:cNvPr id="1914899" name="Group 19"/>
          <p:cNvGrpSpPr>
            <a:grpSpLocks/>
          </p:cNvGrpSpPr>
          <p:nvPr/>
        </p:nvGrpSpPr>
        <p:grpSpPr bwMode="auto">
          <a:xfrm>
            <a:off x="250825" y="4363814"/>
            <a:ext cx="5548313" cy="527050"/>
            <a:chOff x="237" y="2959"/>
            <a:chExt cx="3495" cy="332"/>
          </a:xfrm>
        </p:grpSpPr>
        <p:sp>
          <p:nvSpPr>
            <p:cNvPr id="127000" name="Text Box 20"/>
            <p:cNvSpPr txBox="1">
              <a:spLocks noChangeArrowheads="1"/>
            </p:cNvSpPr>
            <p:nvPr/>
          </p:nvSpPr>
          <p:spPr bwMode="auto">
            <a:xfrm>
              <a:off x="237" y="2959"/>
              <a:ext cx="95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只有当：</a:t>
              </a:r>
            </a:p>
          </p:txBody>
        </p:sp>
        <p:graphicFrame>
          <p:nvGraphicFramePr>
            <p:cNvPr id="127001" name="Object 21"/>
            <p:cNvGraphicFramePr>
              <a:graphicFrameLocks noChangeAspect="1"/>
            </p:cNvGraphicFramePr>
            <p:nvPr>
              <p:extLst>
                <p:ext uri="{D42A27DB-BD31-4B8C-83A1-F6EECF244321}">
                  <p14:modId xmlns:p14="http://schemas.microsoft.com/office/powerpoint/2010/main" val="228142702"/>
                </p:ext>
              </p:extLst>
            </p:nvPr>
          </p:nvGraphicFramePr>
          <p:xfrm>
            <a:off x="1202" y="3022"/>
            <a:ext cx="1996" cy="269"/>
          </p:xfrm>
          <a:graphic>
            <a:graphicData uri="http://schemas.openxmlformats.org/presentationml/2006/ole">
              <mc:AlternateContent xmlns:mc="http://schemas.openxmlformats.org/markup-compatibility/2006">
                <mc:Choice xmlns:v="urn:schemas-microsoft-com:vml" Requires="v">
                  <p:oleObj spid="_x0000_s133291" name="Equation" r:id="rId14" imgW="1485900" imgH="203200" progId="Equation.DSMT4">
                    <p:embed/>
                  </p:oleObj>
                </mc:Choice>
                <mc:Fallback>
                  <p:oleObj name="Equation" r:id="rId14" imgW="1485900" imgH="2032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02" y="3022"/>
                          <a:ext cx="199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7002" name="Text Box 22"/>
            <p:cNvSpPr txBox="1">
              <a:spLocks noChangeArrowheads="1"/>
            </p:cNvSpPr>
            <p:nvPr/>
          </p:nvSpPr>
          <p:spPr bwMode="auto">
            <a:xfrm>
              <a:off x="3198" y="2976"/>
              <a:ext cx="5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有解</a:t>
              </a:r>
            </a:p>
          </p:txBody>
        </p:sp>
      </p:grpSp>
      <p:graphicFrame>
        <p:nvGraphicFramePr>
          <p:cNvPr id="1914903" name="Object 23"/>
          <p:cNvGraphicFramePr>
            <a:graphicFrameLocks noChangeAspect="1"/>
          </p:cNvGraphicFramePr>
          <p:nvPr>
            <p:extLst>
              <p:ext uri="{D42A27DB-BD31-4B8C-83A1-F6EECF244321}">
                <p14:modId xmlns:p14="http://schemas.microsoft.com/office/powerpoint/2010/main" val="3704488442"/>
              </p:ext>
            </p:extLst>
          </p:nvPr>
        </p:nvGraphicFramePr>
        <p:xfrm>
          <a:off x="323850" y="4868639"/>
          <a:ext cx="1800225" cy="877888"/>
        </p:xfrm>
        <a:graphic>
          <a:graphicData uri="http://schemas.openxmlformats.org/presentationml/2006/ole">
            <mc:AlternateContent xmlns:mc="http://schemas.openxmlformats.org/markup-compatibility/2006">
              <mc:Choice xmlns:v="urn:schemas-microsoft-com:vml" Requires="v">
                <p:oleObj spid="_x0000_s133292" name="Equation" r:id="rId16" imgW="799753" imgH="393529" progId="Equation.DSMT4">
                  <p:embed/>
                </p:oleObj>
              </mc:Choice>
              <mc:Fallback>
                <p:oleObj name="Equation" r:id="rId16" imgW="799753" imgH="393529"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3850" y="4868639"/>
                        <a:ext cx="180022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91" name="Rectangle 24"/>
          <p:cNvSpPr>
            <a:spLocks noChangeArrowheads="1"/>
          </p:cNvSpPr>
          <p:nvPr/>
        </p:nvSpPr>
        <p:spPr bwMode="auto">
          <a:xfrm>
            <a:off x="0" y="2923793"/>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nvGrpSpPr>
          <p:cNvPr id="1914905" name="Group 25"/>
          <p:cNvGrpSpPr>
            <a:grpSpLocks/>
          </p:cNvGrpSpPr>
          <p:nvPr/>
        </p:nvGrpSpPr>
        <p:grpSpPr bwMode="auto">
          <a:xfrm>
            <a:off x="2339975" y="5097239"/>
            <a:ext cx="6734174" cy="571500"/>
            <a:chOff x="1474" y="3475"/>
            <a:chExt cx="4242" cy="360"/>
          </a:xfrm>
        </p:grpSpPr>
        <p:graphicFrame>
          <p:nvGraphicFramePr>
            <p:cNvPr id="126998" name="Object 26"/>
            <p:cNvGraphicFramePr>
              <a:graphicFrameLocks noChangeAspect="1"/>
            </p:cNvGraphicFramePr>
            <p:nvPr/>
          </p:nvGraphicFramePr>
          <p:xfrm>
            <a:off x="1994" y="3475"/>
            <a:ext cx="3722" cy="360"/>
          </p:xfrm>
          <a:graphic>
            <a:graphicData uri="http://schemas.openxmlformats.org/presentationml/2006/ole">
              <mc:AlternateContent xmlns:mc="http://schemas.openxmlformats.org/markup-compatibility/2006">
                <mc:Choice xmlns:v="urn:schemas-microsoft-com:vml" Requires="v">
                  <p:oleObj spid="_x0000_s133293" name="Equation" r:id="rId18" imgW="2361960" imgH="228600" progId="Equation.DSMT4">
                    <p:embed/>
                  </p:oleObj>
                </mc:Choice>
                <mc:Fallback>
                  <p:oleObj name="Equation" r:id="rId18" imgW="2361960" imgH="228600" progId="Equation.DSMT4">
                    <p:embed/>
                    <p:pic>
                      <p:nvPicPr>
                        <p:cNvPr id="0" name=""/>
                        <p:cNvPicPr>
                          <a:picLocks noChangeAspect="1" noChangeArrowheads="1"/>
                        </p:cNvPicPr>
                        <p:nvPr/>
                      </p:nvPicPr>
                      <p:blipFill>
                        <a:blip r:embed="rId19"/>
                        <a:srcRect/>
                        <a:stretch>
                          <a:fillRect/>
                        </a:stretch>
                      </p:blipFill>
                      <p:spPr bwMode="auto">
                        <a:xfrm>
                          <a:off x="1994" y="3475"/>
                          <a:ext cx="372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99" name="AutoShape 27"/>
            <p:cNvSpPr>
              <a:spLocks noChangeArrowheads="1"/>
            </p:cNvSpPr>
            <p:nvPr/>
          </p:nvSpPr>
          <p:spPr bwMode="auto">
            <a:xfrm>
              <a:off x="1474" y="3521"/>
              <a:ext cx="499" cy="227"/>
            </a:xfrm>
            <a:prstGeom prst="rightArrow">
              <a:avLst>
                <a:gd name="adj1" fmla="val 50000"/>
                <a:gd name="adj2" fmla="val 54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sp>
        <p:nvSpPr>
          <p:cNvPr id="1914908" name="Text Box 28"/>
          <p:cNvSpPr txBox="1">
            <a:spLocks noChangeArrowheads="1"/>
          </p:cNvSpPr>
          <p:nvPr/>
        </p:nvSpPr>
        <p:spPr bwMode="auto">
          <a:xfrm>
            <a:off x="5795963" y="4579714"/>
            <a:ext cx="3179762" cy="498475"/>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CC0000"/>
                </a:solidFill>
                <a:ea typeface="微软雅黑" panose="020B0503020204020204" pitchFamily="34" charset="-122"/>
                <a:cs typeface="+mn-cs"/>
              </a:rPr>
              <a:t>谐振子的能量本征值</a:t>
            </a:r>
          </a:p>
        </p:txBody>
      </p:sp>
      <p:sp>
        <p:nvSpPr>
          <p:cNvPr id="126994" name="Rectangle 29"/>
          <p:cNvSpPr>
            <a:spLocks noChangeArrowheads="1"/>
          </p:cNvSpPr>
          <p:nvPr/>
        </p:nvSpPr>
        <p:spPr bwMode="auto">
          <a:xfrm>
            <a:off x="0"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nvGrpSpPr>
          <p:cNvPr id="1914910" name="Group 30"/>
          <p:cNvGrpSpPr>
            <a:grpSpLocks/>
          </p:cNvGrpSpPr>
          <p:nvPr/>
        </p:nvGrpSpPr>
        <p:grpSpPr bwMode="auto">
          <a:xfrm>
            <a:off x="284163" y="5660578"/>
            <a:ext cx="8443913" cy="635000"/>
            <a:chOff x="89" y="3749"/>
            <a:chExt cx="5319" cy="400"/>
          </a:xfrm>
        </p:grpSpPr>
        <p:sp>
          <p:nvSpPr>
            <p:cNvPr id="126996" name="Text Box 31"/>
            <p:cNvSpPr txBox="1">
              <a:spLocks noChangeArrowheads="1"/>
            </p:cNvSpPr>
            <p:nvPr/>
          </p:nvSpPr>
          <p:spPr bwMode="auto">
            <a:xfrm>
              <a:off x="89" y="3776"/>
              <a:ext cx="4900" cy="3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rPr>
                <a:t>谐振子的能级是均匀分布的，相邻两条能级的间距为</a:t>
              </a:r>
            </a:p>
          </p:txBody>
        </p:sp>
        <p:graphicFrame>
          <p:nvGraphicFramePr>
            <p:cNvPr id="126997" name="Object 32"/>
            <p:cNvGraphicFramePr>
              <a:graphicFrameLocks noChangeAspect="1"/>
            </p:cNvGraphicFramePr>
            <p:nvPr/>
          </p:nvGraphicFramePr>
          <p:xfrm>
            <a:off x="4935" y="3749"/>
            <a:ext cx="473" cy="400"/>
          </p:xfrm>
          <a:graphic>
            <a:graphicData uri="http://schemas.openxmlformats.org/presentationml/2006/ole">
              <mc:AlternateContent xmlns:mc="http://schemas.openxmlformats.org/markup-compatibility/2006">
                <mc:Choice xmlns:v="urn:schemas-microsoft-com:vml" Requires="v">
                  <p:oleObj spid="_x0000_s133294" name="Equation" r:id="rId20" imgW="279360" imgH="228600" progId="Equation.DSMT4">
                    <p:embed/>
                  </p:oleObj>
                </mc:Choice>
                <mc:Fallback>
                  <p:oleObj name="Equation" r:id="rId20" imgW="279360" imgH="228600" progId="Equation.DSMT4">
                    <p:embed/>
                    <p:pic>
                      <p:nvPicPr>
                        <p:cNvPr id="0" name=""/>
                        <p:cNvPicPr>
                          <a:picLocks noChangeAspect="1" noChangeArrowheads="1"/>
                        </p:cNvPicPr>
                        <p:nvPr/>
                      </p:nvPicPr>
                      <p:blipFill>
                        <a:blip r:embed="rId21"/>
                        <a:srcRect/>
                        <a:stretch>
                          <a:fillRect/>
                        </a:stretch>
                      </p:blipFill>
                      <p:spPr bwMode="auto">
                        <a:xfrm>
                          <a:off x="4935" y="3749"/>
                          <a:ext cx="473"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66</a:t>
            </a:fld>
            <a:endParaRPr lang="zh-CN" altLang="en-US">
              <a:solidFill>
                <a:prstClr val="black">
                  <a:tint val="75000"/>
                </a:prstClr>
              </a:solidFill>
            </a:endParaRPr>
          </a:p>
        </p:txBody>
      </p:sp>
      <p:sp>
        <p:nvSpPr>
          <p:cNvPr id="35" name="Text Box 3"/>
          <p:cNvSpPr txBox="1">
            <a:spLocks noChangeArrowheads="1"/>
          </p:cNvSpPr>
          <p:nvPr/>
        </p:nvSpPr>
        <p:spPr bwMode="auto">
          <a:xfrm>
            <a:off x="1476376" y="298231"/>
            <a:ext cx="66479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谐振子的能量本征值和本征函数</a:t>
            </a:r>
            <a:endParaRPr lang="en-US" altLang="zh-CN" sz="3600" dirty="0">
              <a:solidFill>
                <a:srgbClr val="660066"/>
              </a:solidFill>
              <a:effectLst>
                <a:outerShdw blurRad="38100" dist="38100" dir="2700000" algn="tl">
                  <a:srgbClr val="C0C0C0"/>
                </a:outerShdw>
              </a:effectLst>
              <a:ea typeface="微软雅黑" pitchFamily="34" charset="-122"/>
              <a:cs typeface="+mn-cs"/>
            </a:endParaRPr>
          </a:p>
        </p:txBody>
      </p:sp>
      <p:sp>
        <p:nvSpPr>
          <p:cNvPr id="36" name="Rectangle 37"/>
          <p:cNvSpPr>
            <a:spLocks noChangeArrowheads="1"/>
          </p:cNvSpPr>
          <p:nvPr/>
        </p:nvSpPr>
        <p:spPr bwMode="auto">
          <a:xfrm flipV="1">
            <a:off x="50636"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233435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914889"/>
                                        </p:tgtEl>
                                        <p:attrNameLst>
                                          <p:attrName>style.visibility</p:attrName>
                                        </p:attrNameLst>
                                      </p:cBhvr>
                                      <p:to>
                                        <p:strVal val="visible"/>
                                      </p:to>
                                    </p:set>
                                    <p:animEffect transition="in" filter="slide(fromBottom)">
                                      <p:cBhvr>
                                        <p:cTn id="7" dur="500"/>
                                        <p:tgtEl>
                                          <p:spTgt spid="19148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914886"/>
                                        </p:tgtEl>
                                        <p:attrNameLst>
                                          <p:attrName>style.visibility</p:attrName>
                                        </p:attrNameLst>
                                      </p:cBhvr>
                                      <p:to>
                                        <p:strVal val="visible"/>
                                      </p:to>
                                    </p:set>
                                    <p:animEffect transition="in" filter="slide(fromLeft)">
                                      <p:cBhvr>
                                        <p:cTn id="12" dur="500"/>
                                        <p:tgtEl>
                                          <p:spTgt spid="19148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14893"/>
                                        </p:tgtEl>
                                        <p:attrNameLst>
                                          <p:attrName>style.visibility</p:attrName>
                                        </p:attrNameLst>
                                      </p:cBhvr>
                                      <p:to>
                                        <p:strVal val="visible"/>
                                      </p:to>
                                    </p:set>
                                    <p:animEffect transition="in" filter="dissolve">
                                      <p:cBhvr>
                                        <p:cTn id="17" dur="500"/>
                                        <p:tgtEl>
                                          <p:spTgt spid="19148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nodeType="clickEffect">
                                  <p:stCondLst>
                                    <p:cond delay="0"/>
                                  </p:stCondLst>
                                  <p:childTnLst>
                                    <p:set>
                                      <p:cBhvr>
                                        <p:cTn id="21" dur="1" fill="hold">
                                          <p:stCondLst>
                                            <p:cond delay="0"/>
                                          </p:stCondLst>
                                        </p:cTn>
                                        <p:tgtEl>
                                          <p:spTgt spid="1914895"/>
                                        </p:tgtEl>
                                        <p:attrNameLst>
                                          <p:attrName>style.visibility</p:attrName>
                                        </p:attrNameLst>
                                      </p:cBhvr>
                                      <p:to>
                                        <p:strVal val="visible"/>
                                      </p:to>
                                    </p:set>
                                    <p:animEffect transition="in" filter="slide(fromTop)">
                                      <p:cBhvr>
                                        <p:cTn id="22" dur="500"/>
                                        <p:tgtEl>
                                          <p:spTgt spid="19148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14899"/>
                                        </p:tgtEl>
                                        <p:attrNameLst>
                                          <p:attrName>style.visibility</p:attrName>
                                        </p:attrNameLst>
                                      </p:cBhvr>
                                      <p:to>
                                        <p:strVal val="visible"/>
                                      </p:to>
                                    </p:set>
                                    <p:animEffect transition="in" filter="dissolve">
                                      <p:cBhvr>
                                        <p:cTn id="27" dur="500"/>
                                        <p:tgtEl>
                                          <p:spTgt spid="19148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14903"/>
                                        </p:tgtEl>
                                        <p:attrNameLst>
                                          <p:attrName>style.visibility</p:attrName>
                                        </p:attrNameLst>
                                      </p:cBhvr>
                                      <p:to>
                                        <p:strVal val="visible"/>
                                      </p:to>
                                    </p:set>
                                    <p:animEffect transition="in" filter="dissolve">
                                      <p:cBhvr>
                                        <p:cTn id="32" dur="500"/>
                                        <p:tgtEl>
                                          <p:spTgt spid="19149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1914905"/>
                                        </p:tgtEl>
                                        <p:attrNameLst>
                                          <p:attrName>style.visibility</p:attrName>
                                        </p:attrNameLst>
                                      </p:cBhvr>
                                      <p:to>
                                        <p:strVal val="visible"/>
                                      </p:to>
                                    </p:set>
                                    <p:animEffect transition="in" filter="slide(fromLeft)">
                                      <p:cBhvr>
                                        <p:cTn id="37" dur="500"/>
                                        <p:tgtEl>
                                          <p:spTgt spid="19149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14908"/>
                                        </p:tgtEl>
                                        <p:attrNameLst>
                                          <p:attrName>style.visibility</p:attrName>
                                        </p:attrNameLst>
                                      </p:cBhvr>
                                      <p:to>
                                        <p:strVal val="visible"/>
                                      </p:to>
                                    </p:set>
                                    <p:animEffect transition="in" filter="dissolve">
                                      <p:cBhvr>
                                        <p:cTn id="42" dur="500"/>
                                        <p:tgtEl>
                                          <p:spTgt spid="19149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1914910"/>
                                        </p:tgtEl>
                                        <p:attrNameLst>
                                          <p:attrName>style.visibility</p:attrName>
                                        </p:attrNameLst>
                                      </p:cBhvr>
                                      <p:to>
                                        <p:strVal val="visible"/>
                                      </p:to>
                                    </p:set>
                                    <p:animEffect transition="in" filter="slide(fromBottom)">
                                      <p:cBhvr>
                                        <p:cTn id="47" dur="500"/>
                                        <p:tgtEl>
                                          <p:spTgt spid="1914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1253237" y="394899"/>
            <a:ext cx="52629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晶格振动的量子化</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声子</a:t>
            </a:r>
          </a:p>
        </p:txBody>
      </p:sp>
      <p:sp>
        <p:nvSpPr>
          <p:cNvPr id="130051" name="Text Box 3"/>
          <p:cNvSpPr txBox="1">
            <a:spLocks noChangeArrowheads="1"/>
          </p:cNvSpPr>
          <p:nvPr/>
        </p:nvSpPr>
        <p:spPr bwMode="auto">
          <a:xfrm>
            <a:off x="684213" y="1340768"/>
            <a:ext cx="78486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在经典理论中，这些谐振子的能量将是连续的，但按照量子力学，它们的能量则必须是量子化的，只能取</a:t>
            </a:r>
            <a:r>
              <a:rPr kumimoji="0" lang="zh-CN" altLang="en-US"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的整数倍</a:t>
            </a:r>
          </a:p>
        </p:txBody>
      </p:sp>
      <p:sp>
        <p:nvSpPr>
          <p:cNvPr id="1917956" name="Text Box 4"/>
          <p:cNvSpPr txBox="1">
            <a:spLocks noChangeArrowheads="1"/>
          </p:cNvSpPr>
          <p:nvPr/>
        </p:nvSpPr>
        <p:spPr bwMode="auto">
          <a:xfrm>
            <a:off x="1042988" y="3560093"/>
            <a:ext cx="7345362" cy="155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相应的能态</a:t>
            </a:r>
            <a:r>
              <a:rPr kumimoji="0"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mn-cs"/>
              </a:rPr>
              <a:t>E</a:t>
            </a:r>
            <a:r>
              <a:rPr kumimoji="0" lang="en-US" altLang="zh-CN" sz="2600" b="1" i="1" u="none" strike="noStrike" kern="1200" cap="none" spc="0" normalizeH="0" baseline="-25000" noProof="0" dirty="0" err="1">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就可以认为是由</a:t>
            </a:r>
            <a:r>
              <a:rPr kumimoji="0"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n</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个能量为       的“激发量子”相加而成。而这种量子化了的弹性波的最小单位称为</a:t>
            </a:r>
            <a:r>
              <a:rPr kumimoji="0" lang="zh-CN" altLang="en-US" sz="2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声子</a:t>
            </a:r>
          </a:p>
        </p:txBody>
      </p:sp>
      <p:graphicFrame>
        <p:nvGraphicFramePr>
          <p:cNvPr id="1917958" name="Object 6"/>
          <p:cNvGraphicFramePr>
            <a:graphicFrameLocks noChangeAspect="1"/>
          </p:cNvGraphicFramePr>
          <p:nvPr>
            <p:extLst/>
          </p:nvPr>
        </p:nvGraphicFramePr>
        <p:xfrm>
          <a:off x="6904038" y="3623593"/>
          <a:ext cx="666750" cy="546100"/>
        </p:xfrm>
        <a:graphic>
          <a:graphicData uri="http://schemas.openxmlformats.org/presentationml/2006/ole">
            <mc:AlternateContent xmlns:mc="http://schemas.openxmlformats.org/markup-compatibility/2006">
              <mc:Choice xmlns:v="urn:schemas-microsoft-com:vml" Requires="v">
                <p:oleObj spid="_x0000_s109819" name="Equation" r:id="rId4" imgW="279360" imgH="228600" progId="Equation.DSMT4">
                  <p:embed/>
                </p:oleObj>
              </mc:Choice>
              <mc:Fallback>
                <p:oleObj name="Equation" r:id="rId4" imgW="279360" imgH="228600" progId="Equation.DSMT4">
                  <p:embed/>
                  <p:pic>
                    <p:nvPicPr>
                      <p:cNvPr id="1917958" name="Object 6"/>
                      <p:cNvPicPr>
                        <a:picLocks noChangeAspect="1" noChangeArrowheads="1"/>
                      </p:cNvPicPr>
                      <p:nvPr/>
                    </p:nvPicPr>
                    <p:blipFill>
                      <a:blip r:embed="rId5"/>
                      <a:srcRect/>
                      <a:stretch>
                        <a:fillRect/>
                      </a:stretch>
                    </p:blipFill>
                    <p:spPr bwMode="auto">
                      <a:xfrm>
                        <a:off x="6904038" y="3623593"/>
                        <a:ext cx="666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17959" name="Group 7"/>
          <p:cNvGrpSpPr>
            <a:grpSpLocks/>
          </p:cNvGrpSpPr>
          <p:nvPr/>
        </p:nvGrpSpPr>
        <p:grpSpPr bwMode="auto">
          <a:xfrm>
            <a:off x="1331913" y="2839368"/>
            <a:ext cx="6734176" cy="571500"/>
            <a:chOff x="1474" y="3475"/>
            <a:chExt cx="4242" cy="360"/>
          </a:xfrm>
        </p:grpSpPr>
        <p:graphicFrame>
          <p:nvGraphicFramePr>
            <p:cNvPr id="130060" name="Object 8"/>
            <p:cNvGraphicFramePr>
              <a:graphicFrameLocks noChangeAspect="1"/>
            </p:cNvGraphicFramePr>
            <p:nvPr/>
          </p:nvGraphicFramePr>
          <p:xfrm>
            <a:off x="1994" y="3475"/>
            <a:ext cx="3722" cy="360"/>
          </p:xfrm>
          <a:graphic>
            <a:graphicData uri="http://schemas.openxmlformats.org/presentationml/2006/ole">
              <mc:AlternateContent xmlns:mc="http://schemas.openxmlformats.org/markup-compatibility/2006">
                <mc:Choice xmlns:v="urn:schemas-microsoft-com:vml" Requires="v">
                  <p:oleObj spid="_x0000_s109820" name="Equation" r:id="rId6" imgW="2361960" imgH="228600" progId="Equation.DSMT4">
                    <p:embed/>
                  </p:oleObj>
                </mc:Choice>
                <mc:Fallback>
                  <p:oleObj name="Equation" r:id="rId6" imgW="2361960" imgH="228600" progId="Equation.DSMT4">
                    <p:embed/>
                    <p:pic>
                      <p:nvPicPr>
                        <p:cNvPr id="130060" name="Object 8"/>
                        <p:cNvPicPr>
                          <a:picLocks noChangeAspect="1" noChangeArrowheads="1"/>
                        </p:cNvPicPr>
                        <p:nvPr/>
                      </p:nvPicPr>
                      <p:blipFill>
                        <a:blip r:embed="rId7"/>
                        <a:srcRect/>
                        <a:stretch>
                          <a:fillRect/>
                        </a:stretch>
                      </p:blipFill>
                      <p:spPr bwMode="auto">
                        <a:xfrm>
                          <a:off x="1994" y="3475"/>
                          <a:ext cx="372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0061" name="AutoShape 9"/>
            <p:cNvSpPr>
              <a:spLocks noChangeArrowheads="1"/>
            </p:cNvSpPr>
            <p:nvPr/>
          </p:nvSpPr>
          <p:spPr bwMode="auto">
            <a:xfrm>
              <a:off x="1474" y="3521"/>
              <a:ext cx="499" cy="227"/>
            </a:xfrm>
            <a:prstGeom prst="rightArrow">
              <a:avLst>
                <a:gd name="adj1" fmla="val 50000"/>
                <a:gd name="adj2" fmla="val 54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sp>
        <p:nvSpPr>
          <p:cNvPr id="130057" name="矩形 1"/>
          <p:cNvSpPr>
            <a:spLocks noChangeArrowheads="1"/>
          </p:cNvSpPr>
          <p:nvPr/>
        </p:nvSpPr>
        <p:spPr bwMode="auto">
          <a:xfrm>
            <a:off x="6156176" y="456454"/>
            <a:ext cx="2082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a:t>
            </a:r>
            <a:r>
              <a:rPr kumimoji="0" lang="en-US" altLang="zh-CN" sz="2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Phonon</a:t>
            </a:r>
            <a:r>
              <a:rPr kumimoji="0" lang="zh-CN" altLang="en-US" sz="2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a:t>
            </a:r>
          </a:p>
        </p:txBody>
      </p:sp>
      <mc:AlternateContent xmlns:mc="http://schemas.openxmlformats.org/markup-compatibility/2006" xmlns:a14="http://schemas.microsoft.com/office/drawing/2010/main">
        <mc:Choice Requires="a14">
          <p:sp>
            <p:nvSpPr>
              <p:cNvPr id="15" name="矩形 14"/>
              <p:cNvSpPr/>
              <p:nvPr/>
            </p:nvSpPr>
            <p:spPr>
              <a:xfrm>
                <a:off x="781560" y="2119610"/>
                <a:ext cx="982128" cy="49244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 xmlns:m="http://schemas.openxmlformats.org/officeDocument/2006/math">
                    <m:r>
                      <a:rPr kumimoji="0" lang="zh-CN" altLang="en-US" sz="2600" b="1" i="0" u="none" strike="noStrike" kern="1200" cap="none" spc="0" normalizeH="0" baseline="0" noProof="0">
                        <a:ln>
                          <a:noFill/>
                        </a:ln>
                        <a:solidFill>
                          <a:srgbClr val="000000"/>
                        </a:solidFill>
                        <a:effectLst/>
                        <a:uLnTx/>
                        <a:uFillTx/>
                        <a:latin typeface="Cambria Math" panose="02040503050406030204" pitchFamily="18" charset="0"/>
                        <a:cs typeface="+mn-cs"/>
                      </a:rPr>
                      <m:t>ℏ</m:t>
                    </m:r>
                    <m:sSub>
                      <m:sSubPr>
                        <m:ctrlPr>
                          <a:rPr kumimoji="0" lang="zh-CN" altLang="en-US" sz="26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600" b="1" i="1" u="none" strike="noStrike" kern="1200" cap="none" spc="0" normalizeH="0" baseline="0" noProof="0">
                            <a:ln>
                              <a:noFill/>
                            </a:ln>
                            <a:solidFill>
                              <a:srgbClr val="000000"/>
                            </a:solidFill>
                            <a:effectLst/>
                            <a:uLnTx/>
                            <a:uFillTx/>
                            <a:latin typeface="Cambria Math" panose="02040503050406030204" pitchFamily="18" charset="0"/>
                            <a:cs typeface="+mn-cs"/>
                          </a:rPr>
                          <m:t>𝜔</m:t>
                        </m:r>
                      </m:e>
                      <m:sub>
                        <m:r>
                          <a:rPr kumimoji="0" lang="zh-CN" altLang="en-US" sz="2600" b="1" i="1" u="none" strike="noStrike" kern="1200" cap="none" spc="0" normalizeH="0" baseline="0" noProof="0">
                            <a:ln>
                              <a:noFill/>
                            </a:ln>
                            <a:solidFill>
                              <a:srgbClr val="000000"/>
                            </a:solidFill>
                            <a:effectLst/>
                            <a:uLnTx/>
                            <a:uFillTx/>
                            <a:latin typeface="Cambria Math" panose="02040503050406030204" pitchFamily="18" charset="0"/>
                            <a:cs typeface="+mn-cs"/>
                          </a:rPr>
                          <m:t>h</m:t>
                        </m:r>
                        <m:r>
                          <a:rPr kumimoji="0" lang="zh-CN" altLang="en-US" sz="2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sub>
                    </m:sSub>
                  </m:oMath>
                </a14:m>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p>
            </p:txBody>
          </p:sp>
        </mc:Choice>
        <mc:Fallback xmlns="">
          <p:sp>
            <p:nvSpPr>
              <p:cNvPr id="15" name="矩形 14"/>
              <p:cNvSpPr>
                <a:spLocks noRot="1" noChangeAspect="1" noMove="1" noResize="1" noEditPoints="1" noAdjustHandles="1" noChangeArrowheads="1" noChangeShapeType="1" noTextEdit="1"/>
              </p:cNvSpPr>
              <p:nvPr/>
            </p:nvSpPr>
            <p:spPr>
              <a:xfrm>
                <a:off x="781560" y="2119610"/>
                <a:ext cx="982128" cy="492443"/>
              </a:xfrm>
              <a:prstGeom prst="rect">
                <a:avLst/>
              </a:prstGeom>
              <a:blipFill>
                <a:blip r:embed="rId8"/>
                <a:stretch>
                  <a:fillRect/>
                </a:stretch>
              </a:blipFill>
            </p:spPr>
            <p:txBody>
              <a:bodyPr/>
              <a:lstStyle/>
              <a:p>
                <a:r>
                  <a:rPr lang="zh-CN" altLang="en-US">
                    <a:noFill/>
                  </a:rPr>
                  <a:t> </a:t>
                </a:r>
              </a:p>
            </p:txBody>
          </p:sp>
        </mc:Fallback>
      </mc:AlternateContent>
      <p:grpSp>
        <p:nvGrpSpPr>
          <p:cNvPr id="4" name="组合 3"/>
          <p:cNvGrpSpPr/>
          <p:nvPr/>
        </p:nvGrpSpPr>
        <p:grpSpPr>
          <a:xfrm>
            <a:off x="1043608" y="5209505"/>
            <a:ext cx="5743575" cy="624557"/>
            <a:chOff x="1043608" y="5438775"/>
            <a:chExt cx="5743575" cy="624557"/>
          </a:xfrm>
        </p:grpSpPr>
        <p:sp>
          <p:nvSpPr>
            <p:cNvPr id="130058" name="Text Box 11"/>
            <p:cNvSpPr txBox="1">
              <a:spLocks noChangeArrowheads="1"/>
            </p:cNvSpPr>
            <p:nvPr/>
          </p:nvSpPr>
          <p:spPr bwMode="auto">
            <a:xfrm>
              <a:off x="1043608" y="5438775"/>
              <a:ext cx="5743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把晶格振动的能量量子       称作 </a:t>
              </a:r>
              <a:r>
                <a:rPr kumimoji="0" lang="zh-CN" altLang="en-US" sz="3200" b="1" i="0" u="none" strike="noStrike" kern="1200" cap="none" spc="0" normalizeH="0" baseline="0" noProof="0" dirty="0">
                  <a:ln>
                    <a:noFill/>
                  </a:ln>
                  <a:solidFill>
                    <a:srgbClr val="CC0000"/>
                  </a:solidFill>
                  <a:effectLst/>
                  <a:uLnTx/>
                  <a:uFillTx/>
                  <a:latin typeface="Times New Roman" panose="02020603050405020304" pitchFamily="18" charset="0"/>
                  <a:ea typeface="微软雅黑" panose="020B0503020204020204" pitchFamily="34" charset="-122"/>
                  <a:cs typeface="+mn-cs"/>
                </a:rPr>
                <a:t>声子 </a:t>
              </a:r>
            </a:p>
          </p:txBody>
        </p:sp>
        <p:graphicFrame>
          <p:nvGraphicFramePr>
            <p:cNvPr id="16" name="Object 6"/>
            <p:cNvGraphicFramePr>
              <a:graphicFrameLocks noChangeAspect="1"/>
            </p:cNvGraphicFramePr>
            <p:nvPr>
              <p:extLst/>
            </p:nvPr>
          </p:nvGraphicFramePr>
          <p:xfrm>
            <a:off x="4392736" y="5517232"/>
            <a:ext cx="666750" cy="546100"/>
          </p:xfrm>
          <a:graphic>
            <a:graphicData uri="http://schemas.openxmlformats.org/presentationml/2006/ole">
              <mc:AlternateContent xmlns:mc="http://schemas.openxmlformats.org/markup-compatibility/2006">
                <mc:Choice xmlns:v="urn:schemas-microsoft-com:vml" Requires="v">
                  <p:oleObj spid="_x0000_s109821" name="Equation" r:id="rId9" imgW="279360" imgH="228600" progId="Equation.DSMT4">
                    <p:embed/>
                  </p:oleObj>
                </mc:Choice>
                <mc:Fallback>
                  <p:oleObj name="Equation" r:id="rId9" imgW="279360" imgH="228600" progId="Equation.DSMT4">
                    <p:embed/>
                    <p:pic>
                      <p:nvPicPr>
                        <p:cNvPr id="16" name="Object 6"/>
                        <p:cNvPicPr>
                          <a:picLocks noChangeAspect="1" noChangeArrowheads="1"/>
                        </p:cNvPicPr>
                        <p:nvPr/>
                      </p:nvPicPr>
                      <p:blipFill>
                        <a:blip r:embed="rId5"/>
                        <a:srcRect/>
                        <a:stretch>
                          <a:fillRect/>
                        </a:stretch>
                      </p:blipFill>
                      <p:spPr bwMode="auto">
                        <a:xfrm>
                          <a:off x="4392736" y="5517232"/>
                          <a:ext cx="666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7" name="Rectangle 37"/>
          <p:cNvSpPr>
            <a:spLocks noChangeArrowheads="1"/>
          </p:cNvSpPr>
          <p:nvPr/>
        </p:nvSpPr>
        <p:spPr bwMode="auto">
          <a:xfrm flipV="1">
            <a:off x="50636" y="102879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4130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917959"/>
                                        </p:tgtEl>
                                        <p:attrNameLst>
                                          <p:attrName>style.visibility</p:attrName>
                                        </p:attrNameLst>
                                      </p:cBhvr>
                                      <p:to>
                                        <p:strVal val="visible"/>
                                      </p:to>
                                    </p:set>
                                    <p:animEffect transition="in" filter="slide(fromLeft)">
                                      <p:cBhvr>
                                        <p:cTn id="7" dur="500"/>
                                        <p:tgtEl>
                                          <p:spTgt spid="19179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7956"/>
                                        </p:tgtEl>
                                        <p:attrNameLst>
                                          <p:attrName>style.visibility</p:attrName>
                                        </p:attrNameLst>
                                      </p:cBhvr>
                                      <p:to>
                                        <p:strVal val="visible"/>
                                      </p:to>
                                    </p:set>
                                    <p:animEffect transition="in" filter="dissolve">
                                      <p:cBhvr>
                                        <p:cTn id="12" dur="500"/>
                                        <p:tgtEl>
                                          <p:spTgt spid="1917956"/>
                                        </p:tgtEl>
                                      </p:cBhvr>
                                    </p:animEffect>
                                  </p:childTnLst>
                                </p:cTn>
                              </p:par>
                              <p:par>
                                <p:cTn id="13" presetID="9" presetClass="entr" presetSubtype="0" fill="hold" nodeType="withEffect">
                                  <p:stCondLst>
                                    <p:cond delay="0"/>
                                  </p:stCondLst>
                                  <p:childTnLst>
                                    <p:set>
                                      <p:cBhvr>
                                        <p:cTn id="14" dur="1" fill="hold">
                                          <p:stCondLst>
                                            <p:cond delay="0"/>
                                          </p:stCondLst>
                                        </p:cTn>
                                        <p:tgtEl>
                                          <p:spTgt spid="1917958"/>
                                        </p:tgtEl>
                                        <p:attrNameLst>
                                          <p:attrName>style.visibility</p:attrName>
                                        </p:attrNameLst>
                                      </p:cBhvr>
                                      <p:to>
                                        <p:strVal val="visible"/>
                                      </p:to>
                                    </p:set>
                                    <p:animEffect transition="in" filter="dissolve">
                                      <p:cBhvr>
                                        <p:cTn id="15" dur="500"/>
                                        <p:tgtEl>
                                          <p:spTgt spid="191795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795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Text Box 4"/>
          <p:cNvSpPr txBox="1">
            <a:spLocks noChangeArrowheads="1"/>
          </p:cNvSpPr>
          <p:nvPr/>
        </p:nvSpPr>
        <p:spPr bwMode="auto">
          <a:xfrm>
            <a:off x="539751" y="1484784"/>
            <a:ext cx="8136706" cy="257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声子和光子相似，光子是电磁波的能量量子，声子是格波的能量量子。电磁波可以认为是光子流，同样，弹性声波可以认为是声子流，声子携带声波的能量和动量，和光子相似。若格波频率为</a:t>
            </a:r>
            <a:r>
              <a:rPr kumimoji="0" lang="en-US" altLang="zh-CN" sz="2600" b="1" i="1" u="none" strike="noStrike" kern="1200" cap="none" spc="0" normalizeH="0" baseline="0" noProof="0" dirty="0" err="1">
                <a:ln>
                  <a:noFill/>
                </a:ln>
                <a:solidFill>
                  <a:srgbClr val="000000"/>
                </a:solidFill>
                <a:effectLst/>
                <a:uLnTx/>
                <a:uFillTx/>
                <a:latin typeface="Symbol" panose="05050102010706020507" pitchFamily="18" charset="2"/>
                <a:ea typeface="微软雅黑" panose="020B0503020204020204" pitchFamily="34" charset="-122"/>
                <a:cs typeface="+mn-cs"/>
              </a:rPr>
              <a:t>w</a:t>
            </a:r>
            <a:r>
              <a:rPr kumimoji="0" lang="en-US" altLang="zh-CN" sz="2600" b="1" i="1" u="none" strike="noStrike" kern="1200" cap="none" spc="0" normalizeH="0" baseline="-2500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，波矢为</a:t>
            </a:r>
            <a:r>
              <a:rPr kumimoji="0" lang="en-US" altLang="zh-CN" sz="26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q</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，则声子的能量是      ，动量为</a:t>
            </a:r>
            <a:r>
              <a:rPr kumimoji="0" lang="en-US" altLang="zh-CN" sz="2600" b="0" i="1"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mn-cs"/>
              </a:rPr>
              <a:t>hq</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p>
        </p:txBody>
      </p:sp>
      <p:graphicFrame>
        <p:nvGraphicFramePr>
          <p:cNvPr id="131077" name="Object 5"/>
          <p:cNvGraphicFramePr>
            <a:graphicFrameLocks noChangeAspect="1"/>
          </p:cNvGraphicFramePr>
          <p:nvPr>
            <p:extLst/>
          </p:nvPr>
        </p:nvGraphicFramePr>
        <p:xfrm>
          <a:off x="1261378" y="3533229"/>
          <a:ext cx="646326" cy="528563"/>
        </p:xfrm>
        <a:graphic>
          <a:graphicData uri="http://schemas.openxmlformats.org/presentationml/2006/ole">
            <mc:AlternateContent xmlns:mc="http://schemas.openxmlformats.org/markup-compatibility/2006">
              <mc:Choice xmlns:v="urn:schemas-microsoft-com:vml" Requires="v">
                <p:oleObj spid="_x0000_s110677" name="Equation" r:id="rId4" imgW="279360" imgH="228600" progId="Equation.DSMT4">
                  <p:embed/>
                </p:oleObj>
              </mc:Choice>
              <mc:Fallback>
                <p:oleObj name="Equation" r:id="rId4" imgW="279360" imgH="228600" progId="Equation.DSMT4">
                  <p:embed/>
                  <p:pic>
                    <p:nvPicPr>
                      <p:cNvPr id="131077" name="Object 5"/>
                      <p:cNvPicPr>
                        <a:picLocks noChangeAspect="1" noChangeArrowheads="1"/>
                      </p:cNvPicPr>
                      <p:nvPr/>
                    </p:nvPicPr>
                    <p:blipFill>
                      <a:blip r:embed="rId5"/>
                      <a:srcRect/>
                      <a:stretch>
                        <a:fillRect/>
                      </a:stretch>
                    </p:blipFill>
                    <p:spPr bwMode="auto">
                      <a:xfrm>
                        <a:off x="1261378" y="3533229"/>
                        <a:ext cx="646326" cy="528563"/>
                      </a:xfrm>
                      <a:prstGeom prst="rect">
                        <a:avLst/>
                      </a:prstGeom>
                      <a:noFill/>
                      <a:ln>
                        <a:noFill/>
                      </a:ln>
                    </p:spPr>
                  </p:pic>
                </p:oleObj>
              </mc:Fallback>
            </mc:AlternateContent>
          </a:graphicData>
        </a:graphic>
      </p:graphicFrame>
      <p:sp>
        <p:nvSpPr>
          <p:cNvPr id="131078" name="Text Box 6"/>
          <p:cNvSpPr txBox="1">
            <a:spLocks noChangeArrowheads="1"/>
          </p:cNvSpPr>
          <p:nvPr/>
        </p:nvSpPr>
        <p:spPr bwMode="auto">
          <a:xfrm>
            <a:off x="55489" y="4205808"/>
            <a:ext cx="8620967"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457200" marR="0" lvl="1" indent="0" algn="l" defTabSz="914400" rtl="0" eaLnBrk="1" fontAlgn="base" latinLnBrk="0" hangingPunct="1">
              <a:lnSpc>
                <a:spcPct val="120000"/>
              </a:lnSpc>
              <a:spcBef>
                <a:spcPct val="0"/>
              </a:spcBef>
              <a:spcAft>
                <a:spcPct val="0"/>
              </a:spcAft>
              <a:buClr>
                <a:srgbClr val="99CCCC"/>
              </a:buClr>
              <a:buSzPct val="75000"/>
              <a:buFont typeface="Wingdings" panose="05000000000000000000" pitchFamily="2" charset="2"/>
              <a:buNone/>
              <a:tabLst/>
              <a:defRPr/>
            </a:pPr>
            <a:r>
              <a:rPr kumimoji="0" lang="zh-CN" altLang="en-US" sz="26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当电子、光子与晶格相互作用时，交换能量以声子为单元，电子获得能量，即吸收一个声子</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1" name="Text Box 2"/>
          <p:cNvSpPr txBox="1">
            <a:spLocks noChangeArrowheads="1"/>
          </p:cNvSpPr>
          <p:nvPr/>
        </p:nvSpPr>
        <p:spPr bwMode="auto">
          <a:xfrm>
            <a:off x="1253237" y="394899"/>
            <a:ext cx="52629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晶格振动的量子化</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声子</a:t>
            </a:r>
          </a:p>
        </p:txBody>
      </p:sp>
      <p:sp>
        <p:nvSpPr>
          <p:cNvPr id="12" name="矩形 1"/>
          <p:cNvSpPr>
            <a:spLocks noChangeArrowheads="1"/>
          </p:cNvSpPr>
          <p:nvPr/>
        </p:nvSpPr>
        <p:spPr bwMode="auto">
          <a:xfrm>
            <a:off x="6156176" y="456454"/>
            <a:ext cx="2082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a:t>
            </a:r>
            <a:r>
              <a:rPr kumimoji="0" lang="en-US" altLang="zh-CN" sz="2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Phonon</a:t>
            </a:r>
            <a:r>
              <a:rPr kumimoji="0" lang="zh-CN" altLang="en-US" sz="2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a:t>
            </a:r>
          </a:p>
        </p:txBody>
      </p:sp>
      <p:sp>
        <p:nvSpPr>
          <p:cNvPr id="13" name="Rectangle 37"/>
          <p:cNvSpPr>
            <a:spLocks noChangeArrowheads="1"/>
          </p:cNvSpPr>
          <p:nvPr/>
        </p:nvSpPr>
        <p:spPr bwMode="auto">
          <a:xfrm flipV="1">
            <a:off x="50636" y="102879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36075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Rot="1" noChangeArrowheads="1"/>
          </p:cNvSpPr>
          <p:nvPr>
            <p:ph type="title" idx="4294967295"/>
          </p:nvPr>
        </p:nvSpPr>
        <p:spPr bwMode="auto">
          <a:xfrm>
            <a:off x="467544" y="28110"/>
            <a:ext cx="85407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声子与光子的比较</a:t>
            </a:r>
          </a:p>
        </p:txBody>
      </p:sp>
      <p:sp>
        <p:nvSpPr>
          <p:cNvPr id="133124" name="Rectangle 45"/>
          <p:cNvSpPr>
            <a:spLocks noChangeArrowheads="1"/>
          </p:cNvSpPr>
          <p:nvPr/>
        </p:nvSpPr>
        <p:spPr bwMode="auto">
          <a:xfrm>
            <a:off x="905560" y="4863639"/>
            <a:ext cx="7919156"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663300"/>
                </a:solidFill>
                <a:ea typeface="微软雅黑" panose="020B0503020204020204" pitchFamily="34" charset="-122"/>
                <a:cs typeface="Times New Roman" panose="02020603050405020304" pitchFamily="18" charset="0"/>
              </a:rPr>
              <a:t>对于声子，我们不熟悉，但是对于光子我们要熟悉得多，</a:t>
            </a:r>
          </a:p>
          <a:p>
            <a:pPr algn="just"/>
            <a:r>
              <a:rPr lang="zh-CN" altLang="en-US" sz="2400" dirty="0">
                <a:solidFill>
                  <a:srgbClr val="663300"/>
                </a:solidFill>
                <a:ea typeface="微软雅黑" panose="020B0503020204020204" pitchFamily="34" charset="-122"/>
                <a:cs typeface="Times New Roman" panose="02020603050405020304" pitchFamily="18" charset="0"/>
              </a:rPr>
              <a:t>因此，我们在理解声子的时候，不妨想象成光子，对于</a:t>
            </a:r>
          </a:p>
          <a:p>
            <a:r>
              <a:rPr lang="zh-CN" altLang="en-US" sz="2400" dirty="0">
                <a:solidFill>
                  <a:srgbClr val="663300"/>
                </a:solidFill>
                <a:ea typeface="微软雅黑" panose="020B0503020204020204" pitchFamily="34" charset="-122"/>
                <a:cs typeface="Times New Roman" panose="02020603050405020304" pitchFamily="18" charset="0"/>
              </a:rPr>
              <a:t>帮助我们加深理解声子、格波，应该有相当的帮助</a:t>
            </a:r>
          </a:p>
        </p:txBody>
      </p:sp>
      <p:pic>
        <p:nvPicPr>
          <p:cNvPr id="13312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468" y="1192686"/>
            <a:ext cx="8632826" cy="3486801"/>
          </a:xfrm>
          <a:prstGeom prst="rect">
            <a:avLst/>
          </a:prstGeom>
          <a:solidFill>
            <a:schemeClr val="bg1"/>
          </a:solidFill>
          <a:ln>
            <a:noFill/>
          </a:ln>
          <a:effectLst/>
        </p:spPr>
      </p:pic>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69</a:t>
            </a:fld>
            <a:endParaRPr lang="zh-CN" altLang="en-US">
              <a:solidFill>
                <a:prstClr val="black">
                  <a:tint val="75000"/>
                </a:prstClr>
              </a:solidFill>
            </a:endParaRPr>
          </a:p>
        </p:txBody>
      </p:sp>
      <p:sp>
        <p:nvSpPr>
          <p:cNvPr id="8" name="Rectangle 37"/>
          <p:cNvSpPr>
            <a:spLocks noChangeArrowheads="1"/>
          </p:cNvSpPr>
          <p:nvPr/>
        </p:nvSpPr>
        <p:spPr bwMode="auto">
          <a:xfrm flipV="1">
            <a:off x="129381" y="92304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259190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7474" y="1594186"/>
            <a:ext cx="327846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静止晶格模型的成功：</a:t>
            </a:r>
          </a:p>
        </p:txBody>
      </p:sp>
      <p:sp>
        <p:nvSpPr>
          <p:cNvPr id="6" name="文本框 5"/>
          <p:cNvSpPr txBox="1"/>
          <p:nvPr/>
        </p:nvSpPr>
        <p:spPr>
          <a:xfrm>
            <a:off x="1403350" y="3625414"/>
            <a:ext cx="7057082" cy="1354217"/>
          </a:xfrm>
          <a:prstGeom prst="rect">
            <a:avLst/>
          </a:prstGeom>
          <a:noFill/>
        </p:spPr>
        <p:txBody>
          <a:bodyPr wrap="square" rtlCol="0">
            <a:spAutoFit/>
          </a:bodyPr>
          <a:lstStyle/>
          <a:p>
            <a:pPr marL="342900" marR="0" lvl="0" indent="-342900" algn="just" defTabSz="914400" rtl="0" eaLnBrk="1" fontAlgn="base" latinLnBrk="0" hangingPunct="1">
              <a:lnSpc>
                <a:spcPct val="100000"/>
              </a:lnSpc>
              <a:spcBef>
                <a:spcPct val="0"/>
              </a:spcBef>
              <a:spcAft>
                <a:spcPct val="0"/>
              </a:spcAft>
              <a:buClrTx/>
              <a:buSzTx/>
              <a:buFontTx/>
              <a:buChar char="-"/>
              <a:tabLst/>
              <a:defRPr/>
            </a:pP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经典理论：只有在绝对零度时，原子才是静止的</a:t>
            </a:r>
            <a:endParaRPr kumimoji="0" lang="en-US" altLang="zh-CN"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endParaRPr>
          </a:p>
          <a:p>
            <a:pPr marL="342900" marR="0" lvl="0" indent="-342900" algn="just" defTabSz="914400" rtl="0" eaLnBrk="1" fontAlgn="base" latinLnBrk="0" hangingPunct="1">
              <a:lnSpc>
                <a:spcPct val="100000"/>
              </a:lnSpc>
              <a:spcBef>
                <a:spcPts val="1200"/>
              </a:spcBef>
              <a:spcAft>
                <a:spcPct val="0"/>
              </a:spcAft>
              <a:buClrTx/>
              <a:buSzTx/>
              <a:buFontTx/>
              <a:buChar char="-"/>
              <a:tabLst/>
              <a:defRPr/>
            </a:pP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量子理论：即使在绝对零度，根据测不准原理，  </a:t>
            </a:r>
            <a:endParaRPr kumimoji="0" lang="en-US" altLang="zh-CN"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静止模型也不成立，存在“零点振动”</a:t>
            </a:r>
          </a:p>
        </p:txBody>
      </p:sp>
      <p:sp>
        <p:nvSpPr>
          <p:cNvPr id="7" name="文本框 6"/>
          <p:cNvSpPr txBox="1"/>
          <p:nvPr/>
        </p:nvSpPr>
        <p:spPr>
          <a:xfrm>
            <a:off x="755576" y="2702133"/>
            <a:ext cx="4899253" cy="830997"/>
          </a:xfrm>
          <a:prstGeom prst="rect">
            <a:avLst/>
          </a:prstGeom>
          <a:solidFill>
            <a:srgbClr val="FFFF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假定原子都静止在它们的平衡位置，</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与真实的情况差别有多大？</a:t>
            </a:r>
          </a:p>
        </p:txBody>
      </p:sp>
      <p:sp>
        <p:nvSpPr>
          <p:cNvPr id="8" name="文本框 7"/>
          <p:cNvSpPr txBox="1"/>
          <p:nvPr/>
        </p:nvSpPr>
        <p:spPr>
          <a:xfrm>
            <a:off x="1763688" y="2117378"/>
            <a:ext cx="6192688" cy="461665"/>
          </a:xfrm>
          <a:prstGeom prst="rect">
            <a:avLst/>
          </a:prstGeom>
          <a:noFill/>
        </p:spPr>
        <p:txBody>
          <a:bodyPr wrap="square" rtlCol="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由电子决定的性质，一般都能较好地描述</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9" name="Text Box 6"/>
          <p:cNvSpPr txBox="1">
            <a:spLocks noChangeArrowheads="1"/>
          </p:cNvSpPr>
          <p:nvPr/>
        </p:nvSpPr>
        <p:spPr bwMode="auto">
          <a:xfrm>
            <a:off x="2218958" y="377260"/>
            <a:ext cx="48013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静止晶格模型的局限性</a:t>
            </a:r>
          </a:p>
        </p:txBody>
      </p:sp>
      <p:sp>
        <p:nvSpPr>
          <p:cNvPr id="10"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11" name="文本框 10"/>
          <p:cNvSpPr txBox="1"/>
          <p:nvPr/>
        </p:nvSpPr>
        <p:spPr>
          <a:xfrm>
            <a:off x="2915816" y="5157192"/>
            <a:ext cx="3243069" cy="492443"/>
          </a:xfrm>
          <a:prstGeom prst="rect">
            <a:avLst/>
          </a:prstGeom>
          <a:noFill/>
        </p:spPr>
        <p:txBody>
          <a:bodyPr wrap="square" rtlCol="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noProof="0" dirty="0">
                <a:ln>
                  <a:noFill/>
                </a:ln>
                <a:solidFill>
                  <a:srgbClr val="C00000"/>
                </a:solidFill>
                <a:effectLst/>
                <a:uLnTx/>
                <a:uFillTx/>
                <a:latin typeface="Times New Roman" panose="02020603050405020304" pitchFamily="18" charset="0"/>
                <a:ea typeface="微软雅黑" panose="020B0503020204020204" pitchFamily="34" charset="-122"/>
                <a:cs typeface="+mn-cs"/>
              </a:rPr>
              <a:t>静止模型是一种近似</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7</a:t>
            </a:fld>
            <a:endParaRPr lang="zh-CN" altLang="en-US">
              <a:solidFill>
                <a:prstClr val="black">
                  <a:tint val="75000"/>
                </a:prstClr>
              </a:solidFill>
            </a:endParaRPr>
          </a:p>
        </p:txBody>
      </p:sp>
    </p:spTree>
    <p:extLst>
      <p:ext uri="{BB962C8B-B14F-4D97-AF65-F5344CB8AC3E}">
        <p14:creationId xmlns:p14="http://schemas.microsoft.com/office/powerpoint/2010/main" val="135967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147" name="Group 3"/>
          <p:cNvGrpSpPr>
            <a:grpSpLocks/>
          </p:cNvGrpSpPr>
          <p:nvPr/>
        </p:nvGrpSpPr>
        <p:grpSpPr bwMode="auto">
          <a:xfrm>
            <a:off x="-193675" y="1988840"/>
            <a:ext cx="9577388" cy="1081089"/>
            <a:chOff x="-122" y="1161"/>
            <a:chExt cx="6033" cy="681"/>
          </a:xfrm>
          <a:noFill/>
        </p:grpSpPr>
        <p:sp>
          <p:nvSpPr>
            <p:cNvPr id="134162" name="Rectangle 4"/>
            <p:cNvSpPr>
              <a:spLocks noRot="1" noChangeArrowheads="1"/>
            </p:cNvSpPr>
            <p:nvPr/>
          </p:nvSpPr>
          <p:spPr bwMode="auto">
            <a:xfrm>
              <a:off x="-122" y="1161"/>
              <a:ext cx="6033" cy="6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457200" lvl="1" indent="0">
                <a:lnSpc>
                  <a:spcPct val="120000"/>
                </a:lnSpc>
                <a:buClr>
                  <a:srgbClr val="99CCCC"/>
                </a:buClr>
                <a:buSzPct val="75000"/>
              </a:pPr>
              <a:r>
                <a:rPr lang="zh-CN" altLang="en-US" dirty="0">
                  <a:solidFill>
                    <a:srgbClr val="000000"/>
                  </a:solidFill>
                  <a:ea typeface="微软雅黑" panose="020B0503020204020204" pitchFamily="34" charset="-122"/>
                  <a:cs typeface="+mn-cs"/>
                </a:rPr>
                <a:t>一个格波对应一种声子</a:t>
              </a:r>
            </a:p>
            <a:p>
              <a:pPr lvl="2">
                <a:lnSpc>
                  <a:spcPct val="120000"/>
                </a:lnSpc>
                <a:buClr>
                  <a:srgbClr val="CCCCCC"/>
                </a:buClr>
              </a:pPr>
              <a:r>
                <a:rPr lang="zh-CN" altLang="en-US" dirty="0">
                  <a:solidFill>
                    <a:srgbClr val="000000"/>
                  </a:solidFill>
                  <a:ea typeface="微软雅黑" panose="020B0503020204020204" pitchFamily="34" charset="-122"/>
                  <a:cs typeface="+mn-cs"/>
                </a:rPr>
                <a:t>格波处于</a:t>
              </a:r>
              <a:r>
                <a:rPr lang="en-US" altLang="zh-CN" b="0" dirty="0">
                  <a:solidFill>
                    <a:srgbClr val="000000"/>
                  </a:solidFill>
                  <a:ea typeface="微软雅黑" panose="020B0503020204020204" pitchFamily="34" charset="-122"/>
                  <a:cs typeface="+mn-cs"/>
                </a:rPr>
                <a:t>(</a:t>
              </a:r>
              <a:r>
                <a:rPr lang="en-US" altLang="zh-CN" b="0" i="1" dirty="0">
                  <a:solidFill>
                    <a:srgbClr val="000000"/>
                  </a:solidFill>
                  <a:ea typeface="微软雅黑" panose="020B0503020204020204" pitchFamily="34" charset="-122"/>
                  <a:cs typeface="+mn-cs"/>
                </a:rPr>
                <a:t>n</a:t>
              </a:r>
              <a:r>
                <a:rPr lang="en-US" altLang="zh-CN" b="0" i="1" baseline="-25000" dirty="0">
                  <a:solidFill>
                    <a:srgbClr val="000000"/>
                  </a:solidFill>
                  <a:ea typeface="微软雅黑" panose="020B0503020204020204" pitchFamily="34" charset="-122"/>
                  <a:cs typeface="+mn-cs"/>
                </a:rPr>
                <a:t>h</a:t>
              </a:r>
              <a:r>
                <a:rPr lang="en-US" altLang="zh-CN" b="0" dirty="0">
                  <a:solidFill>
                    <a:srgbClr val="000000"/>
                  </a:solidFill>
                  <a:ea typeface="微软雅黑" panose="020B0503020204020204" pitchFamily="34" charset="-122"/>
                  <a:cs typeface="+mn-cs"/>
                </a:rPr>
                <a:t>+1/2) </a:t>
              </a:r>
              <a:r>
                <a:rPr lang="en-US" altLang="zh-CN" b="0" dirty="0">
                  <a:solidFill>
                    <a:srgbClr val="000000"/>
                  </a:solidFill>
                  <a:ea typeface="微软雅黑" panose="020B0503020204020204" pitchFamily="34" charset="-122"/>
                  <a:cs typeface="Times New Roman" panose="02020603050405020304" pitchFamily="18" charset="0"/>
                </a:rPr>
                <a:t>       </a:t>
              </a:r>
              <a:r>
                <a:rPr lang="zh-CN" altLang="en-US" dirty="0">
                  <a:solidFill>
                    <a:srgbClr val="000000"/>
                  </a:solidFill>
                  <a:ea typeface="微软雅黑" panose="020B0503020204020204" pitchFamily="34" charset="-122"/>
                  <a:cs typeface="Times New Roman" panose="02020603050405020304" pitchFamily="18" charset="0"/>
                </a:rPr>
                <a:t>本征态，则有</a:t>
              </a:r>
              <a:r>
                <a:rPr lang="en-US" altLang="zh-CN" b="0" i="1" dirty="0" err="1">
                  <a:solidFill>
                    <a:srgbClr val="000000"/>
                  </a:solidFill>
                  <a:ea typeface="微软雅黑" panose="020B0503020204020204" pitchFamily="34" charset="-122"/>
                  <a:cs typeface="Times New Roman" panose="02020603050405020304" pitchFamily="18" charset="0"/>
                </a:rPr>
                <a:t>n</a:t>
              </a:r>
              <a:r>
                <a:rPr lang="en-US" altLang="zh-CN" b="0" i="1" baseline="-25000" dirty="0" err="1">
                  <a:solidFill>
                    <a:srgbClr val="000000"/>
                  </a:solidFill>
                  <a:ea typeface="微软雅黑" panose="020B0503020204020204" pitchFamily="34" charset="-122"/>
                  <a:cs typeface="Times New Roman" panose="02020603050405020304" pitchFamily="18" charset="0"/>
                </a:rPr>
                <a:t>h</a:t>
              </a:r>
              <a:r>
                <a:rPr lang="zh-CN" altLang="en-US" dirty="0">
                  <a:solidFill>
                    <a:srgbClr val="000000"/>
                  </a:solidFill>
                  <a:ea typeface="微软雅黑" panose="020B0503020204020204" pitchFamily="34" charset="-122"/>
                  <a:cs typeface="Times New Roman" panose="02020603050405020304" pitchFamily="18" charset="0"/>
                </a:rPr>
                <a:t>个动量为</a:t>
              </a:r>
              <a:r>
                <a:rPr lang="en-US" altLang="zh-CN" i="1" dirty="0" err="1">
                  <a:solidFill>
                    <a:srgbClr val="000000"/>
                  </a:solidFill>
                  <a:ea typeface="微软雅黑" panose="020B0503020204020204" pitchFamily="34" charset="-122"/>
                  <a:cs typeface="Times New Roman" panose="02020603050405020304" pitchFamily="18" charset="0"/>
                </a:rPr>
                <a:t>hq</a:t>
              </a:r>
              <a:r>
                <a:rPr lang="zh-CN" altLang="en-US" dirty="0">
                  <a:solidFill>
                    <a:srgbClr val="000000"/>
                  </a:solidFill>
                  <a:ea typeface="微软雅黑" panose="020B0503020204020204" pitchFamily="34" charset="-122"/>
                  <a:cs typeface="Times New Roman" panose="02020603050405020304" pitchFamily="18" charset="0"/>
                </a:rPr>
                <a:t>的声子</a:t>
              </a:r>
            </a:p>
            <a:p>
              <a:pPr lvl="2">
                <a:lnSpc>
                  <a:spcPct val="120000"/>
                </a:lnSpc>
                <a:buClr>
                  <a:srgbClr val="CCCCCC"/>
                </a:buClr>
              </a:pPr>
              <a:endParaRPr lang="zh-CN" altLang="en-US" dirty="0">
                <a:solidFill>
                  <a:srgbClr val="000000"/>
                </a:solidFill>
                <a:ea typeface="微软雅黑" panose="020B0503020204020204" pitchFamily="34" charset="-122"/>
                <a:cs typeface="Times New Roman" panose="02020603050405020304" pitchFamily="18" charset="0"/>
              </a:endParaRPr>
            </a:p>
            <a:p>
              <a:pPr lvl="1">
                <a:lnSpc>
                  <a:spcPct val="120000"/>
                </a:lnSpc>
                <a:buClr>
                  <a:srgbClr val="99CCCC"/>
                </a:buClr>
                <a:buSzPct val="75000"/>
                <a:buFont typeface="Wingdings" panose="05000000000000000000" pitchFamily="2" charset="2"/>
                <a:buChar char="l"/>
              </a:pPr>
              <a:endParaRPr lang="zh-CN" altLang="en-US" dirty="0">
                <a:solidFill>
                  <a:srgbClr val="000000"/>
                </a:solidFill>
                <a:ea typeface="微软雅黑" panose="020B0503020204020204" pitchFamily="34" charset="-122"/>
                <a:cs typeface="+mn-cs"/>
              </a:endParaRPr>
            </a:p>
          </p:txBody>
        </p:sp>
        <p:graphicFrame>
          <p:nvGraphicFramePr>
            <p:cNvPr id="134163" name="Object 6"/>
            <p:cNvGraphicFramePr>
              <a:graphicFrameLocks noChangeAspect="1"/>
            </p:cNvGraphicFramePr>
            <p:nvPr/>
          </p:nvGraphicFramePr>
          <p:xfrm>
            <a:off x="2021" y="1511"/>
            <a:ext cx="405" cy="331"/>
          </p:xfrm>
          <a:graphic>
            <a:graphicData uri="http://schemas.openxmlformats.org/presentationml/2006/ole">
              <mc:AlternateContent xmlns:mc="http://schemas.openxmlformats.org/markup-compatibility/2006">
                <mc:Choice xmlns:v="urn:schemas-microsoft-com:vml" Requires="v">
                  <p:oleObj spid="_x0000_s57874" name="Equation" r:id="rId4" imgW="279360" imgH="228600" progId="Equation.DSMT4">
                    <p:embed/>
                  </p:oleObj>
                </mc:Choice>
                <mc:Fallback>
                  <p:oleObj name="Equation" r:id="rId4" imgW="279360" imgH="228600" progId="Equation.DSMT4">
                    <p:embed/>
                    <p:pic>
                      <p:nvPicPr>
                        <p:cNvPr id="0" name=""/>
                        <p:cNvPicPr>
                          <a:picLocks noChangeAspect="1" noChangeArrowheads="1"/>
                        </p:cNvPicPr>
                        <p:nvPr/>
                      </p:nvPicPr>
                      <p:blipFill>
                        <a:blip r:embed="rId5"/>
                        <a:srcRect/>
                        <a:stretch>
                          <a:fillRect/>
                        </a:stretch>
                      </p:blipFill>
                      <p:spPr bwMode="auto">
                        <a:xfrm>
                          <a:off x="2021" y="1511"/>
                          <a:ext cx="405"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4150" name="Group 8"/>
          <p:cNvGrpSpPr>
            <a:grpSpLocks/>
          </p:cNvGrpSpPr>
          <p:nvPr/>
        </p:nvGrpSpPr>
        <p:grpSpPr bwMode="auto">
          <a:xfrm>
            <a:off x="3780433" y="1124744"/>
            <a:ext cx="3671887" cy="919163"/>
            <a:chOff x="612" y="2348"/>
            <a:chExt cx="2313" cy="579"/>
          </a:xfrm>
          <a:noFill/>
        </p:grpSpPr>
        <p:graphicFrame>
          <p:nvGraphicFramePr>
            <p:cNvPr id="134160" name="Object 9"/>
            <p:cNvGraphicFramePr>
              <a:graphicFrameLocks noChangeAspect="1"/>
            </p:cNvGraphicFramePr>
            <p:nvPr/>
          </p:nvGraphicFramePr>
          <p:xfrm>
            <a:off x="612" y="2348"/>
            <a:ext cx="953" cy="579"/>
          </p:xfrm>
          <a:graphic>
            <a:graphicData uri="http://schemas.openxmlformats.org/presentationml/2006/ole">
              <mc:AlternateContent xmlns:mc="http://schemas.openxmlformats.org/markup-compatibility/2006">
                <mc:Choice xmlns:v="urn:schemas-microsoft-com:vml" Requires="v">
                  <p:oleObj spid="_x0000_s57875" name="Equation" r:id="rId6" imgW="647419" imgH="393529" progId="Equation.DSMT4">
                    <p:embed/>
                  </p:oleObj>
                </mc:Choice>
                <mc:Fallback>
                  <p:oleObj name="Equation" r:id="rId6" imgW="647419" imgH="39352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 y="2348"/>
                          <a:ext cx="953" cy="5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61" name="Text Box 10"/>
            <p:cNvSpPr txBox="1">
              <a:spLocks noChangeArrowheads="1"/>
            </p:cNvSpPr>
            <p:nvPr/>
          </p:nvSpPr>
          <p:spPr bwMode="auto">
            <a:xfrm>
              <a:off x="1653" y="2432"/>
              <a:ext cx="127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50000"/>
                </a:spcBef>
              </a:pPr>
              <a:r>
                <a:rPr kumimoji="1" lang="en-US" altLang="zh-CN" sz="2800" dirty="0">
                  <a:solidFill>
                    <a:srgbClr val="000000"/>
                  </a:solidFill>
                  <a:ea typeface="微软雅黑" panose="020B0503020204020204" pitchFamily="34" charset="-122"/>
                  <a:cs typeface="+mn-cs"/>
                </a:rPr>
                <a:t>(</a:t>
              </a:r>
              <a:r>
                <a:rPr kumimoji="1" lang="en-US" altLang="zh-CN" sz="2800" b="0" i="1" dirty="0">
                  <a:solidFill>
                    <a:srgbClr val="000000"/>
                  </a:solidFill>
                  <a:ea typeface="微软雅黑" panose="020B0503020204020204" pitchFamily="34" charset="-122"/>
                  <a:cs typeface="+mn-cs"/>
                </a:rPr>
                <a:t>h </a:t>
              </a:r>
              <a:r>
                <a:rPr kumimoji="1" lang="en-US" altLang="zh-CN" sz="2800" dirty="0">
                  <a:solidFill>
                    <a:srgbClr val="000000"/>
                  </a:solidFill>
                  <a:ea typeface="微软雅黑" panose="020B0503020204020204" pitchFamily="34" charset="-122"/>
                  <a:cs typeface="+mn-cs"/>
                </a:rPr>
                <a:t>=</a:t>
              </a:r>
              <a:r>
                <a:rPr kumimoji="1" lang="zh-CN" altLang="en-US" sz="2800" dirty="0">
                  <a:solidFill>
                    <a:srgbClr val="000000"/>
                  </a:solidFill>
                  <a:ea typeface="微软雅黑" panose="020B0503020204020204" pitchFamily="34" charset="-122"/>
                  <a:cs typeface="+mn-cs"/>
                </a:rPr>
                <a:t>整数</a:t>
              </a:r>
              <a:r>
                <a:rPr kumimoji="1" lang="en-US" altLang="zh-CN" sz="2800" dirty="0">
                  <a:solidFill>
                    <a:srgbClr val="000000"/>
                  </a:solidFill>
                  <a:ea typeface="微软雅黑" panose="020B0503020204020204" pitchFamily="34" charset="-122"/>
                  <a:cs typeface="+mn-cs"/>
                </a:rPr>
                <a:t>)</a:t>
              </a:r>
              <a:endParaRPr kumimoji="1" lang="en-US" altLang="zh-CN" sz="2800" i="1" dirty="0">
                <a:solidFill>
                  <a:srgbClr val="000000"/>
                </a:solidFill>
                <a:ea typeface="微软雅黑" panose="020B0503020204020204" pitchFamily="34" charset="-122"/>
                <a:cs typeface="+mn-cs"/>
              </a:endParaRPr>
            </a:p>
          </p:txBody>
        </p:sp>
      </p:grpSp>
      <p:sp>
        <p:nvSpPr>
          <p:cNvPr id="134151" name="Text Box 11"/>
          <p:cNvSpPr txBox="1">
            <a:spLocks noChangeArrowheads="1"/>
          </p:cNvSpPr>
          <p:nvPr/>
        </p:nvSpPr>
        <p:spPr bwMode="auto">
          <a:xfrm>
            <a:off x="1991321" y="1319863"/>
            <a:ext cx="16700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i="1" dirty="0">
                <a:solidFill>
                  <a:srgbClr val="CC0000"/>
                </a:solidFill>
                <a:ea typeface="微软雅黑" panose="020B0503020204020204" pitchFamily="34" charset="-122"/>
                <a:cs typeface="+mn-cs"/>
              </a:rPr>
              <a:t>q</a:t>
            </a:r>
            <a:r>
              <a:rPr lang="zh-CN" altLang="en-US" dirty="0">
                <a:solidFill>
                  <a:srgbClr val="CC0000"/>
                </a:solidFill>
                <a:ea typeface="微软雅黑" panose="020B0503020204020204" pitchFamily="34" charset="-122"/>
                <a:cs typeface="+mn-cs"/>
              </a:rPr>
              <a:t>的取值：</a:t>
            </a:r>
          </a:p>
        </p:txBody>
      </p:sp>
      <p:graphicFrame>
        <p:nvGraphicFramePr>
          <p:cNvPr id="1922063" name="Object 15"/>
          <p:cNvGraphicFramePr>
            <a:graphicFrameLocks noChangeAspect="1"/>
          </p:cNvGraphicFramePr>
          <p:nvPr>
            <p:extLst>
              <p:ext uri="{D42A27DB-BD31-4B8C-83A1-F6EECF244321}">
                <p14:modId xmlns:p14="http://schemas.microsoft.com/office/powerpoint/2010/main" val="2362985743"/>
              </p:ext>
            </p:extLst>
          </p:nvPr>
        </p:nvGraphicFramePr>
        <p:xfrm>
          <a:off x="1450974" y="4444695"/>
          <a:ext cx="5908675" cy="571500"/>
        </p:xfrm>
        <a:graphic>
          <a:graphicData uri="http://schemas.openxmlformats.org/presentationml/2006/ole">
            <mc:AlternateContent xmlns:mc="http://schemas.openxmlformats.org/markup-compatibility/2006">
              <mc:Choice xmlns:v="urn:schemas-microsoft-com:vml" Requires="v">
                <p:oleObj spid="_x0000_s57876" name="Equation" r:id="rId8" imgW="2361960" imgH="228600" progId="Equation.DSMT4">
                  <p:embed/>
                </p:oleObj>
              </mc:Choice>
              <mc:Fallback>
                <p:oleObj name="Equation" r:id="rId8" imgW="2361960" imgH="228600" progId="Equation.DSMT4">
                  <p:embed/>
                  <p:pic>
                    <p:nvPicPr>
                      <p:cNvPr id="0" name=""/>
                      <p:cNvPicPr>
                        <a:picLocks noChangeAspect="1" noChangeArrowheads="1"/>
                      </p:cNvPicPr>
                      <p:nvPr/>
                    </p:nvPicPr>
                    <p:blipFill>
                      <a:blip r:embed="rId9"/>
                      <a:srcRect/>
                      <a:stretch>
                        <a:fillRect/>
                      </a:stretch>
                    </p:blipFill>
                    <p:spPr bwMode="auto">
                      <a:xfrm>
                        <a:off x="1450974" y="4444695"/>
                        <a:ext cx="59086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56" name="Rectangle 16"/>
          <p:cNvSpPr>
            <a:spLocks noChangeArrowheads="1"/>
          </p:cNvSpPr>
          <p:nvPr/>
        </p:nvSpPr>
        <p:spPr bwMode="auto">
          <a:xfrm>
            <a:off x="0" y="3617453"/>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aphicFrame>
        <p:nvGraphicFramePr>
          <p:cNvPr id="1922067" name="Object 19"/>
          <p:cNvGraphicFramePr>
            <a:graphicFrameLocks noChangeAspect="1"/>
          </p:cNvGraphicFramePr>
          <p:nvPr>
            <p:extLst>
              <p:ext uri="{D42A27DB-BD31-4B8C-83A1-F6EECF244321}">
                <p14:modId xmlns:p14="http://schemas.microsoft.com/office/powerpoint/2010/main" val="1555214074"/>
              </p:ext>
            </p:extLst>
          </p:nvPr>
        </p:nvGraphicFramePr>
        <p:xfrm>
          <a:off x="2627784" y="5100934"/>
          <a:ext cx="3087688" cy="1106488"/>
        </p:xfrm>
        <a:graphic>
          <a:graphicData uri="http://schemas.openxmlformats.org/presentationml/2006/ole">
            <mc:AlternateContent xmlns:mc="http://schemas.openxmlformats.org/markup-compatibility/2006">
              <mc:Choice xmlns:v="urn:schemas-microsoft-com:vml" Requires="v">
                <p:oleObj spid="_x0000_s57877" name="Equation" r:id="rId10" imgW="1193760" imgH="431640" progId="Equation.DSMT4">
                  <p:embed/>
                </p:oleObj>
              </mc:Choice>
              <mc:Fallback>
                <p:oleObj name="Equation" r:id="rId10" imgW="1193760" imgH="431640" progId="Equation.DSMT4">
                  <p:embed/>
                  <p:pic>
                    <p:nvPicPr>
                      <p:cNvPr id="0" name=""/>
                      <p:cNvPicPr>
                        <a:picLocks noChangeAspect="1" noChangeArrowheads="1"/>
                      </p:cNvPicPr>
                      <p:nvPr/>
                    </p:nvPicPr>
                    <p:blipFill>
                      <a:blip r:embed="rId11"/>
                      <a:srcRect/>
                      <a:stretch>
                        <a:fillRect/>
                      </a:stretch>
                    </p:blipFill>
                    <p:spPr bwMode="auto">
                      <a:xfrm>
                        <a:off x="2627784" y="5100934"/>
                        <a:ext cx="3087688" cy="110648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67"/>
          <p:cNvSpPr>
            <a:spLocks noChangeArrowheads="1"/>
          </p:cNvSpPr>
          <p:nvPr/>
        </p:nvSpPr>
        <p:spPr bwMode="auto">
          <a:xfrm>
            <a:off x="467544" y="3060265"/>
            <a:ext cx="860918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这里声子数</a:t>
            </a:r>
            <a:r>
              <a:rPr lang="en-US" altLang="zh-CN" sz="2400" b="1" i="1" dirty="0" err="1">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30000" dirty="0" err="1">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h</a:t>
            </a:r>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对应着格波的振幅。晶格振动的总能量是所有格波能量之和。对于有</a:t>
            </a:r>
            <a:r>
              <a:rPr lang="en-US" altLang="zh-CN" sz="2400" b="1" i="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个原子的系统，有</a:t>
            </a:r>
            <a:r>
              <a:rPr lang="en-US" altLang="zh-CN"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i="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个格波，每个格波又有不同的声子数</a:t>
            </a:r>
            <a:r>
              <a:rPr lang="en-US" altLang="zh-CN" sz="2400" b="1" i="1" dirty="0" err="1">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30000" dirty="0" err="1">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h</a:t>
            </a:r>
            <a:r>
              <a:rPr lang="zh-CN" altLang="en-US" sz="2400" b="1" dirty="0">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，所以，晶格振动的总能量为：</a:t>
            </a:r>
            <a:r>
              <a:rPr lang="zh-CN" altLang="en-US" sz="2400" b="1" dirty="0">
                <a:solidFill>
                  <a:srgbClr val="663300"/>
                </a:solidFill>
                <a:latin typeface="Times New Roman" panose="02020603050405020304" pitchFamily="18" charset="0"/>
                <a:ea typeface="微软雅黑" panose="020B0503020204020204" pitchFamily="34" charset="-122"/>
                <a:cs typeface="+mn-cs"/>
              </a:rPr>
              <a:t> </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70</a:t>
            </a:fld>
            <a:endParaRPr lang="zh-CN" altLang="en-US">
              <a:solidFill>
                <a:prstClr val="black">
                  <a:tint val="75000"/>
                </a:prstClr>
              </a:solidFill>
            </a:endParaRPr>
          </a:p>
        </p:txBody>
      </p:sp>
      <p:sp>
        <p:nvSpPr>
          <p:cNvPr id="17" name="Text Box 2"/>
          <p:cNvSpPr txBox="1">
            <a:spLocks noChangeArrowheads="1"/>
          </p:cNvSpPr>
          <p:nvPr/>
        </p:nvSpPr>
        <p:spPr bwMode="auto">
          <a:xfrm>
            <a:off x="1253237" y="394899"/>
            <a:ext cx="52629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晶格振动的量子化</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声子</a:t>
            </a:r>
          </a:p>
        </p:txBody>
      </p:sp>
      <p:sp>
        <p:nvSpPr>
          <p:cNvPr id="18" name="矩形 1"/>
          <p:cNvSpPr>
            <a:spLocks noChangeArrowheads="1"/>
          </p:cNvSpPr>
          <p:nvPr/>
        </p:nvSpPr>
        <p:spPr bwMode="auto">
          <a:xfrm>
            <a:off x="6156176" y="456454"/>
            <a:ext cx="2082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a:t>
            </a:r>
            <a:r>
              <a:rPr kumimoji="0" lang="en-US" altLang="zh-CN" sz="2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Phonon</a:t>
            </a:r>
            <a:r>
              <a:rPr kumimoji="0" lang="zh-CN" altLang="en-US" sz="2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a:t>
            </a:r>
          </a:p>
        </p:txBody>
      </p:sp>
      <p:sp>
        <p:nvSpPr>
          <p:cNvPr id="19" name="Rectangle 37"/>
          <p:cNvSpPr>
            <a:spLocks noChangeArrowheads="1"/>
          </p:cNvSpPr>
          <p:nvPr/>
        </p:nvSpPr>
        <p:spPr bwMode="auto">
          <a:xfrm flipV="1">
            <a:off x="50636" y="102879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56145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22063"/>
                                        </p:tgtEl>
                                        <p:attrNameLst>
                                          <p:attrName>style.visibility</p:attrName>
                                        </p:attrNameLst>
                                      </p:cBhvr>
                                      <p:to>
                                        <p:strVal val="visible"/>
                                      </p:to>
                                    </p:set>
                                    <p:animEffect transition="in" filter="dissolve">
                                      <p:cBhvr>
                                        <p:cTn id="7" dur="500"/>
                                        <p:tgtEl>
                                          <p:spTgt spid="1922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922067"/>
                                        </p:tgtEl>
                                        <p:attrNameLst>
                                          <p:attrName>style.visibility</p:attrName>
                                        </p:attrNameLst>
                                      </p:cBhvr>
                                      <p:to>
                                        <p:strVal val="visible"/>
                                      </p:to>
                                    </p:set>
                                    <p:animEffect transition="in" filter="slide(fromBottom)">
                                      <p:cBhvr>
                                        <p:cTn id="12" dur="500"/>
                                        <p:tgtEl>
                                          <p:spTgt spid="1922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Text Box 4"/>
          <p:cNvSpPr txBox="1">
            <a:spLocks noChangeArrowheads="1"/>
          </p:cNvSpPr>
          <p:nvPr/>
        </p:nvSpPr>
        <p:spPr bwMode="auto">
          <a:xfrm>
            <a:off x="755650" y="1268413"/>
            <a:ext cx="7848600" cy="1282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声子具有粒子性，因而声子和物质相互作用过程中</a:t>
            </a:r>
          </a:p>
          <a:p>
            <a:r>
              <a:rPr lang="zh-CN" altLang="en-US">
                <a:solidFill>
                  <a:srgbClr val="000000"/>
                </a:solidFill>
                <a:ea typeface="微软雅黑" panose="020B0503020204020204" pitchFamily="34" charset="-122"/>
                <a:cs typeface="+mn-cs"/>
              </a:rPr>
              <a:t>服从能量和动量守恒定律，就像具有能量       </a:t>
            </a:r>
          </a:p>
          <a:p>
            <a:r>
              <a:rPr lang="zh-CN" altLang="en-US">
                <a:solidFill>
                  <a:srgbClr val="000000"/>
                </a:solidFill>
                <a:ea typeface="微软雅黑" panose="020B0503020204020204" pitchFamily="34" charset="-122"/>
                <a:cs typeface="+mn-cs"/>
              </a:rPr>
              <a:t>和动量       的粒子一样</a:t>
            </a:r>
          </a:p>
        </p:txBody>
      </p:sp>
      <p:sp>
        <p:nvSpPr>
          <p:cNvPr id="136206" name="Text Box 6"/>
          <p:cNvSpPr txBox="1">
            <a:spLocks noChangeArrowheads="1"/>
          </p:cNvSpPr>
          <p:nvPr/>
        </p:nvSpPr>
        <p:spPr bwMode="auto">
          <a:xfrm>
            <a:off x="4356100" y="2924175"/>
            <a:ext cx="4230645" cy="531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lvl="1">
              <a:lnSpc>
                <a:spcPct val="120000"/>
              </a:lnSpc>
              <a:buClr>
                <a:srgbClr val="99CCCC"/>
              </a:buClr>
              <a:buSzPct val="75000"/>
              <a:buFont typeface="Wingdings" panose="05000000000000000000" pitchFamily="2" charset="2"/>
              <a:buNone/>
            </a:pPr>
            <a:r>
              <a:rPr lang="zh-CN" altLang="en-US" dirty="0">
                <a:solidFill>
                  <a:srgbClr val="000000"/>
                </a:solidFill>
                <a:ea typeface="微软雅黑" panose="020B0503020204020204" pitchFamily="34" charset="-122"/>
                <a:cs typeface="+mn-cs"/>
              </a:rPr>
              <a:t>准动量</a:t>
            </a:r>
            <a:r>
              <a:rPr lang="en-US" altLang="zh-CN" b="0" i="1" dirty="0" err="1">
                <a:solidFill>
                  <a:srgbClr val="000000"/>
                </a:solidFill>
                <a:ea typeface="微软雅黑" panose="020B0503020204020204" pitchFamily="34" charset="-122"/>
                <a:cs typeface="+mn-cs"/>
              </a:rPr>
              <a:t>ħq</a:t>
            </a:r>
            <a:r>
              <a:rPr lang="en-US" altLang="zh-CN" dirty="0">
                <a:solidFill>
                  <a:srgbClr val="000000"/>
                </a:solidFill>
                <a:ea typeface="微软雅黑" panose="020B0503020204020204" pitchFamily="34" charset="-122"/>
                <a:cs typeface="+mn-cs"/>
              </a:rPr>
              <a:t>, </a:t>
            </a:r>
            <a:r>
              <a:rPr lang="zh-CN" altLang="en-US" dirty="0">
                <a:solidFill>
                  <a:srgbClr val="000000"/>
                </a:solidFill>
                <a:ea typeface="微软雅黑" panose="020B0503020204020204" pitchFamily="34" charset="-122"/>
                <a:cs typeface="+mn-cs"/>
              </a:rPr>
              <a:t>非物理动量     </a:t>
            </a:r>
          </a:p>
        </p:txBody>
      </p:sp>
      <p:sp>
        <p:nvSpPr>
          <p:cNvPr id="136207" name="Text Box 7"/>
          <p:cNvSpPr txBox="1">
            <a:spLocks noChangeArrowheads="1"/>
          </p:cNvSpPr>
          <p:nvPr/>
        </p:nvSpPr>
        <p:spPr bwMode="auto">
          <a:xfrm>
            <a:off x="755576" y="2560637"/>
            <a:ext cx="827021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rPr>
              <a:t>但声子不是普通意义下的真实粒子，而是“准粒子 ”。</a:t>
            </a:r>
          </a:p>
          <a:p>
            <a:r>
              <a:rPr lang="zh-CN" altLang="en-US" dirty="0">
                <a:solidFill>
                  <a:srgbClr val="000000"/>
                </a:solidFill>
                <a:ea typeface="微软雅黑" panose="020B0503020204020204" pitchFamily="34" charset="-122"/>
                <a:cs typeface="+mn-cs"/>
              </a:rPr>
              <a:t>反映了晶体集体运动状态。</a:t>
            </a:r>
          </a:p>
        </p:txBody>
      </p:sp>
      <p:sp>
        <p:nvSpPr>
          <p:cNvPr id="1924104" name="Text Box 8"/>
          <p:cNvSpPr txBox="1">
            <a:spLocks noChangeArrowheads="1"/>
          </p:cNvSpPr>
          <p:nvPr/>
        </p:nvSpPr>
        <p:spPr bwMode="auto">
          <a:xfrm>
            <a:off x="784307" y="3491711"/>
            <a:ext cx="7815262" cy="488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660066"/>
                </a:solidFill>
                <a:ea typeface="微软雅黑" panose="020B0503020204020204" pitchFamily="34" charset="-122"/>
                <a:cs typeface="+mn-cs"/>
              </a:rPr>
              <a:t>声子是准粒子的另一个表现是系统中声子数目不守恒</a:t>
            </a:r>
          </a:p>
        </p:txBody>
      </p:sp>
      <p:sp>
        <p:nvSpPr>
          <p:cNvPr id="1924105" name="Text Box 9"/>
          <p:cNvSpPr txBox="1">
            <a:spLocks noChangeArrowheads="1"/>
          </p:cNvSpPr>
          <p:nvPr/>
        </p:nvSpPr>
        <p:spPr bwMode="auto">
          <a:xfrm>
            <a:off x="858837" y="5132055"/>
            <a:ext cx="3095625" cy="895350"/>
          </a:xfrm>
          <a:prstGeom prst="rect">
            <a:avLst/>
          </a:prstGeom>
          <a:noFill/>
          <a:ln w="952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  即一个振动模式</a:t>
            </a:r>
          </a:p>
          <a:p>
            <a:r>
              <a:rPr lang="zh-CN" altLang="en-US">
                <a:solidFill>
                  <a:srgbClr val="000000"/>
                </a:solidFill>
                <a:ea typeface="微软雅黑" panose="020B0503020204020204" pitchFamily="34" charset="-122"/>
                <a:cs typeface="+mn-cs"/>
              </a:rPr>
              <a:t>平均的声子占据数 </a:t>
            </a:r>
          </a:p>
        </p:txBody>
      </p:sp>
      <p:graphicFrame>
        <p:nvGraphicFramePr>
          <p:cNvPr id="136200" name="Object 6"/>
          <p:cNvGraphicFramePr>
            <a:graphicFrameLocks noChangeAspect="1"/>
          </p:cNvGraphicFramePr>
          <p:nvPr>
            <p:extLst>
              <p:ext uri="{D42A27DB-BD31-4B8C-83A1-F6EECF244321}">
                <p14:modId xmlns:p14="http://schemas.microsoft.com/office/powerpoint/2010/main" val="1879756843"/>
              </p:ext>
            </p:extLst>
          </p:nvPr>
        </p:nvGraphicFramePr>
        <p:xfrm>
          <a:off x="7023100" y="1685925"/>
          <a:ext cx="642938" cy="525463"/>
        </p:xfrm>
        <a:graphic>
          <a:graphicData uri="http://schemas.openxmlformats.org/presentationml/2006/ole">
            <mc:AlternateContent xmlns:mc="http://schemas.openxmlformats.org/markup-compatibility/2006">
              <mc:Choice xmlns:v="urn:schemas-microsoft-com:vml" Requires="v">
                <p:oleObj spid="_x0000_s58898" name="Equation" r:id="rId4" imgW="279360" imgH="228600" progId="Equation.DSMT4">
                  <p:embed/>
                </p:oleObj>
              </mc:Choice>
              <mc:Fallback>
                <p:oleObj name="Equation" r:id="rId4" imgW="279360" imgH="228600" progId="Equation.DSMT4">
                  <p:embed/>
                  <p:pic>
                    <p:nvPicPr>
                      <p:cNvPr id="0" name=""/>
                      <p:cNvPicPr>
                        <a:picLocks noChangeAspect="1" noChangeArrowheads="1"/>
                      </p:cNvPicPr>
                      <p:nvPr/>
                    </p:nvPicPr>
                    <p:blipFill>
                      <a:blip r:embed="rId5"/>
                      <a:srcRect/>
                      <a:stretch>
                        <a:fillRect/>
                      </a:stretch>
                    </p:blipFill>
                    <p:spPr bwMode="auto">
                      <a:xfrm>
                        <a:off x="7023100" y="1685925"/>
                        <a:ext cx="6429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201" name="Object 6"/>
          <p:cNvGraphicFramePr>
            <a:graphicFrameLocks noChangeAspect="1"/>
          </p:cNvGraphicFramePr>
          <p:nvPr>
            <p:extLst>
              <p:ext uri="{D42A27DB-BD31-4B8C-83A1-F6EECF244321}">
                <p14:modId xmlns:p14="http://schemas.microsoft.com/office/powerpoint/2010/main" val="3435907049"/>
              </p:ext>
            </p:extLst>
          </p:nvPr>
        </p:nvGraphicFramePr>
        <p:xfrm>
          <a:off x="1938338" y="2076450"/>
          <a:ext cx="468312" cy="466725"/>
        </p:xfrm>
        <a:graphic>
          <a:graphicData uri="http://schemas.openxmlformats.org/presentationml/2006/ole">
            <mc:AlternateContent xmlns:mc="http://schemas.openxmlformats.org/markup-compatibility/2006">
              <mc:Choice xmlns:v="urn:schemas-microsoft-com:vml" Requires="v">
                <p:oleObj spid="_x0000_s58899" name="Equation" r:id="rId6" imgW="203024" imgH="203024" progId="Equation.DSMT4">
                  <p:embed/>
                </p:oleObj>
              </mc:Choice>
              <mc:Fallback>
                <p:oleObj name="Equation" r:id="rId6" imgW="203024" imgH="203024"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8338" y="2076450"/>
                        <a:ext cx="4683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p:cNvGrpSpPr/>
          <p:nvPr/>
        </p:nvGrpSpPr>
        <p:grpSpPr>
          <a:xfrm>
            <a:off x="784307" y="3992229"/>
            <a:ext cx="7335838" cy="2159002"/>
            <a:chOff x="827088" y="4149728"/>
            <a:chExt cx="7335838" cy="2159002"/>
          </a:xfrm>
        </p:grpSpPr>
        <p:grpSp>
          <p:nvGrpSpPr>
            <p:cNvPr id="1924108" name="Group 12"/>
            <p:cNvGrpSpPr>
              <a:grpSpLocks/>
            </p:cNvGrpSpPr>
            <p:nvPr/>
          </p:nvGrpSpPr>
          <p:grpSpPr bwMode="auto">
            <a:xfrm>
              <a:off x="827088" y="4149728"/>
              <a:ext cx="7335838" cy="2159002"/>
              <a:chOff x="521" y="2614"/>
              <a:chExt cx="4621" cy="1360"/>
            </a:xfrm>
          </p:grpSpPr>
          <p:graphicFrame>
            <p:nvGraphicFramePr>
              <p:cNvPr id="136203" name="Object 13"/>
              <p:cNvGraphicFramePr>
                <a:graphicFrameLocks noChangeAspect="1"/>
              </p:cNvGraphicFramePr>
              <p:nvPr>
                <p:extLst>
                  <p:ext uri="{D42A27DB-BD31-4B8C-83A1-F6EECF244321}">
                    <p14:modId xmlns:p14="http://schemas.microsoft.com/office/powerpoint/2010/main" val="1893519586"/>
                  </p:ext>
                </p:extLst>
              </p:nvPr>
            </p:nvGraphicFramePr>
            <p:xfrm>
              <a:off x="2793" y="3254"/>
              <a:ext cx="2349" cy="720"/>
            </p:xfrm>
            <a:graphic>
              <a:graphicData uri="http://schemas.openxmlformats.org/presentationml/2006/ole">
                <mc:AlternateContent xmlns:mc="http://schemas.openxmlformats.org/markup-compatibility/2006">
                  <mc:Choice xmlns:v="urn:schemas-microsoft-com:vml" Requires="v">
                    <p:oleObj spid="_x0000_s58900" name="Equation" r:id="rId8" imgW="1396800" imgH="431640" progId="Equation.DSMT4">
                      <p:embed/>
                    </p:oleObj>
                  </mc:Choice>
                  <mc:Fallback>
                    <p:oleObj name="Equation" r:id="rId8" imgW="1396800" imgH="431640" progId="Equation.DSMT4">
                      <p:embed/>
                      <p:pic>
                        <p:nvPicPr>
                          <p:cNvPr id="0" name=""/>
                          <p:cNvPicPr>
                            <a:picLocks noChangeAspect="1" noChangeArrowheads="1"/>
                          </p:cNvPicPr>
                          <p:nvPr/>
                        </p:nvPicPr>
                        <p:blipFill>
                          <a:blip r:embed="rId9"/>
                          <a:srcRect/>
                          <a:stretch>
                            <a:fillRect/>
                          </a:stretch>
                        </p:blipFill>
                        <p:spPr bwMode="auto">
                          <a:xfrm>
                            <a:off x="2793" y="3254"/>
                            <a:ext cx="2349" cy="72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6204" name="Text Box 14"/>
              <p:cNvSpPr txBox="1">
                <a:spLocks noChangeArrowheads="1"/>
              </p:cNvSpPr>
              <p:nvPr/>
            </p:nvSpPr>
            <p:spPr bwMode="auto">
              <a:xfrm>
                <a:off x="521" y="2614"/>
                <a:ext cx="4549"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rPr>
                  <a:t>声子是一种波色子，服从波色</a:t>
                </a:r>
                <a:r>
                  <a:rPr lang="en-US" altLang="zh-CN" dirty="0">
                    <a:solidFill>
                      <a:srgbClr val="000000"/>
                    </a:solidFill>
                    <a:ea typeface="微软雅黑" panose="020B0503020204020204" pitchFamily="34" charset="-122"/>
                    <a:cs typeface="+mn-cs"/>
                  </a:rPr>
                  <a:t>-</a:t>
                </a:r>
                <a:r>
                  <a:rPr lang="zh-CN" altLang="en-US" dirty="0">
                    <a:solidFill>
                      <a:srgbClr val="000000"/>
                    </a:solidFill>
                    <a:ea typeface="微软雅黑" panose="020B0503020204020204" pitchFamily="34" charset="-122"/>
                    <a:cs typeface="+mn-cs"/>
                  </a:rPr>
                  <a:t>爱因斯坦统计，即具有能量为       的声子的平均数为：</a:t>
                </a:r>
              </a:p>
            </p:txBody>
          </p:sp>
        </p:grpSp>
        <p:graphicFrame>
          <p:nvGraphicFramePr>
            <p:cNvPr id="15" name="Object 6"/>
            <p:cNvGraphicFramePr>
              <a:graphicFrameLocks noChangeAspect="1"/>
            </p:cNvGraphicFramePr>
            <p:nvPr>
              <p:extLst>
                <p:ext uri="{D42A27DB-BD31-4B8C-83A1-F6EECF244321}">
                  <p14:modId xmlns:p14="http://schemas.microsoft.com/office/powerpoint/2010/main" val="3785480780"/>
                </p:ext>
              </p:extLst>
            </p:nvPr>
          </p:nvGraphicFramePr>
          <p:xfrm>
            <a:off x="2888778" y="4577651"/>
            <a:ext cx="642938" cy="525463"/>
          </p:xfrm>
          <a:graphic>
            <a:graphicData uri="http://schemas.openxmlformats.org/presentationml/2006/ole">
              <mc:AlternateContent xmlns:mc="http://schemas.openxmlformats.org/markup-compatibility/2006">
                <mc:Choice xmlns:v="urn:schemas-microsoft-com:vml" Requires="v">
                  <p:oleObj spid="_x0000_s58901" name="Equation" r:id="rId10" imgW="279360" imgH="228600" progId="Equation.DSMT4">
                    <p:embed/>
                  </p:oleObj>
                </mc:Choice>
                <mc:Fallback>
                  <p:oleObj name="Equation" r:id="rId10" imgW="279360" imgH="228600" progId="Equation.DSMT4">
                    <p:embed/>
                    <p:pic>
                      <p:nvPicPr>
                        <p:cNvPr id="0" name=""/>
                        <p:cNvPicPr>
                          <a:picLocks noChangeAspect="1" noChangeArrowheads="1"/>
                        </p:cNvPicPr>
                        <p:nvPr/>
                      </p:nvPicPr>
                      <p:blipFill>
                        <a:blip r:embed="rId5"/>
                        <a:srcRect/>
                        <a:stretch>
                          <a:fillRect/>
                        </a:stretch>
                      </p:blipFill>
                      <p:spPr bwMode="auto">
                        <a:xfrm>
                          <a:off x="2888778" y="4577651"/>
                          <a:ext cx="6429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 name="页脚占位符 2"/>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71</a:t>
            </a:fld>
            <a:endParaRPr lang="zh-CN" altLang="en-US">
              <a:solidFill>
                <a:prstClr val="black">
                  <a:tint val="75000"/>
                </a:prstClr>
              </a:solidFill>
            </a:endParaRPr>
          </a:p>
        </p:txBody>
      </p:sp>
      <p:sp>
        <p:nvSpPr>
          <p:cNvPr id="20" name="Text Box 2"/>
          <p:cNvSpPr txBox="1">
            <a:spLocks noChangeArrowheads="1"/>
          </p:cNvSpPr>
          <p:nvPr/>
        </p:nvSpPr>
        <p:spPr bwMode="auto">
          <a:xfrm>
            <a:off x="1253237" y="394899"/>
            <a:ext cx="52629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晶格振动的量子化</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声子</a:t>
            </a:r>
          </a:p>
        </p:txBody>
      </p:sp>
      <p:sp>
        <p:nvSpPr>
          <p:cNvPr id="21" name="矩形 1"/>
          <p:cNvSpPr>
            <a:spLocks noChangeArrowheads="1"/>
          </p:cNvSpPr>
          <p:nvPr/>
        </p:nvSpPr>
        <p:spPr bwMode="auto">
          <a:xfrm>
            <a:off x="6156176" y="456454"/>
            <a:ext cx="2082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a:t>
            </a:r>
            <a:r>
              <a:rPr kumimoji="0" lang="en-US" altLang="zh-CN" sz="2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Phonon</a:t>
            </a:r>
            <a:r>
              <a:rPr kumimoji="0" lang="zh-CN" altLang="en-US" sz="2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mn-cs"/>
              </a:rPr>
              <a:t>）</a:t>
            </a:r>
          </a:p>
        </p:txBody>
      </p:sp>
      <p:sp>
        <p:nvSpPr>
          <p:cNvPr id="22" name="Rectangle 37"/>
          <p:cNvSpPr>
            <a:spLocks noChangeArrowheads="1"/>
          </p:cNvSpPr>
          <p:nvPr/>
        </p:nvSpPr>
        <p:spPr bwMode="auto">
          <a:xfrm flipV="1">
            <a:off x="50636" y="102879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33738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24104"/>
                                        </p:tgtEl>
                                        <p:attrNameLst>
                                          <p:attrName>style.visibility</p:attrName>
                                        </p:attrNameLst>
                                      </p:cBhvr>
                                      <p:to>
                                        <p:strVal val="visible"/>
                                      </p:to>
                                    </p:set>
                                    <p:animEffect transition="in" filter="dissolve">
                                      <p:cBhvr>
                                        <p:cTn id="7" dur="500"/>
                                        <p:tgtEl>
                                          <p:spTgt spid="19241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24105"/>
                                        </p:tgtEl>
                                        <p:attrNameLst>
                                          <p:attrName>style.visibility</p:attrName>
                                        </p:attrNameLst>
                                      </p:cBhvr>
                                      <p:to>
                                        <p:strVal val="visible"/>
                                      </p:to>
                                    </p:set>
                                    <p:animEffect transition="in" filter="dissolve">
                                      <p:cBhvr>
                                        <p:cTn id="17" dur="500"/>
                                        <p:tgtEl>
                                          <p:spTgt spid="192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4104" grpId="0" animBg="1"/>
      <p:bldP spid="192410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Rot="1" noChangeArrowheads="1"/>
          </p:cNvSpPr>
          <p:nvPr>
            <p:ph type="title" idx="4294967295"/>
          </p:nvPr>
        </p:nvSpPr>
        <p:spPr bwMode="auto">
          <a:xfrm>
            <a:off x="1672431" y="250567"/>
            <a:ext cx="5799138"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声子对材料性质的影响</a:t>
            </a:r>
          </a:p>
        </p:txBody>
      </p:sp>
      <p:sp>
        <p:nvSpPr>
          <p:cNvPr id="141316" name="Rectangle 3"/>
          <p:cNvSpPr>
            <a:spLocks noGrp="1" noRot="1" noChangeArrowheads="1"/>
          </p:cNvSpPr>
          <p:nvPr>
            <p:ph type="body" idx="4294967295"/>
          </p:nvPr>
        </p:nvSpPr>
        <p:spPr bwMode="auto">
          <a:xfrm>
            <a:off x="395141" y="1594022"/>
            <a:ext cx="8316416" cy="3412976"/>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r>
              <a:rPr lang="zh-CN" altLang="en-US" b="1" dirty="0">
                <a:latin typeface="Times New Roman" panose="02020603050405020304" pitchFamily="18" charset="0"/>
                <a:ea typeface="微软雅黑" panose="020B0503020204020204" pitchFamily="34" charset="-122"/>
              </a:rPr>
              <a:t>热传导</a:t>
            </a:r>
          </a:p>
          <a:p>
            <a:pPr lvl="1" eaLnBrk="1" hangingPunct="1"/>
            <a:r>
              <a:rPr lang="zh-CN" altLang="en-US" sz="2400" b="1" dirty="0">
                <a:latin typeface="Times New Roman" panose="02020603050405020304" pitchFamily="18" charset="0"/>
                <a:ea typeface="微软雅黑" panose="020B0503020204020204" pitchFamily="34" charset="-122"/>
              </a:rPr>
              <a:t>声子运动及其相互作用的结果</a:t>
            </a:r>
          </a:p>
          <a:p>
            <a:pPr eaLnBrk="1" hangingPunct="1"/>
            <a:r>
              <a:rPr lang="zh-CN" altLang="en-US" b="1" dirty="0">
                <a:latin typeface="Times New Roman" panose="02020603050405020304" pitchFamily="18" charset="0"/>
                <a:ea typeface="微软雅黑" panose="020B0503020204020204" pitchFamily="34" charset="-122"/>
              </a:rPr>
              <a:t>金属电阻随温度增加</a:t>
            </a:r>
          </a:p>
          <a:p>
            <a:pPr lvl="1" eaLnBrk="1" hangingPunct="1"/>
            <a:r>
              <a:rPr lang="zh-CN" altLang="en-US" sz="2400" b="1" dirty="0">
                <a:latin typeface="Times New Roman" panose="02020603050405020304" pitchFamily="18" charset="0"/>
                <a:ea typeface="微软雅黑" panose="020B0503020204020204" pitchFamily="34" charset="-122"/>
              </a:rPr>
              <a:t>声子增多、对电子散射增强</a:t>
            </a:r>
          </a:p>
          <a:p>
            <a:pPr eaLnBrk="1" hangingPunct="1"/>
            <a:r>
              <a:rPr lang="zh-CN" altLang="en-US" b="1" dirty="0">
                <a:latin typeface="Times New Roman" panose="02020603050405020304" pitchFamily="18" charset="0"/>
                <a:ea typeface="微软雅黑" panose="020B0503020204020204" pitchFamily="34" charset="-122"/>
              </a:rPr>
              <a:t>超导现象</a:t>
            </a:r>
          </a:p>
          <a:p>
            <a:pPr lvl="1" eaLnBrk="1" hangingPunct="1"/>
            <a:r>
              <a:rPr lang="zh-CN" altLang="en-US" sz="2400" b="1" dirty="0">
                <a:latin typeface="Times New Roman" panose="02020603050405020304" pitchFamily="18" charset="0"/>
                <a:ea typeface="微软雅黑" panose="020B0503020204020204" pitchFamily="34" charset="-122"/>
              </a:rPr>
              <a:t>声子与电子相互作用，使两个电子结合成为库珀对，从而产生超导现象（极低温下大量库珀对的有序凝聚态）</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72</a:t>
            </a:fld>
            <a:endParaRPr lang="zh-CN" altLang="en-US">
              <a:solidFill>
                <a:prstClr val="black">
                  <a:tint val="75000"/>
                </a:prstClr>
              </a:solidFill>
            </a:endParaRPr>
          </a:p>
        </p:txBody>
      </p:sp>
      <p:sp>
        <p:nvSpPr>
          <p:cNvPr id="7" name="Rectangle 37"/>
          <p:cNvSpPr>
            <a:spLocks noChangeArrowheads="1"/>
          </p:cNvSpPr>
          <p:nvPr/>
        </p:nvSpPr>
        <p:spPr bwMode="auto">
          <a:xfrm flipV="1">
            <a:off x="50636" y="1111921"/>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43862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1906588" y="6308725"/>
            <a:ext cx="4897437" cy="360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43363" name="Rectangle 2"/>
          <p:cNvSpPr>
            <a:spLocks noGrp="1" noRot="1" noChangeArrowheads="1"/>
          </p:cNvSpPr>
          <p:nvPr>
            <p:ph type="ctrTitle" idx="4294967295"/>
          </p:nvPr>
        </p:nvSpPr>
        <p:spPr bwMode="auto">
          <a:xfrm>
            <a:off x="793152" y="11266"/>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晶格振动谱的实验测量</a:t>
            </a:r>
          </a:p>
        </p:txBody>
      </p:sp>
      <p:sp>
        <p:nvSpPr>
          <p:cNvPr id="143364" name="Text Box 4"/>
          <p:cNvSpPr txBox="1">
            <a:spLocks noChangeArrowheads="1"/>
          </p:cNvSpPr>
          <p:nvPr/>
        </p:nvSpPr>
        <p:spPr bwMode="auto">
          <a:xfrm>
            <a:off x="1007073" y="991739"/>
            <a:ext cx="6962162"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晶格振动频率与波矢之间的函数关系 （</a:t>
            </a:r>
            <a:r>
              <a:rPr lang="en-US" altLang="zh-CN" sz="2400" b="0" i="1" dirty="0">
                <a:solidFill>
                  <a:srgbClr val="000000"/>
                </a:solidFill>
                <a:latin typeface="Symbol" panose="05050102010706020507" pitchFamily="18" charset="2"/>
                <a:ea typeface="微软雅黑" panose="020B0503020204020204" pitchFamily="34" charset="-122"/>
                <a:cs typeface="+mn-cs"/>
              </a:rPr>
              <a:t>w</a:t>
            </a:r>
            <a:r>
              <a:rPr lang="zh-CN" altLang="en-US" sz="2400" b="0" i="1" dirty="0">
                <a:solidFill>
                  <a:srgbClr val="000000"/>
                </a:solidFill>
                <a:ea typeface="微软雅黑" panose="020B0503020204020204" pitchFamily="34" charset="-122"/>
                <a:cs typeface="+mn-cs"/>
              </a:rPr>
              <a:t> </a:t>
            </a:r>
            <a:r>
              <a:rPr lang="en-US" altLang="zh-CN" sz="2400" b="0" dirty="0">
                <a:solidFill>
                  <a:srgbClr val="000000"/>
                </a:solidFill>
                <a:ea typeface="微软雅黑" panose="020B0503020204020204" pitchFamily="34" charset="-122"/>
                <a:cs typeface="+mn-cs"/>
              </a:rPr>
              <a:t>-</a:t>
            </a:r>
            <a:r>
              <a:rPr lang="en-US" altLang="zh-CN" sz="2400" b="0" i="1" dirty="0">
                <a:solidFill>
                  <a:srgbClr val="000000"/>
                </a:solidFill>
                <a:ea typeface="微软雅黑" panose="020B0503020204020204" pitchFamily="34" charset="-122"/>
                <a:cs typeface="+mn-cs"/>
              </a:rPr>
              <a:t>q</a:t>
            </a:r>
            <a:r>
              <a:rPr lang="zh-CN" altLang="en-US" sz="2400" dirty="0">
                <a:solidFill>
                  <a:srgbClr val="000000"/>
                </a:solidFill>
                <a:ea typeface="微软雅黑" panose="020B0503020204020204" pitchFamily="34" charset="-122"/>
                <a:cs typeface="+mn-cs"/>
              </a:rPr>
              <a:t>关系）</a:t>
            </a:r>
          </a:p>
          <a:p>
            <a:r>
              <a:rPr lang="zh-CN" altLang="en-US" sz="2400" dirty="0">
                <a:solidFill>
                  <a:srgbClr val="000000"/>
                </a:solidFill>
                <a:ea typeface="微软雅黑" panose="020B0503020204020204" pitchFamily="34" charset="-122"/>
                <a:cs typeface="+mn-cs"/>
              </a:rPr>
              <a:t>称为格波的色散关系，也称为晶格振动谱</a:t>
            </a:r>
          </a:p>
        </p:txBody>
      </p:sp>
      <p:pic>
        <p:nvPicPr>
          <p:cNvPr id="143365" name="Picture 5"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116" y="1908747"/>
            <a:ext cx="4464471" cy="358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6" name="Rectangle 3"/>
          <p:cNvSpPr>
            <a:spLocks noRot="1" noChangeArrowheads="1"/>
          </p:cNvSpPr>
          <p:nvPr/>
        </p:nvSpPr>
        <p:spPr bwMode="auto">
          <a:xfrm>
            <a:off x="971600" y="5509283"/>
            <a:ext cx="7956550" cy="791939"/>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spcBef>
                <a:spcPct val="20000"/>
              </a:spcBef>
              <a:buClr>
                <a:srgbClr val="336666"/>
              </a:buClr>
              <a:buSzPct val="70000"/>
              <a:buFont typeface="Wingdings" panose="05000000000000000000" pitchFamily="2" charset="2"/>
              <a:buNone/>
            </a:pPr>
            <a:r>
              <a:rPr lang="zh-CN" altLang="en-US" sz="2400" dirty="0">
                <a:solidFill>
                  <a:srgbClr val="000000"/>
                </a:solidFill>
                <a:ea typeface="微软雅黑" panose="020B0503020204020204" pitchFamily="34" charset="-122"/>
                <a:cs typeface="+mn-cs"/>
              </a:rPr>
              <a:t>晶格振动谱关系着晶体的许多性质，其测定具重要意义</a:t>
            </a:r>
          </a:p>
          <a:p>
            <a:pPr algn="just">
              <a:spcBef>
                <a:spcPct val="20000"/>
              </a:spcBef>
              <a:buClr>
                <a:srgbClr val="336666"/>
              </a:buClr>
              <a:buSzPct val="70000"/>
              <a:buFont typeface="Wingdings" panose="05000000000000000000" pitchFamily="2" charset="2"/>
              <a:buNone/>
            </a:pPr>
            <a:r>
              <a:rPr lang="zh-CN" altLang="en-US" sz="2400" dirty="0">
                <a:solidFill>
                  <a:srgbClr val="000000"/>
                </a:solidFill>
                <a:ea typeface="微软雅黑" panose="020B0503020204020204" pitchFamily="34" charset="-122"/>
                <a:cs typeface="+mn-cs"/>
              </a:rPr>
              <a:t>测量原理：格波与探测波间的相互作用</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73</a:t>
            </a:fld>
            <a:endParaRPr lang="zh-CN" altLang="en-US">
              <a:solidFill>
                <a:prstClr val="black">
                  <a:tint val="75000"/>
                </a:prstClr>
              </a:solidFill>
            </a:endParaRPr>
          </a:p>
        </p:txBody>
      </p:sp>
      <p:sp>
        <p:nvSpPr>
          <p:cNvPr id="9" name="Rectangle 37"/>
          <p:cNvSpPr>
            <a:spLocks noChangeArrowheads="1"/>
          </p:cNvSpPr>
          <p:nvPr/>
        </p:nvSpPr>
        <p:spPr bwMode="auto">
          <a:xfrm flipV="1">
            <a:off x="79251" y="86585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25916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ctrTitle" idx="4294967295"/>
          </p:nvPr>
        </p:nvSpPr>
        <p:spPr bwMode="auto">
          <a:xfrm>
            <a:off x="635669" y="768262"/>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2800" b="1" dirty="0">
                <a:solidFill>
                  <a:srgbClr val="CC0000"/>
                </a:solidFill>
                <a:latin typeface="Times New Roman" panose="02020603050405020304" pitchFamily="18" charset="0"/>
                <a:ea typeface="微软雅黑" panose="020B0503020204020204" pitchFamily="34" charset="-122"/>
              </a:rPr>
              <a:t>最主要的方法：中子的非弹性散射</a:t>
            </a:r>
          </a:p>
        </p:txBody>
      </p:sp>
      <p:sp>
        <p:nvSpPr>
          <p:cNvPr id="144387" name="Rectangle 3"/>
          <p:cNvSpPr>
            <a:spLocks noChangeArrowheads="1"/>
          </p:cNvSpPr>
          <p:nvPr/>
        </p:nvSpPr>
        <p:spPr bwMode="auto">
          <a:xfrm>
            <a:off x="613222" y="1700808"/>
            <a:ext cx="76676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660066"/>
                </a:solidFill>
                <a:ea typeface="微软雅黑" panose="020B0503020204020204" pitchFamily="34" charset="-122"/>
                <a:cs typeface="+mn-cs"/>
              </a:rPr>
              <a:t>中子与格波非弹性散射过程的动量和能量守恒问题  </a:t>
            </a:r>
          </a:p>
        </p:txBody>
      </p:sp>
      <p:grpSp>
        <p:nvGrpSpPr>
          <p:cNvPr id="1932292" name="Group 4"/>
          <p:cNvGrpSpPr>
            <a:grpSpLocks/>
          </p:cNvGrpSpPr>
          <p:nvPr/>
        </p:nvGrpSpPr>
        <p:grpSpPr bwMode="auto">
          <a:xfrm>
            <a:off x="468759" y="2258021"/>
            <a:ext cx="4175125" cy="1223962"/>
            <a:chOff x="340" y="1525"/>
            <a:chExt cx="2630" cy="771"/>
          </a:xfrm>
        </p:grpSpPr>
        <p:sp>
          <p:nvSpPr>
            <p:cNvPr id="144396" name="Rectangle 3"/>
            <p:cNvSpPr>
              <a:spLocks noRot="1" noChangeArrowheads="1"/>
            </p:cNvSpPr>
            <p:nvPr/>
          </p:nvSpPr>
          <p:spPr bwMode="auto">
            <a:xfrm>
              <a:off x="340" y="1525"/>
              <a:ext cx="2592" cy="6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20000"/>
                </a:spcBef>
                <a:buClr>
                  <a:srgbClr val="336666"/>
                </a:buClr>
                <a:buSzPct val="70000"/>
                <a:buFont typeface="Wingdings" panose="05000000000000000000" pitchFamily="2" charset="2"/>
                <a:buNone/>
              </a:pPr>
              <a:r>
                <a:rPr lang="zh-CN" altLang="en-US" dirty="0">
                  <a:solidFill>
                    <a:srgbClr val="000000"/>
                  </a:solidFill>
                  <a:ea typeface="微软雅黑" panose="020B0503020204020204" pitchFamily="34" charset="-122"/>
                  <a:cs typeface="+mn-cs"/>
                </a:rPr>
                <a:t>入射中子束</a:t>
              </a:r>
            </a:p>
            <a:p>
              <a:pPr lvl="1">
                <a:spcBef>
                  <a:spcPct val="20000"/>
                </a:spcBef>
                <a:buClr>
                  <a:srgbClr val="99CCCC"/>
                </a:buClr>
                <a:buSzPct val="75000"/>
                <a:buFont typeface="Wingdings" panose="05000000000000000000" pitchFamily="2" charset="2"/>
                <a:buNone/>
              </a:pPr>
              <a:r>
                <a:rPr lang="zh-CN" altLang="en-US" dirty="0">
                  <a:solidFill>
                    <a:srgbClr val="000000"/>
                  </a:solidFill>
                  <a:ea typeface="微软雅黑" panose="020B0503020204020204" pitchFamily="34" charset="-122"/>
                  <a:cs typeface="+mn-cs"/>
                </a:rPr>
                <a:t>动量 </a:t>
              </a:r>
              <a:r>
                <a:rPr lang="en-US" altLang="zh-CN" i="1" dirty="0">
                  <a:solidFill>
                    <a:srgbClr val="000000"/>
                  </a:solidFill>
                  <a:ea typeface="微软雅黑" panose="020B0503020204020204" pitchFamily="34" charset="-122"/>
                  <a:cs typeface="+mn-cs"/>
                </a:rPr>
                <a:t>p</a:t>
              </a:r>
              <a:r>
                <a:rPr lang="zh-CN" altLang="en-US" i="1" dirty="0">
                  <a:solidFill>
                    <a:srgbClr val="000000"/>
                  </a:solidFill>
                  <a:ea typeface="微软雅黑" panose="020B0503020204020204" pitchFamily="34" charset="-122"/>
                  <a:cs typeface="+mn-cs"/>
                </a:rPr>
                <a:t>，   </a:t>
              </a:r>
              <a:r>
                <a:rPr lang="zh-CN" altLang="en-US" dirty="0">
                  <a:solidFill>
                    <a:srgbClr val="000000"/>
                  </a:solidFill>
                  <a:ea typeface="微软雅黑" panose="020B0503020204020204" pitchFamily="34" charset="-122"/>
                  <a:cs typeface="+mn-cs"/>
                </a:rPr>
                <a:t>能量 </a:t>
              </a:r>
              <a:endParaRPr lang="zh-CN" altLang="en-US" sz="2400" dirty="0">
                <a:solidFill>
                  <a:srgbClr val="000000"/>
                </a:solidFill>
                <a:ea typeface="微软雅黑" panose="020B0503020204020204" pitchFamily="34" charset="-122"/>
                <a:cs typeface="+mn-cs"/>
              </a:endParaRPr>
            </a:p>
            <a:p>
              <a:pPr>
                <a:spcBef>
                  <a:spcPct val="20000"/>
                </a:spcBef>
                <a:buClr>
                  <a:srgbClr val="336666"/>
                </a:buClr>
                <a:buSzPct val="70000"/>
                <a:buFont typeface="Wingdings" panose="05000000000000000000" pitchFamily="2" charset="2"/>
                <a:buNone/>
              </a:pPr>
              <a:endParaRPr lang="zh-CN" altLang="en-US" dirty="0">
                <a:solidFill>
                  <a:srgbClr val="000000"/>
                </a:solidFill>
                <a:ea typeface="微软雅黑" panose="020B0503020204020204" pitchFamily="34" charset="-122"/>
                <a:cs typeface="+mn-cs"/>
              </a:endParaRPr>
            </a:p>
          </p:txBody>
        </p:sp>
        <p:graphicFrame>
          <p:nvGraphicFramePr>
            <p:cNvPr id="144397" name="Object 5"/>
            <p:cNvGraphicFramePr>
              <a:graphicFrameLocks noChangeAspect="1"/>
            </p:cNvGraphicFramePr>
            <p:nvPr/>
          </p:nvGraphicFramePr>
          <p:xfrm>
            <a:off x="2154" y="1692"/>
            <a:ext cx="816" cy="604"/>
          </p:xfrm>
          <a:graphic>
            <a:graphicData uri="http://schemas.openxmlformats.org/presentationml/2006/ole">
              <mc:AlternateContent xmlns:mc="http://schemas.openxmlformats.org/markup-compatibility/2006">
                <mc:Choice xmlns:v="urn:schemas-microsoft-com:vml" Requires="v">
                  <p:oleObj spid="_x0000_s61838" name="公式" r:id="rId4" imgW="622300" imgH="457200" progId="Equation.3">
                    <p:embed/>
                  </p:oleObj>
                </mc:Choice>
                <mc:Fallback>
                  <p:oleObj name="公式" r:id="rId4" imgW="6223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 y="1692"/>
                          <a:ext cx="816"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32295" name="Text Box 7"/>
          <p:cNvSpPr txBox="1">
            <a:spLocks noChangeArrowheads="1"/>
          </p:cNvSpPr>
          <p:nvPr/>
        </p:nvSpPr>
        <p:spPr bwMode="auto">
          <a:xfrm>
            <a:off x="5028478" y="2638827"/>
            <a:ext cx="3959548" cy="1200329"/>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spcBef>
                <a:spcPct val="20000"/>
              </a:spcBef>
              <a:buClr>
                <a:srgbClr val="336666"/>
              </a:buClr>
              <a:buSzPct val="70000"/>
              <a:buFont typeface="Wingdings" panose="05000000000000000000" pitchFamily="2" charset="2"/>
              <a:buNone/>
            </a:pPr>
            <a:r>
              <a:rPr lang="zh-CN" altLang="en-US" sz="2400" dirty="0">
                <a:solidFill>
                  <a:srgbClr val="000000"/>
                </a:solidFill>
                <a:ea typeface="微软雅黑" panose="020B0503020204020204" pitchFamily="34" charset="-122"/>
                <a:cs typeface="+mn-cs"/>
              </a:rPr>
              <a:t>部分中子受晶格振动影响，发生非弹性散射过程，能量发生变化，动量相应改变</a:t>
            </a:r>
          </a:p>
        </p:txBody>
      </p:sp>
      <p:grpSp>
        <p:nvGrpSpPr>
          <p:cNvPr id="1932296" name="Group 8"/>
          <p:cNvGrpSpPr>
            <a:grpSpLocks/>
          </p:cNvGrpSpPr>
          <p:nvPr/>
        </p:nvGrpSpPr>
        <p:grpSpPr bwMode="auto">
          <a:xfrm>
            <a:off x="468759" y="3739159"/>
            <a:ext cx="4114800" cy="1034453"/>
            <a:chOff x="204" y="2458"/>
            <a:chExt cx="2539" cy="737"/>
          </a:xfrm>
        </p:grpSpPr>
        <p:graphicFrame>
          <p:nvGraphicFramePr>
            <p:cNvPr id="144393" name="Object 6"/>
            <p:cNvGraphicFramePr>
              <a:graphicFrameLocks noChangeAspect="1"/>
            </p:cNvGraphicFramePr>
            <p:nvPr>
              <p:extLst>
                <p:ext uri="{D42A27DB-BD31-4B8C-83A1-F6EECF244321}">
                  <p14:modId xmlns:p14="http://schemas.microsoft.com/office/powerpoint/2010/main" val="138097196"/>
                </p:ext>
              </p:extLst>
            </p:nvPr>
          </p:nvGraphicFramePr>
          <p:xfrm>
            <a:off x="1488" y="2458"/>
            <a:ext cx="328" cy="363"/>
          </p:xfrm>
          <a:graphic>
            <a:graphicData uri="http://schemas.openxmlformats.org/presentationml/2006/ole">
              <mc:AlternateContent xmlns:mc="http://schemas.openxmlformats.org/markup-compatibility/2006">
                <mc:Choice xmlns:v="urn:schemas-microsoft-com:vml" Requires="v">
                  <p:oleObj spid="_x0000_s61839" name="公式" r:id="rId6" imgW="177569" imgH="202936" progId="Equation.3">
                    <p:embed/>
                  </p:oleObj>
                </mc:Choice>
                <mc:Fallback>
                  <p:oleObj name="公式" r:id="rId6" imgW="177569" imgH="20293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8" y="2458"/>
                          <a:ext cx="328" cy="363"/>
                        </a:xfrm>
                        <a:prstGeom prst="rect">
                          <a:avLst/>
                        </a:prstGeom>
                        <a:noFill/>
                        <a:ln>
                          <a:noFill/>
                        </a:ln>
                        <a:extLst/>
                      </p:spPr>
                    </p:pic>
                  </p:oleObj>
                </mc:Fallback>
              </mc:AlternateContent>
            </a:graphicData>
          </a:graphic>
        </p:graphicFrame>
        <p:graphicFrame>
          <p:nvGraphicFramePr>
            <p:cNvPr id="144394" name="Object 7"/>
            <p:cNvGraphicFramePr>
              <a:graphicFrameLocks noChangeAspect="1"/>
            </p:cNvGraphicFramePr>
            <p:nvPr>
              <p:extLst>
                <p:ext uri="{D42A27DB-BD31-4B8C-83A1-F6EECF244321}">
                  <p14:modId xmlns:p14="http://schemas.microsoft.com/office/powerpoint/2010/main" val="746558018"/>
                </p:ext>
              </p:extLst>
            </p:nvPr>
          </p:nvGraphicFramePr>
          <p:xfrm>
            <a:off x="1826" y="2548"/>
            <a:ext cx="917" cy="647"/>
          </p:xfrm>
          <a:graphic>
            <a:graphicData uri="http://schemas.openxmlformats.org/presentationml/2006/ole">
              <mc:AlternateContent xmlns:mc="http://schemas.openxmlformats.org/markup-compatibility/2006">
                <mc:Choice xmlns:v="urn:schemas-microsoft-com:vml" Requires="v">
                  <p:oleObj spid="_x0000_s61840" name="公式" r:id="rId8" imgW="647700" imgH="457200" progId="Equation.3">
                    <p:embed/>
                  </p:oleObj>
                </mc:Choice>
                <mc:Fallback>
                  <p:oleObj name="公式" r:id="rId8" imgW="6477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6" y="2548"/>
                          <a:ext cx="917" cy="647"/>
                        </a:xfrm>
                        <a:prstGeom prst="rect">
                          <a:avLst/>
                        </a:prstGeom>
                        <a:noFill/>
                        <a:ln>
                          <a:noFill/>
                        </a:ln>
                        <a:extLst/>
                      </p:spPr>
                    </p:pic>
                  </p:oleObj>
                </mc:Fallback>
              </mc:AlternateContent>
            </a:graphicData>
          </a:graphic>
        </p:graphicFrame>
        <p:sp>
          <p:nvSpPr>
            <p:cNvPr id="144395" name="Text Box 11"/>
            <p:cNvSpPr txBox="1">
              <a:spLocks noChangeArrowheads="1"/>
            </p:cNvSpPr>
            <p:nvPr/>
          </p:nvSpPr>
          <p:spPr bwMode="auto">
            <a:xfrm>
              <a:off x="204" y="2478"/>
              <a:ext cx="153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rPr>
                <a:t>出射后的中子  </a:t>
              </a:r>
            </a:p>
          </p:txBody>
        </p:sp>
      </p:grpSp>
      <p:sp>
        <p:nvSpPr>
          <p:cNvPr id="1932301" name="Text Box 13"/>
          <p:cNvSpPr txBox="1">
            <a:spLocks noChangeArrowheads="1"/>
          </p:cNvSpPr>
          <p:nvPr/>
        </p:nvSpPr>
        <p:spPr bwMode="auto">
          <a:xfrm>
            <a:off x="576485" y="5082005"/>
            <a:ext cx="84248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在中子流穿过晶体时，格波振动可以引起中子的非弹性散射，这种非弹性散射可以看成是吸收或发射声子的过程</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74</a:t>
            </a:fld>
            <a:endParaRPr lang="zh-CN" altLang="en-US">
              <a:solidFill>
                <a:prstClr val="black">
                  <a:tint val="75000"/>
                </a:prstClr>
              </a:solidFill>
            </a:endParaRPr>
          </a:p>
        </p:txBody>
      </p:sp>
      <p:sp>
        <p:nvSpPr>
          <p:cNvPr id="16" name="Rectangle 2"/>
          <p:cNvSpPr txBox="1">
            <a:spLocks noRot="1" noChangeArrowheads="1"/>
          </p:cNvSpPr>
          <p:nvPr/>
        </p:nvSpPr>
        <p:spPr bwMode="auto">
          <a:xfrm>
            <a:off x="793152" y="11266"/>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fontAlgn="auto">
              <a:spcAft>
                <a:spcPts val="0"/>
              </a:spcAft>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晶格振动谱的实验测量</a:t>
            </a:r>
          </a:p>
        </p:txBody>
      </p:sp>
      <p:sp>
        <p:nvSpPr>
          <p:cNvPr id="17" name="Rectangle 37"/>
          <p:cNvSpPr>
            <a:spLocks noChangeArrowheads="1"/>
          </p:cNvSpPr>
          <p:nvPr/>
        </p:nvSpPr>
        <p:spPr bwMode="auto">
          <a:xfrm flipV="1">
            <a:off x="79251" y="86585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406786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32292"/>
                                        </p:tgtEl>
                                        <p:attrNameLst>
                                          <p:attrName>style.visibility</p:attrName>
                                        </p:attrNameLst>
                                      </p:cBhvr>
                                      <p:to>
                                        <p:strVal val="visible"/>
                                      </p:to>
                                    </p:set>
                                    <p:animEffect transition="in" filter="dissolve">
                                      <p:cBhvr>
                                        <p:cTn id="7" dur="500"/>
                                        <p:tgtEl>
                                          <p:spTgt spid="1932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32295"/>
                                        </p:tgtEl>
                                        <p:attrNameLst>
                                          <p:attrName>style.visibility</p:attrName>
                                        </p:attrNameLst>
                                      </p:cBhvr>
                                      <p:to>
                                        <p:strVal val="visible"/>
                                      </p:to>
                                    </p:set>
                                    <p:animEffect transition="in" filter="dissolve">
                                      <p:cBhvr>
                                        <p:cTn id="12" dur="500"/>
                                        <p:tgtEl>
                                          <p:spTgt spid="19322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32296"/>
                                        </p:tgtEl>
                                        <p:attrNameLst>
                                          <p:attrName>style.visibility</p:attrName>
                                        </p:attrNameLst>
                                      </p:cBhvr>
                                      <p:to>
                                        <p:strVal val="visible"/>
                                      </p:to>
                                    </p:set>
                                    <p:animEffect transition="in" filter="dissolve">
                                      <p:cBhvr>
                                        <p:cTn id="17" dur="500"/>
                                        <p:tgtEl>
                                          <p:spTgt spid="19322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932301"/>
                                        </p:tgtEl>
                                        <p:attrNameLst>
                                          <p:attrName>style.visibility</p:attrName>
                                        </p:attrNameLst>
                                      </p:cBhvr>
                                      <p:to>
                                        <p:strVal val="visible"/>
                                      </p:to>
                                    </p:set>
                                    <p:animEffect transition="in" filter="slide(fromBottom)">
                                      <p:cBhvr>
                                        <p:cTn id="22" dur="500"/>
                                        <p:tgtEl>
                                          <p:spTgt spid="1932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2295" grpId="0" animBg="1"/>
      <p:bldP spid="193230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552451" y="1095466"/>
            <a:ext cx="8340030" cy="19389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noProof="0" dirty="0">
                <a:ln>
                  <a:noFill/>
                </a:ln>
                <a:solidFill>
                  <a:srgbClr val="663300"/>
                </a:solidFill>
                <a:effectLst/>
                <a:uLnTx/>
                <a:uFillTx/>
                <a:ea typeface="微软雅黑" panose="020B0503020204020204" pitchFamily="34" charset="-122"/>
                <a:cs typeface="+mn-cs"/>
              </a:rPr>
              <a:t>如果碰撞过程中两粒子间只有动能的交换，粒子类型、其内部运动状态和数目并无变化，则称为弹性散射或弹性碰撞。如果碰撞过程中除了有动能交换外，粒子的数目、类型和内部状态有所改变或转化为其他粒子，则称为非弹性散射或非弹性碰撞</a:t>
            </a:r>
          </a:p>
        </p:txBody>
      </p:sp>
      <p:sp>
        <p:nvSpPr>
          <p:cNvPr id="145411" name="Rectangle 2"/>
          <p:cNvSpPr>
            <a:spLocks noRot="1" noChangeArrowheads="1"/>
          </p:cNvSpPr>
          <p:nvPr/>
        </p:nvSpPr>
        <p:spPr bwMode="auto">
          <a:xfrm>
            <a:off x="2700338" y="1571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600" dirty="0">
                <a:solidFill>
                  <a:srgbClr val="660066"/>
                </a:solidFill>
                <a:effectLst>
                  <a:outerShdw blurRad="38100" dist="38100" dir="2700000" algn="tl">
                    <a:srgbClr val="C0C0C0"/>
                  </a:outerShdw>
                </a:effectLst>
                <a:ea typeface="微软雅黑" pitchFamily="34" charset="-122"/>
                <a:cs typeface="+mn-cs"/>
              </a:rPr>
              <a:t>中子的非弹性散射</a:t>
            </a:r>
          </a:p>
        </p:txBody>
      </p:sp>
      <p:grpSp>
        <p:nvGrpSpPr>
          <p:cNvPr id="1933316" name="Group 4"/>
          <p:cNvGrpSpPr>
            <a:grpSpLocks/>
          </p:cNvGrpSpPr>
          <p:nvPr/>
        </p:nvGrpSpPr>
        <p:grpSpPr bwMode="auto">
          <a:xfrm>
            <a:off x="516165" y="3247233"/>
            <a:ext cx="5826126" cy="1717675"/>
            <a:chOff x="331" y="2349"/>
            <a:chExt cx="3670" cy="1082"/>
          </a:xfrm>
        </p:grpSpPr>
        <p:sp>
          <p:nvSpPr>
            <p:cNvPr id="145415" name="Text Box 5"/>
            <p:cNvSpPr txBox="1">
              <a:spLocks noChangeArrowheads="1"/>
            </p:cNvSpPr>
            <p:nvPr/>
          </p:nvSpPr>
          <p:spPr bwMode="auto">
            <a:xfrm>
              <a:off x="348" y="2387"/>
              <a:ext cx="157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noProof="0">
                  <a:ln>
                    <a:noFill/>
                  </a:ln>
                  <a:solidFill>
                    <a:srgbClr val="CC0000"/>
                  </a:solidFill>
                  <a:effectLst/>
                  <a:uLnTx/>
                  <a:uFillTx/>
                  <a:ea typeface="微软雅黑" panose="020B0503020204020204" pitchFamily="34" charset="-122"/>
                  <a:cs typeface="+mn-cs"/>
                </a:rPr>
                <a:t>能量守恒关系：</a:t>
              </a:r>
            </a:p>
          </p:txBody>
        </p:sp>
        <p:graphicFrame>
          <p:nvGraphicFramePr>
            <p:cNvPr id="145416" name="Object 9"/>
            <p:cNvGraphicFramePr>
              <a:graphicFrameLocks noChangeAspect="1"/>
            </p:cNvGraphicFramePr>
            <p:nvPr>
              <p:extLst>
                <p:ext uri="{D42A27DB-BD31-4B8C-83A1-F6EECF244321}">
                  <p14:modId xmlns:p14="http://schemas.microsoft.com/office/powerpoint/2010/main" val="1633488812"/>
                </p:ext>
              </p:extLst>
            </p:nvPr>
          </p:nvGraphicFramePr>
          <p:xfrm>
            <a:off x="1877" y="2349"/>
            <a:ext cx="2124" cy="673"/>
          </p:xfrm>
          <a:graphic>
            <a:graphicData uri="http://schemas.openxmlformats.org/presentationml/2006/ole">
              <mc:AlternateContent xmlns:mc="http://schemas.openxmlformats.org/markup-compatibility/2006">
                <mc:Choice xmlns:v="urn:schemas-microsoft-com:vml" Requires="v">
                  <p:oleObj spid="_x0000_s62730" name="Equation" r:id="rId4" imgW="1447560" imgH="457200" progId="Equation.DSMT4">
                    <p:embed/>
                  </p:oleObj>
                </mc:Choice>
                <mc:Fallback>
                  <p:oleObj name="Equation" r:id="rId4" imgW="1447560" imgH="457200" progId="Equation.DSMT4">
                    <p:embed/>
                    <p:pic>
                      <p:nvPicPr>
                        <p:cNvPr id="145416" name="Object 9"/>
                        <p:cNvPicPr>
                          <a:picLocks noChangeAspect="1" noChangeArrowheads="1"/>
                        </p:cNvPicPr>
                        <p:nvPr/>
                      </p:nvPicPr>
                      <p:blipFill>
                        <a:blip r:embed="rId5"/>
                        <a:srcRect/>
                        <a:stretch>
                          <a:fillRect/>
                        </a:stretch>
                      </p:blipFill>
                      <p:spPr bwMode="auto">
                        <a:xfrm>
                          <a:off x="1877" y="2349"/>
                          <a:ext cx="2124"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17" name="Rectangle 7"/>
            <p:cNvSpPr>
              <a:spLocks noChangeArrowheads="1"/>
            </p:cNvSpPr>
            <p:nvPr/>
          </p:nvSpPr>
          <p:spPr bwMode="auto">
            <a:xfrm>
              <a:off x="331" y="3032"/>
              <a:ext cx="137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66"/>
                </a:buClr>
                <a:buSzPct val="70000"/>
                <a:buFont typeface="Wingdings" panose="05000000000000000000" pitchFamily="2" charset="2"/>
                <a:buNone/>
                <a:tabLst/>
                <a:defRPr/>
              </a:pPr>
              <a:r>
                <a:rPr kumimoji="0" lang="zh-CN" altLang="en-US" sz="2600" b="1" i="0" u="none" strike="noStrike" kern="1200" cap="none" spc="0" normalizeH="0" noProof="0" dirty="0">
                  <a:ln>
                    <a:noFill/>
                  </a:ln>
                  <a:solidFill>
                    <a:srgbClr val="CC0000"/>
                  </a:solidFill>
                  <a:effectLst/>
                  <a:uLnTx/>
                  <a:uFillTx/>
                  <a:ea typeface="微软雅黑" panose="020B0503020204020204" pitchFamily="34" charset="-122"/>
                  <a:cs typeface="+mn-cs"/>
                </a:rPr>
                <a:t>准动量守恒：</a:t>
              </a:r>
            </a:p>
          </p:txBody>
        </p:sp>
        <p:graphicFrame>
          <p:nvGraphicFramePr>
            <p:cNvPr id="145418" name="Object 11"/>
            <p:cNvGraphicFramePr>
              <a:graphicFrameLocks noChangeAspect="1"/>
            </p:cNvGraphicFramePr>
            <p:nvPr/>
          </p:nvGraphicFramePr>
          <p:xfrm>
            <a:off x="1797" y="3048"/>
            <a:ext cx="1997" cy="383"/>
          </p:xfrm>
          <a:graphic>
            <a:graphicData uri="http://schemas.openxmlformats.org/presentationml/2006/ole">
              <mc:AlternateContent xmlns:mc="http://schemas.openxmlformats.org/markup-compatibility/2006">
                <mc:Choice xmlns:v="urn:schemas-microsoft-com:vml" Requires="v">
                  <p:oleObj spid="_x0000_s62731" name="公式" r:id="rId6" imgW="1193800" imgH="228600" progId="Equation.3">
                    <p:embed/>
                  </p:oleObj>
                </mc:Choice>
                <mc:Fallback>
                  <p:oleObj name="公式" r:id="rId6" imgW="1193800" imgH="228600" progId="Equation.3">
                    <p:embed/>
                    <p:pic>
                      <p:nvPicPr>
                        <p:cNvPr id="145418"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7" y="3048"/>
                          <a:ext cx="1997" cy="3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33321" name="Text Box 9"/>
          <p:cNvSpPr txBox="1">
            <a:spLocks noChangeArrowheads="1"/>
          </p:cNvSpPr>
          <p:nvPr/>
        </p:nvSpPr>
        <p:spPr bwMode="auto">
          <a:xfrm>
            <a:off x="6434910" y="3091658"/>
            <a:ext cx="2194832" cy="1292662"/>
          </a:xfrm>
          <a:prstGeom prst="rect">
            <a:avLst/>
          </a:prstGeom>
          <a:noFill/>
          <a:ln w="5715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表示声子能量</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0" u="none" strike="noStrike" kern="1200" cap="none" spc="0" normalizeH="0" noProof="0" dirty="0">
                <a:ln>
                  <a:noFill/>
                </a:ln>
                <a:solidFill>
                  <a:srgbClr val="000000"/>
                </a:solidFill>
                <a:effectLst/>
                <a:uLnTx/>
                <a:uFillTx/>
                <a:ea typeface="微软雅黑" panose="020B0503020204020204" pitchFamily="34" charset="-122"/>
                <a:cs typeface="+mn-cs"/>
              </a:rPr>
              <a:t>+</a:t>
            </a: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：吸收声子</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600" b="1" i="0" u="none" strike="noStrike" kern="1200" cap="none" spc="0" normalizeH="0" noProof="0" dirty="0">
                <a:ln>
                  <a:noFill/>
                </a:ln>
                <a:solidFill>
                  <a:srgbClr val="000000"/>
                </a:solidFill>
                <a:effectLst/>
                <a:uLnTx/>
                <a:uFillTx/>
                <a:ea typeface="微软雅黑" panose="020B0503020204020204" pitchFamily="34" charset="-122"/>
                <a:cs typeface="+mn-cs"/>
              </a:rPr>
              <a:t>-: </a:t>
            </a: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 </a:t>
            </a:r>
            <a:r>
              <a:rPr kumimoji="0" lang="en-US" altLang="zh-CN" sz="2600" b="1" i="0" u="none" strike="noStrike" kern="1200" cap="none" spc="0" normalizeH="0" noProof="0" dirty="0">
                <a:ln>
                  <a:noFill/>
                </a:ln>
                <a:solidFill>
                  <a:srgbClr val="000000"/>
                </a:solidFill>
                <a:effectLst/>
                <a:uLnTx/>
                <a:uFillTx/>
                <a:ea typeface="微软雅黑" panose="020B0503020204020204" pitchFamily="34" charset="-122"/>
                <a:cs typeface="+mn-cs"/>
              </a:rPr>
              <a:t>  </a:t>
            </a: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发射声子</a:t>
            </a:r>
          </a:p>
        </p:txBody>
      </p:sp>
      <p:sp>
        <p:nvSpPr>
          <p:cNvPr id="1933322" name="Text Box 10"/>
          <p:cNvSpPr txBox="1">
            <a:spLocks noChangeArrowheads="1"/>
          </p:cNvSpPr>
          <p:nvPr/>
        </p:nvSpPr>
        <p:spPr bwMode="auto">
          <a:xfrm>
            <a:off x="576689" y="5087370"/>
            <a:ext cx="3540125" cy="923925"/>
          </a:xfrm>
          <a:prstGeom prst="rect">
            <a:avLst/>
          </a:prstGeom>
          <a:solidFill>
            <a:schemeClr val="bg1"/>
          </a:solidFill>
          <a:ln w="38100">
            <a:solidFill>
              <a:srgbClr val="0099FF"/>
            </a:solidFill>
            <a:miter lim="800000"/>
            <a:headEnd/>
            <a:tailEnd/>
          </a:ln>
          <a:effec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noProof="0">
                <a:ln>
                  <a:noFill/>
                </a:ln>
                <a:solidFill>
                  <a:srgbClr val="000099"/>
                </a:solidFill>
                <a:effectLst/>
                <a:uLnTx/>
                <a:uFillTx/>
                <a:ea typeface="微软雅黑" panose="020B0503020204020204" pitchFamily="34" charset="-122"/>
                <a:cs typeface="+mn-cs"/>
              </a:rPr>
              <a:t>     声子的准动量</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noProof="0">
                <a:ln>
                  <a:noFill/>
                </a:ln>
                <a:solidFill>
                  <a:srgbClr val="000099"/>
                </a:solidFill>
                <a:effectLst/>
                <a:uLnTx/>
                <a:uFillTx/>
                <a:ea typeface="微软雅黑" panose="020B0503020204020204" pitchFamily="34" charset="-122"/>
                <a:cs typeface="+mn-cs"/>
              </a:rPr>
              <a:t>准动量不是真实的动量</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75</a:t>
            </a:fld>
            <a:endParaRPr lang="zh-CN" altLang="en-US">
              <a:solidFill>
                <a:prstClr val="black">
                  <a:tint val="75000"/>
                </a:prstClr>
              </a:solidFill>
            </a:endParaRPr>
          </a:p>
        </p:txBody>
      </p:sp>
      <p:sp>
        <p:nvSpPr>
          <p:cNvPr id="13" name="Rectangle 37"/>
          <p:cNvSpPr>
            <a:spLocks noChangeArrowheads="1"/>
          </p:cNvSpPr>
          <p:nvPr/>
        </p:nvSpPr>
        <p:spPr bwMode="auto">
          <a:xfrm flipV="1">
            <a:off x="79251" y="101363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74716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33316"/>
                                        </p:tgtEl>
                                        <p:attrNameLst>
                                          <p:attrName>style.visibility</p:attrName>
                                        </p:attrNameLst>
                                      </p:cBhvr>
                                      <p:to>
                                        <p:strVal val="visible"/>
                                      </p:to>
                                    </p:set>
                                    <p:animEffect transition="in" filter="dissolve">
                                      <p:cBhvr>
                                        <p:cTn id="7" dur="500"/>
                                        <p:tgtEl>
                                          <p:spTgt spid="1933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33321"/>
                                        </p:tgtEl>
                                        <p:attrNameLst>
                                          <p:attrName>style.visibility</p:attrName>
                                        </p:attrNameLst>
                                      </p:cBhvr>
                                      <p:to>
                                        <p:strVal val="visible"/>
                                      </p:to>
                                    </p:set>
                                    <p:animEffect transition="in" filter="dissolve">
                                      <p:cBhvr>
                                        <p:cTn id="12" dur="500"/>
                                        <p:tgtEl>
                                          <p:spTgt spid="19333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33322"/>
                                        </p:tgtEl>
                                        <p:attrNameLst>
                                          <p:attrName>style.visibility</p:attrName>
                                        </p:attrNameLst>
                                      </p:cBhvr>
                                      <p:to>
                                        <p:strVal val="visible"/>
                                      </p:to>
                                    </p:set>
                                    <p:animEffect transition="in" filter="dissolve">
                                      <p:cBhvr>
                                        <p:cTn id="17" dur="500"/>
                                        <p:tgtEl>
                                          <p:spTgt spid="193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3321" grpId="0" animBg="1"/>
      <p:bldP spid="193332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3"/>
          <p:cNvSpPr>
            <a:spLocks noGrp="1" noRot="1" noChangeArrowheads="1"/>
          </p:cNvSpPr>
          <p:nvPr>
            <p:ph type="body" sz="half" idx="4294967295"/>
          </p:nvPr>
        </p:nvSpPr>
        <p:spPr bwMode="auto">
          <a:xfrm>
            <a:off x="287337" y="1340768"/>
            <a:ext cx="8569325" cy="39608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sz="2600" b="1" dirty="0">
                <a:latin typeface="Times New Roman" panose="02020603050405020304" pitchFamily="18" charset="0"/>
                <a:ea typeface="微软雅黑" panose="020B0503020204020204" pitchFamily="34" charset="-122"/>
              </a:rPr>
              <a:t>测量过程</a:t>
            </a:r>
          </a:p>
          <a:p>
            <a:pPr lvl="1" algn="just" eaLnBrk="1" hangingPunct="1"/>
            <a:r>
              <a:rPr lang="zh-CN" altLang="en-US" sz="2600" b="1" dirty="0">
                <a:latin typeface="Times New Roman" panose="02020603050405020304" pitchFamily="18" charset="0"/>
                <a:ea typeface="微软雅黑" panose="020B0503020204020204" pitchFamily="34" charset="-122"/>
              </a:rPr>
              <a:t>单色器固定入射中子流的动量 </a:t>
            </a:r>
            <a:r>
              <a:rPr lang="en-US" altLang="zh-CN" sz="2600" b="1" i="1" dirty="0">
                <a:latin typeface="Times New Roman" panose="02020603050405020304" pitchFamily="18" charset="0"/>
                <a:ea typeface="微软雅黑" panose="020B0503020204020204" pitchFamily="34" charset="-122"/>
              </a:rPr>
              <a:t>p </a:t>
            </a:r>
            <a:r>
              <a:rPr lang="en-US" altLang="zh-CN" sz="2600" b="1" dirty="0">
                <a:latin typeface="Times New Roman" panose="02020603050405020304" pitchFamily="18" charset="0"/>
                <a:ea typeface="微软雅黑" panose="020B0503020204020204" pitchFamily="34" charset="-122"/>
              </a:rPr>
              <a:t>(</a:t>
            </a:r>
            <a:r>
              <a:rPr lang="zh-CN" altLang="en-US" sz="2600" b="1" dirty="0">
                <a:latin typeface="Times New Roman" panose="02020603050405020304" pitchFamily="18" charset="0"/>
                <a:ea typeface="微软雅黑" panose="020B0503020204020204" pitchFamily="34" charset="-122"/>
              </a:rPr>
              <a:t>同时固定能量</a:t>
            </a:r>
            <a:r>
              <a:rPr lang="en-US" altLang="zh-CN" sz="2600" b="1" i="1" dirty="0">
                <a:latin typeface="Times New Roman" panose="02020603050405020304" pitchFamily="18" charset="0"/>
                <a:ea typeface="微软雅黑" panose="020B0503020204020204" pitchFamily="34" charset="-122"/>
              </a:rPr>
              <a:t>E</a:t>
            </a:r>
            <a:r>
              <a:rPr lang="en-US" altLang="zh-CN" sz="2600" b="1" dirty="0">
                <a:latin typeface="Times New Roman" panose="02020603050405020304" pitchFamily="18" charset="0"/>
                <a:ea typeface="微软雅黑" panose="020B0503020204020204" pitchFamily="34" charset="-122"/>
              </a:rPr>
              <a:t>) </a:t>
            </a:r>
          </a:p>
          <a:p>
            <a:pPr lvl="1" algn="just" eaLnBrk="1" hangingPunct="1"/>
            <a:r>
              <a:rPr lang="zh-CN" altLang="en-US" sz="2600" b="1" dirty="0">
                <a:latin typeface="Times New Roman" panose="02020603050405020304" pitchFamily="18" charset="0"/>
                <a:ea typeface="微软雅黑" panose="020B0503020204020204" pitchFamily="34" charset="-122"/>
              </a:rPr>
              <a:t>测量不同散射方向上的中子流的动量值 </a:t>
            </a:r>
            <a:r>
              <a:rPr lang="en-US" altLang="zh-CN" sz="2600" b="1" i="1" dirty="0">
                <a:latin typeface="Times New Roman" panose="02020603050405020304" pitchFamily="18" charset="0"/>
                <a:ea typeface="微软雅黑" panose="020B0503020204020204" pitchFamily="34" charset="-122"/>
              </a:rPr>
              <a:t>p’</a:t>
            </a:r>
          </a:p>
          <a:p>
            <a:pPr lvl="2" algn="just" eaLnBrk="1" hangingPunct="1"/>
            <a:r>
              <a:rPr lang="zh-CN" altLang="en-US" sz="2600" b="1" dirty="0">
                <a:latin typeface="Times New Roman" panose="02020603050405020304" pitchFamily="18" charset="0"/>
                <a:ea typeface="微软雅黑" panose="020B0503020204020204" pitchFamily="34" charset="-122"/>
              </a:rPr>
              <a:t>入射、出射方向由准直器决定</a:t>
            </a:r>
          </a:p>
          <a:p>
            <a:pPr lvl="2" algn="just" eaLnBrk="1" hangingPunct="1"/>
            <a:r>
              <a:rPr lang="zh-CN" altLang="en-US" sz="2600" b="1" dirty="0">
                <a:latin typeface="Times New Roman" panose="02020603050405020304" pitchFamily="18" charset="0"/>
                <a:ea typeface="微软雅黑" panose="020B0503020204020204" pitchFamily="34" charset="-122"/>
              </a:rPr>
              <a:t>分析器是单晶，利用其布拉格反射决定中子波长，从而得到动量幅值和中子能量</a:t>
            </a:r>
          </a:p>
          <a:p>
            <a:pPr lvl="1" algn="just" eaLnBrk="1" hangingPunct="1"/>
            <a:r>
              <a:rPr lang="zh-CN" altLang="en-US" sz="2600" b="1" dirty="0">
                <a:latin typeface="Times New Roman" panose="02020603050405020304" pitchFamily="18" charset="0"/>
                <a:ea typeface="微软雅黑" panose="020B0503020204020204" pitchFamily="34" charset="-122"/>
              </a:rPr>
              <a:t>根据能量守恒和准动量守恒，确定出格波的波矢</a:t>
            </a:r>
            <a:r>
              <a:rPr lang="en-US" altLang="zh-CN" sz="2600" b="1" i="1" dirty="0">
                <a:latin typeface="Times New Roman" panose="02020603050405020304" pitchFamily="18" charset="0"/>
                <a:ea typeface="微软雅黑" panose="020B0503020204020204" pitchFamily="34" charset="-122"/>
              </a:rPr>
              <a:t>q</a:t>
            </a:r>
            <a:r>
              <a:rPr lang="zh-CN" altLang="en-US" sz="2600" b="1" dirty="0">
                <a:latin typeface="Times New Roman" panose="02020603050405020304" pitchFamily="18" charset="0"/>
                <a:ea typeface="微软雅黑" panose="020B0503020204020204" pitchFamily="34" charset="-122"/>
              </a:rPr>
              <a:t>和能量</a:t>
            </a:r>
            <a:r>
              <a:rPr lang="en-US" altLang="zh-CN" sz="2600" i="1" dirty="0" err="1">
                <a:latin typeface="Times New Roman" panose="02020603050405020304" pitchFamily="18" charset="0"/>
                <a:ea typeface="微软雅黑" panose="020B0503020204020204" pitchFamily="34" charset="-122"/>
                <a:cs typeface="Arial" panose="020B0604020202020204" pitchFamily="34" charset="0"/>
              </a:rPr>
              <a:t>ħ</a:t>
            </a:r>
            <a:r>
              <a:rPr lang="en-US" altLang="zh-CN" sz="2600" i="1" dirty="0" err="1">
                <a:latin typeface="Times New Roman" panose="02020603050405020304" pitchFamily="18" charset="0"/>
                <a:ea typeface="微软雅黑" panose="020B0503020204020204" pitchFamily="34" charset="-122"/>
                <a:sym typeface="Symbol" panose="05050102010706020507" pitchFamily="18" charset="2"/>
              </a:rPr>
              <a:t></a:t>
            </a:r>
            <a:r>
              <a:rPr lang="en-US" altLang="zh-CN" sz="2600" b="1" i="1" baseline="-25000" dirty="0" err="1">
                <a:latin typeface="Times New Roman" panose="02020603050405020304" pitchFamily="18" charset="0"/>
                <a:ea typeface="微软雅黑" panose="020B0503020204020204" pitchFamily="34" charset="-122"/>
                <a:sym typeface="Symbol" panose="05050102010706020507" pitchFamily="18" charset="2"/>
              </a:rPr>
              <a:t>h</a:t>
            </a:r>
            <a:endParaRPr lang="en-US" altLang="zh-CN" sz="2600" b="1" i="1" baseline="-25000" dirty="0">
              <a:latin typeface="Times New Roman" panose="02020603050405020304" pitchFamily="18" charset="0"/>
              <a:ea typeface="微软雅黑" panose="020B0503020204020204" pitchFamily="34" charset="-122"/>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76</a:t>
            </a:fld>
            <a:endParaRPr lang="zh-CN" altLang="en-US">
              <a:solidFill>
                <a:prstClr val="black">
                  <a:tint val="75000"/>
                </a:prstClr>
              </a:solidFill>
            </a:endParaRPr>
          </a:p>
        </p:txBody>
      </p:sp>
      <p:sp>
        <p:nvSpPr>
          <p:cNvPr id="7" name="Rectangle 2"/>
          <p:cNvSpPr txBox="1">
            <a:spLocks noRot="1" noChangeArrowheads="1"/>
          </p:cNvSpPr>
          <p:nvPr/>
        </p:nvSpPr>
        <p:spPr bwMode="auto">
          <a:xfrm>
            <a:off x="603250" y="123826"/>
            <a:ext cx="85407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fontAlgn="auto">
              <a:spcAft>
                <a:spcPts val="0"/>
              </a:spcAft>
            </a:pP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中子散射谱测量格波色散关系</a:t>
            </a:r>
          </a:p>
        </p:txBody>
      </p:sp>
      <p:sp>
        <p:nvSpPr>
          <p:cNvPr id="8" name="Rectangle 37"/>
          <p:cNvSpPr>
            <a:spLocks noChangeArrowheads="1"/>
          </p:cNvSpPr>
          <p:nvPr/>
        </p:nvSpPr>
        <p:spPr bwMode="auto">
          <a:xfrm flipV="1">
            <a:off x="79251" y="101363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9723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Rot="1" noChangeArrowheads="1"/>
          </p:cNvSpPr>
          <p:nvPr>
            <p:ph type="title" idx="4294967295"/>
          </p:nvPr>
        </p:nvSpPr>
        <p:spPr bwMode="auto">
          <a:xfrm>
            <a:off x="1943050" y="53975"/>
            <a:ext cx="518477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中子衍射测试的优势</a:t>
            </a:r>
          </a:p>
        </p:txBody>
      </p:sp>
      <p:sp>
        <p:nvSpPr>
          <p:cNvPr id="150532" name="Rectangle 3"/>
          <p:cNvSpPr>
            <a:spLocks noGrp="1" noRot="1" noChangeArrowheads="1"/>
          </p:cNvSpPr>
          <p:nvPr>
            <p:ph type="body" idx="4294967295"/>
          </p:nvPr>
        </p:nvSpPr>
        <p:spPr bwMode="auto">
          <a:xfrm>
            <a:off x="575830" y="1096962"/>
            <a:ext cx="8229600" cy="452596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spcBef>
                <a:spcPct val="0"/>
              </a:spcBef>
            </a:pPr>
            <a:r>
              <a:rPr lang="zh-CN" altLang="en-US" b="1" dirty="0">
                <a:latin typeface="Times New Roman" panose="02020603050405020304" pitchFamily="18" charset="0"/>
                <a:ea typeface="微软雅黑" panose="020B0503020204020204" pitchFamily="34" charset="-122"/>
              </a:rPr>
              <a:t>从能量上看</a:t>
            </a:r>
          </a:p>
          <a:p>
            <a:pPr lvl="1" eaLnBrk="1" hangingPunct="1">
              <a:spcBef>
                <a:spcPct val="0"/>
              </a:spcBef>
            </a:pPr>
            <a:r>
              <a:rPr lang="zh-CN" altLang="en-US" sz="2400" b="1" dirty="0">
                <a:latin typeface="Times New Roman" panose="02020603050405020304" pitchFamily="18" charset="0"/>
                <a:ea typeface="微软雅黑" panose="020B0503020204020204" pitchFamily="34" charset="-122"/>
              </a:rPr>
              <a:t>声子能量（从测量结果看，约几十 </a:t>
            </a:r>
            <a:r>
              <a:rPr lang="en-US" altLang="zh-CN" sz="2400" b="1" dirty="0" err="1">
                <a:latin typeface="Times New Roman" panose="02020603050405020304" pitchFamily="18" charset="0"/>
                <a:ea typeface="微软雅黑" panose="020B0503020204020204" pitchFamily="34" charset="-122"/>
              </a:rPr>
              <a:t>meV</a:t>
            </a:r>
            <a:r>
              <a:rPr lang="en-US" altLang="zh-CN" sz="2400" b="1" dirty="0">
                <a:latin typeface="Times New Roman" panose="02020603050405020304" pitchFamily="18" charset="0"/>
                <a:ea typeface="微软雅黑" panose="020B0503020204020204" pitchFamily="34" charset="-122"/>
              </a:rPr>
              <a:t>)</a:t>
            </a:r>
          </a:p>
          <a:p>
            <a:pPr lvl="1" eaLnBrk="1" hangingPunct="1">
              <a:spcBef>
                <a:spcPct val="0"/>
              </a:spcBef>
            </a:pPr>
            <a:r>
              <a:rPr lang="zh-CN" altLang="en-US" sz="2400" b="1" dirty="0">
                <a:latin typeface="Times New Roman" panose="02020603050405020304" pitchFamily="18" charset="0"/>
                <a:ea typeface="微软雅黑" panose="020B0503020204020204" pitchFamily="34" charset="-122"/>
              </a:rPr>
              <a:t>而中子能量，约</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0.02~0.04 eV</a:t>
            </a:r>
          </a:p>
          <a:p>
            <a:pPr lvl="2" eaLnBrk="1" hangingPunct="1">
              <a:spcBef>
                <a:spcPct val="0"/>
              </a:spcBef>
            </a:pPr>
            <a:r>
              <a:rPr lang="zh-CN" altLang="en-US" sz="2400" b="1" dirty="0">
                <a:latin typeface="Times New Roman" panose="02020603050405020304" pitchFamily="18" charset="0"/>
                <a:ea typeface="微软雅黑" panose="020B0503020204020204" pitchFamily="34" charset="-122"/>
              </a:rPr>
              <a:t>对应于中子德布罗意波长，为</a:t>
            </a:r>
            <a:r>
              <a:rPr lang="en-US" altLang="zh-CN" sz="2400" b="1" dirty="0">
                <a:latin typeface="Times New Roman" panose="02020603050405020304" pitchFamily="18" charset="0"/>
                <a:ea typeface="微软雅黑" panose="020B0503020204020204" pitchFamily="34" charset="-122"/>
              </a:rPr>
              <a:t>2</a:t>
            </a:r>
            <a:r>
              <a:rPr lang="zh-CN" altLang="en-US" sz="2400" b="1" dirty="0">
                <a:latin typeface="Times New Roman" panose="02020603050405020304" pitchFamily="18" charset="0"/>
                <a:ea typeface="微软雅黑" panose="020B0503020204020204" pitchFamily="34" charset="-122"/>
              </a:rPr>
              <a:t>～</a:t>
            </a:r>
            <a:r>
              <a:rPr lang="en-US" altLang="zh-CN" sz="2400" b="1" dirty="0">
                <a:latin typeface="Times New Roman" panose="02020603050405020304" pitchFamily="18" charset="0"/>
                <a:ea typeface="微软雅黑" panose="020B0503020204020204" pitchFamily="34" charset="-122"/>
              </a:rPr>
              <a:t>3 </a:t>
            </a:r>
            <a:r>
              <a:rPr lang="zh-CN" altLang="en-US" sz="2400" b="1" dirty="0">
                <a:latin typeface="Times New Roman" panose="02020603050405020304" pitchFamily="18" charset="0"/>
                <a:ea typeface="微软雅黑" panose="020B0503020204020204" pitchFamily="34" charset="-122"/>
              </a:rPr>
              <a:t>埃</a:t>
            </a:r>
          </a:p>
          <a:p>
            <a:pPr eaLnBrk="1" hangingPunct="1">
              <a:spcBef>
                <a:spcPct val="0"/>
              </a:spcBef>
            </a:pPr>
            <a:r>
              <a:rPr lang="zh-CN" altLang="en-US" b="1" dirty="0">
                <a:latin typeface="Times New Roman" panose="02020603050405020304" pitchFamily="18" charset="0"/>
                <a:ea typeface="微软雅黑" panose="020B0503020204020204" pitchFamily="34" charset="-122"/>
              </a:rPr>
              <a:t>从动量上看</a:t>
            </a:r>
          </a:p>
          <a:p>
            <a:pPr lvl="1" eaLnBrk="1" hangingPunct="1">
              <a:spcBef>
                <a:spcPct val="0"/>
              </a:spcBef>
            </a:pPr>
            <a:r>
              <a:rPr lang="zh-CN" altLang="en-US" sz="2400" b="1" dirty="0">
                <a:latin typeface="Times New Roman" panose="02020603050405020304" pitchFamily="18" charset="0"/>
                <a:ea typeface="微软雅黑" panose="020B0503020204020204" pitchFamily="34" charset="-122"/>
              </a:rPr>
              <a:t>声子的准动量、倒格矢都得限制在第一布里渊区，最大幅值小于</a:t>
            </a:r>
            <a:r>
              <a:rPr lang="zh-CN" altLang="en-US" sz="2400" dirty="0">
                <a:latin typeface="Times New Roman" panose="02020603050405020304" pitchFamily="18" charset="0"/>
                <a:ea typeface="微软雅黑" panose="020B0503020204020204" pitchFamily="34" charset="-122"/>
                <a:sym typeface="Symbol" panose="05050102010706020507" pitchFamily="18" charset="2"/>
              </a:rPr>
              <a:t></a:t>
            </a:r>
            <a:r>
              <a:rPr lang="en-US" altLang="zh-CN" sz="2400" dirty="0">
                <a:latin typeface="Times New Roman" panose="02020603050405020304" pitchFamily="18" charset="0"/>
                <a:ea typeface="微软雅黑" panose="020B0503020204020204" pitchFamily="34" charset="-122"/>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p>
          <a:p>
            <a:pPr lvl="1" eaLnBrk="1" hangingPunct="1">
              <a:spcBef>
                <a:spcPct val="0"/>
              </a:spcBef>
            </a:pPr>
            <a:r>
              <a:rPr lang="zh-CN" altLang="en-US" sz="2400" b="1" dirty="0">
                <a:latin typeface="Times New Roman" panose="02020603050405020304" pitchFamily="18" charset="0"/>
                <a:ea typeface="微软雅黑" panose="020B0503020204020204" pitchFamily="34" charset="-122"/>
              </a:rPr>
              <a:t>中子的德布罗意波长约</a:t>
            </a:r>
            <a:r>
              <a:rPr lang="en-US" altLang="zh-CN" sz="2400" b="1" dirty="0">
                <a:latin typeface="Times New Roman" panose="02020603050405020304" pitchFamily="18" charset="0"/>
                <a:ea typeface="微软雅黑" panose="020B0503020204020204" pitchFamily="34" charset="-122"/>
              </a:rPr>
              <a:t>2</a:t>
            </a:r>
            <a:r>
              <a:rPr lang="zh-CN" altLang="en-US" sz="2400" b="1" dirty="0">
                <a:latin typeface="Times New Roman" panose="02020603050405020304" pitchFamily="18" charset="0"/>
                <a:ea typeface="微软雅黑" panose="020B0503020204020204" pitchFamily="34" charset="-122"/>
              </a:rPr>
              <a:t>～</a:t>
            </a:r>
            <a:r>
              <a:rPr lang="en-US" altLang="zh-CN" sz="2400" b="1" dirty="0">
                <a:latin typeface="Times New Roman" panose="02020603050405020304" pitchFamily="18" charset="0"/>
                <a:ea typeface="微软雅黑" panose="020B0503020204020204" pitchFamily="34" charset="-122"/>
              </a:rPr>
              <a:t>3</a:t>
            </a:r>
            <a:r>
              <a:rPr lang="zh-CN" altLang="en-US" sz="2400" b="1" dirty="0">
                <a:latin typeface="Times New Roman" panose="02020603050405020304" pitchFamily="18" charset="0"/>
                <a:ea typeface="微软雅黑" panose="020B0503020204020204" pitchFamily="34" charset="-122"/>
              </a:rPr>
              <a:t>埃，接近晶格常数，其波数接近声子准动量</a:t>
            </a:r>
          </a:p>
          <a:p>
            <a:pPr eaLnBrk="1" hangingPunct="1">
              <a:spcBef>
                <a:spcPct val="0"/>
              </a:spcBef>
            </a:pPr>
            <a:r>
              <a:rPr lang="zh-CN" altLang="en-US" b="1" dirty="0">
                <a:solidFill>
                  <a:srgbClr val="CC0000"/>
                </a:solidFill>
                <a:latin typeface="Times New Roman" panose="02020603050405020304" pitchFamily="18" charset="0"/>
                <a:ea typeface="微软雅黑" panose="020B0503020204020204" pitchFamily="34" charset="-122"/>
              </a:rPr>
              <a:t>能量、动量均接近，采用中子衍射测量声子代表的格波最为有利</a:t>
            </a:r>
          </a:p>
        </p:txBody>
      </p:sp>
      <p:sp>
        <p:nvSpPr>
          <p:cNvPr id="150533" name="Text Box 5"/>
          <p:cNvSpPr txBox="1">
            <a:spLocks noChangeArrowheads="1"/>
          </p:cNvSpPr>
          <p:nvPr/>
        </p:nvSpPr>
        <p:spPr bwMode="auto">
          <a:xfrm>
            <a:off x="592138" y="6065838"/>
            <a:ext cx="184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938438" name="Text Box 6"/>
          <p:cNvSpPr txBox="1">
            <a:spLocks noChangeArrowheads="1"/>
          </p:cNvSpPr>
          <p:nvPr/>
        </p:nvSpPr>
        <p:spPr bwMode="auto">
          <a:xfrm>
            <a:off x="1547664" y="5356226"/>
            <a:ext cx="6551612" cy="8858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CC"/>
                </a:solidFill>
                <a:ea typeface="微软雅黑" panose="020B0503020204020204" pitchFamily="34" charset="-122"/>
                <a:cs typeface="+mn-cs"/>
              </a:rPr>
              <a:t>中子衍射的缺点</a:t>
            </a:r>
          </a:p>
          <a:p>
            <a:pPr lvl="1"/>
            <a:r>
              <a:rPr lang="zh-CN" altLang="en-US" dirty="0">
                <a:solidFill>
                  <a:srgbClr val="0000CC"/>
                </a:solidFill>
                <a:ea typeface="微软雅黑" panose="020B0503020204020204" pitchFamily="34" charset="-122"/>
                <a:cs typeface="+mn-cs"/>
              </a:rPr>
              <a:t>需要核反应堆，建设和使用都不容易</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77</a:t>
            </a:fld>
            <a:endParaRPr lang="zh-CN" altLang="en-US">
              <a:solidFill>
                <a:prstClr val="black">
                  <a:tint val="75000"/>
                </a:prstClr>
              </a:solidFill>
            </a:endParaRPr>
          </a:p>
        </p:txBody>
      </p:sp>
      <p:sp>
        <p:nvSpPr>
          <p:cNvPr id="9" name="Rectangle 37"/>
          <p:cNvSpPr>
            <a:spLocks noChangeArrowheads="1"/>
          </p:cNvSpPr>
          <p:nvPr/>
        </p:nvSpPr>
        <p:spPr bwMode="auto">
          <a:xfrm flipV="1">
            <a:off x="79251" y="93051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31541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38438"/>
                                        </p:tgtEl>
                                        <p:attrNameLst>
                                          <p:attrName>style.visibility</p:attrName>
                                        </p:attrNameLst>
                                      </p:cBhvr>
                                      <p:to>
                                        <p:strVal val="visible"/>
                                      </p:to>
                                    </p:set>
                                    <p:animEffect transition="in" filter="slide(fromBottom)">
                                      <p:cBhvr>
                                        <p:cTn id="7" dur="500"/>
                                        <p:tgtEl>
                                          <p:spTgt spid="193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843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862013" y="1989138"/>
            <a:ext cx="7345362" cy="10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能量守恒：    入射光子能量        </a:t>
            </a: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sym typeface="Symbol" panose="05050102010706020507" pitchFamily="18" charset="2"/>
              </a:rPr>
              <a:t>和出射光子能量</a:t>
            </a: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动量守恒：    入射光子动量      和出射光子动量 </a:t>
            </a:r>
            <a:endParaRPr kumimoji="0" lang="en-US" altLang="zh-CN" sz="2600" b="1" i="0" u="none" strike="noStrike" kern="1200" cap="none" spc="0" normalizeH="0" noProof="0" dirty="0">
              <a:ln>
                <a:noFill/>
              </a:ln>
              <a:solidFill>
                <a:srgbClr val="000000"/>
              </a:solidFill>
              <a:effectLst/>
              <a:uLnTx/>
              <a:uFillTx/>
              <a:ea typeface="微软雅黑" panose="020B0503020204020204" pitchFamily="34" charset="-122"/>
              <a:cs typeface="+mn-cs"/>
            </a:endParaRPr>
          </a:p>
        </p:txBody>
      </p:sp>
      <p:graphicFrame>
        <p:nvGraphicFramePr>
          <p:cNvPr id="151555" name="Object 6"/>
          <p:cNvGraphicFramePr>
            <a:graphicFrameLocks noChangeAspect="1"/>
          </p:cNvGraphicFramePr>
          <p:nvPr>
            <p:extLst>
              <p:ext uri="{D42A27DB-BD31-4B8C-83A1-F6EECF244321}">
                <p14:modId xmlns:p14="http://schemas.microsoft.com/office/powerpoint/2010/main" val="1501890822"/>
              </p:ext>
            </p:extLst>
          </p:nvPr>
        </p:nvGraphicFramePr>
        <p:xfrm>
          <a:off x="4949312" y="2538413"/>
          <a:ext cx="468312" cy="466725"/>
        </p:xfrm>
        <a:graphic>
          <a:graphicData uri="http://schemas.openxmlformats.org/presentationml/2006/ole">
            <mc:AlternateContent xmlns:mc="http://schemas.openxmlformats.org/markup-compatibility/2006">
              <mc:Choice xmlns:v="urn:schemas-microsoft-com:vml" Requires="v">
                <p:oleObj spid="_x0000_s64014" name="Equation" r:id="rId4" imgW="203024" imgH="203024" progId="Equation.DSMT4">
                  <p:embed/>
                </p:oleObj>
              </mc:Choice>
              <mc:Fallback>
                <p:oleObj name="Equation" r:id="rId4" imgW="203024" imgH="203024" progId="Equation.DSMT4">
                  <p:embed/>
                  <p:pic>
                    <p:nvPicPr>
                      <p:cNvPr id="15155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9312" y="2538413"/>
                        <a:ext cx="4683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56" name="Object 6"/>
          <p:cNvGraphicFramePr>
            <a:graphicFrameLocks noChangeAspect="1"/>
          </p:cNvGraphicFramePr>
          <p:nvPr>
            <p:extLst>
              <p:ext uri="{D42A27DB-BD31-4B8C-83A1-F6EECF244321}">
                <p14:modId xmlns:p14="http://schemas.microsoft.com/office/powerpoint/2010/main" val="388284640"/>
              </p:ext>
            </p:extLst>
          </p:nvPr>
        </p:nvGraphicFramePr>
        <p:xfrm>
          <a:off x="5014913" y="2060575"/>
          <a:ext cx="555625" cy="407988"/>
        </p:xfrm>
        <a:graphic>
          <a:graphicData uri="http://schemas.openxmlformats.org/presentationml/2006/ole">
            <mc:AlternateContent xmlns:mc="http://schemas.openxmlformats.org/markup-compatibility/2006">
              <mc:Choice xmlns:v="urn:schemas-microsoft-com:vml" Requires="v">
                <p:oleObj spid="_x0000_s64015" name="Equation" r:id="rId6" imgW="241091" imgH="177646" progId="Equation.DSMT4">
                  <p:embed/>
                </p:oleObj>
              </mc:Choice>
              <mc:Fallback>
                <p:oleObj name="Equation" r:id="rId6" imgW="241091" imgH="177646" progId="Equation.DSMT4">
                  <p:embed/>
                  <p:pic>
                    <p:nvPicPr>
                      <p:cNvPr id="15155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4913" y="2060575"/>
                        <a:ext cx="5556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57" name="Object 6"/>
          <p:cNvGraphicFramePr>
            <a:graphicFrameLocks noChangeAspect="1"/>
          </p:cNvGraphicFramePr>
          <p:nvPr>
            <p:extLst>
              <p:ext uri="{D42A27DB-BD31-4B8C-83A1-F6EECF244321}">
                <p14:modId xmlns:p14="http://schemas.microsoft.com/office/powerpoint/2010/main" val="4183474441"/>
              </p:ext>
            </p:extLst>
          </p:nvPr>
        </p:nvGraphicFramePr>
        <p:xfrm>
          <a:off x="7920038" y="2060575"/>
          <a:ext cx="612775" cy="407988"/>
        </p:xfrm>
        <a:graphic>
          <a:graphicData uri="http://schemas.openxmlformats.org/presentationml/2006/ole">
            <mc:AlternateContent xmlns:mc="http://schemas.openxmlformats.org/markup-compatibility/2006">
              <mc:Choice xmlns:v="urn:schemas-microsoft-com:vml" Requires="v">
                <p:oleObj spid="_x0000_s64016" name="Equation" r:id="rId8" imgW="266353" imgH="177569" progId="Equation.DSMT4">
                  <p:embed/>
                </p:oleObj>
              </mc:Choice>
              <mc:Fallback>
                <p:oleObj name="Equation" r:id="rId8" imgW="266353" imgH="177569" progId="Equation.DSMT4">
                  <p:embed/>
                  <p:pic>
                    <p:nvPicPr>
                      <p:cNvPr id="15155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0038" y="2060575"/>
                        <a:ext cx="6127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58" name="Object 6"/>
          <p:cNvGraphicFramePr>
            <a:graphicFrameLocks noChangeAspect="1"/>
          </p:cNvGraphicFramePr>
          <p:nvPr>
            <p:extLst>
              <p:ext uri="{D42A27DB-BD31-4B8C-83A1-F6EECF244321}">
                <p14:modId xmlns:p14="http://schemas.microsoft.com/office/powerpoint/2010/main" val="2467894207"/>
              </p:ext>
            </p:extLst>
          </p:nvPr>
        </p:nvGraphicFramePr>
        <p:xfrm>
          <a:off x="7688783" y="2538413"/>
          <a:ext cx="555625" cy="466725"/>
        </p:xfrm>
        <a:graphic>
          <a:graphicData uri="http://schemas.openxmlformats.org/presentationml/2006/ole">
            <mc:AlternateContent xmlns:mc="http://schemas.openxmlformats.org/markup-compatibility/2006">
              <mc:Choice xmlns:v="urn:schemas-microsoft-com:vml" Requires="v">
                <p:oleObj spid="_x0000_s64017" name="Equation" r:id="rId10" imgW="241195" imgH="203112" progId="Equation.DSMT4">
                  <p:embed/>
                </p:oleObj>
              </mc:Choice>
              <mc:Fallback>
                <p:oleObj name="Equation" r:id="rId10" imgW="241195" imgH="203112" progId="Equation.DSMT4">
                  <p:embed/>
                  <p:pic>
                    <p:nvPicPr>
                      <p:cNvPr id="151558"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8783" y="2538413"/>
                        <a:ext cx="5556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1559" name="Rectangle 2"/>
          <p:cNvSpPr>
            <a:spLocks noRot="1" noChangeArrowheads="1"/>
          </p:cNvSpPr>
          <p:nvPr/>
        </p:nvSpPr>
        <p:spPr bwMode="auto">
          <a:xfrm>
            <a:off x="2267744" y="163949"/>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600" dirty="0">
                <a:solidFill>
                  <a:srgbClr val="660066"/>
                </a:solidFill>
                <a:effectLst>
                  <a:outerShdw blurRad="38100" dist="38100" dir="2700000" algn="tl">
                    <a:srgbClr val="C0C0C0"/>
                  </a:outerShdw>
                </a:effectLst>
                <a:ea typeface="微软雅黑" pitchFamily="34" charset="-122"/>
                <a:cs typeface="+mn-cs"/>
              </a:rPr>
              <a:t>晶格振动谱的实验测量</a:t>
            </a:r>
          </a:p>
        </p:txBody>
      </p:sp>
      <p:sp>
        <p:nvSpPr>
          <p:cNvPr id="151560" name="Rectangle 8"/>
          <p:cNvSpPr>
            <a:spLocks noChangeArrowheads="1"/>
          </p:cNvSpPr>
          <p:nvPr/>
        </p:nvSpPr>
        <p:spPr bwMode="auto">
          <a:xfrm>
            <a:off x="900113" y="1341438"/>
            <a:ext cx="7380287"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noProof="0" dirty="0">
                <a:ln>
                  <a:noFill/>
                </a:ln>
                <a:solidFill>
                  <a:srgbClr val="CC0000"/>
                </a:solidFill>
                <a:effectLst/>
                <a:uLnTx/>
                <a:uFillTx/>
                <a:ea typeface="微软雅黑" panose="020B0503020204020204" pitchFamily="34" charset="-122"/>
                <a:cs typeface="+mn-cs"/>
              </a:rPr>
              <a:t>光学喇曼散射方法</a:t>
            </a:r>
            <a:r>
              <a:rPr kumimoji="0" lang="en-US" altLang="zh-CN" sz="2800" b="1" i="0" u="none" strike="noStrike" kern="1200" cap="none" spc="0" normalizeH="0" noProof="0" dirty="0">
                <a:ln>
                  <a:noFill/>
                </a:ln>
                <a:solidFill>
                  <a:srgbClr val="CC0000"/>
                </a:solidFill>
                <a:effectLst/>
                <a:uLnTx/>
                <a:uFillTx/>
                <a:ea typeface="微软雅黑" panose="020B0503020204020204" pitchFamily="34" charset="-122"/>
                <a:cs typeface="+mn-cs"/>
              </a:rPr>
              <a:t>—</a:t>
            </a: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光波与晶格振动的相互作用</a:t>
            </a:r>
          </a:p>
        </p:txBody>
      </p:sp>
      <p:sp>
        <p:nvSpPr>
          <p:cNvPr id="151561" name="Text Box 9"/>
          <p:cNvSpPr txBox="1">
            <a:spLocks noChangeArrowheads="1"/>
          </p:cNvSpPr>
          <p:nvPr/>
        </p:nvSpPr>
        <p:spPr bwMode="auto">
          <a:xfrm>
            <a:off x="1311275" y="4697413"/>
            <a:ext cx="18415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0" i="0" u="none" strike="noStrike" kern="1200" cap="none" spc="0" normalizeH="0" noProof="0">
              <a:ln>
                <a:noFill/>
              </a:ln>
              <a:solidFill>
                <a:srgbClr val="000000"/>
              </a:solidFill>
              <a:effectLst/>
              <a:uLnTx/>
              <a:uFillTx/>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0" i="0" u="none" strike="noStrike" kern="1200" cap="none" spc="0" normalizeH="0" noProof="0">
              <a:ln>
                <a:noFill/>
              </a:ln>
              <a:solidFill>
                <a:srgbClr val="000000"/>
              </a:solidFill>
              <a:effectLst/>
              <a:uLnTx/>
              <a:uFillTx/>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noProof="0">
              <a:ln>
                <a:noFill/>
              </a:ln>
              <a:solidFill>
                <a:srgbClr val="000000"/>
              </a:solidFill>
              <a:effectLst/>
              <a:uLnTx/>
              <a:uFillTx/>
              <a:ea typeface="微软雅黑" panose="020B0503020204020204" pitchFamily="34" charset="-122"/>
              <a:cs typeface="+mn-cs"/>
            </a:endParaRPr>
          </a:p>
        </p:txBody>
      </p:sp>
      <p:sp>
        <p:nvSpPr>
          <p:cNvPr id="151562" name="Text Box 10"/>
          <p:cNvSpPr txBox="1">
            <a:spLocks noChangeArrowheads="1"/>
          </p:cNvSpPr>
          <p:nvPr/>
        </p:nvSpPr>
        <p:spPr bwMode="auto">
          <a:xfrm>
            <a:off x="862012" y="3141663"/>
            <a:ext cx="7670801"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测量不同方向的散射光频率，即获得声子的频率和相应的波数矢量 </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78</a:t>
            </a:fld>
            <a:endParaRPr lang="zh-CN" altLang="en-US">
              <a:solidFill>
                <a:prstClr val="black">
                  <a:tint val="75000"/>
                </a:prstClr>
              </a:solidFill>
            </a:endParaRPr>
          </a:p>
        </p:txBody>
      </p:sp>
      <p:sp>
        <p:nvSpPr>
          <p:cNvPr id="13" name="Rectangle 37"/>
          <p:cNvSpPr>
            <a:spLocks noChangeArrowheads="1"/>
          </p:cNvSpPr>
          <p:nvPr/>
        </p:nvSpPr>
        <p:spPr bwMode="auto">
          <a:xfrm flipV="1">
            <a:off x="79251" y="104134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13230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Rot="1" noChangeArrowheads="1"/>
          </p:cNvSpPr>
          <p:nvPr>
            <p:ph type="title" idx="4294967295"/>
          </p:nvPr>
        </p:nvSpPr>
        <p:spPr bwMode="auto">
          <a:xfrm>
            <a:off x="2987824" y="112019"/>
            <a:ext cx="3351213"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光子的散射</a:t>
            </a:r>
          </a:p>
        </p:txBody>
      </p:sp>
      <p:sp>
        <p:nvSpPr>
          <p:cNvPr id="152580" name="Rectangle 3"/>
          <p:cNvSpPr>
            <a:spLocks noGrp="1" noRot="1" noChangeArrowheads="1"/>
          </p:cNvSpPr>
          <p:nvPr>
            <p:ph type="body" idx="4294967295"/>
          </p:nvPr>
        </p:nvSpPr>
        <p:spPr bwMode="auto">
          <a:xfrm>
            <a:off x="1691680" y="1255019"/>
            <a:ext cx="6537920" cy="4525962"/>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r>
              <a:rPr lang="zh-CN" altLang="en-US" sz="2600" b="1" dirty="0">
                <a:solidFill>
                  <a:srgbClr val="663300"/>
                </a:solidFill>
                <a:latin typeface="Times New Roman" panose="02020603050405020304" pitchFamily="18" charset="0"/>
                <a:ea typeface="微软雅黑" panose="020B0503020204020204" pitchFamily="34" charset="-122"/>
              </a:rPr>
              <a:t>光与声学波相互作用</a:t>
            </a:r>
          </a:p>
          <a:p>
            <a:pPr lvl="1" eaLnBrk="1" hangingPunct="1"/>
            <a:r>
              <a:rPr lang="zh-CN" altLang="en-US" sz="2400" b="1" dirty="0">
                <a:latin typeface="Times New Roman" panose="02020603050405020304" pitchFamily="18" charset="0"/>
                <a:ea typeface="微软雅黑" panose="020B0503020204020204" pitchFamily="34" charset="-122"/>
              </a:rPr>
              <a:t>散射光频率移动很少，称为布里渊散射</a:t>
            </a:r>
          </a:p>
          <a:p>
            <a:pPr eaLnBrk="1" hangingPunct="1">
              <a:spcBef>
                <a:spcPts val="1200"/>
              </a:spcBef>
            </a:pPr>
            <a:r>
              <a:rPr lang="zh-CN" altLang="en-US" sz="2600" b="1" dirty="0">
                <a:solidFill>
                  <a:srgbClr val="663300"/>
                </a:solidFill>
                <a:latin typeface="Times New Roman" panose="02020603050405020304" pitchFamily="18" charset="0"/>
                <a:ea typeface="微软雅黑" panose="020B0503020204020204" pitchFamily="34" charset="-122"/>
              </a:rPr>
              <a:t>光与光学波相互作用</a:t>
            </a:r>
            <a:r>
              <a:rPr lang="en-US" altLang="zh-CN" sz="2600" b="1" dirty="0">
                <a:solidFill>
                  <a:srgbClr val="663300"/>
                </a:solidFill>
                <a:latin typeface="Times New Roman" panose="02020603050405020304" pitchFamily="18" charset="0"/>
                <a:ea typeface="微软雅黑" panose="020B0503020204020204" pitchFamily="34" charset="-122"/>
              </a:rPr>
              <a:t>-</a:t>
            </a:r>
            <a:r>
              <a:rPr lang="zh-CN" altLang="en-US" sz="2600" b="1" dirty="0">
                <a:solidFill>
                  <a:srgbClr val="663300"/>
                </a:solidFill>
                <a:latin typeface="Times New Roman" panose="02020603050405020304" pitchFamily="18" charset="0"/>
                <a:ea typeface="微软雅黑" panose="020B0503020204020204" pitchFamily="34" charset="-122"/>
              </a:rPr>
              <a:t>拉曼散射</a:t>
            </a:r>
          </a:p>
          <a:p>
            <a:pPr lvl="1" eaLnBrk="1" hangingPunct="1"/>
            <a:r>
              <a:rPr lang="zh-CN" altLang="en-US" sz="2400" b="1" dirty="0">
                <a:latin typeface="Times New Roman" panose="02020603050405020304" pitchFamily="18" charset="0"/>
                <a:ea typeface="微软雅黑" panose="020B0503020204020204" pitchFamily="34" charset="-122"/>
              </a:rPr>
              <a:t>频率移动通常</a:t>
            </a:r>
            <a:r>
              <a:rPr lang="en-US" altLang="zh-CN" sz="2400" b="1" dirty="0">
                <a:latin typeface="Times New Roman" panose="02020603050405020304" pitchFamily="18" charset="0"/>
                <a:ea typeface="微软雅黑" panose="020B0503020204020204" pitchFamily="34" charset="-122"/>
              </a:rPr>
              <a:t>3</a:t>
            </a:r>
            <a:r>
              <a:rPr lang="en-US" altLang="zh-CN" sz="2400" b="1" dirty="0">
                <a:latin typeface="Times New Roman" panose="02020603050405020304" pitchFamily="18" charset="0"/>
                <a:ea typeface="微软雅黑" panose="020B0503020204020204" pitchFamily="34" charset="-122"/>
                <a:sym typeface="Symbol" panose="05050102010706020507" pitchFamily="18" charset="2"/>
              </a:rPr>
              <a:t>10</a:t>
            </a:r>
            <a:r>
              <a:rPr lang="en-US" altLang="zh-CN" sz="2400" b="1" baseline="30000" dirty="0">
                <a:latin typeface="Times New Roman" panose="02020603050405020304" pitchFamily="18" charset="0"/>
                <a:ea typeface="微软雅黑" panose="020B0503020204020204" pitchFamily="34" charset="-122"/>
              </a:rPr>
              <a:t>10</a:t>
            </a:r>
            <a:r>
              <a:rPr lang="zh-CN" altLang="en-US" sz="2400" b="1" dirty="0">
                <a:latin typeface="Times New Roman" panose="02020603050405020304" pitchFamily="18" charset="0"/>
                <a:ea typeface="微软雅黑" panose="020B0503020204020204" pitchFamily="34" charset="-122"/>
              </a:rPr>
              <a:t>～</a:t>
            </a:r>
            <a:r>
              <a:rPr lang="en-US" altLang="zh-CN" sz="2400" b="1" dirty="0">
                <a:latin typeface="Times New Roman" panose="02020603050405020304" pitchFamily="18" charset="0"/>
                <a:ea typeface="微软雅黑" panose="020B0503020204020204" pitchFamily="34" charset="-122"/>
              </a:rPr>
              <a:t>3</a:t>
            </a:r>
            <a:r>
              <a:rPr lang="en-US" altLang="zh-CN" sz="2400" b="1" dirty="0">
                <a:latin typeface="Times New Roman" panose="02020603050405020304" pitchFamily="18" charset="0"/>
                <a:ea typeface="微软雅黑" panose="020B0503020204020204" pitchFamily="34" charset="-122"/>
                <a:sym typeface="Symbol" panose="05050102010706020507" pitchFamily="18" charset="2"/>
              </a:rPr>
              <a:t>10</a:t>
            </a:r>
            <a:r>
              <a:rPr lang="en-US" altLang="zh-CN" sz="2400" b="1" baseline="30000" dirty="0">
                <a:latin typeface="Times New Roman" panose="02020603050405020304" pitchFamily="18" charset="0"/>
                <a:ea typeface="微软雅黑" panose="020B0503020204020204" pitchFamily="34" charset="-122"/>
              </a:rPr>
              <a:t>13 </a:t>
            </a:r>
            <a:r>
              <a:rPr lang="en-US" altLang="zh-CN" sz="2400" b="1" dirty="0">
                <a:latin typeface="Times New Roman" panose="02020603050405020304" pitchFamily="18" charset="0"/>
                <a:ea typeface="微软雅黑" panose="020B0503020204020204" pitchFamily="34" charset="-122"/>
              </a:rPr>
              <a:t>Hz</a:t>
            </a:r>
          </a:p>
          <a:p>
            <a:pPr eaLnBrk="1" hangingPunct="1">
              <a:spcBef>
                <a:spcPts val="1200"/>
              </a:spcBef>
            </a:pPr>
            <a:r>
              <a:rPr lang="zh-CN" altLang="en-US" sz="2600" b="1" dirty="0">
                <a:solidFill>
                  <a:srgbClr val="663300"/>
                </a:solidFill>
                <a:latin typeface="Times New Roman" panose="02020603050405020304" pitchFamily="18" charset="0"/>
                <a:ea typeface="微软雅黑" panose="020B0503020204020204" pitchFamily="34" charset="-122"/>
              </a:rPr>
              <a:t>光子的频率移动</a:t>
            </a:r>
          </a:p>
          <a:p>
            <a:pPr lvl="1" eaLnBrk="1" hangingPunct="1"/>
            <a:r>
              <a:rPr lang="zh-CN" altLang="en-US" sz="2400" b="1" dirty="0">
                <a:latin typeface="Times New Roman" panose="02020603050405020304" pitchFamily="18" charset="0"/>
                <a:ea typeface="微软雅黑" panose="020B0503020204020204" pitchFamily="34" charset="-122"/>
              </a:rPr>
              <a:t>斯塔克斯散射（频率小于入射频率）</a:t>
            </a:r>
          </a:p>
          <a:p>
            <a:pPr lvl="1" eaLnBrk="1" hangingPunct="1"/>
            <a:r>
              <a:rPr lang="zh-CN" altLang="en-US" sz="2400" b="1" dirty="0">
                <a:latin typeface="Times New Roman" panose="02020603050405020304" pitchFamily="18" charset="0"/>
                <a:ea typeface="微软雅黑" panose="020B0503020204020204" pitchFamily="34" charset="-122"/>
              </a:rPr>
              <a:t>反斯塔克斯散射（频率大于入射频率）</a:t>
            </a:r>
          </a:p>
          <a:p>
            <a:pPr eaLnBrk="1" hangingPunct="1"/>
            <a:r>
              <a:rPr lang="zh-CN" altLang="en-US" b="1" dirty="0">
                <a:latin typeface="Times New Roman" panose="02020603050405020304" pitchFamily="18" charset="0"/>
                <a:ea typeface="微软雅黑" panose="020B0503020204020204" pitchFamily="34" charset="-122"/>
              </a:rPr>
              <a:t>缺点：只能测试长波声子</a:t>
            </a:r>
            <a:r>
              <a:rPr lang="en-US" altLang="zh-CN" b="1" dirty="0">
                <a:latin typeface="Times New Roman" panose="02020603050405020304" pitchFamily="18" charset="0"/>
                <a:ea typeface="微软雅黑" panose="020B0503020204020204" pitchFamily="34" charset="-122"/>
              </a:rPr>
              <a:t>(</a:t>
            </a:r>
            <a:r>
              <a:rPr lang="en-US" altLang="zh-CN" i="1" dirty="0">
                <a:latin typeface="Times New Roman" panose="02020603050405020304" pitchFamily="18" charset="0"/>
                <a:ea typeface="微软雅黑" panose="020B0503020204020204" pitchFamily="34" charset="-122"/>
              </a:rPr>
              <a:t>q</a:t>
            </a:r>
            <a:r>
              <a:rPr lang="zh-CN" altLang="en-US" b="1" dirty="0">
                <a:latin typeface="Times New Roman" panose="02020603050405020304" pitchFamily="18" charset="0"/>
                <a:ea typeface="微软雅黑" panose="020B0503020204020204" pitchFamily="34" charset="-122"/>
              </a:rPr>
              <a:t>很小，</a:t>
            </a:r>
            <a:r>
              <a:rPr lang="en-US" altLang="zh-CN" i="1" dirty="0" err="1">
                <a:latin typeface="Times New Roman" panose="02020603050405020304" pitchFamily="18" charset="0"/>
                <a:ea typeface="微软雅黑" panose="020B0503020204020204" pitchFamily="34" charset="-122"/>
              </a:rPr>
              <a:t>G</a:t>
            </a:r>
            <a:r>
              <a:rPr lang="en-US" altLang="zh-CN" i="1" baseline="-25000" dirty="0" err="1">
                <a:latin typeface="Times New Roman" panose="02020603050405020304" pitchFamily="18" charset="0"/>
                <a:ea typeface="微软雅黑" panose="020B0503020204020204" pitchFamily="34" charset="-122"/>
              </a:rPr>
              <a:t>h</a:t>
            </a:r>
            <a:r>
              <a:rPr lang="en-US" altLang="zh-CN" dirty="0">
                <a:latin typeface="Times New Roman" panose="02020603050405020304" pitchFamily="18" charset="0"/>
                <a:ea typeface="微软雅黑" panose="020B0503020204020204" pitchFamily="34" charset="-122"/>
              </a:rPr>
              <a:t>=0</a:t>
            </a:r>
            <a:r>
              <a:rPr lang="en-US" altLang="zh-CN" b="1" dirty="0">
                <a:latin typeface="Times New Roman" panose="02020603050405020304" pitchFamily="18" charset="0"/>
                <a:ea typeface="微软雅黑" panose="020B0503020204020204" pitchFamily="34" charset="-122"/>
              </a:rPr>
              <a:t>)</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79</a:t>
            </a:fld>
            <a:endParaRPr lang="zh-CN" altLang="en-US">
              <a:solidFill>
                <a:prstClr val="black">
                  <a:tint val="75000"/>
                </a:prstClr>
              </a:solidFill>
            </a:endParaRPr>
          </a:p>
        </p:txBody>
      </p:sp>
      <p:sp>
        <p:nvSpPr>
          <p:cNvPr id="7" name="Rectangle 37"/>
          <p:cNvSpPr>
            <a:spLocks noChangeArrowheads="1"/>
          </p:cNvSpPr>
          <p:nvPr/>
        </p:nvSpPr>
        <p:spPr bwMode="auto">
          <a:xfrm flipV="1">
            <a:off x="79251" y="100440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40928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bwMode="auto">
          <a:xfrm>
            <a:off x="2156618" y="268834"/>
            <a:ext cx="4719638" cy="1143000"/>
          </a:xfrm>
          <a:prstGeom prst="rect">
            <a:avLst/>
          </a:prstGeom>
          <a:noFill/>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静近似与绝热近似</a:t>
            </a:r>
          </a:p>
        </p:txBody>
      </p:sp>
      <p:sp>
        <p:nvSpPr>
          <p:cNvPr id="18436" name="Rectangle 3"/>
          <p:cNvSpPr>
            <a:spLocks noGrp="1" noRot="1" noChangeArrowheads="1"/>
          </p:cNvSpPr>
          <p:nvPr>
            <p:ph type="body" idx="4294967295"/>
          </p:nvPr>
        </p:nvSpPr>
        <p:spPr bwMode="auto">
          <a:xfrm>
            <a:off x="1058416" y="1567309"/>
            <a:ext cx="7618040" cy="380590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2600" b="1" dirty="0">
                <a:latin typeface="Times New Roman" panose="02020603050405020304" pitchFamily="18" charset="0"/>
                <a:ea typeface="微软雅黑" panose="020B0503020204020204" pitchFamily="34" charset="-122"/>
              </a:rPr>
              <a:t>固体系统分为两个子系统</a:t>
            </a:r>
            <a:r>
              <a:rPr lang="en-US" altLang="zh-CN" sz="2600" b="1" dirty="0">
                <a:latin typeface="Times New Roman" panose="02020603050405020304" pitchFamily="18" charset="0"/>
                <a:ea typeface="微软雅黑" panose="020B0503020204020204" pitchFamily="34" charset="-122"/>
              </a:rPr>
              <a:t>——</a:t>
            </a:r>
            <a:r>
              <a:rPr lang="zh-CN" altLang="en-US" sz="2600" b="1" dirty="0">
                <a:latin typeface="Times New Roman" panose="02020603050405020304" pitchFamily="18" charset="0"/>
                <a:ea typeface="微软雅黑" panose="020B0503020204020204" pitchFamily="34" charset="-122"/>
              </a:rPr>
              <a:t>电子和原子核</a:t>
            </a:r>
          </a:p>
          <a:p>
            <a:pPr lvl="1" eaLnBrk="1" hangingPunct="1">
              <a:lnSpc>
                <a:spcPct val="90000"/>
              </a:lnSpc>
            </a:pPr>
            <a:r>
              <a:rPr lang="zh-CN" altLang="en-US" sz="2600" b="1" dirty="0">
                <a:latin typeface="Times New Roman" panose="02020603050405020304" pitchFamily="18" charset="0"/>
                <a:ea typeface="微软雅黑" panose="020B0503020204020204" pitchFamily="34" charset="-122"/>
              </a:rPr>
              <a:t>电子运动速度比原子核快得多</a:t>
            </a:r>
          </a:p>
          <a:p>
            <a:pPr eaLnBrk="1" hangingPunct="1">
              <a:lnSpc>
                <a:spcPct val="90000"/>
              </a:lnSpc>
            </a:pPr>
            <a:r>
              <a:rPr lang="zh-CN" altLang="en-US" sz="2600" b="1" dirty="0">
                <a:latin typeface="Times New Roman" panose="02020603050405020304" pitchFamily="18" charset="0"/>
                <a:ea typeface="微软雅黑" panose="020B0503020204020204" pitchFamily="34" charset="-122"/>
              </a:rPr>
              <a:t>静近似</a:t>
            </a:r>
          </a:p>
          <a:p>
            <a:pPr lvl="1" eaLnBrk="1" hangingPunct="1">
              <a:lnSpc>
                <a:spcPct val="90000"/>
              </a:lnSpc>
            </a:pPr>
            <a:r>
              <a:rPr lang="zh-CN" altLang="en-US" sz="2600" b="1" dirty="0">
                <a:latin typeface="Times New Roman" panose="02020603050405020304" pitchFamily="18" charset="0"/>
                <a:ea typeface="微软雅黑" panose="020B0503020204020204" pitchFamily="34" charset="-122"/>
              </a:rPr>
              <a:t>假设晶格原子核在平衡位置不动</a:t>
            </a:r>
          </a:p>
          <a:p>
            <a:pPr lvl="1" eaLnBrk="1" hangingPunct="1">
              <a:lnSpc>
                <a:spcPct val="90000"/>
              </a:lnSpc>
            </a:pPr>
            <a:r>
              <a:rPr lang="zh-CN" altLang="en-US" sz="2600" b="1" dirty="0">
                <a:latin typeface="Times New Roman" panose="02020603050405020304" pitchFamily="18" charset="0"/>
                <a:ea typeface="微软雅黑" panose="020B0503020204020204" pitchFamily="34" charset="-122"/>
              </a:rPr>
              <a:t>主要研究电子的运动</a:t>
            </a:r>
          </a:p>
          <a:p>
            <a:pPr eaLnBrk="1" hangingPunct="1">
              <a:lnSpc>
                <a:spcPct val="90000"/>
              </a:lnSpc>
            </a:pPr>
            <a:r>
              <a:rPr lang="zh-CN" altLang="en-US" sz="2600" b="1" dirty="0">
                <a:latin typeface="Times New Roman" panose="02020603050405020304" pitchFamily="18" charset="0"/>
                <a:ea typeface="微软雅黑" panose="020B0503020204020204" pitchFamily="34" charset="-122"/>
              </a:rPr>
              <a:t>绝热近似</a:t>
            </a:r>
          </a:p>
          <a:p>
            <a:pPr lvl="1" eaLnBrk="1" hangingPunct="1">
              <a:lnSpc>
                <a:spcPct val="90000"/>
              </a:lnSpc>
            </a:pPr>
            <a:r>
              <a:rPr lang="zh-CN" altLang="en-US" sz="2600" b="1" dirty="0">
                <a:latin typeface="Times New Roman" panose="02020603050405020304" pitchFamily="18" charset="0"/>
                <a:ea typeface="微软雅黑" panose="020B0503020204020204" pitchFamily="34" charset="-122"/>
              </a:rPr>
              <a:t>认为电子可以很快地适应原子核位置的变化</a:t>
            </a:r>
          </a:p>
          <a:p>
            <a:pPr lvl="1" eaLnBrk="1" hangingPunct="1">
              <a:lnSpc>
                <a:spcPct val="90000"/>
              </a:lnSpc>
            </a:pPr>
            <a:r>
              <a:rPr lang="zh-CN" altLang="en-US" sz="2600" b="1" dirty="0">
                <a:latin typeface="Times New Roman" panose="02020603050405020304" pitchFamily="18" charset="0"/>
                <a:ea typeface="微软雅黑" panose="020B0503020204020204" pitchFamily="34" charset="-122"/>
              </a:rPr>
              <a:t>原子核的运动可以看作整个中性原子的运动</a:t>
            </a:r>
            <a:endParaRPr lang="en-US" altLang="zh-CN" sz="2600" b="1" dirty="0">
              <a:latin typeface="Times New Roman" panose="02020603050405020304" pitchFamily="18" charset="0"/>
              <a:ea typeface="微软雅黑" panose="020B0503020204020204" pitchFamily="34" charset="-122"/>
            </a:endParaRPr>
          </a:p>
        </p:txBody>
      </p:sp>
      <p:sp>
        <p:nvSpPr>
          <p:cNvPr id="1401864" name="Rectangle 8"/>
          <p:cNvSpPr>
            <a:spLocks noChangeArrowheads="1"/>
          </p:cNvSpPr>
          <p:nvPr/>
        </p:nvSpPr>
        <p:spPr bwMode="auto">
          <a:xfrm>
            <a:off x="899592" y="3716785"/>
            <a:ext cx="7488832" cy="1440408"/>
          </a:xfrm>
          <a:prstGeom prst="rect">
            <a:avLst/>
          </a:prstGeom>
          <a:noFill/>
          <a:ln w="57150">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7" name="Rectangle 37"/>
          <p:cNvSpPr>
            <a:spLocks noChangeArrowheads="1"/>
          </p:cNvSpPr>
          <p:nvPr/>
        </p:nvSpPr>
        <p:spPr bwMode="auto">
          <a:xfrm flipV="1">
            <a:off x="93662" y="112474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8</a:t>
            </a:fld>
            <a:endParaRPr lang="zh-CN" altLang="en-US">
              <a:solidFill>
                <a:prstClr val="black">
                  <a:tint val="75000"/>
                </a:prstClr>
              </a:solidFill>
            </a:endParaRPr>
          </a:p>
        </p:txBody>
      </p:sp>
    </p:spTree>
    <p:extLst>
      <p:ext uri="{BB962C8B-B14F-4D97-AF65-F5344CB8AC3E}">
        <p14:creationId xmlns:p14="http://schemas.microsoft.com/office/powerpoint/2010/main" val="240832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1864"/>
                                        </p:tgtEl>
                                        <p:attrNameLst>
                                          <p:attrName>style.visibility</p:attrName>
                                        </p:attrNameLst>
                                      </p:cBhvr>
                                      <p:to>
                                        <p:strVal val="visible"/>
                                      </p:to>
                                    </p:set>
                                    <p:animEffect transition="in" filter="dissolve">
                                      <p:cBhvr>
                                        <p:cTn id="7" dur="500"/>
                                        <p:tgtEl>
                                          <p:spTgt spid="1401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186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ChangeArrowheads="1"/>
          </p:cNvSpPr>
          <p:nvPr/>
        </p:nvSpPr>
        <p:spPr bwMode="auto">
          <a:xfrm>
            <a:off x="2428143" y="3862437"/>
            <a:ext cx="2719921" cy="5746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6627" name="Rectangle 3"/>
          <p:cNvSpPr>
            <a:spLocks noChangeArrowheads="1"/>
          </p:cNvSpPr>
          <p:nvPr/>
        </p:nvSpPr>
        <p:spPr bwMode="auto">
          <a:xfrm>
            <a:off x="2483768" y="1268760"/>
            <a:ext cx="5472608" cy="472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7.1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一维原子链的晶格振动 </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7.1.1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晶格振动的简谐近似</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7.1.2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一维单原子链的晶格振动</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7.1.3</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rPr>
              <a:t>一维双原子链的晶格振动</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7.2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晶格振动的量子化</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声子 </a:t>
            </a: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7.3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固体热特性</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7.3.1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热容</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7.3.2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热传导</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7.3.3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非简谐效应</a:t>
            </a:r>
          </a:p>
        </p:txBody>
      </p:sp>
      <p:sp>
        <p:nvSpPr>
          <p:cNvPr id="26628" name="Rectangle 2"/>
          <p:cNvSpPr>
            <a:spLocks noRot="1" noChangeArrowheads="1"/>
          </p:cNvSpPr>
          <p:nvPr/>
        </p:nvSpPr>
        <p:spPr bwMode="auto">
          <a:xfrm>
            <a:off x="1619572" y="255187"/>
            <a:ext cx="7200900" cy="1143000"/>
          </a:xfrm>
          <a:prstGeom prst="rect">
            <a:avLst/>
          </a:prstGeom>
          <a:noFill/>
          <a:ln>
            <a:noFill/>
          </a:ln>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第七章 晶格振动和固体热性质</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6" name="Rectangle 37"/>
          <p:cNvSpPr>
            <a:spLocks noChangeArrowheads="1"/>
          </p:cNvSpPr>
          <p:nvPr/>
        </p:nvSpPr>
        <p:spPr bwMode="auto">
          <a:xfrm flipV="1">
            <a:off x="50636" y="112474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Tree>
    <p:extLst>
      <p:ext uri="{BB962C8B-B14F-4D97-AF65-F5344CB8AC3E}">
        <p14:creationId xmlns:p14="http://schemas.microsoft.com/office/powerpoint/2010/main" val="380695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8210"/>
                                        </p:tgtEl>
                                        <p:attrNameLst>
                                          <p:attrName>style.visibility</p:attrName>
                                        </p:attrNameLst>
                                      </p:cBhvr>
                                      <p:to>
                                        <p:strVal val="visible"/>
                                      </p:to>
                                    </p:set>
                                    <p:animEffect transition="in" filter="dissolve">
                                      <p:cBhvr>
                                        <p:cTn id="7" dur="500"/>
                                        <p:tgtEl>
                                          <p:spTgt spid="1758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21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7"/>
          <p:cNvSpPr>
            <a:spLocks noChangeArrowheads="1"/>
          </p:cNvSpPr>
          <p:nvPr/>
        </p:nvSpPr>
        <p:spPr bwMode="auto">
          <a:xfrm flipV="1">
            <a:off x="7925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156674" name="Rectangle 2" descr="宽下对角线"/>
          <p:cNvSpPr>
            <a:spLocks noChangeArrowheads="1"/>
          </p:cNvSpPr>
          <p:nvPr/>
        </p:nvSpPr>
        <p:spPr bwMode="auto">
          <a:xfrm rot="-2087162">
            <a:off x="217811" y="5368222"/>
            <a:ext cx="1017587" cy="714685"/>
          </a:xfrm>
          <a:prstGeom prst="rect">
            <a:avLst/>
          </a:prstGeom>
          <a:pattFill prst="wdDnDiag">
            <a:fgClr>
              <a:schemeClr val="bg1"/>
            </a:fgClr>
            <a:bgClr>
              <a:srgbClr val="CCCCFF"/>
            </a:bgClr>
          </a:patt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156675" name="AutoShape 3"/>
          <p:cNvSpPr>
            <a:spLocks noChangeArrowheads="1"/>
          </p:cNvSpPr>
          <p:nvPr/>
        </p:nvSpPr>
        <p:spPr bwMode="auto">
          <a:xfrm rot="-2060829">
            <a:off x="455715" y="2249514"/>
            <a:ext cx="8469312" cy="1444455"/>
          </a:xfrm>
          <a:prstGeom prst="rightArrow">
            <a:avLst>
              <a:gd name="adj1" fmla="val 48667"/>
              <a:gd name="adj2" fmla="val 75380"/>
            </a:avLst>
          </a:prstGeom>
          <a:gradFill rotWithShape="1">
            <a:gsLst>
              <a:gs pos="0">
                <a:srgbClr val="0033CC"/>
              </a:gs>
              <a:gs pos="50000">
                <a:srgbClr val="DBE2F8"/>
              </a:gs>
              <a:gs pos="100000">
                <a:srgbClr val="0033CC"/>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nvGrpSpPr>
          <p:cNvPr id="1944580" name="Group 4"/>
          <p:cNvGrpSpPr>
            <a:grpSpLocks/>
          </p:cNvGrpSpPr>
          <p:nvPr/>
        </p:nvGrpSpPr>
        <p:grpSpPr bwMode="auto">
          <a:xfrm>
            <a:off x="684213" y="5300663"/>
            <a:ext cx="6475412" cy="1077912"/>
            <a:chOff x="431" y="3339"/>
            <a:chExt cx="4079" cy="679"/>
          </a:xfrm>
        </p:grpSpPr>
        <p:sp>
          <p:nvSpPr>
            <p:cNvPr id="1944581" name="WordArt 5"/>
            <p:cNvSpPr>
              <a:spLocks noChangeArrowheads="1" noChangeShapeType="1" noTextEdit="1"/>
            </p:cNvSpPr>
            <p:nvPr/>
          </p:nvSpPr>
          <p:spPr bwMode="auto">
            <a:xfrm>
              <a:off x="431" y="3339"/>
              <a:ext cx="530" cy="136"/>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defRPr/>
              </a:pPr>
              <a:r>
                <a:rPr lang="en-US" altLang="zh-CN" sz="3600" b="1" kern="10">
                  <a:ln w="9525" cap="sq">
                    <a:solidFill>
                      <a:srgbClr val="336666"/>
                    </a:solidFill>
                    <a:round/>
                    <a:headEnd type="none" w="sm" len="sm"/>
                    <a:tailEnd type="none" w="sm" len="sm"/>
                  </a:ln>
                  <a:solidFill>
                    <a:srgbClr val="FF0000"/>
                  </a:solidFill>
                  <a:latin typeface="Times New Roman" panose="02020603050405020304" pitchFamily="18" charset="0"/>
                  <a:ea typeface="微软雅黑" panose="020B0503020204020204" pitchFamily="34" charset="-122"/>
                  <a:cs typeface="+mn-cs"/>
                </a:rPr>
                <a:t>16</a:t>
              </a:r>
              <a:r>
                <a:rPr lang="zh-CN" altLang="en-US" sz="3600" b="1" kern="10">
                  <a:ln w="9525" cap="sq">
                    <a:solidFill>
                      <a:srgbClr val="336666"/>
                    </a:solidFill>
                    <a:round/>
                    <a:headEnd type="none" w="sm" len="sm"/>
                    <a:tailEnd type="none" w="sm" len="sm"/>
                  </a:ln>
                  <a:solidFill>
                    <a:srgbClr val="FF0000"/>
                  </a:solidFill>
                  <a:latin typeface="Times New Roman" panose="02020603050405020304" pitchFamily="18" charset="0"/>
                  <a:ea typeface="微软雅黑" panose="020B0503020204020204" pitchFamily="34" charset="-122"/>
                  <a:cs typeface="+mn-cs"/>
                </a:rPr>
                <a:t>世纪</a:t>
              </a:r>
            </a:p>
          </p:txBody>
        </p:sp>
        <p:sp>
          <p:nvSpPr>
            <p:cNvPr id="156691" name="Text Box 6"/>
            <p:cNvSpPr txBox="1">
              <a:spLocks noChangeArrowheads="1"/>
            </p:cNvSpPr>
            <p:nvPr/>
          </p:nvSpPr>
          <p:spPr bwMode="auto">
            <a:xfrm>
              <a:off x="1519" y="3762"/>
              <a:ext cx="2991"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zh-CN" altLang="en-US" sz="2000">
                  <a:solidFill>
                    <a:srgbClr val="660066"/>
                  </a:solidFill>
                  <a:ea typeface="微软雅黑" panose="020B0503020204020204" pitchFamily="34" charset="-122"/>
                  <a:cs typeface="+mn-cs"/>
                </a:rPr>
                <a:t>伽利略和托里切利等人开始制造温度计   </a:t>
              </a:r>
            </a:p>
          </p:txBody>
        </p:sp>
        <p:sp>
          <p:nvSpPr>
            <p:cNvPr id="156692" name="Line 7"/>
            <p:cNvSpPr>
              <a:spLocks noChangeShapeType="1"/>
            </p:cNvSpPr>
            <p:nvPr/>
          </p:nvSpPr>
          <p:spPr bwMode="auto">
            <a:xfrm>
              <a:off x="1066" y="3430"/>
              <a:ext cx="635"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56693" name="Line 8"/>
            <p:cNvSpPr>
              <a:spLocks noChangeShapeType="1"/>
            </p:cNvSpPr>
            <p:nvPr/>
          </p:nvSpPr>
          <p:spPr bwMode="auto">
            <a:xfrm rot="-5400000">
              <a:off x="1473" y="3567"/>
              <a:ext cx="363"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pSp>
      <p:sp>
        <p:nvSpPr>
          <p:cNvPr id="156677" name="Rectangle 9"/>
          <p:cNvSpPr>
            <a:spLocks noChangeArrowheads="1"/>
          </p:cNvSpPr>
          <p:nvPr/>
        </p:nvSpPr>
        <p:spPr bwMode="auto">
          <a:xfrm>
            <a:off x="2174627" y="48825"/>
            <a:ext cx="65738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人类认识热现象的历史</a:t>
            </a:r>
          </a:p>
        </p:txBody>
      </p:sp>
      <p:grpSp>
        <p:nvGrpSpPr>
          <p:cNvPr id="1944586" name="Group 10"/>
          <p:cNvGrpSpPr>
            <a:grpSpLocks/>
          </p:cNvGrpSpPr>
          <p:nvPr/>
        </p:nvGrpSpPr>
        <p:grpSpPr bwMode="auto">
          <a:xfrm>
            <a:off x="1403350" y="4581525"/>
            <a:ext cx="7199313" cy="1295400"/>
            <a:chOff x="884" y="2886"/>
            <a:chExt cx="4535" cy="816"/>
          </a:xfrm>
        </p:grpSpPr>
        <p:sp>
          <p:nvSpPr>
            <p:cNvPr id="1944587" name="WordArt 11"/>
            <p:cNvSpPr>
              <a:spLocks noChangeArrowheads="1" noChangeShapeType="1" noTextEdit="1"/>
            </p:cNvSpPr>
            <p:nvPr/>
          </p:nvSpPr>
          <p:spPr bwMode="auto">
            <a:xfrm>
              <a:off x="884" y="3067"/>
              <a:ext cx="530" cy="136"/>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defRPr/>
              </a:pPr>
              <a:r>
                <a:rPr lang="en-US" altLang="zh-CN" sz="3600" b="1" kern="10">
                  <a:ln w="9525" cap="sq">
                    <a:solidFill>
                      <a:srgbClr val="336666"/>
                    </a:solidFill>
                    <a:round/>
                    <a:headEnd type="none" w="sm" len="sm"/>
                    <a:tailEnd type="none" w="sm" len="sm"/>
                  </a:ln>
                  <a:solidFill>
                    <a:srgbClr val="FF0000"/>
                  </a:solidFill>
                  <a:latin typeface="Times New Roman" panose="02020603050405020304" pitchFamily="18" charset="0"/>
                  <a:ea typeface="微软雅黑" panose="020B0503020204020204" pitchFamily="34" charset="-122"/>
                  <a:cs typeface="+mn-cs"/>
                </a:rPr>
                <a:t>1840</a:t>
              </a:r>
              <a:r>
                <a:rPr lang="zh-CN" altLang="en-US" sz="3600" b="1" kern="10">
                  <a:ln w="9525" cap="sq">
                    <a:solidFill>
                      <a:srgbClr val="336666"/>
                    </a:solidFill>
                    <a:round/>
                    <a:headEnd type="none" w="sm" len="sm"/>
                    <a:tailEnd type="none" w="sm" len="sm"/>
                  </a:ln>
                  <a:solidFill>
                    <a:srgbClr val="FF0000"/>
                  </a:solidFill>
                  <a:latin typeface="Times New Roman" panose="02020603050405020304" pitchFamily="18" charset="0"/>
                  <a:ea typeface="微软雅黑" panose="020B0503020204020204" pitchFamily="34" charset="-122"/>
                  <a:cs typeface="+mn-cs"/>
                </a:rPr>
                <a:t>年</a:t>
              </a:r>
            </a:p>
          </p:txBody>
        </p:sp>
        <p:sp>
          <p:nvSpPr>
            <p:cNvPr id="156684" name="Text Box 12"/>
            <p:cNvSpPr txBox="1">
              <a:spLocks noChangeArrowheads="1"/>
            </p:cNvSpPr>
            <p:nvPr/>
          </p:nvSpPr>
          <p:spPr bwMode="auto">
            <a:xfrm>
              <a:off x="2426" y="3446"/>
              <a:ext cx="2903"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zh-CN" altLang="en-US" sz="2000">
                  <a:solidFill>
                    <a:srgbClr val="660066"/>
                  </a:solidFill>
                  <a:ea typeface="微软雅黑" panose="020B0503020204020204" pitchFamily="34" charset="-122"/>
                  <a:cs typeface="+mn-cs"/>
                </a:rPr>
                <a:t>德国医生迈尔提出热是 能量的一种形式     </a:t>
              </a:r>
            </a:p>
          </p:txBody>
        </p:sp>
        <p:sp>
          <p:nvSpPr>
            <p:cNvPr id="156685" name="Line 13"/>
            <p:cNvSpPr>
              <a:spLocks noChangeShapeType="1"/>
            </p:cNvSpPr>
            <p:nvPr/>
          </p:nvSpPr>
          <p:spPr bwMode="auto">
            <a:xfrm>
              <a:off x="1429" y="3158"/>
              <a:ext cx="589"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56686" name="Line 14"/>
            <p:cNvSpPr>
              <a:spLocks noChangeShapeType="1"/>
            </p:cNvSpPr>
            <p:nvPr/>
          </p:nvSpPr>
          <p:spPr bwMode="auto">
            <a:xfrm rot="-5400000">
              <a:off x="1814" y="3271"/>
              <a:ext cx="40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56687" name="Line 15"/>
            <p:cNvSpPr>
              <a:spLocks noChangeShapeType="1"/>
            </p:cNvSpPr>
            <p:nvPr/>
          </p:nvSpPr>
          <p:spPr bwMode="auto">
            <a:xfrm>
              <a:off x="2018" y="2976"/>
              <a:ext cx="40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56688" name="Line 16"/>
            <p:cNvSpPr>
              <a:spLocks noChangeShapeType="1"/>
            </p:cNvSpPr>
            <p:nvPr/>
          </p:nvSpPr>
          <p:spPr bwMode="auto">
            <a:xfrm>
              <a:off x="2018" y="3475"/>
              <a:ext cx="40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56689" name="Text Box 17"/>
            <p:cNvSpPr txBox="1">
              <a:spLocks noChangeArrowheads="1"/>
            </p:cNvSpPr>
            <p:nvPr/>
          </p:nvSpPr>
          <p:spPr bwMode="auto">
            <a:xfrm>
              <a:off x="2426" y="2886"/>
              <a:ext cx="2993" cy="44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zh-CN" altLang="en-US" sz="2000">
                  <a:solidFill>
                    <a:srgbClr val="660066"/>
                  </a:solidFill>
                  <a:ea typeface="微软雅黑" panose="020B0503020204020204" pitchFamily="34" charset="-122"/>
                  <a:cs typeface="+mn-cs"/>
                </a:rPr>
                <a:t>焦耳通过机械摩擦转换为热的实验给出了最精确的热功当量系数：</a:t>
              </a:r>
              <a:r>
                <a:rPr lang="en-US" altLang="zh-CN" sz="2000">
                  <a:solidFill>
                    <a:srgbClr val="660066"/>
                  </a:solidFill>
                  <a:ea typeface="微软雅黑" panose="020B0503020204020204" pitchFamily="34" charset="-122"/>
                  <a:cs typeface="+mn-cs"/>
                </a:rPr>
                <a:t>1cal=4.18J</a:t>
              </a:r>
            </a:p>
          </p:txBody>
        </p:sp>
      </p:grpSp>
      <p:grpSp>
        <p:nvGrpSpPr>
          <p:cNvPr id="1944594" name="Group 18"/>
          <p:cNvGrpSpPr>
            <a:grpSpLocks/>
          </p:cNvGrpSpPr>
          <p:nvPr/>
        </p:nvGrpSpPr>
        <p:grpSpPr bwMode="auto">
          <a:xfrm>
            <a:off x="514350" y="1316038"/>
            <a:ext cx="2133600" cy="3125788"/>
            <a:chOff x="324" y="754"/>
            <a:chExt cx="1344" cy="1969"/>
          </a:xfrm>
        </p:grpSpPr>
        <p:pic>
          <p:nvPicPr>
            <p:cNvPr id="156681" name="Picture 19" descr="f6428f8f08d27aca513d92d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754"/>
              <a:ext cx="1160" cy="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682" name="Text Box 20"/>
            <p:cNvSpPr txBox="1">
              <a:spLocks noChangeArrowheads="1"/>
            </p:cNvSpPr>
            <p:nvPr/>
          </p:nvSpPr>
          <p:spPr bwMode="auto">
            <a:xfrm>
              <a:off x="324" y="2432"/>
              <a:ext cx="13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660066"/>
                  </a:solidFill>
                  <a:ea typeface="微软雅黑" panose="020B0503020204020204" pitchFamily="34" charset="-122"/>
                  <a:cs typeface="+mn-cs"/>
                </a:rPr>
                <a:t>焦耳</a:t>
              </a:r>
              <a:r>
                <a:rPr lang="en-US" altLang="zh-CN" sz="2400">
                  <a:solidFill>
                    <a:srgbClr val="660066"/>
                  </a:solidFill>
                  <a:ea typeface="微软雅黑" panose="020B0503020204020204" pitchFamily="34" charset="-122"/>
                  <a:cs typeface="+mn-cs"/>
                </a:rPr>
                <a:t>1818-1889</a:t>
              </a:r>
            </a:p>
          </p:txBody>
        </p:sp>
      </p:grpSp>
      <p:sp>
        <p:nvSpPr>
          <p:cNvPr id="1944597" name="Text Box 21"/>
          <p:cNvSpPr txBox="1">
            <a:spLocks noChangeArrowheads="1"/>
          </p:cNvSpPr>
          <p:nvPr/>
        </p:nvSpPr>
        <p:spPr bwMode="auto">
          <a:xfrm>
            <a:off x="2700338" y="1984375"/>
            <a:ext cx="6032500" cy="16795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焦耳的工作为能量守恒定律</a:t>
            </a:r>
            <a:r>
              <a:rPr lang="en-US" altLang="zh-CN">
                <a:solidFill>
                  <a:srgbClr val="000000"/>
                </a:solidFill>
                <a:ea typeface="微软雅黑" panose="020B0503020204020204" pitchFamily="34" charset="-122"/>
                <a:cs typeface="+mn-cs"/>
              </a:rPr>
              <a:t>—</a:t>
            </a:r>
            <a:r>
              <a:rPr lang="zh-CN" altLang="en-US">
                <a:solidFill>
                  <a:srgbClr val="000000"/>
                </a:solidFill>
                <a:ea typeface="微软雅黑" panose="020B0503020204020204" pitchFamily="34" charset="-122"/>
                <a:cs typeface="+mn-cs"/>
              </a:rPr>
              <a:t>热力学第一定律提供了不可动摇的实验基础。</a:t>
            </a:r>
          </a:p>
          <a:p>
            <a:r>
              <a:rPr lang="zh-CN" altLang="en-US">
                <a:solidFill>
                  <a:srgbClr val="000000"/>
                </a:solidFill>
                <a:ea typeface="微软雅黑" panose="020B0503020204020204" pitchFamily="34" charset="-122"/>
                <a:cs typeface="+mn-cs"/>
              </a:rPr>
              <a:t>能量守恒定律是很少几条在经典物理和量子物理过程中都严格成立的定律</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81</a:t>
            </a:fld>
            <a:endParaRPr lang="zh-CN" altLang="en-US">
              <a:solidFill>
                <a:prstClr val="black">
                  <a:tint val="75000"/>
                </a:prstClr>
              </a:solidFill>
            </a:endParaRPr>
          </a:p>
        </p:txBody>
      </p:sp>
    </p:spTree>
    <p:extLst>
      <p:ext uri="{BB962C8B-B14F-4D97-AF65-F5344CB8AC3E}">
        <p14:creationId xmlns:p14="http://schemas.microsoft.com/office/powerpoint/2010/main" val="34945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44580"/>
                                        </p:tgtEl>
                                        <p:attrNameLst>
                                          <p:attrName>style.visibility</p:attrName>
                                        </p:attrNameLst>
                                      </p:cBhvr>
                                      <p:to>
                                        <p:strVal val="visible"/>
                                      </p:to>
                                    </p:set>
                                    <p:animEffect transition="in" filter="dissolve">
                                      <p:cBhvr>
                                        <p:cTn id="7" dur="500"/>
                                        <p:tgtEl>
                                          <p:spTgt spid="194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44586"/>
                                        </p:tgtEl>
                                        <p:attrNameLst>
                                          <p:attrName>style.visibility</p:attrName>
                                        </p:attrNameLst>
                                      </p:cBhvr>
                                      <p:to>
                                        <p:strVal val="visible"/>
                                      </p:to>
                                    </p:set>
                                    <p:animEffect transition="in" filter="dissolve">
                                      <p:cBhvr>
                                        <p:cTn id="12" dur="500"/>
                                        <p:tgtEl>
                                          <p:spTgt spid="19445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44594"/>
                                        </p:tgtEl>
                                        <p:attrNameLst>
                                          <p:attrName>style.visibility</p:attrName>
                                        </p:attrNameLst>
                                      </p:cBhvr>
                                      <p:to>
                                        <p:strVal val="visible"/>
                                      </p:to>
                                    </p:set>
                                    <p:animEffect transition="in" filter="dissolve">
                                      <p:cBhvr>
                                        <p:cTn id="17" dur="500"/>
                                        <p:tgtEl>
                                          <p:spTgt spid="19445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44597"/>
                                        </p:tgtEl>
                                        <p:attrNameLst>
                                          <p:attrName>style.visibility</p:attrName>
                                        </p:attrNameLst>
                                      </p:cBhvr>
                                      <p:to>
                                        <p:strVal val="visible"/>
                                      </p:to>
                                    </p:set>
                                    <p:animEffect transition="in" filter="dissolve">
                                      <p:cBhvr>
                                        <p:cTn id="22" dur="500"/>
                                        <p:tgtEl>
                                          <p:spTgt spid="1944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459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7"/>
          <p:cNvSpPr>
            <a:spLocks noChangeArrowheads="1"/>
          </p:cNvSpPr>
          <p:nvPr/>
        </p:nvSpPr>
        <p:spPr bwMode="auto">
          <a:xfrm flipV="1">
            <a:off x="7925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8" name="AutoShape 3"/>
          <p:cNvSpPr>
            <a:spLocks noChangeArrowheads="1"/>
          </p:cNvSpPr>
          <p:nvPr/>
        </p:nvSpPr>
        <p:spPr bwMode="auto">
          <a:xfrm rot="-2060829">
            <a:off x="455715" y="2249514"/>
            <a:ext cx="8469312" cy="1444455"/>
          </a:xfrm>
          <a:prstGeom prst="rightArrow">
            <a:avLst>
              <a:gd name="adj1" fmla="val 48667"/>
              <a:gd name="adj2" fmla="val 75380"/>
            </a:avLst>
          </a:prstGeom>
          <a:gradFill rotWithShape="1">
            <a:gsLst>
              <a:gs pos="0">
                <a:srgbClr val="0033CC"/>
              </a:gs>
              <a:gs pos="50000">
                <a:srgbClr val="DBE2F8"/>
              </a:gs>
              <a:gs pos="100000">
                <a:srgbClr val="0033CC"/>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nvGrpSpPr>
          <p:cNvPr id="157700" name="Group 4"/>
          <p:cNvGrpSpPr>
            <a:grpSpLocks/>
          </p:cNvGrpSpPr>
          <p:nvPr/>
        </p:nvGrpSpPr>
        <p:grpSpPr bwMode="auto">
          <a:xfrm>
            <a:off x="684213" y="5300663"/>
            <a:ext cx="6475412" cy="1077912"/>
            <a:chOff x="431" y="3339"/>
            <a:chExt cx="4079" cy="679"/>
          </a:xfrm>
        </p:grpSpPr>
        <p:sp>
          <p:nvSpPr>
            <p:cNvPr id="1945605" name="WordArt 5"/>
            <p:cNvSpPr>
              <a:spLocks noChangeArrowheads="1" noChangeShapeType="1" noTextEdit="1"/>
            </p:cNvSpPr>
            <p:nvPr/>
          </p:nvSpPr>
          <p:spPr bwMode="auto">
            <a:xfrm>
              <a:off x="431" y="3339"/>
              <a:ext cx="530" cy="136"/>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defRPr/>
              </a:pPr>
              <a:r>
                <a:rPr lang="en-US" altLang="zh-CN" sz="3600" b="1" kern="10">
                  <a:ln w="9525" cap="sq">
                    <a:solidFill>
                      <a:srgbClr val="336666"/>
                    </a:solidFill>
                    <a:round/>
                    <a:headEnd type="none" w="sm" len="sm"/>
                    <a:tailEnd type="none" w="sm" len="sm"/>
                  </a:ln>
                  <a:solidFill>
                    <a:srgbClr val="FF0000"/>
                  </a:solidFill>
                  <a:latin typeface="Times New Roman" panose="02020603050405020304" pitchFamily="18" charset="0"/>
                  <a:ea typeface="微软雅黑" panose="020B0503020204020204" pitchFamily="34" charset="-122"/>
                  <a:cs typeface="+mn-cs"/>
                </a:rPr>
                <a:t>16</a:t>
              </a:r>
              <a:r>
                <a:rPr lang="zh-CN" altLang="en-US" sz="3600" b="1" kern="10">
                  <a:ln w="9525" cap="sq">
                    <a:solidFill>
                      <a:srgbClr val="336666"/>
                    </a:solidFill>
                    <a:round/>
                    <a:headEnd type="none" w="sm" len="sm"/>
                    <a:tailEnd type="none" w="sm" len="sm"/>
                  </a:ln>
                  <a:solidFill>
                    <a:srgbClr val="FF0000"/>
                  </a:solidFill>
                  <a:latin typeface="Times New Roman" panose="02020603050405020304" pitchFamily="18" charset="0"/>
                  <a:ea typeface="微软雅黑" panose="020B0503020204020204" pitchFamily="34" charset="-122"/>
                  <a:cs typeface="+mn-cs"/>
                </a:rPr>
                <a:t>世纪</a:t>
              </a:r>
            </a:p>
          </p:txBody>
        </p:sp>
        <p:sp>
          <p:nvSpPr>
            <p:cNvPr id="157727" name="Text Box 6"/>
            <p:cNvSpPr txBox="1">
              <a:spLocks noChangeArrowheads="1"/>
            </p:cNvSpPr>
            <p:nvPr/>
          </p:nvSpPr>
          <p:spPr bwMode="auto">
            <a:xfrm>
              <a:off x="1519" y="3762"/>
              <a:ext cx="2991"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zh-CN" altLang="en-US" sz="2000">
                  <a:solidFill>
                    <a:srgbClr val="660066"/>
                  </a:solidFill>
                  <a:ea typeface="微软雅黑" panose="020B0503020204020204" pitchFamily="34" charset="-122"/>
                  <a:cs typeface="+mn-cs"/>
                </a:rPr>
                <a:t>伽利略和托里切利等人开始制造温度计   </a:t>
              </a:r>
            </a:p>
          </p:txBody>
        </p:sp>
        <p:sp>
          <p:nvSpPr>
            <p:cNvPr id="157728" name="Line 7"/>
            <p:cNvSpPr>
              <a:spLocks noChangeShapeType="1"/>
            </p:cNvSpPr>
            <p:nvPr/>
          </p:nvSpPr>
          <p:spPr bwMode="auto">
            <a:xfrm>
              <a:off x="1066" y="3430"/>
              <a:ext cx="635"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57729" name="Line 8"/>
            <p:cNvSpPr>
              <a:spLocks noChangeShapeType="1"/>
            </p:cNvSpPr>
            <p:nvPr/>
          </p:nvSpPr>
          <p:spPr bwMode="auto">
            <a:xfrm rot="-5400000">
              <a:off x="1473" y="3567"/>
              <a:ext cx="363"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pSp>
      <p:grpSp>
        <p:nvGrpSpPr>
          <p:cNvPr id="157702" name="Group 10"/>
          <p:cNvGrpSpPr>
            <a:grpSpLocks/>
          </p:cNvGrpSpPr>
          <p:nvPr/>
        </p:nvGrpSpPr>
        <p:grpSpPr bwMode="auto">
          <a:xfrm>
            <a:off x="1403350" y="4581525"/>
            <a:ext cx="7199313" cy="1295400"/>
            <a:chOff x="884" y="2886"/>
            <a:chExt cx="4535" cy="816"/>
          </a:xfrm>
        </p:grpSpPr>
        <p:sp>
          <p:nvSpPr>
            <p:cNvPr id="1945611" name="WordArt 11"/>
            <p:cNvSpPr>
              <a:spLocks noChangeArrowheads="1" noChangeShapeType="1" noTextEdit="1"/>
            </p:cNvSpPr>
            <p:nvPr/>
          </p:nvSpPr>
          <p:spPr bwMode="auto">
            <a:xfrm>
              <a:off x="884" y="3067"/>
              <a:ext cx="530" cy="136"/>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defRPr/>
              </a:pPr>
              <a:r>
                <a:rPr lang="en-US" altLang="zh-CN" sz="3600" b="1" kern="10">
                  <a:ln w="9525" cap="sq">
                    <a:solidFill>
                      <a:srgbClr val="336666"/>
                    </a:solidFill>
                    <a:round/>
                    <a:headEnd type="none" w="sm" len="sm"/>
                    <a:tailEnd type="none" w="sm" len="sm"/>
                  </a:ln>
                  <a:solidFill>
                    <a:srgbClr val="FF0000"/>
                  </a:solidFill>
                  <a:latin typeface="Times New Roman" panose="02020603050405020304" pitchFamily="18" charset="0"/>
                  <a:ea typeface="微软雅黑" panose="020B0503020204020204" pitchFamily="34" charset="-122"/>
                  <a:cs typeface="+mn-cs"/>
                </a:rPr>
                <a:t>1840</a:t>
              </a:r>
              <a:r>
                <a:rPr lang="zh-CN" altLang="en-US" sz="3600" b="1" kern="10">
                  <a:ln w="9525" cap="sq">
                    <a:solidFill>
                      <a:srgbClr val="336666"/>
                    </a:solidFill>
                    <a:round/>
                    <a:headEnd type="none" w="sm" len="sm"/>
                    <a:tailEnd type="none" w="sm" len="sm"/>
                  </a:ln>
                  <a:solidFill>
                    <a:srgbClr val="FF0000"/>
                  </a:solidFill>
                  <a:latin typeface="Times New Roman" panose="02020603050405020304" pitchFamily="18" charset="0"/>
                  <a:ea typeface="微软雅黑" panose="020B0503020204020204" pitchFamily="34" charset="-122"/>
                  <a:cs typeface="+mn-cs"/>
                </a:rPr>
                <a:t>年</a:t>
              </a:r>
            </a:p>
          </p:txBody>
        </p:sp>
        <p:sp>
          <p:nvSpPr>
            <p:cNvPr id="157720" name="Text Box 12"/>
            <p:cNvSpPr txBox="1">
              <a:spLocks noChangeArrowheads="1"/>
            </p:cNvSpPr>
            <p:nvPr/>
          </p:nvSpPr>
          <p:spPr bwMode="auto">
            <a:xfrm>
              <a:off x="2426" y="3446"/>
              <a:ext cx="2903"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zh-CN" altLang="en-US" sz="2000">
                  <a:solidFill>
                    <a:srgbClr val="660066"/>
                  </a:solidFill>
                  <a:ea typeface="微软雅黑" panose="020B0503020204020204" pitchFamily="34" charset="-122"/>
                  <a:cs typeface="+mn-cs"/>
                </a:rPr>
                <a:t>德国医生迈尔提出热是 能量的一种形式     </a:t>
              </a:r>
            </a:p>
          </p:txBody>
        </p:sp>
        <p:sp>
          <p:nvSpPr>
            <p:cNvPr id="157721" name="Line 13"/>
            <p:cNvSpPr>
              <a:spLocks noChangeShapeType="1"/>
            </p:cNvSpPr>
            <p:nvPr/>
          </p:nvSpPr>
          <p:spPr bwMode="auto">
            <a:xfrm>
              <a:off x="1429" y="3158"/>
              <a:ext cx="589"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57722" name="Line 14"/>
            <p:cNvSpPr>
              <a:spLocks noChangeShapeType="1"/>
            </p:cNvSpPr>
            <p:nvPr/>
          </p:nvSpPr>
          <p:spPr bwMode="auto">
            <a:xfrm rot="-5400000">
              <a:off x="1814" y="3271"/>
              <a:ext cx="40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57723" name="Line 15"/>
            <p:cNvSpPr>
              <a:spLocks noChangeShapeType="1"/>
            </p:cNvSpPr>
            <p:nvPr/>
          </p:nvSpPr>
          <p:spPr bwMode="auto">
            <a:xfrm>
              <a:off x="2018" y="2976"/>
              <a:ext cx="40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57724" name="Line 16"/>
            <p:cNvSpPr>
              <a:spLocks noChangeShapeType="1"/>
            </p:cNvSpPr>
            <p:nvPr/>
          </p:nvSpPr>
          <p:spPr bwMode="auto">
            <a:xfrm>
              <a:off x="2018" y="3475"/>
              <a:ext cx="40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157725" name="Text Box 17"/>
            <p:cNvSpPr txBox="1">
              <a:spLocks noChangeArrowheads="1"/>
            </p:cNvSpPr>
            <p:nvPr/>
          </p:nvSpPr>
          <p:spPr bwMode="auto">
            <a:xfrm>
              <a:off x="2426" y="2886"/>
              <a:ext cx="2993" cy="44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zh-CN" altLang="en-US" sz="2000">
                  <a:solidFill>
                    <a:srgbClr val="660066"/>
                  </a:solidFill>
                  <a:ea typeface="微软雅黑" panose="020B0503020204020204" pitchFamily="34" charset="-122"/>
                  <a:cs typeface="+mn-cs"/>
                </a:rPr>
                <a:t>焦耳通过机械摩擦转换为热的实验给出了最精确的热功当量系数：</a:t>
              </a:r>
              <a:r>
                <a:rPr lang="en-US" altLang="zh-CN" sz="2000">
                  <a:solidFill>
                    <a:srgbClr val="660066"/>
                  </a:solidFill>
                  <a:ea typeface="微软雅黑" panose="020B0503020204020204" pitchFamily="34" charset="-122"/>
                  <a:cs typeface="+mn-cs"/>
                </a:rPr>
                <a:t>1cal=4.18J</a:t>
              </a:r>
            </a:p>
          </p:txBody>
        </p:sp>
      </p:grpSp>
      <p:grpSp>
        <p:nvGrpSpPr>
          <p:cNvPr id="1945618" name="Group 18"/>
          <p:cNvGrpSpPr>
            <a:grpSpLocks/>
          </p:cNvGrpSpPr>
          <p:nvPr/>
        </p:nvGrpSpPr>
        <p:grpSpPr bwMode="auto">
          <a:xfrm>
            <a:off x="2413000" y="3797300"/>
            <a:ext cx="6119813" cy="711200"/>
            <a:chOff x="1520" y="2392"/>
            <a:chExt cx="3855" cy="448"/>
          </a:xfrm>
        </p:grpSpPr>
        <p:sp>
          <p:nvSpPr>
            <p:cNvPr id="1945619" name="WordArt 19"/>
            <p:cNvSpPr>
              <a:spLocks noChangeArrowheads="1" noChangeShapeType="1" noTextEdit="1"/>
            </p:cNvSpPr>
            <p:nvPr/>
          </p:nvSpPr>
          <p:spPr bwMode="auto">
            <a:xfrm>
              <a:off x="1520" y="2568"/>
              <a:ext cx="589" cy="136"/>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defRPr/>
              </a:pPr>
              <a:r>
                <a:rPr lang="en-US" altLang="zh-CN" sz="3600" b="1" kern="10">
                  <a:ln w="9525" cap="sq">
                    <a:solidFill>
                      <a:srgbClr val="336666"/>
                    </a:solidFill>
                    <a:round/>
                    <a:headEnd type="none" w="sm" len="sm"/>
                    <a:tailEnd type="none" w="sm" len="sm"/>
                  </a:ln>
                  <a:solidFill>
                    <a:srgbClr val="FF0000"/>
                  </a:solidFill>
                  <a:latin typeface="Times New Roman" panose="02020603050405020304" pitchFamily="18" charset="0"/>
                  <a:ea typeface="微软雅黑" panose="020B0503020204020204" pitchFamily="34" charset="-122"/>
                  <a:cs typeface="+mn-cs"/>
                </a:rPr>
                <a:t>1850</a:t>
              </a:r>
              <a:r>
                <a:rPr lang="zh-CN" altLang="en-US" sz="3600" b="1" kern="10">
                  <a:ln w="9525" cap="sq">
                    <a:solidFill>
                      <a:srgbClr val="336666"/>
                    </a:solidFill>
                    <a:round/>
                    <a:headEnd type="none" w="sm" len="sm"/>
                    <a:tailEnd type="none" w="sm" len="sm"/>
                  </a:ln>
                  <a:solidFill>
                    <a:srgbClr val="FF0000"/>
                  </a:solidFill>
                  <a:latin typeface="Times New Roman" panose="02020603050405020304" pitchFamily="18" charset="0"/>
                  <a:ea typeface="微软雅黑" panose="020B0503020204020204" pitchFamily="34" charset="-122"/>
                  <a:cs typeface="+mn-cs"/>
                </a:rPr>
                <a:t>年</a:t>
              </a:r>
            </a:p>
          </p:txBody>
        </p:sp>
        <p:sp>
          <p:nvSpPr>
            <p:cNvPr id="157717" name="Text Box 20"/>
            <p:cNvSpPr txBox="1">
              <a:spLocks noChangeArrowheads="1"/>
            </p:cNvSpPr>
            <p:nvPr/>
          </p:nvSpPr>
          <p:spPr bwMode="auto">
            <a:xfrm>
              <a:off x="2859" y="2392"/>
              <a:ext cx="2516" cy="44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zh-CN" altLang="en-US" sz="2000">
                  <a:solidFill>
                    <a:srgbClr val="660066"/>
                  </a:solidFill>
                  <a:ea typeface="微软雅黑" panose="020B0503020204020204" pitchFamily="34" charset="-122"/>
                  <a:cs typeface="+mn-cs"/>
                </a:rPr>
                <a:t>普鲁士人克劳修斯提出热是物质运动的一种形式</a:t>
              </a:r>
            </a:p>
          </p:txBody>
        </p:sp>
        <p:sp>
          <p:nvSpPr>
            <p:cNvPr id="157718" name="Line 21"/>
            <p:cNvSpPr>
              <a:spLocks noChangeShapeType="1"/>
            </p:cNvSpPr>
            <p:nvPr/>
          </p:nvSpPr>
          <p:spPr bwMode="auto">
            <a:xfrm>
              <a:off x="2109" y="2659"/>
              <a:ext cx="726"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pSp>
      <p:grpSp>
        <p:nvGrpSpPr>
          <p:cNvPr id="1945622" name="Group 22"/>
          <p:cNvGrpSpPr>
            <a:grpSpLocks/>
          </p:cNvGrpSpPr>
          <p:nvPr/>
        </p:nvGrpSpPr>
        <p:grpSpPr bwMode="auto">
          <a:xfrm>
            <a:off x="250825" y="2708275"/>
            <a:ext cx="3527425" cy="1225550"/>
            <a:chOff x="158" y="1706"/>
            <a:chExt cx="2222" cy="772"/>
          </a:xfrm>
        </p:grpSpPr>
        <p:sp>
          <p:nvSpPr>
            <p:cNvPr id="1945623" name="WordArt 23"/>
            <p:cNvSpPr>
              <a:spLocks noChangeArrowheads="1" noChangeShapeType="1" noTextEdit="1"/>
            </p:cNvSpPr>
            <p:nvPr/>
          </p:nvSpPr>
          <p:spPr bwMode="auto">
            <a:xfrm>
              <a:off x="1791" y="2342"/>
              <a:ext cx="589" cy="136"/>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defRPr/>
              </a:pPr>
              <a:r>
                <a:rPr lang="en-US" altLang="zh-CN" sz="3600" b="1" kern="10">
                  <a:ln w="9525" cap="sq">
                    <a:solidFill>
                      <a:srgbClr val="336666"/>
                    </a:solidFill>
                    <a:round/>
                    <a:headEnd type="none" w="sm" len="sm"/>
                    <a:tailEnd type="none" w="sm" len="sm"/>
                  </a:ln>
                  <a:solidFill>
                    <a:srgbClr val="FF0000"/>
                  </a:solidFill>
                  <a:latin typeface="Times New Roman" panose="02020603050405020304" pitchFamily="18" charset="0"/>
                  <a:ea typeface="微软雅黑" panose="020B0503020204020204" pitchFamily="34" charset="-122"/>
                  <a:cs typeface="+mn-cs"/>
                </a:rPr>
                <a:t>1854</a:t>
              </a:r>
              <a:r>
                <a:rPr lang="zh-CN" altLang="en-US" sz="3600" b="1" kern="10">
                  <a:ln w="9525" cap="sq">
                    <a:solidFill>
                      <a:srgbClr val="336666"/>
                    </a:solidFill>
                    <a:round/>
                    <a:headEnd type="none" w="sm" len="sm"/>
                    <a:tailEnd type="none" w="sm" len="sm"/>
                  </a:ln>
                  <a:solidFill>
                    <a:srgbClr val="FF0000"/>
                  </a:solidFill>
                  <a:latin typeface="Times New Roman" panose="02020603050405020304" pitchFamily="18" charset="0"/>
                  <a:ea typeface="微软雅黑" panose="020B0503020204020204" pitchFamily="34" charset="-122"/>
                  <a:cs typeface="+mn-cs"/>
                </a:rPr>
                <a:t>年</a:t>
              </a:r>
            </a:p>
          </p:txBody>
        </p:sp>
        <p:sp>
          <p:nvSpPr>
            <p:cNvPr id="157714" name="Text Box 24"/>
            <p:cNvSpPr txBox="1">
              <a:spLocks noChangeArrowheads="1"/>
            </p:cNvSpPr>
            <p:nvPr/>
          </p:nvSpPr>
          <p:spPr bwMode="auto">
            <a:xfrm>
              <a:off x="158" y="1706"/>
              <a:ext cx="2153" cy="44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zh-CN" altLang="en-US" sz="2000">
                  <a:solidFill>
                    <a:srgbClr val="660066"/>
                  </a:solidFill>
                  <a:ea typeface="微软雅黑" panose="020B0503020204020204" pitchFamily="34" charset="-122"/>
                  <a:cs typeface="+mn-cs"/>
                </a:rPr>
                <a:t>克劳修斯和英国的开文提出并完善热力学第二定律</a:t>
              </a:r>
            </a:p>
          </p:txBody>
        </p:sp>
        <p:sp>
          <p:nvSpPr>
            <p:cNvPr id="157715" name="Line 25"/>
            <p:cNvSpPr>
              <a:spLocks noChangeShapeType="1"/>
            </p:cNvSpPr>
            <p:nvPr/>
          </p:nvSpPr>
          <p:spPr bwMode="auto">
            <a:xfrm rot="-5400000">
              <a:off x="1814" y="2228"/>
              <a:ext cx="136"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pSp>
      <p:grpSp>
        <p:nvGrpSpPr>
          <p:cNvPr id="1945626" name="Group 26"/>
          <p:cNvGrpSpPr>
            <a:grpSpLocks/>
          </p:cNvGrpSpPr>
          <p:nvPr/>
        </p:nvGrpSpPr>
        <p:grpSpPr bwMode="auto">
          <a:xfrm>
            <a:off x="3492500" y="3068638"/>
            <a:ext cx="4897438" cy="711200"/>
            <a:chOff x="2199" y="1949"/>
            <a:chExt cx="3085" cy="448"/>
          </a:xfrm>
        </p:grpSpPr>
        <p:sp>
          <p:nvSpPr>
            <p:cNvPr id="1945627" name="WordArt 27"/>
            <p:cNvSpPr>
              <a:spLocks noChangeArrowheads="1" noChangeShapeType="1" noTextEdit="1"/>
            </p:cNvSpPr>
            <p:nvPr/>
          </p:nvSpPr>
          <p:spPr bwMode="auto">
            <a:xfrm>
              <a:off x="2199" y="2069"/>
              <a:ext cx="590" cy="136"/>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defRPr/>
              </a:pPr>
              <a:r>
                <a:rPr lang="en-US" altLang="zh-CN" sz="3600" b="1" kern="10">
                  <a:ln w="9525" cap="sq">
                    <a:solidFill>
                      <a:srgbClr val="336666"/>
                    </a:solidFill>
                    <a:round/>
                    <a:headEnd type="none" w="sm" len="sm"/>
                    <a:tailEnd type="none" w="sm" len="sm"/>
                  </a:ln>
                  <a:solidFill>
                    <a:srgbClr val="FF0000"/>
                  </a:solidFill>
                  <a:latin typeface="Times New Roman" panose="02020603050405020304" pitchFamily="18" charset="0"/>
                  <a:ea typeface="微软雅黑" panose="020B0503020204020204" pitchFamily="34" charset="-122"/>
                  <a:cs typeface="+mn-cs"/>
                </a:rPr>
                <a:t>1887</a:t>
              </a:r>
              <a:r>
                <a:rPr lang="zh-CN" altLang="en-US" sz="3600" b="1" kern="10">
                  <a:ln w="9525" cap="sq">
                    <a:solidFill>
                      <a:srgbClr val="336666"/>
                    </a:solidFill>
                    <a:round/>
                    <a:headEnd type="none" w="sm" len="sm"/>
                    <a:tailEnd type="none" w="sm" len="sm"/>
                  </a:ln>
                  <a:solidFill>
                    <a:srgbClr val="FF0000"/>
                  </a:solidFill>
                  <a:latin typeface="Times New Roman" panose="02020603050405020304" pitchFamily="18" charset="0"/>
                  <a:ea typeface="微软雅黑" panose="020B0503020204020204" pitchFamily="34" charset="-122"/>
                  <a:cs typeface="+mn-cs"/>
                </a:rPr>
                <a:t>年</a:t>
              </a:r>
            </a:p>
          </p:txBody>
        </p:sp>
        <p:sp>
          <p:nvSpPr>
            <p:cNvPr id="157711" name="Text Box 28"/>
            <p:cNvSpPr txBox="1">
              <a:spLocks noChangeArrowheads="1"/>
            </p:cNvSpPr>
            <p:nvPr/>
          </p:nvSpPr>
          <p:spPr bwMode="auto">
            <a:xfrm>
              <a:off x="3424" y="1949"/>
              <a:ext cx="1860" cy="44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zh-CN" altLang="en-US" sz="2000">
                  <a:solidFill>
                    <a:srgbClr val="660066"/>
                  </a:solidFill>
                  <a:ea typeface="微软雅黑" panose="020B0503020204020204" pitchFamily="34" charset="-122"/>
                  <a:cs typeface="+mn-cs"/>
                </a:rPr>
                <a:t>波尔兹曼将热力学发展为统计物理学</a:t>
              </a:r>
            </a:p>
          </p:txBody>
        </p:sp>
        <p:sp>
          <p:nvSpPr>
            <p:cNvPr id="157712" name="Line 29"/>
            <p:cNvSpPr>
              <a:spLocks noChangeShapeType="1"/>
            </p:cNvSpPr>
            <p:nvPr/>
          </p:nvSpPr>
          <p:spPr bwMode="auto">
            <a:xfrm>
              <a:off x="2835" y="2160"/>
              <a:ext cx="635"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pSp>
      <p:grpSp>
        <p:nvGrpSpPr>
          <p:cNvPr id="1945630" name="Group 30"/>
          <p:cNvGrpSpPr>
            <a:grpSpLocks/>
          </p:cNvGrpSpPr>
          <p:nvPr/>
        </p:nvGrpSpPr>
        <p:grpSpPr bwMode="auto">
          <a:xfrm>
            <a:off x="323850" y="1484313"/>
            <a:ext cx="2730500" cy="3338512"/>
            <a:chOff x="204" y="935"/>
            <a:chExt cx="1720" cy="2103"/>
          </a:xfrm>
        </p:grpSpPr>
        <p:pic>
          <p:nvPicPr>
            <p:cNvPr id="157708" name="Picture 31" descr="4bac30735cf296228701b0c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935"/>
              <a:ext cx="1434"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9" name="Text Box 32"/>
            <p:cNvSpPr txBox="1">
              <a:spLocks noChangeArrowheads="1"/>
            </p:cNvSpPr>
            <p:nvPr/>
          </p:nvSpPr>
          <p:spPr bwMode="auto">
            <a:xfrm>
              <a:off x="204" y="2750"/>
              <a:ext cx="1720"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000000"/>
                  </a:solidFill>
                  <a:ea typeface="微软雅黑" panose="020B0503020204020204" pitchFamily="34" charset="-122"/>
                  <a:cs typeface="+mn-cs"/>
                </a:rPr>
                <a:t>波尔兹曼</a:t>
              </a:r>
              <a:r>
                <a:rPr lang="en-US" altLang="zh-CN" sz="2400">
                  <a:solidFill>
                    <a:srgbClr val="000000"/>
                  </a:solidFill>
                  <a:ea typeface="微软雅黑" panose="020B0503020204020204" pitchFamily="34" charset="-122"/>
                  <a:cs typeface="+mn-cs"/>
                </a:rPr>
                <a:t>1844-1906</a:t>
              </a:r>
            </a:p>
          </p:txBody>
        </p:sp>
      </p:grpSp>
      <p:sp>
        <p:nvSpPr>
          <p:cNvPr id="1945633" name="Text Box 33"/>
          <p:cNvSpPr txBox="1">
            <a:spLocks noChangeArrowheads="1"/>
          </p:cNvSpPr>
          <p:nvPr/>
        </p:nvSpPr>
        <p:spPr bwMode="auto">
          <a:xfrm>
            <a:off x="3708400" y="1817688"/>
            <a:ext cx="4735513" cy="2870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00"/>
                </a:solidFill>
                <a:ea typeface="微软雅黑" panose="020B0503020204020204" pitchFamily="34" charset="-122"/>
                <a:cs typeface="+mn-cs"/>
              </a:rPr>
              <a:t>建立了宏观物理量熵与微观状态的几率之间的关系，为量子物理的发展打开了大门</a:t>
            </a:r>
            <a:r>
              <a:rPr lang="en-US" altLang="zh-CN">
                <a:solidFill>
                  <a:srgbClr val="000000"/>
                </a:solidFill>
                <a:ea typeface="微软雅黑" panose="020B0503020204020204" pitchFamily="34" charset="-122"/>
                <a:cs typeface="+mn-cs"/>
              </a:rPr>
              <a:t>——1900</a:t>
            </a:r>
            <a:r>
              <a:rPr lang="zh-CN" altLang="en-US">
                <a:solidFill>
                  <a:srgbClr val="000000"/>
                </a:solidFill>
                <a:ea typeface="微软雅黑" panose="020B0503020204020204" pitchFamily="34" charset="-122"/>
                <a:cs typeface="+mn-cs"/>
              </a:rPr>
              <a:t>年普朗克在解释黑体辐射定律时，确定了两个重要的物理常数：普朗克常数</a:t>
            </a:r>
            <a:r>
              <a:rPr lang="en-US" altLang="zh-CN" i="1">
                <a:solidFill>
                  <a:srgbClr val="000000"/>
                </a:solidFill>
                <a:ea typeface="微软雅黑" panose="020B0503020204020204" pitchFamily="34" charset="-122"/>
                <a:cs typeface="+mn-cs"/>
              </a:rPr>
              <a:t>h</a:t>
            </a:r>
            <a:r>
              <a:rPr lang="zh-CN" altLang="en-US">
                <a:solidFill>
                  <a:srgbClr val="000000"/>
                </a:solidFill>
                <a:ea typeface="微软雅黑" panose="020B0503020204020204" pitchFamily="34" charset="-122"/>
                <a:cs typeface="+mn-cs"/>
              </a:rPr>
              <a:t>和波尔兹曼常数</a:t>
            </a:r>
            <a:r>
              <a:rPr lang="en-US" altLang="zh-CN" i="1">
                <a:solidFill>
                  <a:srgbClr val="000000"/>
                </a:solidFill>
                <a:ea typeface="微软雅黑" panose="020B0503020204020204" pitchFamily="34" charset="-122"/>
                <a:cs typeface="+mn-cs"/>
              </a:rPr>
              <a:t>k</a:t>
            </a:r>
            <a:r>
              <a:rPr lang="en-US" altLang="zh-CN" baseline="-25000">
                <a:solidFill>
                  <a:srgbClr val="000000"/>
                </a:solidFill>
                <a:ea typeface="微软雅黑" panose="020B0503020204020204" pitchFamily="34" charset="-122"/>
                <a:cs typeface="+mn-cs"/>
              </a:rPr>
              <a:t>B</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82</a:t>
            </a:fld>
            <a:endParaRPr lang="zh-CN" altLang="en-US">
              <a:solidFill>
                <a:prstClr val="black">
                  <a:tint val="75000"/>
                </a:prstClr>
              </a:solidFill>
            </a:endParaRPr>
          </a:p>
        </p:txBody>
      </p:sp>
      <p:sp>
        <p:nvSpPr>
          <p:cNvPr id="37" name="Rectangle 9"/>
          <p:cNvSpPr>
            <a:spLocks noChangeArrowheads="1"/>
          </p:cNvSpPr>
          <p:nvPr/>
        </p:nvSpPr>
        <p:spPr bwMode="auto">
          <a:xfrm>
            <a:off x="2174627" y="48825"/>
            <a:ext cx="65738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人类认识热现象的历史</a:t>
            </a:r>
          </a:p>
        </p:txBody>
      </p:sp>
      <p:sp>
        <p:nvSpPr>
          <p:cNvPr id="39" name="Rectangle 2" descr="宽下对角线"/>
          <p:cNvSpPr>
            <a:spLocks noChangeArrowheads="1"/>
          </p:cNvSpPr>
          <p:nvPr/>
        </p:nvSpPr>
        <p:spPr bwMode="auto">
          <a:xfrm rot="-2087162">
            <a:off x="217811" y="5368222"/>
            <a:ext cx="1017587" cy="714685"/>
          </a:xfrm>
          <a:prstGeom prst="rect">
            <a:avLst/>
          </a:prstGeom>
          <a:pattFill prst="wdDnDiag">
            <a:fgClr>
              <a:schemeClr val="bg1"/>
            </a:fgClr>
            <a:bgClr>
              <a:srgbClr val="CCCCFF"/>
            </a:bgClr>
          </a:patt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Tree>
    <p:extLst>
      <p:ext uri="{BB962C8B-B14F-4D97-AF65-F5344CB8AC3E}">
        <p14:creationId xmlns:p14="http://schemas.microsoft.com/office/powerpoint/2010/main" val="113657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45618"/>
                                        </p:tgtEl>
                                        <p:attrNameLst>
                                          <p:attrName>style.visibility</p:attrName>
                                        </p:attrNameLst>
                                      </p:cBhvr>
                                      <p:to>
                                        <p:strVal val="visible"/>
                                      </p:to>
                                    </p:set>
                                    <p:animEffect transition="in" filter="dissolve">
                                      <p:cBhvr>
                                        <p:cTn id="7" dur="500"/>
                                        <p:tgtEl>
                                          <p:spTgt spid="1945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45622"/>
                                        </p:tgtEl>
                                        <p:attrNameLst>
                                          <p:attrName>style.visibility</p:attrName>
                                        </p:attrNameLst>
                                      </p:cBhvr>
                                      <p:to>
                                        <p:strVal val="visible"/>
                                      </p:to>
                                    </p:set>
                                    <p:animEffect transition="in" filter="dissolve">
                                      <p:cBhvr>
                                        <p:cTn id="12" dur="500"/>
                                        <p:tgtEl>
                                          <p:spTgt spid="19456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1945626"/>
                                        </p:tgtEl>
                                        <p:attrNameLst>
                                          <p:attrName>style.visibility</p:attrName>
                                        </p:attrNameLst>
                                      </p:cBhvr>
                                      <p:to>
                                        <p:strVal val="visible"/>
                                      </p:to>
                                    </p:set>
                                    <p:anim calcmode="lin" valueType="num">
                                      <p:cBhvr>
                                        <p:cTn id="17" dur="500" fill="hold"/>
                                        <p:tgtEl>
                                          <p:spTgt spid="1945626"/>
                                        </p:tgtEl>
                                        <p:attrNameLst>
                                          <p:attrName>ppt_w</p:attrName>
                                        </p:attrNameLst>
                                      </p:cBhvr>
                                      <p:tavLst>
                                        <p:tav tm="0">
                                          <p:val>
                                            <p:strVal val="#ppt_w*0.70"/>
                                          </p:val>
                                        </p:tav>
                                        <p:tav tm="100000">
                                          <p:val>
                                            <p:strVal val="#ppt_w"/>
                                          </p:val>
                                        </p:tav>
                                      </p:tavLst>
                                    </p:anim>
                                    <p:anim calcmode="lin" valueType="num">
                                      <p:cBhvr>
                                        <p:cTn id="18" dur="500" fill="hold"/>
                                        <p:tgtEl>
                                          <p:spTgt spid="1945626"/>
                                        </p:tgtEl>
                                        <p:attrNameLst>
                                          <p:attrName>ppt_h</p:attrName>
                                        </p:attrNameLst>
                                      </p:cBhvr>
                                      <p:tavLst>
                                        <p:tav tm="0">
                                          <p:val>
                                            <p:strVal val="#ppt_h"/>
                                          </p:val>
                                        </p:tav>
                                        <p:tav tm="100000">
                                          <p:val>
                                            <p:strVal val="#ppt_h"/>
                                          </p:val>
                                        </p:tav>
                                      </p:tavLst>
                                    </p:anim>
                                    <p:animEffect transition="in" filter="fade">
                                      <p:cBhvr>
                                        <p:cTn id="19" dur="500"/>
                                        <p:tgtEl>
                                          <p:spTgt spid="19456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945630"/>
                                        </p:tgtEl>
                                        <p:attrNameLst>
                                          <p:attrName>style.visibility</p:attrName>
                                        </p:attrNameLst>
                                      </p:cBhvr>
                                      <p:to>
                                        <p:strVal val="visible"/>
                                      </p:to>
                                    </p:set>
                                    <p:animEffect transition="in" filter="dissolve">
                                      <p:cBhvr>
                                        <p:cTn id="24" dur="500"/>
                                        <p:tgtEl>
                                          <p:spTgt spid="194563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945633"/>
                                        </p:tgtEl>
                                        <p:attrNameLst>
                                          <p:attrName>style.visibility</p:attrName>
                                        </p:attrNameLst>
                                      </p:cBhvr>
                                      <p:to>
                                        <p:strVal val="visible"/>
                                      </p:to>
                                    </p:set>
                                    <p:animEffect transition="in" filter="dissolve">
                                      <p:cBhvr>
                                        <p:cTn id="29" dur="500"/>
                                        <p:tgtEl>
                                          <p:spTgt spid="1945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ChangeArrowheads="1"/>
          </p:cNvSpPr>
          <p:nvPr/>
        </p:nvSpPr>
        <p:spPr bwMode="auto">
          <a:xfrm>
            <a:off x="2428143" y="3862437"/>
            <a:ext cx="2719921" cy="5746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6627" name="Rectangle 3"/>
          <p:cNvSpPr>
            <a:spLocks noChangeArrowheads="1"/>
          </p:cNvSpPr>
          <p:nvPr/>
        </p:nvSpPr>
        <p:spPr bwMode="auto">
          <a:xfrm>
            <a:off x="2483768" y="1268760"/>
            <a:ext cx="5472608" cy="472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7.1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一维原子链的晶格振动 </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7.1.1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晶格振动的简谐近似</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7.1.2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一维单原子链的晶格振动</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7.1.3</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一维双原子链的晶格振动</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7.2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晶格振动的量子化</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声子 </a:t>
            </a: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7.3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固体热特性</a:t>
            </a:r>
            <a:endPar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7.3.1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热容</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7.3.2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热传导</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    7.3.3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非简谐效应</a:t>
            </a:r>
          </a:p>
        </p:txBody>
      </p:sp>
      <p:sp>
        <p:nvSpPr>
          <p:cNvPr id="26628" name="Rectangle 2"/>
          <p:cNvSpPr>
            <a:spLocks noRot="1" noChangeArrowheads="1"/>
          </p:cNvSpPr>
          <p:nvPr/>
        </p:nvSpPr>
        <p:spPr bwMode="auto">
          <a:xfrm>
            <a:off x="1619572" y="255187"/>
            <a:ext cx="7200900" cy="1143000"/>
          </a:xfrm>
          <a:prstGeom prst="rect">
            <a:avLst/>
          </a:prstGeom>
          <a:noFill/>
          <a:ln>
            <a:noFill/>
          </a:ln>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第七章 晶格振动和固体热性质</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黄翊东</a:t>
            </a:r>
          </a:p>
        </p:txBody>
      </p:sp>
      <p:sp>
        <p:nvSpPr>
          <p:cNvPr id="6" name="Rectangle 37"/>
          <p:cNvSpPr>
            <a:spLocks noChangeArrowheads="1"/>
          </p:cNvSpPr>
          <p:nvPr/>
        </p:nvSpPr>
        <p:spPr bwMode="auto">
          <a:xfrm flipV="1">
            <a:off x="50636" y="112474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endParaRPr>
          </a:p>
        </p:txBody>
      </p:sp>
      <p:cxnSp>
        <p:nvCxnSpPr>
          <p:cNvPr id="8" name="直接连接符 7"/>
          <p:cNvCxnSpPr>
            <a:cxnSpLocks noChangeShapeType="1"/>
          </p:cNvCxnSpPr>
          <p:nvPr/>
        </p:nvCxnSpPr>
        <p:spPr bwMode="auto">
          <a:xfrm>
            <a:off x="2782916" y="4885752"/>
            <a:ext cx="1646948" cy="0"/>
          </a:xfrm>
          <a:prstGeom prst="line">
            <a:avLst/>
          </a:prstGeom>
          <a:noFill/>
          <a:ln w="76200"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3476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Rot="1" noChangeArrowheads="1"/>
          </p:cNvSpPr>
          <p:nvPr>
            <p:ph type="title" idx="4294967295"/>
          </p:nvPr>
        </p:nvSpPr>
        <p:spPr bwMode="auto">
          <a:xfrm>
            <a:off x="2627784" y="116632"/>
            <a:ext cx="4259263" cy="1143000"/>
          </a:xfrm>
          <a:prstGeom prst="rect">
            <a:avLst/>
          </a:prstGeom>
          <a:noFill/>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晶格热容的概念</a:t>
            </a:r>
          </a:p>
        </p:txBody>
      </p:sp>
      <p:sp>
        <p:nvSpPr>
          <p:cNvPr id="160772" name="Rectangle 3"/>
          <p:cNvSpPr>
            <a:spLocks noGrp="1" noRot="1" noChangeArrowheads="1"/>
          </p:cNvSpPr>
          <p:nvPr>
            <p:ph type="body" idx="4294967295"/>
          </p:nvPr>
        </p:nvSpPr>
        <p:spPr bwMode="auto">
          <a:xfrm>
            <a:off x="899592" y="1259632"/>
            <a:ext cx="3203848" cy="604838"/>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b="1" dirty="0">
                <a:solidFill>
                  <a:srgbClr val="660066"/>
                </a:solidFill>
                <a:latin typeface="Times New Roman" panose="02020603050405020304" pitchFamily="18" charset="0"/>
                <a:ea typeface="微软雅黑" panose="020B0503020204020204" pitchFamily="34" charset="-122"/>
              </a:rPr>
              <a:t>固体热容</a:t>
            </a:r>
            <a:r>
              <a:rPr lang="en-US" altLang="zh-CN" b="1" dirty="0">
                <a:solidFill>
                  <a:srgbClr val="660066"/>
                </a:solidFill>
                <a:latin typeface="Times New Roman" panose="02020603050405020304" pitchFamily="18" charset="0"/>
                <a:ea typeface="微软雅黑" panose="020B0503020204020204" pitchFamily="34" charset="-122"/>
              </a:rPr>
              <a:t>(</a:t>
            </a:r>
            <a:r>
              <a:rPr lang="zh-CN" altLang="en-US" b="1" dirty="0">
                <a:solidFill>
                  <a:srgbClr val="660066"/>
                </a:solidFill>
                <a:latin typeface="Times New Roman" panose="02020603050405020304" pitchFamily="18" charset="0"/>
                <a:ea typeface="微软雅黑" panose="020B0503020204020204" pitchFamily="34" charset="-122"/>
              </a:rPr>
              <a:t>定容热容</a:t>
            </a:r>
            <a:r>
              <a:rPr lang="en-US" altLang="zh-CN" b="1" dirty="0">
                <a:solidFill>
                  <a:srgbClr val="660066"/>
                </a:solidFill>
                <a:latin typeface="Times New Roman" panose="02020603050405020304" pitchFamily="18" charset="0"/>
                <a:ea typeface="微软雅黑" panose="020B0503020204020204" pitchFamily="34" charset="-122"/>
              </a:rPr>
              <a:t>)</a:t>
            </a:r>
            <a:r>
              <a:rPr lang="zh-CN" altLang="en-US" b="1" dirty="0">
                <a:solidFill>
                  <a:srgbClr val="660066"/>
                </a:solidFill>
                <a:latin typeface="Times New Roman" panose="02020603050405020304" pitchFamily="18" charset="0"/>
                <a:ea typeface="微软雅黑" panose="020B0503020204020204" pitchFamily="34" charset="-122"/>
              </a:rPr>
              <a:t>：</a:t>
            </a:r>
            <a:endParaRPr lang="en-US" altLang="zh-CN" b="1" dirty="0">
              <a:solidFill>
                <a:srgbClr val="660066"/>
              </a:solidFill>
              <a:latin typeface="Times New Roman" panose="02020603050405020304" pitchFamily="18" charset="0"/>
              <a:ea typeface="微软雅黑" panose="020B0503020204020204" pitchFamily="34" charset="-122"/>
            </a:endParaRPr>
          </a:p>
          <a:p>
            <a:pPr eaLnBrk="1" hangingPunct="1"/>
            <a:endParaRPr lang="en-US" altLang="zh-CN" b="1" dirty="0">
              <a:solidFill>
                <a:srgbClr val="660066"/>
              </a:solidFill>
              <a:latin typeface="Times New Roman" panose="02020603050405020304" pitchFamily="18" charset="0"/>
              <a:ea typeface="微软雅黑" panose="020B0503020204020204" pitchFamily="34" charset="-122"/>
            </a:endParaRPr>
          </a:p>
          <a:p>
            <a:pPr eaLnBrk="1" hangingPunct="1"/>
            <a:endParaRPr lang="en-US" altLang="zh-CN" b="1" dirty="0">
              <a:solidFill>
                <a:srgbClr val="660066"/>
              </a:solidFill>
              <a:latin typeface="Times New Roman" panose="02020603050405020304" pitchFamily="18" charset="0"/>
              <a:ea typeface="微软雅黑" panose="020B0503020204020204" pitchFamily="34" charset="-122"/>
            </a:endParaRPr>
          </a:p>
        </p:txBody>
      </p:sp>
      <p:sp>
        <p:nvSpPr>
          <p:cNvPr id="160773"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6666"/>
              </a:solidFill>
              <a:effectLst/>
              <a:uLnTx/>
              <a:uFillTx/>
              <a:ea typeface="微软雅黑" panose="020B0503020204020204" pitchFamily="34" charset="-122"/>
              <a:cs typeface="+mn-cs"/>
            </a:endParaRPr>
          </a:p>
        </p:txBody>
      </p:sp>
      <p:graphicFrame>
        <p:nvGraphicFramePr>
          <p:cNvPr id="160774" name="Object 5"/>
          <p:cNvGraphicFramePr>
            <a:graphicFrameLocks noChangeAspect="1"/>
          </p:cNvGraphicFramePr>
          <p:nvPr>
            <p:extLst>
              <p:ext uri="{D42A27DB-BD31-4B8C-83A1-F6EECF244321}">
                <p14:modId xmlns:p14="http://schemas.microsoft.com/office/powerpoint/2010/main" val="196486487"/>
              </p:ext>
            </p:extLst>
          </p:nvPr>
        </p:nvGraphicFramePr>
        <p:xfrm>
          <a:off x="4246963" y="1168677"/>
          <a:ext cx="2303463" cy="1296988"/>
        </p:xfrm>
        <a:graphic>
          <a:graphicData uri="http://schemas.openxmlformats.org/presentationml/2006/ole">
            <mc:AlternateContent xmlns:mc="http://schemas.openxmlformats.org/markup-compatibility/2006">
              <mc:Choice xmlns:v="urn:schemas-microsoft-com:vml" Requires="v">
                <p:oleObj spid="_x0000_s64645" name="公式" r:id="rId4" imgW="825500" imgH="469900" progId="Equation.3">
                  <p:embed/>
                </p:oleObj>
              </mc:Choice>
              <mc:Fallback>
                <p:oleObj name="公式" r:id="rId4" imgW="825500" imgH="469900" progId="Equation.3">
                  <p:embed/>
                  <p:pic>
                    <p:nvPicPr>
                      <p:cNvPr id="16077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963" y="1168677"/>
                        <a:ext cx="2303463"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5" name="Text Box 7"/>
          <p:cNvSpPr txBox="1">
            <a:spLocks noChangeArrowheads="1"/>
          </p:cNvSpPr>
          <p:nvPr/>
        </p:nvSpPr>
        <p:spPr bwMode="auto">
          <a:xfrm>
            <a:off x="611188" y="2591078"/>
            <a:ext cx="81372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ea typeface="微软雅黑" panose="020B0503020204020204" pitchFamily="34" charset="-122"/>
                <a:cs typeface="+mn-cs"/>
              </a:rPr>
              <a:t>比热容</a:t>
            </a:r>
            <a:r>
              <a:rPr kumimoji="0" lang="en-US" altLang="zh-CN" sz="2400" b="1" i="1" u="none" strike="noStrike" kern="1200" cap="none" spc="0" normalizeH="0" baseline="0" noProof="0" dirty="0">
                <a:ln>
                  <a:noFill/>
                </a:ln>
                <a:solidFill>
                  <a:srgbClr val="000000"/>
                </a:solidFill>
                <a:effectLst/>
                <a:uLnTx/>
                <a:uFillTx/>
                <a:ea typeface="微软雅黑" panose="020B0503020204020204" pitchFamily="34" charset="-122"/>
                <a:cs typeface="+mn-cs"/>
              </a:rPr>
              <a:t>c</a:t>
            </a:r>
            <a:r>
              <a:rPr kumimoji="0" lang="en-US" altLang="zh-CN" sz="2400" b="1" i="1" u="none" strike="noStrike" kern="1200" cap="none" spc="0" normalizeH="0" baseline="-25000" noProof="0" dirty="0">
                <a:ln>
                  <a:noFill/>
                </a:ln>
                <a:solidFill>
                  <a:srgbClr val="000000"/>
                </a:solidFill>
                <a:effectLst/>
                <a:uLnTx/>
                <a:uFillTx/>
                <a:ea typeface="微软雅黑" panose="020B0503020204020204" pitchFamily="34" charset="-122"/>
                <a:cs typeface="+mn-cs"/>
              </a:rPr>
              <a:t>v</a:t>
            </a:r>
            <a:r>
              <a:rPr kumimoji="0" lang="zh-CN" altLang="en-US" sz="2400" b="1" i="0" u="none" strike="noStrike" kern="1200" cap="none" spc="0" normalizeH="0" baseline="0" noProof="0" dirty="0">
                <a:ln>
                  <a:noFill/>
                </a:ln>
                <a:solidFill>
                  <a:srgbClr val="000000"/>
                </a:solidFill>
                <a:effectLst/>
                <a:uLnTx/>
                <a:uFillTx/>
                <a:ea typeface="微软雅黑" panose="020B0503020204020204" pitchFamily="34" charset="-122"/>
                <a:cs typeface="+mn-cs"/>
              </a:rPr>
              <a:t>，又称比热容量，简称比热，是单位体积物质的热容量，即使单位体积物体改变单位温度时吸收或释放的内能 </a:t>
            </a:r>
          </a:p>
        </p:txBody>
      </p:sp>
      <p:grpSp>
        <p:nvGrpSpPr>
          <p:cNvPr id="1948680" name="Group 8"/>
          <p:cNvGrpSpPr>
            <a:grpSpLocks/>
          </p:cNvGrpSpPr>
          <p:nvPr/>
        </p:nvGrpSpPr>
        <p:grpSpPr bwMode="auto">
          <a:xfrm>
            <a:off x="628257" y="3627943"/>
            <a:ext cx="7237412" cy="2154238"/>
            <a:chOff x="385" y="2568"/>
            <a:chExt cx="4559" cy="1357"/>
          </a:xfrm>
        </p:grpSpPr>
        <p:sp>
          <p:nvSpPr>
            <p:cNvPr id="160777" name="Text Box 9"/>
            <p:cNvSpPr txBox="1">
              <a:spLocks noChangeArrowheads="1"/>
            </p:cNvSpPr>
            <p:nvPr/>
          </p:nvSpPr>
          <p:spPr bwMode="auto">
            <a:xfrm>
              <a:off x="385" y="2568"/>
              <a:ext cx="37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A50021"/>
                  </a:solidFill>
                  <a:effectLst/>
                  <a:uLnTx/>
                  <a:uFillTx/>
                  <a:ea typeface="微软雅黑" panose="020B0503020204020204" pitchFamily="34" charset="-122"/>
                  <a:cs typeface="+mn-cs"/>
                </a:rPr>
                <a:t>固体热容主要来自于两个部分  </a:t>
              </a:r>
            </a:p>
          </p:txBody>
        </p:sp>
        <p:sp>
          <p:nvSpPr>
            <p:cNvPr id="160778" name="Text Box 10"/>
            <p:cNvSpPr txBox="1">
              <a:spLocks noChangeArrowheads="1"/>
            </p:cNvSpPr>
            <p:nvPr/>
          </p:nvSpPr>
          <p:spPr bwMode="auto">
            <a:xfrm>
              <a:off x="476" y="2840"/>
              <a:ext cx="36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ea typeface="微软雅黑" panose="020B0503020204020204" pitchFamily="34" charset="-122"/>
                  <a:cs typeface="+mn-cs"/>
                </a:rPr>
                <a:t>晶格热容：来源于固体的晶格热运动   </a:t>
              </a:r>
            </a:p>
          </p:txBody>
        </p:sp>
        <p:sp>
          <p:nvSpPr>
            <p:cNvPr id="160779" name="Text Box 11"/>
            <p:cNvSpPr txBox="1">
              <a:spLocks noChangeArrowheads="1"/>
            </p:cNvSpPr>
            <p:nvPr/>
          </p:nvSpPr>
          <p:spPr bwMode="auto">
            <a:xfrm>
              <a:off x="1338" y="3402"/>
              <a:ext cx="360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663300"/>
                  </a:solidFill>
                  <a:effectLst/>
                  <a:uLnTx/>
                  <a:uFillTx/>
                  <a:ea typeface="微软雅黑" panose="020B0503020204020204" pitchFamily="34" charset="-122"/>
                  <a:cs typeface="+mn-cs"/>
                </a:rPr>
                <a:t>仅在极低温下，对于金属比较显著</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663300"/>
                  </a:solidFill>
                  <a:effectLst/>
                  <a:uLnTx/>
                  <a:uFillTx/>
                  <a:ea typeface="微软雅黑" panose="020B0503020204020204" pitchFamily="34" charset="-122"/>
                  <a:cs typeface="+mn-cs"/>
                </a:rPr>
                <a:t>相比晶格热容，一般可忽略不计</a:t>
              </a:r>
            </a:p>
          </p:txBody>
        </p:sp>
        <p:sp>
          <p:nvSpPr>
            <p:cNvPr id="160780" name="Text Box 12"/>
            <p:cNvSpPr txBox="1">
              <a:spLocks noChangeArrowheads="1"/>
            </p:cNvSpPr>
            <p:nvPr/>
          </p:nvSpPr>
          <p:spPr bwMode="auto">
            <a:xfrm>
              <a:off x="748" y="3113"/>
              <a:ext cx="29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ea typeface="微软雅黑" panose="020B0503020204020204" pitchFamily="34" charset="-122"/>
                  <a:cs typeface="+mn-cs"/>
                </a:rPr>
                <a:t>电子热容：来源于电子的热运动   </a:t>
              </a:r>
            </a:p>
          </p:txBody>
        </p:sp>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84</a:t>
            </a:fld>
            <a:endParaRPr lang="zh-CN" altLang="en-US">
              <a:solidFill>
                <a:prstClr val="black">
                  <a:tint val="75000"/>
                </a:prstClr>
              </a:solidFill>
            </a:endParaRPr>
          </a:p>
        </p:txBody>
      </p:sp>
      <p:sp>
        <p:nvSpPr>
          <p:cNvPr id="15" name="Rectangle 37"/>
          <p:cNvSpPr>
            <a:spLocks noChangeArrowheads="1"/>
          </p:cNvSpPr>
          <p:nvPr/>
        </p:nvSpPr>
        <p:spPr bwMode="auto">
          <a:xfrm flipV="1">
            <a:off x="129381" y="97948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63248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948680"/>
                                        </p:tgtEl>
                                        <p:attrNameLst>
                                          <p:attrName>style.visibility</p:attrName>
                                        </p:attrNameLst>
                                      </p:cBhvr>
                                      <p:to>
                                        <p:strVal val="visible"/>
                                      </p:to>
                                    </p:set>
                                    <p:animEffect transition="in" filter="slide(fromBottom)">
                                      <p:cBhvr>
                                        <p:cTn id="7" dur="500"/>
                                        <p:tgtEl>
                                          <p:spTgt spid="194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Rot="1" noChangeArrowheads="1"/>
          </p:cNvSpPr>
          <p:nvPr>
            <p:ph type="title" idx="4294967295"/>
          </p:nvPr>
        </p:nvSpPr>
        <p:spPr bwMode="auto">
          <a:xfrm>
            <a:off x="2627784" y="116632"/>
            <a:ext cx="4259263" cy="1143000"/>
          </a:xfrm>
          <a:prstGeom prst="rect">
            <a:avLst/>
          </a:prstGeom>
          <a:noFill/>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晶格热容的概念</a:t>
            </a:r>
          </a:p>
        </p:txBody>
      </p:sp>
      <p:sp>
        <p:nvSpPr>
          <p:cNvPr id="160772" name="Rectangle 3"/>
          <p:cNvSpPr>
            <a:spLocks noGrp="1" noRot="1" noChangeArrowheads="1"/>
          </p:cNvSpPr>
          <p:nvPr>
            <p:ph type="body" idx="4294967295"/>
          </p:nvPr>
        </p:nvSpPr>
        <p:spPr bwMode="auto">
          <a:xfrm>
            <a:off x="899592" y="1259632"/>
            <a:ext cx="3203848" cy="604838"/>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b="1" dirty="0">
                <a:solidFill>
                  <a:srgbClr val="660066"/>
                </a:solidFill>
                <a:latin typeface="Times New Roman" panose="02020603050405020304" pitchFamily="18" charset="0"/>
                <a:ea typeface="微软雅黑" panose="020B0503020204020204" pitchFamily="34" charset="-122"/>
              </a:rPr>
              <a:t>固体热容</a:t>
            </a:r>
            <a:r>
              <a:rPr lang="en-US" altLang="zh-CN" b="1" dirty="0">
                <a:solidFill>
                  <a:srgbClr val="660066"/>
                </a:solidFill>
                <a:latin typeface="Times New Roman" panose="02020603050405020304" pitchFamily="18" charset="0"/>
                <a:ea typeface="微软雅黑" panose="020B0503020204020204" pitchFamily="34" charset="-122"/>
              </a:rPr>
              <a:t>(</a:t>
            </a:r>
            <a:r>
              <a:rPr lang="zh-CN" altLang="en-US" b="1" dirty="0">
                <a:solidFill>
                  <a:srgbClr val="660066"/>
                </a:solidFill>
                <a:latin typeface="Times New Roman" panose="02020603050405020304" pitchFamily="18" charset="0"/>
                <a:ea typeface="微软雅黑" panose="020B0503020204020204" pitchFamily="34" charset="-122"/>
              </a:rPr>
              <a:t>定容热容</a:t>
            </a:r>
            <a:r>
              <a:rPr lang="en-US" altLang="zh-CN" b="1" dirty="0">
                <a:solidFill>
                  <a:srgbClr val="660066"/>
                </a:solidFill>
                <a:latin typeface="Times New Roman" panose="02020603050405020304" pitchFamily="18" charset="0"/>
                <a:ea typeface="微软雅黑" panose="020B0503020204020204" pitchFamily="34" charset="-122"/>
              </a:rPr>
              <a:t>)</a:t>
            </a:r>
            <a:r>
              <a:rPr lang="zh-CN" altLang="en-US" b="1" dirty="0">
                <a:solidFill>
                  <a:srgbClr val="660066"/>
                </a:solidFill>
                <a:latin typeface="Times New Roman" panose="02020603050405020304" pitchFamily="18" charset="0"/>
                <a:ea typeface="微软雅黑" panose="020B0503020204020204" pitchFamily="34" charset="-122"/>
              </a:rPr>
              <a:t>：</a:t>
            </a:r>
            <a:endParaRPr lang="en-US" altLang="zh-CN" b="1" dirty="0">
              <a:solidFill>
                <a:srgbClr val="660066"/>
              </a:solidFill>
              <a:latin typeface="Times New Roman" panose="02020603050405020304" pitchFamily="18" charset="0"/>
              <a:ea typeface="微软雅黑" panose="020B0503020204020204" pitchFamily="34" charset="-122"/>
            </a:endParaRPr>
          </a:p>
          <a:p>
            <a:pPr eaLnBrk="1" hangingPunct="1"/>
            <a:endParaRPr lang="en-US" altLang="zh-CN" b="1" dirty="0">
              <a:solidFill>
                <a:srgbClr val="660066"/>
              </a:solidFill>
              <a:latin typeface="Times New Roman" panose="02020603050405020304" pitchFamily="18" charset="0"/>
              <a:ea typeface="微软雅黑" panose="020B0503020204020204" pitchFamily="34" charset="-122"/>
            </a:endParaRPr>
          </a:p>
          <a:p>
            <a:pPr eaLnBrk="1" hangingPunct="1"/>
            <a:endParaRPr lang="en-US" altLang="zh-CN" b="1" dirty="0">
              <a:solidFill>
                <a:srgbClr val="660066"/>
              </a:solidFill>
              <a:latin typeface="Times New Roman" panose="02020603050405020304" pitchFamily="18" charset="0"/>
              <a:ea typeface="微软雅黑" panose="020B0503020204020204" pitchFamily="34" charset="-122"/>
            </a:endParaRPr>
          </a:p>
        </p:txBody>
      </p:sp>
      <p:sp>
        <p:nvSpPr>
          <p:cNvPr id="160773"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6666"/>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160774" name="Object 5"/>
          <p:cNvGraphicFramePr>
            <a:graphicFrameLocks noChangeAspect="1"/>
          </p:cNvGraphicFramePr>
          <p:nvPr>
            <p:extLst/>
          </p:nvPr>
        </p:nvGraphicFramePr>
        <p:xfrm>
          <a:off x="4246963" y="1168677"/>
          <a:ext cx="2303463" cy="1296988"/>
        </p:xfrm>
        <a:graphic>
          <a:graphicData uri="http://schemas.openxmlformats.org/presentationml/2006/ole">
            <mc:AlternateContent xmlns:mc="http://schemas.openxmlformats.org/markup-compatibility/2006">
              <mc:Choice xmlns:v="urn:schemas-microsoft-com:vml" Requires="v">
                <p:oleObj spid="_x0000_s114757" name="公式" r:id="rId4" imgW="825500" imgH="469900" progId="Equation.3">
                  <p:embed/>
                </p:oleObj>
              </mc:Choice>
              <mc:Fallback>
                <p:oleObj name="公式" r:id="rId4" imgW="825500" imgH="469900" progId="Equation.3">
                  <p:embed/>
                  <p:pic>
                    <p:nvPicPr>
                      <p:cNvPr id="16077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963" y="1168677"/>
                        <a:ext cx="2303463"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5" name="Text Box 7"/>
          <p:cNvSpPr txBox="1">
            <a:spLocks noChangeArrowheads="1"/>
          </p:cNvSpPr>
          <p:nvPr/>
        </p:nvSpPr>
        <p:spPr bwMode="auto">
          <a:xfrm>
            <a:off x="611188" y="2591078"/>
            <a:ext cx="81372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比热容</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c</a:t>
            </a:r>
            <a:r>
              <a:rPr kumimoji="0"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v</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，又称比热容量，简称比热，是单位体积物质的热容量，即使单位体积物体改变单位温度时吸收或释放的内能 </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5" name="Rectangle 37"/>
          <p:cNvSpPr>
            <a:spLocks noChangeArrowheads="1"/>
          </p:cNvSpPr>
          <p:nvPr/>
        </p:nvSpPr>
        <p:spPr bwMode="auto">
          <a:xfrm flipV="1">
            <a:off x="129381" y="97948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16" name="Text Box 8"/>
          <p:cNvSpPr txBox="1">
            <a:spLocks noChangeArrowheads="1"/>
          </p:cNvSpPr>
          <p:nvPr/>
        </p:nvSpPr>
        <p:spPr bwMode="auto">
          <a:xfrm>
            <a:off x="604361" y="3573016"/>
            <a:ext cx="8288119"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500" b="1" i="0" u="none" strike="noStrike" kern="1200" cap="none" spc="0" normalizeH="0" baseline="0" noProof="0" dirty="0">
                <a:ln>
                  <a:noFill/>
                </a:ln>
                <a:solidFill>
                  <a:srgbClr val="660066"/>
                </a:solidFill>
                <a:effectLst/>
                <a:uLnTx/>
                <a:uFillTx/>
                <a:latin typeface="Times New Roman" panose="02020603050405020304" pitchFamily="18" charset="0"/>
                <a:ea typeface="微软雅黑" panose="020B0503020204020204" pitchFamily="34" charset="-122"/>
                <a:cs typeface="+mn-cs"/>
              </a:rPr>
              <a:t>固体的热容量是原子振动在宏观性质上的一个最直接的表现。实验表明：</a:t>
            </a:r>
            <a:endParaRPr kumimoji="0" lang="en-US" altLang="zh-CN" sz="2500" b="1" i="0" u="none" strike="noStrike" kern="1200" cap="none" spc="0" normalizeH="0" baseline="0" noProof="0" dirty="0">
              <a:ln>
                <a:noFill/>
              </a:ln>
              <a:solidFill>
                <a:srgbClr val="660066"/>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 </a:t>
            </a:r>
            <a:r>
              <a:rPr kumimoji="0" lang="zh-CN" altLang="en-US"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在室温和更高的温度，几乎全部单原子固体的热容接近</a:t>
            </a:r>
            <a:r>
              <a:rPr kumimoji="0" lang="en-US" altLang="zh-CN"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3</a:t>
            </a:r>
            <a:r>
              <a:rPr kumimoji="0" lang="en-US" altLang="zh-CN" sz="2500" b="1" i="1"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Nk</a:t>
            </a:r>
            <a:r>
              <a:rPr kumimoji="0" lang="en-US" altLang="zh-CN" sz="2500" b="1" i="1" u="none" strike="noStrike" kern="120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B</a:t>
            </a:r>
            <a:r>
              <a:rPr kumimoji="0" lang="zh-CN" altLang="en-US"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a:t>
            </a:r>
            <a:r>
              <a:rPr kumimoji="0" lang="zh-CN" altLang="en-US" sz="25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杜隆</a:t>
            </a:r>
            <a:r>
              <a:rPr kumimoji="0" lang="en-US" altLang="zh-CN" sz="25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a:t>
            </a:r>
            <a:r>
              <a:rPr kumimoji="0" lang="zh-CN" altLang="en-US" sz="25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珀替定律</a:t>
            </a:r>
            <a:r>
              <a:rPr kumimoji="0" lang="zh-CN" altLang="en-US"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a:t>
            </a: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 </a:t>
            </a:r>
            <a:r>
              <a:rPr kumimoji="0" lang="zh-CN" altLang="en-US"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在低温，热容依</a:t>
            </a:r>
            <a:r>
              <a:rPr kumimoji="0" lang="en-US" altLang="zh-CN" sz="2500" b="1" i="1"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T</a:t>
            </a:r>
            <a:r>
              <a:rPr kumimoji="0" lang="en-US" altLang="zh-CN" sz="2500" b="1" i="0" u="none" strike="noStrike" kern="1200" cap="none" spc="0" normalizeH="0" baseline="3000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3</a:t>
            </a:r>
            <a:r>
              <a:rPr kumimoji="0" lang="zh-CN" altLang="en-US"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趋于零</a:t>
            </a:r>
          </a:p>
        </p:txBody>
      </p:sp>
    </p:spTree>
    <p:extLst>
      <p:ext uri="{BB962C8B-B14F-4D97-AF65-F5344CB8AC3E}">
        <p14:creationId xmlns:p14="http://schemas.microsoft.com/office/powerpoint/2010/main" val="271903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Rot="1" noChangeArrowheads="1"/>
          </p:cNvSpPr>
          <p:nvPr>
            <p:ph type="title" idx="4294967295"/>
          </p:nvPr>
        </p:nvSpPr>
        <p:spPr bwMode="auto">
          <a:xfrm>
            <a:off x="2627784" y="116632"/>
            <a:ext cx="4259263" cy="1143000"/>
          </a:xfrm>
          <a:prstGeom prst="rect">
            <a:avLst/>
          </a:prstGeom>
          <a:noFill/>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晶格热容的概念</a:t>
            </a:r>
          </a:p>
        </p:txBody>
      </p:sp>
      <p:sp>
        <p:nvSpPr>
          <p:cNvPr id="160772" name="Rectangle 3"/>
          <p:cNvSpPr>
            <a:spLocks noGrp="1" noRot="1" noChangeArrowheads="1"/>
          </p:cNvSpPr>
          <p:nvPr>
            <p:ph type="body" idx="4294967295"/>
          </p:nvPr>
        </p:nvSpPr>
        <p:spPr bwMode="auto">
          <a:xfrm>
            <a:off x="899592" y="1259632"/>
            <a:ext cx="3203848" cy="604838"/>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b="1" dirty="0">
                <a:solidFill>
                  <a:srgbClr val="660066"/>
                </a:solidFill>
                <a:latin typeface="Times New Roman" panose="02020603050405020304" pitchFamily="18" charset="0"/>
                <a:ea typeface="微软雅黑" panose="020B0503020204020204" pitchFamily="34" charset="-122"/>
              </a:rPr>
              <a:t>固体热容</a:t>
            </a:r>
            <a:r>
              <a:rPr lang="en-US" altLang="zh-CN" b="1" dirty="0">
                <a:solidFill>
                  <a:srgbClr val="660066"/>
                </a:solidFill>
                <a:latin typeface="Times New Roman" panose="02020603050405020304" pitchFamily="18" charset="0"/>
                <a:ea typeface="微软雅黑" panose="020B0503020204020204" pitchFamily="34" charset="-122"/>
              </a:rPr>
              <a:t>(</a:t>
            </a:r>
            <a:r>
              <a:rPr lang="zh-CN" altLang="en-US" b="1" dirty="0">
                <a:solidFill>
                  <a:srgbClr val="660066"/>
                </a:solidFill>
                <a:latin typeface="Times New Roman" panose="02020603050405020304" pitchFamily="18" charset="0"/>
                <a:ea typeface="微软雅黑" panose="020B0503020204020204" pitchFamily="34" charset="-122"/>
              </a:rPr>
              <a:t>定容热容</a:t>
            </a:r>
            <a:r>
              <a:rPr lang="en-US" altLang="zh-CN" b="1" dirty="0">
                <a:solidFill>
                  <a:srgbClr val="660066"/>
                </a:solidFill>
                <a:latin typeface="Times New Roman" panose="02020603050405020304" pitchFamily="18" charset="0"/>
                <a:ea typeface="微软雅黑" panose="020B0503020204020204" pitchFamily="34" charset="-122"/>
              </a:rPr>
              <a:t>)</a:t>
            </a:r>
            <a:r>
              <a:rPr lang="zh-CN" altLang="en-US" b="1" dirty="0">
                <a:solidFill>
                  <a:srgbClr val="660066"/>
                </a:solidFill>
                <a:latin typeface="Times New Roman" panose="02020603050405020304" pitchFamily="18" charset="0"/>
                <a:ea typeface="微软雅黑" panose="020B0503020204020204" pitchFamily="34" charset="-122"/>
              </a:rPr>
              <a:t>：</a:t>
            </a:r>
            <a:endParaRPr lang="en-US" altLang="zh-CN" b="1" dirty="0">
              <a:solidFill>
                <a:srgbClr val="660066"/>
              </a:solidFill>
              <a:latin typeface="Times New Roman" panose="02020603050405020304" pitchFamily="18" charset="0"/>
              <a:ea typeface="微软雅黑" panose="020B0503020204020204" pitchFamily="34" charset="-122"/>
            </a:endParaRPr>
          </a:p>
          <a:p>
            <a:pPr eaLnBrk="1" hangingPunct="1"/>
            <a:endParaRPr lang="en-US" altLang="zh-CN" b="1" dirty="0">
              <a:solidFill>
                <a:srgbClr val="660066"/>
              </a:solidFill>
              <a:latin typeface="Times New Roman" panose="02020603050405020304" pitchFamily="18" charset="0"/>
              <a:ea typeface="微软雅黑" panose="020B0503020204020204" pitchFamily="34" charset="-122"/>
            </a:endParaRPr>
          </a:p>
          <a:p>
            <a:pPr eaLnBrk="1" hangingPunct="1"/>
            <a:endParaRPr lang="en-US" altLang="zh-CN" b="1" dirty="0">
              <a:solidFill>
                <a:srgbClr val="660066"/>
              </a:solidFill>
              <a:latin typeface="Times New Roman" panose="02020603050405020304" pitchFamily="18" charset="0"/>
              <a:ea typeface="微软雅黑" panose="020B0503020204020204" pitchFamily="34" charset="-122"/>
            </a:endParaRPr>
          </a:p>
        </p:txBody>
      </p:sp>
      <p:sp>
        <p:nvSpPr>
          <p:cNvPr id="160773"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6666"/>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160774" name="Object 5"/>
          <p:cNvGraphicFramePr>
            <a:graphicFrameLocks noChangeAspect="1"/>
          </p:cNvGraphicFramePr>
          <p:nvPr>
            <p:extLst/>
          </p:nvPr>
        </p:nvGraphicFramePr>
        <p:xfrm>
          <a:off x="4246963" y="1168677"/>
          <a:ext cx="2303463" cy="1296988"/>
        </p:xfrm>
        <a:graphic>
          <a:graphicData uri="http://schemas.openxmlformats.org/presentationml/2006/ole">
            <mc:AlternateContent xmlns:mc="http://schemas.openxmlformats.org/markup-compatibility/2006">
              <mc:Choice xmlns:v="urn:schemas-microsoft-com:vml" Requires="v">
                <p:oleObj spid="_x0000_s115780" name="公式" r:id="rId4" imgW="825500" imgH="469900" progId="Equation.3">
                  <p:embed/>
                </p:oleObj>
              </mc:Choice>
              <mc:Fallback>
                <p:oleObj name="公式" r:id="rId4" imgW="825500" imgH="469900" progId="Equation.3">
                  <p:embed/>
                  <p:pic>
                    <p:nvPicPr>
                      <p:cNvPr id="16077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963" y="1168677"/>
                        <a:ext cx="2303463"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5" name="Text Box 7"/>
          <p:cNvSpPr txBox="1">
            <a:spLocks noChangeArrowheads="1"/>
          </p:cNvSpPr>
          <p:nvPr/>
        </p:nvSpPr>
        <p:spPr bwMode="auto">
          <a:xfrm>
            <a:off x="611188" y="2591078"/>
            <a:ext cx="81372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比热容</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c</a:t>
            </a:r>
            <a:r>
              <a:rPr kumimoji="0"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v</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，又称比热容量，简称比热，是单位体积物质的热容量，即使单位体积物体改变单位温度时吸收或释放的内能 </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5" name="Rectangle 37"/>
          <p:cNvSpPr>
            <a:spLocks noChangeArrowheads="1"/>
          </p:cNvSpPr>
          <p:nvPr/>
        </p:nvSpPr>
        <p:spPr bwMode="auto">
          <a:xfrm flipV="1">
            <a:off x="129381" y="97948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16" name="Text Box 8"/>
          <p:cNvSpPr txBox="1">
            <a:spLocks noChangeArrowheads="1"/>
          </p:cNvSpPr>
          <p:nvPr/>
        </p:nvSpPr>
        <p:spPr bwMode="auto">
          <a:xfrm>
            <a:off x="604361" y="3573016"/>
            <a:ext cx="8288119"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500" b="1" i="0" u="none" strike="noStrike" kern="1200" cap="none" spc="0" normalizeH="0" baseline="0" noProof="0" dirty="0">
                <a:ln>
                  <a:noFill/>
                </a:ln>
                <a:solidFill>
                  <a:srgbClr val="660066"/>
                </a:solidFill>
                <a:effectLst/>
                <a:uLnTx/>
                <a:uFillTx/>
                <a:latin typeface="Times New Roman" panose="02020603050405020304" pitchFamily="18" charset="0"/>
                <a:ea typeface="微软雅黑" panose="020B0503020204020204" pitchFamily="34" charset="-122"/>
                <a:cs typeface="+mn-cs"/>
              </a:rPr>
              <a:t>固体的热容量是原子振动在宏观性质上的一个最直接的表现。实验表明：</a:t>
            </a:r>
            <a:endParaRPr kumimoji="0" lang="en-US" altLang="zh-CN" sz="2500" b="1" i="0" u="none" strike="noStrike" kern="1200" cap="none" spc="0" normalizeH="0" baseline="0" noProof="0" dirty="0">
              <a:ln>
                <a:noFill/>
              </a:ln>
              <a:solidFill>
                <a:srgbClr val="660066"/>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 </a:t>
            </a:r>
            <a:r>
              <a:rPr kumimoji="0" lang="zh-CN" altLang="en-US"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在室温和更高的温度，几乎全部单原子固体的热容接近</a:t>
            </a:r>
            <a:r>
              <a:rPr kumimoji="0" lang="en-US" altLang="zh-CN"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3</a:t>
            </a:r>
            <a:r>
              <a:rPr kumimoji="0" lang="en-US" altLang="zh-CN" sz="2500" b="1" i="1"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Nk</a:t>
            </a:r>
            <a:r>
              <a:rPr kumimoji="0" lang="en-US" altLang="zh-CN" sz="2500" b="1" i="1" u="none" strike="noStrike" kern="120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B</a:t>
            </a:r>
            <a:r>
              <a:rPr kumimoji="0" lang="zh-CN" altLang="en-US"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a:t>
            </a:r>
            <a:r>
              <a:rPr kumimoji="0" lang="zh-CN" altLang="en-US" sz="25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杜隆</a:t>
            </a:r>
            <a:r>
              <a:rPr kumimoji="0" lang="en-US" altLang="zh-CN" sz="25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a:t>
            </a:r>
            <a:r>
              <a:rPr kumimoji="0" lang="zh-CN" altLang="en-US" sz="25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珀替定律</a:t>
            </a:r>
            <a:r>
              <a:rPr kumimoji="0" lang="zh-CN" altLang="en-US"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a:t>
            </a: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zh-CN"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 </a:t>
            </a:r>
            <a:r>
              <a:rPr kumimoji="0" lang="zh-CN" altLang="en-US"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在低温，热容依</a:t>
            </a:r>
            <a:r>
              <a:rPr kumimoji="0" lang="en-US" altLang="zh-CN" sz="2500" b="1" i="1"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T</a:t>
            </a:r>
            <a:r>
              <a:rPr kumimoji="0" lang="en-US" altLang="zh-CN" sz="2500" b="1" i="0" u="none" strike="noStrike" kern="1200" cap="none" spc="0" normalizeH="0" baseline="3000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3</a:t>
            </a:r>
            <a:r>
              <a:rPr kumimoji="0" lang="zh-CN" altLang="en-US" sz="25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趋于零</a:t>
            </a:r>
          </a:p>
        </p:txBody>
      </p:sp>
      <p:pic>
        <p:nvPicPr>
          <p:cNvPr id="13"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2908779"/>
            <a:ext cx="4510082" cy="3214886"/>
          </a:xfrm>
          <a:prstGeom prst="rect">
            <a:avLst/>
          </a:prstGeom>
          <a:noFill/>
          <a:ln w="76200">
            <a:solidFill>
              <a:srgbClr val="FFC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6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Rot="1" noChangeArrowheads="1"/>
          </p:cNvSpPr>
          <p:nvPr>
            <p:ph type="title" idx="4294967295"/>
          </p:nvPr>
        </p:nvSpPr>
        <p:spPr bwMode="auto">
          <a:xfrm>
            <a:off x="863142" y="179020"/>
            <a:ext cx="7128792"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a:bodyPr>
          <a:lstStyle/>
          <a:p>
            <a:r>
              <a:rPr lang="zh-CN" altLang="en-US" sz="3600" b="1" dirty="0">
                <a:solidFill>
                  <a:srgbClr val="660066"/>
                </a:solidFill>
                <a:latin typeface="Times New Roman" panose="02020603050405020304" pitchFamily="18" charset="0"/>
                <a:ea typeface="微软雅黑" panose="020B0503020204020204" pitchFamily="34" charset="-122"/>
              </a:rPr>
              <a:t>晶格热容的经典模型：杜隆</a:t>
            </a:r>
            <a:r>
              <a:rPr lang="en-US" altLang="zh-CN" sz="3600" b="1" dirty="0">
                <a:solidFill>
                  <a:srgbClr val="660066"/>
                </a:solidFill>
                <a:latin typeface="Times New Roman" panose="02020603050405020304" pitchFamily="18" charset="0"/>
                <a:ea typeface="微软雅黑" panose="020B0503020204020204" pitchFamily="34" charset="-122"/>
              </a:rPr>
              <a:t>-</a:t>
            </a:r>
            <a:r>
              <a:rPr lang="zh-CN" altLang="en-US" sz="3600" b="1" dirty="0">
                <a:solidFill>
                  <a:srgbClr val="660066"/>
                </a:solidFill>
                <a:latin typeface="Times New Roman" panose="02020603050405020304" pitchFamily="18" charset="0"/>
                <a:ea typeface="微软雅黑" panose="020B0503020204020204" pitchFamily="34" charset="-122"/>
              </a:rPr>
              <a:t>珀替定律</a:t>
            </a:r>
          </a:p>
        </p:txBody>
      </p:sp>
      <p:sp>
        <p:nvSpPr>
          <p:cNvPr id="162820" name="Rectangle 3"/>
          <p:cNvSpPr>
            <a:spLocks noGrp="1" noRot="1" noChangeArrowheads="1"/>
          </p:cNvSpPr>
          <p:nvPr>
            <p:ph type="body" idx="4294967295"/>
          </p:nvPr>
        </p:nvSpPr>
        <p:spPr bwMode="auto">
          <a:xfrm>
            <a:off x="260396" y="1973719"/>
            <a:ext cx="5997352" cy="892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0" indent="0" eaLnBrk="1" hangingPunct="1">
              <a:buNone/>
            </a:pPr>
            <a:r>
              <a:rPr lang="zh-CN" altLang="en-US" b="1" dirty="0">
                <a:solidFill>
                  <a:srgbClr val="663300"/>
                </a:solidFill>
                <a:latin typeface="Times New Roman" panose="02020603050405020304" pitchFamily="18" charset="0"/>
                <a:ea typeface="微软雅黑" panose="020B0503020204020204" pitchFamily="34" charset="-122"/>
              </a:rPr>
              <a:t>每一个简谐振动的平均能量为</a:t>
            </a:r>
            <a:r>
              <a:rPr lang="en-US" altLang="zh-CN" b="1" i="1" dirty="0" err="1">
                <a:solidFill>
                  <a:srgbClr val="663300"/>
                </a:solidFill>
                <a:latin typeface="Times New Roman" panose="02020603050405020304" pitchFamily="18" charset="0"/>
                <a:ea typeface="微软雅黑" panose="020B0503020204020204" pitchFamily="34" charset="-122"/>
              </a:rPr>
              <a:t>k</a:t>
            </a:r>
            <a:r>
              <a:rPr lang="en-US" altLang="zh-CN" b="1" i="1" baseline="-25000" dirty="0" err="1">
                <a:solidFill>
                  <a:srgbClr val="663300"/>
                </a:solidFill>
                <a:latin typeface="Times New Roman" panose="02020603050405020304" pitchFamily="18" charset="0"/>
                <a:ea typeface="微软雅黑" panose="020B0503020204020204" pitchFamily="34" charset="-122"/>
              </a:rPr>
              <a:t>B</a:t>
            </a:r>
            <a:r>
              <a:rPr lang="en-US" altLang="zh-CN" b="1" i="1" dirty="0" err="1">
                <a:solidFill>
                  <a:srgbClr val="663300"/>
                </a:solidFill>
                <a:latin typeface="Times New Roman" panose="02020603050405020304" pitchFamily="18" charset="0"/>
                <a:ea typeface="微软雅黑" panose="020B0503020204020204" pitchFamily="34" charset="-122"/>
              </a:rPr>
              <a:t>T</a:t>
            </a:r>
            <a:endParaRPr lang="en-US" altLang="zh-CN" b="1" i="1" dirty="0">
              <a:solidFill>
                <a:srgbClr val="663300"/>
              </a:solidFill>
              <a:latin typeface="Times New Roman" panose="02020603050405020304" pitchFamily="18" charset="0"/>
              <a:ea typeface="微软雅黑" panose="020B0503020204020204" pitchFamily="34" charset="-122"/>
            </a:endParaRPr>
          </a:p>
          <a:p>
            <a:pPr marL="0" indent="0" eaLnBrk="1" hangingPunct="1">
              <a:buNone/>
            </a:pPr>
            <a:r>
              <a:rPr lang="zh-CN" altLang="en-US" b="1" dirty="0">
                <a:solidFill>
                  <a:srgbClr val="663300"/>
                </a:solidFill>
                <a:latin typeface="Times New Roman" panose="02020603050405020304" pitchFamily="18" charset="0"/>
                <a:ea typeface="微软雅黑" panose="020B0503020204020204" pitchFamily="34" charset="-122"/>
              </a:rPr>
              <a:t>固体中含有</a:t>
            </a:r>
            <a:r>
              <a:rPr lang="en-US" altLang="zh-CN" b="1" i="1" dirty="0">
                <a:solidFill>
                  <a:srgbClr val="663300"/>
                </a:solidFill>
                <a:latin typeface="Times New Roman" panose="02020603050405020304" pitchFamily="18" charset="0"/>
                <a:ea typeface="微软雅黑" panose="020B0503020204020204" pitchFamily="34" charset="-122"/>
              </a:rPr>
              <a:t>N</a:t>
            </a:r>
            <a:r>
              <a:rPr lang="zh-CN" altLang="en-US" b="1" dirty="0">
                <a:solidFill>
                  <a:srgbClr val="663300"/>
                </a:solidFill>
                <a:latin typeface="Times New Roman" panose="02020603050405020304" pitchFamily="18" charset="0"/>
                <a:ea typeface="微软雅黑" panose="020B0503020204020204" pitchFamily="34" charset="-122"/>
              </a:rPr>
              <a:t>个原子，则有</a:t>
            </a:r>
            <a:r>
              <a:rPr lang="en-US" altLang="zh-CN" b="1" dirty="0">
                <a:solidFill>
                  <a:srgbClr val="663300"/>
                </a:solidFill>
                <a:latin typeface="Times New Roman" panose="02020603050405020304" pitchFamily="18" charset="0"/>
                <a:ea typeface="微软雅黑" panose="020B0503020204020204" pitchFamily="34" charset="-122"/>
              </a:rPr>
              <a:t>3</a:t>
            </a:r>
            <a:r>
              <a:rPr lang="en-US" altLang="zh-CN" b="1" i="1" dirty="0">
                <a:solidFill>
                  <a:srgbClr val="663300"/>
                </a:solidFill>
                <a:latin typeface="Times New Roman" panose="02020603050405020304" pitchFamily="18" charset="0"/>
                <a:ea typeface="微软雅黑" panose="020B0503020204020204" pitchFamily="34" charset="-122"/>
              </a:rPr>
              <a:t>N</a:t>
            </a:r>
            <a:r>
              <a:rPr lang="zh-CN" altLang="en-US" b="1" dirty="0">
                <a:solidFill>
                  <a:srgbClr val="663300"/>
                </a:solidFill>
                <a:latin typeface="Times New Roman" panose="02020603050405020304" pitchFamily="18" charset="0"/>
                <a:ea typeface="微软雅黑" panose="020B0503020204020204" pitchFamily="34" charset="-122"/>
              </a:rPr>
              <a:t>个简谐振动模 </a:t>
            </a:r>
          </a:p>
          <a:p>
            <a:pPr eaLnBrk="1" hangingPunct="1"/>
            <a:endParaRPr lang="zh-CN" altLang="en-US" b="1" dirty="0">
              <a:solidFill>
                <a:srgbClr val="663300"/>
              </a:solidFill>
              <a:latin typeface="Times New Roman" panose="02020603050405020304" pitchFamily="18" charset="0"/>
              <a:ea typeface="微软雅黑" panose="020B0503020204020204" pitchFamily="34" charset="-122"/>
            </a:endParaRPr>
          </a:p>
          <a:p>
            <a:pPr eaLnBrk="1" hangingPunct="1"/>
            <a:endParaRPr lang="zh-CN" altLang="en-US" b="1" dirty="0">
              <a:solidFill>
                <a:srgbClr val="663300"/>
              </a:solidFill>
              <a:latin typeface="Times New Roman" panose="02020603050405020304" pitchFamily="18" charset="0"/>
              <a:ea typeface="微软雅黑" panose="020B0503020204020204" pitchFamily="34" charset="-122"/>
            </a:endParaRPr>
          </a:p>
          <a:p>
            <a:pPr eaLnBrk="1" hangingPunct="1"/>
            <a:endParaRPr lang="zh-CN" altLang="en-US" b="1" dirty="0">
              <a:solidFill>
                <a:srgbClr val="663300"/>
              </a:solidFill>
              <a:latin typeface="Times New Roman" panose="02020603050405020304" pitchFamily="18" charset="0"/>
              <a:ea typeface="微软雅黑" panose="020B0503020204020204" pitchFamily="34" charset="-122"/>
            </a:endParaRPr>
          </a:p>
        </p:txBody>
      </p:sp>
      <p:graphicFrame>
        <p:nvGraphicFramePr>
          <p:cNvPr id="162821" name="Object 4"/>
          <p:cNvGraphicFramePr>
            <a:graphicFrameLocks noChangeAspect="1"/>
          </p:cNvGraphicFramePr>
          <p:nvPr>
            <p:extLst/>
          </p:nvPr>
        </p:nvGraphicFramePr>
        <p:xfrm>
          <a:off x="1098484" y="2877663"/>
          <a:ext cx="2160588" cy="668338"/>
        </p:xfrm>
        <a:graphic>
          <a:graphicData uri="http://schemas.openxmlformats.org/presentationml/2006/ole">
            <mc:AlternateContent xmlns:mc="http://schemas.openxmlformats.org/markup-compatibility/2006">
              <mc:Choice xmlns:v="urn:schemas-microsoft-com:vml" Requires="v">
                <p:oleObj spid="_x0000_s116872" name="公式" r:id="rId4" imgW="736600" imgH="228600" progId="Equation.3">
                  <p:embed/>
                </p:oleObj>
              </mc:Choice>
              <mc:Fallback>
                <p:oleObj name="公式" r:id="rId4" imgW="736600" imgH="228600" progId="Equation.3">
                  <p:embed/>
                  <p:pic>
                    <p:nvPicPr>
                      <p:cNvPr id="16282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484" y="2877663"/>
                        <a:ext cx="2160588"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2822" name="Object 6"/>
          <p:cNvGraphicFramePr>
            <a:graphicFrameLocks noChangeAspect="1"/>
          </p:cNvGraphicFramePr>
          <p:nvPr>
            <p:extLst/>
          </p:nvPr>
        </p:nvGraphicFramePr>
        <p:xfrm>
          <a:off x="1127068" y="3570162"/>
          <a:ext cx="1944687" cy="622300"/>
        </p:xfrm>
        <a:graphic>
          <a:graphicData uri="http://schemas.openxmlformats.org/presentationml/2006/ole">
            <mc:AlternateContent xmlns:mc="http://schemas.openxmlformats.org/markup-compatibility/2006">
              <mc:Choice xmlns:v="urn:schemas-microsoft-com:vml" Requires="v">
                <p:oleObj spid="_x0000_s116873" name="公式" r:id="rId6" imgW="711200" imgH="228600" progId="Equation.3">
                  <p:embed/>
                </p:oleObj>
              </mc:Choice>
              <mc:Fallback>
                <p:oleObj name="公式" r:id="rId6" imgW="711200" imgH="228600" progId="Equation.3">
                  <p:embed/>
                  <p:pic>
                    <p:nvPicPr>
                      <p:cNvPr id="16282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7068" y="3570162"/>
                        <a:ext cx="1944687"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50727" name="Group 7"/>
          <p:cNvGrpSpPr>
            <a:grpSpLocks/>
          </p:cNvGrpSpPr>
          <p:nvPr/>
        </p:nvGrpSpPr>
        <p:grpSpPr bwMode="auto">
          <a:xfrm>
            <a:off x="180062" y="1106416"/>
            <a:ext cx="6480720" cy="1289051"/>
            <a:chOff x="178" y="1951"/>
            <a:chExt cx="2358" cy="812"/>
          </a:xfrm>
        </p:grpSpPr>
        <p:sp>
          <p:nvSpPr>
            <p:cNvPr id="162828" name="Text Box 8"/>
            <p:cNvSpPr txBox="1">
              <a:spLocks noChangeArrowheads="1"/>
            </p:cNvSpPr>
            <p:nvPr/>
          </p:nvSpPr>
          <p:spPr bwMode="auto">
            <a:xfrm>
              <a:off x="214" y="2240"/>
              <a:ext cx="224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rPr>
                <a:t>热容是一个跟温度和材料性质无关的常数</a:t>
              </a:r>
            </a:p>
          </p:txBody>
        </p:sp>
        <p:sp>
          <p:nvSpPr>
            <p:cNvPr id="162829" name="Text Box 9"/>
            <p:cNvSpPr txBox="1">
              <a:spLocks noChangeArrowheads="1"/>
            </p:cNvSpPr>
            <p:nvPr/>
          </p:nvSpPr>
          <p:spPr bwMode="auto">
            <a:xfrm>
              <a:off x="178" y="1951"/>
              <a:ext cx="23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经典理论</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（杜隆</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珀替定律）</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认为：</a:t>
              </a:r>
            </a:p>
          </p:txBody>
        </p:sp>
      </p:grpSp>
      <p:sp>
        <p:nvSpPr>
          <p:cNvPr id="162825" name="Text Box 11"/>
          <p:cNvSpPr txBox="1">
            <a:spLocks noChangeArrowheads="1"/>
          </p:cNvSpPr>
          <p:nvPr/>
        </p:nvSpPr>
        <p:spPr bwMode="auto">
          <a:xfrm>
            <a:off x="303213" y="5345460"/>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6" name="Rectangle 37"/>
          <p:cNvSpPr>
            <a:spLocks noChangeArrowheads="1"/>
          </p:cNvSpPr>
          <p:nvPr/>
        </p:nvSpPr>
        <p:spPr bwMode="auto">
          <a:xfrm flipV="1">
            <a:off x="129381" y="100987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pic>
        <p:nvPicPr>
          <p:cNvPr id="17"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984" y="2908779"/>
            <a:ext cx="4510082" cy="3214886"/>
          </a:xfrm>
          <a:prstGeom prst="rect">
            <a:avLst/>
          </a:prstGeom>
          <a:noFill/>
          <a:ln w="76200">
            <a:solidFill>
              <a:srgbClr val="FFC000"/>
            </a:solidFill>
            <a:miter lim="800000"/>
            <a:headEnd/>
            <a:tailEnd/>
          </a:ln>
          <a:extLst>
            <a:ext uri="{909E8E84-426E-40DD-AFC4-6F175D3DCCD1}">
              <a14:hiddenFill xmlns:a14="http://schemas.microsoft.com/office/drawing/2010/main">
                <a:solidFill>
                  <a:srgbClr val="FFFFFF"/>
                </a:solidFill>
              </a14:hiddenFill>
            </a:ext>
          </a:extLst>
        </p:spPr>
      </p:pic>
      <p:sp>
        <p:nvSpPr>
          <p:cNvPr id="1950732" name="Text Box 12"/>
          <p:cNvSpPr txBox="1">
            <a:spLocks noChangeArrowheads="1"/>
          </p:cNvSpPr>
          <p:nvPr/>
        </p:nvSpPr>
        <p:spPr bwMode="auto">
          <a:xfrm>
            <a:off x="6276356" y="1819641"/>
            <a:ext cx="2736304" cy="120032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高温时，经典理论热容与实验结果吻合得很好</a:t>
            </a:r>
          </a:p>
        </p:txBody>
      </p:sp>
      <p:sp>
        <p:nvSpPr>
          <p:cNvPr id="1950733" name="Text Box 13"/>
          <p:cNvSpPr txBox="1">
            <a:spLocks noChangeArrowheads="1"/>
          </p:cNvSpPr>
          <p:nvPr/>
        </p:nvSpPr>
        <p:spPr bwMode="auto">
          <a:xfrm>
            <a:off x="971600" y="4812478"/>
            <a:ext cx="3743325" cy="120032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低温时，测得热容不再保持常数，而随温度下降，最后趋近于零</a:t>
            </a:r>
          </a:p>
        </p:txBody>
      </p:sp>
    </p:spTree>
    <p:extLst>
      <p:ext uri="{BB962C8B-B14F-4D97-AF65-F5344CB8AC3E}">
        <p14:creationId xmlns:p14="http://schemas.microsoft.com/office/powerpoint/2010/main" val="48620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0732"/>
                                        </p:tgtEl>
                                        <p:attrNameLst>
                                          <p:attrName>style.visibility</p:attrName>
                                        </p:attrNameLst>
                                      </p:cBhvr>
                                      <p:to>
                                        <p:strVal val="visible"/>
                                      </p:to>
                                    </p:set>
                                    <p:animEffect transition="in" filter="dissolve">
                                      <p:cBhvr>
                                        <p:cTn id="7" dur="500"/>
                                        <p:tgtEl>
                                          <p:spTgt spid="1950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50733"/>
                                        </p:tgtEl>
                                        <p:attrNameLst>
                                          <p:attrName>style.visibility</p:attrName>
                                        </p:attrNameLst>
                                      </p:cBhvr>
                                      <p:to>
                                        <p:strVal val="visible"/>
                                      </p:to>
                                    </p:set>
                                    <p:animEffect transition="in" filter="dissolve">
                                      <p:cBhvr>
                                        <p:cTn id="12" dur="500"/>
                                        <p:tgtEl>
                                          <p:spTgt spid="1950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732" grpId="0" animBg="1"/>
      <p:bldP spid="195073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Rot="1" noChangeArrowheads="1"/>
          </p:cNvSpPr>
          <p:nvPr>
            <p:ph type="title" idx="4294967295"/>
          </p:nvPr>
        </p:nvSpPr>
        <p:spPr bwMode="auto">
          <a:xfrm>
            <a:off x="2051720" y="46182"/>
            <a:ext cx="505142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晶格热容的量子模型</a:t>
            </a:r>
          </a:p>
        </p:txBody>
      </p:sp>
      <p:sp>
        <p:nvSpPr>
          <p:cNvPr id="163844" name="Rectangle 3"/>
          <p:cNvSpPr>
            <a:spLocks noGrp="1" noRot="1" noChangeArrowheads="1"/>
          </p:cNvSpPr>
          <p:nvPr>
            <p:ph type="body" idx="4294967295"/>
          </p:nvPr>
        </p:nvSpPr>
        <p:spPr bwMode="auto">
          <a:xfrm>
            <a:off x="413519" y="1881882"/>
            <a:ext cx="5580112" cy="415131"/>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lnSpc>
                <a:spcPct val="90000"/>
              </a:lnSpc>
              <a:buFont typeface="Wingdings" panose="05000000000000000000" pitchFamily="2" charset="2"/>
              <a:buNone/>
            </a:pPr>
            <a:r>
              <a:rPr lang="zh-CN" altLang="en-US" b="1" dirty="0">
                <a:solidFill>
                  <a:srgbClr val="080808"/>
                </a:solidFill>
                <a:latin typeface="Times New Roman" panose="02020603050405020304" pitchFamily="18" charset="0"/>
                <a:ea typeface="微软雅黑" panose="020B0503020204020204" pitchFamily="34" charset="-122"/>
              </a:rPr>
              <a:t>各个简谐振动的能量本征值是量子化的：</a:t>
            </a:r>
          </a:p>
          <a:p>
            <a:pPr eaLnBrk="1" hangingPunct="1">
              <a:lnSpc>
                <a:spcPct val="90000"/>
              </a:lnSpc>
            </a:pPr>
            <a:endParaRPr lang="zh-CN" altLang="en-US" b="1" dirty="0">
              <a:solidFill>
                <a:srgbClr val="080808"/>
              </a:solidFill>
              <a:latin typeface="Times New Roman" panose="02020603050405020304" pitchFamily="18" charset="0"/>
              <a:ea typeface="微软雅黑" panose="020B0503020204020204" pitchFamily="34" charset="-122"/>
            </a:endParaRPr>
          </a:p>
          <a:p>
            <a:pPr eaLnBrk="1" hangingPunct="1">
              <a:lnSpc>
                <a:spcPct val="90000"/>
              </a:lnSpc>
            </a:pPr>
            <a:endParaRPr lang="zh-CN" altLang="en-US" b="1" dirty="0">
              <a:solidFill>
                <a:srgbClr val="080808"/>
              </a:solidFill>
              <a:latin typeface="Times New Roman" panose="02020603050405020304" pitchFamily="18" charset="0"/>
              <a:ea typeface="微软雅黑" panose="020B0503020204020204" pitchFamily="34" charset="-122"/>
            </a:endParaRPr>
          </a:p>
        </p:txBody>
      </p:sp>
      <p:sp>
        <p:nvSpPr>
          <p:cNvPr id="163845" name="Rectangle 7"/>
          <p:cNvSpPr>
            <a:spLocks noChangeArrowheads="1"/>
          </p:cNvSpPr>
          <p:nvPr/>
        </p:nvSpPr>
        <p:spPr bwMode="auto">
          <a:xfrm>
            <a:off x="28575" y="21795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336666"/>
              </a:solidFill>
              <a:effectLst/>
              <a:uLnTx/>
              <a:uFillTx/>
              <a:latin typeface="Times New Roman" panose="02020603050405020304" pitchFamily="18" charset="0"/>
              <a:ea typeface="微软雅黑" panose="020B0503020204020204" pitchFamily="34" charset="-122"/>
              <a:cs typeface="+mn-cs"/>
            </a:endParaRPr>
          </a:p>
        </p:txBody>
      </p:sp>
      <p:sp>
        <p:nvSpPr>
          <p:cNvPr id="163846" name="Text Box 6"/>
          <p:cNvSpPr txBox="1">
            <a:spLocks noChangeArrowheads="1"/>
          </p:cNvSpPr>
          <p:nvPr/>
        </p:nvSpPr>
        <p:spPr bwMode="auto">
          <a:xfrm>
            <a:off x="444383" y="930234"/>
            <a:ext cx="8551863"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爱因斯坦发展了普朗克的量子假说，第一次提出了量子的热容理论。这项成就在量子理论的发展中占有重要的地位</a:t>
            </a:r>
          </a:p>
        </p:txBody>
      </p:sp>
      <p:graphicFrame>
        <p:nvGraphicFramePr>
          <p:cNvPr id="163847" name="Object 7"/>
          <p:cNvGraphicFramePr>
            <a:graphicFrameLocks noChangeAspect="1"/>
          </p:cNvGraphicFramePr>
          <p:nvPr>
            <p:extLst/>
          </p:nvPr>
        </p:nvGraphicFramePr>
        <p:xfrm>
          <a:off x="47625" y="3598863"/>
          <a:ext cx="2997200" cy="962025"/>
        </p:xfrm>
        <a:graphic>
          <a:graphicData uri="http://schemas.openxmlformats.org/presentationml/2006/ole">
            <mc:AlternateContent xmlns:mc="http://schemas.openxmlformats.org/markup-compatibility/2006">
              <mc:Choice xmlns:v="urn:schemas-microsoft-com:vml" Requires="v">
                <p:oleObj spid="_x0000_s117960" name="Equation" r:id="rId4" imgW="1333440" imgH="431640" progId="Equation.DSMT4">
                  <p:embed/>
                </p:oleObj>
              </mc:Choice>
              <mc:Fallback>
                <p:oleObj name="Equation" r:id="rId4" imgW="1333440" imgH="431640" progId="Equation.DSMT4">
                  <p:embed/>
                  <p:pic>
                    <p:nvPicPr>
                      <p:cNvPr id="163847" name="Object 7"/>
                      <p:cNvPicPr>
                        <a:picLocks noChangeAspect="1" noChangeArrowheads="1"/>
                      </p:cNvPicPr>
                      <p:nvPr/>
                    </p:nvPicPr>
                    <p:blipFill>
                      <a:blip r:embed="rId5"/>
                      <a:srcRect/>
                      <a:stretch>
                        <a:fillRect/>
                      </a:stretch>
                    </p:blipFill>
                    <p:spPr bwMode="auto">
                      <a:xfrm>
                        <a:off x="47625" y="3598863"/>
                        <a:ext cx="2997200" cy="962025"/>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48" name="Rectangle 8"/>
          <p:cNvSpPr>
            <a:spLocks noChangeArrowheads="1"/>
          </p:cNvSpPr>
          <p:nvPr/>
        </p:nvSpPr>
        <p:spPr bwMode="auto">
          <a:xfrm>
            <a:off x="0" y="2634025"/>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163849" name="Object 9"/>
          <p:cNvGraphicFramePr>
            <a:graphicFrameLocks noChangeAspect="1"/>
          </p:cNvGraphicFramePr>
          <p:nvPr>
            <p:extLst/>
          </p:nvPr>
        </p:nvGraphicFramePr>
        <p:xfrm>
          <a:off x="250825" y="2492896"/>
          <a:ext cx="8678863" cy="1009650"/>
        </p:xfrm>
        <a:graphic>
          <a:graphicData uri="http://schemas.openxmlformats.org/presentationml/2006/ole">
            <mc:AlternateContent xmlns:mc="http://schemas.openxmlformats.org/markup-compatibility/2006">
              <mc:Choice xmlns:v="urn:schemas-microsoft-com:vml" Requires="v">
                <p:oleObj spid="_x0000_s117961" name="Equation" r:id="rId6" imgW="3784320" imgH="444240" progId="Equation.DSMT4">
                  <p:embed/>
                </p:oleObj>
              </mc:Choice>
              <mc:Fallback>
                <p:oleObj name="Equation" r:id="rId6" imgW="3784320" imgH="444240" progId="Equation.DSMT4">
                  <p:embed/>
                  <p:pic>
                    <p:nvPicPr>
                      <p:cNvPr id="163849" name="Object 9"/>
                      <p:cNvPicPr>
                        <a:picLocks noChangeAspect="1" noChangeArrowheads="1"/>
                      </p:cNvPicPr>
                      <p:nvPr/>
                    </p:nvPicPr>
                    <p:blipFill>
                      <a:blip r:embed="rId7"/>
                      <a:srcRect/>
                      <a:stretch>
                        <a:fillRect/>
                      </a:stretch>
                    </p:blipFill>
                    <p:spPr bwMode="auto">
                      <a:xfrm>
                        <a:off x="250825" y="2492896"/>
                        <a:ext cx="867886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50" name="Line 10"/>
          <p:cNvSpPr>
            <a:spLocks noChangeShapeType="1"/>
          </p:cNvSpPr>
          <p:nvPr/>
        </p:nvSpPr>
        <p:spPr bwMode="auto">
          <a:xfrm flipV="1">
            <a:off x="1908175" y="3140596"/>
            <a:ext cx="144463" cy="458787"/>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1951755" name="Object 11"/>
          <p:cNvGraphicFramePr>
            <a:graphicFrameLocks noChangeAspect="1"/>
          </p:cNvGraphicFramePr>
          <p:nvPr>
            <p:extLst/>
          </p:nvPr>
        </p:nvGraphicFramePr>
        <p:xfrm>
          <a:off x="3217863" y="3741738"/>
          <a:ext cx="5883275" cy="2135187"/>
        </p:xfrm>
        <a:graphic>
          <a:graphicData uri="http://schemas.openxmlformats.org/presentationml/2006/ole">
            <mc:AlternateContent xmlns:mc="http://schemas.openxmlformats.org/markup-compatibility/2006">
              <mc:Choice xmlns:v="urn:schemas-microsoft-com:vml" Requires="v">
                <p:oleObj spid="_x0000_s117962" name="Equation" r:id="rId8" imgW="2565360" imgH="939600" progId="Equation.DSMT4">
                  <p:embed/>
                </p:oleObj>
              </mc:Choice>
              <mc:Fallback>
                <p:oleObj name="Equation" r:id="rId8" imgW="2565360" imgH="939600" progId="Equation.DSMT4">
                  <p:embed/>
                  <p:pic>
                    <p:nvPicPr>
                      <p:cNvPr id="1951755" name="Object 11"/>
                      <p:cNvPicPr>
                        <a:picLocks noChangeAspect="1" noChangeArrowheads="1"/>
                      </p:cNvPicPr>
                      <p:nvPr/>
                    </p:nvPicPr>
                    <p:blipFill>
                      <a:blip r:embed="rId9"/>
                      <a:srcRect/>
                      <a:stretch>
                        <a:fillRect/>
                      </a:stretch>
                    </p:blipFill>
                    <p:spPr bwMode="auto">
                      <a:xfrm>
                        <a:off x="3217863" y="3741738"/>
                        <a:ext cx="5883275"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51756" name="Rectangle 12"/>
          <p:cNvSpPr>
            <a:spLocks noChangeArrowheads="1"/>
          </p:cNvSpPr>
          <p:nvPr/>
        </p:nvSpPr>
        <p:spPr bwMode="auto">
          <a:xfrm>
            <a:off x="2987675" y="4823346"/>
            <a:ext cx="5867400" cy="1079500"/>
          </a:xfrm>
          <a:prstGeom prst="rect">
            <a:avLst/>
          </a:prstGeom>
          <a:noFill/>
          <a:ln w="76200">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5" name="Rectangle 37"/>
          <p:cNvSpPr>
            <a:spLocks noChangeArrowheads="1"/>
          </p:cNvSpPr>
          <p:nvPr/>
        </p:nvSpPr>
        <p:spPr bwMode="auto">
          <a:xfrm flipV="1">
            <a:off x="129381" y="865881"/>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76104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51755"/>
                                        </p:tgtEl>
                                        <p:attrNameLst>
                                          <p:attrName>style.visibility</p:attrName>
                                        </p:attrNameLst>
                                      </p:cBhvr>
                                      <p:to>
                                        <p:strVal val="visible"/>
                                      </p:to>
                                    </p:set>
                                    <p:animEffect transition="in" filter="dissolve">
                                      <p:cBhvr>
                                        <p:cTn id="7" dur="500"/>
                                        <p:tgtEl>
                                          <p:spTgt spid="1951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51756"/>
                                        </p:tgtEl>
                                        <p:attrNameLst>
                                          <p:attrName>style.visibility</p:attrName>
                                        </p:attrNameLst>
                                      </p:cBhvr>
                                      <p:to>
                                        <p:strVal val="visible"/>
                                      </p:to>
                                    </p:set>
                                    <p:animEffect transition="in" filter="dissolve">
                                      <p:cBhvr>
                                        <p:cTn id="12" dur="500"/>
                                        <p:tgtEl>
                                          <p:spTgt spid="195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1756"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2772" name="Rectangle 3"/>
          <p:cNvSpPr>
            <a:spLocks noGrp="1" noRot="1" noChangeArrowheads="1"/>
          </p:cNvSpPr>
          <p:nvPr>
            <p:ph type="body" idx="4294967295"/>
          </p:nvPr>
        </p:nvSpPr>
        <p:spPr bwMode="auto">
          <a:xfrm>
            <a:off x="323528" y="2549728"/>
            <a:ext cx="3960813" cy="122396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Font typeface="Wingdings" panose="05000000000000000000" pitchFamily="2" charset="2"/>
              <a:buNone/>
            </a:pPr>
            <a:r>
              <a:rPr lang="zh-CN" altLang="en-US" sz="2600" b="1" dirty="0">
                <a:solidFill>
                  <a:srgbClr val="660066"/>
                </a:solidFill>
                <a:latin typeface="Times New Roman" panose="02020603050405020304" pitchFamily="18" charset="0"/>
                <a:ea typeface="微软雅黑" panose="020B0503020204020204" pitchFamily="34" charset="-122"/>
              </a:rPr>
              <a:t>对于高温极限的情况，</a:t>
            </a:r>
          </a:p>
          <a:p>
            <a:pPr eaLnBrk="1" hangingPunct="1">
              <a:spcBef>
                <a:spcPct val="30000"/>
              </a:spcBef>
              <a:buFont typeface="Wingdings" panose="05000000000000000000" pitchFamily="2" charset="2"/>
              <a:buNone/>
            </a:pPr>
            <a:r>
              <a:rPr lang="zh-CN" altLang="en-US" sz="2600" b="1" dirty="0">
                <a:solidFill>
                  <a:srgbClr val="660066"/>
                </a:solidFill>
                <a:latin typeface="Times New Roman" panose="02020603050405020304" pitchFamily="18" charset="0"/>
                <a:ea typeface="微软雅黑" panose="020B0503020204020204" pitchFamily="34" charset="-122"/>
              </a:rPr>
              <a:t>单个振动模式 </a:t>
            </a:r>
            <a:r>
              <a:rPr lang="en-US" altLang="zh-CN" sz="2600" b="1" i="1" dirty="0">
                <a:solidFill>
                  <a:srgbClr val="660066"/>
                </a:solidFill>
                <a:latin typeface="Times New Roman" panose="02020603050405020304" pitchFamily="18" charset="0"/>
                <a:ea typeface="微软雅黑" panose="020B0503020204020204" pitchFamily="34" charset="-122"/>
              </a:rPr>
              <a:t>q </a:t>
            </a:r>
            <a:r>
              <a:rPr lang="zh-CN" altLang="en-US" sz="2600" b="1" dirty="0">
                <a:solidFill>
                  <a:srgbClr val="660066"/>
                </a:solidFill>
                <a:latin typeface="Times New Roman" panose="02020603050405020304" pitchFamily="18" charset="0"/>
                <a:ea typeface="微软雅黑" panose="020B0503020204020204" pitchFamily="34" charset="-122"/>
              </a:rPr>
              <a:t>的热容：</a:t>
            </a:r>
          </a:p>
        </p:txBody>
      </p:sp>
      <p:sp>
        <p:nvSpPr>
          <p:cNvPr id="164869" name="Rectangle 2"/>
          <p:cNvSpPr>
            <a:spLocks noGrp="1" noRot="1" noChangeArrowheads="1"/>
          </p:cNvSpPr>
          <p:nvPr>
            <p:ph type="title" idx="4294967295"/>
          </p:nvPr>
        </p:nvSpPr>
        <p:spPr bwMode="auto">
          <a:xfrm>
            <a:off x="1757362" y="118349"/>
            <a:ext cx="548322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高温极限下的晶格热容</a:t>
            </a:r>
          </a:p>
        </p:txBody>
      </p:sp>
      <p:graphicFrame>
        <p:nvGraphicFramePr>
          <p:cNvPr id="3" name="对象 2"/>
          <p:cNvGraphicFramePr>
            <a:graphicFrameLocks noChangeAspect="1"/>
          </p:cNvGraphicFramePr>
          <p:nvPr>
            <p:extLst>
              <p:ext uri="{D42A27DB-BD31-4B8C-83A1-F6EECF244321}">
                <p14:modId xmlns:p14="http://schemas.microsoft.com/office/powerpoint/2010/main" val="1924790522"/>
              </p:ext>
            </p:extLst>
          </p:nvPr>
        </p:nvGraphicFramePr>
        <p:xfrm>
          <a:off x="3676650" y="2579688"/>
          <a:ext cx="4424363" cy="546100"/>
        </p:xfrm>
        <a:graphic>
          <a:graphicData uri="http://schemas.openxmlformats.org/presentationml/2006/ole">
            <mc:AlternateContent xmlns:mc="http://schemas.openxmlformats.org/markup-compatibility/2006">
              <mc:Choice xmlns:v="urn:schemas-microsoft-com:vml" Requires="v">
                <p:oleObj spid="_x0000_s69003" name="Equation" r:id="rId4" imgW="1828800" imgH="228600" progId="Equation.DSMT4">
                  <p:embed/>
                </p:oleObj>
              </mc:Choice>
              <mc:Fallback>
                <p:oleObj name="Equation" r:id="rId4" imgW="1828800" imgH="228600" progId="Equation.DSMT4">
                  <p:embed/>
                  <p:pic>
                    <p:nvPicPr>
                      <p:cNvPr id="3" name="对象 2"/>
                      <p:cNvPicPr>
                        <a:picLocks noChangeAspect="1" noChangeArrowheads="1"/>
                      </p:cNvPicPr>
                      <p:nvPr/>
                    </p:nvPicPr>
                    <p:blipFill>
                      <a:blip r:embed="rId5"/>
                      <a:srcRect/>
                      <a:stretch>
                        <a:fillRect/>
                      </a:stretch>
                    </p:blipFill>
                    <p:spPr bwMode="auto">
                      <a:xfrm>
                        <a:off x="3676650" y="2579688"/>
                        <a:ext cx="44243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2773" name="Object 4"/>
          <p:cNvGraphicFramePr>
            <a:graphicFrameLocks noChangeAspect="1"/>
          </p:cNvGraphicFramePr>
          <p:nvPr>
            <p:extLst>
              <p:ext uri="{D42A27DB-BD31-4B8C-83A1-F6EECF244321}">
                <p14:modId xmlns:p14="http://schemas.microsoft.com/office/powerpoint/2010/main" val="2873999957"/>
              </p:ext>
            </p:extLst>
          </p:nvPr>
        </p:nvGraphicFramePr>
        <p:xfrm>
          <a:off x="625475" y="3716338"/>
          <a:ext cx="7747000" cy="2530475"/>
        </p:xfrm>
        <a:graphic>
          <a:graphicData uri="http://schemas.openxmlformats.org/presentationml/2006/ole">
            <mc:AlternateContent xmlns:mc="http://schemas.openxmlformats.org/markup-compatibility/2006">
              <mc:Choice xmlns:v="urn:schemas-microsoft-com:vml" Requires="v">
                <p:oleObj spid="_x0000_s69004" name="Equation" r:id="rId6" imgW="3263760" imgH="1066680" progId="Equation.DSMT4">
                  <p:embed/>
                </p:oleObj>
              </mc:Choice>
              <mc:Fallback>
                <p:oleObj name="Equation" r:id="rId6" imgW="3263760" imgH="1066680" progId="Equation.DSMT4">
                  <p:embed/>
                  <p:pic>
                    <p:nvPicPr>
                      <p:cNvPr id="1952773" name="Object 4"/>
                      <p:cNvPicPr>
                        <a:picLocks noChangeAspect="1" noChangeArrowheads="1"/>
                      </p:cNvPicPr>
                      <p:nvPr/>
                    </p:nvPicPr>
                    <p:blipFill>
                      <a:blip r:embed="rId7"/>
                      <a:srcRect/>
                      <a:stretch>
                        <a:fillRect/>
                      </a:stretch>
                    </p:blipFill>
                    <p:spPr bwMode="auto">
                      <a:xfrm>
                        <a:off x="625475" y="3716338"/>
                        <a:ext cx="7747000" cy="2530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871" name="Object 6"/>
          <p:cNvGraphicFramePr>
            <a:graphicFrameLocks noChangeAspect="1"/>
          </p:cNvGraphicFramePr>
          <p:nvPr>
            <p:extLst>
              <p:ext uri="{D42A27DB-BD31-4B8C-83A1-F6EECF244321}">
                <p14:modId xmlns:p14="http://schemas.microsoft.com/office/powerpoint/2010/main" val="4193539257"/>
              </p:ext>
            </p:extLst>
          </p:nvPr>
        </p:nvGraphicFramePr>
        <p:xfrm>
          <a:off x="971550" y="1196975"/>
          <a:ext cx="6192838" cy="1182688"/>
        </p:xfrm>
        <a:graphic>
          <a:graphicData uri="http://schemas.openxmlformats.org/presentationml/2006/ole">
            <mc:AlternateContent xmlns:mc="http://schemas.openxmlformats.org/markup-compatibility/2006">
              <mc:Choice xmlns:v="urn:schemas-microsoft-com:vml" Requires="v">
                <p:oleObj spid="_x0000_s69005" name="Equation" r:id="rId8" imgW="2374900" imgH="457200" progId="Equation.DSMT4">
                  <p:embed/>
                </p:oleObj>
              </mc:Choice>
              <mc:Fallback>
                <p:oleObj name="Equation" r:id="rId8" imgW="2374900" imgH="457200" progId="Equation.DSMT4">
                  <p:embed/>
                  <p:pic>
                    <p:nvPicPr>
                      <p:cNvPr id="16487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1196975"/>
                        <a:ext cx="6192838" cy="11826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52777" name="AutoShape 9"/>
          <p:cNvSpPr>
            <a:spLocks noChangeArrowheads="1"/>
          </p:cNvSpPr>
          <p:nvPr/>
        </p:nvSpPr>
        <p:spPr bwMode="auto">
          <a:xfrm>
            <a:off x="5292725" y="2420938"/>
            <a:ext cx="360363" cy="1152525"/>
          </a:xfrm>
          <a:prstGeom prst="downArrow">
            <a:avLst>
              <a:gd name="adj1" fmla="val 50000"/>
              <a:gd name="adj2" fmla="val 79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noProof="0">
              <a:ln>
                <a:noFill/>
              </a:ln>
              <a:solidFill>
                <a:srgbClr val="000000"/>
              </a:solidFill>
              <a:effectLst/>
              <a:uLnTx/>
              <a:uFillTx/>
              <a:ea typeface="微软雅黑" panose="020B0503020204020204" pitchFamily="34" charset="-122"/>
              <a:cs typeface="+mn-cs"/>
            </a:endParaRPr>
          </a:p>
        </p:txBody>
      </p:sp>
      <p:sp>
        <p:nvSpPr>
          <p:cNvPr id="164873" name="Rectangle 12"/>
          <p:cNvSpPr>
            <a:spLocks noChangeArrowheads="1"/>
          </p:cNvSpPr>
          <p:nvPr/>
        </p:nvSpPr>
        <p:spPr bwMode="auto">
          <a:xfrm>
            <a:off x="0"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noProof="0">
              <a:ln>
                <a:noFill/>
              </a:ln>
              <a:solidFill>
                <a:srgbClr val="000000"/>
              </a:solidFill>
              <a:effectLst/>
              <a:uLnTx/>
              <a:uFillTx/>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89</a:t>
            </a:fld>
            <a:endParaRPr lang="zh-CN" altLang="en-US">
              <a:solidFill>
                <a:prstClr val="black">
                  <a:tint val="75000"/>
                </a:prstClr>
              </a:solidFill>
            </a:endParaRPr>
          </a:p>
        </p:txBody>
      </p:sp>
      <p:sp>
        <p:nvSpPr>
          <p:cNvPr id="12" name="Rectangle 37"/>
          <p:cNvSpPr>
            <a:spLocks noChangeArrowheads="1"/>
          </p:cNvSpPr>
          <p:nvPr/>
        </p:nvSpPr>
        <p:spPr bwMode="auto">
          <a:xfrm flipV="1">
            <a:off x="129381" y="98404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28556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952777"/>
                                        </p:tgtEl>
                                        <p:attrNameLst>
                                          <p:attrName>style.visibility</p:attrName>
                                        </p:attrNameLst>
                                      </p:cBhvr>
                                      <p:to>
                                        <p:strVal val="visible"/>
                                      </p:to>
                                    </p:set>
                                    <p:anim calcmode="lin" valueType="num">
                                      <p:cBhvr additive="base">
                                        <p:cTn id="7" dur="500"/>
                                        <p:tgtEl>
                                          <p:spTgt spid="1952777"/>
                                        </p:tgtEl>
                                        <p:attrNameLst>
                                          <p:attrName>ppt_y</p:attrName>
                                        </p:attrNameLst>
                                      </p:cBhvr>
                                      <p:tavLst>
                                        <p:tav tm="0">
                                          <p:val>
                                            <p:strVal val="#ppt_y-#ppt_h*1.125000"/>
                                          </p:val>
                                        </p:tav>
                                        <p:tav tm="100000">
                                          <p:val>
                                            <p:strVal val="#ppt_y"/>
                                          </p:val>
                                        </p:tav>
                                      </p:tavLst>
                                    </p:anim>
                                    <p:animEffect transition="in" filter="wipe(down)">
                                      <p:cBhvr>
                                        <p:cTn id="8" dur="500"/>
                                        <p:tgtEl>
                                          <p:spTgt spid="1952777"/>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952773"/>
                                        </p:tgtEl>
                                        <p:attrNameLst>
                                          <p:attrName>style.visibility</p:attrName>
                                        </p:attrNameLst>
                                      </p:cBhvr>
                                      <p:to>
                                        <p:strVal val="visible"/>
                                      </p:to>
                                    </p:set>
                                    <p:animEffect transition="in" filter="dissolve">
                                      <p:cBhvr>
                                        <p:cTn id="13" dur="500"/>
                                        <p:tgtEl>
                                          <p:spTgt spid="195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277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671162"/>
            <a:ext cx="4537075" cy="289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6" name="Text Box 3"/>
          <p:cNvSpPr txBox="1">
            <a:spLocks noChangeArrowheads="1"/>
          </p:cNvSpPr>
          <p:nvPr/>
        </p:nvSpPr>
        <p:spPr bwMode="auto">
          <a:xfrm>
            <a:off x="1709678" y="377260"/>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晶体的原子振动</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a:t>
            </a: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晶格振动</a:t>
            </a:r>
          </a:p>
        </p:txBody>
      </p:sp>
      <p:sp>
        <p:nvSpPr>
          <p:cNvPr id="7" name="Rectangle 37"/>
          <p:cNvSpPr>
            <a:spLocks noChangeArrowheads="1"/>
          </p:cNvSpPr>
          <p:nvPr/>
        </p:nvSpPr>
        <p:spPr bwMode="auto">
          <a:xfrm flipV="1">
            <a:off x="106363"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9" name="Text Box 6"/>
          <p:cNvSpPr txBox="1">
            <a:spLocks noChangeArrowheads="1"/>
          </p:cNvSpPr>
          <p:nvPr/>
        </p:nvSpPr>
        <p:spPr bwMode="auto">
          <a:xfrm>
            <a:off x="1832500" y="1126882"/>
            <a:ext cx="57975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rPr>
              <a:t>晶体中的格点表示原子的平衡位置，</a:t>
            </a:r>
          </a:p>
          <a:p>
            <a:r>
              <a:rPr lang="zh-CN" altLang="en-US" dirty="0">
                <a:solidFill>
                  <a:srgbClr val="000000"/>
                </a:solidFill>
                <a:ea typeface="微软雅黑" panose="020B0503020204020204" pitchFamily="34" charset="-122"/>
                <a:cs typeface="+mn-cs"/>
              </a:rPr>
              <a:t>晶格振动便是指原子在格点附近的振动</a:t>
            </a:r>
          </a:p>
        </p:txBody>
      </p:sp>
      <p:sp>
        <p:nvSpPr>
          <p:cNvPr id="10" name="Text Box 7"/>
          <p:cNvSpPr txBox="1">
            <a:spLocks noChangeArrowheads="1"/>
          </p:cNvSpPr>
          <p:nvPr/>
        </p:nvSpPr>
        <p:spPr bwMode="auto">
          <a:xfrm>
            <a:off x="895677" y="2099821"/>
            <a:ext cx="80914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rPr>
              <a:t> 晶体的原子振动决定了很多宏观物理性质的基本特征  </a:t>
            </a:r>
          </a:p>
        </p:txBody>
      </p:sp>
      <p:sp>
        <p:nvSpPr>
          <p:cNvPr id="11" name="Rectangle 8"/>
          <p:cNvSpPr>
            <a:spLocks noChangeArrowheads="1"/>
          </p:cNvSpPr>
          <p:nvPr/>
        </p:nvSpPr>
        <p:spPr bwMode="auto">
          <a:xfrm>
            <a:off x="250825" y="3209903"/>
            <a:ext cx="403314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rPr>
              <a:t>固体内部的原子振动波</a:t>
            </a:r>
            <a:r>
              <a:rPr lang="en-US" altLang="zh-CN" dirty="0">
                <a:solidFill>
                  <a:srgbClr val="000000"/>
                </a:solidFill>
                <a:ea typeface="微软雅黑" panose="020B0503020204020204" pitchFamily="34" charset="-122"/>
                <a:cs typeface="+mn-cs"/>
              </a:rPr>
              <a:t>—</a:t>
            </a:r>
            <a:r>
              <a:rPr lang="zh-CN" altLang="en-US" sz="3200" dirty="0">
                <a:solidFill>
                  <a:srgbClr val="A50021"/>
                </a:solidFill>
                <a:ea typeface="微软雅黑" panose="020B0503020204020204" pitchFamily="34" charset="-122"/>
                <a:cs typeface="+mn-cs"/>
              </a:rPr>
              <a:t>声子</a:t>
            </a:r>
            <a:r>
              <a:rPr lang="zh-CN" altLang="en-US" dirty="0">
                <a:solidFill>
                  <a:srgbClr val="000000"/>
                </a:solidFill>
                <a:ea typeface="微软雅黑" panose="020B0503020204020204" pitchFamily="34" charset="-122"/>
                <a:cs typeface="+mn-cs"/>
              </a:rPr>
              <a:t>显示了热运动准粒子的波粒二象性</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9</a:t>
            </a:fld>
            <a:endParaRPr lang="zh-CN" altLang="en-US">
              <a:solidFill>
                <a:prstClr val="black">
                  <a:tint val="75000"/>
                </a:prstClr>
              </a:solidFill>
            </a:endParaRPr>
          </a:p>
        </p:txBody>
      </p:sp>
    </p:spTree>
    <p:extLst>
      <p:ext uri="{BB962C8B-B14F-4D97-AF65-F5344CB8AC3E}">
        <p14:creationId xmlns:p14="http://schemas.microsoft.com/office/powerpoint/2010/main" val="312856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2772" name="Rectangle 3"/>
          <p:cNvSpPr>
            <a:spLocks noGrp="1" noRot="1" noChangeArrowheads="1"/>
          </p:cNvSpPr>
          <p:nvPr>
            <p:ph type="body" idx="4294967295"/>
          </p:nvPr>
        </p:nvSpPr>
        <p:spPr bwMode="auto">
          <a:xfrm>
            <a:off x="323528" y="2549728"/>
            <a:ext cx="3960813" cy="122396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Font typeface="Wingdings" panose="05000000000000000000" pitchFamily="2" charset="2"/>
              <a:buNone/>
            </a:pPr>
            <a:r>
              <a:rPr lang="zh-CN" altLang="en-US" sz="2600" b="1" dirty="0">
                <a:solidFill>
                  <a:srgbClr val="660066"/>
                </a:solidFill>
                <a:latin typeface="Times New Roman" panose="02020603050405020304" pitchFamily="18" charset="0"/>
                <a:ea typeface="微软雅黑" panose="020B0503020204020204" pitchFamily="34" charset="-122"/>
              </a:rPr>
              <a:t>对于高温极限的情况，</a:t>
            </a:r>
          </a:p>
          <a:p>
            <a:pPr eaLnBrk="1" hangingPunct="1">
              <a:spcBef>
                <a:spcPct val="30000"/>
              </a:spcBef>
              <a:buFont typeface="Wingdings" panose="05000000000000000000" pitchFamily="2" charset="2"/>
              <a:buNone/>
            </a:pPr>
            <a:r>
              <a:rPr lang="zh-CN" altLang="en-US" sz="2600" b="1" dirty="0">
                <a:solidFill>
                  <a:srgbClr val="660066"/>
                </a:solidFill>
                <a:latin typeface="Times New Roman" panose="02020603050405020304" pitchFamily="18" charset="0"/>
                <a:ea typeface="微软雅黑" panose="020B0503020204020204" pitchFamily="34" charset="-122"/>
              </a:rPr>
              <a:t>单个振动模式 </a:t>
            </a:r>
            <a:r>
              <a:rPr lang="en-US" altLang="zh-CN" sz="2600" b="1" i="1" dirty="0">
                <a:solidFill>
                  <a:srgbClr val="660066"/>
                </a:solidFill>
                <a:latin typeface="Times New Roman" panose="02020603050405020304" pitchFamily="18" charset="0"/>
                <a:ea typeface="微软雅黑" panose="020B0503020204020204" pitchFamily="34" charset="-122"/>
              </a:rPr>
              <a:t>q </a:t>
            </a:r>
            <a:r>
              <a:rPr lang="zh-CN" altLang="en-US" sz="2600" b="1" dirty="0">
                <a:solidFill>
                  <a:srgbClr val="660066"/>
                </a:solidFill>
                <a:latin typeface="Times New Roman" panose="02020603050405020304" pitchFamily="18" charset="0"/>
                <a:ea typeface="微软雅黑" panose="020B0503020204020204" pitchFamily="34" charset="-122"/>
              </a:rPr>
              <a:t>的热容：</a:t>
            </a:r>
          </a:p>
        </p:txBody>
      </p:sp>
      <p:sp>
        <p:nvSpPr>
          <p:cNvPr id="164869" name="Rectangle 2"/>
          <p:cNvSpPr>
            <a:spLocks noGrp="1" noRot="1" noChangeArrowheads="1"/>
          </p:cNvSpPr>
          <p:nvPr>
            <p:ph type="title" idx="4294967295"/>
          </p:nvPr>
        </p:nvSpPr>
        <p:spPr bwMode="auto">
          <a:xfrm>
            <a:off x="1757362" y="118349"/>
            <a:ext cx="548322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高温极限下的晶格热容</a:t>
            </a:r>
          </a:p>
        </p:txBody>
      </p:sp>
      <p:graphicFrame>
        <p:nvGraphicFramePr>
          <p:cNvPr id="3" name="对象 2"/>
          <p:cNvGraphicFramePr>
            <a:graphicFrameLocks noChangeAspect="1"/>
          </p:cNvGraphicFramePr>
          <p:nvPr>
            <p:extLst/>
          </p:nvPr>
        </p:nvGraphicFramePr>
        <p:xfrm>
          <a:off x="3676650" y="2579688"/>
          <a:ext cx="4424363" cy="546100"/>
        </p:xfrm>
        <a:graphic>
          <a:graphicData uri="http://schemas.openxmlformats.org/presentationml/2006/ole">
            <mc:AlternateContent xmlns:mc="http://schemas.openxmlformats.org/markup-compatibility/2006">
              <mc:Choice xmlns:v="urn:schemas-microsoft-com:vml" Requires="v">
                <p:oleObj spid="_x0000_s102833" name="Equation" r:id="rId4" imgW="1828800" imgH="228600" progId="Equation.DSMT4">
                  <p:embed/>
                </p:oleObj>
              </mc:Choice>
              <mc:Fallback>
                <p:oleObj name="Equation" r:id="rId4" imgW="1828800" imgH="228600" progId="Equation.DSMT4">
                  <p:embed/>
                  <p:pic>
                    <p:nvPicPr>
                      <p:cNvPr id="3" name="对象 2"/>
                      <p:cNvPicPr>
                        <a:picLocks noChangeAspect="1" noChangeArrowheads="1"/>
                      </p:cNvPicPr>
                      <p:nvPr/>
                    </p:nvPicPr>
                    <p:blipFill>
                      <a:blip r:embed="rId5"/>
                      <a:srcRect/>
                      <a:stretch>
                        <a:fillRect/>
                      </a:stretch>
                    </p:blipFill>
                    <p:spPr bwMode="auto">
                      <a:xfrm>
                        <a:off x="3676650" y="2579688"/>
                        <a:ext cx="44243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2773" name="Object 4"/>
          <p:cNvGraphicFramePr>
            <a:graphicFrameLocks noChangeAspect="1"/>
          </p:cNvGraphicFramePr>
          <p:nvPr>
            <p:extLst/>
          </p:nvPr>
        </p:nvGraphicFramePr>
        <p:xfrm>
          <a:off x="625475" y="3716338"/>
          <a:ext cx="7747000" cy="2530475"/>
        </p:xfrm>
        <a:graphic>
          <a:graphicData uri="http://schemas.openxmlformats.org/presentationml/2006/ole">
            <mc:AlternateContent xmlns:mc="http://schemas.openxmlformats.org/markup-compatibility/2006">
              <mc:Choice xmlns:v="urn:schemas-microsoft-com:vml" Requires="v">
                <p:oleObj spid="_x0000_s102834" name="Equation" r:id="rId6" imgW="3263760" imgH="1066680" progId="Equation.DSMT4">
                  <p:embed/>
                </p:oleObj>
              </mc:Choice>
              <mc:Fallback>
                <p:oleObj name="Equation" r:id="rId6" imgW="3263760" imgH="1066680" progId="Equation.DSMT4">
                  <p:embed/>
                  <p:pic>
                    <p:nvPicPr>
                      <p:cNvPr id="1952773" name="Object 4"/>
                      <p:cNvPicPr>
                        <a:picLocks noChangeAspect="1" noChangeArrowheads="1"/>
                      </p:cNvPicPr>
                      <p:nvPr/>
                    </p:nvPicPr>
                    <p:blipFill>
                      <a:blip r:embed="rId7"/>
                      <a:srcRect/>
                      <a:stretch>
                        <a:fillRect/>
                      </a:stretch>
                    </p:blipFill>
                    <p:spPr bwMode="auto">
                      <a:xfrm>
                        <a:off x="625475" y="3716338"/>
                        <a:ext cx="7747000" cy="2530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871" name="Object 6"/>
          <p:cNvGraphicFramePr>
            <a:graphicFrameLocks noChangeAspect="1"/>
          </p:cNvGraphicFramePr>
          <p:nvPr>
            <p:extLst/>
          </p:nvPr>
        </p:nvGraphicFramePr>
        <p:xfrm>
          <a:off x="971550" y="1196975"/>
          <a:ext cx="6192838" cy="1182688"/>
        </p:xfrm>
        <a:graphic>
          <a:graphicData uri="http://schemas.openxmlformats.org/presentationml/2006/ole">
            <mc:AlternateContent xmlns:mc="http://schemas.openxmlformats.org/markup-compatibility/2006">
              <mc:Choice xmlns:v="urn:schemas-microsoft-com:vml" Requires="v">
                <p:oleObj spid="_x0000_s102835" name="Equation" r:id="rId8" imgW="2374900" imgH="457200" progId="Equation.DSMT4">
                  <p:embed/>
                </p:oleObj>
              </mc:Choice>
              <mc:Fallback>
                <p:oleObj name="Equation" r:id="rId8" imgW="2374900" imgH="457200" progId="Equation.DSMT4">
                  <p:embed/>
                  <p:pic>
                    <p:nvPicPr>
                      <p:cNvPr id="16487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1196975"/>
                        <a:ext cx="6192838" cy="11826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52777" name="AutoShape 9"/>
          <p:cNvSpPr>
            <a:spLocks noChangeArrowheads="1"/>
          </p:cNvSpPr>
          <p:nvPr/>
        </p:nvSpPr>
        <p:spPr bwMode="auto">
          <a:xfrm>
            <a:off x="5292725" y="2420938"/>
            <a:ext cx="360363" cy="1152525"/>
          </a:xfrm>
          <a:prstGeom prst="downArrow">
            <a:avLst>
              <a:gd name="adj1" fmla="val 50000"/>
              <a:gd name="adj2" fmla="val 79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164873" name="Rectangle 12"/>
          <p:cNvSpPr>
            <a:spLocks noChangeArrowheads="1"/>
          </p:cNvSpPr>
          <p:nvPr/>
        </p:nvSpPr>
        <p:spPr bwMode="auto">
          <a:xfrm>
            <a:off x="0"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rPr>
              <a:t>黄翊东</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ndParaRPr>
          </a:p>
        </p:txBody>
      </p:sp>
      <p:sp>
        <p:nvSpPr>
          <p:cNvPr id="12" name="Rectangle 37"/>
          <p:cNvSpPr>
            <a:spLocks noChangeArrowheads="1"/>
          </p:cNvSpPr>
          <p:nvPr/>
        </p:nvSpPr>
        <p:spPr bwMode="auto">
          <a:xfrm flipV="1">
            <a:off x="129381" y="98404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13" name="Text Box 6"/>
          <p:cNvSpPr txBox="1">
            <a:spLocks noChangeArrowheads="1"/>
          </p:cNvSpPr>
          <p:nvPr/>
        </p:nvSpPr>
        <p:spPr bwMode="auto">
          <a:xfrm>
            <a:off x="250825" y="5661025"/>
            <a:ext cx="8569325" cy="885825"/>
          </a:xfrm>
          <a:prstGeom prst="rect">
            <a:avLst/>
          </a:prstGeom>
          <a:gradFill rotWithShape="1">
            <a:gsLst>
              <a:gs pos="0">
                <a:srgbClr val="FFCCFF"/>
              </a:gs>
              <a:gs pos="50000">
                <a:srgbClr val="FFFF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在较高温度时，杜隆</a:t>
            </a:r>
            <a:r>
              <a:rPr kumimoji="0" lang="en-US" altLang="zh-CN" sz="2600" b="1" i="0" u="none" strike="noStrike" kern="1200" cap="none" spc="0" normalizeH="0" noProof="0" dirty="0">
                <a:ln>
                  <a:noFill/>
                </a:ln>
                <a:solidFill>
                  <a:srgbClr val="000000"/>
                </a:solidFill>
                <a:effectLst/>
                <a:uLnTx/>
                <a:uFillTx/>
                <a:ea typeface="微软雅黑" panose="020B0503020204020204" pitchFamily="34" charset="-122"/>
                <a:cs typeface="+mn-cs"/>
              </a:rPr>
              <a:t>-</a:t>
            </a:r>
            <a:r>
              <a:rPr kumimoji="0" lang="zh-CN" altLang="en-US" sz="2600" b="1" i="0" u="none" strike="noStrike" kern="1200" cap="none" spc="0" normalizeH="0" noProof="0" dirty="0">
                <a:ln>
                  <a:noFill/>
                </a:ln>
                <a:solidFill>
                  <a:srgbClr val="000000"/>
                </a:solidFill>
                <a:effectLst/>
                <a:uLnTx/>
                <a:uFillTx/>
                <a:ea typeface="微软雅黑" panose="020B0503020204020204" pitchFamily="34" charset="-122"/>
                <a:cs typeface="+mn-cs"/>
              </a:rPr>
              <a:t>珀替定律成立。即当振子的能量远远大于能量的量子（       ）时，量子化效应就可以忽略</a:t>
            </a:r>
          </a:p>
        </p:txBody>
      </p:sp>
      <p:graphicFrame>
        <p:nvGraphicFramePr>
          <p:cNvPr id="14" name="对象 3"/>
          <p:cNvGraphicFramePr>
            <a:graphicFrameLocks noChangeAspect="1"/>
          </p:cNvGraphicFramePr>
          <p:nvPr>
            <p:extLst>
              <p:ext uri="{D42A27DB-BD31-4B8C-83A1-F6EECF244321}">
                <p14:modId xmlns:p14="http://schemas.microsoft.com/office/powerpoint/2010/main" val="1977708056"/>
              </p:ext>
            </p:extLst>
          </p:nvPr>
        </p:nvGraphicFramePr>
        <p:xfrm>
          <a:off x="2888108" y="6004073"/>
          <a:ext cx="756364" cy="671224"/>
        </p:xfrm>
        <a:graphic>
          <a:graphicData uri="http://schemas.openxmlformats.org/presentationml/2006/ole">
            <mc:AlternateContent xmlns:mc="http://schemas.openxmlformats.org/markup-compatibility/2006">
              <mc:Choice xmlns:v="urn:schemas-microsoft-com:vml" Requires="v">
                <p:oleObj spid="_x0000_s102836" name="Equation" r:id="rId10" imgW="279360" imgH="241200" progId="Equation.DSMT4">
                  <p:embed/>
                </p:oleObj>
              </mc:Choice>
              <mc:Fallback>
                <p:oleObj name="Equation" r:id="rId10" imgW="279360" imgH="241200" progId="Equation.DSMT4">
                  <p:embed/>
                  <p:pic>
                    <p:nvPicPr>
                      <p:cNvPr id="166922" name="对象 3"/>
                      <p:cNvPicPr>
                        <a:picLocks noChangeAspect="1" noChangeArrowheads="1"/>
                      </p:cNvPicPr>
                      <p:nvPr/>
                    </p:nvPicPr>
                    <p:blipFill>
                      <a:blip r:embed="rId11"/>
                      <a:srcRect/>
                      <a:stretch>
                        <a:fillRect/>
                      </a:stretch>
                    </p:blipFill>
                    <p:spPr bwMode="auto">
                      <a:xfrm>
                        <a:off x="2888108" y="6004073"/>
                        <a:ext cx="756364" cy="67122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99828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Rot="1" noChangeArrowheads="1"/>
          </p:cNvSpPr>
          <p:nvPr>
            <p:ph type="body" idx="4294967295"/>
          </p:nvPr>
        </p:nvSpPr>
        <p:spPr bwMode="auto">
          <a:xfrm>
            <a:off x="467544" y="2543101"/>
            <a:ext cx="3960813" cy="122396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spcBef>
                <a:spcPct val="30000"/>
              </a:spcBef>
              <a:buFont typeface="Wingdings" panose="05000000000000000000" pitchFamily="2" charset="2"/>
              <a:buNone/>
            </a:pPr>
            <a:r>
              <a:rPr lang="zh-CN" altLang="en-US" b="1">
                <a:solidFill>
                  <a:srgbClr val="003300"/>
                </a:solidFill>
                <a:latin typeface="Times New Roman" panose="02020603050405020304" pitchFamily="18" charset="0"/>
                <a:ea typeface="微软雅黑" panose="020B0503020204020204" pitchFamily="34" charset="-122"/>
              </a:rPr>
              <a:t>对于低温极限的情况，</a:t>
            </a:r>
          </a:p>
          <a:p>
            <a:pPr eaLnBrk="1" hangingPunct="1">
              <a:spcBef>
                <a:spcPct val="30000"/>
              </a:spcBef>
              <a:buFont typeface="Wingdings" panose="05000000000000000000" pitchFamily="2" charset="2"/>
              <a:buNone/>
            </a:pPr>
            <a:r>
              <a:rPr lang="zh-CN" altLang="en-US" b="1">
                <a:solidFill>
                  <a:srgbClr val="003300"/>
                </a:solidFill>
                <a:latin typeface="Times New Roman" panose="02020603050405020304" pitchFamily="18" charset="0"/>
                <a:ea typeface="微软雅黑" panose="020B0503020204020204" pitchFamily="34" charset="-122"/>
              </a:rPr>
              <a:t>单个振动模式 </a:t>
            </a:r>
            <a:r>
              <a:rPr lang="en-US" altLang="zh-CN" b="1" i="1">
                <a:solidFill>
                  <a:srgbClr val="003300"/>
                </a:solidFill>
                <a:latin typeface="Times New Roman" panose="02020603050405020304" pitchFamily="18" charset="0"/>
                <a:ea typeface="微软雅黑" panose="020B0503020204020204" pitchFamily="34" charset="-122"/>
              </a:rPr>
              <a:t>q </a:t>
            </a:r>
            <a:r>
              <a:rPr lang="zh-CN" altLang="en-US" b="1">
                <a:solidFill>
                  <a:srgbClr val="003300"/>
                </a:solidFill>
                <a:latin typeface="Times New Roman" panose="02020603050405020304" pitchFamily="18" charset="0"/>
                <a:ea typeface="微软雅黑" panose="020B0503020204020204" pitchFamily="34" charset="-122"/>
              </a:rPr>
              <a:t>的热容：</a:t>
            </a:r>
          </a:p>
        </p:txBody>
      </p:sp>
      <p:graphicFrame>
        <p:nvGraphicFramePr>
          <p:cNvPr id="1954820" name="Object 4"/>
          <p:cNvGraphicFramePr>
            <a:graphicFrameLocks noChangeAspect="1"/>
          </p:cNvGraphicFramePr>
          <p:nvPr>
            <p:extLst/>
          </p:nvPr>
        </p:nvGraphicFramePr>
        <p:xfrm>
          <a:off x="4040188" y="3560763"/>
          <a:ext cx="2782887" cy="1257300"/>
        </p:xfrm>
        <a:graphic>
          <a:graphicData uri="http://schemas.openxmlformats.org/presentationml/2006/ole">
            <mc:AlternateContent xmlns:mc="http://schemas.openxmlformats.org/markup-compatibility/2006">
              <mc:Choice xmlns:v="urn:schemas-microsoft-com:vml" Requires="v">
                <p:oleObj spid="_x0000_s119046" name="Equation" r:id="rId4" imgW="1066680" imgH="482400" progId="Equation.DSMT4">
                  <p:embed/>
                </p:oleObj>
              </mc:Choice>
              <mc:Fallback>
                <p:oleObj name="Equation" r:id="rId4" imgW="1066680" imgH="482400" progId="Equation.DSMT4">
                  <p:embed/>
                  <p:pic>
                    <p:nvPicPr>
                      <p:cNvPr id="1954820" name="Object 4"/>
                      <p:cNvPicPr>
                        <a:picLocks noChangeAspect="1" noChangeArrowheads="1"/>
                      </p:cNvPicPr>
                      <p:nvPr/>
                    </p:nvPicPr>
                    <p:blipFill>
                      <a:blip r:embed="rId5"/>
                      <a:srcRect/>
                      <a:stretch>
                        <a:fillRect/>
                      </a:stretch>
                    </p:blipFill>
                    <p:spPr bwMode="auto">
                      <a:xfrm>
                        <a:off x="4040188" y="3560763"/>
                        <a:ext cx="2782887" cy="1257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6917" name="Object 5"/>
          <p:cNvGraphicFramePr>
            <a:graphicFrameLocks noChangeAspect="1"/>
          </p:cNvGraphicFramePr>
          <p:nvPr>
            <p:extLst/>
          </p:nvPr>
        </p:nvGraphicFramePr>
        <p:xfrm>
          <a:off x="971550" y="1196975"/>
          <a:ext cx="6192838" cy="1182688"/>
        </p:xfrm>
        <a:graphic>
          <a:graphicData uri="http://schemas.openxmlformats.org/presentationml/2006/ole">
            <mc:AlternateContent xmlns:mc="http://schemas.openxmlformats.org/markup-compatibility/2006">
              <mc:Choice xmlns:v="urn:schemas-microsoft-com:vml" Requires="v">
                <p:oleObj spid="_x0000_s119047" name="Equation" r:id="rId6" imgW="2374900" imgH="457200" progId="Equation.DSMT4">
                  <p:embed/>
                </p:oleObj>
              </mc:Choice>
              <mc:Fallback>
                <p:oleObj name="Equation" r:id="rId6" imgW="2374900" imgH="457200" progId="Equation.DSMT4">
                  <p:embed/>
                  <p:pic>
                    <p:nvPicPr>
                      <p:cNvPr id="16691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1196975"/>
                        <a:ext cx="6192838" cy="11826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54823" name="Group 7"/>
          <p:cNvGrpSpPr>
            <a:grpSpLocks/>
          </p:cNvGrpSpPr>
          <p:nvPr/>
        </p:nvGrpSpPr>
        <p:grpSpPr bwMode="auto">
          <a:xfrm>
            <a:off x="574675" y="4883727"/>
            <a:ext cx="8569325" cy="1585913"/>
            <a:chOff x="181" y="3140"/>
            <a:chExt cx="5398" cy="999"/>
          </a:xfrm>
        </p:grpSpPr>
        <p:sp>
          <p:nvSpPr>
            <p:cNvPr id="166923" name="Text Box 6"/>
            <p:cNvSpPr txBox="1">
              <a:spLocks noChangeArrowheads="1"/>
            </p:cNvSpPr>
            <p:nvPr/>
          </p:nvSpPr>
          <p:spPr bwMode="auto">
            <a:xfrm>
              <a:off x="181" y="3150"/>
              <a:ext cx="5398" cy="98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这时由于（                    ）为很大的负值，振子对热容的贡献将十分小。根据量子理论，当温度</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趋于零时，晶体的热容将趋于零。</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从物理上看，声子被冻结在基态，很难被激发，因而对热容的贡献趋向于零</a:t>
              </a:r>
            </a:p>
          </p:txBody>
        </p:sp>
        <p:graphicFrame>
          <p:nvGraphicFramePr>
            <p:cNvPr id="166924" name="Object 9"/>
            <p:cNvGraphicFramePr>
              <a:graphicFrameLocks noChangeAspect="1"/>
            </p:cNvGraphicFramePr>
            <p:nvPr>
              <p:extLst/>
            </p:nvPr>
          </p:nvGraphicFramePr>
          <p:xfrm>
            <a:off x="1138" y="3140"/>
            <a:ext cx="1089" cy="349"/>
          </p:xfrm>
          <a:graphic>
            <a:graphicData uri="http://schemas.openxmlformats.org/presentationml/2006/ole">
              <mc:AlternateContent xmlns:mc="http://schemas.openxmlformats.org/markup-compatibility/2006">
                <mc:Choice xmlns:v="urn:schemas-microsoft-com:vml" Requires="v">
                  <p:oleObj spid="_x0000_s119048" name="Equation" r:id="rId8" imgW="711000" imgH="228600" progId="Equation.DSMT4">
                    <p:embed/>
                  </p:oleObj>
                </mc:Choice>
                <mc:Fallback>
                  <p:oleObj name="Equation" r:id="rId8" imgW="711000" imgH="228600" progId="Equation.DSMT4">
                    <p:embed/>
                    <p:pic>
                      <p:nvPicPr>
                        <p:cNvPr id="166924" name="Object 9"/>
                        <p:cNvPicPr>
                          <a:picLocks noChangeAspect="1" noChangeArrowheads="1"/>
                        </p:cNvPicPr>
                        <p:nvPr/>
                      </p:nvPicPr>
                      <p:blipFill>
                        <a:blip r:embed="rId9"/>
                        <a:srcRect/>
                        <a:stretch>
                          <a:fillRect/>
                        </a:stretch>
                      </p:blipFill>
                      <p:spPr bwMode="auto">
                        <a:xfrm>
                          <a:off x="1138" y="3140"/>
                          <a:ext cx="1089"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6919" name="Rectangle 2"/>
          <p:cNvSpPr>
            <a:spLocks noRot="1" noChangeArrowheads="1"/>
          </p:cNvSpPr>
          <p:nvPr/>
        </p:nvSpPr>
        <p:spPr bwMode="auto">
          <a:xfrm>
            <a:off x="2267744" y="73820"/>
            <a:ext cx="5554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n-cs"/>
              </a:rPr>
              <a:t>低温极限下的晶格热容</a:t>
            </a:r>
          </a:p>
        </p:txBody>
      </p:sp>
      <p:sp>
        <p:nvSpPr>
          <p:cNvPr id="1954827" name="AutoShape 11"/>
          <p:cNvSpPr>
            <a:spLocks noChangeArrowheads="1"/>
          </p:cNvSpPr>
          <p:nvPr/>
        </p:nvSpPr>
        <p:spPr bwMode="auto">
          <a:xfrm>
            <a:off x="5580063" y="2420938"/>
            <a:ext cx="360362" cy="1152525"/>
          </a:xfrm>
          <a:prstGeom prst="downArrow">
            <a:avLst>
              <a:gd name="adj1" fmla="val 50000"/>
              <a:gd name="adj2" fmla="val 79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166921" name="Rectangle 14"/>
          <p:cNvSpPr>
            <a:spLocks noChangeArrowheads="1"/>
          </p:cNvSpPr>
          <p:nvPr/>
        </p:nvSpPr>
        <p:spPr bwMode="auto">
          <a:xfrm>
            <a:off x="0"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166922" name="对象 3"/>
          <p:cNvGraphicFramePr>
            <a:graphicFrameLocks noChangeAspect="1"/>
          </p:cNvGraphicFramePr>
          <p:nvPr>
            <p:extLst/>
          </p:nvPr>
        </p:nvGraphicFramePr>
        <p:xfrm>
          <a:off x="3713163" y="2579688"/>
          <a:ext cx="1719262" cy="519112"/>
        </p:xfrm>
        <a:graphic>
          <a:graphicData uri="http://schemas.openxmlformats.org/presentationml/2006/ole">
            <mc:AlternateContent xmlns:mc="http://schemas.openxmlformats.org/markup-compatibility/2006">
              <mc:Choice xmlns:v="urn:schemas-microsoft-com:vml" Requires="v">
                <p:oleObj spid="_x0000_s119049" name="Equation" r:id="rId10" imgW="749160" imgH="228600" progId="Equation.DSMT4">
                  <p:embed/>
                </p:oleObj>
              </mc:Choice>
              <mc:Fallback>
                <p:oleObj name="Equation" r:id="rId10" imgW="749160" imgH="228600" progId="Equation.DSMT4">
                  <p:embed/>
                  <p:pic>
                    <p:nvPicPr>
                      <p:cNvPr id="166922" name="对象 3"/>
                      <p:cNvPicPr>
                        <a:picLocks noChangeAspect="1" noChangeArrowheads="1"/>
                      </p:cNvPicPr>
                      <p:nvPr/>
                    </p:nvPicPr>
                    <p:blipFill>
                      <a:blip r:embed="rId11"/>
                      <a:srcRect/>
                      <a:stretch>
                        <a:fillRect/>
                      </a:stretch>
                    </p:blipFill>
                    <p:spPr bwMode="auto">
                      <a:xfrm>
                        <a:off x="3713163" y="2579688"/>
                        <a:ext cx="1719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5" name="Rectangle 37"/>
          <p:cNvSpPr>
            <a:spLocks noChangeArrowheads="1"/>
          </p:cNvSpPr>
          <p:nvPr/>
        </p:nvSpPr>
        <p:spPr bwMode="auto">
          <a:xfrm flipV="1">
            <a:off x="129381" y="956339"/>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4" name="矩形 3"/>
          <p:cNvSpPr/>
          <p:nvPr/>
        </p:nvSpPr>
        <p:spPr>
          <a:xfrm>
            <a:off x="2699792" y="1216820"/>
            <a:ext cx="4392488" cy="1162843"/>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8361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954827"/>
                                        </p:tgtEl>
                                        <p:attrNameLst>
                                          <p:attrName>style.visibility</p:attrName>
                                        </p:attrNameLst>
                                      </p:cBhvr>
                                      <p:to>
                                        <p:strVal val="visible"/>
                                      </p:to>
                                    </p:set>
                                    <p:anim calcmode="lin" valueType="num">
                                      <p:cBhvr additive="base">
                                        <p:cTn id="12" dur="500"/>
                                        <p:tgtEl>
                                          <p:spTgt spid="1954827"/>
                                        </p:tgtEl>
                                        <p:attrNameLst>
                                          <p:attrName>ppt_y</p:attrName>
                                        </p:attrNameLst>
                                      </p:cBhvr>
                                      <p:tavLst>
                                        <p:tav tm="0">
                                          <p:val>
                                            <p:strVal val="#ppt_y-#ppt_h*1.125000"/>
                                          </p:val>
                                        </p:tav>
                                        <p:tav tm="100000">
                                          <p:val>
                                            <p:strVal val="#ppt_y"/>
                                          </p:val>
                                        </p:tav>
                                      </p:tavLst>
                                    </p:anim>
                                    <p:animEffect transition="in" filter="wipe(down)">
                                      <p:cBhvr>
                                        <p:cTn id="13" dur="500"/>
                                        <p:tgtEl>
                                          <p:spTgt spid="195482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954820"/>
                                        </p:tgtEl>
                                        <p:attrNameLst>
                                          <p:attrName>style.visibility</p:attrName>
                                        </p:attrNameLst>
                                      </p:cBhvr>
                                      <p:to>
                                        <p:strVal val="visible"/>
                                      </p:to>
                                    </p:set>
                                    <p:animEffect transition="in" filter="dissolve">
                                      <p:cBhvr>
                                        <p:cTn id="18" dur="500"/>
                                        <p:tgtEl>
                                          <p:spTgt spid="195482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954823"/>
                                        </p:tgtEl>
                                        <p:attrNameLst>
                                          <p:attrName>style.visibility</p:attrName>
                                        </p:attrNameLst>
                                      </p:cBhvr>
                                      <p:to>
                                        <p:strVal val="visible"/>
                                      </p:to>
                                    </p:set>
                                    <p:animEffect transition="in" filter="dissolve">
                                      <p:cBhvr>
                                        <p:cTn id="23" dur="500"/>
                                        <p:tgtEl>
                                          <p:spTgt spid="195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4827" grpId="0" animBg="1" autoUpdateAnimBg="0"/>
      <p:bldP spid="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Rot="1" noChangeArrowheads="1"/>
          </p:cNvSpPr>
          <p:nvPr>
            <p:ph type="title" idx="4294967295"/>
          </p:nvPr>
        </p:nvSpPr>
        <p:spPr bwMode="auto">
          <a:xfrm>
            <a:off x="1979712" y="-1687"/>
            <a:ext cx="505142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晶格热容的量子模型</a:t>
            </a:r>
          </a:p>
        </p:txBody>
      </p:sp>
      <p:sp>
        <p:nvSpPr>
          <p:cNvPr id="163844" name="Rectangle 3"/>
          <p:cNvSpPr>
            <a:spLocks noGrp="1" noRot="1" noChangeArrowheads="1"/>
          </p:cNvSpPr>
          <p:nvPr>
            <p:ph type="body" idx="4294967295"/>
          </p:nvPr>
        </p:nvSpPr>
        <p:spPr bwMode="auto">
          <a:xfrm>
            <a:off x="413519" y="1881882"/>
            <a:ext cx="5580112" cy="415131"/>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lnSpc>
                <a:spcPct val="90000"/>
              </a:lnSpc>
              <a:buFont typeface="Wingdings" panose="05000000000000000000" pitchFamily="2" charset="2"/>
              <a:buNone/>
            </a:pPr>
            <a:r>
              <a:rPr lang="zh-CN" altLang="en-US" b="1" dirty="0">
                <a:solidFill>
                  <a:srgbClr val="080808"/>
                </a:solidFill>
                <a:latin typeface="Times New Roman" panose="02020603050405020304" pitchFamily="18" charset="0"/>
                <a:ea typeface="微软雅黑" panose="020B0503020204020204" pitchFamily="34" charset="-122"/>
              </a:rPr>
              <a:t>各个简谐振动的能量本征值是量子化的：</a:t>
            </a:r>
          </a:p>
          <a:p>
            <a:pPr eaLnBrk="1" hangingPunct="1">
              <a:lnSpc>
                <a:spcPct val="90000"/>
              </a:lnSpc>
            </a:pPr>
            <a:endParaRPr lang="zh-CN" altLang="en-US" b="1" dirty="0">
              <a:solidFill>
                <a:srgbClr val="080808"/>
              </a:solidFill>
              <a:latin typeface="Times New Roman" panose="02020603050405020304" pitchFamily="18" charset="0"/>
              <a:ea typeface="微软雅黑" panose="020B0503020204020204" pitchFamily="34" charset="-122"/>
            </a:endParaRPr>
          </a:p>
          <a:p>
            <a:pPr eaLnBrk="1" hangingPunct="1">
              <a:lnSpc>
                <a:spcPct val="90000"/>
              </a:lnSpc>
            </a:pPr>
            <a:endParaRPr lang="zh-CN" altLang="en-US" b="1" dirty="0">
              <a:solidFill>
                <a:srgbClr val="080808"/>
              </a:solidFill>
              <a:latin typeface="Times New Roman" panose="02020603050405020304" pitchFamily="18" charset="0"/>
              <a:ea typeface="微软雅黑" panose="020B0503020204020204" pitchFamily="34" charset="-122"/>
            </a:endParaRPr>
          </a:p>
        </p:txBody>
      </p:sp>
      <p:sp>
        <p:nvSpPr>
          <p:cNvPr id="163845" name="Rectangle 7"/>
          <p:cNvSpPr>
            <a:spLocks noChangeArrowheads="1"/>
          </p:cNvSpPr>
          <p:nvPr/>
        </p:nvSpPr>
        <p:spPr bwMode="auto">
          <a:xfrm>
            <a:off x="28575" y="21795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sz="1800" b="0">
              <a:solidFill>
                <a:srgbClr val="336666"/>
              </a:solidFill>
              <a:ea typeface="微软雅黑" panose="020B0503020204020204" pitchFamily="34" charset="-122"/>
              <a:cs typeface="+mn-cs"/>
            </a:endParaRPr>
          </a:p>
        </p:txBody>
      </p:sp>
      <p:sp>
        <p:nvSpPr>
          <p:cNvPr id="163846" name="Text Box 6"/>
          <p:cNvSpPr txBox="1">
            <a:spLocks noChangeArrowheads="1"/>
          </p:cNvSpPr>
          <p:nvPr/>
        </p:nvSpPr>
        <p:spPr bwMode="auto">
          <a:xfrm>
            <a:off x="444383" y="930234"/>
            <a:ext cx="8551863"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000000"/>
                </a:solidFill>
                <a:ea typeface="微软雅黑" panose="020B0503020204020204" pitchFamily="34" charset="-122"/>
                <a:cs typeface="+mn-cs"/>
              </a:rPr>
              <a:t>爱因斯坦发展了普朗克的量子假说，第一次提出了量子的热容理论。这项成就在量子理论的发展中占有重要的地位</a:t>
            </a:r>
          </a:p>
        </p:txBody>
      </p:sp>
      <p:graphicFrame>
        <p:nvGraphicFramePr>
          <p:cNvPr id="163847" name="Object 7"/>
          <p:cNvGraphicFramePr>
            <a:graphicFrameLocks noChangeAspect="1"/>
          </p:cNvGraphicFramePr>
          <p:nvPr>
            <p:extLst/>
          </p:nvPr>
        </p:nvGraphicFramePr>
        <p:xfrm>
          <a:off x="33338" y="3599383"/>
          <a:ext cx="3025775" cy="962025"/>
        </p:xfrm>
        <a:graphic>
          <a:graphicData uri="http://schemas.openxmlformats.org/presentationml/2006/ole">
            <mc:AlternateContent xmlns:mc="http://schemas.openxmlformats.org/markup-compatibility/2006">
              <mc:Choice xmlns:v="urn:schemas-microsoft-com:vml" Requires="v">
                <p:oleObj spid="_x0000_s103753" name="Equation" r:id="rId4" imgW="1346200" imgH="431800" progId="Equation.DSMT4">
                  <p:embed/>
                </p:oleObj>
              </mc:Choice>
              <mc:Fallback>
                <p:oleObj name="Equation" r:id="rId4" imgW="1346200" imgH="431800" progId="Equation.DSMT4">
                  <p:embed/>
                  <p:pic>
                    <p:nvPicPr>
                      <p:cNvPr id="1638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8" y="3599383"/>
                        <a:ext cx="3025775" cy="962025"/>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48" name="Rectangle 8"/>
          <p:cNvSpPr>
            <a:spLocks noChangeArrowheads="1"/>
          </p:cNvSpPr>
          <p:nvPr/>
        </p:nvSpPr>
        <p:spPr bwMode="auto">
          <a:xfrm>
            <a:off x="0" y="2634025"/>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aphicFrame>
        <p:nvGraphicFramePr>
          <p:cNvPr id="163849" name="Object 9"/>
          <p:cNvGraphicFramePr>
            <a:graphicFrameLocks noChangeAspect="1"/>
          </p:cNvGraphicFramePr>
          <p:nvPr>
            <p:extLst/>
          </p:nvPr>
        </p:nvGraphicFramePr>
        <p:xfrm>
          <a:off x="250825" y="2492896"/>
          <a:ext cx="8678863" cy="1009650"/>
        </p:xfrm>
        <a:graphic>
          <a:graphicData uri="http://schemas.openxmlformats.org/presentationml/2006/ole">
            <mc:AlternateContent xmlns:mc="http://schemas.openxmlformats.org/markup-compatibility/2006">
              <mc:Choice xmlns:v="urn:schemas-microsoft-com:vml" Requires="v">
                <p:oleObj spid="_x0000_s103754" name="Equation" r:id="rId6" imgW="3784600" imgH="444500" progId="Equation.DSMT4">
                  <p:embed/>
                </p:oleObj>
              </mc:Choice>
              <mc:Fallback>
                <p:oleObj name="Equation" r:id="rId6" imgW="3784600" imgH="444500" progId="Equation.DSMT4">
                  <p:embed/>
                  <p:pic>
                    <p:nvPicPr>
                      <p:cNvPr id="163849"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2492896"/>
                        <a:ext cx="867886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50" name="Line 10"/>
          <p:cNvSpPr>
            <a:spLocks noChangeShapeType="1"/>
          </p:cNvSpPr>
          <p:nvPr/>
        </p:nvSpPr>
        <p:spPr bwMode="auto">
          <a:xfrm flipV="1">
            <a:off x="1908175" y="3140596"/>
            <a:ext cx="144463" cy="458787"/>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graphicFrame>
        <p:nvGraphicFramePr>
          <p:cNvPr id="1951755" name="Object 11"/>
          <p:cNvGraphicFramePr>
            <a:graphicFrameLocks noChangeAspect="1"/>
          </p:cNvGraphicFramePr>
          <p:nvPr>
            <p:extLst/>
          </p:nvPr>
        </p:nvGraphicFramePr>
        <p:xfrm>
          <a:off x="3203575" y="3742258"/>
          <a:ext cx="5911850" cy="2135188"/>
        </p:xfrm>
        <a:graphic>
          <a:graphicData uri="http://schemas.openxmlformats.org/presentationml/2006/ole">
            <mc:AlternateContent xmlns:mc="http://schemas.openxmlformats.org/markup-compatibility/2006">
              <mc:Choice xmlns:v="urn:schemas-microsoft-com:vml" Requires="v">
                <p:oleObj spid="_x0000_s103755" name="Equation" r:id="rId8" imgW="2578100" imgH="939800" progId="Equation.DSMT4">
                  <p:embed/>
                </p:oleObj>
              </mc:Choice>
              <mc:Fallback>
                <p:oleObj name="Equation" r:id="rId8" imgW="2578100" imgH="939800" progId="Equation.DSMT4">
                  <p:embed/>
                  <p:pic>
                    <p:nvPicPr>
                      <p:cNvPr id="1951755"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3575" y="3742258"/>
                        <a:ext cx="591185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51756" name="Rectangle 12"/>
          <p:cNvSpPr>
            <a:spLocks noChangeArrowheads="1"/>
          </p:cNvSpPr>
          <p:nvPr/>
        </p:nvSpPr>
        <p:spPr bwMode="auto">
          <a:xfrm>
            <a:off x="2987675" y="4823346"/>
            <a:ext cx="5867400" cy="1079500"/>
          </a:xfrm>
          <a:prstGeom prst="rect">
            <a:avLst/>
          </a:prstGeom>
          <a:noFill/>
          <a:ln w="76200">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92</a:t>
            </a:fld>
            <a:endParaRPr lang="zh-CN" altLang="en-US">
              <a:solidFill>
                <a:prstClr val="black">
                  <a:tint val="75000"/>
                </a:prstClr>
              </a:solidFill>
            </a:endParaRPr>
          </a:p>
        </p:txBody>
      </p:sp>
      <p:sp>
        <p:nvSpPr>
          <p:cNvPr id="15" name="Rectangle 37"/>
          <p:cNvSpPr>
            <a:spLocks noChangeArrowheads="1"/>
          </p:cNvSpPr>
          <p:nvPr/>
        </p:nvSpPr>
        <p:spPr bwMode="auto">
          <a:xfrm flipV="1">
            <a:off x="129381" y="865881"/>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
        <p:nvSpPr>
          <p:cNvPr id="16" name="Text Box 13"/>
          <p:cNvSpPr txBox="1">
            <a:spLocks noChangeArrowheads="1"/>
          </p:cNvSpPr>
          <p:nvPr/>
        </p:nvSpPr>
        <p:spPr bwMode="auto">
          <a:xfrm>
            <a:off x="484188" y="2784475"/>
            <a:ext cx="8120062" cy="15636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nSpc>
                <a:spcPct val="115000"/>
              </a:lnSpc>
            </a:pPr>
            <a:r>
              <a:rPr lang="zh-CN" altLang="en-US" sz="2800" dirty="0">
                <a:solidFill>
                  <a:srgbClr val="000000"/>
                </a:solidFill>
                <a:ea typeface="微软雅黑" panose="020B0503020204020204" pitchFamily="34" charset="-122"/>
                <a:cs typeface="+mn-cs"/>
              </a:rPr>
              <a:t>对于实际晶体，要精确计算 每一个</a:t>
            </a:r>
            <a:r>
              <a:rPr lang="en-US" altLang="zh-CN" sz="2800" i="1" dirty="0" err="1">
                <a:solidFill>
                  <a:srgbClr val="000000"/>
                </a:solidFill>
                <a:latin typeface="Symbol" panose="05050102010706020507" pitchFamily="18" charset="2"/>
                <a:ea typeface="微软雅黑" panose="020B0503020204020204" pitchFamily="34" charset="-122"/>
                <a:cs typeface="+mn-cs"/>
              </a:rPr>
              <a:t>w</a:t>
            </a:r>
            <a:r>
              <a:rPr lang="en-US" altLang="zh-CN" sz="2800" i="1" baseline="-25000" dirty="0" err="1">
                <a:solidFill>
                  <a:srgbClr val="000000"/>
                </a:solidFill>
                <a:ea typeface="微软雅黑" panose="020B0503020204020204" pitchFamily="34" charset="-122"/>
                <a:cs typeface="+mn-cs"/>
              </a:rPr>
              <a:t>h</a:t>
            </a:r>
            <a:r>
              <a:rPr lang="zh-CN" altLang="en-US" sz="2800" dirty="0">
                <a:solidFill>
                  <a:srgbClr val="000000"/>
                </a:solidFill>
                <a:ea typeface="微软雅黑" panose="020B0503020204020204" pitchFamily="34" charset="-122"/>
                <a:cs typeface="+mn-cs"/>
              </a:rPr>
              <a:t>是很困难的，</a:t>
            </a:r>
          </a:p>
          <a:p>
            <a:pPr>
              <a:lnSpc>
                <a:spcPct val="115000"/>
              </a:lnSpc>
            </a:pPr>
            <a:r>
              <a:rPr lang="zh-CN" altLang="en-US" sz="2800" dirty="0">
                <a:solidFill>
                  <a:srgbClr val="000000"/>
                </a:solidFill>
                <a:ea typeface="微软雅黑" panose="020B0503020204020204" pitchFamily="34" charset="-122"/>
                <a:cs typeface="+mn-cs"/>
              </a:rPr>
              <a:t>需要采用近似模型处理，一般采用</a:t>
            </a:r>
          </a:p>
          <a:p>
            <a:pPr>
              <a:lnSpc>
                <a:spcPct val="115000"/>
              </a:lnSpc>
            </a:pPr>
            <a:r>
              <a:rPr lang="zh-CN" altLang="en-US" sz="2800" dirty="0">
                <a:solidFill>
                  <a:srgbClr val="000000"/>
                </a:solidFill>
                <a:ea typeface="微软雅黑" panose="020B0503020204020204" pitchFamily="34" charset="-122"/>
                <a:cs typeface="+mn-cs"/>
              </a:rPr>
              <a:t>                          </a:t>
            </a:r>
            <a:r>
              <a:rPr lang="en-US" altLang="zh-CN" sz="2800" dirty="0">
                <a:solidFill>
                  <a:srgbClr val="000000"/>
                </a:solidFill>
                <a:ea typeface="微软雅黑" panose="020B0503020204020204" pitchFamily="34" charset="-122"/>
                <a:cs typeface="+mn-cs"/>
              </a:rPr>
              <a:t>——  </a:t>
            </a:r>
            <a:r>
              <a:rPr lang="zh-CN" altLang="en-US" sz="2800" dirty="0">
                <a:solidFill>
                  <a:srgbClr val="CC0000"/>
                </a:solidFill>
                <a:ea typeface="微软雅黑" panose="020B0503020204020204" pitchFamily="34" charset="-122"/>
                <a:cs typeface="+mn-cs"/>
              </a:rPr>
              <a:t>爱因斯坦模型</a:t>
            </a:r>
            <a:r>
              <a:rPr lang="zh-CN" altLang="en-US" sz="2800" dirty="0">
                <a:solidFill>
                  <a:srgbClr val="000000"/>
                </a:solidFill>
                <a:ea typeface="微软雅黑" panose="020B0503020204020204" pitchFamily="34" charset="-122"/>
                <a:cs typeface="+mn-cs"/>
              </a:rPr>
              <a:t>和</a:t>
            </a:r>
            <a:r>
              <a:rPr lang="zh-CN" altLang="en-US" sz="2800" dirty="0">
                <a:solidFill>
                  <a:srgbClr val="CC0000"/>
                </a:solidFill>
                <a:ea typeface="微软雅黑" panose="020B0503020204020204" pitchFamily="34" charset="-122"/>
                <a:cs typeface="+mn-cs"/>
              </a:rPr>
              <a:t>德拜模型</a:t>
            </a:r>
          </a:p>
        </p:txBody>
      </p:sp>
    </p:spTree>
    <p:extLst>
      <p:ext uri="{BB962C8B-B14F-4D97-AF65-F5344CB8AC3E}">
        <p14:creationId xmlns:p14="http://schemas.microsoft.com/office/powerpoint/2010/main" val="189073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Rot="1" noChangeArrowheads="1"/>
          </p:cNvSpPr>
          <p:nvPr>
            <p:ph type="title" idx="4294967295"/>
          </p:nvPr>
        </p:nvSpPr>
        <p:spPr bwMode="auto">
          <a:xfrm>
            <a:off x="827584" y="108744"/>
            <a:ext cx="745172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热容的计算</a:t>
            </a:r>
            <a:r>
              <a:rPr lang="en-US" altLang="zh-CN"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a:t>
            </a:r>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爱因斯坦模型</a:t>
            </a:r>
          </a:p>
        </p:txBody>
      </p:sp>
      <p:sp>
        <p:nvSpPr>
          <p:cNvPr id="168964" name="Rectangle 3"/>
          <p:cNvSpPr>
            <a:spLocks noGrp="1" noRot="1" noChangeArrowheads="1"/>
          </p:cNvSpPr>
          <p:nvPr>
            <p:ph type="body" idx="4294967295"/>
          </p:nvPr>
        </p:nvSpPr>
        <p:spPr bwMode="auto">
          <a:xfrm>
            <a:off x="1043608" y="1333117"/>
            <a:ext cx="7559675" cy="1392383"/>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zh-CN" altLang="en-US" b="1" dirty="0">
                <a:latin typeface="Times New Roman" panose="02020603050405020304" pitchFamily="18" charset="0"/>
                <a:ea typeface="微软雅黑" panose="020B0503020204020204" pitchFamily="34" charset="-122"/>
              </a:rPr>
              <a:t>基本假设（有</a:t>
            </a:r>
            <a:r>
              <a:rPr lang="en-US" altLang="zh-CN" b="1" i="1" dirty="0">
                <a:latin typeface="Times New Roman" panose="02020603050405020304" pitchFamily="18" charset="0"/>
                <a:ea typeface="微软雅黑" panose="020B0503020204020204" pitchFamily="34" charset="-122"/>
              </a:rPr>
              <a:t>N</a:t>
            </a:r>
            <a:r>
              <a:rPr lang="zh-CN" altLang="en-US" b="1" dirty="0">
                <a:latin typeface="Times New Roman" panose="02020603050405020304" pitchFamily="18" charset="0"/>
                <a:ea typeface="微软雅黑" panose="020B0503020204020204" pitchFamily="34" charset="-122"/>
              </a:rPr>
              <a:t>个原胞，每个原胞有</a:t>
            </a:r>
            <a:r>
              <a:rPr lang="en-US" altLang="zh-CN" b="1" i="1" dirty="0">
                <a:latin typeface="Times New Roman" panose="02020603050405020304" pitchFamily="18" charset="0"/>
                <a:ea typeface="微软雅黑" panose="020B0503020204020204" pitchFamily="34" charset="-122"/>
              </a:rPr>
              <a:t>l</a:t>
            </a:r>
            <a:r>
              <a:rPr lang="zh-CN" altLang="en-US" b="1" dirty="0">
                <a:latin typeface="Times New Roman" panose="02020603050405020304" pitchFamily="18" charset="0"/>
                <a:ea typeface="微软雅黑" panose="020B0503020204020204" pitchFamily="34" charset="-122"/>
              </a:rPr>
              <a:t>个原子）</a:t>
            </a:r>
          </a:p>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rPr>
              <a:t>晶格中所有原子都具有统一振动频率</a:t>
            </a:r>
            <a:r>
              <a:rPr lang="zh-CN" altLang="en-US" sz="2400" b="1" i="1" dirty="0">
                <a:solidFill>
                  <a:srgbClr val="663300"/>
                </a:solidFill>
                <a:latin typeface="Times New Roman" panose="02020603050405020304" pitchFamily="18" charset="0"/>
                <a:ea typeface="微软雅黑" panose="020B0503020204020204" pitchFamily="34" charset="-122"/>
                <a:sym typeface="Symbol" panose="05050102010706020507" pitchFamily="18" charset="2"/>
              </a:rPr>
              <a:t></a:t>
            </a:r>
            <a:r>
              <a:rPr lang="en-US" altLang="zh-CN" sz="2400" b="1" i="1" baseline="-25000" dirty="0">
                <a:solidFill>
                  <a:srgbClr val="663300"/>
                </a:solidFill>
                <a:latin typeface="Times New Roman" panose="02020603050405020304" pitchFamily="18" charset="0"/>
                <a:ea typeface="微软雅黑" panose="020B0503020204020204" pitchFamily="34" charset="-122"/>
                <a:sym typeface="Symbol" panose="05050102010706020507" pitchFamily="18" charset="2"/>
              </a:rPr>
              <a:t>0</a:t>
            </a:r>
            <a:endParaRPr lang="en-US" altLang="zh-CN" sz="2400" b="1" i="1" dirty="0">
              <a:solidFill>
                <a:srgbClr val="663300"/>
              </a:solidFill>
              <a:latin typeface="Times New Roman" panose="02020603050405020304" pitchFamily="18" charset="0"/>
              <a:ea typeface="微软雅黑" panose="020B0503020204020204" pitchFamily="34" charset="-122"/>
            </a:endParaRPr>
          </a:p>
          <a:p>
            <a:pPr lvl="1" eaLnBrk="1" hangingPunct="1"/>
            <a:r>
              <a:rPr lang="zh-CN" altLang="en-US" sz="2400" b="1" dirty="0">
                <a:solidFill>
                  <a:srgbClr val="663300"/>
                </a:solidFill>
                <a:latin typeface="Times New Roman" panose="02020603050405020304" pitchFamily="18" charset="0"/>
                <a:ea typeface="微软雅黑" panose="020B0503020204020204" pitchFamily="34" charset="-122"/>
              </a:rPr>
              <a:t>所有原子的振动是独立的</a:t>
            </a:r>
          </a:p>
          <a:p>
            <a:pPr eaLnBrk="1" hangingPunct="1"/>
            <a:endParaRPr lang="en-US" altLang="zh-CN" b="1" dirty="0">
              <a:latin typeface="Times New Roman" panose="02020603050405020304" pitchFamily="18" charset="0"/>
              <a:ea typeface="微软雅黑" panose="020B0503020204020204" pitchFamily="34" charset="-122"/>
              <a:sym typeface="Symbol" panose="05050102010706020507" pitchFamily="18" charset="2"/>
            </a:endParaRPr>
          </a:p>
        </p:txBody>
      </p:sp>
      <p:grpSp>
        <p:nvGrpSpPr>
          <p:cNvPr id="1956869" name="Group 5"/>
          <p:cNvGrpSpPr>
            <a:grpSpLocks/>
          </p:cNvGrpSpPr>
          <p:nvPr/>
        </p:nvGrpSpPr>
        <p:grpSpPr bwMode="auto">
          <a:xfrm>
            <a:off x="139489" y="3284984"/>
            <a:ext cx="8547311" cy="1722438"/>
            <a:chOff x="282" y="2384"/>
            <a:chExt cx="5746" cy="1085"/>
          </a:xfrm>
        </p:grpSpPr>
        <p:sp>
          <p:nvSpPr>
            <p:cNvPr id="168966" name="Text Box 6"/>
            <p:cNvSpPr txBox="1">
              <a:spLocks noChangeArrowheads="1"/>
            </p:cNvSpPr>
            <p:nvPr/>
          </p:nvSpPr>
          <p:spPr bwMode="auto">
            <a:xfrm>
              <a:off x="476" y="2713"/>
              <a:ext cx="5552"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格波中所有原子的振动是相联系的</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同一模式下的原子振动相位是由原子间位置关系决定</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不同模式下的格波频率不同</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168967" name="Text Box 7"/>
            <p:cNvSpPr txBox="1">
              <a:spLocks noChangeArrowheads="1"/>
            </p:cNvSpPr>
            <p:nvPr/>
          </p:nvSpPr>
          <p:spPr bwMode="auto">
            <a:xfrm>
              <a:off x="282" y="2384"/>
              <a:ext cx="197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600" b="1">
                  <a:solidFill>
                    <a:schemeClr val="tx2"/>
                  </a:solidFill>
                  <a:latin typeface="Times New Roman" panose="02020603050405020304" pitchFamily="18" charset="0"/>
                  <a:ea typeface="宋体" panose="02010600030101010101" pitchFamily="2" charset="-122"/>
                </a:defRPr>
              </a:lvl1pPr>
              <a:lvl2pPr>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与格波理论不同  </a:t>
              </a:r>
              <a:endParaRPr kumimoji="0" lang="zh-CN" altLang="en-US" sz="26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pitchFamily="34" charset="-122"/>
                <a:cs typeface="+mn-cs"/>
              </a:endParaRPr>
            </a:p>
          </p:txBody>
        </p:sp>
      </p:gr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0" name="Rectangle 37"/>
          <p:cNvSpPr>
            <a:spLocks noChangeArrowheads="1"/>
          </p:cNvSpPr>
          <p:nvPr/>
        </p:nvSpPr>
        <p:spPr bwMode="auto">
          <a:xfrm flipV="1">
            <a:off x="129381" y="97671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22416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56869"/>
                                        </p:tgtEl>
                                        <p:attrNameLst>
                                          <p:attrName>style.visibility</p:attrName>
                                        </p:attrNameLst>
                                      </p:cBhvr>
                                      <p:to>
                                        <p:strVal val="visible"/>
                                      </p:to>
                                    </p:set>
                                    <p:animEffect transition="in" filter="dissolve">
                                      <p:cBhvr>
                                        <p:cTn id="7" dur="500"/>
                                        <p:tgtEl>
                                          <p:spTgt spid="195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2916238" y="6237288"/>
            <a:ext cx="3168650"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169990" name="Object 6"/>
          <p:cNvGraphicFramePr>
            <a:graphicFrameLocks noChangeAspect="1"/>
          </p:cNvGraphicFramePr>
          <p:nvPr>
            <p:extLst/>
          </p:nvPr>
        </p:nvGraphicFramePr>
        <p:xfrm>
          <a:off x="397164" y="2996381"/>
          <a:ext cx="5443249" cy="1039454"/>
        </p:xfrm>
        <a:graphic>
          <a:graphicData uri="http://schemas.openxmlformats.org/presentationml/2006/ole">
            <mc:AlternateContent xmlns:mc="http://schemas.openxmlformats.org/markup-compatibility/2006">
              <mc:Choice xmlns:v="urn:schemas-microsoft-com:vml" Requires="v">
                <p:oleObj spid="_x0000_s119999" name="Equation" r:id="rId4" imgW="2374900" imgH="457200" progId="Equation.DSMT4">
                  <p:embed/>
                </p:oleObj>
              </mc:Choice>
              <mc:Fallback>
                <p:oleObj name="Equation" r:id="rId4" imgW="2374900" imgH="457200" progId="Equation.DSMT4">
                  <p:embed/>
                  <p:pic>
                    <p:nvPicPr>
                      <p:cNvPr id="16999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64" y="2996381"/>
                        <a:ext cx="5443249" cy="1039454"/>
                      </a:xfrm>
                      <a:prstGeom prst="rect">
                        <a:avLst/>
                      </a:prstGeom>
                      <a:noFill/>
                      <a:ln>
                        <a:noFill/>
                      </a:ln>
                      <a:extLst/>
                    </p:spPr>
                  </p:pic>
                </p:oleObj>
              </mc:Fallback>
            </mc:AlternateContent>
          </a:graphicData>
        </a:graphic>
      </p:graphicFrame>
      <p:graphicFrame>
        <p:nvGraphicFramePr>
          <p:cNvPr id="1957895" name="Object 6"/>
          <p:cNvGraphicFramePr>
            <a:graphicFrameLocks noChangeAspect="1"/>
          </p:cNvGraphicFramePr>
          <p:nvPr>
            <p:extLst/>
          </p:nvPr>
        </p:nvGraphicFramePr>
        <p:xfrm>
          <a:off x="468313" y="4148906"/>
          <a:ext cx="8067675" cy="1933575"/>
        </p:xfrm>
        <a:graphic>
          <a:graphicData uri="http://schemas.openxmlformats.org/presentationml/2006/ole">
            <mc:AlternateContent xmlns:mc="http://schemas.openxmlformats.org/markup-compatibility/2006">
              <mc:Choice xmlns:v="urn:schemas-microsoft-com:vml" Requires="v">
                <p:oleObj spid="_x0000_s120000" name="公式" r:id="rId6" imgW="3479800" imgH="838200" progId="Equation.3">
                  <p:embed/>
                </p:oleObj>
              </mc:Choice>
              <mc:Fallback>
                <p:oleObj name="公式" r:id="rId6" imgW="3479800" imgH="838200" progId="Equation.3">
                  <p:embed/>
                  <p:pic>
                    <p:nvPicPr>
                      <p:cNvPr id="1957895"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4148906"/>
                        <a:ext cx="806767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9992" name="AutoShape 8"/>
          <p:cNvSpPr>
            <a:spLocks noChangeArrowheads="1"/>
          </p:cNvSpPr>
          <p:nvPr/>
        </p:nvSpPr>
        <p:spPr bwMode="auto">
          <a:xfrm>
            <a:off x="5435600" y="3933006"/>
            <a:ext cx="288925" cy="647700"/>
          </a:xfrm>
          <a:prstGeom prst="downArrow">
            <a:avLst>
              <a:gd name="adj1" fmla="val 50000"/>
              <a:gd name="adj2" fmla="val 560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nvGrpSpPr>
          <p:cNvPr id="1957897" name="Group 9"/>
          <p:cNvGrpSpPr>
            <a:grpSpLocks/>
          </p:cNvGrpSpPr>
          <p:nvPr/>
        </p:nvGrpSpPr>
        <p:grpSpPr bwMode="auto">
          <a:xfrm>
            <a:off x="6084889" y="2924944"/>
            <a:ext cx="3455988" cy="1516063"/>
            <a:chOff x="3924" y="1833"/>
            <a:chExt cx="2177" cy="955"/>
          </a:xfrm>
        </p:grpSpPr>
        <p:graphicFrame>
          <p:nvGraphicFramePr>
            <p:cNvPr id="169994" name="Object 8"/>
            <p:cNvGraphicFramePr>
              <a:graphicFrameLocks noChangeAspect="1"/>
            </p:cNvGraphicFramePr>
            <p:nvPr>
              <p:extLst/>
            </p:nvPr>
          </p:nvGraphicFramePr>
          <p:xfrm>
            <a:off x="4150" y="2118"/>
            <a:ext cx="1120" cy="415"/>
          </p:xfrm>
          <a:graphic>
            <a:graphicData uri="http://schemas.openxmlformats.org/presentationml/2006/ole">
              <mc:AlternateContent xmlns:mc="http://schemas.openxmlformats.org/markup-compatibility/2006">
                <mc:Choice xmlns:v="urn:schemas-microsoft-com:vml" Requires="v">
                  <p:oleObj spid="_x0000_s120001" name="Equation" r:id="rId8" imgW="812447" imgH="228501" progId="Equation.DSMT4">
                    <p:embed/>
                  </p:oleObj>
                </mc:Choice>
                <mc:Fallback>
                  <p:oleObj name="Equation" r:id="rId8" imgW="812447" imgH="228501" progId="Equation.DSMT4">
                    <p:embed/>
                    <p:pic>
                      <p:nvPicPr>
                        <p:cNvPr id="169994"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0" y="2118"/>
                          <a:ext cx="1120" cy="415"/>
                        </a:xfrm>
                        <a:prstGeom prst="rect">
                          <a:avLst/>
                        </a:prstGeom>
                        <a:noFill/>
                        <a:ln w="9525">
                          <a:solidFill>
                            <a:srgbClr val="CC0000"/>
                          </a:solidFill>
                          <a:miter lim="800000"/>
                          <a:headEnd/>
                          <a:tailEnd/>
                        </a:ln>
                        <a:extLst/>
                      </p:spPr>
                    </p:pic>
                  </p:oleObj>
                </mc:Fallback>
              </mc:AlternateContent>
            </a:graphicData>
          </a:graphic>
        </p:graphicFrame>
        <p:sp>
          <p:nvSpPr>
            <p:cNvPr id="169995" name="Text Box 11"/>
            <p:cNvSpPr txBox="1">
              <a:spLocks noChangeArrowheads="1"/>
            </p:cNvSpPr>
            <p:nvPr/>
          </p:nvSpPr>
          <p:spPr bwMode="auto">
            <a:xfrm>
              <a:off x="3924" y="1833"/>
              <a:ext cx="217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Times New Roman" panose="02020603050405020304" pitchFamily="18" charset="0"/>
                  <a:ea typeface="微软雅黑" panose="020B0503020204020204" pitchFamily="34" charset="-122"/>
                  <a:cs typeface="+mn-cs"/>
                </a:rPr>
                <a:t>称为爱因斯坦温度</a:t>
              </a:r>
            </a:p>
          </p:txBody>
        </p:sp>
        <p:sp>
          <p:nvSpPr>
            <p:cNvPr id="169996" name="Line 12"/>
            <p:cNvSpPr>
              <a:spLocks noChangeShapeType="1"/>
            </p:cNvSpPr>
            <p:nvPr/>
          </p:nvSpPr>
          <p:spPr bwMode="auto">
            <a:xfrm flipH="1">
              <a:off x="4219" y="2536"/>
              <a:ext cx="247" cy="252"/>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gr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8" name="Rectangle 2"/>
          <p:cNvSpPr txBox="1">
            <a:spLocks noRot="1" noChangeArrowheads="1"/>
          </p:cNvSpPr>
          <p:nvPr/>
        </p:nvSpPr>
        <p:spPr bwMode="auto">
          <a:xfrm>
            <a:off x="827584" y="108744"/>
            <a:ext cx="7451725"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j-cs"/>
              </a:rPr>
              <a:t>热容的计算</a:t>
            </a:r>
            <a:r>
              <a:rPr kumimoji="0" lang="en-US" altLang="zh-CN" sz="3600" b="1" i="0" u="none" strike="noStrike" kern="1200" cap="none" spc="0" normalizeH="0" baseline="0" noProof="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j-cs"/>
              </a:rPr>
              <a:t>-</a:t>
            </a:r>
            <a:r>
              <a:rPr kumimoji="0" lang="zh-CN" altLang="en-US" sz="3600" b="1" i="0" u="none" strike="noStrike" kern="1200" cap="none" spc="0" normalizeH="0" baseline="0" noProof="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j-cs"/>
              </a:rPr>
              <a:t>爱因斯坦模型</a:t>
            </a:r>
            <a:endPar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微软雅黑" pitchFamily="34" charset="-122"/>
              <a:cs typeface="+mj-cs"/>
            </a:endParaRPr>
          </a:p>
        </p:txBody>
      </p:sp>
      <p:sp>
        <p:nvSpPr>
          <p:cNvPr id="19" name="Rectangle 3"/>
          <p:cNvSpPr txBox="1">
            <a:spLocks noRot="1" noChangeArrowheads="1"/>
          </p:cNvSpPr>
          <p:nvPr/>
        </p:nvSpPr>
        <p:spPr bwMode="auto">
          <a:xfrm>
            <a:off x="1043608" y="1333117"/>
            <a:ext cx="7559675" cy="1392383"/>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57175" marR="0" lvl="0" indent="-257175" algn="l" defTabSz="6858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基本假设（有</a:t>
            </a:r>
            <a:r>
              <a:rPr kumimoji="0" lang="en-US" altLang="zh-CN" sz="2400" b="1" i="1"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N</a:t>
            </a: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个原胞，每个原胞有</a:t>
            </a:r>
            <a:r>
              <a:rPr kumimoji="0" lang="en-US" altLang="zh-CN" sz="2400" b="1" i="1"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l</a:t>
            </a: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个原子）</a:t>
            </a:r>
          </a:p>
          <a:p>
            <a:pPr marL="557213" marR="0" lvl="1" indent="-214313" algn="l" defTabSz="6858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rPr>
              <a:t>晶格中所有原子都具有统一振动频率</a:t>
            </a:r>
            <a:r>
              <a:rPr kumimoji="0" lang="zh-CN" altLang="en-US" sz="2400" b="1" i="1"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a:t>
            </a:r>
            <a:r>
              <a:rPr kumimoji="0" lang="en-US" altLang="zh-CN" sz="2400" b="1" i="1" u="none" strike="noStrike" kern="1200" cap="none" spc="0" normalizeH="0" baseline="-25000" noProof="0">
                <a:ln>
                  <a:noFill/>
                </a:ln>
                <a:solidFill>
                  <a:srgbClr val="663300"/>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rPr>
              <a:t>0</a:t>
            </a:r>
            <a:endParaRPr kumimoji="0" lang="en-US" altLang="zh-CN" sz="2400" b="1" i="1"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endParaRPr>
          </a:p>
          <a:p>
            <a:pPr marL="557213" marR="0" lvl="1" indent="-214313" algn="l" defTabSz="6858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a:ln>
                  <a:noFill/>
                </a:ln>
                <a:solidFill>
                  <a:srgbClr val="663300"/>
                </a:solidFill>
                <a:effectLst/>
                <a:uLnTx/>
                <a:uFillTx/>
                <a:latin typeface="Times New Roman" panose="02020603050405020304" pitchFamily="18" charset="0"/>
                <a:ea typeface="微软雅黑" panose="020B0503020204020204" pitchFamily="34" charset="-122"/>
                <a:cs typeface="+mn-cs"/>
              </a:rPr>
              <a:t>所有原子的振动是独立的</a:t>
            </a:r>
          </a:p>
          <a:p>
            <a:pPr marL="257175" marR="0" lvl="0" indent="-257175" algn="l" defTabSz="6858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sym typeface="Symbol" panose="05050102010706020507" pitchFamily="18" charset="2"/>
            </a:endParaRPr>
          </a:p>
        </p:txBody>
      </p:sp>
      <p:sp>
        <p:nvSpPr>
          <p:cNvPr id="20" name="Rectangle 37"/>
          <p:cNvSpPr>
            <a:spLocks noChangeArrowheads="1"/>
          </p:cNvSpPr>
          <p:nvPr/>
        </p:nvSpPr>
        <p:spPr bwMode="auto">
          <a:xfrm flipV="1">
            <a:off x="129381" y="976717"/>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50843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57895"/>
                                        </p:tgtEl>
                                        <p:attrNameLst>
                                          <p:attrName>style.visibility</p:attrName>
                                        </p:attrNameLst>
                                      </p:cBhvr>
                                      <p:to>
                                        <p:strVal val="visible"/>
                                      </p:to>
                                    </p:set>
                                    <p:animEffect transition="in" filter="dissolve">
                                      <p:cBhvr>
                                        <p:cTn id="7" dur="500"/>
                                        <p:tgtEl>
                                          <p:spTgt spid="19578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957897"/>
                                        </p:tgtEl>
                                        <p:attrNameLst>
                                          <p:attrName>style.visibility</p:attrName>
                                        </p:attrNameLst>
                                      </p:cBhvr>
                                      <p:to>
                                        <p:strVal val="visible"/>
                                      </p:to>
                                    </p:set>
                                    <p:animEffect transition="in" filter="slide(fromBottom)">
                                      <p:cBhvr>
                                        <p:cTn id="12" dur="500"/>
                                        <p:tgtEl>
                                          <p:spTgt spid="195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2"/>
          <p:cNvSpPr>
            <a:spLocks noGrp="1" noRot="1" noChangeArrowheads="1"/>
          </p:cNvSpPr>
          <p:nvPr>
            <p:ph type="title" idx="4294967295"/>
          </p:nvPr>
        </p:nvSpPr>
        <p:spPr bwMode="auto">
          <a:xfrm>
            <a:off x="539552" y="207961"/>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爱因斯坦模型的高、低温近似结果</a:t>
            </a:r>
          </a:p>
        </p:txBody>
      </p:sp>
      <p:sp>
        <p:nvSpPr>
          <p:cNvPr id="171012" name="Rectangle 3"/>
          <p:cNvSpPr>
            <a:spLocks noGrp="1" noRot="1" noChangeArrowheads="1"/>
          </p:cNvSpPr>
          <p:nvPr>
            <p:ph type="body" idx="4294967295"/>
          </p:nvPr>
        </p:nvSpPr>
        <p:spPr bwMode="auto">
          <a:xfrm>
            <a:off x="1259632" y="1219201"/>
            <a:ext cx="2314575" cy="6048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sz="2600" b="1" dirty="0">
                <a:solidFill>
                  <a:srgbClr val="CC0000"/>
                </a:solidFill>
                <a:latin typeface="Times New Roman" panose="02020603050405020304" pitchFamily="18" charset="0"/>
                <a:ea typeface="微软雅黑" panose="020B0503020204020204" pitchFamily="34" charset="-122"/>
              </a:rPr>
              <a:t>高温近似：</a:t>
            </a:r>
          </a:p>
          <a:p>
            <a:pPr eaLnBrk="1" hangingPunct="1"/>
            <a:endParaRPr lang="zh-CN" altLang="en-US" sz="2600" dirty="0">
              <a:solidFill>
                <a:srgbClr val="CC0000"/>
              </a:solidFill>
              <a:latin typeface="Times New Roman" panose="02020603050405020304" pitchFamily="18" charset="0"/>
              <a:ea typeface="微软雅黑" panose="020B0503020204020204" pitchFamily="34" charset="-122"/>
            </a:endParaRPr>
          </a:p>
          <a:p>
            <a:pPr eaLnBrk="1" hangingPunct="1"/>
            <a:endParaRPr lang="zh-CN" altLang="en-US" sz="2600" dirty="0">
              <a:solidFill>
                <a:srgbClr val="CC0000"/>
              </a:solidFill>
              <a:latin typeface="Times New Roman" panose="02020603050405020304" pitchFamily="18" charset="0"/>
              <a:ea typeface="微软雅黑" panose="020B0503020204020204" pitchFamily="34" charset="-122"/>
            </a:endParaRPr>
          </a:p>
          <a:p>
            <a:pPr lvl="1" eaLnBrk="1" hangingPunct="1"/>
            <a:endParaRPr lang="en-US" altLang="zh-CN" sz="2600" dirty="0">
              <a:solidFill>
                <a:srgbClr val="CC0000"/>
              </a:solidFill>
              <a:latin typeface="Times New Roman" panose="02020603050405020304" pitchFamily="18" charset="0"/>
              <a:ea typeface="微软雅黑" panose="020B0503020204020204" pitchFamily="34" charset="-122"/>
            </a:endParaRPr>
          </a:p>
        </p:txBody>
      </p:sp>
      <p:graphicFrame>
        <p:nvGraphicFramePr>
          <p:cNvPr id="171013" name="Object 4"/>
          <p:cNvGraphicFramePr>
            <a:graphicFrameLocks noGrp="1" noChangeAspect="1"/>
          </p:cNvGraphicFramePr>
          <p:nvPr>
            <p:ph sz="half" idx="4294967295"/>
            <p:extLst/>
          </p:nvPr>
        </p:nvGraphicFramePr>
        <p:xfrm>
          <a:off x="1403648" y="1537697"/>
          <a:ext cx="4754563" cy="1939925"/>
        </p:xfrm>
        <a:graphic>
          <a:graphicData uri="http://schemas.openxmlformats.org/presentationml/2006/ole">
            <mc:AlternateContent xmlns:mc="http://schemas.openxmlformats.org/markup-compatibility/2006">
              <mc:Choice xmlns:v="urn:schemas-microsoft-com:vml" Requires="v">
                <p:oleObj spid="_x0000_s120960" name="公式" r:id="rId4" imgW="2260600" imgH="838200" progId="Equation.3">
                  <p:embed/>
                </p:oleObj>
              </mc:Choice>
              <mc:Fallback>
                <p:oleObj name="公式" r:id="rId4" imgW="2260600" imgH="838200" progId="Equation.3">
                  <p:embed/>
                  <p:pic>
                    <p:nvPicPr>
                      <p:cNvPr id="17101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537697"/>
                        <a:ext cx="475456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58918" name="Group 6"/>
          <p:cNvGrpSpPr>
            <a:grpSpLocks/>
          </p:cNvGrpSpPr>
          <p:nvPr/>
        </p:nvGrpSpPr>
        <p:grpSpPr bwMode="auto">
          <a:xfrm>
            <a:off x="1258888" y="3735388"/>
            <a:ext cx="4408488" cy="1728787"/>
            <a:chOff x="793" y="2353"/>
            <a:chExt cx="2777" cy="1089"/>
          </a:xfrm>
        </p:grpSpPr>
        <p:graphicFrame>
          <p:nvGraphicFramePr>
            <p:cNvPr id="171016" name="Object 6"/>
            <p:cNvGraphicFramePr>
              <a:graphicFrameLocks noChangeAspect="1"/>
            </p:cNvGraphicFramePr>
            <p:nvPr/>
          </p:nvGraphicFramePr>
          <p:xfrm>
            <a:off x="1610" y="2704"/>
            <a:ext cx="1960" cy="738"/>
          </p:xfrm>
          <a:graphic>
            <a:graphicData uri="http://schemas.openxmlformats.org/presentationml/2006/ole">
              <mc:AlternateContent xmlns:mc="http://schemas.openxmlformats.org/markup-compatibility/2006">
                <mc:Choice xmlns:v="urn:schemas-microsoft-com:vml" Requires="v">
                  <p:oleObj spid="_x0000_s120961" name="公式" r:id="rId6" imgW="1371600" imgH="469900" progId="Equation.3">
                    <p:embed/>
                  </p:oleObj>
                </mc:Choice>
                <mc:Fallback>
                  <p:oleObj name="公式" r:id="rId6" imgW="1371600" imgH="469900" progId="Equation.3">
                    <p:embed/>
                    <p:pic>
                      <p:nvPicPr>
                        <p:cNvPr id="17101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0" y="2704"/>
                          <a:ext cx="1960"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1017" name="Text Box 8"/>
            <p:cNvSpPr txBox="1">
              <a:spLocks noChangeArrowheads="1"/>
            </p:cNvSpPr>
            <p:nvPr/>
          </p:nvSpPr>
          <p:spPr bwMode="auto">
            <a:xfrm>
              <a:off x="793" y="2353"/>
              <a:ext cx="12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6666"/>
                </a:buClr>
                <a:buSzPct val="70000"/>
                <a:buFont typeface="Wingdings" panose="05000000000000000000" pitchFamily="2" charset="2"/>
                <a:buNone/>
                <a:tabLst/>
                <a:defRPr/>
              </a:pPr>
              <a:r>
                <a:rPr kumimoji="0" lang="zh-CN" altLang="en-US" sz="26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pitchFamily="34" charset="-122"/>
                  <a:cs typeface="+mn-cs"/>
                </a:rPr>
                <a:t>低温近似： </a:t>
              </a:r>
            </a:p>
          </p:txBody>
        </p:sp>
      </p:grpSp>
      <p:sp>
        <p:nvSpPr>
          <p:cNvPr id="1958921" name="Text Box 9"/>
          <p:cNvSpPr txBox="1">
            <a:spLocks noChangeArrowheads="1"/>
          </p:cNvSpPr>
          <p:nvPr/>
        </p:nvSpPr>
        <p:spPr bwMode="auto">
          <a:xfrm>
            <a:off x="6302227" y="1642093"/>
            <a:ext cx="2016125" cy="892552"/>
          </a:xfrm>
          <a:prstGeom prst="rect">
            <a:avLst/>
          </a:prstGeom>
          <a:noFill/>
          <a:ln w="5715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a:ln>
                  <a:noFill/>
                </a:ln>
                <a:solidFill>
                  <a:srgbClr val="003300"/>
                </a:solidFill>
                <a:effectLst/>
                <a:uLnTx/>
                <a:uFillTx/>
                <a:latin typeface="Times New Roman" panose="02020603050405020304" pitchFamily="18" charset="0"/>
                <a:ea typeface="微软雅黑" panose="020B0503020204020204" pitchFamily="34" charset="-122"/>
                <a:cs typeface="+mn-cs"/>
              </a:rPr>
              <a:t>与经典理论</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a:ln>
                  <a:noFill/>
                </a:ln>
                <a:solidFill>
                  <a:srgbClr val="003300"/>
                </a:solidFill>
                <a:effectLst/>
                <a:uLnTx/>
                <a:uFillTx/>
                <a:latin typeface="Times New Roman" panose="02020603050405020304" pitchFamily="18" charset="0"/>
                <a:ea typeface="微软雅黑" panose="020B0503020204020204" pitchFamily="34" charset="-122"/>
                <a:cs typeface="+mn-cs"/>
              </a:rPr>
              <a:t>相吻合</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0" lang="zh-CN" alt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2" name="Rectangle 37"/>
          <p:cNvSpPr>
            <a:spLocks noChangeArrowheads="1"/>
          </p:cNvSpPr>
          <p:nvPr/>
        </p:nvSpPr>
        <p:spPr bwMode="auto">
          <a:xfrm flipV="1">
            <a:off x="129381" y="107831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79836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8921"/>
                                        </p:tgtEl>
                                        <p:attrNameLst>
                                          <p:attrName>style.visibility</p:attrName>
                                        </p:attrNameLst>
                                      </p:cBhvr>
                                      <p:to>
                                        <p:strVal val="visible"/>
                                      </p:to>
                                    </p:set>
                                    <p:animEffect transition="in" filter="dissolve">
                                      <p:cBhvr>
                                        <p:cTn id="7" dur="500"/>
                                        <p:tgtEl>
                                          <p:spTgt spid="19589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58918"/>
                                        </p:tgtEl>
                                        <p:attrNameLst>
                                          <p:attrName>style.visibility</p:attrName>
                                        </p:attrNameLst>
                                      </p:cBhvr>
                                      <p:to>
                                        <p:strVal val="visible"/>
                                      </p:to>
                                    </p:set>
                                    <p:animEffect transition="in" filter="dissolve">
                                      <p:cBhvr>
                                        <p:cTn id="12" dur="500"/>
                                        <p:tgtEl>
                                          <p:spTgt spid="195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892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2"/>
          <p:cNvSpPr>
            <a:spLocks noGrp="1" noRot="1" noChangeArrowheads="1"/>
          </p:cNvSpPr>
          <p:nvPr>
            <p:ph type="title" idx="4294967295"/>
          </p:nvPr>
        </p:nvSpPr>
        <p:spPr bwMode="auto">
          <a:xfrm>
            <a:off x="2334418" y="249809"/>
            <a:ext cx="4475163"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爱因斯坦模型的问题</a:t>
            </a:r>
          </a:p>
        </p:txBody>
      </p:sp>
      <p:pic>
        <p:nvPicPr>
          <p:cNvPr id="172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2205956"/>
            <a:ext cx="5903913"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7" name="Text Box 6"/>
          <p:cNvSpPr txBox="1">
            <a:spLocks noChangeArrowheads="1"/>
          </p:cNvSpPr>
          <p:nvPr/>
        </p:nvSpPr>
        <p:spPr bwMode="auto">
          <a:xfrm>
            <a:off x="468313" y="1340768"/>
            <a:ext cx="5473700" cy="831850"/>
          </a:xfrm>
          <a:prstGeom prst="rect">
            <a:avLst/>
          </a:prstGeom>
          <a:solidFill>
            <a:srgbClr val="FFFF99"/>
          </a:solidFill>
          <a:ln w="9525">
            <a:solidFill>
              <a:srgbClr val="CC0000"/>
            </a:solidFill>
            <a:miter lim="800000"/>
            <a:headEnd/>
            <a:tailEnd/>
          </a:ln>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a:solidFill>
                  <a:srgbClr val="000000"/>
                </a:solidFill>
                <a:ea typeface="微软雅黑" panose="020B0503020204020204" pitchFamily="34" charset="-122"/>
                <a:cs typeface="+mn-cs"/>
              </a:rPr>
              <a:t>爱因斯坦模型较经典模型的改进明显，</a:t>
            </a:r>
          </a:p>
          <a:p>
            <a:r>
              <a:rPr lang="zh-CN" altLang="en-US" sz="2400">
                <a:solidFill>
                  <a:srgbClr val="000000"/>
                </a:solidFill>
                <a:ea typeface="微软雅黑" panose="020B0503020204020204" pitchFamily="34" charset="-122"/>
                <a:cs typeface="+mn-cs"/>
              </a:rPr>
              <a:t>阐明低温热容趋于零的基本原因</a:t>
            </a:r>
          </a:p>
        </p:txBody>
      </p:sp>
      <p:sp>
        <p:nvSpPr>
          <p:cNvPr id="172038" name="Text Box 5"/>
          <p:cNvSpPr txBox="1">
            <a:spLocks noChangeArrowheads="1"/>
          </p:cNvSpPr>
          <p:nvPr/>
        </p:nvSpPr>
        <p:spPr bwMode="auto">
          <a:xfrm>
            <a:off x="5075237" y="5943600"/>
            <a:ext cx="2622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2400" dirty="0">
                <a:solidFill>
                  <a:srgbClr val="660066"/>
                </a:solidFill>
                <a:ea typeface="微软雅黑" panose="020B0503020204020204" pitchFamily="34" charset="-122"/>
                <a:cs typeface="+mn-cs"/>
              </a:rPr>
              <a:t>金刚石热容实验值</a:t>
            </a:r>
          </a:p>
        </p:txBody>
      </p:sp>
      <p:sp>
        <p:nvSpPr>
          <p:cNvPr id="172039" name="Text Box 7"/>
          <p:cNvSpPr txBox="1">
            <a:spLocks noChangeArrowheads="1"/>
          </p:cNvSpPr>
          <p:nvPr/>
        </p:nvSpPr>
        <p:spPr bwMode="auto">
          <a:xfrm>
            <a:off x="323850" y="3252118"/>
            <a:ext cx="3132138" cy="16891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a:solidFill>
                  <a:srgbClr val="0000CC"/>
                </a:solidFill>
                <a:ea typeface="微软雅黑" panose="020B0503020204020204" pitchFamily="34" charset="-122"/>
                <a:cs typeface="+mn-cs"/>
              </a:rPr>
              <a:t>爱因斯坦模型低温段热容以指数形式下降，与实验值有不相符的问题</a:t>
            </a:r>
          </a:p>
        </p:txBody>
      </p:sp>
      <p:sp>
        <p:nvSpPr>
          <p:cNvPr id="172040" name="Line 8"/>
          <p:cNvSpPr>
            <a:spLocks noChangeShapeType="1"/>
          </p:cNvSpPr>
          <p:nvPr/>
        </p:nvSpPr>
        <p:spPr bwMode="auto">
          <a:xfrm flipV="1">
            <a:off x="3563938" y="4077618"/>
            <a:ext cx="1728787" cy="503238"/>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2600" b="1">
              <a:solidFill>
                <a:srgbClr val="000000"/>
              </a:solidFill>
              <a:latin typeface="Times New Roman" panose="02020603050405020304" pitchFamily="18" charset="0"/>
              <a:ea typeface="微软雅黑" panose="020B0503020204020204" pitchFamily="34" charset="-122"/>
              <a:cs typeface="+mn-cs"/>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96</a:t>
            </a:fld>
            <a:endParaRPr lang="zh-CN" altLang="en-US">
              <a:solidFill>
                <a:prstClr val="black">
                  <a:tint val="75000"/>
                </a:prstClr>
              </a:solidFill>
            </a:endParaRPr>
          </a:p>
        </p:txBody>
      </p:sp>
      <p:sp>
        <p:nvSpPr>
          <p:cNvPr id="11" name="Rectangle 37"/>
          <p:cNvSpPr>
            <a:spLocks noChangeArrowheads="1"/>
          </p:cNvSpPr>
          <p:nvPr/>
        </p:nvSpPr>
        <p:spPr bwMode="auto">
          <a:xfrm flipV="1">
            <a:off x="129381" y="110602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06651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2"/>
          <p:cNvSpPr>
            <a:spLocks noGrp="1" noRot="1" noChangeArrowheads="1"/>
          </p:cNvSpPr>
          <p:nvPr>
            <p:ph type="title" idx="4294967295"/>
          </p:nvPr>
        </p:nvSpPr>
        <p:spPr bwMode="auto">
          <a:xfrm>
            <a:off x="2735263" y="172382"/>
            <a:ext cx="3458815"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问 题 的 原 因</a:t>
            </a:r>
          </a:p>
        </p:txBody>
      </p:sp>
      <p:sp>
        <p:nvSpPr>
          <p:cNvPr id="173060" name="Rectangle 3"/>
          <p:cNvSpPr>
            <a:spLocks noGrp="1" noRot="1" noChangeArrowheads="1"/>
          </p:cNvSpPr>
          <p:nvPr>
            <p:ph type="body" idx="4294967295"/>
          </p:nvPr>
        </p:nvSpPr>
        <p:spPr bwMode="auto">
          <a:xfrm>
            <a:off x="72652" y="1340768"/>
            <a:ext cx="8435975" cy="10795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sz="2700" b="1" dirty="0">
                <a:latin typeface="Times New Roman" panose="02020603050405020304" pitchFamily="18" charset="0"/>
                <a:ea typeface="微软雅黑" panose="020B0503020204020204" pitchFamily="34" charset="-122"/>
              </a:rPr>
              <a:t>    爱因斯坦把固体中各原子的振动看作相互独立的，因而</a:t>
            </a:r>
            <a:r>
              <a:rPr lang="en-US" altLang="zh-CN" sz="2700" b="1" dirty="0">
                <a:latin typeface="Times New Roman" panose="02020603050405020304" pitchFamily="18" charset="0"/>
                <a:ea typeface="微软雅黑" panose="020B0503020204020204" pitchFamily="34" charset="-122"/>
              </a:rPr>
              <a:t>3</a:t>
            </a:r>
            <a:r>
              <a:rPr lang="en-US" altLang="zh-CN" sz="2700" b="1" i="1" dirty="0">
                <a:latin typeface="Times New Roman" panose="02020603050405020304" pitchFamily="18" charset="0"/>
                <a:ea typeface="微软雅黑" panose="020B0503020204020204" pitchFamily="34" charset="-122"/>
              </a:rPr>
              <a:t>lN</a:t>
            </a:r>
            <a:r>
              <a:rPr lang="zh-CN" altLang="en-US" sz="2700" b="1" dirty="0">
                <a:latin typeface="Times New Roman" panose="02020603050405020304" pitchFamily="18" charset="0"/>
                <a:ea typeface="微软雅黑" panose="020B0503020204020204" pitchFamily="34" charset="-122"/>
              </a:rPr>
              <a:t>个振动频率是相等的</a:t>
            </a:r>
          </a:p>
        </p:txBody>
      </p:sp>
      <p:sp>
        <p:nvSpPr>
          <p:cNvPr id="173061" name="Text Box 5"/>
          <p:cNvSpPr txBox="1">
            <a:spLocks noChangeArrowheads="1"/>
          </p:cNvSpPr>
          <p:nvPr/>
        </p:nvSpPr>
        <p:spPr bwMode="auto">
          <a:xfrm>
            <a:off x="756865" y="2348830"/>
            <a:ext cx="7775575"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pPr algn="just"/>
            <a:r>
              <a:rPr lang="zh-CN" altLang="en-US">
                <a:solidFill>
                  <a:srgbClr val="000000"/>
                </a:solidFill>
                <a:ea typeface="微软雅黑" panose="020B0503020204020204" pitchFamily="34" charset="-122"/>
                <a:cs typeface="+mn-cs"/>
              </a:rPr>
              <a:t>原子与原子间的相互作用是很强的，晶格振动是以格波的形式存在，不同格波之间的频率不完全相同，而且有一定分布爱因斯坦模型等效于所有的格波频率相同过于简单</a:t>
            </a:r>
          </a:p>
        </p:txBody>
      </p:sp>
      <p:grpSp>
        <p:nvGrpSpPr>
          <p:cNvPr id="1960966" name="Group 6"/>
          <p:cNvGrpSpPr>
            <a:grpSpLocks/>
          </p:cNvGrpSpPr>
          <p:nvPr/>
        </p:nvGrpSpPr>
        <p:grpSpPr bwMode="auto">
          <a:xfrm>
            <a:off x="2807915" y="4220493"/>
            <a:ext cx="3124200" cy="1655762"/>
            <a:chOff x="1723" y="2795"/>
            <a:chExt cx="1968" cy="1043"/>
          </a:xfrm>
        </p:grpSpPr>
        <p:sp>
          <p:nvSpPr>
            <p:cNvPr id="173063" name="Text Box 7"/>
            <p:cNvSpPr txBox="1">
              <a:spLocks noChangeArrowheads="1"/>
            </p:cNvSpPr>
            <p:nvPr/>
          </p:nvSpPr>
          <p:spPr bwMode="auto">
            <a:xfrm>
              <a:off x="1723" y="3358"/>
              <a:ext cx="196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4400" dirty="0">
                  <a:solidFill>
                    <a:srgbClr val="000099"/>
                  </a:solidFill>
                  <a:ea typeface="微软雅黑" panose="020B0503020204020204" pitchFamily="34" charset="-122"/>
                  <a:cs typeface="+mn-cs"/>
                </a:rPr>
                <a:t>德 拜 模 型  </a:t>
              </a:r>
            </a:p>
          </p:txBody>
        </p:sp>
        <p:sp>
          <p:nvSpPr>
            <p:cNvPr id="173064" name="AutoShape 8"/>
            <p:cNvSpPr>
              <a:spLocks noChangeArrowheads="1"/>
            </p:cNvSpPr>
            <p:nvPr/>
          </p:nvSpPr>
          <p:spPr bwMode="auto">
            <a:xfrm>
              <a:off x="2472" y="2795"/>
              <a:ext cx="272" cy="499"/>
            </a:xfrm>
            <a:prstGeom prst="downArrow">
              <a:avLst>
                <a:gd name="adj1" fmla="val 50000"/>
                <a:gd name="adj2" fmla="val 458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endParaRPr lang="zh-CN" altLang="en-US">
                <a:solidFill>
                  <a:srgbClr val="000000"/>
                </a:solidFill>
                <a:ea typeface="微软雅黑" panose="020B0503020204020204" pitchFamily="34" charset="-122"/>
                <a:cs typeface="+mn-cs"/>
              </a:endParaRPr>
            </a:p>
          </p:txBody>
        </p:sp>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97</a:t>
            </a:fld>
            <a:endParaRPr lang="zh-CN" altLang="en-US">
              <a:solidFill>
                <a:prstClr val="black">
                  <a:tint val="75000"/>
                </a:prstClr>
              </a:solidFill>
            </a:endParaRPr>
          </a:p>
        </p:txBody>
      </p:sp>
      <p:sp>
        <p:nvSpPr>
          <p:cNvPr id="11" name="Rectangle 37"/>
          <p:cNvSpPr>
            <a:spLocks noChangeArrowheads="1"/>
          </p:cNvSpPr>
          <p:nvPr/>
        </p:nvSpPr>
        <p:spPr bwMode="auto">
          <a:xfrm flipV="1">
            <a:off x="129381" y="110602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51935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1960966"/>
                                        </p:tgtEl>
                                        <p:attrNameLst>
                                          <p:attrName>style.visibility</p:attrName>
                                        </p:attrNameLst>
                                      </p:cBhvr>
                                      <p:to>
                                        <p:strVal val="visible"/>
                                      </p:to>
                                    </p:set>
                                    <p:animEffect transition="in" filter="slide(fromTop)">
                                      <p:cBhvr>
                                        <p:cTn id="7" dur="500"/>
                                        <p:tgtEl>
                                          <p:spTgt spid="196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2" name="Picture 2" descr="034965f46c91cbe6f2d385a5">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2794" y="1160936"/>
            <a:ext cx="3035300"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3" name="Text Box 3"/>
          <p:cNvSpPr txBox="1">
            <a:spLocks noChangeArrowheads="1"/>
          </p:cNvSpPr>
          <p:nvPr/>
        </p:nvSpPr>
        <p:spPr bwMode="auto">
          <a:xfrm>
            <a:off x="827584" y="3999639"/>
            <a:ext cx="792088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663300"/>
                </a:solidFill>
                <a:ea typeface="微软雅黑" panose="020B0503020204020204" pitchFamily="34" charset="-122"/>
                <a:cs typeface="+mn-cs"/>
              </a:rPr>
              <a:t>德拜早期从事固体物理的研究工作。</a:t>
            </a:r>
            <a:r>
              <a:rPr lang="en-US" altLang="zh-CN" dirty="0">
                <a:solidFill>
                  <a:srgbClr val="663300"/>
                </a:solidFill>
                <a:ea typeface="微软雅黑" panose="020B0503020204020204" pitchFamily="34" charset="-122"/>
                <a:cs typeface="+mn-cs"/>
              </a:rPr>
              <a:t>1912</a:t>
            </a:r>
            <a:r>
              <a:rPr lang="zh-CN" altLang="en-US" dirty="0">
                <a:solidFill>
                  <a:srgbClr val="663300"/>
                </a:solidFill>
                <a:ea typeface="微软雅黑" panose="020B0503020204020204" pitchFamily="34" charset="-122"/>
                <a:cs typeface="+mn-cs"/>
              </a:rPr>
              <a:t>年他改进了爱因斯坦的固体热容公式</a:t>
            </a:r>
            <a:r>
              <a:rPr lang="en-US" altLang="zh-CN" dirty="0">
                <a:solidFill>
                  <a:srgbClr val="663300"/>
                </a:solidFill>
                <a:ea typeface="微软雅黑" panose="020B0503020204020204" pitchFamily="34" charset="-122"/>
                <a:cs typeface="+mn-cs"/>
              </a:rPr>
              <a:t>,</a:t>
            </a:r>
            <a:r>
              <a:rPr lang="zh-CN" altLang="en-US" dirty="0">
                <a:solidFill>
                  <a:srgbClr val="663300"/>
                </a:solidFill>
                <a:ea typeface="微软雅黑" panose="020B0503020204020204" pitchFamily="34" charset="-122"/>
                <a:cs typeface="+mn-cs"/>
              </a:rPr>
              <a:t>得出在常温时服从杜隆</a:t>
            </a:r>
            <a:r>
              <a:rPr lang="en-US" altLang="zh-CN" dirty="0">
                <a:solidFill>
                  <a:srgbClr val="663300"/>
                </a:solidFill>
                <a:ea typeface="微软雅黑" panose="020B0503020204020204" pitchFamily="34" charset="-122"/>
                <a:cs typeface="+mn-cs"/>
              </a:rPr>
              <a:t>-</a:t>
            </a:r>
            <a:r>
              <a:rPr lang="zh-CN" altLang="en-US" dirty="0">
                <a:solidFill>
                  <a:srgbClr val="663300"/>
                </a:solidFill>
                <a:ea typeface="微软雅黑" panose="020B0503020204020204" pitchFamily="34" charset="-122"/>
                <a:cs typeface="+mn-cs"/>
              </a:rPr>
              <a:t>珀替定律</a:t>
            </a:r>
            <a:r>
              <a:rPr lang="en-US" altLang="zh-CN" dirty="0">
                <a:solidFill>
                  <a:srgbClr val="663300"/>
                </a:solidFill>
                <a:ea typeface="微软雅黑" panose="020B0503020204020204" pitchFamily="34" charset="-122"/>
                <a:cs typeface="+mn-cs"/>
              </a:rPr>
              <a:t>,</a:t>
            </a:r>
            <a:r>
              <a:rPr lang="zh-CN" altLang="en-US" dirty="0">
                <a:solidFill>
                  <a:srgbClr val="663300"/>
                </a:solidFill>
                <a:ea typeface="微软雅黑" panose="020B0503020204020204" pitchFamily="34" charset="-122"/>
                <a:cs typeface="+mn-cs"/>
              </a:rPr>
              <a:t>在温度</a:t>
            </a:r>
            <a:r>
              <a:rPr lang="en-US" altLang="zh-CN" i="1" dirty="0">
                <a:solidFill>
                  <a:srgbClr val="663300"/>
                </a:solidFill>
                <a:ea typeface="微软雅黑" panose="020B0503020204020204" pitchFamily="34" charset="-122"/>
                <a:cs typeface="+mn-cs"/>
              </a:rPr>
              <a:t>T</a:t>
            </a:r>
            <a:r>
              <a:rPr lang="en-US" altLang="zh-CN" dirty="0">
                <a:solidFill>
                  <a:srgbClr val="663300"/>
                </a:solidFill>
                <a:ea typeface="微软雅黑" panose="020B0503020204020204" pitchFamily="34" charset="-122"/>
                <a:cs typeface="+mn-cs"/>
              </a:rPr>
              <a:t>→0</a:t>
            </a:r>
            <a:r>
              <a:rPr lang="zh-CN" altLang="en-US" dirty="0">
                <a:solidFill>
                  <a:srgbClr val="663300"/>
                </a:solidFill>
                <a:ea typeface="微软雅黑" panose="020B0503020204020204" pitchFamily="34" charset="-122"/>
                <a:cs typeface="+mn-cs"/>
              </a:rPr>
              <a:t>时和</a:t>
            </a:r>
            <a:r>
              <a:rPr lang="en-US" altLang="zh-CN" i="1" dirty="0">
                <a:solidFill>
                  <a:srgbClr val="663300"/>
                </a:solidFill>
                <a:ea typeface="微软雅黑" panose="020B0503020204020204" pitchFamily="34" charset="-122"/>
                <a:cs typeface="+mn-cs"/>
              </a:rPr>
              <a:t>T</a:t>
            </a:r>
            <a:r>
              <a:rPr lang="en-US" altLang="zh-CN" baseline="30000" dirty="0">
                <a:solidFill>
                  <a:srgbClr val="663300"/>
                </a:solidFill>
                <a:ea typeface="微软雅黑" panose="020B0503020204020204" pitchFamily="34" charset="-122"/>
                <a:cs typeface="+mn-cs"/>
              </a:rPr>
              <a:t>3</a:t>
            </a:r>
            <a:r>
              <a:rPr lang="zh-CN" altLang="en-US" dirty="0">
                <a:solidFill>
                  <a:srgbClr val="663300"/>
                </a:solidFill>
                <a:ea typeface="微软雅黑" panose="020B0503020204020204" pitchFamily="34" charset="-122"/>
                <a:cs typeface="+mn-cs"/>
              </a:rPr>
              <a:t>成正比的正确热容公式。他在导出这个公式时</a:t>
            </a:r>
            <a:r>
              <a:rPr lang="en-US" altLang="zh-CN" dirty="0">
                <a:solidFill>
                  <a:srgbClr val="663300"/>
                </a:solidFill>
                <a:ea typeface="微软雅黑" panose="020B0503020204020204" pitchFamily="34" charset="-122"/>
                <a:cs typeface="+mn-cs"/>
              </a:rPr>
              <a:t>,</a:t>
            </a:r>
            <a:r>
              <a:rPr lang="zh-CN" altLang="en-US" dirty="0">
                <a:solidFill>
                  <a:srgbClr val="663300"/>
                </a:solidFill>
                <a:ea typeface="微软雅黑" panose="020B0503020204020204" pitchFamily="34" charset="-122"/>
                <a:cs typeface="+mn-cs"/>
              </a:rPr>
              <a:t>引进了德拜温度</a:t>
            </a:r>
            <a:r>
              <a:rPr lang="en-US" altLang="zh-CN" dirty="0">
                <a:solidFill>
                  <a:srgbClr val="663300"/>
                </a:solidFill>
                <a:ea typeface="微软雅黑" panose="020B0503020204020204" pitchFamily="34" charset="-122"/>
                <a:cs typeface="+mn-cs"/>
              </a:rPr>
              <a:t>Θ</a:t>
            </a:r>
            <a:r>
              <a:rPr lang="en-US" altLang="zh-CN" baseline="-25000" dirty="0">
                <a:solidFill>
                  <a:srgbClr val="663300"/>
                </a:solidFill>
                <a:ea typeface="微软雅黑" panose="020B0503020204020204" pitchFamily="34" charset="-122"/>
                <a:cs typeface="+mn-cs"/>
              </a:rPr>
              <a:t>D</a:t>
            </a:r>
            <a:r>
              <a:rPr lang="zh-CN" altLang="en-US" dirty="0">
                <a:solidFill>
                  <a:srgbClr val="663300"/>
                </a:solidFill>
                <a:ea typeface="微软雅黑" panose="020B0503020204020204" pitchFamily="34" charset="-122"/>
                <a:cs typeface="+mn-cs"/>
              </a:rPr>
              <a:t>的概念。每种固体都有自己的</a:t>
            </a:r>
            <a:r>
              <a:rPr lang="en-US" altLang="zh-CN" dirty="0">
                <a:solidFill>
                  <a:srgbClr val="663300"/>
                </a:solidFill>
                <a:ea typeface="微软雅黑" panose="020B0503020204020204" pitchFamily="34" charset="-122"/>
                <a:cs typeface="+mn-cs"/>
              </a:rPr>
              <a:t>Θ</a:t>
            </a:r>
            <a:r>
              <a:rPr lang="en-US" altLang="zh-CN" baseline="-25000" dirty="0">
                <a:solidFill>
                  <a:srgbClr val="663300"/>
                </a:solidFill>
                <a:ea typeface="微软雅黑" panose="020B0503020204020204" pitchFamily="34" charset="-122"/>
                <a:cs typeface="+mn-cs"/>
              </a:rPr>
              <a:t>D</a:t>
            </a:r>
            <a:r>
              <a:rPr lang="zh-CN" altLang="en-US" dirty="0">
                <a:solidFill>
                  <a:srgbClr val="663300"/>
                </a:solidFill>
                <a:ea typeface="微软雅黑" panose="020B0503020204020204" pitchFamily="34" charset="-122"/>
                <a:cs typeface="+mn-cs"/>
              </a:rPr>
              <a:t>值。</a:t>
            </a:r>
          </a:p>
        </p:txBody>
      </p:sp>
      <p:sp>
        <p:nvSpPr>
          <p:cNvPr id="174084" name="Text Box 4"/>
          <p:cNvSpPr txBox="1">
            <a:spLocks noChangeArrowheads="1"/>
          </p:cNvSpPr>
          <p:nvPr/>
        </p:nvSpPr>
        <p:spPr bwMode="auto">
          <a:xfrm>
            <a:off x="2301660" y="360364"/>
            <a:ext cx="64468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a typeface="微软雅黑" panose="020B0503020204020204" pitchFamily="34" charset="-122"/>
                <a:cs typeface="+mn-cs"/>
              </a:rPr>
              <a:t>（</a:t>
            </a:r>
            <a:r>
              <a:rPr lang="en-US" altLang="zh-CN" sz="3600" dirty="0" err="1">
                <a:solidFill>
                  <a:srgbClr val="660066"/>
                </a:solidFill>
                <a:ea typeface="微软雅黑" panose="020B0503020204020204" pitchFamily="34" charset="-122"/>
                <a:cs typeface="+mn-cs"/>
              </a:rPr>
              <a:t>Debye,Peter</a:t>
            </a:r>
            <a:r>
              <a:rPr lang="en-US" altLang="zh-CN" sz="3600" dirty="0">
                <a:solidFill>
                  <a:srgbClr val="660066"/>
                </a:solidFill>
                <a:ea typeface="微软雅黑" panose="020B0503020204020204" pitchFamily="34" charset="-122"/>
                <a:cs typeface="+mn-cs"/>
              </a:rPr>
              <a:t> Joseph Wilhelm</a:t>
            </a:r>
            <a:r>
              <a:rPr lang="zh-CN" altLang="en-US" sz="3600" dirty="0">
                <a:solidFill>
                  <a:srgbClr val="660066"/>
                </a:solidFill>
                <a:ea typeface="微软雅黑" panose="020B0503020204020204" pitchFamily="34" charset="-122"/>
                <a:cs typeface="+mn-cs"/>
              </a:rPr>
              <a:t>） </a:t>
            </a:r>
          </a:p>
        </p:txBody>
      </p:sp>
      <p:sp>
        <p:nvSpPr>
          <p:cNvPr id="174085" name="Text Box 5"/>
          <p:cNvSpPr txBox="1">
            <a:spLocks noChangeArrowheads="1"/>
          </p:cNvSpPr>
          <p:nvPr/>
        </p:nvSpPr>
        <p:spPr bwMode="auto">
          <a:xfrm>
            <a:off x="1476375" y="360364"/>
            <a:ext cx="12234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sz="3600" dirty="0">
                <a:solidFill>
                  <a:srgbClr val="660066"/>
                </a:solidFill>
                <a:effectLst>
                  <a:outerShdw blurRad="38100" dist="38100" dir="2700000" algn="tl">
                    <a:srgbClr val="C0C0C0"/>
                  </a:outerShdw>
                </a:effectLst>
                <a:ea typeface="微软雅黑" pitchFamily="34" charset="-122"/>
                <a:cs typeface="+mn-cs"/>
              </a:rPr>
              <a:t>德 拜</a:t>
            </a:r>
          </a:p>
        </p:txBody>
      </p:sp>
      <p:sp>
        <p:nvSpPr>
          <p:cNvPr id="174086" name="Text Box 6"/>
          <p:cNvSpPr txBox="1">
            <a:spLocks noChangeArrowheads="1"/>
          </p:cNvSpPr>
          <p:nvPr/>
        </p:nvSpPr>
        <p:spPr bwMode="auto">
          <a:xfrm>
            <a:off x="4495686" y="3391937"/>
            <a:ext cx="18621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dirty="0">
                <a:solidFill>
                  <a:srgbClr val="663300"/>
                </a:solidFill>
                <a:ea typeface="微软雅黑" panose="020B0503020204020204" pitchFamily="34" charset="-122"/>
                <a:cs typeface="+mn-cs"/>
              </a:rPr>
              <a:t>1884-1966  </a:t>
            </a:r>
            <a:r>
              <a:rPr lang="zh-CN" altLang="en-US" dirty="0">
                <a:solidFill>
                  <a:srgbClr val="663300"/>
                </a:solidFill>
                <a:ea typeface="微软雅黑" panose="020B0503020204020204" pitchFamily="34" charset="-122"/>
                <a:cs typeface="+mn-cs"/>
              </a:rPr>
              <a:t> </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98</a:t>
            </a:fld>
            <a:endParaRPr lang="zh-CN" altLang="en-US">
              <a:solidFill>
                <a:prstClr val="black">
                  <a:tint val="75000"/>
                </a:prstClr>
              </a:solidFill>
            </a:endParaRPr>
          </a:p>
        </p:txBody>
      </p:sp>
      <p:sp>
        <p:nvSpPr>
          <p:cNvPr id="9" name="Rectangle 37"/>
          <p:cNvSpPr>
            <a:spLocks noChangeArrowheads="1"/>
          </p:cNvSpPr>
          <p:nvPr/>
        </p:nvSpPr>
        <p:spPr bwMode="auto">
          <a:xfrm flipV="1">
            <a:off x="79251" y="93786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22739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Rot="1" noChangeArrowheads="1"/>
          </p:cNvSpPr>
          <p:nvPr>
            <p:ph type="title" idx="4294967295"/>
          </p:nvPr>
        </p:nvSpPr>
        <p:spPr bwMode="auto">
          <a:xfrm>
            <a:off x="2832844" y="27856"/>
            <a:ext cx="30353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anose="02020603050405020304" pitchFamily="18" charset="0"/>
                <a:ea typeface="微软雅黑" pitchFamily="34" charset="-122"/>
                <a:cs typeface="+mn-cs"/>
              </a:rPr>
              <a:t>德 拜 模 型</a:t>
            </a:r>
          </a:p>
        </p:txBody>
      </p:sp>
      <p:sp>
        <p:nvSpPr>
          <p:cNvPr id="175108" name="Rectangle 3"/>
          <p:cNvSpPr>
            <a:spLocks noGrp="1" noRot="1" noChangeArrowheads="1"/>
          </p:cNvSpPr>
          <p:nvPr>
            <p:ph type="body" idx="4294967295"/>
          </p:nvPr>
        </p:nvSpPr>
        <p:spPr bwMode="auto">
          <a:xfrm>
            <a:off x="914400" y="1340768"/>
            <a:ext cx="8229600" cy="157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600" b="1" dirty="0">
                <a:latin typeface="Times New Roman" panose="02020603050405020304" pitchFamily="18" charset="0"/>
                <a:ea typeface="微软雅黑" panose="020B0503020204020204" pitchFamily="34" charset="-122"/>
              </a:rPr>
              <a:t>德拜模型考虑到了格波的频率分布</a:t>
            </a:r>
          </a:p>
          <a:p>
            <a:pPr lvl="1" eaLnBrk="1" hangingPunct="1"/>
            <a:r>
              <a:rPr lang="zh-CN" altLang="en-US" sz="2600" b="1" dirty="0">
                <a:latin typeface="Times New Roman" panose="02020603050405020304" pitchFamily="18" charset="0"/>
                <a:ea typeface="微软雅黑" panose="020B0503020204020204" pitchFamily="34" charset="-122"/>
              </a:rPr>
              <a:t>把晶体当作弹性介质来处理（即长波极限）</a:t>
            </a:r>
          </a:p>
          <a:p>
            <a:pPr lvl="1" eaLnBrk="1" hangingPunct="1"/>
            <a:r>
              <a:rPr lang="zh-CN" altLang="en-US" sz="2600" b="1" dirty="0">
                <a:latin typeface="Times New Roman" panose="02020603050405020304" pitchFamily="18" charset="0"/>
                <a:ea typeface="微软雅黑" panose="020B0503020204020204" pitchFamily="34" charset="-122"/>
              </a:rPr>
              <a:t>对于一定的波数矢量</a:t>
            </a:r>
            <a:r>
              <a:rPr lang="en-US" altLang="zh-CN" sz="2600" b="1" i="1" dirty="0">
                <a:latin typeface="Times New Roman" panose="02020603050405020304" pitchFamily="18" charset="0"/>
                <a:ea typeface="微软雅黑" panose="020B0503020204020204" pitchFamily="34" charset="-122"/>
              </a:rPr>
              <a:t>q</a:t>
            </a:r>
          </a:p>
        </p:txBody>
      </p:sp>
      <p:graphicFrame>
        <p:nvGraphicFramePr>
          <p:cNvPr id="175110" name="Object 4"/>
          <p:cNvGraphicFramePr>
            <a:graphicFrameLocks noChangeAspect="1"/>
          </p:cNvGraphicFramePr>
          <p:nvPr>
            <p:extLst>
              <p:ext uri="{D42A27DB-BD31-4B8C-83A1-F6EECF244321}">
                <p14:modId xmlns:p14="http://schemas.microsoft.com/office/powerpoint/2010/main" val="3907053280"/>
              </p:ext>
            </p:extLst>
          </p:nvPr>
        </p:nvGraphicFramePr>
        <p:xfrm>
          <a:off x="4211638" y="2925093"/>
          <a:ext cx="1584325" cy="666750"/>
        </p:xfrm>
        <a:graphic>
          <a:graphicData uri="http://schemas.openxmlformats.org/presentationml/2006/ole">
            <mc:AlternateContent xmlns:mc="http://schemas.openxmlformats.org/markup-compatibility/2006">
              <mc:Choice xmlns:v="urn:schemas-microsoft-com:vml" Requires="v">
                <p:oleObj spid="_x0000_s75018" name="公式" r:id="rId4" imgW="545863" imgH="228501" progId="Equation.3">
                  <p:embed/>
                </p:oleObj>
              </mc:Choice>
              <mc:Fallback>
                <p:oleObj name="公式" r:id="rId4" imgW="545863"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638" y="2925093"/>
                        <a:ext cx="1584325" cy="666750"/>
                      </a:xfrm>
                      <a:prstGeom prst="rect">
                        <a:avLst/>
                      </a:prstGeom>
                      <a:solidFill>
                        <a:srgbClr val="FFFF00"/>
                      </a:solidFill>
                      <a:ln>
                        <a:noFill/>
                      </a:ln>
                    </p:spPr>
                  </p:pic>
                </p:oleObj>
              </mc:Fallback>
            </mc:AlternateContent>
          </a:graphicData>
        </a:graphic>
      </p:graphicFrame>
      <p:graphicFrame>
        <p:nvGraphicFramePr>
          <p:cNvPr id="175111" name="Object 6"/>
          <p:cNvGraphicFramePr>
            <a:graphicFrameLocks noChangeAspect="1"/>
          </p:cNvGraphicFramePr>
          <p:nvPr>
            <p:extLst>
              <p:ext uri="{D42A27DB-BD31-4B8C-83A1-F6EECF244321}">
                <p14:modId xmlns:p14="http://schemas.microsoft.com/office/powerpoint/2010/main" val="1184686237"/>
              </p:ext>
            </p:extLst>
          </p:nvPr>
        </p:nvGraphicFramePr>
        <p:xfrm>
          <a:off x="4211638" y="3717255"/>
          <a:ext cx="1509712" cy="666750"/>
        </p:xfrm>
        <a:graphic>
          <a:graphicData uri="http://schemas.openxmlformats.org/presentationml/2006/ole">
            <mc:AlternateContent xmlns:mc="http://schemas.openxmlformats.org/markup-compatibility/2006">
              <mc:Choice xmlns:v="urn:schemas-microsoft-com:vml" Requires="v">
                <p:oleObj spid="_x0000_s75019" name="公式" r:id="rId6" imgW="520700" imgH="228600" progId="Equation.3">
                  <p:embed/>
                </p:oleObj>
              </mc:Choice>
              <mc:Fallback>
                <p:oleObj name="公式" r:id="rId6" imgW="5207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638" y="3717255"/>
                        <a:ext cx="1509712" cy="666750"/>
                      </a:xfrm>
                      <a:prstGeom prst="rect">
                        <a:avLst/>
                      </a:prstGeom>
                      <a:solidFill>
                        <a:srgbClr val="FFFF00"/>
                      </a:solidFill>
                      <a:ln>
                        <a:noFill/>
                      </a:ln>
                    </p:spPr>
                  </p:pic>
                </p:oleObj>
              </mc:Fallback>
            </mc:AlternateContent>
          </a:graphicData>
        </a:graphic>
      </p:graphicFrame>
      <p:sp>
        <p:nvSpPr>
          <p:cNvPr id="175112" name="Text Box 8"/>
          <p:cNvSpPr txBox="1">
            <a:spLocks noChangeArrowheads="1"/>
          </p:cNvSpPr>
          <p:nvPr/>
        </p:nvSpPr>
        <p:spPr bwMode="auto">
          <a:xfrm>
            <a:off x="1763713" y="2998118"/>
            <a:ext cx="19240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dirty="0">
                <a:solidFill>
                  <a:srgbClr val="660066"/>
                </a:solidFill>
                <a:ea typeface="微软雅黑" panose="020B0503020204020204" pitchFamily="34" charset="-122"/>
                <a:cs typeface="+mn-cs"/>
              </a:rPr>
              <a:t>1</a:t>
            </a:r>
            <a:r>
              <a:rPr lang="zh-CN" altLang="en-US" dirty="0">
                <a:solidFill>
                  <a:srgbClr val="660066"/>
                </a:solidFill>
                <a:ea typeface="微软雅黑" panose="020B0503020204020204" pitchFamily="34" charset="-122"/>
                <a:cs typeface="+mn-cs"/>
              </a:rPr>
              <a:t>个纵波 ：  </a:t>
            </a:r>
          </a:p>
        </p:txBody>
      </p:sp>
      <p:sp>
        <p:nvSpPr>
          <p:cNvPr id="175113" name="Text Box 9"/>
          <p:cNvSpPr txBox="1">
            <a:spLocks noChangeArrowheads="1"/>
          </p:cNvSpPr>
          <p:nvPr/>
        </p:nvSpPr>
        <p:spPr bwMode="auto">
          <a:xfrm>
            <a:off x="1187450" y="3572793"/>
            <a:ext cx="25050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en-US" altLang="zh-CN" dirty="0">
                <a:solidFill>
                  <a:srgbClr val="660066"/>
                </a:solidFill>
                <a:ea typeface="微软雅黑" panose="020B0503020204020204" pitchFamily="34" charset="-122"/>
                <a:cs typeface="+mn-cs"/>
              </a:rPr>
              <a:t>2</a:t>
            </a:r>
            <a:r>
              <a:rPr lang="zh-CN" altLang="en-US" dirty="0">
                <a:solidFill>
                  <a:srgbClr val="660066"/>
                </a:solidFill>
                <a:ea typeface="微软雅黑" panose="020B0503020204020204" pitchFamily="34" charset="-122"/>
                <a:cs typeface="+mn-cs"/>
              </a:rPr>
              <a:t>个独立横波：  </a:t>
            </a:r>
          </a:p>
        </p:txBody>
      </p:sp>
      <p:sp>
        <p:nvSpPr>
          <p:cNvPr id="175114" name="Text Box 10"/>
          <p:cNvSpPr txBox="1">
            <a:spLocks noChangeArrowheads="1"/>
          </p:cNvSpPr>
          <p:nvPr/>
        </p:nvSpPr>
        <p:spPr bwMode="auto">
          <a:xfrm>
            <a:off x="1116013" y="4884068"/>
            <a:ext cx="74818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b="1">
                <a:solidFill>
                  <a:schemeClr val="tx2"/>
                </a:solidFill>
                <a:latin typeface="Times New Roman" panose="02020603050405020304" pitchFamily="18" charset="0"/>
                <a:ea typeface="宋体" panose="02010600030101010101" pitchFamily="2" charset="-122"/>
              </a:defRPr>
            </a:lvl1pPr>
            <a:lvl2pPr marL="742950" indent="-285750">
              <a:defRPr sz="2600" b="1">
                <a:solidFill>
                  <a:schemeClr val="tx2"/>
                </a:solidFill>
                <a:latin typeface="Times New Roman" panose="02020603050405020304" pitchFamily="18" charset="0"/>
                <a:ea typeface="宋体" panose="02010600030101010101" pitchFamily="2" charset="-122"/>
              </a:defRPr>
            </a:lvl2pPr>
            <a:lvl3pPr marL="1143000" indent="-228600">
              <a:defRPr sz="2600" b="1">
                <a:solidFill>
                  <a:schemeClr val="tx2"/>
                </a:solidFill>
                <a:latin typeface="Times New Roman" panose="02020603050405020304" pitchFamily="18" charset="0"/>
                <a:ea typeface="宋体" panose="02010600030101010101" pitchFamily="2" charset="-122"/>
              </a:defRPr>
            </a:lvl3pPr>
            <a:lvl4pPr marL="1600200" indent="-228600">
              <a:defRPr sz="2600" b="1">
                <a:solidFill>
                  <a:schemeClr val="tx2"/>
                </a:solidFill>
                <a:latin typeface="Times New Roman" panose="02020603050405020304" pitchFamily="18" charset="0"/>
                <a:ea typeface="宋体" panose="02010600030101010101" pitchFamily="2" charset="-122"/>
              </a:defRPr>
            </a:lvl4pPr>
            <a:lvl5pPr marL="2057400" indent="-228600">
              <a:defRPr sz="26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b="1">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000000"/>
                </a:solidFill>
                <a:ea typeface="微软雅黑" panose="020B0503020204020204" pitchFamily="34" charset="-122"/>
                <a:cs typeface="+mn-cs"/>
              </a:rPr>
              <a:t>不同波矢</a:t>
            </a:r>
            <a:r>
              <a:rPr lang="en-US" altLang="zh-CN" i="1" dirty="0">
                <a:solidFill>
                  <a:srgbClr val="000000"/>
                </a:solidFill>
                <a:ea typeface="微软雅黑" panose="020B0503020204020204" pitchFamily="34" charset="-122"/>
                <a:cs typeface="+mn-cs"/>
              </a:rPr>
              <a:t>q</a:t>
            </a:r>
            <a:r>
              <a:rPr lang="zh-CN" altLang="en-US" dirty="0">
                <a:solidFill>
                  <a:srgbClr val="000000"/>
                </a:solidFill>
                <a:ea typeface="微软雅黑" panose="020B0503020204020204" pitchFamily="34" charset="-122"/>
                <a:cs typeface="+mn-cs"/>
              </a:rPr>
              <a:t>的纵波和横波构成晶格的全部振动模式  </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99</a:t>
            </a:fld>
            <a:endParaRPr lang="zh-CN" altLang="en-US">
              <a:solidFill>
                <a:prstClr val="black">
                  <a:tint val="75000"/>
                </a:prstClr>
              </a:solidFill>
            </a:endParaRPr>
          </a:p>
        </p:txBody>
      </p:sp>
      <p:sp>
        <p:nvSpPr>
          <p:cNvPr id="13" name="Rectangle 37"/>
          <p:cNvSpPr>
            <a:spLocks noChangeArrowheads="1"/>
          </p:cNvSpPr>
          <p:nvPr/>
        </p:nvSpPr>
        <p:spPr bwMode="auto">
          <a:xfrm flipV="1">
            <a:off x="7925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93088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28629</TotalTime>
  <Words>16233</Words>
  <Application>Microsoft Office PowerPoint</Application>
  <PresentationFormat>全屏显示(4:3)</PresentationFormat>
  <Paragraphs>1518</Paragraphs>
  <Slides>119</Slides>
  <Notes>119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119</vt:i4>
      </vt:variant>
    </vt:vector>
  </HeadingPairs>
  <TitlesOfParts>
    <vt:vector size="135" baseType="lpstr">
      <vt:lpstr>华文中宋</vt:lpstr>
      <vt:lpstr>楷体_GB2312</vt:lpstr>
      <vt:lpstr>宋体</vt:lpstr>
      <vt:lpstr>微软雅黑</vt:lpstr>
      <vt:lpstr>Arial</vt:lpstr>
      <vt:lpstr>Calibri</vt:lpstr>
      <vt:lpstr>Cambria Math</vt:lpstr>
      <vt:lpstr>Symbol</vt:lpstr>
      <vt:lpstr>Times New Roman</vt:lpstr>
      <vt:lpstr>Wingdings</vt:lpstr>
      <vt:lpstr>2_Office 主题</vt:lpstr>
      <vt:lpstr>Equation</vt:lpstr>
      <vt:lpstr>Flash Movie</vt:lpstr>
      <vt:lpstr>公式</vt:lpstr>
      <vt:lpstr>Graph</vt:lpstr>
      <vt:lpstr>MathType 6.0 Equation</vt:lpstr>
      <vt:lpstr>第七章 晶格振动和固体的热性质</vt:lpstr>
      <vt:lpstr>PowerPoint 演示文稿</vt:lpstr>
      <vt:lpstr>PowerPoint 演示文稿</vt:lpstr>
      <vt:lpstr>PowerPoint 演示文稿</vt:lpstr>
      <vt:lpstr>PowerPoint 演示文稿</vt:lpstr>
      <vt:lpstr>PowerPoint 演示文稿</vt:lpstr>
      <vt:lpstr>PowerPoint 演示文稿</vt:lpstr>
      <vt:lpstr>静近似与绝热近似</vt:lpstr>
      <vt:lpstr>PowerPoint 演示文稿</vt:lpstr>
      <vt:lpstr>PowerPoint 演示文稿</vt:lpstr>
      <vt:lpstr>PowerPoint 演示文稿</vt:lpstr>
      <vt:lpstr>原子间的作用力</vt:lpstr>
      <vt:lpstr>PowerPoint 演示文稿</vt:lpstr>
      <vt:lpstr>PowerPoint 演示文稿</vt:lpstr>
      <vt:lpstr>PowerPoint 演示文稿</vt:lpstr>
      <vt:lpstr>PowerPoint 演示文稿</vt:lpstr>
      <vt:lpstr>PowerPoint 演示文稿</vt:lpstr>
      <vt:lpstr>PowerPoint 演示文稿</vt:lpstr>
      <vt:lpstr>对于特殊方向的波动</vt:lpstr>
      <vt:lpstr>PowerPoint 演示文稿</vt:lpstr>
      <vt:lpstr>原子的间距变化</vt:lpstr>
      <vt:lpstr>PowerPoint 演示文稿</vt:lpstr>
      <vt:lpstr>PowerPoint 演示文稿</vt:lpstr>
      <vt:lpstr>PowerPoint 演示文稿</vt:lpstr>
      <vt:lpstr>PowerPoint 演示文稿</vt:lpstr>
      <vt:lpstr>PowerPoint 演示文稿</vt:lpstr>
      <vt:lpstr>PowerPoint 演示文稿</vt:lpstr>
      <vt:lpstr>格 波 的 波 长</vt:lpstr>
      <vt:lpstr>格 波 的 波 长</vt:lpstr>
      <vt:lpstr>格波的波矢—第一布里渊区</vt:lpstr>
      <vt:lpstr>PowerPoint 演示文稿</vt:lpstr>
      <vt:lpstr>格波解中频率与波数的关系 (色散关系)</vt:lpstr>
      <vt:lpstr>PowerPoint 演示文稿</vt:lpstr>
      <vt:lpstr>色散关系</vt:lpstr>
      <vt:lpstr>色散关系中的波速</vt:lpstr>
      <vt:lpstr>色散关系中的波速</vt:lpstr>
      <vt:lpstr>色散关系中的波速</vt:lpstr>
      <vt:lpstr>PowerPoint 演示文稿</vt:lpstr>
      <vt:lpstr>PowerPoint 演示文稿</vt:lpstr>
      <vt:lpstr>PowerPoint 演示文稿</vt:lpstr>
      <vt:lpstr>PowerPoint 演示文稿</vt:lpstr>
      <vt:lpstr>PowerPoint 演示文稿</vt:lpstr>
      <vt:lpstr>PowerPoint 演示文稿</vt:lpstr>
      <vt:lpstr>一维双原子链的结构</vt:lpstr>
      <vt:lpstr>PowerPoint 演示文稿</vt:lpstr>
      <vt:lpstr>双原子链晶格的色散关系</vt:lpstr>
      <vt:lpstr>PowerPoint 演示文稿</vt:lpstr>
      <vt:lpstr>PowerPoint 演示文稿</vt:lpstr>
      <vt:lpstr>双原子链中波矢q的取值</vt:lpstr>
      <vt:lpstr>双原子链中波矢q的取值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声子与光子的比较</vt:lpstr>
      <vt:lpstr>PowerPoint 演示文稿</vt:lpstr>
      <vt:lpstr>PowerPoint 演示文稿</vt:lpstr>
      <vt:lpstr>声子对材料性质的影响</vt:lpstr>
      <vt:lpstr>晶格振动谱的实验测量</vt:lpstr>
      <vt:lpstr>最主要的方法：中子的非弹性散射</vt:lpstr>
      <vt:lpstr>PowerPoint 演示文稿</vt:lpstr>
      <vt:lpstr>PowerPoint 演示文稿</vt:lpstr>
      <vt:lpstr>中子衍射测试的优势</vt:lpstr>
      <vt:lpstr>PowerPoint 演示文稿</vt:lpstr>
      <vt:lpstr>光子的散射</vt:lpstr>
      <vt:lpstr>PowerPoint 演示文稿</vt:lpstr>
      <vt:lpstr>PowerPoint 演示文稿</vt:lpstr>
      <vt:lpstr>PowerPoint 演示文稿</vt:lpstr>
      <vt:lpstr>PowerPoint 演示文稿</vt:lpstr>
      <vt:lpstr>晶格热容的概念</vt:lpstr>
      <vt:lpstr>晶格热容的概念</vt:lpstr>
      <vt:lpstr>晶格热容的概念</vt:lpstr>
      <vt:lpstr>晶格热容的经典模型：杜隆-珀替定律</vt:lpstr>
      <vt:lpstr>晶格热容的量子模型</vt:lpstr>
      <vt:lpstr>高温极限下的晶格热容</vt:lpstr>
      <vt:lpstr>高温极限下的晶格热容</vt:lpstr>
      <vt:lpstr>PowerPoint 演示文稿</vt:lpstr>
      <vt:lpstr>晶格热容的量子模型</vt:lpstr>
      <vt:lpstr>热容的计算-爱因斯坦模型</vt:lpstr>
      <vt:lpstr>PowerPoint 演示文稿</vt:lpstr>
      <vt:lpstr>爱因斯坦模型的高、低温近似结果</vt:lpstr>
      <vt:lpstr>爱因斯坦模型的问题</vt:lpstr>
      <vt:lpstr>问 题 的 原 因</vt:lpstr>
      <vt:lpstr>PowerPoint 演示文稿</vt:lpstr>
      <vt:lpstr>德 拜 模 型</vt:lpstr>
      <vt:lpstr>振动模在q空间的分布</vt:lpstr>
      <vt:lpstr>振动模的态密度函数g()与成平方关系</vt:lpstr>
      <vt:lpstr>有限模式对g()的限制</vt:lpstr>
      <vt:lpstr>PowerPoint 演示文稿</vt:lpstr>
      <vt:lpstr>PowerPoint 演示文稿</vt:lpstr>
      <vt:lpstr>德 拜 温 度</vt:lpstr>
      <vt:lpstr>德拜理论的高、低温极限</vt:lpstr>
      <vt:lpstr>德拜理论与实验比较</vt:lpstr>
      <vt:lpstr>电 子 热 容</vt:lpstr>
      <vt:lpstr>PowerPoint 演示文稿</vt:lpstr>
      <vt:lpstr>热 传 导 现 象</vt:lpstr>
      <vt:lpstr>固体的热传导机制</vt:lpstr>
      <vt:lpstr>声子“气体”传热的物理过程</vt:lpstr>
      <vt:lpstr>声子的平均自由程</vt:lpstr>
      <vt:lpstr>声子之间的碰撞</vt:lpstr>
      <vt:lpstr>声子间碰撞决定的 声子自由程密切依赖于温度</vt:lpstr>
      <vt:lpstr>限制声子平均自由程的其他因素</vt:lpstr>
      <vt:lpstr>PowerPoint 演示文稿</vt:lpstr>
      <vt:lpstr>一维晶体中某两个原子平均距离 </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 固体物理与电子技术革命</dc:title>
  <dc:creator>User</dc:creator>
  <cp:lastModifiedBy>hyd</cp:lastModifiedBy>
  <cp:revision>2151</cp:revision>
  <dcterms:created xsi:type="dcterms:W3CDTF">2007-09-11T03:13:43Z</dcterms:created>
  <dcterms:modified xsi:type="dcterms:W3CDTF">2022-10-26T09:30:26Z</dcterms:modified>
</cp:coreProperties>
</file>